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6" r:id="rId3"/>
    <p:sldMasterId id="2147483694" r:id="rId4"/>
    <p:sldMasterId id="2147483715" r:id="rId5"/>
    <p:sldMasterId id="2147483755" r:id="rId6"/>
    <p:sldMasterId id="2147483767" r:id="rId7"/>
    <p:sldMasterId id="2147483780" r:id="rId8"/>
    <p:sldMasterId id="2147483806" r:id="rId9"/>
  </p:sldMasterIdLst>
  <p:notesMasterIdLst>
    <p:notesMasterId r:id="rId38"/>
  </p:notesMasterIdLst>
  <p:sldIdLst>
    <p:sldId id="256" r:id="rId10"/>
    <p:sldId id="305" r:id="rId11"/>
    <p:sldId id="284" r:id="rId12"/>
    <p:sldId id="285" r:id="rId13"/>
    <p:sldId id="272" r:id="rId14"/>
    <p:sldId id="278" r:id="rId15"/>
    <p:sldId id="275" r:id="rId16"/>
    <p:sldId id="304" r:id="rId17"/>
    <p:sldId id="277" r:id="rId18"/>
    <p:sldId id="279" r:id="rId19"/>
    <p:sldId id="280" r:id="rId20"/>
    <p:sldId id="307" r:id="rId21"/>
    <p:sldId id="260" r:id="rId22"/>
    <p:sldId id="300" r:id="rId23"/>
    <p:sldId id="312" r:id="rId24"/>
    <p:sldId id="308" r:id="rId25"/>
    <p:sldId id="309" r:id="rId26"/>
    <p:sldId id="311" r:id="rId27"/>
    <p:sldId id="289" r:id="rId28"/>
    <p:sldId id="286" r:id="rId29"/>
    <p:sldId id="313" r:id="rId30"/>
    <p:sldId id="314" r:id="rId31"/>
    <p:sldId id="297" r:id="rId32"/>
    <p:sldId id="294" r:id="rId33"/>
    <p:sldId id="298" r:id="rId34"/>
    <p:sldId id="262" r:id="rId35"/>
    <p:sldId id="268" r:id="rId36"/>
    <p:sldId id="27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63" autoAdjust="0"/>
  </p:normalViewPr>
  <p:slideViewPr>
    <p:cSldViewPr>
      <p:cViewPr varScale="1">
        <p:scale>
          <a:sx n="53" d="100"/>
          <a:sy n="53" d="100"/>
        </p:scale>
        <p:origin x="-18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93381592554294"/>
          <c:y val="0.12404580152671756"/>
          <c:w val="0.31437435367114785"/>
          <c:h val="0.58015267175572516"/>
        </c:manualLayout>
      </c:layout>
      <c:pieChart>
        <c:varyColors val="1"/>
        <c:ser>
          <c:idx val="0"/>
          <c:order val="0"/>
          <c:tx>
            <c:strRef>
              <c:f>Sheet1!$A$2</c:f>
              <c:strCache>
                <c:ptCount val="1"/>
              </c:strCache>
            </c:strRef>
          </c:tx>
          <c:spPr>
            <a:solidFill>
              <a:schemeClr val="accent1"/>
            </a:solidFill>
            <a:ln w="12696">
              <a:solidFill>
                <a:schemeClr val="tx1"/>
              </a:solidFill>
              <a:prstDash val="solid"/>
            </a:ln>
          </c:spPr>
          <c:dPt>
            <c:idx val="0"/>
            <c:bubble3D val="0"/>
          </c:dPt>
          <c:dPt>
            <c:idx val="1"/>
            <c:bubble3D val="0"/>
            <c:spPr>
              <a:solidFill>
                <a:schemeClr val="accent2"/>
              </a:solidFill>
              <a:ln w="12696">
                <a:solidFill>
                  <a:schemeClr val="tx1"/>
                </a:solidFill>
                <a:prstDash val="solid"/>
              </a:ln>
            </c:spPr>
          </c:dPt>
          <c:dPt>
            <c:idx val="2"/>
            <c:bubble3D val="0"/>
            <c:spPr>
              <a:solidFill>
                <a:schemeClr val="hlink"/>
              </a:solidFill>
              <a:ln w="12696">
                <a:solidFill>
                  <a:schemeClr val="tx1"/>
                </a:solidFill>
                <a:prstDash val="solid"/>
              </a:ln>
            </c:spPr>
          </c:dPt>
          <c:dPt>
            <c:idx val="3"/>
            <c:bubble3D val="0"/>
            <c:spPr>
              <a:solidFill>
                <a:schemeClr val="folHlink"/>
              </a:solidFill>
              <a:ln w="12696">
                <a:solidFill>
                  <a:schemeClr val="tx1"/>
                </a:solidFill>
                <a:prstDash val="solid"/>
              </a:ln>
            </c:spPr>
          </c:dPt>
          <c:dPt>
            <c:idx val="4"/>
            <c:bubble3D val="0"/>
            <c:spPr>
              <a:solidFill>
                <a:schemeClr val="bg2"/>
              </a:solidFill>
              <a:ln w="12696">
                <a:solidFill>
                  <a:schemeClr val="tx1"/>
                </a:solidFill>
                <a:prstDash val="solid"/>
              </a:ln>
            </c:spPr>
          </c:dPt>
          <c:dPt>
            <c:idx val="5"/>
            <c:bubble3D val="0"/>
            <c:spPr>
              <a:solidFill>
                <a:schemeClr val="tx2"/>
              </a:solidFill>
              <a:ln w="12696">
                <a:solidFill>
                  <a:schemeClr val="tx1"/>
                </a:solidFill>
                <a:prstDash val="solid"/>
              </a:ln>
            </c:spPr>
          </c:dPt>
          <c:dPt>
            <c:idx val="6"/>
            <c:bubble3D val="0"/>
            <c:spPr>
              <a:solidFill>
                <a:srgbClr val="0066CC"/>
              </a:solidFill>
              <a:ln w="12696">
                <a:solidFill>
                  <a:schemeClr val="tx1"/>
                </a:solidFill>
                <a:prstDash val="solid"/>
              </a:ln>
            </c:spPr>
          </c:dPt>
          <c:dPt>
            <c:idx val="7"/>
            <c:bubble3D val="0"/>
            <c:spPr>
              <a:solidFill>
                <a:srgbClr val="CCCCFF"/>
              </a:solidFill>
              <a:ln w="12696">
                <a:solidFill>
                  <a:schemeClr val="tx1"/>
                </a:solidFill>
                <a:prstDash val="solid"/>
              </a:ln>
            </c:spPr>
          </c:dPt>
          <c:dPt>
            <c:idx val="8"/>
            <c:bubble3D val="0"/>
            <c:spPr>
              <a:solidFill>
                <a:srgbClr val="FF0000"/>
              </a:solidFill>
              <a:ln w="12696">
                <a:solidFill>
                  <a:schemeClr val="tx1"/>
                </a:solidFill>
                <a:prstDash val="solid"/>
              </a:ln>
            </c:spPr>
          </c:dPt>
          <c:dPt>
            <c:idx val="9"/>
            <c:bubble3D val="0"/>
            <c:spPr>
              <a:solidFill>
                <a:srgbClr val="FFFF00"/>
              </a:solidFill>
              <a:ln w="12696">
                <a:solidFill>
                  <a:schemeClr val="tx1"/>
                </a:solidFill>
                <a:prstDash val="solid"/>
              </a:ln>
            </c:spPr>
          </c:dPt>
          <c:dPt>
            <c:idx val="10"/>
            <c:bubble3D val="0"/>
            <c:spPr>
              <a:solidFill>
                <a:srgbClr val="00FF00"/>
              </a:solidFill>
              <a:ln w="12696">
                <a:solidFill>
                  <a:schemeClr val="tx1"/>
                </a:solidFill>
                <a:prstDash val="solid"/>
              </a:ln>
            </c:spPr>
          </c:dPt>
          <c:dLbls>
            <c:spPr>
              <a:noFill/>
              <a:ln w="25391">
                <a:noFill/>
              </a:ln>
            </c:spPr>
            <c:txPr>
              <a:bodyPr/>
              <a:lstStyle/>
              <a:p>
                <a:pPr>
                  <a:defRPr sz="1150" b="1" i="0" u="none" strike="noStrike" baseline="0">
                    <a:solidFill>
                      <a:schemeClr val="tx1"/>
                    </a:solidFill>
                    <a:latin typeface="Arial"/>
                    <a:ea typeface="Arial"/>
                    <a:cs typeface="Arial"/>
                  </a:defRPr>
                </a:pPr>
                <a:endParaRPr lang="en-US"/>
              </a:p>
            </c:txPr>
            <c:showLegendKey val="0"/>
            <c:showVal val="1"/>
            <c:showCatName val="1"/>
            <c:showSerName val="0"/>
            <c:showPercent val="0"/>
            <c:showBubbleSize val="0"/>
            <c:showLeaderLines val="1"/>
          </c:dLbls>
          <c:cat>
            <c:strRef>
              <c:f>Sheet1!$B$1:$L$1</c:f>
              <c:strCache>
                <c:ptCount val="11"/>
                <c:pt idx="0">
                  <c:v>India</c:v>
                </c:pt>
                <c:pt idx="1">
                  <c:v>Nigeria</c:v>
                </c:pt>
                <c:pt idx="2">
                  <c:v>Ethiopia</c:v>
                </c:pt>
                <c:pt idx="3">
                  <c:v>Pakistan</c:v>
                </c:pt>
                <c:pt idx="4">
                  <c:v>Democratic Republic of the Congo</c:v>
                </c:pt>
                <c:pt idx="5">
                  <c:v>Philippines</c:v>
                </c:pt>
                <c:pt idx="6">
                  <c:v>Afghanistan</c:v>
                </c:pt>
                <c:pt idx="7">
                  <c:v>Indonesia</c:v>
                </c:pt>
                <c:pt idx="8">
                  <c:v>South Africa</c:v>
                </c:pt>
                <c:pt idx="9">
                  <c:v>Uganda</c:v>
                </c:pt>
                <c:pt idx="10">
                  <c:v>Rest of the world</c:v>
                </c:pt>
              </c:strCache>
            </c:strRef>
          </c:cat>
          <c:val>
            <c:numRef>
              <c:f>Sheet1!$B$2:$L$2</c:f>
              <c:numCache>
                <c:formatCode>General</c:formatCode>
                <c:ptCount val="11"/>
                <c:pt idx="0">
                  <c:v>6.6</c:v>
                </c:pt>
                <c:pt idx="1">
                  <c:v>1.7</c:v>
                </c:pt>
                <c:pt idx="2">
                  <c:v>1.05</c:v>
                </c:pt>
                <c:pt idx="3">
                  <c:v>0.88</c:v>
                </c:pt>
                <c:pt idx="4">
                  <c:v>0.75</c:v>
                </c:pt>
                <c:pt idx="5">
                  <c:v>0.48</c:v>
                </c:pt>
                <c:pt idx="6">
                  <c:v>0.46</c:v>
                </c:pt>
                <c:pt idx="7">
                  <c:v>0.46</c:v>
                </c:pt>
                <c:pt idx="8">
                  <c:v>0.42</c:v>
                </c:pt>
                <c:pt idx="9">
                  <c:v>0.35</c:v>
                </c:pt>
                <c:pt idx="10">
                  <c:v>6.9</c:v>
                </c:pt>
              </c:numCache>
            </c:numRef>
          </c:val>
        </c:ser>
        <c:dLbls>
          <c:showLegendKey val="0"/>
          <c:showVal val="1"/>
          <c:showCatName val="1"/>
          <c:showSerName val="0"/>
          <c:showPercent val="0"/>
          <c:showBubbleSize val="0"/>
          <c:showLeaderLines val="1"/>
        </c:dLbls>
        <c:firstSliceAng val="0"/>
      </c:pieChart>
      <c:spPr>
        <a:noFill/>
        <a:ln w="25391">
          <a:noFill/>
        </a:ln>
      </c:spPr>
    </c:plotArea>
    <c:plotVisOnly val="1"/>
    <c:dispBlanksAs val="zero"/>
    <c:showDLblsOverMax val="0"/>
  </c:chart>
  <c:spPr>
    <a:noFill/>
    <a:ln>
      <a:noFill/>
    </a:ln>
  </c:spPr>
  <c:txPr>
    <a:bodyPr/>
    <a:lstStyle/>
    <a:p>
      <a:pPr>
        <a:defRPr sz="1724"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in routine schedule</c:v>
                </c:pt>
              </c:strCache>
            </c:strRef>
          </c:tx>
          <c:spPr>
            <a:solidFill>
              <a:schemeClr val="accent2"/>
            </a:solidFill>
            <a:ln>
              <a:solidFill>
                <a:schemeClr val="tx1">
                  <a:lumMod val="75000"/>
                  <a:lumOff val="25000"/>
                </a:schemeClr>
              </a:solidFill>
            </a:ln>
          </c:spPr>
          <c:invertIfNegative val="0"/>
          <c:dPt>
            <c:idx val="13"/>
            <c:invertIfNegative val="0"/>
            <c:bubble3D val="0"/>
            <c:spPr>
              <a:solidFill>
                <a:schemeClr val="accent2">
                  <a:lumMod val="60000"/>
                  <a:lumOff val="40000"/>
                </a:schemeClr>
              </a:solidFill>
              <a:ln>
                <a:solidFill>
                  <a:schemeClr val="tx1">
                    <a:lumMod val="75000"/>
                    <a:lumOff val="25000"/>
                  </a:schemeClr>
                </a:solidFill>
              </a:ln>
            </c:spPr>
          </c:dPt>
          <c:dPt>
            <c:idx val="14"/>
            <c:invertIfNegative val="0"/>
            <c:bubble3D val="0"/>
            <c:spPr>
              <a:solidFill>
                <a:schemeClr val="accent2">
                  <a:lumMod val="60000"/>
                  <a:lumOff val="40000"/>
                </a:schemeClr>
              </a:solidFill>
              <a:ln>
                <a:solidFill>
                  <a:schemeClr val="tx1">
                    <a:lumMod val="75000"/>
                    <a:lumOff val="25000"/>
                  </a:schemeClr>
                </a:solidFill>
              </a:ln>
            </c:spPr>
          </c:dPt>
          <c:dPt>
            <c:idx val="15"/>
            <c:invertIfNegative val="0"/>
            <c:bubble3D val="0"/>
            <c:spPr>
              <a:solidFill>
                <a:schemeClr val="accent2">
                  <a:lumMod val="60000"/>
                  <a:lumOff val="40000"/>
                </a:schemeClr>
              </a:solidFill>
              <a:ln>
                <a:solidFill>
                  <a:schemeClr val="tx1">
                    <a:lumMod val="75000"/>
                    <a:lumOff val="25000"/>
                  </a:schemeClr>
                </a:solidFill>
              </a:ln>
            </c:spPr>
          </c:dPt>
          <c:dPt>
            <c:idx val="16"/>
            <c:invertIfNegative val="0"/>
            <c:bubble3D val="0"/>
            <c:spPr>
              <a:solidFill>
                <a:schemeClr val="accent2">
                  <a:lumMod val="60000"/>
                  <a:lumOff val="40000"/>
                </a:schemeClr>
              </a:solidFill>
              <a:ln>
                <a:solidFill>
                  <a:schemeClr val="tx1">
                    <a:lumMod val="75000"/>
                    <a:lumOff val="25000"/>
                  </a:schemeClr>
                </a:solidFill>
              </a:ln>
            </c:spPr>
          </c:dPt>
          <c:dPt>
            <c:idx val="17"/>
            <c:invertIfNegative val="0"/>
            <c:bubble3D val="0"/>
            <c:spPr>
              <a:solidFill>
                <a:schemeClr val="accent2">
                  <a:lumMod val="60000"/>
                  <a:lumOff val="40000"/>
                </a:schemeClr>
              </a:solidFill>
              <a:ln>
                <a:solidFill>
                  <a:schemeClr val="tx1">
                    <a:lumMod val="75000"/>
                    <a:lumOff val="25000"/>
                  </a:schemeClr>
                </a:solidFill>
              </a:ln>
            </c:spPr>
          </c:dPt>
          <c:dPt>
            <c:idx val="18"/>
            <c:invertIfNegative val="0"/>
            <c:bubble3D val="0"/>
            <c:spPr>
              <a:solidFill>
                <a:schemeClr val="accent2">
                  <a:lumMod val="60000"/>
                  <a:lumOff val="40000"/>
                </a:schemeClr>
              </a:solidFill>
              <a:ln>
                <a:solidFill>
                  <a:schemeClr val="tx1">
                    <a:lumMod val="75000"/>
                    <a:lumOff val="25000"/>
                  </a:schemeClr>
                </a:solidFill>
              </a:ln>
            </c:spPr>
          </c:dPt>
          <c:dPt>
            <c:idx val="19"/>
            <c:invertIfNegative val="0"/>
            <c:bubble3D val="0"/>
            <c:spPr>
              <a:solidFill>
                <a:schemeClr val="accent2">
                  <a:lumMod val="60000"/>
                  <a:lumOff val="40000"/>
                </a:schemeClr>
              </a:solidFill>
              <a:ln>
                <a:solidFill>
                  <a:schemeClr val="tx1">
                    <a:lumMod val="75000"/>
                    <a:lumOff val="25000"/>
                  </a:schemeClr>
                </a:solidFill>
              </a:ln>
            </c:spPr>
          </c:dPt>
          <c:dPt>
            <c:idx val="20"/>
            <c:invertIfNegative val="0"/>
            <c:bubble3D val="0"/>
            <c:spPr>
              <a:solidFill>
                <a:schemeClr val="accent2">
                  <a:lumMod val="60000"/>
                  <a:lumOff val="40000"/>
                </a:schemeClr>
              </a:solidFill>
              <a:ln>
                <a:solidFill>
                  <a:schemeClr val="tx1">
                    <a:lumMod val="75000"/>
                    <a:lumOff val="25000"/>
                  </a:schemeClr>
                </a:solidFill>
              </a:ln>
            </c:spPr>
          </c:dPt>
          <c:cat>
            <c:strRef>
              <c:f>Sheet1!$A$2:$A$14</c:f>
              <c:strCache>
                <c:ptCount val="13"/>
                <c:pt idx="0">
                  <c:v>prior to 2000</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Sheet1!$B$2:$B$14</c:f>
              <c:numCache>
                <c:formatCode>General</c:formatCode>
                <c:ptCount val="13"/>
                <c:pt idx="0">
                  <c:v>94</c:v>
                </c:pt>
                <c:pt idx="1">
                  <c:v>97</c:v>
                </c:pt>
                <c:pt idx="2">
                  <c:v>105</c:v>
                </c:pt>
                <c:pt idx="3">
                  <c:v>109</c:v>
                </c:pt>
                <c:pt idx="4">
                  <c:v>112</c:v>
                </c:pt>
                <c:pt idx="5">
                  <c:v>118</c:v>
                </c:pt>
                <c:pt idx="6">
                  <c:v>123</c:v>
                </c:pt>
                <c:pt idx="7">
                  <c:v>125</c:v>
                </c:pt>
                <c:pt idx="8">
                  <c:v>129</c:v>
                </c:pt>
                <c:pt idx="9">
                  <c:v>131</c:v>
                </c:pt>
                <c:pt idx="10">
                  <c:v>135</c:v>
                </c:pt>
                <c:pt idx="11">
                  <c:v>136</c:v>
                </c:pt>
                <c:pt idx="12">
                  <c:v>141</c:v>
                </c:pt>
              </c:numCache>
            </c:numRef>
          </c:val>
        </c:ser>
        <c:ser>
          <c:idx val="1"/>
          <c:order val="1"/>
          <c:tx>
            <c:strRef>
              <c:f>Sheet1!$C$1</c:f>
              <c:strCache>
                <c:ptCount val="1"/>
                <c:pt idx="0">
                  <c:v>not in routine schedule</c:v>
                </c:pt>
              </c:strCache>
            </c:strRef>
          </c:tx>
          <c:spPr>
            <a:noFill/>
            <a:ln>
              <a:solidFill>
                <a:schemeClr val="tx1">
                  <a:lumMod val="75000"/>
                  <a:lumOff val="25000"/>
                </a:schemeClr>
              </a:solidFill>
            </a:ln>
          </c:spPr>
          <c:invertIfNegative val="0"/>
          <c:cat>
            <c:strRef>
              <c:f>Sheet1!$A$2:$A$14</c:f>
              <c:strCache>
                <c:ptCount val="13"/>
                <c:pt idx="0">
                  <c:v>prior to 2000</c:v>
                </c:pt>
                <c:pt idx="1">
                  <c:v>2000</c:v>
                </c:pt>
                <c:pt idx="2">
                  <c:v>2001</c:v>
                </c:pt>
                <c:pt idx="3">
                  <c:v>2002</c:v>
                </c:pt>
                <c:pt idx="4">
                  <c:v>2003</c:v>
                </c:pt>
                <c:pt idx="5">
                  <c:v>2004</c:v>
                </c:pt>
                <c:pt idx="6">
                  <c:v>2005</c:v>
                </c:pt>
                <c:pt idx="7">
                  <c:v>2006</c:v>
                </c:pt>
                <c:pt idx="8">
                  <c:v>2007</c:v>
                </c:pt>
                <c:pt idx="9">
                  <c:v>2008</c:v>
                </c:pt>
                <c:pt idx="10">
                  <c:v>2009</c:v>
                </c:pt>
                <c:pt idx="11">
                  <c:v>2010</c:v>
                </c:pt>
                <c:pt idx="12">
                  <c:v>2011</c:v>
                </c:pt>
              </c:strCache>
            </c:strRef>
          </c:cat>
          <c:val>
            <c:numRef>
              <c:f>Sheet1!$C$2:$C$14</c:f>
              <c:numCache>
                <c:formatCode>General</c:formatCode>
                <c:ptCount val="13"/>
                <c:pt idx="0">
                  <c:v>100</c:v>
                </c:pt>
                <c:pt idx="1">
                  <c:v>97</c:v>
                </c:pt>
                <c:pt idx="2">
                  <c:v>89</c:v>
                </c:pt>
                <c:pt idx="3">
                  <c:v>85</c:v>
                </c:pt>
                <c:pt idx="4">
                  <c:v>82</c:v>
                </c:pt>
                <c:pt idx="5">
                  <c:v>76</c:v>
                </c:pt>
                <c:pt idx="6">
                  <c:v>71</c:v>
                </c:pt>
                <c:pt idx="7">
                  <c:v>69</c:v>
                </c:pt>
                <c:pt idx="8">
                  <c:v>65</c:v>
                </c:pt>
                <c:pt idx="9">
                  <c:v>63</c:v>
                </c:pt>
                <c:pt idx="10">
                  <c:v>59</c:v>
                </c:pt>
                <c:pt idx="11">
                  <c:v>58</c:v>
                </c:pt>
                <c:pt idx="12">
                  <c:v>53</c:v>
                </c:pt>
              </c:numCache>
            </c:numRef>
          </c:val>
        </c:ser>
        <c:dLbls>
          <c:showLegendKey val="0"/>
          <c:showVal val="0"/>
          <c:showCatName val="0"/>
          <c:showSerName val="0"/>
          <c:showPercent val="0"/>
          <c:showBubbleSize val="0"/>
        </c:dLbls>
        <c:gapWidth val="150"/>
        <c:overlap val="100"/>
        <c:axId val="120288000"/>
        <c:axId val="120289536"/>
      </c:barChart>
      <c:catAx>
        <c:axId val="120288000"/>
        <c:scaling>
          <c:orientation val="minMax"/>
        </c:scaling>
        <c:delete val="0"/>
        <c:axPos val="b"/>
        <c:majorTickMark val="out"/>
        <c:minorTickMark val="none"/>
        <c:tickLblPos val="nextTo"/>
        <c:txPr>
          <a:bodyPr/>
          <a:lstStyle/>
          <a:p>
            <a:pPr>
              <a:defRPr sz="1000"/>
            </a:pPr>
            <a:endParaRPr lang="en-US"/>
          </a:p>
        </c:txPr>
        <c:crossAx val="120289536"/>
        <c:crosses val="autoZero"/>
        <c:auto val="1"/>
        <c:lblAlgn val="ctr"/>
        <c:lblOffset val="100"/>
        <c:noMultiLvlLbl val="0"/>
      </c:catAx>
      <c:valAx>
        <c:axId val="120289536"/>
        <c:scaling>
          <c:orientation val="minMax"/>
          <c:max val="200"/>
        </c:scaling>
        <c:delete val="0"/>
        <c:axPos val="l"/>
        <c:majorGridlines/>
        <c:title>
          <c:tx>
            <c:rich>
              <a:bodyPr rot="-5400000" vert="horz"/>
              <a:lstStyle/>
              <a:p>
                <a:pPr>
                  <a:defRPr/>
                </a:pPr>
                <a:r>
                  <a:rPr lang="en-US" dirty="0" smtClean="0"/>
                  <a:t>N of countries</a:t>
                </a:r>
                <a:endParaRPr lang="en-US" dirty="0"/>
              </a:p>
            </c:rich>
          </c:tx>
          <c:layout/>
          <c:overlay val="0"/>
        </c:title>
        <c:numFmt formatCode="General" sourceLinked="1"/>
        <c:majorTickMark val="cross"/>
        <c:minorTickMark val="none"/>
        <c:tickLblPos val="nextTo"/>
        <c:txPr>
          <a:bodyPr/>
          <a:lstStyle/>
          <a:p>
            <a:pPr>
              <a:defRPr sz="1200"/>
            </a:pPr>
            <a:endParaRPr lang="en-US"/>
          </a:p>
        </c:txPr>
        <c:crossAx val="120288000"/>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64"/>
          <c:order val="64"/>
          <c:tx>
            <c:strRef>
              <c:f>Sheet1!$A$66</c:f>
              <c:strCache>
                <c:ptCount val="1"/>
                <c:pt idx="0">
                  <c:v>Total_SIA</c:v>
                </c:pt>
              </c:strCache>
            </c:strRef>
          </c:tx>
          <c:spPr>
            <a:solidFill>
              <a:schemeClr val="accent6">
                <a:lumMod val="60000"/>
                <a:lumOff val="40000"/>
              </a:schemeClr>
            </a:solidFill>
          </c:spPr>
          <c:cat>
            <c:strRef>
              <c:f>Sheet1!$B$1:$H$1</c:f>
              <c:strCache>
                <c:ptCount val="7"/>
                <c:pt idx="0">
                  <c:v>2012</c:v>
                </c:pt>
                <c:pt idx="1">
                  <c:v>2013</c:v>
                </c:pt>
                <c:pt idx="2">
                  <c:v>2014</c:v>
                </c:pt>
                <c:pt idx="3">
                  <c:v>2015</c:v>
                </c:pt>
                <c:pt idx="4">
                  <c:v>2016</c:v>
                </c:pt>
                <c:pt idx="5">
                  <c:v>2017</c:v>
                </c:pt>
                <c:pt idx="6">
                  <c:v>2018</c:v>
                </c:pt>
              </c:strCache>
            </c:strRef>
          </c:cat>
          <c:val>
            <c:numRef>
              <c:f>Sheet1!$B$66:$H$66</c:f>
              <c:numCache>
                <c:formatCode>General</c:formatCode>
                <c:ptCount val="7"/>
                <c:pt idx="0">
                  <c:v>13321542</c:v>
                </c:pt>
                <c:pt idx="1">
                  <c:v>94848008</c:v>
                </c:pt>
                <c:pt idx="2">
                  <c:v>217226470</c:v>
                </c:pt>
                <c:pt idx="3">
                  <c:v>475182944.33333331</c:v>
                </c:pt>
                <c:pt idx="4">
                  <c:v>658489182.66666663</c:v>
                </c:pt>
                <c:pt idx="5">
                  <c:v>856790263</c:v>
                </c:pt>
                <c:pt idx="6">
                  <c:v>974130587</c:v>
                </c:pt>
              </c:numCache>
            </c:numRef>
          </c:val>
        </c:ser>
        <c:ser>
          <c:idx val="65"/>
          <c:order val="65"/>
          <c:tx>
            <c:strRef>
              <c:f>Sheet1!$A$67</c:f>
              <c:strCache>
                <c:ptCount val="1"/>
                <c:pt idx="0">
                  <c:v>Total_routine</c:v>
                </c:pt>
              </c:strCache>
            </c:strRef>
          </c:tx>
          <c:spPr>
            <a:solidFill>
              <a:schemeClr val="accent6">
                <a:lumMod val="40000"/>
                <a:lumOff val="60000"/>
              </a:schemeClr>
            </a:solidFill>
          </c:spPr>
          <c:cat>
            <c:strRef>
              <c:f>Sheet1!$B$1:$H$1</c:f>
              <c:strCache>
                <c:ptCount val="7"/>
                <c:pt idx="0">
                  <c:v>2012</c:v>
                </c:pt>
                <c:pt idx="1">
                  <c:v>2013</c:v>
                </c:pt>
                <c:pt idx="2">
                  <c:v>2014</c:v>
                </c:pt>
                <c:pt idx="3">
                  <c:v>2015</c:v>
                </c:pt>
                <c:pt idx="4">
                  <c:v>2016</c:v>
                </c:pt>
                <c:pt idx="5">
                  <c:v>2017</c:v>
                </c:pt>
                <c:pt idx="6">
                  <c:v>2018</c:v>
                </c:pt>
              </c:strCache>
            </c:strRef>
          </c:cat>
          <c:val>
            <c:numRef>
              <c:f>Sheet1!$B$67:$H$67</c:f>
              <c:numCache>
                <c:formatCode>General</c:formatCode>
                <c:ptCount val="7"/>
                <c:pt idx="0">
                  <c:v>0</c:v>
                </c:pt>
                <c:pt idx="1">
                  <c:v>943304</c:v>
                </c:pt>
                <c:pt idx="2">
                  <c:v>10036252</c:v>
                </c:pt>
                <c:pt idx="3">
                  <c:v>30717176</c:v>
                </c:pt>
                <c:pt idx="4">
                  <c:v>88281378</c:v>
                </c:pt>
                <c:pt idx="5">
                  <c:v>151428636</c:v>
                </c:pt>
                <c:pt idx="6">
                  <c:v>220944023</c:v>
                </c:pt>
              </c:numCache>
            </c:numRef>
          </c:val>
        </c:ser>
        <c:dLbls>
          <c:showLegendKey val="0"/>
          <c:showVal val="0"/>
          <c:showCatName val="0"/>
          <c:showSerName val="0"/>
          <c:showPercent val="0"/>
          <c:showBubbleSize val="0"/>
        </c:dLbls>
        <c:axId val="130149760"/>
        <c:axId val="130147456"/>
      </c:areaChart>
      <c:barChart>
        <c:barDir val="col"/>
        <c:grouping val="stacked"/>
        <c:varyColors val="0"/>
        <c:ser>
          <c:idx val="0"/>
          <c:order val="0"/>
          <c:tx>
            <c:strRef>
              <c:f>Sheet1!$A$2</c:f>
              <c:strCache>
                <c:ptCount val="1"/>
                <c:pt idx="0">
                  <c:v>Afghanistan</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Sheet1!$B$2:$H$2</c:f>
              <c:numCache>
                <c:formatCode>General</c:formatCode>
                <c:ptCount val="7"/>
                <c:pt idx="0">
                  <c:v>0</c:v>
                </c:pt>
                <c:pt idx="1">
                  <c:v>0</c:v>
                </c:pt>
                <c:pt idx="2">
                  <c:v>0</c:v>
                </c:pt>
                <c:pt idx="3">
                  <c:v>16348412</c:v>
                </c:pt>
                <c:pt idx="4">
                  <c:v>0</c:v>
                </c:pt>
                <c:pt idx="5">
                  <c:v>0</c:v>
                </c:pt>
                <c:pt idx="6">
                  <c:v>0</c:v>
                </c:pt>
              </c:numCache>
            </c:numRef>
          </c:val>
        </c:ser>
        <c:ser>
          <c:idx val="1"/>
          <c:order val="1"/>
          <c:tx>
            <c:strRef>
              <c:f>Sheet1!$A$3</c:f>
              <c:strCache>
                <c:ptCount val="1"/>
                <c:pt idx="0">
                  <c:v>Algeria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Sheet1!$B$3:$H$3</c:f>
              <c:numCache>
                <c:formatCode>General</c:formatCode>
                <c:ptCount val="7"/>
                <c:pt idx="0">
                  <c:v>0</c:v>
                </c:pt>
                <c:pt idx="1">
                  <c:v>0</c:v>
                </c:pt>
                <c:pt idx="2">
                  <c:v>9910841</c:v>
                </c:pt>
                <c:pt idx="3">
                  <c:v>0</c:v>
                </c:pt>
                <c:pt idx="4">
                  <c:v>0</c:v>
                </c:pt>
                <c:pt idx="5">
                  <c:v>0</c:v>
                </c:pt>
                <c:pt idx="6">
                  <c:v>0</c:v>
                </c:pt>
              </c:numCache>
            </c:numRef>
          </c:val>
        </c:ser>
        <c:ser>
          <c:idx val="2"/>
          <c:order val="2"/>
          <c:tx>
            <c:strRef>
              <c:f>Sheet1!$A$4</c:f>
              <c:strCache>
                <c:ptCount val="1"/>
                <c:pt idx="0">
                  <c:v>Angola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Sheet1!$B$4:$H$4</c:f>
              <c:numCache>
                <c:formatCode>General</c:formatCode>
                <c:ptCount val="7"/>
                <c:pt idx="0">
                  <c:v>0</c:v>
                </c:pt>
                <c:pt idx="1">
                  <c:v>0</c:v>
                </c:pt>
                <c:pt idx="2">
                  <c:v>0</c:v>
                </c:pt>
                <c:pt idx="3">
                  <c:v>0</c:v>
                </c:pt>
                <c:pt idx="4">
                  <c:v>0</c:v>
                </c:pt>
                <c:pt idx="5">
                  <c:v>0</c:v>
                </c:pt>
                <c:pt idx="6">
                  <c:v>10174576</c:v>
                </c:pt>
              </c:numCache>
            </c:numRef>
          </c:val>
        </c:ser>
        <c:ser>
          <c:idx val="3"/>
          <c:order val="3"/>
          <c:tx>
            <c:strRef>
              <c:f>Sheet1!$A$5</c:f>
              <c:strCache>
                <c:ptCount val="1"/>
                <c:pt idx="0">
                  <c:v>Bangladesh</c:v>
                </c:pt>
              </c:strCache>
            </c:strRef>
          </c:tx>
          <c:spPr>
            <a:solidFill>
              <a:schemeClr val="accent2"/>
            </a:solidFill>
          </c:spPr>
          <c:invertIfNegative val="0"/>
          <c:cat>
            <c:strRef>
              <c:f>Sheet1!$B$1:$H$1</c:f>
              <c:strCache>
                <c:ptCount val="7"/>
                <c:pt idx="0">
                  <c:v>2012</c:v>
                </c:pt>
                <c:pt idx="1">
                  <c:v>2013</c:v>
                </c:pt>
                <c:pt idx="2">
                  <c:v>2014</c:v>
                </c:pt>
                <c:pt idx="3">
                  <c:v>2015</c:v>
                </c:pt>
                <c:pt idx="4">
                  <c:v>2016</c:v>
                </c:pt>
                <c:pt idx="5">
                  <c:v>2017</c:v>
                </c:pt>
                <c:pt idx="6">
                  <c:v>2018</c:v>
                </c:pt>
              </c:strCache>
            </c:strRef>
          </c:cat>
          <c:val>
            <c:numRef>
              <c:f>Sheet1!$B$5:$H$5</c:f>
              <c:numCache>
                <c:formatCode>General</c:formatCode>
                <c:ptCount val="7"/>
                <c:pt idx="0">
                  <c:v>0</c:v>
                </c:pt>
                <c:pt idx="1">
                  <c:v>45379747</c:v>
                </c:pt>
                <c:pt idx="2">
                  <c:v>0</c:v>
                </c:pt>
                <c:pt idx="3">
                  <c:v>0</c:v>
                </c:pt>
                <c:pt idx="4">
                  <c:v>0</c:v>
                </c:pt>
                <c:pt idx="5">
                  <c:v>0</c:v>
                </c:pt>
                <c:pt idx="6">
                  <c:v>0</c:v>
                </c:pt>
              </c:numCache>
            </c:numRef>
          </c:val>
        </c:ser>
        <c:ser>
          <c:idx val="4"/>
          <c:order val="4"/>
          <c:tx>
            <c:strRef>
              <c:f>Sheet1!$A$6</c:f>
              <c:strCache>
                <c:ptCount val="1"/>
                <c:pt idx="0">
                  <c:v>Benin</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Sheet1!$B$6:$H$6</c:f>
              <c:numCache>
                <c:formatCode>General</c:formatCode>
                <c:ptCount val="7"/>
                <c:pt idx="0">
                  <c:v>0</c:v>
                </c:pt>
                <c:pt idx="1">
                  <c:v>0</c:v>
                </c:pt>
                <c:pt idx="2">
                  <c:v>0</c:v>
                </c:pt>
                <c:pt idx="3">
                  <c:v>0</c:v>
                </c:pt>
                <c:pt idx="4">
                  <c:v>0</c:v>
                </c:pt>
                <c:pt idx="5">
                  <c:v>4521542</c:v>
                </c:pt>
                <c:pt idx="6">
                  <c:v>0</c:v>
                </c:pt>
              </c:numCache>
            </c:numRef>
          </c:val>
        </c:ser>
        <c:ser>
          <c:idx val="5"/>
          <c:order val="5"/>
          <c:tx>
            <c:strRef>
              <c:f>Sheet1!$A$7</c:f>
              <c:strCache>
                <c:ptCount val="1"/>
                <c:pt idx="0">
                  <c:v>Burkina Faso</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Sheet1!$B$7:$H$7</c:f>
              <c:numCache>
                <c:formatCode>General</c:formatCode>
                <c:ptCount val="7"/>
                <c:pt idx="0">
                  <c:v>0</c:v>
                </c:pt>
                <c:pt idx="1">
                  <c:v>0</c:v>
                </c:pt>
                <c:pt idx="2">
                  <c:v>8344120.9999999991</c:v>
                </c:pt>
                <c:pt idx="3">
                  <c:v>0</c:v>
                </c:pt>
                <c:pt idx="4">
                  <c:v>0</c:v>
                </c:pt>
                <c:pt idx="5">
                  <c:v>0</c:v>
                </c:pt>
                <c:pt idx="6">
                  <c:v>0</c:v>
                </c:pt>
              </c:numCache>
            </c:numRef>
          </c:val>
        </c:ser>
        <c:ser>
          <c:idx val="6"/>
          <c:order val="6"/>
          <c:tx>
            <c:strRef>
              <c:f>Sheet1!$A$8</c:f>
              <c:strCache>
                <c:ptCount val="1"/>
                <c:pt idx="0">
                  <c:v>Botswana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Sheet1!$B$8:$H$8</c:f>
              <c:numCache>
                <c:formatCode>General</c:formatCode>
                <c:ptCount val="7"/>
                <c:pt idx="0">
                  <c:v>0</c:v>
                </c:pt>
                <c:pt idx="1">
                  <c:v>0</c:v>
                </c:pt>
                <c:pt idx="2">
                  <c:v>659102</c:v>
                </c:pt>
                <c:pt idx="3">
                  <c:v>0</c:v>
                </c:pt>
                <c:pt idx="4">
                  <c:v>0</c:v>
                </c:pt>
                <c:pt idx="5">
                  <c:v>0</c:v>
                </c:pt>
                <c:pt idx="6">
                  <c:v>0</c:v>
                </c:pt>
              </c:numCache>
            </c:numRef>
          </c:val>
        </c:ser>
        <c:ser>
          <c:idx val="7"/>
          <c:order val="7"/>
          <c:tx>
            <c:strRef>
              <c:f>Sheet1!$A$9</c:f>
              <c:strCache>
                <c:ptCount val="1"/>
                <c:pt idx="0">
                  <c:v>Burundi</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Sheet1!$B$9:$H$9</c:f>
              <c:numCache>
                <c:formatCode>General</c:formatCode>
                <c:ptCount val="7"/>
                <c:pt idx="0">
                  <c:v>0</c:v>
                </c:pt>
                <c:pt idx="1">
                  <c:v>0</c:v>
                </c:pt>
                <c:pt idx="2">
                  <c:v>0</c:v>
                </c:pt>
                <c:pt idx="3">
                  <c:v>3407806</c:v>
                </c:pt>
                <c:pt idx="4">
                  <c:v>0</c:v>
                </c:pt>
                <c:pt idx="5">
                  <c:v>0</c:v>
                </c:pt>
                <c:pt idx="6">
                  <c:v>0</c:v>
                </c:pt>
              </c:numCache>
            </c:numRef>
          </c:val>
        </c:ser>
        <c:ser>
          <c:idx val="8"/>
          <c:order val="8"/>
          <c:tx>
            <c:strRef>
              <c:f>Sheet1!$A$10</c:f>
              <c:strCache>
                <c:ptCount val="1"/>
                <c:pt idx="0">
                  <c:v>Cameroon</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Sheet1!$B$10:$H$10</c:f>
              <c:numCache>
                <c:formatCode>General</c:formatCode>
                <c:ptCount val="7"/>
                <c:pt idx="0">
                  <c:v>0</c:v>
                </c:pt>
                <c:pt idx="1">
                  <c:v>0</c:v>
                </c:pt>
                <c:pt idx="2">
                  <c:v>0</c:v>
                </c:pt>
                <c:pt idx="3">
                  <c:v>8704057</c:v>
                </c:pt>
                <c:pt idx="4">
                  <c:v>0</c:v>
                </c:pt>
                <c:pt idx="5">
                  <c:v>0</c:v>
                </c:pt>
                <c:pt idx="6">
                  <c:v>0</c:v>
                </c:pt>
              </c:numCache>
            </c:numRef>
          </c:val>
        </c:ser>
        <c:ser>
          <c:idx val="9"/>
          <c:order val="9"/>
          <c:tx>
            <c:strRef>
              <c:f>Sheet1!$A$11</c:f>
              <c:strCache>
                <c:ptCount val="1"/>
                <c:pt idx="0">
                  <c:v>Central African Republic (the)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Sheet1!$B$11:$H$11</c:f>
              <c:numCache>
                <c:formatCode>General</c:formatCode>
                <c:ptCount val="7"/>
                <c:pt idx="0">
                  <c:v>0</c:v>
                </c:pt>
                <c:pt idx="1">
                  <c:v>0</c:v>
                </c:pt>
                <c:pt idx="2">
                  <c:v>0</c:v>
                </c:pt>
                <c:pt idx="3">
                  <c:v>0</c:v>
                </c:pt>
                <c:pt idx="4">
                  <c:v>1920799</c:v>
                </c:pt>
                <c:pt idx="5">
                  <c:v>0</c:v>
                </c:pt>
                <c:pt idx="6">
                  <c:v>0</c:v>
                </c:pt>
              </c:numCache>
            </c:numRef>
          </c:val>
        </c:ser>
        <c:ser>
          <c:idx val="10"/>
          <c:order val="10"/>
          <c:tx>
            <c:strRef>
              <c:f>Sheet1!$A$12</c:f>
              <c:strCache>
                <c:ptCount val="1"/>
                <c:pt idx="0">
                  <c:v>Cambodia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Sheet1!$B$12:$H$12</c:f>
              <c:numCache>
                <c:formatCode>General</c:formatCode>
                <c:ptCount val="7"/>
                <c:pt idx="0">
                  <c:v>0</c:v>
                </c:pt>
                <c:pt idx="1">
                  <c:v>4417122</c:v>
                </c:pt>
                <c:pt idx="2">
                  <c:v>0</c:v>
                </c:pt>
                <c:pt idx="3">
                  <c:v>0</c:v>
                </c:pt>
                <c:pt idx="4">
                  <c:v>0</c:v>
                </c:pt>
                <c:pt idx="5">
                  <c:v>0</c:v>
                </c:pt>
                <c:pt idx="6">
                  <c:v>0</c:v>
                </c:pt>
              </c:numCache>
            </c:numRef>
          </c:val>
        </c:ser>
        <c:ser>
          <c:idx val="11"/>
          <c:order val="11"/>
          <c:tx>
            <c:strRef>
              <c:f>Sheet1!$A$13</c:f>
              <c:strCache>
                <c:ptCount val="1"/>
                <c:pt idx="0">
                  <c:v>Chad</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Sheet1!$B$13:$H$13</c:f>
              <c:numCache>
                <c:formatCode>General</c:formatCode>
                <c:ptCount val="7"/>
                <c:pt idx="0">
                  <c:v>0</c:v>
                </c:pt>
                <c:pt idx="1">
                  <c:v>0</c:v>
                </c:pt>
                <c:pt idx="2">
                  <c:v>0</c:v>
                </c:pt>
                <c:pt idx="3">
                  <c:v>0</c:v>
                </c:pt>
                <c:pt idx="4">
                  <c:v>0</c:v>
                </c:pt>
                <c:pt idx="5">
                  <c:v>0</c:v>
                </c:pt>
                <c:pt idx="6">
                  <c:v>6035756</c:v>
                </c:pt>
              </c:numCache>
            </c:numRef>
          </c:val>
        </c:ser>
        <c:ser>
          <c:idx val="12"/>
          <c:order val="12"/>
          <c:tx>
            <c:strRef>
              <c:f>Sheet1!$A$14</c:f>
              <c:strCache>
                <c:ptCount val="1"/>
                <c:pt idx="0">
                  <c:v>Congo (the)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Sheet1!$B$14:$H$14</c:f>
              <c:numCache>
                <c:formatCode>General</c:formatCode>
                <c:ptCount val="7"/>
                <c:pt idx="0">
                  <c:v>0</c:v>
                </c:pt>
                <c:pt idx="1">
                  <c:v>0</c:v>
                </c:pt>
                <c:pt idx="2">
                  <c:v>0</c:v>
                </c:pt>
                <c:pt idx="3">
                  <c:v>0</c:v>
                </c:pt>
                <c:pt idx="4">
                  <c:v>1844228</c:v>
                </c:pt>
                <c:pt idx="5">
                  <c:v>0</c:v>
                </c:pt>
                <c:pt idx="6">
                  <c:v>0</c:v>
                </c:pt>
              </c:numCache>
            </c:numRef>
          </c:val>
        </c:ser>
        <c:ser>
          <c:idx val="13"/>
          <c:order val="13"/>
          <c:tx>
            <c:strRef>
              <c:f>Sheet1!$A$15</c:f>
              <c:strCache>
                <c:ptCount val="1"/>
                <c:pt idx="0">
                  <c:v>Democratic Republic of the Congo (the)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Sheet1!$B$15:$H$15</c:f>
              <c:numCache>
                <c:formatCode>General</c:formatCode>
                <c:ptCount val="7"/>
                <c:pt idx="0">
                  <c:v>0</c:v>
                </c:pt>
                <c:pt idx="1">
                  <c:v>0</c:v>
                </c:pt>
                <c:pt idx="2">
                  <c:v>0</c:v>
                </c:pt>
                <c:pt idx="3">
                  <c:v>0</c:v>
                </c:pt>
                <c:pt idx="4">
                  <c:v>0</c:v>
                </c:pt>
                <c:pt idx="5">
                  <c:v>34858480</c:v>
                </c:pt>
                <c:pt idx="6">
                  <c:v>0</c:v>
                </c:pt>
              </c:numCache>
            </c:numRef>
          </c:val>
        </c:ser>
        <c:ser>
          <c:idx val="14"/>
          <c:order val="14"/>
          <c:tx>
            <c:strRef>
              <c:f>Sheet1!$A$16</c:f>
              <c:strCache>
                <c:ptCount val="1"/>
                <c:pt idx="0">
                  <c:v>Comoros (the)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Sheet1!$B$16:$H$16</c:f>
              <c:numCache>
                <c:formatCode>General</c:formatCode>
                <c:ptCount val="7"/>
                <c:pt idx="0">
                  <c:v>0</c:v>
                </c:pt>
                <c:pt idx="1">
                  <c:v>0</c:v>
                </c:pt>
                <c:pt idx="2">
                  <c:v>0</c:v>
                </c:pt>
                <c:pt idx="3">
                  <c:v>0</c:v>
                </c:pt>
                <c:pt idx="4">
                  <c:v>356529</c:v>
                </c:pt>
                <c:pt idx="5">
                  <c:v>0</c:v>
                </c:pt>
                <c:pt idx="6">
                  <c:v>0</c:v>
                </c:pt>
              </c:numCache>
            </c:numRef>
          </c:val>
        </c:ser>
        <c:ser>
          <c:idx val="15"/>
          <c:order val="15"/>
          <c:tx>
            <c:strRef>
              <c:f>Sheet1!$A$17</c:f>
              <c:strCache>
                <c:ptCount val="1"/>
                <c:pt idx="0">
                  <c:v>Djibouti</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Sheet1!$B$17:$H$17</c:f>
              <c:numCache>
                <c:formatCode>General</c:formatCode>
                <c:ptCount val="7"/>
                <c:pt idx="0">
                  <c:v>0</c:v>
                </c:pt>
                <c:pt idx="1">
                  <c:v>0</c:v>
                </c:pt>
                <c:pt idx="2">
                  <c:v>331066</c:v>
                </c:pt>
                <c:pt idx="3">
                  <c:v>0</c:v>
                </c:pt>
                <c:pt idx="4">
                  <c:v>0</c:v>
                </c:pt>
                <c:pt idx="5">
                  <c:v>0</c:v>
                </c:pt>
                <c:pt idx="6">
                  <c:v>0</c:v>
                </c:pt>
              </c:numCache>
            </c:numRef>
          </c:val>
        </c:ser>
        <c:ser>
          <c:idx val="16"/>
          <c:order val="16"/>
          <c:tx>
            <c:strRef>
              <c:f>Sheet1!$A$18</c:f>
              <c:strCache>
                <c:ptCount val="1"/>
                <c:pt idx="0">
                  <c:v>Equatorial Guinea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Sheet1!$B$18:$H$18</c:f>
              <c:numCache>
                <c:formatCode>General</c:formatCode>
                <c:ptCount val="7"/>
                <c:pt idx="0">
                  <c:v>0</c:v>
                </c:pt>
                <c:pt idx="1">
                  <c:v>0</c:v>
                </c:pt>
                <c:pt idx="2">
                  <c:v>0</c:v>
                </c:pt>
                <c:pt idx="3">
                  <c:v>0</c:v>
                </c:pt>
                <c:pt idx="4">
                  <c:v>0</c:v>
                </c:pt>
                <c:pt idx="5">
                  <c:v>0</c:v>
                </c:pt>
                <c:pt idx="6">
                  <c:v>331497</c:v>
                </c:pt>
              </c:numCache>
            </c:numRef>
          </c:val>
        </c:ser>
        <c:ser>
          <c:idx val="17"/>
          <c:order val="17"/>
          <c:tx>
            <c:strRef>
              <c:f>Sheet1!$A$19</c:f>
              <c:strCache>
                <c:ptCount val="1"/>
                <c:pt idx="0">
                  <c:v>Eritrea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Sheet1!$B$19:$H$19</c:f>
              <c:numCache>
                <c:formatCode>General</c:formatCode>
                <c:ptCount val="7"/>
                <c:pt idx="0">
                  <c:v>2318418</c:v>
                </c:pt>
                <c:pt idx="1">
                  <c:v>0</c:v>
                </c:pt>
                <c:pt idx="2">
                  <c:v>0</c:v>
                </c:pt>
                <c:pt idx="3">
                  <c:v>0</c:v>
                </c:pt>
                <c:pt idx="4">
                  <c:v>0</c:v>
                </c:pt>
                <c:pt idx="5">
                  <c:v>0</c:v>
                </c:pt>
                <c:pt idx="6">
                  <c:v>0</c:v>
                </c:pt>
              </c:numCache>
            </c:numRef>
          </c:val>
        </c:ser>
        <c:ser>
          <c:idx val="18"/>
          <c:order val="18"/>
          <c:tx>
            <c:strRef>
              <c:f>Sheet1!$A$20</c:f>
              <c:strCache>
                <c:ptCount val="1"/>
                <c:pt idx="0">
                  <c:v>Ethiopia</c:v>
                </c:pt>
              </c:strCache>
            </c:strRef>
          </c:tx>
          <c:spPr>
            <a:solidFill>
              <a:schemeClr val="accent3">
                <a:lumMod val="75000"/>
              </a:schemeClr>
            </a:solidFill>
          </c:spPr>
          <c:invertIfNegative val="0"/>
          <c:cat>
            <c:strRef>
              <c:f>Sheet1!$B$1:$H$1</c:f>
              <c:strCache>
                <c:ptCount val="7"/>
                <c:pt idx="0">
                  <c:v>2012</c:v>
                </c:pt>
                <c:pt idx="1">
                  <c:v>2013</c:v>
                </c:pt>
                <c:pt idx="2">
                  <c:v>2014</c:v>
                </c:pt>
                <c:pt idx="3">
                  <c:v>2015</c:v>
                </c:pt>
                <c:pt idx="4">
                  <c:v>2016</c:v>
                </c:pt>
                <c:pt idx="5">
                  <c:v>2017</c:v>
                </c:pt>
                <c:pt idx="6">
                  <c:v>2018</c:v>
                </c:pt>
              </c:strCache>
            </c:strRef>
          </c:cat>
          <c:val>
            <c:numRef>
              <c:f>Sheet1!$B$20:$H$20</c:f>
              <c:numCache>
                <c:formatCode>General</c:formatCode>
                <c:ptCount val="7"/>
                <c:pt idx="0">
                  <c:v>0</c:v>
                </c:pt>
                <c:pt idx="1">
                  <c:v>0</c:v>
                </c:pt>
                <c:pt idx="2">
                  <c:v>0</c:v>
                </c:pt>
                <c:pt idx="3">
                  <c:v>0</c:v>
                </c:pt>
                <c:pt idx="4">
                  <c:v>35203046</c:v>
                </c:pt>
                <c:pt idx="5">
                  <c:v>0</c:v>
                </c:pt>
                <c:pt idx="6">
                  <c:v>0</c:v>
                </c:pt>
              </c:numCache>
            </c:numRef>
          </c:val>
        </c:ser>
        <c:ser>
          <c:idx val="19"/>
          <c:order val="19"/>
          <c:tx>
            <c:strRef>
              <c:f>Sheet1!$A$21</c:f>
              <c:strCache>
                <c:ptCount val="1"/>
                <c:pt idx="0">
                  <c:v>Gabon</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Sheet1!$B$21:$H$21</c:f>
              <c:numCache>
                <c:formatCode>General</c:formatCode>
                <c:ptCount val="7"/>
                <c:pt idx="0">
                  <c:v>0</c:v>
                </c:pt>
                <c:pt idx="1">
                  <c:v>0</c:v>
                </c:pt>
                <c:pt idx="2">
                  <c:v>0</c:v>
                </c:pt>
                <c:pt idx="3">
                  <c:v>0</c:v>
                </c:pt>
                <c:pt idx="4">
                  <c:v>0</c:v>
                </c:pt>
                <c:pt idx="5">
                  <c:v>574621</c:v>
                </c:pt>
                <c:pt idx="6">
                  <c:v>0</c:v>
                </c:pt>
              </c:numCache>
            </c:numRef>
          </c:val>
        </c:ser>
        <c:ser>
          <c:idx val="20"/>
          <c:order val="20"/>
          <c:tx>
            <c:strRef>
              <c:f>Sheet1!$A$22</c:f>
              <c:strCache>
                <c:ptCount val="1"/>
                <c:pt idx="0">
                  <c:v>Gambia (the)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Sheet1!$B$22:$H$22</c:f>
              <c:numCache>
                <c:formatCode>General</c:formatCode>
                <c:ptCount val="7"/>
                <c:pt idx="0">
                  <c:v>0</c:v>
                </c:pt>
                <c:pt idx="1">
                  <c:v>0</c:v>
                </c:pt>
                <c:pt idx="2">
                  <c:v>822863</c:v>
                </c:pt>
                <c:pt idx="3">
                  <c:v>0</c:v>
                </c:pt>
                <c:pt idx="4">
                  <c:v>0</c:v>
                </c:pt>
                <c:pt idx="5">
                  <c:v>0</c:v>
                </c:pt>
                <c:pt idx="6">
                  <c:v>0</c:v>
                </c:pt>
              </c:numCache>
            </c:numRef>
          </c:val>
        </c:ser>
        <c:ser>
          <c:idx val="21"/>
          <c:order val="21"/>
          <c:tx>
            <c:strRef>
              <c:f>Sheet1!$A$23</c:f>
              <c:strCache>
                <c:ptCount val="1"/>
                <c:pt idx="0">
                  <c:v>Ghana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Sheet1!$B$23:$H$23</c:f>
              <c:numCache>
                <c:formatCode>General</c:formatCode>
                <c:ptCount val="7"/>
                <c:pt idx="0">
                  <c:v>0</c:v>
                </c:pt>
                <c:pt idx="1">
                  <c:v>9941578</c:v>
                </c:pt>
                <c:pt idx="2">
                  <c:v>0</c:v>
                </c:pt>
                <c:pt idx="3">
                  <c:v>0</c:v>
                </c:pt>
                <c:pt idx="4">
                  <c:v>0</c:v>
                </c:pt>
                <c:pt idx="5">
                  <c:v>0</c:v>
                </c:pt>
                <c:pt idx="6">
                  <c:v>0</c:v>
                </c:pt>
              </c:numCache>
            </c:numRef>
          </c:val>
        </c:ser>
        <c:ser>
          <c:idx val="22"/>
          <c:order val="22"/>
          <c:tx>
            <c:strRef>
              <c:f>Sheet1!$A$24</c:f>
              <c:strCache>
                <c:ptCount val="1"/>
                <c:pt idx="0">
                  <c:v>Guinea-Bissau</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Sheet1!$B$24:$H$24</c:f>
              <c:numCache>
                <c:formatCode>General</c:formatCode>
                <c:ptCount val="7"/>
                <c:pt idx="0">
                  <c:v>0</c:v>
                </c:pt>
                <c:pt idx="1">
                  <c:v>0</c:v>
                </c:pt>
                <c:pt idx="2">
                  <c:v>0</c:v>
                </c:pt>
                <c:pt idx="3">
                  <c:v>0</c:v>
                </c:pt>
                <c:pt idx="4">
                  <c:v>0</c:v>
                </c:pt>
                <c:pt idx="5">
                  <c:v>0</c:v>
                </c:pt>
                <c:pt idx="6">
                  <c:v>713185</c:v>
                </c:pt>
              </c:numCache>
            </c:numRef>
          </c:val>
        </c:ser>
        <c:ser>
          <c:idx val="23"/>
          <c:order val="23"/>
          <c:tx>
            <c:strRef>
              <c:f>Sheet1!$A$25</c:f>
              <c:strCache>
                <c:ptCount val="1"/>
                <c:pt idx="0">
                  <c:v>Guinea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Sheet1!$B$25:$H$25</c:f>
              <c:numCache>
                <c:formatCode>General</c:formatCode>
                <c:ptCount val="7"/>
                <c:pt idx="0">
                  <c:v>0</c:v>
                </c:pt>
                <c:pt idx="1">
                  <c:v>0</c:v>
                </c:pt>
                <c:pt idx="2">
                  <c:v>0</c:v>
                </c:pt>
                <c:pt idx="3">
                  <c:v>0</c:v>
                </c:pt>
                <c:pt idx="4">
                  <c:v>0</c:v>
                </c:pt>
                <c:pt idx="5">
                  <c:v>0</c:v>
                </c:pt>
                <c:pt idx="6">
                  <c:v>5032367</c:v>
                </c:pt>
              </c:numCache>
            </c:numRef>
          </c:val>
        </c:ser>
        <c:ser>
          <c:idx val="24"/>
          <c:order val="24"/>
          <c:tx>
            <c:strRef>
              <c:f>Sheet1!$A$26</c:f>
              <c:strCache>
                <c:ptCount val="1"/>
                <c:pt idx="0">
                  <c:v>India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Sheet1!$B$26:$H$26</c:f>
              <c:numCache>
                <c:formatCode>General</c:formatCode>
                <c:ptCount val="7"/>
                <c:pt idx="0">
                  <c:v>0</c:v>
                </c:pt>
                <c:pt idx="1">
                  <c:v>0</c:v>
                </c:pt>
                <c:pt idx="2">
                  <c:v>0</c:v>
                </c:pt>
                <c:pt idx="3">
                  <c:v>125546977.33333333</c:v>
                </c:pt>
                <c:pt idx="4">
                  <c:v>125546977.33333333</c:v>
                </c:pt>
                <c:pt idx="5">
                  <c:v>125546977.33333333</c:v>
                </c:pt>
                <c:pt idx="6">
                  <c:v>0</c:v>
                </c:pt>
              </c:numCache>
            </c:numRef>
          </c:val>
        </c:ser>
        <c:ser>
          <c:idx val="25"/>
          <c:order val="25"/>
          <c:tx>
            <c:strRef>
              <c:f>Sheet1!$A$27</c:f>
              <c:strCache>
                <c:ptCount val="1"/>
                <c:pt idx="0">
                  <c:v>Indonesia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Sheet1!$B$27:$H$27</c:f>
              <c:numCache>
                <c:formatCode>General</c:formatCode>
                <c:ptCount val="7"/>
                <c:pt idx="0">
                  <c:v>0</c:v>
                </c:pt>
                <c:pt idx="1">
                  <c:v>0</c:v>
                </c:pt>
                <c:pt idx="2">
                  <c:v>0</c:v>
                </c:pt>
                <c:pt idx="3">
                  <c:v>64132275</c:v>
                </c:pt>
                <c:pt idx="4">
                  <c:v>0</c:v>
                </c:pt>
                <c:pt idx="5">
                  <c:v>0</c:v>
                </c:pt>
                <c:pt idx="6">
                  <c:v>0</c:v>
                </c:pt>
              </c:numCache>
            </c:numRef>
          </c:val>
        </c:ser>
        <c:ser>
          <c:idx val="26"/>
          <c:order val="26"/>
          <c:tx>
            <c:strRef>
              <c:f>Sheet1!$A$28</c:f>
              <c:strCache>
                <c:ptCount val="1"/>
                <c:pt idx="0">
                  <c:v>Côte d'Ivoire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Sheet1!$B$28:$H$28</c:f>
              <c:numCache>
                <c:formatCode>General</c:formatCode>
                <c:ptCount val="7"/>
                <c:pt idx="0">
                  <c:v>0</c:v>
                </c:pt>
                <c:pt idx="1">
                  <c:v>0</c:v>
                </c:pt>
                <c:pt idx="2">
                  <c:v>0</c:v>
                </c:pt>
                <c:pt idx="3">
                  <c:v>0</c:v>
                </c:pt>
                <c:pt idx="4">
                  <c:v>0</c:v>
                </c:pt>
                <c:pt idx="5">
                  <c:v>8913897</c:v>
                </c:pt>
                <c:pt idx="6">
                  <c:v>0</c:v>
                </c:pt>
              </c:numCache>
            </c:numRef>
          </c:val>
        </c:ser>
        <c:ser>
          <c:idx val="27"/>
          <c:order val="27"/>
          <c:tx>
            <c:strRef>
              <c:f>Sheet1!$A$29</c:f>
              <c:strCache>
                <c:ptCount val="1"/>
                <c:pt idx="0">
                  <c:v>Kenya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Sheet1!$B$29:$H$29</c:f>
              <c:numCache>
                <c:formatCode>General</c:formatCode>
                <c:ptCount val="7"/>
                <c:pt idx="0">
                  <c:v>0</c:v>
                </c:pt>
                <c:pt idx="1">
                  <c:v>0</c:v>
                </c:pt>
                <c:pt idx="2">
                  <c:v>0</c:v>
                </c:pt>
                <c:pt idx="3">
                  <c:v>19561466</c:v>
                </c:pt>
                <c:pt idx="4">
                  <c:v>0</c:v>
                </c:pt>
                <c:pt idx="5">
                  <c:v>0</c:v>
                </c:pt>
                <c:pt idx="6">
                  <c:v>0</c:v>
                </c:pt>
              </c:numCache>
            </c:numRef>
          </c:val>
        </c:ser>
        <c:ser>
          <c:idx val="28"/>
          <c:order val="28"/>
          <c:tx>
            <c:strRef>
              <c:f>Sheet1!$A$30</c:f>
              <c:strCache>
                <c:ptCount val="1"/>
                <c:pt idx="0">
                  <c:v>Democratic People’s Republic of Korea (the)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Sheet1!$B$30:$H$30</c:f>
              <c:numCache>
                <c:formatCode>General</c:formatCode>
                <c:ptCount val="7"/>
                <c:pt idx="0">
                  <c:v>0</c:v>
                </c:pt>
                <c:pt idx="1">
                  <c:v>0</c:v>
                </c:pt>
                <c:pt idx="2">
                  <c:v>5265662</c:v>
                </c:pt>
                <c:pt idx="3">
                  <c:v>0</c:v>
                </c:pt>
                <c:pt idx="4">
                  <c:v>0</c:v>
                </c:pt>
                <c:pt idx="5">
                  <c:v>0</c:v>
                </c:pt>
                <c:pt idx="6">
                  <c:v>0</c:v>
                </c:pt>
              </c:numCache>
            </c:numRef>
          </c:val>
        </c:ser>
        <c:ser>
          <c:idx val="29"/>
          <c:order val="29"/>
          <c:tx>
            <c:strRef>
              <c:f>Sheet1!$A$31</c:f>
              <c:strCache>
                <c:ptCount val="1"/>
                <c:pt idx="0">
                  <c:v>Lao People’s Democratic Republic (the)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Sheet1!$B$31:$H$31</c:f>
              <c:numCache>
                <c:formatCode>General</c:formatCode>
                <c:ptCount val="7"/>
                <c:pt idx="0">
                  <c:v>2097097</c:v>
                </c:pt>
                <c:pt idx="1">
                  <c:v>0</c:v>
                </c:pt>
                <c:pt idx="2">
                  <c:v>0</c:v>
                </c:pt>
                <c:pt idx="3">
                  <c:v>0</c:v>
                </c:pt>
                <c:pt idx="4">
                  <c:v>0</c:v>
                </c:pt>
                <c:pt idx="5">
                  <c:v>0</c:v>
                </c:pt>
                <c:pt idx="6">
                  <c:v>0</c:v>
                </c:pt>
              </c:numCache>
            </c:numRef>
          </c:val>
        </c:ser>
        <c:ser>
          <c:idx val="30"/>
          <c:order val="30"/>
          <c:tx>
            <c:strRef>
              <c:f>Sheet1!$A$32</c:f>
              <c:strCache>
                <c:ptCount val="1"/>
                <c:pt idx="0">
                  <c:v>Lesotho</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Sheet1!$B$32:$H$32</c:f>
              <c:numCache>
                <c:formatCode>General</c:formatCode>
                <c:ptCount val="7"/>
                <c:pt idx="0">
                  <c:v>0</c:v>
                </c:pt>
                <c:pt idx="1">
                  <c:v>0</c:v>
                </c:pt>
                <c:pt idx="2">
                  <c:v>810129</c:v>
                </c:pt>
                <c:pt idx="3">
                  <c:v>0</c:v>
                </c:pt>
                <c:pt idx="4">
                  <c:v>0</c:v>
                </c:pt>
                <c:pt idx="5">
                  <c:v>0</c:v>
                </c:pt>
                <c:pt idx="6">
                  <c:v>0</c:v>
                </c:pt>
              </c:numCache>
            </c:numRef>
          </c:val>
        </c:ser>
        <c:ser>
          <c:idx val="31"/>
          <c:order val="31"/>
          <c:tx>
            <c:strRef>
              <c:f>Sheet1!$A$33</c:f>
              <c:strCache>
                <c:ptCount val="1"/>
                <c:pt idx="0">
                  <c:v>Liberia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Sheet1!$B$33:$H$33</c:f>
              <c:numCache>
                <c:formatCode>General</c:formatCode>
                <c:ptCount val="7"/>
                <c:pt idx="0">
                  <c:v>0</c:v>
                </c:pt>
                <c:pt idx="1">
                  <c:v>0</c:v>
                </c:pt>
                <c:pt idx="2">
                  <c:v>0</c:v>
                </c:pt>
                <c:pt idx="3">
                  <c:v>0</c:v>
                </c:pt>
                <c:pt idx="4">
                  <c:v>0</c:v>
                </c:pt>
                <c:pt idx="5">
                  <c:v>2034610</c:v>
                </c:pt>
                <c:pt idx="6">
                  <c:v>0</c:v>
                </c:pt>
              </c:numCache>
            </c:numRef>
          </c:val>
        </c:ser>
        <c:ser>
          <c:idx val="32"/>
          <c:order val="32"/>
          <c:tx>
            <c:strRef>
              <c:f>Sheet1!$A$34</c:f>
              <c:strCache>
                <c:ptCount val="1"/>
                <c:pt idx="0">
                  <c:v>Madagascar</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Sheet1!$B$34:$H$34</c:f>
              <c:numCache>
                <c:formatCode>General</c:formatCode>
                <c:ptCount val="7"/>
                <c:pt idx="0">
                  <c:v>0</c:v>
                </c:pt>
                <c:pt idx="1">
                  <c:v>0</c:v>
                </c:pt>
                <c:pt idx="2">
                  <c:v>0</c:v>
                </c:pt>
                <c:pt idx="3">
                  <c:v>0</c:v>
                </c:pt>
                <c:pt idx="4">
                  <c:v>10070701</c:v>
                </c:pt>
                <c:pt idx="5">
                  <c:v>0</c:v>
                </c:pt>
                <c:pt idx="6">
                  <c:v>0</c:v>
                </c:pt>
              </c:numCache>
            </c:numRef>
          </c:val>
        </c:ser>
        <c:ser>
          <c:idx val="33"/>
          <c:order val="33"/>
          <c:tx>
            <c:strRef>
              <c:f>Sheet1!$A$35</c:f>
              <c:strCache>
                <c:ptCount val="1"/>
                <c:pt idx="0">
                  <c:v>Mali</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Sheet1!$B$35:$H$35</c:f>
              <c:numCache>
                <c:formatCode>General</c:formatCode>
                <c:ptCount val="7"/>
                <c:pt idx="0">
                  <c:v>0</c:v>
                </c:pt>
                <c:pt idx="1">
                  <c:v>0</c:v>
                </c:pt>
                <c:pt idx="2">
                  <c:v>0</c:v>
                </c:pt>
                <c:pt idx="3">
                  <c:v>0</c:v>
                </c:pt>
                <c:pt idx="4">
                  <c:v>0</c:v>
                </c:pt>
                <c:pt idx="5">
                  <c:v>8761278</c:v>
                </c:pt>
                <c:pt idx="6">
                  <c:v>0</c:v>
                </c:pt>
              </c:numCache>
            </c:numRef>
          </c:val>
        </c:ser>
        <c:ser>
          <c:idx val="34"/>
          <c:order val="34"/>
          <c:tx>
            <c:strRef>
              <c:f>Sheet1!$A$36</c:f>
              <c:strCache>
                <c:ptCount val="1"/>
                <c:pt idx="0">
                  <c:v>Malawi</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Sheet1!$B$36:$H$36</c:f>
              <c:numCache>
                <c:formatCode>General</c:formatCode>
                <c:ptCount val="7"/>
                <c:pt idx="0">
                  <c:v>0</c:v>
                </c:pt>
                <c:pt idx="1">
                  <c:v>0</c:v>
                </c:pt>
                <c:pt idx="2">
                  <c:v>0</c:v>
                </c:pt>
                <c:pt idx="3">
                  <c:v>0</c:v>
                </c:pt>
                <c:pt idx="4">
                  <c:v>8363958.0000000009</c:v>
                </c:pt>
                <c:pt idx="5">
                  <c:v>0</c:v>
                </c:pt>
                <c:pt idx="6">
                  <c:v>0</c:v>
                </c:pt>
              </c:numCache>
            </c:numRef>
          </c:val>
        </c:ser>
        <c:ser>
          <c:idx val="35"/>
          <c:order val="35"/>
          <c:tx>
            <c:strRef>
              <c:f>Sheet1!$A$37</c:f>
              <c:strCache>
                <c:ptCount val="1"/>
                <c:pt idx="0">
                  <c:v>Mauritania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Sheet1!$B$37:$H$37</c:f>
              <c:numCache>
                <c:formatCode>General</c:formatCode>
                <c:ptCount val="7"/>
                <c:pt idx="0">
                  <c:v>0</c:v>
                </c:pt>
                <c:pt idx="1">
                  <c:v>0</c:v>
                </c:pt>
                <c:pt idx="2">
                  <c:v>0</c:v>
                </c:pt>
                <c:pt idx="3">
                  <c:v>0</c:v>
                </c:pt>
                <c:pt idx="4">
                  <c:v>0</c:v>
                </c:pt>
                <c:pt idx="5">
                  <c:v>1542581</c:v>
                </c:pt>
                <c:pt idx="6">
                  <c:v>0</c:v>
                </c:pt>
              </c:numCache>
            </c:numRef>
          </c:val>
        </c:ser>
        <c:ser>
          <c:idx val="36"/>
          <c:order val="36"/>
          <c:tx>
            <c:strRef>
              <c:f>Sheet1!$A$38</c:f>
              <c:strCache>
                <c:ptCount val="1"/>
                <c:pt idx="0">
                  <c:v>Myanmar</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Sheet1!$B$38:$H$38</c:f>
              <c:numCache>
                <c:formatCode>General</c:formatCode>
                <c:ptCount val="7"/>
                <c:pt idx="0">
                  <c:v>0</c:v>
                </c:pt>
                <c:pt idx="1">
                  <c:v>0</c:v>
                </c:pt>
                <c:pt idx="2">
                  <c:v>0</c:v>
                </c:pt>
                <c:pt idx="3">
                  <c:v>11763307</c:v>
                </c:pt>
                <c:pt idx="4">
                  <c:v>0</c:v>
                </c:pt>
                <c:pt idx="5">
                  <c:v>0</c:v>
                </c:pt>
                <c:pt idx="6">
                  <c:v>0</c:v>
                </c:pt>
              </c:numCache>
            </c:numRef>
          </c:val>
        </c:ser>
        <c:ser>
          <c:idx val="37"/>
          <c:order val="37"/>
          <c:tx>
            <c:strRef>
              <c:f>Sheet1!$A$39</c:f>
              <c:strCache>
                <c:ptCount val="1"/>
                <c:pt idx="0">
                  <c:v>Morocco</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Sheet1!$B$39:$H$39</c:f>
              <c:numCache>
                <c:formatCode>General</c:formatCode>
                <c:ptCount val="7"/>
                <c:pt idx="0">
                  <c:v>8906027</c:v>
                </c:pt>
                <c:pt idx="1">
                  <c:v>0</c:v>
                </c:pt>
                <c:pt idx="2">
                  <c:v>0</c:v>
                </c:pt>
                <c:pt idx="3">
                  <c:v>0</c:v>
                </c:pt>
                <c:pt idx="4">
                  <c:v>0</c:v>
                </c:pt>
                <c:pt idx="5">
                  <c:v>0</c:v>
                </c:pt>
                <c:pt idx="6">
                  <c:v>0</c:v>
                </c:pt>
              </c:numCache>
            </c:numRef>
          </c:val>
        </c:ser>
        <c:ser>
          <c:idx val="38"/>
          <c:order val="38"/>
          <c:tx>
            <c:strRef>
              <c:f>Sheet1!$A$40</c:f>
              <c:strCache>
                <c:ptCount val="1"/>
                <c:pt idx="0">
                  <c:v>Mozambique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Sheet1!$B$40:$H$40</c:f>
              <c:numCache>
                <c:formatCode>General</c:formatCode>
                <c:ptCount val="7"/>
                <c:pt idx="0">
                  <c:v>0</c:v>
                </c:pt>
                <c:pt idx="1">
                  <c:v>0</c:v>
                </c:pt>
                <c:pt idx="2">
                  <c:v>0</c:v>
                </c:pt>
                <c:pt idx="3">
                  <c:v>0</c:v>
                </c:pt>
                <c:pt idx="4">
                  <c:v>0</c:v>
                </c:pt>
                <c:pt idx="5">
                  <c:v>11547094</c:v>
                </c:pt>
                <c:pt idx="6">
                  <c:v>0</c:v>
                </c:pt>
              </c:numCache>
            </c:numRef>
          </c:val>
        </c:ser>
        <c:ser>
          <c:idx val="39"/>
          <c:order val="39"/>
          <c:tx>
            <c:strRef>
              <c:f>Sheet1!$A$41</c:f>
              <c:strCache>
                <c:ptCount val="1"/>
                <c:pt idx="0">
                  <c:v>Namibia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Sheet1!$B$41:$H$41</c:f>
              <c:numCache>
                <c:formatCode>General</c:formatCode>
                <c:ptCount val="7"/>
                <c:pt idx="0">
                  <c:v>0</c:v>
                </c:pt>
                <c:pt idx="1">
                  <c:v>0</c:v>
                </c:pt>
                <c:pt idx="2">
                  <c:v>0</c:v>
                </c:pt>
                <c:pt idx="3">
                  <c:v>849621</c:v>
                </c:pt>
                <c:pt idx="4">
                  <c:v>0</c:v>
                </c:pt>
                <c:pt idx="5">
                  <c:v>0</c:v>
                </c:pt>
                <c:pt idx="6">
                  <c:v>0</c:v>
                </c:pt>
              </c:numCache>
            </c:numRef>
          </c:val>
        </c:ser>
        <c:ser>
          <c:idx val="40"/>
          <c:order val="40"/>
          <c:tx>
            <c:strRef>
              <c:f>Sheet1!$A$42</c:f>
              <c:strCache>
                <c:ptCount val="1"/>
                <c:pt idx="0">
                  <c:v>Nepal</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Sheet1!$B$42:$H$42</c:f>
              <c:numCache>
                <c:formatCode>General</c:formatCode>
                <c:ptCount val="7"/>
                <c:pt idx="0">
                  <c:v>0</c:v>
                </c:pt>
                <c:pt idx="1">
                  <c:v>10765526</c:v>
                </c:pt>
                <c:pt idx="2">
                  <c:v>0</c:v>
                </c:pt>
                <c:pt idx="3">
                  <c:v>0</c:v>
                </c:pt>
                <c:pt idx="4">
                  <c:v>0</c:v>
                </c:pt>
                <c:pt idx="5">
                  <c:v>0</c:v>
                </c:pt>
                <c:pt idx="6">
                  <c:v>0</c:v>
                </c:pt>
              </c:numCache>
            </c:numRef>
          </c:val>
        </c:ser>
        <c:ser>
          <c:idx val="41"/>
          <c:order val="41"/>
          <c:tx>
            <c:strRef>
              <c:f>Sheet1!$A$43</c:f>
              <c:strCache>
                <c:ptCount val="1"/>
                <c:pt idx="0">
                  <c:v>Nigeria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Sheet1!$B$43:$H$43</c:f>
              <c:numCache>
                <c:formatCode>General</c:formatCode>
                <c:ptCount val="7"/>
                <c:pt idx="0">
                  <c:v>0</c:v>
                </c:pt>
                <c:pt idx="1">
                  <c:v>0</c:v>
                </c:pt>
                <c:pt idx="2">
                  <c:v>0</c:v>
                </c:pt>
                <c:pt idx="3">
                  <c:v>0</c:v>
                </c:pt>
                <c:pt idx="4">
                  <c:v>0</c:v>
                </c:pt>
                <c:pt idx="5">
                  <c:v>0</c:v>
                </c:pt>
                <c:pt idx="6">
                  <c:v>82273420</c:v>
                </c:pt>
              </c:numCache>
            </c:numRef>
          </c:val>
        </c:ser>
        <c:ser>
          <c:idx val="42"/>
          <c:order val="42"/>
          <c:tx>
            <c:strRef>
              <c:f>Sheet1!$A$44</c:f>
              <c:strCache>
                <c:ptCount val="1"/>
                <c:pt idx="0">
                  <c:v>Niger (the)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Sheet1!$B$44:$H$44</c:f>
              <c:numCache>
                <c:formatCode>General</c:formatCode>
                <c:ptCount val="7"/>
                <c:pt idx="0">
                  <c:v>0</c:v>
                </c:pt>
                <c:pt idx="1">
                  <c:v>0</c:v>
                </c:pt>
                <c:pt idx="2">
                  <c:v>0</c:v>
                </c:pt>
                <c:pt idx="3">
                  <c:v>0</c:v>
                </c:pt>
                <c:pt idx="4">
                  <c:v>0</c:v>
                </c:pt>
                <c:pt idx="5">
                  <c:v>0</c:v>
                </c:pt>
                <c:pt idx="6">
                  <c:v>9962489</c:v>
                </c:pt>
              </c:numCache>
            </c:numRef>
          </c:val>
        </c:ser>
        <c:ser>
          <c:idx val="43"/>
          <c:order val="43"/>
          <c:tx>
            <c:strRef>
              <c:f>Sheet1!$A$45</c:f>
              <c:strCache>
                <c:ptCount val="1"/>
                <c:pt idx="0">
                  <c:v>Pakistan</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Sheet1!$B$45:$H$45</c:f>
              <c:numCache>
                <c:formatCode>General</c:formatCode>
                <c:ptCount val="7"/>
                <c:pt idx="0">
                  <c:v>0</c:v>
                </c:pt>
                <c:pt idx="1">
                  <c:v>0</c:v>
                </c:pt>
                <c:pt idx="2">
                  <c:v>62151462</c:v>
                </c:pt>
                <c:pt idx="3">
                  <c:v>0</c:v>
                </c:pt>
                <c:pt idx="4">
                  <c:v>0</c:v>
                </c:pt>
                <c:pt idx="5">
                  <c:v>0</c:v>
                </c:pt>
                <c:pt idx="6">
                  <c:v>0</c:v>
                </c:pt>
              </c:numCache>
            </c:numRef>
          </c:val>
        </c:ser>
        <c:ser>
          <c:idx val="44"/>
          <c:order val="44"/>
          <c:tx>
            <c:strRef>
              <c:f>Sheet1!$A$46</c:f>
              <c:strCache>
                <c:ptCount val="1"/>
                <c:pt idx="0">
                  <c:v>Papua New Guinea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Sheet1!$B$46:$H$46</c:f>
              <c:numCache>
                <c:formatCode>General</c:formatCode>
                <c:ptCount val="7"/>
                <c:pt idx="0">
                  <c:v>0</c:v>
                </c:pt>
                <c:pt idx="1">
                  <c:v>0</c:v>
                </c:pt>
                <c:pt idx="2">
                  <c:v>0</c:v>
                </c:pt>
                <c:pt idx="3">
                  <c:v>2841033</c:v>
                </c:pt>
                <c:pt idx="4">
                  <c:v>0</c:v>
                </c:pt>
                <c:pt idx="5">
                  <c:v>0</c:v>
                </c:pt>
                <c:pt idx="6">
                  <c:v>0</c:v>
                </c:pt>
              </c:numCache>
            </c:numRef>
          </c:val>
        </c:ser>
        <c:ser>
          <c:idx val="45"/>
          <c:order val="45"/>
          <c:tx>
            <c:strRef>
              <c:f>Sheet1!$A$47</c:f>
              <c:strCache>
                <c:ptCount val="1"/>
                <c:pt idx="0">
                  <c:v>Rwanda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Sheet1!$B$47:$H$47</c:f>
              <c:numCache>
                <c:formatCode>General</c:formatCode>
                <c:ptCount val="7"/>
                <c:pt idx="0">
                  <c:v>0</c:v>
                </c:pt>
                <c:pt idx="1">
                  <c:v>4995359</c:v>
                </c:pt>
                <c:pt idx="2">
                  <c:v>0</c:v>
                </c:pt>
                <c:pt idx="3">
                  <c:v>0</c:v>
                </c:pt>
                <c:pt idx="4">
                  <c:v>0</c:v>
                </c:pt>
                <c:pt idx="5">
                  <c:v>0</c:v>
                </c:pt>
                <c:pt idx="6">
                  <c:v>0</c:v>
                </c:pt>
              </c:numCache>
            </c:numRef>
          </c:val>
        </c:ser>
        <c:ser>
          <c:idx val="46"/>
          <c:order val="46"/>
          <c:tx>
            <c:strRef>
              <c:f>Sheet1!$A$48</c:f>
              <c:strCache>
                <c:ptCount val="1"/>
                <c:pt idx="0">
                  <c:v>Senegal</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Sheet1!$B$48:$H$48</c:f>
              <c:numCache>
                <c:formatCode>General</c:formatCode>
                <c:ptCount val="7"/>
                <c:pt idx="0">
                  <c:v>0</c:v>
                </c:pt>
                <c:pt idx="1">
                  <c:v>5800444</c:v>
                </c:pt>
                <c:pt idx="2">
                  <c:v>0</c:v>
                </c:pt>
                <c:pt idx="3">
                  <c:v>0</c:v>
                </c:pt>
                <c:pt idx="4">
                  <c:v>0</c:v>
                </c:pt>
                <c:pt idx="5">
                  <c:v>0</c:v>
                </c:pt>
                <c:pt idx="6">
                  <c:v>0</c:v>
                </c:pt>
              </c:numCache>
            </c:numRef>
          </c:val>
        </c:ser>
        <c:ser>
          <c:idx val="47"/>
          <c:order val="47"/>
          <c:tx>
            <c:strRef>
              <c:f>Sheet1!$A$49</c:f>
              <c:strCache>
                <c:ptCount val="1"/>
                <c:pt idx="0">
                  <c:v>Sierra Leone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Sheet1!$B$49:$H$49</c:f>
              <c:numCache>
                <c:formatCode>General</c:formatCode>
                <c:ptCount val="7"/>
                <c:pt idx="0">
                  <c:v>0</c:v>
                </c:pt>
                <c:pt idx="1">
                  <c:v>0</c:v>
                </c:pt>
                <c:pt idx="2">
                  <c:v>0</c:v>
                </c:pt>
                <c:pt idx="3">
                  <c:v>0</c:v>
                </c:pt>
                <c:pt idx="4">
                  <c:v>0</c:v>
                </c:pt>
                <c:pt idx="5">
                  <c:v>0</c:v>
                </c:pt>
                <c:pt idx="6">
                  <c:v>2817034</c:v>
                </c:pt>
              </c:numCache>
            </c:numRef>
          </c:val>
        </c:ser>
        <c:ser>
          <c:idx val="48"/>
          <c:order val="48"/>
          <c:tx>
            <c:strRef>
              <c:f>Sheet1!$A$50</c:f>
              <c:strCache>
                <c:ptCount val="1"/>
                <c:pt idx="0">
                  <c:v>South Africa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Sheet1!$B$50:$H$50</c:f>
              <c:numCache>
                <c:formatCode>General</c:formatCode>
                <c:ptCount val="7"/>
                <c:pt idx="0">
                  <c:v>0</c:v>
                </c:pt>
                <c:pt idx="1">
                  <c:v>0</c:v>
                </c:pt>
                <c:pt idx="2">
                  <c:v>14983442</c:v>
                </c:pt>
                <c:pt idx="3">
                  <c:v>0</c:v>
                </c:pt>
                <c:pt idx="4">
                  <c:v>0</c:v>
                </c:pt>
                <c:pt idx="5">
                  <c:v>0</c:v>
                </c:pt>
                <c:pt idx="6">
                  <c:v>0</c:v>
                </c:pt>
              </c:numCache>
            </c:numRef>
          </c:val>
        </c:ser>
        <c:ser>
          <c:idx val="49"/>
          <c:order val="49"/>
          <c:tx>
            <c:strRef>
              <c:f>Sheet1!$A$51</c:f>
              <c:strCache>
                <c:ptCount val="1"/>
                <c:pt idx="0">
                  <c:v>Solomon Islands</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Sheet1!$B$51:$H$51</c:f>
              <c:numCache>
                <c:formatCode>General</c:formatCode>
                <c:ptCount val="7"/>
                <c:pt idx="0">
                  <c:v>0</c:v>
                </c:pt>
                <c:pt idx="1">
                  <c:v>226690</c:v>
                </c:pt>
                <c:pt idx="2">
                  <c:v>0</c:v>
                </c:pt>
                <c:pt idx="3">
                  <c:v>0</c:v>
                </c:pt>
                <c:pt idx="4">
                  <c:v>0</c:v>
                </c:pt>
                <c:pt idx="5">
                  <c:v>0</c:v>
                </c:pt>
                <c:pt idx="6">
                  <c:v>0</c:v>
                </c:pt>
              </c:numCache>
            </c:numRef>
          </c:val>
        </c:ser>
        <c:ser>
          <c:idx val="50"/>
          <c:order val="50"/>
          <c:tx>
            <c:strRef>
              <c:f>Sheet1!$A$52</c:f>
              <c:strCache>
                <c:ptCount val="1"/>
                <c:pt idx="0">
                  <c:v>Somalia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Sheet1!$B$52:$H$52</c:f>
              <c:numCache>
                <c:formatCode>General</c:formatCode>
                <c:ptCount val="7"/>
                <c:pt idx="0">
                  <c:v>0</c:v>
                </c:pt>
                <c:pt idx="1">
                  <c:v>0</c:v>
                </c:pt>
                <c:pt idx="2">
                  <c:v>0</c:v>
                </c:pt>
                <c:pt idx="3">
                  <c:v>4732077</c:v>
                </c:pt>
                <c:pt idx="4">
                  <c:v>0</c:v>
                </c:pt>
                <c:pt idx="5">
                  <c:v>0</c:v>
                </c:pt>
                <c:pt idx="6">
                  <c:v>0</c:v>
                </c:pt>
              </c:numCache>
            </c:numRef>
          </c:val>
        </c:ser>
        <c:ser>
          <c:idx val="51"/>
          <c:order val="51"/>
          <c:tx>
            <c:strRef>
              <c:f>Sheet1!$A$53</c:f>
              <c:strCache>
                <c:ptCount val="1"/>
                <c:pt idx="0">
                  <c:v>Sao Tome and Principe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Sheet1!$B$53:$H$53</c:f>
              <c:numCache>
                <c:formatCode>General</c:formatCode>
                <c:ptCount val="7"/>
                <c:pt idx="0">
                  <c:v>0</c:v>
                </c:pt>
                <c:pt idx="1">
                  <c:v>0</c:v>
                </c:pt>
                <c:pt idx="2">
                  <c:v>0</c:v>
                </c:pt>
                <c:pt idx="3">
                  <c:v>69443</c:v>
                </c:pt>
                <c:pt idx="4">
                  <c:v>0</c:v>
                </c:pt>
                <c:pt idx="5">
                  <c:v>0</c:v>
                </c:pt>
                <c:pt idx="6">
                  <c:v>0</c:v>
                </c:pt>
              </c:numCache>
            </c:numRef>
          </c:val>
        </c:ser>
        <c:ser>
          <c:idx val="52"/>
          <c:order val="52"/>
          <c:tx>
            <c:strRef>
              <c:f>Sheet1!$A$54</c:f>
              <c:strCache>
                <c:ptCount val="1"/>
                <c:pt idx="0">
                  <c:v>Sudan (the)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Sheet1!$B$54:$H$54</c:f>
              <c:numCache>
                <c:formatCode>General</c:formatCode>
                <c:ptCount val="7"/>
                <c:pt idx="0">
                  <c:v>0</c:v>
                </c:pt>
                <c:pt idx="1">
                  <c:v>0</c:v>
                </c:pt>
                <c:pt idx="2">
                  <c:v>18638741</c:v>
                </c:pt>
                <c:pt idx="3">
                  <c:v>0</c:v>
                </c:pt>
                <c:pt idx="4">
                  <c:v>0</c:v>
                </c:pt>
                <c:pt idx="5">
                  <c:v>0</c:v>
                </c:pt>
                <c:pt idx="6">
                  <c:v>0</c:v>
                </c:pt>
              </c:numCache>
            </c:numRef>
          </c:val>
        </c:ser>
        <c:ser>
          <c:idx val="53"/>
          <c:order val="53"/>
          <c:tx>
            <c:strRef>
              <c:f>Sheet1!$A$55</c:f>
              <c:strCache>
                <c:ptCount val="1"/>
                <c:pt idx="0">
                  <c:v>Swaziland</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Sheet1!$B$55:$H$55</c:f>
              <c:numCache>
                <c:formatCode>General</c:formatCode>
                <c:ptCount val="7"/>
                <c:pt idx="0">
                  <c:v>0</c:v>
                </c:pt>
                <c:pt idx="1">
                  <c:v>0</c:v>
                </c:pt>
                <c:pt idx="2">
                  <c:v>461033</c:v>
                </c:pt>
                <c:pt idx="3">
                  <c:v>0</c:v>
                </c:pt>
                <c:pt idx="4">
                  <c:v>0</c:v>
                </c:pt>
                <c:pt idx="5">
                  <c:v>0</c:v>
                </c:pt>
                <c:pt idx="6">
                  <c:v>0</c:v>
                </c:pt>
              </c:numCache>
            </c:numRef>
          </c:val>
        </c:ser>
        <c:ser>
          <c:idx val="54"/>
          <c:order val="54"/>
          <c:tx>
            <c:strRef>
              <c:f>Sheet1!$A$56</c:f>
              <c:strCache>
                <c:ptCount val="1"/>
                <c:pt idx="0">
                  <c:v>United Republic of Tanzania (the)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Sheet1!$B$56:$H$56</c:f>
              <c:numCache>
                <c:formatCode>General</c:formatCode>
                <c:ptCount val="7"/>
                <c:pt idx="0">
                  <c:v>0</c:v>
                </c:pt>
                <c:pt idx="1">
                  <c:v>0</c:v>
                </c:pt>
                <c:pt idx="2">
                  <c:v>22817488</c:v>
                </c:pt>
                <c:pt idx="3">
                  <c:v>0</c:v>
                </c:pt>
                <c:pt idx="4">
                  <c:v>0</c:v>
                </c:pt>
                <c:pt idx="5">
                  <c:v>0</c:v>
                </c:pt>
                <c:pt idx="6">
                  <c:v>0</c:v>
                </c:pt>
              </c:numCache>
            </c:numRef>
          </c:val>
        </c:ser>
        <c:ser>
          <c:idx val="55"/>
          <c:order val="55"/>
          <c:tx>
            <c:strRef>
              <c:f>Sheet1!$A$57</c:f>
              <c:strCache>
                <c:ptCount val="1"/>
                <c:pt idx="0">
                  <c:v>Timor-Leste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Sheet1!$B$57:$H$57</c:f>
              <c:numCache>
                <c:formatCode>General</c:formatCode>
                <c:ptCount val="7"/>
                <c:pt idx="0">
                  <c:v>0</c:v>
                </c:pt>
                <c:pt idx="1">
                  <c:v>0</c:v>
                </c:pt>
                <c:pt idx="2">
                  <c:v>0</c:v>
                </c:pt>
                <c:pt idx="3">
                  <c:v>0</c:v>
                </c:pt>
                <c:pt idx="4">
                  <c:v>578109</c:v>
                </c:pt>
                <c:pt idx="5">
                  <c:v>0</c:v>
                </c:pt>
                <c:pt idx="6">
                  <c:v>0</c:v>
                </c:pt>
              </c:numCache>
            </c:numRef>
          </c:val>
        </c:ser>
        <c:ser>
          <c:idx val="56"/>
          <c:order val="56"/>
          <c:tx>
            <c:strRef>
              <c:f>Sheet1!$A$58</c:f>
              <c:strCache>
                <c:ptCount val="1"/>
                <c:pt idx="0">
                  <c:v>Togo</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Sheet1!$B$58:$H$58</c:f>
              <c:numCache>
                <c:formatCode>General</c:formatCode>
                <c:ptCount val="7"/>
                <c:pt idx="0">
                  <c:v>0</c:v>
                </c:pt>
                <c:pt idx="1">
                  <c:v>0</c:v>
                </c:pt>
                <c:pt idx="2">
                  <c:v>0</c:v>
                </c:pt>
                <c:pt idx="3">
                  <c:v>0</c:v>
                </c:pt>
                <c:pt idx="4">
                  <c:v>2542888</c:v>
                </c:pt>
                <c:pt idx="5">
                  <c:v>0</c:v>
                </c:pt>
                <c:pt idx="6">
                  <c:v>0</c:v>
                </c:pt>
              </c:numCache>
            </c:numRef>
          </c:val>
        </c:ser>
        <c:ser>
          <c:idx val="57"/>
          <c:order val="57"/>
          <c:tx>
            <c:strRef>
              <c:f>Sheet1!$A$59</c:f>
              <c:strCache>
                <c:ptCount val="1"/>
                <c:pt idx="0">
                  <c:v>Uganda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Sheet1!$B$59:$H$59</c:f>
              <c:numCache>
                <c:formatCode>General</c:formatCode>
                <c:ptCount val="7"/>
                <c:pt idx="0">
                  <c:v>0</c:v>
                </c:pt>
                <c:pt idx="1">
                  <c:v>0</c:v>
                </c:pt>
                <c:pt idx="2">
                  <c:v>0</c:v>
                </c:pt>
                <c:pt idx="3">
                  <c:v>0</c:v>
                </c:pt>
                <c:pt idx="4">
                  <c:v>0</c:v>
                </c:pt>
                <c:pt idx="5">
                  <c:v>0</c:v>
                </c:pt>
                <c:pt idx="6">
                  <c:v>20120756</c:v>
                </c:pt>
              </c:numCache>
            </c:numRef>
          </c:val>
        </c:ser>
        <c:ser>
          <c:idx val="58"/>
          <c:order val="58"/>
          <c:tx>
            <c:strRef>
              <c:f>Sheet1!$A$60</c:f>
              <c:strCache>
                <c:ptCount val="1"/>
                <c:pt idx="0">
                  <c:v>Vanuatu</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Sheet1!$B$60:$H$60</c:f>
              <c:numCache>
                <c:formatCode>General</c:formatCode>
                <c:ptCount val="7"/>
                <c:pt idx="0">
                  <c:v>0</c:v>
                </c:pt>
                <c:pt idx="1">
                  <c:v>0</c:v>
                </c:pt>
                <c:pt idx="2">
                  <c:v>97599</c:v>
                </c:pt>
                <c:pt idx="3">
                  <c:v>0</c:v>
                </c:pt>
                <c:pt idx="4">
                  <c:v>0</c:v>
                </c:pt>
                <c:pt idx="5">
                  <c:v>0</c:v>
                </c:pt>
                <c:pt idx="6">
                  <c:v>0</c:v>
                </c:pt>
              </c:numCache>
            </c:numRef>
          </c:val>
        </c:ser>
        <c:ser>
          <c:idx val="59"/>
          <c:order val="59"/>
          <c:tx>
            <c:strRef>
              <c:f>Sheet1!$A$61</c:f>
              <c:strCache>
                <c:ptCount val="1"/>
                <c:pt idx="0">
                  <c:v>Viet Nam</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Sheet1!$B$61:$H$61</c:f>
              <c:numCache>
                <c:formatCode>General</c:formatCode>
                <c:ptCount val="7"/>
                <c:pt idx="0">
                  <c:v>0</c:v>
                </c:pt>
                <c:pt idx="1">
                  <c:v>20665960</c:v>
                </c:pt>
                <c:pt idx="2">
                  <c:v>0</c:v>
                </c:pt>
                <c:pt idx="3">
                  <c:v>0</c:v>
                </c:pt>
                <c:pt idx="4">
                  <c:v>0</c:v>
                </c:pt>
                <c:pt idx="5">
                  <c:v>0</c:v>
                </c:pt>
                <c:pt idx="6">
                  <c:v>0</c:v>
                </c:pt>
              </c:numCache>
            </c:numRef>
          </c:val>
        </c:ser>
        <c:ser>
          <c:idx val="60"/>
          <c:order val="60"/>
          <c:tx>
            <c:strRef>
              <c:f>Sheet1!$A$62</c:f>
              <c:strCache>
                <c:ptCount val="1"/>
                <c:pt idx="0">
                  <c:v>Yemen</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Sheet1!$B$62:$H$62</c:f>
              <c:numCache>
                <c:formatCode>General</c:formatCode>
                <c:ptCount val="7"/>
                <c:pt idx="0">
                  <c:v>0</c:v>
                </c:pt>
                <c:pt idx="1">
                  <c:v>11483122</c:v>
                </c:pt>
                <c:pt idx="2">
                  <c:v>0</c:v>
                </c:pt>
                <c:pt idx="3">
                  <c:v>0</c:v>
                </c:pt>
                <c:pt idx="4">
                  <c:v>0</c:v>
                </c:pt>
                <c:pt idx="5">
                  <c:v>0</c:v>
                </c:pt>
                <c:pt idx="6">
                  <c:v>0</c:v>
                </c:pt>
              </c:numCache>
            </c:numRef>
          </c:val>
        </c:ser>
        <c:ser>
          <c:idx val="61"/>
          <c:order val="61"/>
          <c:tx>
            <c:strRef>
              <c:f>Sheet1!$A$63</c:f>
              <c:strCache>
                <c:ptCount val="1"/>
                <c:pt idx="0">
                  <c:v>Zambia</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Sheet1!$B$63:$H$63</c:f>
              <c:numCache>
                <c:formatCode>General</c:formatCode>
                <c:ptCount val="7"/>
                <c:pt idx="0">
                  <c:v>0</c:v>
                </c:pt>
                <c:pt idx="1">
                  <c:v>0</c:v>
                </c:pt>
                <c:pt idx="2">
                  <c:v>0</c:v>
                </c:pt>
                <c:pt idx="3">
                  <c:v>0</c:v>
                </c:pt>
                <c:pt idx="4">
                  <c:v>7460582</c:v>
                </c:pt>
                <c:pt idx="5">
                  <c:v>0</c:v>
                </c:pt>
                <c:pt idx="6">
                  <c:v>0</c:v>
                </c:pt>
              </c:numCache>
            </c:numRef>
          </c:val>
        </c:ser>
        <c:ser>
          <c:idx val="62"/>
          <c:order val="62"/>
          <c:tx>
            <c:strRef>
              <c:f>Sheet1!$A$64</c:f>
              <c:strCache>
                <c:ptCount val="1"/>
                <c:pt idx="0">
                  <c:v>Zimbabwe</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Sheet1!$B$64:$H$64</c:f>
              <c:numCache>
                <c:formatCode>General</c:formatCode>
                <c:ptCount val="7"/>
                <c:pt idx="0">
                  <c:v>0</c:v>
                </c:pt>
                <c:pt idx="1">
                  <c:v>0</c:v>
                </c:pt>
                <c:pt idx="2">
                  <c:v>0</c:v>
                </c:pt>
                <c:pt idx="3">
                  <c:v>0</c:v>
                </c:pt>
                <c:pt idx="4">
                  <c:v>0</c:v>
                </c:pt>
                <c:pt idx="5">
                  <c:v>0</c:v>
                </c:pt>
                <c:pt idx="6">
                  <c:v>5255179</c:v>
                </c:pt>
              </c:numCache>
            </c:numRef>
          </c:val>
        </c:ser>
        <c:ser>
          <c:idx val="63"/>
          <c:order val="63"/>
          <c:tx>
            <c:strRef>
              <c:f>Sheet1!$A$65</c:f>
              <c:strCache>
                <c:ptCount val="1"/>
                <c:pt idx="0">
                  <c:v>South Sudan</c:v>
                </c:pt>
              </c:strCache>
            </c:strRef>
          </c:tx>
          <c:invertIfNegative val="0"/>
          <c:cat>
            <c:strRef>
              <c:f>Sheet1!$B$1:$H$1</c:f>
              <c:strCache>
                <c:ptCount val="7"/>
                <c:pt idx="0">
                  <c:v>2012</c:v>
                </c:pt>
                <c:pt idx="1">
                  <c:v>2013</c:v>
                </c:pt>
                <c:pt idx="2">
                  <c:v>2014</c:v>
                </c:pt>
                <c:pt idx="3">
                  <c:v>2015</c:v>
                </c:pt>
                <c:pt idx="4">
                  <c:v>2016</c:v>
                </c:pt>
                <c:pt idx="5">
                  <c:v>2017</c:v>
                </c:pt>
                <c:pt idx="6">
                  <c:v>2018</c:v>
                </c:pt>
              </c:strCache>
            </c:strRef>
          </c:cat>
          <c:val>
            <c:numRef>
              <c:f>Sheet1!$B$65:$H$65</c:f>
              <c:numCache>
                <c:formatCode>General</c:formatCode>
                <c:ptCount val="7"/>
                <c:pt idx="0">
                  <c:v>0</c:v>
                </c:pt>
                <c:pt idx="1">
                  <c:v>0</c:v>
                </c:pt>
                <c:pt idx="2">
                  <c:v>0</c:v>
                </c:pt>
                <c:pt idx="3">
                  <c:v>2000000</c:v>
                </c:pt>
                <c:pt idx="4">
                  <c:v>0</c:v>
                </c:pt>
                <c:pt idx="5">
                  <c:v>0</c:v>
                </c:pt>
                <c:pt idx="6">
                  <c:v>0</c:v>
                </c:pt>
              </c:numCache>
            </c:numRef>
          </c:val>
        </c:ser>
        <c:dLbls>
          <c:showLegendKey val="0"/>
          <c:showVal val="0"/>
          <c:showCatName val="0"/>
          <c:showSerName val="0"/>
          <c:showPercent val="0"/>
          <c:showBubbleSize val="0"/>
        </c:dLbls>
        <c:gapWidth val="58"/>
        <c:overlap val="100"/>
        <c:axId val="130143360"/>
        <c:axId val="130144896"/>
      </c:barChart>
      <c:catAx>
        <c:axId val="130143360"/>
        <c:scaling>
          <c:orientation val="minMax"/>
        </c:scaling>
        <c:delete val="0"/>
        <c:axPos val="b"/>
        <c:majorTickMark val="out"/>
        <c:minorTickMark val="none"/>
        <c:tickLblPos val="nextTo"/>
        <c:crossAx val="130144896"/>
        <c:crosses val="autoZero"/>
        <c:auto val="1"/>
        <c:lblAlgn val="ctr"/>
        <c:lblOffset val="100"/>
        <c:noMultiLvlLbl val="0"/>
      </c:catAx>
      <c:valAx>
        <c:axId val="130144896"/>
        <c:scaling>
          <c:orientation val="minMax"/>
        </c:scaling>
        <c:delete val="0"/>
        <c:axPos val="l"/>
        <c:majorGridlines/>
        <c:title>
          <c:tx>
            <c:rich>
              <a:bodyPr rot="-5400000" vert="horz"/>
              <a:lstStyle/>
              <a:p>
                <a:pPr>
                  <a:defRPr/>
                </a:pPr>
                <a:r>
                  <a:rPr lang="en-US" dirty="0" smtClean="0"/>
                  <a:t>No. to be vaccinated  in SIA's</a:t>
                </a:r>
                <a:endParaRPr lang="en-US" dirty="0"/>
              </a:p>
            </c:rich>
          </c:tx>
          <c:layout/>
          <c:overlay val="0"/>
        </c:title>
        <c:numFmt formatCode="General" sourceLinked="1"/>
        <c:majorTickMark val="out"/>
        <c:minorTickMark val="none"/>
        <c:tickLblPos val="nextTo"/>
        <c:crossAx val="130143360"/>
        <c:crosses val="autoZero"/>
        <c:crossBetween val="between"/>
        <c:dispUnits>
          <c:builtInUnit val="millions"/>
          <c:dispUnitsLbl>
            <c:layout/>
          </c:dispUnitsLbl>
        </c:dispUnits>
      </c:valAx>
      <c:valAx>
        <c:axId val="130147456"/>
        <c:scaling>
          <c:orientation val="minMax"/>
        </c:scaling>
        <c:delete val="0"/>
        <c:axPos val="r"/>
        <c:title>
          <c:tx>
            <c:rich>
              <a:bodyPr rot="-5400000" vert="horz"/>
              <a:lstStyle/>
              <a:p>
                <a:pPr>
                  <a:defRPr/>
                </a:pPr>
                <a:r>
                  <a:rPr lang="en-US" dirty="0" smtClean="0"/>
                  <a:t>Cumulative no. to be vaccinated</a:t>
                </a:r>
              </a:p>
              <a:p>
                <a:pPr>
                  <a:defRPr/>
                </a:pPr>
                <a:r>
                  <a:rPr lang="en-US" dirty="0" smtClean="0"/>
                  <a:t> in SIAs and</a:t>
                </a:r>
                <a:r>
                  <a:rPr lang="en-US" baseline="0" dirty="0" smtClean="0"/>
                  <a:t> </a:t>
                </a:r>
                <a:r>
                  <a:rPr lang="en-US" dirty="0" smtClean="0"/>
                  <a:t>routine</a:t>
                </a:r>
                <a:endParaRPr lang="en-US" dirty="0"/>
              </a:p>
            </c:rich>
          </c:tx>
          <c:layout/>
          <c:overlay val="0"/>
        </c:title>
        <c:numFmt formatCode="General" sourceLinked="1"/>
        <c:majorTickMark val="out"/>
        <c:minorTickMark val="none"/>
        <c:tickLblPos val="nextTo"/>
        <c:crossAx val="130149760"/>
        <c:crosses val="max"/>
        <c:crossBetween val="between"/>
        <c:dispUnits>
          <c:builtInUnit val="millions"/>
          <c:dispUnitsLbl>
            <c:layout/>
          </c:dispUnitsLbl>
        </c:dispUnits>
      </c:valAx>
      <c:catAx>
        <c:axId val="130149760"/>
        <c:scaling>
          <c:orientation val="minMax"/>
        </c:scaling>
        <c:delete val="1"/>
        <c:axPos val="b"/>
        <c:majorTickMark val="out"/>
        <c:minorTickMark val="none"/>
        <c:tickLblPos val="nextTo"/>
        <c:crossAx val="130147456"/>
        <c:crosses val="autoZero"/>
        <c:auto val="1"/>
        <c:lblAlgn val="ctr"/>
        <c:lblOffset val="100"/>
        <c:noMultiLvlLbl val="0"/>
      </c:catAx>
      <c:spPr>
        <a:ln w="9525">
          <a:solidFill>
            <a:schemeClr val="accent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0.24625</cdr:x>
      <cdr:y>0.78591</cdr:y>
    </cdr:from>
    <cdr:to>
      <cdr:x>0.35736</cdr:x>
      <cdr:y>0.84955</cdr:y>
    </cdr:to>
    <cdr:sp macro="" textlink="">
      <cdr:nvSpPr>
        <cdr:cNvPr id="2" name="TextBox 1"/>
        <cdr:cNvSpPr txBox="1"/>
      </cdr:nvSpPr>
      <cdr:spPr>
        <a:xfrm xmlns:a="http://schemas.openxmlformats.org/drawingml/2006/main">
          <a:off x="2026568" y="3556992"/>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Bangladesh</a:t>
          </a:r>
          <a:endParaRPr lang="en-US" sz="1400" dirty="0"/>
        </a:p>
      </cdr:txBody>
    </cdr:sp>
  </cdr:relSizeAnchor>
  <cdr:relSizeAnchor xmlns:cdr="http://schemas.openxmlformats.org/drawingml/2006/chartDrawing">
    <cdr:from>
      <cdr:x>0.35125</cdr:x>
      <cdr:y>0.69045</cdr:y>
    </cdr:from>
    <cdr:to>
      <cdr:x>0.46236</cdr:x>
      <cdr:y>0.75409</cdr:y>
    </cdr:to>
    <cdr:sp macro="" textlink="">
      <cdr:nvSpPr>
        <cdr:cNvPr id="3" name="TextBox 1"/>
        <cdr:cNvSpPr txBox="1"/>
      </cdr:nvSpPr>
      <cdr:spPr>
        <a:xfrm xmlns:a="http://schemas.openxmlformats.org/drawingml/2006/main">
          <a:off x="2890664" y="3124944"/>
          <a:ext cx="914400"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Pakistan</a:t>
          </a:r>
          <a:endParaRPr lang="en-US" sz="1400" dirty="0"/>
        </a:p>
      </cdr:txBody>
    </cdr:sp>
  </cdr:relSizeAnchor>
  <cdr:relSizeAnchor xmlns:cdr="http://schemas.openxmlformats.org/drawingml/2006/chartDrawing">
    <cdr:from>
      <cdr:x>0.35125</cdr:x>
      <cdr:y>0.48362</cdr:y>
    </cdr:from>
    <cdr:to>
      <cdr:x>0.46236</cdr:x>
      <cdr:y>0.54726</cdr:y>
    </cdr:to>
    <cdr:sp macro="" textlink="">
      <cdr:nvSpPr>
        <cdr:cNvPr id="4" name="TextBox 1"/>
        <cdr:cNvSpPr txBox="1"/>
      </cdr:nvSpPr>
      <cdr:spPr>
        <a:xfrm xmlns:a="http://schemas.openxmlformats.org/drawingml/2006/main">
          <a:off x="2890664" y="2188840"/>
          <a:ext cx="914400"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Tanzania</a:t>
          </a:r>
          <a:endParaRPr lang="en-US" sz="1400" dirty="0"/>
        </a:p>
      </cdr:txBody>
    </cdr:sp>
  </cdr:relSizeAnchor>
  <cdr:relSizeAnchor xmlns:cdr="http://schemas.openxmlformats.org/drawingml/2006/chartDrawing">
    <cdr:from>
      <cdr:x>0.44444</cdr:x>
      <cdr:y>0.57908</cdr:y>
    </cdr:from>
    <cdr:to>
      <cdr:x>0.55556</cdr:x>
      <cdr:y>0.64272</cdr:y>
    </cdr:to>
    <cdr:sp macro="" textlink="">
      <cdr:nvSpPr>
        <cdr:cNvPr id="5" name="TextBox 1"/>
        <cdr:cNvSpPr txBox="1"/>
      </cdr:nvSpPr>
      <cdr:spPr>
        <a:xfrm xmlns:a="http://schemas.openxmlformats.org/drawingml/2006/main">
          <a:off x="3657600" y="2620888"/>
          <a:ext cx="914400"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India</a:t>
          </a:r>
          <a:endParaRPr lang="en-US" sz="1400" dirty="0"/>
        </a:p>
      </cdr:txBody>
    </cdr:sp>
  </cdr:relSizeAnchor>
  <cdr:relSizeAnchor xmlns:cdr="http://schemas.openxmlformats.org/drawingml/2006/chartDrawing">
    <cdr:from>
      <cdr:x>0.535</cdr:x>
      <cdr:y>0.54726</cdr:y>
    </cdr:from>
    <cdr:to>
      <cdr:x>0.64611</cdr:x>
      <cdr:y>0.6109</cdr:y>
    </cdr:to>
    <cdr:sp macro="" textlink="">
      <cdr:nvSpPr>
        <cdr:cNvPr id="6" name="TextBox 1"/>
        <cdr:cNvSpPr txBox="1"/>
      </cdr:nvSpPr>
      <cdr:spPr>
        <a:xfrm xmlns:a="http://schemas.openxmlformats.org/drawingml/2006/main">
          <a:off x="4402832" y="2476872"/>
          <a:ext cx="914400"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India</a:t>
          </a:r>
          <a:endParaRPr lang="en-US" sz="1400" dirty="0"/>
        </a:p>
      </cdr:txBody>
    </cdr:sp>
  </cdr:relSizeAnchor>
  <cdr:relSizeAnchor xmlns:cdr="http://schemas.openxmlformats.org/drawingml/2006/chartDrawing">
    <cdr:from>
      <cdr:x>0.6225</cdr:x>
      <cdr:y>0.49953</cdr:y>
    </cdr:from>
    <cdr:to>
      <cdr:x>0.73361</cdr:x>
      <cdr:y>0.56317</cdr:y>
    </cdr:to>
    <cdr:sp macro="" textlink="">
      <cdr:nvSpPr>
        <cdr:cNvPr id="7" name="TextBox 1"/>
        <cdr:cNvSpPr txBox="1"/>
      </cdr:nvSpPr>
      <cdr:spPr>
        <a:xfrm xmlns:a="http://schemas.openxmlformats.org/drawingml/2006/main">
          <a:off x="5122912" y="2260848"/>
          <a:ext cx="914400"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India</a:t>
          </a:r>
          <a:endParaRPr lang="en-US" sz="1400" dirty="0"/>
        </a:p>
      </cdr:txBody>
    </cdr:sp>
  </cdr:relSizeAnchor>
  <cdr:relSizeAnchor xmlns:cdr="http://schemas.openxmlformats.org/drawingml/2006/chartDrawing">
    <cdr:from>
      <cdr:x>0.4125</cdr:x>
      <cdr:y>0.34043</cdr:y>
    </cdr:from>
    <cdr:to>
      <cdr:x>0.52361</cdr:x>
      <cdr:y>0.40407</cdr:y>
    </cdr:to>
    <cdr:sp macro="" textlink="">
      <cdr:nvSpPr>
        <cdr:cNvPr id="9" name="TextBox 1"/>
        <cdr:cNvSpPr txBox="1"/>
      </cdr:nvSpPr>
      <cdr:spPr>
        <a:xfrm xmlns:a="http://schemas.openxmlformats.org/drawingml/2006/main">
          <a:off x="3394720" y="1540764"/>
          <a:ext cx="914391" cy="28803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Indonesia</a:t>
          </a:r>
          <a:endParaRPr lang="en-US" sz="1400" dirty="0"/>
        </a:p>
      </cdr:txBody>
    </cdr:sp>
  </cdr:relSizeAnchor>
  <cdr:relSizeAnchor xmlns:cdr="http://schemas.openxmlformats.org/drawingml/2006/chartDrawing">
    <cdr:from>
      <cdr:x>0.42125</cdr:x>
      <cdr:y>0.19724</cdr:y>
    </cdr:from>
    <cdr:to>
      <cdr:x>0.53237</cdr:x>
      <cdr:y>0.26088</cdr:y>
    </cdr:to>
    <cdr:sp macro="" textlink="">
      <cdr:nvSpPr>
        <cdr:cNvPr id="10" name="TextBox 1"/>
        <cdr:cNvSpPr txBox="1"/>
      </cdr:nvSpPr>
      <cdr:spPr>
        <a:xfrm xmlns:a="http://schemas.openxmlformats.org/drawingml/2006/main">
          <a:off x="3466728" y="892692"/>
          <a:ext cx="914474"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Kenya</a:t>
          </a:r>
          <a:endParaRPr lang="en-US" sz="1400" dirty="0"/>
        </a:p>
      </cdr:txBody>
    </cdr:sp>
  </cdr:relSizeAnchor>
  <cdr:relSizeAnchor xmlns:cdr="http://schemas.openxmlformats.org/drawingml/2006/chartDrawing">
    <cdr:from>
      <cdr:x>0.50875</cdr:x>
      <cdr:y>0.80182</cdr:y>
    </cdr:from>
    <cdr:to>
      <cdr:x>0.61986</cdr:x>
      <cdr:y>0.86546</cdr:y>
    </cdr:to>
    <cdr:sp macro="" textlink="">
      <cdr:nvSpPr>
        <cdr:cNvPr id="11" name="TextBox 1"/>
        <cdr:cNvSpPr txBox="1"/>
      </cdr:nvSpPr>
      <cdr:spPr>
        <a:xfrm xmlns:a="http://schemas.openxmlformats.org/drawingml/2006/main">
          <a:off x="4186808" y="3629000"/>
          <a:ext cx="914400"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Ethiopia</a:t>
          </a:r>
          <a:endParaRPr lang="en-US" sz="1400" dirty="0"/>
        </a:p>
      </cdr:txBody>
    </cdr:sp>
  </cdr:relSizeAnchor>
  <cdr:relSizeAnchor xmlns:cdr="http://schemas.openxmlformats.org/drawingml/2006/chartDrawing">
    <cdr:from>
      <cdr:x>0.59625</cdr:x>
      <cdr:y>0.80182</cdr:y>
    </cdr:from>
    <cdr:to>
      <cdr:x>0.70736</cdr:x>
      <cdr:y>0.86546</cdr:y>
    </cdr:to>
    <cdr:sp macro="" textlink="">
      <cdr:nvSpPr>
        <cdr:cNvPr id="12" name="TextBox 1"/>
        <cdr:cNvSpPr txBox="1"/>
      </cdr:nvSpPr>
      <cdr:spPr>
        <a:xfrm xmlns:a="http://schemas.openxmlformats.org/drawingml/2006/main">
          <a:off x="4906888" y="3629000"/>
          <a:ext cx="914400"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DR Congo</a:t>
          </a:r>
          <a:endParaRPr lang="en-US" sz="1400" dirty="0"/>
        </a:p>
      </cdr:txBody>
    </cdr:sp>
  </cdr:relSizeAnchor>
  <cdr:relSizeAnchor xmlns:cdr="http://schemas.openxmlformats.org/drawingml/2006/chartDrawing">
    <cdr:from>
      <cdr:x>0.68375</cdr:x>
      <cdr:y>0.67454</cdr:y>
    </cdr:from>
    <cdr:to>
      <cdr:x>0.79486</cdr:x>
      <cdr:y>0.73818</cdr:y>
    </cdr:to>
    <cdr:sp macro="" textlink="">
      <cdr:nvSpPr>
        <cdr:cNvPr id="13" name="TextBox 1"/>
        <cdr:cNvSpPr txBox="1"/>
      </cdr:nvSpPr>
      <cdr:spPr>
        <a:xfrm xmlns:a="http://schemas.openxmlformats.org/drawingml/2006/main">
          <a:off x="5626968" y="3052936"/>
          <a:ext cx="914400"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Nigeria</a:t>
          </a:r>
          <a:endParaRPr lang="en-US" sz="1400" dirty="0"/>
        </a:p>
      </cdr:txBody>
    </cdr:sp>
  </cdr:relSizeAnchor>
  <cdr:relSizeAnchor xmlns:cdr="http://schemas.openxmlformats.org/drawingml/2006/chartDrawing">
    <cdr:from>
      <cdr:x>0.68375</cdr:x>
      <cdr:y>0.49953</cdr:y>
    </cdr:from>
    <cdr:to>
      <cdr:x>0.79486</cdr:x>
      <cdr:y>0.56317</cdr:y>
    </cdr:to>
    <cdr:sp macro="" textlink="">
      <cdr:nvSpPr>
        <cdr:cNvPr id="14" name="TextBox 1"/>
        <cdr:cNvSpPr txBox="1"/>
      </cdr:nvSpPr>
      <cdr:spPr>
        <a:xfrm xmlns:a="http://schemas.openxmlformats.org/drawingml/2006/main">
          <a:off x="5626968" y="2260848"/>
          <a:ext cx="914400"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Uganda</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19E054-7461-4678-B6B5-C323345E1664}" type="datetimeFigureOut">
              <a:rPr lang="en-US" smtClean="0"/>
              <a:t>9/18/2012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570EF-B0C7-45E7-891F-5B8B7FAE665E}" type="slidenum">
              <a:rPr lang="en-US" smtClean="0"/>
              <a:t>‹#›</a:t>
            </a:fld>
            <a:endParaRPr lang="en-US"/>
          </a:p>
        </p:txBody>
      </p:sp>
    </p:spTree>
    <p:extLst>
      <p:ext uri="{BB962C8B-B14F-4D97-AF65-F5344CB8AC3E}">
        <p14:creationId xmlns:p14="http://schemas.microsoft.com/office/powerpoint/2010/main" val="415655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570EF-B0C7-45E7-891F-5B8B7FAE665E}" type="slidenum">
              <a:rPr lang="en-US" smtClean="0"/>
              <a:t>1</a:t>
            </a:fld>
            <a:endParaRPr lang="en-US"/>
          </a:p>
        </p:txBody>
      </p:sp>
    </p:spTree>
    <p:extLst>
      <p:ext uri="{BB962C8B-B14F-4D97-AF65-F5344CB8AC3E}">
        <p14:creationId xmlns:p14="http://schemas.microsoft.com/office/powerpoint/2010/main" val="3441909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143000" y="685800"/>
            <a:ext cx="4572000" cy="3429000"/>
          </a:xfrm>
          <a:ln/>
        </p:spPr>
      </p:sp>
      <p:sp>
        <p:nvSpPr>
          <p:cNvPr id="130051" name="Notes Placeholder 2"/>
          <p:cNvSpPr>
            <a:spLocks noGrp="1"/>
          </p:cNvSpPr>
          <p:nvPr>
            <p:ph type="body" idx="1"/>
          </p:nvPr>
        </p:nvSpPr>
        <p:spPr>
          <a:noFill/>
        </p:spPr>
        <p:txBody>
          <a:bodyPr/>
          <a:lstStyle/>
          <a:p>
            <a:r>
              <a:rPr lang="en-US" dirty="0" smtClean="0">
                <a:latin typeface="Arial" pitchFamily="34" charset="0"/>
                <a:cs typeface="Arial" pitchFamily="34" charset="0"/>
              </a:rPr>
              <a:t>In addition,</a:t>
            </a:r>
            <a:r>
              <a:rPr lang="en-US" baseline="0" dirty="0" smtClean="0">
                <a:latin typeface="Arial" pitchFamily="34" charset="0"/>
                <a:cs typeface="Arial" pitchFamily="34" charset="0"/>
              </a:rPr>
              <a:t> the Strat Plan emphasizes 4 guiding principles for how programme activities should be carried out. They are to develop country ownership, to strengthen systems, to promote equity, and to reinforce linkages with other </a:t>
            </a:r>
            <a:r>
              <a:rPr lang="en-US" baseline="0" dirty="0" err="1" smtClean="0">
                <a:latin typeface="Arial" pitchFamily="34" charset="0"/>
                <a:cs typeface="Arial" pitchFamily="34" charset="0"/>
              </a:rPr>
              <a:t>programmes</a:t>
            </a:r>
            <a:endParaRPr lang="en-US" dirty="0" smtClean="0">
              <a:latin typeface="Arial" pitchFamily="34" charset="0"/>
              <a:cs typeface="Arial" pitchFamily="34" charset="0"/>
            </a:endParaRPr>
          </a:p>
        </p:txBody>
      </p:sp>
      <p:sp>
        <p:nvSpPr>
          <p:cNvPr id="130052" name="Slide Number Placeholder 3"/>
          <p:cNvSpPr>
            <a:spLocks noGrp="1"/>
          </p:cNvSpPr>
          <p:nvPr>
            <p:ph type="sldNum" sz="quarter" idx="5"/>
          </p:nvPr>
        </p:nvSpPr>
        <p:spPr>
          <a:noFill/>
        </p:spPr>
        <p:txBody>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fld id="{794F12E3-F718-40EC-9B0F-EA094ED8C4AA}" type="slidenum">
              <a:rPr lang="en-US" sz="1200" b="0" smtClean="0">
                <a:solidFill>
                  <a:srgbClr val="000000"/>
                </a:solidFill>
              </a:rPr>
              <a:pPr eaLnBrk="1" hangingPunct="1"/>
              <a:t>10</a:t>
            </a:fld>
            <a:endParaRPr lang="en-US" sz="1200" b="0"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algn="r" rtl="1" eaLnBrk="0" fontAlgn="base" hangingPunct="0">
              <a:spcBef>
                <a:spcPct val="0"/>
              </a:spcBef>
              <a:spcAft>
                <a:spcPct val="0"/>
              </a:spcAft>
              <a:defRPr sz="3900" b="1">
                <a:solidFill>
                  <a:srgbClr val="000066"/>
                </a:solidFill>
                <a:latin typeface="Arial" charset="0"/>
                <a:cs typeface="Arial" charset="0"/>
              </a:defRPr>
            </a:lvl6pPr>
            <a:lvl7pPr marL="2971800" indent="-228600" algn="r" rtl="1" eaLnBrk="0" fontAlgn="base" hangingPunct="0">
              <a:spcBef>
                <a:spcPct val="0"/>
              </a:spcBef>
              <a:spcAft>
                <a:spcPct val="0"/>
              </a:spcAft>
              <a:defRPr sz="3900" b="1">
                <a:solidFill>
                  <a:srgbClr val="000066"/>
                </a:solidFill>
                <a:latin typeface="Arial" charset="0"/>
                <a:cs typeface="Arial" charset="0"/>
              </a:defRPr>
            </a:lvl7pPr>
            <a:lvl8pPr marL="3429000" indent="-228600" algn="r" rtl="1" eaLnBrk="0" fontAlgn="base" hangingPunct="0">
              <a:spcBef>
                <a:spcPct val="0"/>
              </a:spcBef>
              <a:spcAft>
                <a:spcPct val="0"/>
              </a:spcAft>
              <a:defRPr sz="3900" b="1">
                <a:solidFill>
                  <a:srgbClr val="000066"/>
                </a:solidFill>
                <a:latin typeface="Arial" charset="0"/>
                <a:cs typeface="Arial" charset="0"/>
              </a:defRPr>
            </a:lvl8pPr>
            <a:lvl9pPr marL="3886200" indent="-228600" algn="r"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AD9FD5E2-7D79-47FA-95E4-5FD6D9B9ED84}" type="slidenum">
              <a:rPr lang="en-US" sz="1200" b="0">
                <a:solidFill>
                  <a:schemeClr val="tx1"/>
                </a:solidFill>
              </a:rPr>
              <a:pPr eaLnBrk="1" hangingPunct="1"/>
              <a:t>11</a:t>
            </a:fld>
            <a:endParaRPr lang="en-US" sz="1200" b="0">
              <a:solidFill>
                <a:schemeClr val="tx1"/>
              </a:solidFill>
            </a:endParaRPr>
          </a:p>
        </p:txBody>
      </p:sp>
      <p:sp>
        <p:nvSpPr>
          <p:cNvPr id="38915" name="Rectangle 2"/>
          <p:cNvSpPr>
            <a:spLocks noGrp="1" noRot="1" noChangeAspect="1" noChangeArrowheads="1" noTextEdit="1"/>
          </p:cNvSpPr>
          <p:nvPr>
            <p:ph type="sldImg"/>
          </p:nvPr>
        </p:nvSpPr>
        <p:spPr>
          <a:xfrm>
            <a:off x="1143000" y="685800"/>
            <a:ext cx="4572000" cy="342900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cs typeface="Arial" pitchFamily="34" charset="0"/>
              </a:rPr>
              <a:t>Our</a:t>
            </a:r>
            <a:r>
              <a:rPr lang="en-US" baseline="0" dirty="0" smtClean="0">
                <a:latin typeface="Arial" pitchFamily="34" charset="0"/>
                <a:cs typeface="Arial" pitchFamily="34" charset="0"/>
              </a:rPr>
              <a:t> immediate priorities are to reach the 2015 measles mortality reduction goal and regional elimination targets. And to do this in a manner that strengthens immunization systems and improves routine coverage. The focus of our work will be 68 priority countries that are low or lower-middle income countries, with high burden of measles and rubella/CRS </a:t>
            </a:r>
            <a:endParaRPr lang="en-GB" b="1" dirty="0" smtClean="0"/>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remainder of the presentation, I would like to zoom in on 3 of the key strategies … building high population immunity, monitoring/surveillance, and outbreak preparedness and response. There will be separate presentations on the communications strategy and the research agenda</a:t>
            </a:r>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A28570EF-B0C7-45E7-891F-5B8B7FAE665E}" type="slidenum">
              <a:rPr lang="en-US" smtClean="0"/>
              <a:t>12</a:t>
            </a:fld>
            <a:endParaRPr lang="en-US"/>
          </a:p>
        </p:txBody>
      </p:sp>
    </p:spTree>
    <p:extLst>
      <p:ext uri="{BB962C8B-B14F-4D97-AF65-F5344CB8AC3E}">
        <p14:creationId xmlns:p14="http://schemas.microsoft.com/office/powerpoint/2010/main" val="1792784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3 basic building blocks to achieve high population immunity. They are </a:t>
            </a:r>
            <a:endParaRPr lang="en-US" dirty="0"/>
          </a:p>
        </p:txBody>
      </p:sp>
      <p:sp>
        <p:nvSpPr>
          <p:cNvPr id="4" name="Slide Number Placeholder 3"/>
          <p:cNvSpPr>
            <a:spLocks noGrp="1"/>
          </p:cNvSpPr>
          <p:nvPr>
            <p:ph type="sldNum" sz="quarter" idx="10"/>
          </p:nvPr>
        </p:nvSpPr>
        <p:spPr/>
        <p:txBody>
          <a:bodyPr/>
          <a:lstStyle/>
          <a:p>
            <a:fld id="{A28570EF-B0C7-45E7-891F-5B8B7FAE665E}" type="slidenum">
              <a:rPr lang="en-US" smtClean="0"/>
              <a:t>13</a:t>
            </a:fld>
            <a:endParaRPr lang="en-US"/>
          </a:p>
        </p:txBody>
      </p:sp>
    </p:spTree>
    <p:extLst>
      <p:ext uri="{BB962C8B-B14F-4D97-AF65-F5344CB8AC3E}">
        <p14:creationId xmlns:p14="http://schemas.microsoft.com/office/powerpoint/2010/main" val="1909403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p:spPr>
        <p:txBody>
          <a:bodyPr/>
          <a:lstStyle>
            <a:lvl1pPr>
              <a:defRPr sz="1000" i="1">
                <a:solidFill>
                  <a:schemeClr val="tx1"/>
                </a:solidFill>
                <a:latin typeface="Arial" charset="0"/>
                <a:cs typeface="Arial" charset="0"/>
              </a:defRPr>
            </a:lvl1pPr>
            <a:lvl2pPr marL="739830" indent="-284550">
              <a:defRPr sz="1000" i="1">
                <a:solidFill>
                  <a:schemeClr val="tx1"/>
                </a:solidFill>
                <a:latin typeface="Arial" charset="0"/>
                <a:cs typeface="Arial" charset="0"/>
              </a:defRPr>
            </a:lvl2pPr>
            <a:lvl3pPr marL="1138199" indent="-227640">
              <a:defRPr sz="1000" i="1">
                <a:solidFill>
                  <a:schemeClr val="tx1"/>
                </a:solidFill>
                <a:latin typeface="Arial" charset="0"/>
                <a:cs typeface="Arial" charset="0"/>
              </a:defRPr>
            </a:lvl3pPr>
            <a:lvl4pPr marL="1593479" indent="-227640">
              <a:defRPr sz="1000" i="1">
                <a:solidFill>
                  <a:schemeClr val="tx1"/>
                </a:solidFill>
                <a:latin typeface="Arial" charset="0"/>
                <a:cs typeface="Arial" charset="0"/>
              </a:defRPr>
            </a:lvl4pPr>
            <a:lvl5pPr marL="2048759" indent="-227640">
              <a:defRPr sz="1000" i="1">
                <a:solidFill>
                  <a:schemeClr val="tx1"/>
                </a:solidFill>
                <a:latin typeface="Arial" charset="0"/>
                <a:cs typeface="Arial" charset="0"/>
              </a:defRPr>
            </a:lvl5pPr>
            <a:lvl6pPr marL="2504039" indent="-227640" eaLnBrk="0" fontAlgn="base" hangingPunct="0">
              <a:spcBef>
                <a:spcPct val="50000"/>
              </a:spcBef>
              <a:spcAft>
                <a:spcPct val="0"/>
              </a:spcAft>
              <a:defRPr sz="1000" i="1">
                <a:solidFill>
                  <a:schemeClr val="tx1"/>
                </a:solidFill>
                <a:latin typeface="Arial" charset="0"/>
                <a:cs typeface="Arial" charset="0"/>
              </a:defRPr>
            </a:lvl6pPr>
            <a:lvl7pPr marL="2959318" indent="-227640" eaLnBrk="0" fontAlgn="base" hangingPunct="0">
              <a:spcBef>
                <a:spcPct val="50000"/>
              </a:spcBef>
              <a:spcAft>
                <a:spcPct val="0"/>
              </a:spcAft>
              <a:defRPr sz="1000" i="1">
                <a:solidFill>
                  <a:schemeClr val="tx1"/>
                </a:solidFill>
                <a:latin typeface="Arial" charset="0"/>
                <a:cs typeface="Arial" charset="0"/>
              </a:defRPr>
            </a:lvl7pPr>
            <a:lvl8pPr marL="3414598" indent="-227640" eaLnBrk="0" fontAlgn="base" hangingPunct="0">
              <a:spcBef>
                <a:spcPct val="50000"/>
              </a:spcBef>
              <a:spcAft>
                <a:spcPct val="0"/>
              </a:spcAft>
              <a:defRPr sz="1000" i="1">
                <a:solidFill>
                  <a:schemeClr val="tx1"/>
                </a:solidFill>
                <a:latin typeface="Arial" charset="0"/>
                <a:cs typeface="Arial" charset="0"/>
              </a:defRPr>
            </a:lvl8pPr>
            <a:lvl9pPr marL="3869878" indent="-227640" eaLnBrk="0" fontAlgn="base" hangingPunct="0">
              <a:spcBef>
                <a:spcPct val="50000"/>
              </a:spcBef>
              <a:spcAft>
                <a:spcPct val="0"/>
              </a:spcAft>
              <a:defRPr sz="1000" i="1">
                <a:solidFill>
                  <a:schemeClr val="tx1"/>
                </a:solidFill>
                <a:latin typeface="Arial" charset="0"/>
                <a:cs typeface="Arial" charset="0"/>
              </a:defRPr>
            </a:lvl9pPr>
          </a:lstStyle>
          <a:p>
            <a:r>
              <a:rPr lang="en-US" sz="1200" i="0">
                <a:solidFill>
                  <a:prstClr val="black"/>
                </a:solidFill>
              </a:rPr>
              <a:t>World Health Organization</a:t>
            </a:r>
          </a:p>
        </p:txBody>
      </p:sp>
      <p:sp>
        <p:nvSpPr>
          <p:cNvPr id="111619" name="Rectangle 3"/>
          <p:cNvSpPr>
            <a:spLocks noGrp="1" noChangeArrowheads="1"/>
          </p:cNvSpPr>
          <p:nvPr>
            <p:ph type="dt" sz="quarter" idx="1"/>
          </p:nvPr>
        </p:nvSpPr>
        <p:spPr>
          <a:noFill/>
        </p:spPr>
        <p:txBody>
          <a:bodyPr/>
          <a:lstStyle>
            <a:lvl1pPr>
              <a:defRPr sz="1000" i="1">
                <a:solidFill>
                  <a:schemeClr val="tx1"/>
                </a:solidFill>
                <a:latin typeface="Arial" charset="0"/>
                <a:cs typeface="Arial" charset="0"/>
              </a:defRPr>
            </a:lvl1pPr>
            <a:lvl2pPr marL="739830" indent="-284550">
              <a:defRPr sz="1000" i="1">
                <a:solidFill>
                  <a:schemeClr val="tx1"/>
                </a:solidFill>
                <a:latin typeface="Arial" charset="0"/>
                <a:cs typeface="Arial" charset="0"/>
              </a:defRPr>
            </a:lvl2pPr>
            <a:lvl3pPr marL="1138199" indent="-227640">
              <a:defRPr sz="1000" i="1">
                <a:solidFill>
                  <a:schemeClr val="tx1"/>
                </a:solidFill>
                <a:latin typeface="Arial" charset="0"/>
                <a:cs typeface="Arial" charset="0"/>
              </a:defRPr>
            </a:lvl3pPr>
            <a:lvl4pPr marL="1593479" indent="-227640">
              <a:defRPr sz="1000" i="1">
                <a:solidFill>
                  <a:schemeClr val="tx1"/>
                </a:solidFill>
                <a:latin typeface="Arial" charset="0"/>
                <a:cs typeface="Arial" charset="0"/>
              </a:defRPr>
            </a:lvl4pPr>
            <a:lvl5pPr marL="2048759" indent="-227640">
              <a:defRPr sz="1000" i="1">
                <a:solidFill>
                  <a:schemeClr val="tx1"/>
                </a:solidFill>
                <a:latin typeface="Arial" charset="0"/>
                <a:cs typeface="Arial" charset="0"/>
              </a:defRPr>
            </a:lvl5pPr>
            <a:lvl6pPr marL="2504039" indent="-227640" eaLnBrk="0" fontAlgn="base" hangingPunct="0">
              <a:spcBef>
                <a:spcPct val="50000"/>
              </a:spcBef>
              <a:spcAft>
                <a:spcPct val="0"/>
              </a:spcAft>
              <a:defRPr sz="1000" i="1">
                <a:solidFill>
                  <a:schemeClr val="tx1"/>
                </a:solidFill>
                <a:latin typeface="Arial" charset="0"/>
                <a:cs typeface="Arial" charset="0"/>
              </a:defRPr>
            </a:lvl6pPr>
            <a:lvl7pPr marL="2959318" indent="-227640" eaLnBrk="0" fontAlgn="base" hangingPunct="0">
              <a:spcBef>
                <a:spcPct val="50000"/>
              </a:spcBef>
              <a:spcAft>
                <a:spcPct val="0"/>
              </a:spcAft>
              <a:defRPr sz="1000" i="1">
                <a:solidFill>
                  <a:schemeClr val="tx1"/>
                </a:solidFill>
                <a:latin typeface="Arial" charset="0"/>
                <a:cs typeface="Arial" charset="0"/>
              </a:defRPr>
            </a:lvl7pPr>
            <a:lvl8pPr marL="3414598" indent="-227640" eaLnBrk="0" fontAlgn="base" hangingPunct="0">
              <a:spcBef>
                <a:spcPct val="50000"/>
              </a:spcBef>
              <a:spcAft>
                <a:spcPct val="0"/>
              </a:spcAft>
              <a:defRPr sz="1000" i="1">
                <a:solidFill>
                  <a:schemeClr val="tx1"/>
                </a:solidFill>
                <a:latin typeface="Arial" charset="0"/>
                <a:cs typeface="Arial" charset="0"/>
              </a:defRPr>
            </a:lvl8pPr>
            <a:lvl9pPr marL="3869878" indent="-227640" eaLnBrk="0" fontAlgn="base" hangingPunct="0">
              <a:spcBef>
                <a:spcPct val="50000"/>
              </a:spcBef>
              <a:spcAft>
                <a:spcPct val="0"/>
              </a:spcAft>
              <a:defRPr sz="1000" i="1">
                <a:solidFill>
                  <a:schemeClr val="tx1"/>
                </a:solidFill>
                <a:latin typeface="Arial" charset="0"/>
                <a:cs typeface="Arial" charset="0"/>
              </a:defRPr>
            </a:lvl9pPr>
          </a:lstStyle>
          <a:p>
            <a:fld id="{1BEA36D9-8E80-4225-8916-2EF4E2CA8169}" type="datetime3">
              <a:rPr lang="en-US" sz="1200" i="0">
                <a:solidFill>
                  <a:prstClr val="black"/>
                </a:solidFill>
              </a:rPr>
              <a:pPr/>
              <a:t>18 September 2012</a:t>
            </a:fld>
            <a:endParaRPr lang="en-US" sz="1200" i="0">
              <a:solidFill>
                <a:prstClr val="black"/>
              </a:solidFill>
            </a:endParaRPr>
          </a:p>
        </p:txBody>
      </p:sp>
      <p:sp>
        <p:nvSpPr>
          <p:cNvPr id="111620" name="Rectangle 7"/>
          <p:cNvSpPr>
            <a:spLocks noGrp="1" noChangeArrowheads="1"/>
          </p:cNvSpPr>
          <p:nvPr>
            <p:ph type="sldNum" sz="quarter" idx="5"/>
          </p:nvPr>
        </p:nvSpPr>
        <p:spPr>
          <a:noFill/>
        </p:spPr>
        <p:txBody>
          <a:bodyPr/>
          <a:lstStyle>
            <a:lvl1pPr>
              <a:defRPr sz="1000" i="1">
                <a:solidFill>
                  <a:schemeClr val="tx1"/>
                </a:solidFill>
                <a:latin typeface="Arial" charset="0"/>
                <a:cs typeface="Arial" charset="0"/>
              </a:defRPr>
            </a:lvl1pPr>
            <a:lvl2pPr marL="739830" indent="-284550">
              <a:defRPr sz="1000" i="1">
                <a:solidFill>
                  <a:schemeClr val="tx1"/>
                </a:solidFill>
                <a:latin typeface="Arial" charset="0"/>
                <a:cs typeface="Arial" charset="0"/>
              </a:defRPr>
            </a:lvl2pPr>
            <a:lvl3pPr marL="1138199" indent="-227640">
              <a:defRPr sz="1000" i="1">
                <a:solidFill>
                  <a:schemeClr val="tx1"/>
                </a:solidFill>
                <a:latin typeface="Arial" charset="0"/>
                <a:cs typeface="Arial" charset="0"/>
              </a:defRPr>
            </a:lvl3pPr>
            <a:lvl4pPr marL="1593479" indent="-227640">
              <a:defRPr sz="1000" i="1">
                <a:solidFill>
                  <a:schemeClr val="tx1"/>
                </a:solidFill>
                <a:latin typeface="Arial" charset="0"/>
                <a:cs typeface="Arial" charset="0"/>
              </a:defRPr>
            </a:lvl4pPr>
            <a:lvl5pPr marL="2048759" indent="-227640">
              <a:defRPr sz="1000" i="1">
                <a:solidFill>
                  <a:schemeClr val="tx1"/>
                </a:solidFill>
                <a:latin typeface="Arial" charset="0"/>
                <a:cs typeface="Arial" charset="0"/>
              </a:defRPr>
            </a:lvl5pPr>
            <a:lvl6pPr marL="2504039" indent="-227640" eaLnBrk="0" fontAlgn="base" hangingPunct="0">
              <a:spcBef>
                <a:spcPct val="50000"/>
              </a:spcBef>
              <a:spcAft>
                <a:spcPct val="0"/>
              </a:spcAft>
              <a:defRPr sz="1000" i="1">
                <a:solidFill>
                  <a:schemeClr val="tx1"/>
                </a:solidFill>
                <a:latin typeface="Arial" charset="0"/>
                <a:cs typeface="Arial" charset="0"/>
              </a:defRPr>
            </a:lvl6pPr>
            <a:lvl7pPr marL="2959318" indent="-227640" eaLnBrk="0" fontAlgn="base" hangingPunct="0">
              <a:spcBef>
                <a:spcPct val="50000"/>
              </a:spcBef>
              <a:spcAft>
                <a:spcPct val="0"/>
              </a:spcAft>
              <a:defRPr sz="1000" i="1">
                <a:solidFill>
                  <a:schemeClr val="tx1"/>
                </a:solidFill>
                <a:latin typeface="Arial" charset="0"/>
                <a:cs typeface="Arial" charset="0"/>
              </a:defRPr>
            </a:lvl7pPr>
            <a:lvl8pPr marL="3414598" indent="-227640" eaLnBrk="0" fontAlgn="base" hangingPunct="0">
              <a:spcBef>
                <a:spcPct val="50000"/>
              </a:spcBef>
              <a:spcAft>
                <a:spcPct val="0"/>
              </a:spcAft>
              <a:defRPr sz="1000" i="1">
                <a:solidFill>
                  <a:schemeClr val="tx1"/>
                </a:solidFill>
                <a:latin typeface="Arial" charset="0"/>
                <a:cs typeface="Arial" charset="0"/>
              </a:defRPr>
            </a:lvl8pPr>
            <a:lvl9pPr marL="3869878" indent="-227640" eaLnBrk="0" fontAlgn="base" hangingPunct="0">
              <a:spcBef>
                <a:spcPct val="50000"/>
              </a:spcBef>
              <a:spcAft>
                <a:spcPct val="0"/>
              </a:spcAft>
              <a:defRPr sz="1000" i="1">
                <a:solidFill>
                  <a:schemeClr val="tx1"/>
                </a:solidFill>
                <a:latin typeface="Arial" charset="0"/>
                <a:cs typeface="Arial" charset="0"/>
              </a:defRPr>
            </a:lvl9pPr>
          </a:lstStyle>
          <a:p>
            <a:fld id="{C2FD7FF1-F2CB-4958-BCDE-41F44175CAD7}" type="slidenum">
              <a:rPr lang="en-US" sz="1200" i="0">
                <a:solidFill>
                  <a:prstClr val="black"/>
                </a:solidFill>
              </a:rPr>
              <a:pPr/>
              <a:t>14</a:t>
            </a:fld>
            <a:endParaRPr lang="en-US" sz="1200" i="0">
              <a:solidFill>
                <a:prstClr val="black"/>
              </a:solidFill>
            </a:endParaRPr>
          </a:p>
        </p:txBody>
      </p:sp>
      <p:sp>
        <p:nvSpPr>
          <p:cNvPr id="111621" name="Rectangle 2"/>
          <p:cNvSpPr>
            <a:spLocks noGrp="1" noRot="1" noChangeAspect="1" noChangeArrowheads="1" noTextEdit="1"/>
          </p:cNvSpPr>
          <p:nvPr>
            <p:ph type="sldImg"/>
          </p:nvPr>
        </p:nvSpPr>
        <p:spPr>
          <a:xfrm>
            <a:off x="1144588" y="684213"/>
            <a:ext cx="4575175" cy="3432175"/>
          </a:xfrm>
          <a:ln/>
        </p:spPr>
      </p:sp>
      <p:sp>
        <p:nvSpPr>
          <p:cNvPr id="111622" name="Rectangle 3"/>
          <p:cNvSpPr>
            <a:spLocks noGrp="1" noChangeArrowheads="1"/>
          </p:cNvSpPr>
          <p:nvPr>
            <p:ph type="body" idx="1"/>
          </p:nvPr>
        </p:nvSpPr>
        <p:spPr>
          <a:xfrm>
            <a:off x="915040" y="4343437"/>
            <a:ext cx="5027921" cy="4115603"/>
          </a:xfrm>
          <a:noFill/>
        </p:spPr>
        <p:txBody>
          <a:bodyPr/>
          <a:lstStyle/>
          <a:p>
            <a:pPr eaLnBrk="1" hangingPunct="1"/>
            <a:r>
              <a:rPr lang="en-GB" dirty="0" smtClean="0"/>
              <a:t>Two thirds of the 20 million infants who missed their first dose</a:t>
            </a:r>
            <a:r>
              <a:rPr lang="en-GB" baseline="0" dirty="0" smtClean="0"/>
              <a:t> of measles vaccine live in 10 countries shown on the is pie chart…</a:t>
            </a:r>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strategic</a:t>
            </a:r>
            <a:r>
              <a:rPr lang="en-US" baseline="0" dirty="0" smtClean="0"/>
              <a:t> plan makes a firm commitment to work with other immunization partners to identify the root causes of low coverage. These include … </a:t>
            </a:r>
          </a:p>
          <a:p>
            <a:r>
              <a:rPr lang="en-US" baseline="0" dirty="0" smtClean="0"/>
              <a:t>In addition work is ongoing to determine how to monitor the impact of measles SIAs on the immunization system in general and Rebecca Fields will be presenting her work on this latter during the meeting. </a:t>
            </a:r>
            <a:endParaRPr lang="en-US" dirty="0"/>
          </a:p>
        </p:txBody>
      </p:sp>
      <p:sp>
        <p:nvSpPr>
          <p:cNvPr id="4" name="Slide Number Placeholder 3"/>
          <p:cNvSpPr>
            <a:spLocks noGrp="1"/>
          </p:cNvSpPr>
          <p:nvPr>
            <p:ph type="sldNum" sz="quarter" idx="10"/>
          </p:nvPr>
        </p:nvSpPr>
        <p:spPr/>
        <p:txBody>
          <a:bodyPr/>
          <a:lstStyle/>
          <a:p>
            <a:fld id="{A28570EF-B0C7-45E7-891F-5B8B7FAE665E}" type="slidenum">
              <a:rPr lang="en-US" smtClean="0"/>
              <a:t>15</a:t>
            </a:fld>
            <a:endParaRPr lang="en-US"/>
          </a:p>
        </p:txBody>
      </p:sp>
    </p:spTree>
    <p:extLst>
      <p:ext uri="{BB962C8B-B14F-4D97-AF65-F5344CB8AC3E}">
        <p14:creationId xmlns:p14="http://schemas.microsoft.com/office/powerpoint/2010/main" val="2540240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building</a:t>
            </a:r>
            <a:r>
              <a:rPr lang="en-US" baseline="0" dirty="0" smtClean="0"/>
              <a:t> block of high pop immunity is to expand the use of a 2</a:t>
            </a:r>
            <a:r>
              <a:rPr lang="en-US" baseline="30000" dirty="0" smtClean="0"/>
              <a:t>nd</a:t>
            </a:r>
            <a:r>
              <a:rPr lang="en-US" baseline="0" dirty="0" smtClean="0"/>
              <a:t> dose of measles vaccine delivered through the routine programme. This map shows the 53 countries in grey that had not established a routine visit in their schedule to deliver a 2</a:t>
            </a:r>
            <a:r>
              <a:rPr lang="en-US" baseline="30000" dirty="0" smtClean="0"/>
              <a:t>nd</a:t>
            </a:r>
            <a:r>
              <a:rPr lang="en-US" baseline="0" dirty="0" smtClean="0"/>
              <a:t> dose of measles vaccine.</a:t>
            </a:r>
            <a:endParaRPr lang="en-US" dirty="0"/>
          </a:p>
        </p:txBody>
      </p:sp>
      <p:sp>
        <p:nvSpPr>
          <p:cNvPr id="4" name="Slide Number Placeholder 3"/>
          <p:cNvSpPr>
            <a:spLocks noGrp="1"/>
          </p:cNvSpPr>
          <p:nvPr>
            <p:ph type="sldNum" sz="quarter" idx="10"/>
          </p:nvPr>
        </p:nvSpPr>
        <p:spPr/>
        <p:txBody>
          <a:bodyPr/>
          <a:lstStyle/>
          <a:p>
            <a:fld id="{A28570EF-B0C7-45E7-891F-5B8B7FAE665E}" type="slidenum">
              <a:rPr lang="en-US" smtClean="0"/>
              <a:t>16</a:t>
            </a:fld>
            <a:endParaRPr lang="en-US"/>
          </a:p>
        </p:txBody>
      </p:sp>
    </p:spTree>
    <p:extLst>
      <p:ext uri="{BB962C8B-B14F-4D97-AF65-F5344CB8AC3E}">
        <p14:creationId xmlns:p14="http://schemas.microsoft.com/office/powerpoint/2010/main" val="3074024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has been a gradual but steady increase in the number of countries with</a:t>
            </a:r>
            <a:r>
              <a:rPr lang="en-US" baseline="0" dirty="0" smtClean="0"/>
              <a:t> a routine 2 dose schedule. The chart on the left this increase which if it is maintained will result in nearly all Member states using routine MCV2 by 2020. Countries that have introduced MCV2 in 2011 were …</a:t>
            </a:r>
          </a:p>
          <a:p>
            <a:r>
              <a:rPr lang="en-US" baseline="0" dirty="0" smtClean="0"/>
              <a:t>For many of these countries this has been made possible by funding provided by GAVI</a:t>
            </a:r>
            <a:endParaRPr lang="en-US" dirty="0"/>
          </a:p>
        </p:txBody>
      </p:sp>
      <p:sp>
        <p:nvSpPr>
          <p:cNvPr id="4" name="Slide Number Placeholder 3"/>
          <p:cNvSpPr>
            <a:spLocks noGrp="1"/>
          </p:cNvSpPr>
          <p:nvPr>
            <p:ph type="sldNum" sz="quarter" idx="10"/>
          </p:nvPr>
        </p:nvSpPr>
        <p:spPr/>
        <p:txBody>
          <a:bodyPr/>
          <a:lstStyle/>
          <a:p>
            <a:fld id="{A28570EF-B0C7-45E7-891F-5B8B7FAE665E}" type="slidenum">
              <a:rPr lang="en-US" smtClean="0"/>
              <a:t>17</a:t>
            </a:fld>
            <a:endParaRPr lang="en-US"/>
          </a:p>
        </p:txBody>
      </p:sp>
    </p:spTree>
    <p:extLst>
      <p:ext uri="{BB962C8B-B14F-4D97-AF65-F5344CB8AC3E}">
        <p14:creationId xmlns:p14="http://schemas.microsoft.com/office/powerpoint/2010/main" val="1221943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SIAs play a major</a:t>
            </a:r>
            <a:r>
              <a:rPr lang="en-US" baseline="0" dirty="0" smtClean="0"/>
              <a:t> role in rapidly increasing population immunity through specifically targeting children who missed routine immunization and covering multiple birth cohorts at one time. The new WHO PP on rubella vaccine provides the policy basis for a combined approach to the prevention of both rubella and </a:t>
            </a:r>
            <a:r>
              <a:rPr lang="en-US" baseline="0" dirty="0" smtClean="0"/>
              <a:t>measles through SIAs. </a:t>
            </a:r>
            <a:r>
              <a:rPr lang="en-US" baseline="0" dirty="0" smtClean="0"/>
              <a:t>It reads … </a:t>
            </a:r>
            <a:endParaRPr lang="en-US" dirty="0" smtClean="0"/>
          </a:p>
          <a:p>
            <a:endParaRPr lang="en-US" dirty="0"/>
          </a:p>
        </p:txBody>
      </p:sp>
      <p:sp>
        <p:nvSpPr>
          <p:cNvPr id="4" name="Slide Number Placeholder 3"/>
          <p:cNvSpPr>
            <a:spLocks noGrp="1"/>
          </p:cNvSpPr>
          <p:nvPr>
            <p:ph type="sldNum" sz="quarter" idx="10"/>
          </p:nvPr>
        </p:nvSpPr>
        <p:spPr/>
        <p:txBody>
          <a:bodyPr/>
          <a:lstStyle/>
          <a:p>
            <a:fld id="{A28570EF-B0C7-45E7-891F-5B8B7FAE665E}" type="slidenum">
              <a:rPr lang="en-US" smtClean="0"/>
              <a:t>18</a:t>
            </a:fld>
            <a:endParaRPr lang="en-US"/>
          </a:p>
        </p:txBody>
      </p:sp>
    </p:spTree>
    <p:extLst>
      <p:ext uri="{BB962C8B-B14F-4D97-AF65-F5344CB8AC3E}">
        <p14:creationId xmlns:p14="http://schemas.microsoft.com/office/powerpoint/2010/main" val="447740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There are some 64 countries not using RCV in</a:t>
            </a:r>
            <a:r>
              <a:rPr lang="en-US" baseline="0" dirty="0" smtClean="0"/>
              <a:t> their routine programme. </a:t>
            </a:r>
            <a:r>
              <a:rPr lang="en-US" dirty="0" smtClean="0"/>
              <a:t>When the GAVI</a:t>
            </a:r>
            <a:r>
              <a:rPr lang="en-US" baseline="0" dirty="0" smtClean="0"/>
              <a:t> Board announced in November 2011 that it would open a window to support these countries introduce rubella vaccine, there was a flurry of activity to determining the likely date of introduction for different countries. This chart show the projected dates based on information from </a:t>
            </a:r>
            <a:endParaRPr lang="en-US" dirty="0"/>
          </a:p>
        </p:txBody>
      </p:sp>
      <p:sp>
        <p:nvSpPr>
          <p:cNvPr id="4" name="Slide Number Placeholder 3"/>
          <p:cNvSpPr>
            <a:spLocks noGrp="1"/>
          </p:cNvSpPr>
          <p:nvPr>
            <p:ph type="sldNum" sz="quarter" idx="10"/>
          </p:nvPr>
        </p:nvSpPr>
        <p:spPr/>
        <p:txBody>
          <a:bodyPr/>
          <a:lstStyle/>
          <a:p>
            <a:fld id="{942E913D-A842-45EA-83F5-B9F801F4D4F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8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082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At the world economic forum in 2010, Mr Bill Gates</a:t>
            </a:r>
            <a:r>
              <a:rPr lang="en-US" baseline="0" dirty="0" smtClean="0"/>
              <a:t> junior challenged the world to make the next 10 years the Decade of Vaccines. The mission of the DOV </a:t>
            </a:r>
            <a:endParaRPr lang="en-US" dirty="0" smtClean="0"/>
          </a:p>
        </p:txBody>
      </p:sp>
      <p:sp>
        <p:nvSpPr>
          <p:cNvPr id="559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03DF566-030F-4C86-A6EE-9005E3F098B0}" type="slidenum">
              <a:rPr lang="en-GB">
                <a:solidFill>
                  <a:prstClr val="black"/>
                </a:solidFill>
                <a:cs typeface="Arial" charset="0"/>
              </a:rPr>
              <a:pPr>
                <a:defRPr/>
              </a:pPr>
              <a:t>2</a:t>
            </a:fld>
            <a:endParaRPr lang="en-GB">
              <a:solidFill>
                <a:prstClr val="black"/>
              </a:solidFill>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When these</a:t>
            </a:r>
            <a:r>
              <a:rPr lang="en-US" baseline="0" dirty="0" smtClean="0"/>
              <a:t> country introductions are plotted according to the number of children to be vaccinated by year the picture looks like this. </a:t>
            </a:r>
          </a:p>
          <a:p>
            <a:r>
              <a:rPr lang="en-US" dirty="0" smtClean="0"/>
              <a:t>Cumulative</a:t>
            </a:r>
            <a:r>
              <a:rPr lang="en-US" baseline="0" dirty="0" smtClean="0"/>
              <a:t> total SIA (0-15 years) =  974 million</a:t>
            </a:r>
          </a:p>
          <a:p>
            <a:r>
              <a:rPr lang="en-US" baseline="0" dirty="0" smtClean="0"/>
              <a:t>Cumulative total routine (birth cohort starting birth cohort following SIA India total started in 2016) = 221 million</a:t>
            </a:r>
            <a:endParaRPr lang="en-US" dirty="0"/>
          </a:p>
        </p:txBody>
      </p:sp>
      <p:sp>
        <p:nvSpPr>
          <p:cNvPr id="4" name="Slide Number Placeholder 3"/>
          <p:cNvSpPr>
            <a:spLocks noGrp="1"/>
          </p:cNvSpPr>
          <p:nvPr>
            <p:ph type="sldNum" sz="quarter" idx="10"/>
          </p:nvPr>
        </p:nvSpPr>
        <p:spPr/>
        <p:txBody>
          <a:bodyPr/>
          <a:lstStyle/>
          <a:p>
            <a:fld id="{B94F3437-B07F-4737-AD7D-FA8F63F82984}" type="slidenum">
              <a:rPr lang="en-US" smtClean="0"/>
              <a:t>20</a:t>
            </a:fld>
            <a:endParaRPr lang="en-US" dirty="0"/>
          </a:p>
        </p:txBody>
      </p:sp>
    </p:spTree>
    <p:extLst>
      <p:ext uri="{BB962C8B-B14F-4D97-AF65-F5344CB8AC3E}">
        <p14:creationId xmlns:p14="http://schemas.microsoft.com/office/powerpoint/2010/main" val="947244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r>
              <a:rPr lang="en-US" baseline="0" dirty="0" smtClean="0"/>
              <a:t> WHO regions have established regional commissions for monitoring progress towards elimination and verifying its achievement. PAHO and the countries in the Americas have pioneered this approach. Their plan of action for the …</a:t>
            </a:r>
          </a:p>
          <a:p>
            <a:r>
              <a:rPr lang="en-US" baseline="0" dirty="0" smtClean="0"/>
              <a:t>This verification process demands scrutiny of the evidence at national level is acting as a driver of programme performance. </a:t>
            </a:r>
            <a:endParaRPr lang="en-US" dirty="0"/>
          </a:p>
        </p:txBody>
      </p:sp>
      <p:sp>
        <p:nvSpPr>
          <p:cNvPr id="4" name="Slide Number Placeholder 3"/>
          <p:cNvSpPr>
            <a:spLocks noGrp="1"/>
          </p:cNvSpPr>
          <p:nvPr>
            <p:ph type="sldNum" sz="quarter" idx="10"/>
          </p:nvPr>
        </p:nvSpPr>
        <p:spPr/>
        <p:txBody>
          <a:bodyPr/>
          <a:lstStyle/>
          <a:p>
            <a:fld id="{A28570EF-B0C7-45E7-891F-5B8B7FAE665E}" type="slidenum">
              <a:rPr lang="en-US" smtClean="0"/>
              <a:t>22</a:t>
            </a:fld>
            <a:endParaRPr lang="en-US"/>
          </a:p>
        </p:txBody>
      </p:sp>
    </p:spTree>
    <p:extLst>
      <p:ext uri="{BB962C8B-B14F-4D97-AF65-F5344CB8AC3E}">
        <p14:creationId xmlns:p14="http://schemas.microsoft.com/office/powerpoint/2010/main" val="2324566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pPr>
            <a:fld id="{39EDA2FC-3C81-435F-A90B-3FAD8369162B}" type="slidenum">
              <a:rPr lang="en-US">
                <a:solidFill>
                  <a:srgbClr val="1F497D"/>
                </a:solidFill>
              </a:rPr>
              <a:pPr eaLnBrk="1" hangingPunct="1">
                <a:buClr>
                  <a:srgbClr val="000000"/>
                </a:buClr>
              </a:pPr>
              <a:t>23</a:t>
            </a:fld>
            <a:endParaRPr lang="en-US">
              <a:solidFill>
                <a:srgbClr val="1F497D"/>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outbreaks</a:t>
            </a:r>
            <a:r>
              <a:rPr lang="en-US" baseline="0" dirty="0" smtClean="0"/>
              <a:t> important? Firstly measles is one of the most infectious human </a:t>
            </a:r>
            <a:r>
              <a:rPr lang="en-US" baseline="0" dirty="0" smtClean="0"/>
              <a:t>diseases. The second is that measles outbreaks are an early warning signal of low immunization coverage. Seth </a:t>
            </a:r>
            <a:r>
              <a:rPr lang="en-US" baseline="0" dirty="0" smtClean="0"/>
              <a:t>Berkley, CEO GAVI has called measles the canary in the coal mine because it is an early warning signal of low immunization coverage; Dave Durrheim, Chair of the WPRO RVC recently said ….</a:t>
            </a:r>
            <a:endParaRPr lang="en-US" dirty="0"/>
          </a:p>
        </p:txBody>
      </p:sp>
      <p:sp>
        <p:nvSpPr>
          <p:cNvPr id="4" name="Slide Number Placeholder 3"/>
          <p:cNvSpPr>
            <a:spLocks noGrp="1"/>
          </p:cNvSpPr>
          <p:nvPr>
            <p:ph type="sldNum" sz="quarter" idx="10"/>
          </p:nvPr>
        </p:nvSpPr>
        <p:spPr/>
        <p:txBody>
          <a:bodyPr/>
          <a:lstStyle/>
          <a:p>
            <a:fld id="{A28570EF-B0C7-45E7-891F-5B8B7FAE665E}" type="slidenum">
              <a:rPr lang="en-US" smtClean="0"/>
              <a:t>24</a:t>
            </a:fld>
            <a:endParaRPr lang="en-US"/>
          </a:p>
        </p:txBody>
      </p:sp>
    </p:spTree>
    <p:extLst>
      <p:ext uri="{BB962C8B-B14F-4D97-AF65-F5344CB8AC3E}">
        <p14:creationId xmlns:p14="http://schemas.microsoft.com/office/powerpoint/2010/main" val="3976788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map shows the 15 largest measles outbreaks over the past 18 months. Outbreaks have affected primarily Europe (with outbreaks in Ukraine, France, Romania and Italy), Africa (with large outbreaks in …) and to a lesser Asia. During this period, 10 of these 15 outbreaks were associated with documented importations into the Americas.</a:t>
            </a:r>
            <a:endParaRPr lang="en-US" dirty="0"/>
          </a:p>
        </p:txBody>
      </p:sp>
      <p:sp>
        <p:nvSpPr>
          <p:cNvPr id="4" name="Slide Number Placeholder 3"/>
          <p:cNvSpPr>
            <a:spLocks noGrp="1"/>
          </p:cNvSpPr>
          <p:nvPr>
            <p:ph type="sldNum" sz="quarter" idx="10"/>
          </p:nvPr>
        </p:nvSpPr>
        <p:spPr/>
        <p:txBody>
          <a:bodyPr/>
          <a:lstStyle/>
          <a:p>
            <a:fld id="{A28570EF-B0C7-45E7-891F-5B8B7FAE665E}" type="slidenum">
              <a:rPr lang="en-US" smtClean="0"/>
              <a:t>25</a:t>
            </a:fld>
            <a:endParaRPr lang="en-US"/>
          </a:p>
        </p:txBody>
      </p:sp>
    </p:spTree>
    <p:extLst>
      <p:ext uri="{BB962C8B-B14F-4D97-AF65-F5344CB8AC3E}">
        <p14:creationId xmlns:p14="http://schemas.microsoft.com/office/powerpoint/2010/main" val="1773107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these reasons, outbreak preparedness and</a:t>
            </a:r>
            <a:r>
              <a:rPr lang="en-US" baseline="0" dirty="0" smtClean="0"/>
              <a:t> response has been made a key strategy in the fight against measles and rubella. In June of this year, the  GAVI Board decided to provide </a:t>
            </a:r>
            <a:r>
              <a:rPr lang="en-US" baseline="0" dirty="0" smtClean="0"/>
              <a:t>support to </a:t>
            </a:r>
            <a:r>
              <a:rPr lang="en-US" baseline="0" dirty="0" smtClean="0"/>
              <a:t>the MR Initiative to enable effective outbreak response. The purpose … the mechanism, and the criteria for deployment of the funds. </a:t>
            </a:r>
            <a:endParaRPr lang="en-US" dirty="0"/>
          </a:p>
        </p:txBody>
      </p:sp>
      <p:sp>
        <p:nvSpPr>
          <p:cNvPr id="4" name="Slide Number Placeholder 3"/>
          <p:cNvSpPr>
            <a:spLocks noGrp="1"/>
          </p:cNvSpPr>
          <p:nvPr>
            <p:ph type="sldNum" sz="quarter" idx="10"/>
          </p:nvPr>
        </p:nvSpPr>
        <p:spPr/>
        <p:txBody>
          <a:bodyPr/>
          <a:lstStyle/>
          <a:p>
            <a:fld id="{A28570EF-B0C7-45E7-891F-5B8B7FAE665E}" type="slidenum">
              <a:rPr lang="en-US" smtClean="0"/>
              <a:t>26</a:t>
            </a:fld>
            <a:endParaRPr lang="en-US"/>
          </a:p>
        </p:txBody>
      </p:sp>
    </p:spTree>
    <p:extLst>
      <p:ext uri="{BB962C8B-B14F-4D97-AF65-F5344CB8AC3E}">
        <p14:creationId xmlns:p14="http://schemas.microsoft.com/office/powerpoint/2010/main" val="3505834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Annual reports at WHA on GVAP (on</a:t>
            </a:r>
            <a:r>
              <a:rPr lang="en-US" baseline="0" dirty="0" smtClean="0"/>
              <a:t> progress towards the goals)</a:t>
            </a:r>
            <a:endParaRPr lang="en-US" dirty="0"/>
          </a:p>
        </p:txBody>
      </p:sp>
      <p:sp>
        <p:nvSpPr>
          <p:cNvPr id="4" name="Slide Number Placeholder 3"/>
          <p:cNvSpPr>
            <a:spLocks noGrp="1"/>
          </p:cNvSpPr>
          <p:nvPr>
            <p:ph type="sldNum" sz="quarter" idx="10"/>
          </p:nvPr>
        </p:nvSpPr>
        <p:spPr/>
        <p:txBody>
          <a:bodyPr/>
          <a:lstStyle/>
          <a:p>
            <a:fld id="{A28570EF-B0C7-45E7-891F-5B8B7FAE665E}" type="slidenum">
              <a:rPr lang="en-US" smtClean="0"/>
              <a:t>27</a:t>
            </a:fld>
            <a:endParaRPr lang="en-US"/>
          </a:p>
        </p:txBody>
      </p:sp>
    </p:spTree>
    <p:extLst>
      <p:ext uri="{BB962C8B-B14F-4D97-AF65-F5344CB8AC3E}">
        <p14:creationId xmlns:p14="http://schemas.microsoft.com/office/powerpoint/2010/main" val="2157994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remains to be done? This</a:t>
            </a:r>
            <a:r>
              <a:rPr lang="en-US" baseline="0" dirty="0" smtClean="0"/>
              <a:t> q</a:t>
            </a:r>
            <a:r>
              <a:rPr lang="en-US" dirty="0" smtClean="0"/>
              <a:t>uote </a:t>
            </a:r>
            <a:r>
              <a:rPr lang="en-US" dirty="0" smtClean="0"/>
              <a:t>captures the work that</a:t>
            </a:r>
            <a:r>
              <a:rPr lang="en-US" baseline="0" dirty="0" smtClean="0"/>
              <a:t> </a:t>
            </a:r>
            <a:r>
              <a:rPr lang="en-US" baseline="0" dirty="0" smtClean="0"/>
              <a:t>id needed to </a:t>
            </a:r>
            <a:r>
              <a:rPr lang="en-US" baseline="0" dirty="0" smtClean="0"/>
              <a:t>achieve our goals</a:t>
            </a:r>
            <a:endParaRPr lang="en-US" dirty="0"/>
          </a:p>
        </p:txBody>
      </p:sp>
      <p:sp>
        <p:nvSpPr>
          <p:cNvPr id="4" name="Slide Number Placeholder 3"/>
          <p:cNvSpPr>
            <a:spLocks noGrp="1"/>
          </p:cNvSpPr>
          <p:nvPr>
            <p:ph type="sldNum" sz="quarter" idx="10"/>
          </p:nvPr>
        </p:nvSpPr>
        <p:spPr/>
        <p:txBody>
          <a:bodyPr/>
          <a:lstStyle/>
          <a:p>
            <a:fld id="{A28570EF-B0C7-45E7-891F-5B8B7FAE665E}" type="slidenum">
              <a:rPr lang="en-US" smtClean="0"/>
              <a:t>28</a:t>
            </a:fld>
            <a:endParaRPr lang="en-US"/>
          </a:p>
        </p:txBody>
      </p:sp>
    </p:spTree>
    <p:extLst>
      <p:ext uri="{BB962C8B-B14F-4D97-AF65-F5344CB8AC3E}">
        <p14:creationId xmlns:p14="http://schemas.microsoft.com/office/powerpoint/2010/main" val="4194257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DOV</a:t>
            </a:r>
            <a:r>
              <a:rPr lang="en-US" baseline="0" dirty="0" smtClean="0"/>
              <a:t> is about taking action to achieve ambitious goals. </a:t>
            </a:r>
            <a:r>
              <a:rPr lang="en-US" dirty="0" smtClean="0"/>
              <a:t>Four such high level goals</a:t>
            </a:r>
            <a:r>
              <a:rPr lang="en-US" baseline="0" dirty="0" smtClean="0"/>
              <a:t> have been established for the decade …</a:t>
            </a:r>
            <a:endParaRPr lang="en-US" dirty="0"/>
          </a:p>
        </p:txBody>
      </p:sp>
      <p:sp>
        <p:nvSpPr>
          <p:cNvPr id="4" name="Slide Number Placeholder 3"/>
          <p:cNvSpPr>
            <a:spLocks noGrp="1"/>
          </p:cNvSpPr>
          <p:nvPr>
            <p:ph type="sldNum" sz="quarter" idx="10"/>
          </p:nvPr>
        </p:nvSpPr>
        <p:spPr/>
        <p:txBody>
          <a:bodyPr/>
          <a:lstStyle/>
          <a:p>
            <a:fld id="{A28570EF-B0C7-45E7-891F-5B8B7FAE665E}" type="slidenum">
              <a:rPr lang="en-US" smtClean="0"/>
              <a:t>3</a:t>
            </a:fld>
            <a:endParaRPr lang="en-US"/>
          </a:p>
        </p:txBody>
      </p:sp>
    </p:spTree>
    <p:extLst>
      <p:ext uri="{BB962C8B-B14F-4D97-AF65-F5344CB8AC3E}">
        <p14:creationId xmlns:p14="http://schemas.microsoft.com/office/powerpoint/2010/main" val="174429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DOV</a:t>
            </a:r>
            <a:r>
              <a:rPr lang="en-US" baseline="0" dirty="0" smtClean="0"/>
              <a:t> is about taking action to achieve ambitious goals. </a:t>
            </a:r>
            <a:r>
              <a:rPr lang="en-US" dirty="0" smtClean="0"/>
              <a:t>At the</a:t>
            </a:r>
            <a:r>
              <a:rPr lang="en-US" baseline="0" dirty="0" smtClean="0"/>
              <a:t> World Health Assembly in May 2012, all Member States endorsed the Global Vaccine Action Plan of the DOV. The GVAP identifies measurable targets for each goal. Under the goal of meeting global and regional elimination targets, the milestones are by ..</a:t>
            </a:r>
            <a:endParaRPr lang="en-US" dirty="0"/>
          </a:p>
        </p:txBody>
      </p:sp>
      <p:sp>
        <p:nvSpPr>
          <p:cNvPr id="4" name="Slide Number Placeholder 3"/>
          <p:cNvSpPr>
            <a:spLocks noGrp="1"/>
          </p:cNvSpPr>
          <p:nvPr>
            <p:ph type="sldNum" sz="quarter" idx="10"/>
          </p:nvPr>
        </p:nvSpPr>
        <p:spPr/>
        <p:txBody>
          <a:bodyPr/>
          <a:lstStyle/>
          <a:p>
            <a:fld id="{A28570EF-B0C7-45E7-891F-5B8B7FAE665E}" type="slidenum">
              <a:rPr lang="en-US" smtClean="0"/>
              <a:t>4</a:t>
            </a:fld>
            <a:endParaRPr lang="en-US"/>
          </a:p>
        </p:txBody>
      </p:sp>
    </p:spTree>
    <p:extLst>
      <p:ext uri="{BB962C8B-B14F-4D97-AF65-F5344CB8AC3E}">
        <p14:creationId xmlns:p14="http://schemas.microsoft.com/office/powerpoint/2010/main" val="986130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On</a:t>
            </a:r>
            <a:r>
              <a:rPr lang="en-US" baseline="0" dirty="0" smtClean="0"/>
              <a:t> April 23 of this year, one month before the GVAP, the core partners of the Measles Initiative launched the Global  Measles and Rubella Strategic Plan, 2012-2020</a:t>
            </a:r>
            <a:endParaRPr lang="en-US" dirty="0"/>
          </a:p>
        </p:txBody>
      </p:sp>
      <p:sp>
        <p:nvSpPr>
          <p:cNvPr id="4" name="Slide Number Placeholder 3"/>
          <p:cNvSpPr>
            <a:spLocks noGrp="1"/>
          </p:cNvSpPr>
          <p:nvPr>
            <p:ph type="sldNum" sz="quarter" idx="10"/>
          </p:nvPr>
        </p:nvSpPr>
        <p:spPr/>
        <p:txBody>
          <a:bodyPr/>
          <a:lstStyle/>
          <a:p>
            <a:fld id="{E743D500-24C9-4035-AD43-52864DBCDA5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39226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1143000" y="685800"/>
            <a:ext cx="4572000" cy="3429000"/>
          </a:xfrm>
          <a:ln/>
        </p:spPr>
      </p:sp>
      <p:sp>
        <p:nvSpPr>
          <p:cNvPr id="133123" name="Notes Placeholder 2"/>
          <p:cNvSpPr>
            <a:spLocks noGrp="1"/>
          </p:cNvSpPr>
          <p:nvPr>
            <p:ph type="body" idx="1"/>
          </p:nvPr>
        </p:nvSpPr>
        <p:spPr>
          <a:noFill/>
        </p:spPr>
        <p:txBody>
          <a:bodyPr/>
          <a:lstStyle/>
          <a:p>
            <a:r>
              <a:rPr lang="en-US" dirty="0" smtClean="0">
                <a:latin typeface="Arial" pitchFamily="34" charset="0"/>
                <a:cs typeface="Arial" pitchFamily="34" charset="0"/>
              </a:rPr>
              <a:t>The</a:t>
            </a:r>
            <a:r>
              <a:rPr lang="en-US" baseline="0" dirty="0" smtClean="0">
                <a:latin typeface="Arial" pitchFamily="34" charset="0"/>
                <a:cs typeface="Arial" pitchFamily="34" charset="0"/>
              </a:rPr>
              <a:t> new strategic plan took over 15 months to develop. It involved extensive consultation, consensus building and was finally signed off by the Heads of Agency. In the </a:t>
            </a:r>
            <a:r>
              <a:rPr lang="en-US" baseline="0" dirty="0" err="1" smtClean="0">
                <a:latin typeface="Arial" pitchFamily="34" charset="0"/>
                <a:cs typeface="Arial" pitchFamily="34" charset="0"/>
              </a:rPr>
              <a:t>foreward</a:t>
            </a:r>
            <a:r>
              <a:rPr lang="en-US" baseline="0" dirty="0" smtClean="0">
                <a:latin typeface="Arial" pitchFamily="34" charset="0"/>
                <a:cs typeface="Arial" pitchFamily="34" charset="0"/>
              </a:rPr>
              <a:t> to the plan, they layout the future direction …. </a:t>
            </a:r>
            <a:endParaRPr lang="en-US" dirty="0" smtClean="0">
              <a:latin typeface="Arial" pitchFamily="34" charset="0"/>
              <a:cs typeface="Arial" pitchFamily="34" charset="0"/>
            </a:endParaRPr>
          </a:p>
        </p:txBody>
      </p:sp>
      <p:sp>
        <p:nvSpPr>
          <p:cNvPr id="133124" name="Slide Number Placeholder 3"/>
          <p:cNvSpPr>
            <a:spLocks noGrp="1"/>
          </p:cNvSpPr>
          <p:nvPr>
            <p:ph type="sldNum" sz="quarter" idx="5"/>
          </p:nvPr>
        </p:nvSpPr>
        <p:spPr>
          <a:noFill/>
        </p:spPr>
        <p:txBody>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fld id="{51B7C374-6D6F-437F-9616-E2C50FF1BD06}" type="slidenum">
              <a:rPr lang="en-US" sz="1200" b="0" smtClean="0">
                <a:solidFill>
                  <a:srgbClr val="000000"/>
                </a:solidFill>
              </a:rPr>
              <a:pPr eaLnBrk="1" hangingPunct="1"/>
              <a:t>6</a:t>
            </a:fld>
            <a:endParaRPr lang="en-US" sz="1200" b="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fld id="{97F23254-97FC-479B-80E2-BC2BE5CF8B3E}" type="slidenum">
              <a:rPr lang="en-GB" sz="1200" b="0" smtClean="0">
                <a:solidFill>
                  <a:srgbClr val="000000"/>
                </a:solidFill>
              </a:rPr>
              <a:pPr eaLnBrk="1" hangingPunct="1"/>
              <a:t>7</a:t>
            </a:fld>
            <a:endParaRPr lang="en-GB" sz="1200" b="0" smtClean="0">
              <a:solidFill>
                <a:srgbClr val="000000"/>
              </a:solidFill>
            </a:endParaRPr>
          </a:p>
        </p:txBody>
      </p:sp>
      <p:sp>
        <p:nvSpPr>
          <p:cNvPr id="126979" name="Rectangle 7"/>
          <p:cNvSpPr txBox="1">
            <a:spLocks noGrp="1" noChangeArrowheads="1"/>
          </p:cNvSpPr>
          <p:nvPr/>
        </p:nvSpPr>
        <p:spPr bwMode="auto">
          <a:xfrm>
            <a:off x="3884076" y="8684882"/>
            <a:ext cx="2972289" cy="4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70BA0963-85CE-4F1F-A035-DA01574DE0DD}" type="slidenum">
              <a:rPr lang="en-US" sz="1200">
                <a:solidFill>
                  <a:srgbClr val="000000"/>
                </a:solidFill>
              </a:rPr>
              <a:pPr algn="r" eaLnBrk="1" hangingPunct="1"/>
              <a:t>7</a:t>
            </a:fld>
            <a:endParaRPr lang="en-US" sz="1200">
              <a:solidFill>
                <a:srgbClr val="000000"/>
              </a:solidFill>
            </a:endParaRPr>
          </a:p>
        </p:txBody>
      </p:sp>
      <p:sp>
        <p:nvSpPr>
          <p:cNvPr id="126980" name="Rectangle 2"/>
          <p:cNvSpPr>
            <a:spLocks noGrp="1" noRot="1" noChangeAspect="1" noChangeArrowheads="1" noTextEdit="1"/>
          </p:cNvSpPr>
          <p:nvPr>
            <p:ph type="sldImg"/>
          </p:nvPr>
        </p:nvSpPr>
        <p:spPr>
          <a:xfrm>
            <a:off x="1143000" y="685800"/>
            <a:ext cx="4572000" cy="3429000"/>
          </a:xfrm>
          <a:ln/>
        </p:spPr>
      </p:sp>
      <p:sp>
        <p:nvSpPr>
          <p:cNvPr id="126981" name="Rectangle 3"/>
          <p:cNvSpPr>
            <a:spLocks noGrp="1" noChangeArrowheads="1"/>
          </p:cNvSpPr>
          <p:nvPr>
            <p:ph type="body" idx="1"/>
          </p:nvPr>
        </p:nvSpPr>
        <p:spPr>
          <a:noFill/>
        </p:spPr>
        <p:txBody>
          <a:bodyPr/>
          <a:lstStyle/>
          <a:p>
            <a:r>
              <a:rPr lang="en-GB" dirty="0" smtClean="0">
                <a:latin typeface="Arial" pitchFamily="34" charset="0"/>
                <a:cs typeface="Arial" pitchFamily="34" charset="0"/>
              </a:rPr>
              <a:t>The new strategic</a:t>
            </a:r>
            <a:r>
              <a:rPr lang="en-GB" baseline="0" dirty="0" smtClean="0">
                <a:latin typeface="Arial" pitchFamily="34" charset="0"/>
                <a:cs typeface="Arial" pitchFamily="34" charset="0"/>
              </a:rPr>
              <a:t> plan provides a more detailed "road map" to where we are going.  The vision is to ….</a:t>
            </a:r>
            <a:endParaRPr lang="en-GB" dirty="0"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B249603-BE21-408C-9FD6-9EF32CB06BBF}" type="slidenum">
              <a:rPr lang="en-GB"/>
              <a:pPr/>
              <a:t>8</a:t>
            </a:fld>
            <a:endParaRPr lang="en-GB"/>
          </a:p>
        </p:txBody>
      </p:sp>
      <p:sp>
        <p:nvSpPr>
          <p:cNvPr id="412674" name="Rectangle 7"/>
          <p:cNvSpPr txBox="1">
            <a:spLocks noGrp="1" noChangeArrowheads="1"/>
          </p:cNvSpPr>
          <p:nvPr/>
        </p:nvSpPr>
        <p:spPr bwMode="auto">
          <a:xfrm>
            <a:off x="3884120" y="8684173"/>
            <a:ext cx="2972280" cy="45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D4F4EBDB-292B-4B72-9658-A2A2C869FCA8}" type="slidenum">
              <a:rPr lang="en-US" sz="1200"/>
              <a:pPr algn="r"/>
              <a:t>8</a:t>
            </a:fld>
            <a:endParaRPr lang="en-US" sz="1200"/>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p:txBody>
          <a:bodyPr/>
          <a:lstStyle/>
          <a:p>
            <a:r>
              <a:rPr lang="en-GB" b="0" dirty="0" smtClean="0"/>
              <a:t>Our</a:t>
            </a:r>
            <a:r>
              <a:rPr lang="en-GB" b="0" baseline="0" dirty="0" smtClean="0"/>
              <a:t> goals are by end 2015 to … And by end 2020 to … These goals are the same as the goals established by Member States in each of the WHO Regions and are directly aligned with the high level goals in the GVAP </a:t>
            </a:r>
            <a:endParaRPr lang="en-GB" b="1" dirty="0"/>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fld id="{72229A1D-BB05-4F4F-98B1-4C791A9D14D0}" type="slidenum">
              <a:rPr lang="en-GB" sz="1200" b="0" smtClean="0">
                <a:solidFill>
                  <a:srgbClr val="000000"/>
                </a:solidFill>
              </a:rPr>
              <a:pPr eaLnBrk="1" hangingPunct="1"/>
              <a:t>9</a:t>
            </a:fld>
            <a:endParaRPr lang="en-GB" sz="1200" b="0" smtClean="0">
              <a:solidFill>
                <a:srgbClr val="000000"/>
              </a:solidFill>
            </a:endParaRPr>
          </a:p>
        </p:txBody>
      </p:sp>
      <p:sp>
        <p:nvSpPr>
          <p:cNvPr id="129027" name="Rectangle 7"/>
          <p:cNvSpPr txBox="1">
            <a:spLocks noGrp="1" noChangeArrowheads="1"/>
          </p:cNvSpPr>
          <p:nvPr/>
        </p:nvSpPr>
        <p:spPr bwMode="auto">
          <a:xfrm>
            <a:off x="3884076" y="8684882"/>
            <a:ext cx="2972289" cy="4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0" tIns="45025" rIns="90050" bIns="45025" anchor="b"/>
          <a:lstStyle>
            <a:lvl1pPr defTabSz="900113" eaLnBrk="0" hangingPunct="0">
              <a:defRPr sz="3900" b="1">
                <a:solidFill>
                  <a:srgbClr val="000066"/>
                </a:solidFill>
                <a:latin typeface="Arial" pitchFamily="34" charset="0"/>
                <a:cs typeface="Arial" pitchFamily="34" charset="0"/>
              </a:defRPr>
            </a:lvl1pPr>
            <a:lvl2pPr marL="742950" indent="-285750" defTabSz="900113" eaLnBrk="0" hangingPunct="0">
              <a:defRPr sz="3900" b="1">
                <a:solidFill>
                  <a:srgbClr val="000066"/>
                </a:solidFill>
                <a:latin typeface="Arial" pitchFamily="34" charset="0"/>
                <a:cs typeface="Arial" pitchFamily="34" charset="0"/>
              </a:defRPr>
            </a:lvl2pPr>
            <a:lvl3pPr marL="1143000" indent="-228600" defTabSz="900113" eaLnBrk="0" hangingPunct="0">
              <a:defRPr sz="3900" b="1">
                <a:solidFill>
                  <a:srgbClr val="000066"/>
                </a:solidFill>
                <a:latin typeface="Arial" pitchFamily="34" charset="0"/>
                <a:cs typeface="Arial" pitchFamily="34" charset="0"/>
              </a:defRPr>
            </a:lvl3pPr>
            <a:lvl4pPr marL="1600200" indent="-228600" defTabSz="900113" eaLnBrk="0" hangingPunct="0">
              <a:defRPr sz="3900" b="1">
                <a:solidFill>
                  <a:srgbClr val="000066"/>
                </a:solidFill>
                <a:latin typeface="Arial" pitchFamily="34" charset="0"/>
                <a:cs typeface="Arial" pitchFamily="34" charset="0"/>
              </a:defRPr>
            </a:lvl4pPr>
            <a:lvl5pPr marL="2057400" indent="-228600" defTabSz="900113" eaLnBrk="0" hangingPunct="0">
              <a:defRPr sz="3900" b="1">
                <a:solidFill>
                  <a:srgbClr val="000066"/>
                </a:solidFill>
                <a:latin typeface="Arial" pitchFamily="34" charset="0"/>
                <a:cs typeface="Arial" pitchFamily="34" charset="0"/>
              </a:defRPr>
            </a:lvl5pPr>
            <a:lvl6pPr marL="2514600" indent="-228600" defTabSz="900113"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900113"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900113"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900113"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rtl="0" eaLnBrk="1" hangingPunct="1"/>
            <a:fld id="{52789692-043D-4825-8D21-17147449E25A}" type="slidenum">
              <a:rPr lang="en-US" sz="1200" b="0">
                <a:solidFill>
                  <a:srgbClr val="000000"/>
                </a:solidFill>
              </a:rPr>
              <a:pPr algn="r" rtl="0" eaLnBrk="1" hangingPunct="1"/>
              <a:t>9</a:t>
            </a:fld>
            <a:endParaRPr lang="en-US" sz="1200" b="0">
              <a:solidFill>
                <a:srgbClr val="000000"/>
              </a:solidFill>
            </a:endParaRPr>
          </a:p>
        </p:txBody>
      </p:sp>
      <p:sp>
        <p:nvSpPr>
          <p:cNvPr id="129028" name="Rectangle 2"/>
          <p:cNvSpPr>
            <a:spLocks noGrp="1" noRot="1" noChangeAspect="1" noChangeArrowheads="1" noTextEdit="1"/>
          </p:cNvSpPr>
          <p:nvPr>
            <p:ph type="sldImg"/>
          </p:nvPr>
        </p:nvSpPr>
        <p:spPr>
          <a:xfrm>
            <a:off x="1143000" y="685800"/>
            <a:ext cx="4573588" cy="3429000"/>
          </a:xfrm>
          <a:ln/>
        </p:spPr>
      </p:sp>
      <p:sp>
        <p:nvSpPr>
          <p:cNvPr id="129029" name="Rectangle 3"/>
          <p:cNvSpPr>
            <a:spLocks noGrp="1" noChangeArrowheads="1"/>
          </p:cNvSpPr>
          <p:nvPr>
            <p:ph type="body" idx="1"/>
          </p:nvPr>
        </p:nvSpPr>
        <p:spPr>
          <a:noFill/>
        </p:spPr>
        <p:txBody>
          <a:bodyPr/>
          <a:lstStyle/>
          <a:p>
            <a:r>
              <a:rPr lang="en-GB" dirty="0" smtClean="0">
                <a:latin typeface="Arial" pitchFamily="34" charset="0"/>
                <a:cs typeface="Arial" pitchFamily="34" charset="0"/>
              </a:rPr>
              <a:t>How</a:t>
            </a:r>
            <a:r>
              <a:rPr lang="en-GB" baseline="0" dirty="0" smtClean="0">
                <a:latin typeface="Arial" pitchFamily="34" charset="0"/>
                <a:cs typeface="Arial" pitchFamily="34" charset="0"/>
              </a:rPr>
              <a:t> will we reach these ambitious goals? The Strategic Plan has 5 key strategies for reaching the goals. They are …</a:t>
            </a:r>
            <a:endParaRPr lang="en-GB" dirty="0" smtClean="0">
              <a:latin typeface="Arial" pitchFamily="34" charset="0"/>
              <a:cs typeface="Arial" pitchFamily="34" charset="0"/>
            </a:endParaRPr>
          </a:p>
          <a:p>
            <a:endParaRPr lang="en-GB"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xml"/><Relationship Id="rId7" Type="http://schemas.openxmlformats.org/officeDocument/2006/relationships/image" Target="../media/image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Master" Target="../slideMasters/slideMaster3.xml"/><Relationship Id="rId9"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4.xml"/><Relationship Id="rId7" Type="http://schemas.openxmlformats.org/officeDocument/2006/relationships/image" Target="../media/image5.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slideMaster" Target="../slideMasters/slideMaster4.xml"/><Relationship Id="rId9"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842932-53B7-45DC-B2AF-987D80F9BC2C}" type="datetimeFigureOut">
              <a:rPr lang="en-US" smtClean="0"/>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63EAC-9A74-441D-9B54-190CD3363A8D}" type="slidenum">
              <a:rPr lang="en-US" smtClean="0"/>
              <a:t>‹#›</a:t>
            </a:fld>
            <a:endParaRPr lang="en-US"/>
          </a:p>
        </p:txBody>
      </p:sp>
    </p:spTree>
    <p:extLst>
      <p:ext uri="{BB962C8B-B14F-4D97-AF65-F5344CB8AC3E}">
        <p14:creationId xmlns:p14="http://schemas.microsoft.com/office/powerpoint/2010/main" val="165414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42932-53B7-45DC-B2AF-987D80F9BC2C}" type="datetimeFigureOut">
              <a:rPr lang="en-US" smtClean="0"/>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63EAC-9A74-441D-9B54-190CD3363A8D}" type="slidenum">
              <a:rPr lang="en-US" smtClean="0"/>
              <a:t>‹#›</a:t>
            </a:fld>
            <a:endParaRPr lang="en-US"/>
          </a:p>
        </p:txBody>
      </p:sp>
    </p:spTree>
    <p:extLst>
      <p:ext uri="{BB962C8B-B14F-4D97-AF65-F5344CB8AC3E}">
        <p14:creationId xmlns:p14="http://schemas.microsoft.com/office/powerpoint/2010/main" val="3386255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42932-53B7-45DC-B2AF-987D80F9BC2C}" type="datetimeFigureOut">
              <a:rPr lang="en-US" smtClean="0"/>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63EAC-9A74-441D-9B54-190CD3363A8D}" type="slidenum">
              <a:rPr lang="en-US" smtClean="0"/>
              <a:t>‹#›</a:t>
            </a:fld>
            <a:endParaRPr lang="en-US"/>
          </a:p>
        </p:txBody>
      </p:sp>
    </p:spTree>
    <p:extLst>
      <p:ext uri="{BB962C8B-B14F-4D97-AF65-F5344CB8AC3E}">
        <p14:creationId xmlns:p14="http://schemas.microsoft.com/office/powerpoint/2010/main" val="378434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42542" y="1380815"/>
            <a:ext cx="4080591" cy="46118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53450" y="1380815"/>
            <a:ext cx="4080591" cy="46118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2967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AEFCD0-9C8E-45FD-9266-42712F1A7DD9}" type="datetimeFigureOut">
              <a:rPr lang="en-US" smtClean="0">
                <a:solidFill>
                  <a:srgbClr val="000000">
                    <a:tint val="75000"/>
                  </a:srgbClr>
                </a:solidFill>
              </a:rPr>
              <a:pPr/>
              <a:t>9/18/2012</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50A0E33-7187-4BD8-8726-46828D826DED}" type="slidenum">
              <a:rPr lang="en-US" smtClean="0">
                <a:solidFill>
                  <a:srgbClr val="000000">
                    <a:tint val="75000"/>
                  </a:srgbClr>
                </a:solidFill>
              </a:rPr>
              <a:pPr/>
              <a:t>‹#›</a:t>
            </a:fld>
            <a:endParaRPr lang="en-US">
              <a:solidFill>
                <a:srgbClr val="000000">
                  <a:tint val="75000"/>
                </a:srgbClr>
              </a:solidFill>
            </a:endParaRPr>
          </a:p>
        </p:txBody>
      </p:sp>
      <p:pic>
        <p:nvPicPr>
          <p:cNvPr id="7" name="Picture 6" descr="bullet front.png"/>
          <p:cNvPicPr>
            <a:picLocks noChangeAspect="1"/>
          </p:cNvPicPr>
          <p:nvPr userDrawn="1"/>
        </p:nvPicPr>
        <p:blipFill>
          <a:blip r:embed="rId2"/>
          <a:srcRect t="10749" r="1359" b="14011"/>
          <a:stretch>
            <a:fillRect/>
          </a:stretch>
        </p:blipFill>
        <p:spPr>
          <a:xfrm>
            <a:off x="-25914" y="2438400"/>
            <a:ext cx="9182877" cy="3733800"/>
          </a:xfrm>
          <a:prstGeom prst="rect">
            <a:avLst/>
          </a:prstGeom>
        </p:spPr>
      </p:pic>
      <p:sp>
        <p:nvSpPr>
          <p:cNvPr id="2" name="Title 1"/>
          <p:cNvSpPr>
            <a:spLocks noGrp="1"/>
          </p:cNvSpPr>
          <p:nvPr>
            <p:ph type="ctrTitle"/>
          </p:nvPr>
        </p:nvSpPr>
        <p:spPr>
          <a:xfrm>
            <a:off x="685800" y="2130433"/>
            <a:ext cx="7772400" cy="1470025"/>
          </a:xfrm>
        </p:spPr>
        <p:txBody>
          <a:bodyPr/>
          <a:lstStyle>
            <a:lvl1pPr>
              <a:defRPr>
                <a:solidFill>
                  <a:srgbClr val="FF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278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EFCD0-9C8E-45FD-9266-42712F1A7DD9}" type="datetimeFigureOut">
              <a:rPr lang="en-US" smtClean="0">
                <a:solidFill>
                  <a:srgbClr val="000000">
                    <a:tint val="75000"/>
                  </a:srgbClr>
                </a:solidFill>
              </a:rPr>
              <a:pPr/>
              <a:t>9/18/2012</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50A0E33-7187-4BD8-8726-46828D826DE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45370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AEFCD0-9C8E-45FD-9266-42712F1A7DD9}" type="datetimeFigureOut">
              <a:rPr lang="en-US" smtClean="0">
                <a:solidFill>
                  <a:srgbClr val="000000">
                    <a:tint val="75000"/>
                  </a:srgbClr>
                </a:solidFill>
              </a:rPr>
              <a:pPr/>
              <a:t>9/18/2012</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50A0E33-7187-4BD8-8726-46828D826DE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04463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AEFCD0-9C8E-45FD-9266-42712F1A7DD9}" type="datetimeFigureOut">
              <a:rPr lang="en-US" smtClean="0">
                <a:solidFill>
                  <a:srgbClr val="000000">
                    <a:tint val="75000"/>
                  </a:srgbClr>
                </a:solidFill>
              </a:rPr>
              <a:pPr/>
              <a:t>9/18/2012</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50A0E33-7187-4BD8-8726-46828D826DE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7349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AEFCD0-9C8E-45FD-9266-42712F1A7DD9}" type="datetimeFigureOut">
              <a:rPr lang="en-US" smtClean="0">
                <a:solidFill>
                  <a:srgbClr val="000000">
                    <a:tint val="75000"/>
                  </a:srgbClr>
                </a:solidFill>
              </a:rPr>
              <a:pPr/>
              <a:t>9/18/2012</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A50A0E33-7187-4BD8-8726-46828D826DE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59935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AEFCD0-9C8E-45FD-9266-42712F1A7DD9}" type="datetimeFigureOut">
              <a:rPr lang="en-US" smtClean="0">
                <a:solidFill>
                  <a:srgbClr val="000000">
                    <a:tint val="75000"/>
                  </a:srgbClr>
                </a:solidFill>
              </a:rPr>
              <a:pPr/>
              <a:t>9/18/2012</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A50A0E33-7187-4BD8-8726-46828D826DE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78529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EFCD0-9C8E-45FD-9266-42712F1A7DD9}" type="datetimeFigureOut">
              <a:rPr lang="en-US" smtClean="0">
                <a:solidFill>
                  <a:srgbClr val="000000">
                    <a:tint val="75000"/>
                  </a:srgbClr>
                </a:solidFill>
              </a:rPr>
              <a:pPr/>
              <a:t>9/18/2012</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A50A0E33-7187-4BD8-8726-46828D826DE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6351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42932-53B7-45DC-B2AF-987D80F9BC2C}" type="datetimeFigureOut">
              <a:rPr lang="en-US" smtClean="0"/>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63EAC-9A74-441D-9B54-190CD3363A8D}" type="slidenum">
              <a:rPr lang="en-US" smtClean="0"/>
              <a:t>‹#›</a:t>
            </a:fld>
            <a:endParaRPr lang="en-US"/>
          </a:p>
        </p:txBody>
      </p:sp>
    </p:spTree>
    <p:extLst>
      <p:ext uri="{BB962C8B-B14F-4D97-AF65-F5344CB8AC3E}">
        <p14:creationId xmlns:p14="http://schemas.microsoft.com/office/powerpoint/2010/main" val="1786209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EFCD0-9C8E-45FD-9266-42712F1A7DD9}" type="datetimeFigureOut">
              <a:rPr lang="en-US" smtClean="0">
                <a:solidFill>
                  <a:srgbClr val="000000">
                    <a:tint val="75000"/>
                  </a:srgbClr>
                </a:solidFill>
              </a:rPr>
              <a:pPr/>
              <a:t>9/18/2012</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50A0E33-7187-4BD8-8726-46828D826DE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77782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EFCD0-9C8E-45FD-9266-42712F1A7DD9}" type="datetimeFigureOut">
              <a:rPr lang="en-US" smtClean="0">
                <a:solidFill>
                  <a:srgbClr val="000000">
                    <a:tint val="75000"/>
                  </a:srgbClr>
                </a:solidFill>
              </a:rPr>
              <a:pPr/>
              <a:t>9/18/2012</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50A0E33-7187-4BD8-8726-46828D826DE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15127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EFCD0-9C8E-45FD-9266-42712F1A7DD9}" type="datetimeFigureOut">
              <a:rPr lang="en-US" smtClean="0">
                <a:solidFill>
                  <a:srgbClr val="000000">
                    <a:tint val="75000"/>
                  </a:srgbClr>
                </a:solidFill>
              </a:rPr>
              <a:pPr/>
              <a:t>9/18/2012</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50A0E33-7187-4BD8-8726-46828D826DE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81268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EFCD0-9C8E-45FD-9266-42712F1A7DD9}" type="datetimeFigureOut">
              <a:rPr lang="en-US" smtClean="0">
                <a:solidFill>
                  <a:srgbClr val="000000">
                    <a:tint val="75000"/>
                  </a:srgbClr>
                </a:solidFill>
              </a:rPr>
              <a:pPr/>
              <a:t>9/18/2012</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50A0E33-7187-4BD8-8726-46828D826DE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523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52"/>
          <p:cNvGraphicFramePr>
            <a:graphicFrameLocks noChangeAspect="1"/>
          </p:cNvGraphicFramePr>
          <p:nvPr>
            <p:custDataLst>
              <p:tags r:id="rId2"/>
            </p:custDataLst>
          </p:nvPr>
        </p:nvGraphicFramePr>
        <p:xfrm>
          <a:off x="0" y="2"/>
          <a:ext cx="146608" cy="158383"/>
        </p:xfrm>
        <a:graphic>
          <a:graphicData uri="http://schemas.openxmlformats.org/presentationml/2006/ole">
            <mc:AlternateContent xmlns:mc="http://schemas.openxmlformats.org/markup-compatibility/2006">
              <mc:Choice xmlns:v="urn:schemas-microsoft-com:vml" Requires="v">
                <p:oleObj spid="_x0000_s106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146608" cy="15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150" descr="BCG_Logotype_Regular_rev"/>
          <p:cNvPicPr>
            <a:picLocks noChangeAspect="1" noChangeArrowheads="1"/>
          </p:cNvPicPr>
          <p:nvPr userDrawn="1">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643024" y="5840036"/>
            <a:ext cx="3857964" cy="25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dov_Inner_Final.jpg"/>
          <p:cNvPicPr>
            <a:picLocks noChangeAspect="1"/>
          </p:cNvPicPr>
          <p:nvPr userDrawn="1"/>
        </p:nvPicPr>
        <p:blipFill>
          <a:blip r:embed="rId8">
            <a:extLst>
              <a:ext uri="{28A0092B-C50C-407E-A947-70E740481C1C}">
                <a14:useLocalDpi xmlns:a14="http://schemas.microsoft.com/office/drawing/2010/main" val="0"/>
              </a:ext>
            </a:extLst>
          </a:blip>
          <a:srcRect l="1630" t="1410" r="1720" b="73727"/>
          <a:stretch>
            <a:fillRect/>
          </a:stretch>
        </p:blipFill>
        <p:spPr bwMode="auto">
          <a:xfrm>
            <a:off x="10860" y="5056758"/>
            <a:ext cx="9133140" cy="180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dovcollaboration.org/wp-content/uploads/2011/05/VaccinesRoundupHeader2.jpg.-1024x449.jpg"/>
          <p:cNvPicPr>
            <a:picLocks noChangeAspect="1" noChangeArrowheads="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9398" t="27798" r="35529" b="54594"/>
          <a:stretch>
            <a:fillRect/>
          </a:stretch>
        </p:blipFill>
        <p:spPr bwMode="auto">
          <a:xfrm>
            <a:off x="2819496" y="5537660"/>
            <a:ext cx="3515879" cy="83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0"/>
          </p:nvPr>
        </p:nvSpPr>
        <p:spPr>
          <a:xfrm>
            <a:off x="7181180" y="692261"/>
            <a:ext cx="1541907" cy="663993"/>
          </a:xfrm>
        </p:spPr>
        <p:txBody>
          <a:bodyPr lIns="85807" tIns="85807" rIns="85807" bIns="85807" anchor="ctr"/>
          <a:lstStyle>
            <a:lvl1pPr algn="ctr">
              <a:defRPr sz="1300" b="0" baseline="0">
                <a:solidFill>
                  <a:srgbClr val="808080"/>
                </a:solidFill>
              </a:defRPr>
            </a:lvl1pPr>
          </a:lstStyle>
          <a:p>
            <a:pPr lvl="0"/>
            <a:r>
              <a:rPr lang="en-US" smtClean="0"/>
              <a:t>Click to edit Master text styles</a:t>
            </a:r>
          </a:p>
        </p:txBody>
      </p:sp>
    </p:spTree>
    <p:extLst>
      <p:ext uri="{BB962C8B-B14F-4D97-AF65-F5344CB8AC3E}">
        <p14:creationId xmlns:p14="http://schemas.microsoft.com/office/powerpoint/2010/main" val="4004648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Slide Number Placeholder 5" hidden="1"/>
          <p:cNvSpPr>
            <a:spLocks/>
          </p:cNvSpPr>
          <p:nvPr userDrawn="1"/>
        </p:nvSpPr>
        <p:spPr bwMode="auto">
          <a:xfrm>
            <a:off x="8687891" y="6826333"/>
            <a:ext cx="176473" cy="13390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fontAlgn="base">
              <a:spcBef>
                <a:spcPct val="0"/>
              </a:spcBef>
              <a:spcAft>
                <a:spcPct val="0"/>
              </a:spcAft>
            </a:pPr>
            <a:r>
              <a:rPr lang="es-ES" sz="900" smtClean="0">
                <a:solidFill>
                  <a:srgbClr val="86795D"/>
                </a:solidFill>
                <a:cs typeface="Arial" pitchFamily="34" charset="0"/>
              </a:rPr>
              <a:t>‹#›</a:t>
            </a:r>
          </a:p>
          <a:p>
            <a:pPr algn="r" fontAlgn="base">
              <a:spcBef>
                <a:spcPct val="0"/>
              </a:spcBef>
              <a:spcAft>
                <a:spcPct val="0"/>
              </a:spcAft>
            </a:pPr>
            <a:endParaRPr lang="es-ES" sz="900" smtClean="0">
              <a:solidFill>
                <a:srgbClr val="86795D"/>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s-ES" dirty="0"/>
          </a:p>
        </p:txBody>
      </p:sp>
      <p:sp>
        <p:nvSpPr>
          <p:cNvPr id="8" name="Text Placeholder 7"/>
          <p:cNvSpPr>
            <a:spLocks noGrp="1"/>
          </p:cNvSpPr>
          <p:nvPr>
            <p:ph type="body" sz="quarter" idx="13"/>
          </p:nvPr>
        </p:nvSpPr>
        <p:spPr>
          <a:xfrm>
            <a:off x="422031" y="1508400"/>
            <a:ext cx="8301046" cy="45900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extLst>
      <p:ext uri="{BB962C8B-B14F-4D97-AF65-F5344CB8AC3E}">
        <p14:creationId xmlns:p14="http://schemas.microsoft.com/office/powerpoint/2010/main" val="209781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dirty="0"/>
          </a:p>
        </p:txBody>
      </p:sp>
      <p:sp>
        <p:nvSpPr>
          <p:cNvPr id="3" name="Text Placeholder 7"/>
          <p:cNvSpPr>
            <a:spLocks noGrp="1"/>
          </p:cNvSpPr>
          <p:nvPr>
            <p:ph type="body" sz="quarter" idx="13"/>
          </p:nvPr>
        </p:nvSpPr>
        <p:spPr>
          <a:xfrm>
            <a:off x="422031" y="1508400"/>
            <a:ext cx="8301046" cy="45900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extLst>
      <p:ext uri="{BB962C8B-B14F-4D97-AF65-F5344CB8AC3E}">
        <p14:creationId xmlns:p14="http://schemas.microsoft.com/office/powerpoint/2010/main" val="2989743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4"/>
          <p:cNvSpPr>
            <a:spLocks noGrp="1"/>
          </p:cNvSpPr>
          <p:nvPr>
            <p:ph type="sldNum" sz="quarter" idx="10"/>
          </p:nvPr>
        </p:nvSpPr>
        <p:spPr>
          <a:xfrm>
            <a:off x="3635337" y="6356942"/>
            <a:ext cx="2133962" cy="364281"/>
          </a:xfrm>
          <a:prstGeom prst="rect">
            <a:avLst/>
          </a:prstGeom>
        </p:spPr>
        <p:txBody>
          <a:bodyPr lIns="87180" tIns="43594" rIns="87180" bIns="43594"/>
          <a:lstStyle>
            <a:lvl1pPr rtl="0" fontAlgn="auto">
              <a:spcBef>
                <a:spcPts val="0"/>
              </a:spcBef>
              <a:spcAft>
                <a:spcPts val="0"/>
              </a:spcAft>
              <a:defRPr sz="1600" b="0">
                <a:solidFill>
                  <a:srgbClr val="86795D"/>
                </a:solidFill>
                <a:latin typeface="+mn-lt"/>
                <a:cs typeface="+mn-cs"/>
              </a:defRPr>
            </a:lvl1pPr>
          </a:lstStyle>
          <a:p>
            <a:pPr>
              <a:defRPr/>
            </a:pPr>
            <a:fld id="{90A0EFDD-280A-4F1D-BC50-EE2F9E1441EC}" type="slidenum">
              <a:rPr lang="en-US"/>
              <a:pPr>
                <a:defRPr/>
              </a:pPr>
              <a:t>‹#›</a:t>
            </a:fld>
            <a:endParaRPr lang="en-US" dirty="0"/>
          </a:p>
        </p:txBody>
      </p:sp>
    </p:spTree>
    <p:extLst>
      <p:ext uri="{BB962C8B-B14F-4D97-AF65-F5344CB8AC3E}">
        <p14:creationId xmlns:p14="http://schemas.microsoft.com/office/powerpoint/2010/main" val="1774332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02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472" y="6356942"/>
            <a:ext cx="2133962" cy="364281"/>
          </a:xfrm>
          <a:prstGeom prst="rect">
            <a:avLst/>
          </a:prstGeom>
        </p:spPr>
        <p:txBody>
          <a:bodyPr lIns="87180" tIns="43594" rIns="87180" bIns="43594"/>
          <a:lstStyle>
            <a:lvl1pPr rtl="0" fontAlgn="auto">
              <a:spcBef>
                <a:spcPts val="0"/>
              </a:spcBef>
              <a:spcAft>
                <a:spcPts val="0"/>
              </a:spcAft>
              <a:defRPr sz="1600" b="0">
                <a:solidFill>
                  <a:srgbClr val="86795D"/>
                </a:solidFill>
                <a:latin typeface="+mn-lt"/>
                <a:cs typeface="+mn-cs"/>
              </a:defRPr>
            </a:lvl1pPr>
          </a:lstStyle>
          <a:p>
            <a:pPr>
              <a:defRPr/>
            </a:pPr>
            <a:endParaRPr lang="en-US"/>
          </a:p>
        </p:txBody>
      </p:sp>
      <p:sp>
        <p:nvSpPr>
          <p:cNvPr id="5" name="Footer Placeholder 4"/>
          <p:cNvSpPr>
            <a:spLocks noGrp="1"/>
          </p:cNvSpPr>
          <p:nvPr>
            <p:ph type="ftr" sz="quarter" idx="11"/>
          </p:nvPr>
        </p:nvSpPr>
        <p:spPr>
          <a:xfrm>
            <a:off x="3123572" y="6356942"/>
            <a:ext cx="2896867" cy="364281"/>
          </a:xfrm>
          <a:prstGeom prst="rect">
            <a:avLst/>
          </a:prstGeom>
        </p:spPr>
        <p:txBody>
          <a:bodyPr lIns="87180" tIns="43594" rIns="87180" bIns="43594"/>
          <a:lstStyle>
            <a:lvl1pPr rtl="0" fontAlgn="auto">
              <a:spcBef>
                <a:spcPts val="0"/>
              </a:spcBef>
              <a:spcAft>
                <a:spcPts val="0"/>
              </a:spcAft>
              <a:defRPr sz="1600" b="0">
                <a:solidFill>
                  <a:srgbClr val="86795D"/>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2567" y="6356942"/>
            <a:ext cx="2133962" cy="364281"/>
          </a:xfrm>
          <a:prstGeom prst="rect">
            <a:avLst/>
          </a:prstGeom>
        </p:spPr>
        <p:txBody>
          <a:bodyPr lIns="87180" tIns="43594" rIns="87180" bIns="43594"/>
          <a:lstStyle>
            <a:lvl1pPr rtl="0" fontAlgn="auto">
              <a:spcBef>
                <a:spcPts val="0"/>
              </a:spcBef>
              <a:spcAft>
                <a:spcPts val="0"/>
              </a:spcAft>
              <a:defRPr sz="1600" b="0">
                <a:solidFill>
                  <a:srgbClr val="86795D"/>
                </a:solidFill>
                <a:latin typeface="+mn-lt"/>
                <a:cs typeface="+mn-cs"/>
              </a:defRPr>
            </a:lvl1pPr>
          </a:lstStyle>
          <a:p>
            <a:pPr>
              <a:defRPr/>
            </a:pPr>
            <a:fld id="{EE704396-F6D0-4733-85B9-597E6043BA63}" type="slidenum">
              <a:rPr lang="en-US"/>
              <a:pPr>
                <a:defRPr/>
              </a:pPr>
              <a:t>‹#›</a:t>
            </a:fld>
            <a:endParaRPr lang="en-US" dirty="0"/>
          </a:p>
        </p:txBody>
      </p:sp>
    </p:spTree>
    <p:extLst>
      <p:ext uri="{BB962C8B-B14F-4D97-AF65-F5344CB8AC3E}">
        <p14:creationId xmlns:p14="http://schemas.microsoft.com/office/powerpoint/2010/main" val="114109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42932-53B7-45DC-B2AF-987D80F9BC2C}" type="datetimeFigureOut">
              <a:rPr lang="en-US" smtClean="0"/>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63EAC-9A74-441D-9B54-190CD3363A8D}" type="slidenum">
              <a:rPr lang="en-US" smtClean="0"/>
              <a:t>‹#›</a:t>
            </a:fld>
            <a:endParaRPr lang="en-US"/>
          </a:p>
        </p:txBody>
      </p:sp>
    </p:spTree>
    <p:extLst>
      <p:ext uri="{BB962C8B-B14F-4D97-AF65-F5344CB8AC3E}">
        <p14:creationId xmlns:p14="http://schemas.microsoft.com/office/powerpoint/2010/main" val="3207237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ext Placeholder 7"/>
          <p:cNvSpPr>
            <a:spLocks noGrp="1"/>
          </p:cNvSpPr>
          <p:nvPr>
            <p:ph type="body" sz="quarter" idx="13"/>
          </p:nvPr>
        </p:nvSpPr>
        <p:spPr>
          <a:xfrm>
            <a:off x="422031" y="1508400"/>
            <a:ext cx="8301046" cy="45900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3" name="Title 1"/>
          <p:cNvSpPr>
            <a:spLocks noGrp="1"/>
          </p:cNvSpPr>
          <p:nvPr>
            <p:ph type="title"/>
          </p:nvPr>
        </p:nvSpPr>
        <p:spPr>
          <a:xfrm>
            <a:off x="422031" y="162000"/>
            <a:ext cx="8301046" cy="831600"/>
          </a:xfrm>
        </p:spPr>
        <p:txBody>
          <a:bodyPr/>
          <a:lstStyle/>
          <a:p>
            <a:r>
              <a:rPr lang="en-US" smtClean="0"/>
              <a:t>Click to edit Master title style</a:t>
            </a:r>
            <a:endParaRPr lang="es-ES" dirty="0"/>
          </a:p>
        </p:txBody>
      </p:sp>
    </p:spTree>
    <p:extLst>
      <p:ext uri="{BB962C8B-B14F-4D97-AF65-F5344CB8AC3E}">
        <p14:creationId xmlns:p14="http://schemas.microsoft.com/office/powerpoint/2010/main" val="3572727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52"/>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310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150" descr="BCG_Logotype_Regular_rev"/>
          <p:cNvPicPr>
            <a:picLocks noChangeAspect="1" noChangeArrowheads="1"/>
          </p:cNvPicPr>
          <p:nvPr userDrawn="1">
            <p:custDataLst>
              <p:tags r:id="rId3"/>
            </p:custDataLst>
          </p:nvPr>
        </p:nvPicPr>
        <p:blipFill>
          <a:blip r:embed="rId7" cstate="print"/>
          <a:srcRect/>
          <a:stretch>
            <a:fillRect/>
          </a:stretch>
        </p:blipFill>
        <p:spPr bwMode="auto">
          <a:xfrm>
            <a:off x="2643554" y="5840413"/>
            <a:ext cx="3856892" cy="252412"/>
          </a:xfrm>
          <a:prstGeom prst="rect">
            <a:avLst/>
          </a:prstGeom>
          <a:noFill/>
          <a:ln w="9525">
            <a:noFill/>
            <a:miter lim="800000"/>
            <a:headEnd/>
            <a:tailEnd/>
          </a:ln>
        </p:spPr>
      </p:pic>
      <p:pic>
        <p:nvPicPr>
          <p:cNvPr id="5" name="Picture 11" descr="dov_Inner_Final.jpg"/>
          <p:cNvPicPr>
            <a:picLocks noChangeAspect="1"/>
          </p:cNvPicPr>
          <p:nvPr userDrawn="1"/>
        </p:nvPicPr>
        <p:blipFill>
          <a:blip r:embed="rId8" cstate="print"/>
          <a:srcRect l="1630" t="1410" r="1720" b="73727"/>
          <a:stretch>
            <a:fillRect/>
          </a:stretch>
        </p:blipFill>
        <p:spPr bwMode="auto">
          <a:xfrm>
            <a:off x="10259" y="5056188"/>
            <a:ext cx="9133742" cy="1801812"/>
          </a:xfrm>
          <a:prstGeom prst="rect">
            <a:avLst/>
          </a:prstGeom>
          <a:noFill/>
          <a:ln w="9525">
            <a:noFill/>
            <a:miter lim="800000"/>
            <a:headEnd/>
            <a:tailEnd/>
          </a:ln>
        </p:spPr>
      </p:pic>
      <p:pic>
        <p:nvPicPr>
          <p:cNvPr id="6" name="Picture 2" descr="http://www.dovcollaboration.org/wp-content/uploads/2011/05/VaccinesRoundupHeader2.jpg.-1024x449.jpg"/>
          <p:cNvPicPr>
            <a:picLocks noChangeAspect="1" noChangeArrowheads="1"/>
          </p:cNvPicPr>
          <p:nvPr userDrawn="1"/>
        </p:nvPicPr>
        <p:blipFill>
          <a:blip r:embed="rId9" cstate="print">
            <a:clrChange>
              <a:clrFrom>
                <a:srgbClr val="FFFFFF"/>
              </a:clrFrom>
              <a:clrTo>
                <a:srgbClr val="FFFFFF">
                  <a:alpha val="0"/>
                </a:srgbClr>
              </a:clrTo>
            </a:clrChange>
          </a:blip>
          <a:srcRect l="29398" t="27798" r="35529" b="54594"/>
          <a:stretch>
            <a:fillRect/>
          </a:stretch>
        </p:blipFill>
        <p:spPr bwMode="auto">
          <a:xfrm>
            <a:off x="2819401" y="5537200"/>
            <a:ext cx="3515458" cy="839788"/>
          </a:xfrm>
          <a:prstGeom prst="rect">
            <a:avLst/>
          </a:prstGeom>
          <a:noFill/>
          <a:ln w="9525">
            <a:noFill/>
            <a:miter lim="800000"/>
            <a:headEnd/>
            <a:tailEnd/>
          </a:ln>
        </p:spPr>
      </p:pic>
      <p:sp>
        <p:nvSpPr>
          <p:cNvPr id="10" name="Text Placeholder 9"/>
          <p:cNvSpPr>
            <a:spLocks noGrp="1"/>
          </p:cNvSpPr>
          <p:nvPr>
            <p:ph type="body" sz="quarter" idx="10"/>
          </p:nvPr>
        </p:nvSpPr>
        <p:spPr>
          <a:xfrm>
            <a:off x="7181169" y="692251"/>
            <a:ext cx="1541908" cy="663993"/>
          </a:xfrm>
        </p:spPr>
        <p:txBody>
          <a:bodyPr lIns="90000" tIns="90000" rIns="90000" bIns="90000" anchor="ctr"/>
          <a:lstStyle>
            <a:lvl1pPr algn="ctr">
              <a:defRPr sz="1400" b="0" baseline="0">
                <a:solidFill>
                  <a:srgbClr val="808080"/>
                </a:solidFill>
              </a:defRPr>
            </a:lvl1pPr>
          </a:lstStyle>
          <a:p>
            <a:pPr lvl="0"/>
            <a:r>
              <a:rPr lang="en-US" smtClean="0"/>
              <a:t>Click to edit Master text styles</a:t>
            </a:r>
          </a:p>
        </p:txBody>
      </p:sp>
    </p:spTree>
    <p:extLst>
      <p:ext uri="{BB962C8B-B14F-4D97-AF65-F5344CB8AC3E}">
        <p14:creationId xmlns:p14="http://schemas.microsoft.com/office/powerpoint/2010/main" val="3278406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Slide Number Placeholder 5" hidden="1"/>
          <p:cNvSpPr txBox="1">
            <a:spLocks/>
          </p:cNvSpPr>
          <p:nvPr userDrawn="1"/>
        </p:nvSpPr>
        <p:spPr>
          <a:xfrm>
            <a:off x="8688266" y="6826250"/>
            <a:ext cx="175846" cy="133350"/>
          </a:xfrm>
          <a:prstGeom prst="flowChartProcess">
            <a:avLst/>
          </a:prstGeom>
        </p:spPr>
        <p:txBody>
          <a:bodyPr wrap="none" lIns="0" tIns="0" rIns="0" bIns="0"/>
          <a:lstStyle/>
          <a:p>
            <a:pPr algn="r">
              <a:defRPr/>
            </a:pPr>
            <a:r>
              <a:rPr lang="es-ES" sz="900" dirty="0">
                <a:solidFill>
                  <a:srgbClr val="86795D"/>
                </a:solidFill>
                <a:cs typeface="Arial" pitchFamily="34" charset="0"/>
              </a:rPr>
              <a:t>‹#›</a:t>
            </a:r>
          </a:p>
          <a:p>
            <a:pPr algn="r">
              <a:defRPr/>
            </a:pPr>
            <a:endParaRPr lang="es-ES" sz="900" dirty="0">
              <a:solidFill>
                <a:srgbClr val="86795D"/>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s-ES" dirty="0"/>
          </a:p>
        </p:txBody>
      </p:sp>
      <p:sp>
        <p:nvSpPr>
          <p:cNvPr id="8" name="Text Placeholder 7"/>
          <p:cNvSpPr>
            <a:spLocks noGrp="1"/>
          </p:cNvSpPr>
          <p:nvPr>
            <p:ph type="body" sz="quarter" idx="13"/>
          </p:nvPr>
        </p:nvSpPr>
        <p:spPr>
          <a:xfrm>
            <a:off x="422031" y="1508400"/>
            <a:ext cx="8301046" cy="45900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extLst>
      <p:ext uri="{BB962C8B-B14F-4D97-AF65-F5344CB8AC3E}">
        <p14:creationId xmlns:p14="http://schemas.microsoft.com/office/powerpoint/2010/main" val="3627826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dirty="0"/>
          </a:p>
        </p:txBody>
      </p:sp>
      <p:sp>
        <p:nvSpPr>
          <p:cNvPr id="3" name="Text Placeholder 7"/>
          <p:cNvSpPr>
            <a:spLocks noGrp="1"/>
          </p:cNvSpPr>
          <p:nvPr>
            <p:ph type="body" sz="quarter" idx="13"/>
          </p:nvPr>
        </p:nvSpPr>
        <p:spPr>
          <a:xfrm>
            <a:off x="422031" y="1508400"/>
            <a:ext cx="8301046" cy="45900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extLst>
      <p:ext uri="{BB962C8B-B14F-4D97-AF65-F5344CB8AC3E}">
        <p14:creationId xmlns:p14="http://schemas.microsoft.com/office/powerpoint/2010/main" val="2211901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201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405"/>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2C2B741-247F-4633-B261-F211D7567CEB}" type="datetimeFigureOut">
              <a:rPr lang="en-US">
                <a:solidFill>
                  <a:srgbClr val="86795D"/>
                </a:solidFill>
              </a:rPr>
              <a:pPr>
                <a:defRPr/>
              </a:pPr>
              <a:t>9/18/2012</a:t>
            </a:fld>
            <a:endParaRPr lang="en-US" dirty="0">
              <a:solidFill>
                <a:srgbClr val="86795D"/>
              </a:solidFill>
            </a:endParaRPr>
          </a:p>
        </p:txBody>
      </p:sp>
      <p:sp>
        <p:nvSpPr>
          <p:cNvPr id="5" name="Footer Placeholder 4"/>
          <p:cNvSpPr>
            <a:spLocks noGrp="1"/>
          </p:cNvSpPr>
          <p:nvPr>
            <p:ph type="ftr" sz="quarter" idx="11"/>
          </p:nvPr>
        </p:nvSpPr>
        <p:spPr>
          <a:xfrm>
            <a:off x="3124200" y="6356405"/>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srgbClr val="86795D"/>
              </a:solidFill>
            </a:endParaRPr>
          </a:p>
        </p:txBody>
      </p:sp>
      <p:sp>
        <p:nvSpPr>
          <p:cNvPr id="6" name="Slide Number Placeholder 5"/>
          <p:cNvSpPr>
            <a:spLocks noGrp="1"/>
          </p:cNvSpPr>
          <p:nvPr>
            <p:ph type="sldNum" sz="quarter" idx="12"/>
          </p:nvPr>
        </p:nvSpPr>
        <p:spPr>
          <a:xfrm>
            <a:off x="6553200" y="6356405"/>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DCD6645-1068-48A3-BDF8-E7FD6E7C4031}" type="slidenum">
              <a:rPr lang="en-US">
                <a:solidFill>
                  <a:srgbClr val="86795D"/>
                </a:solidFill>
              </a:rPr>
              <a:pPr>
                <a:defRPr/>
              </a:pPr>
              <a:t>‹#›</a:t>
            </a:fld>
            <a:endParaRPr lang="en-US" dirty="0">
              <a:solidFill>
                <a:srgbClr val="86795D"/>
              </a:solidFill>
            </a:endParaRPr>
          </a:p>
        </p:txBody>
      </p:sp>
    </p:spTree>
    <p:extLst>
      <p:ext uri="{BB962C8B-B14F-4D97-AF65-F5344CB8AC3E}">
        <p14:creationId xmlns:p14="http://schemas.microsoft.com/office/powerpoint/2010/main" val="3913346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ext Placeholder 7"/>
          <p:cNvSpPr>
            <a:spLocks noGrp="1"/>
          </p:cNvSpPr>
          <p:nvPr>
            <p:ph type="body" sz="quarter" idx="13"/>
          </p:nvPr>
        </p:nvSpPr>
        <p:spPr>
          <a:xfrm>
            <a:off x="422031" y="1508400"/>
            <a:ext cx="8301046" cy="45900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3" name="Title 1"/>
          <p:cNvSpPr>
            <a:spLocks noGrp="1"/>
          </p:cNvSpPr>
          <p:nvPr>
            <p:ph type="title"/>
          </p:nvPr>
        </p:nvSpPr>
        <p:spPr>
          <a:xfrm>
            <a:off x="422031" y="162000"/>
            <a:ext cx="8301046" cy="831600"/>
          </a:xfrm>
        </p:spPr>
        <p:txBody>
          <a:bodyPr/>
          <a:lstStyle/>
          <a:p>
            <a:r>
              <a:rPr lang="en-US" smtClean="0"/>
              <a:t>Click to edit Master title style</a:t>
            </a:r>
            <a:endParaRPr lang="es-ES" dirty="0"/>
          </a:p>
        </p:txBody>
      </p:sp>
    </p:spTree>
    <p:extLst>
      <p:ext uri="{BB962C8B-B14F-4D97-AF65-F5344CB8AC3E}">
        <p14:creationId xmlns:p14="http://schemas.microsoft.com/office/powerpoint/2010/main" val="3762688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6822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75786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en-US" smtClean="0"/>
              <a:t>Click to edit Master text styles</a:t>
            </a:r>
          </a:p>
        </p:txBody>
      </p:sp>
    </p:spTree>
    <p:extLst>
      <p:ext uri="{BB962C8B-B14F-4D97-AF65-F5344CB8AC3E}">
        <p14:creationId xmlns:p14="http://schemas.microsoft.com/office/powerpoint/2010/main" val="382950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842932-53B7-45DC-B2AF-987D80F9BC2C}" type="datetimeFigureOut">
              <a:rPr lang="en-US" smtClean="0"/>
              <a:t>9/18/2012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63EAC-9A74-441D-9B54-190CD3363A8D}" type="slidenum">
              <a:rPr lang="en-US" smtClean="0"/>
              <a:t>‹#›</a:t>
            </a:fld>
            <a:endParaRPr lang="en-US"/>
          </a:p>
        </p:txBody>
      </p:sp>
    </p:spTree>
    <p:extLst>
      <p:ext uri="{BB962C8B-B14F-4D97-AF65-F5344CB8AC3E}">
        <p14:creationId xmlns:p14="http://schemas.microsoft.com/office/powerpoint/2010/main" val="730112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2605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1430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798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047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en-US" smtClean="0"/>
              <a:t>Click to edit Master text styles</a:t>
            </a:r>
          </a:p>
        </p:txBody>
      </p:sp>
    </p:spTree>
    <p:extLst>
      <p:ext uri="{BB962C8B-B14F-4D97-AF65-F5344CB8AC3E}">
        <p14:creationId xmlns:p14="http://schemas.microsoft.com/office/powerpoint/2010/main" val="3316483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en-US" smtClean="0"/>
              <a:t>Click to edit Master text styles</a:t>
            </a:r>
          </a:p>
        </p:txBody>
      </p:sp>
    </p:spTree>
    <p:extLst>
      <p:ext uri="{BB962C8B-B14F-4D97-AF65-F5344CB8AC3E}">
        <p14:creationId xmlns:p14="http://schemas.microsoft.com/office/powerpoint/2010/main" val="1562889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31955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
            <a:ext cx="228600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 y="4"/>
            <a:ext cx="670560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2706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381125"/>
            <a:ext cx="4068762"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64075" y="1381125"/>
            <a:ext cx="4070350"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34474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4"/>
            <a:ext cx="6400800" cy="1752600"/>
          </a:xfrm>
        </p:spPr>
        <p:txBody>
          <a:bodyPr/>
          <a:lstStyle>
            <a:lvl1pPr marL="0" indent="0" algn="ctr">
              <a:buNone/>
              <a:defRPr/>
            </a:lvl1pPr>
            <a:lvl2pPr marL="456877" indent="0" algn="ctr">
              <a:buNone/>
              <a:defRPr/>
            </a:lvl2pPr>
            <a:lvl3pPr marL="913755" indent="0" algn="ctr">
              <a:buNone/>
              <a:defRPr/>
            </a:lvl3pPr>
            <a:lvl4pPr marL="1370632" indent="0" algn="ctr">
              <a:buNone/>
              <a:defRPr/>
            </a:lvl4pPr>
            <a:lvl5pPr marL="1827510" indent="0" algn="ctr">
              <a:buNone/>
              <a:defRPr/>
            </a:lvl5pPr>
            <a:lvl6pPr marL="2284386" indent="0" algn="ctr">
              <a:buNone/>
              <a:defRPr/>
            </a:lvl6pPr>
            <a:lvl7pPr marL="2741264" indent="0" algn="ctr">
              <a:buNone/>
              <a:defRPr/>
            </a:lvl7pPr>
            <a:lvl8pPr marL="3198142" indent="0" algn="ctr">
              <a:buNone/>
              <a:defRPr/>
            </a:lvl8pPr>
            <a:lvl9pPr marL="365501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C7EE0ED0-C271-4F96-AA94-D38B7D0E7CDF}" type="slidenum">
              <a:rPr lang="en-US"/>
              <a:pPr>
                <a:defRPr/>
              </a:pPr>
              <a:t>‹#›</a:t>
            </a:fld>
            <a:endParaRPr lang="en-US"/>
          </a:p>
        </p:txBody>
      </p:sp>
    </p:spTree>
    <p:extLst>
      <p:ext uri="{BB962C8B-B14F-4D97-AF65-F5344CB8AC3E}">
        <p14:creationId xmlns:p14="http://schemas.microsoft.com/office/powerpoint/2010/main" val="261718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842932-53B7-45DC-B2AF-987D80F9BC2C}" type="datetimeFigureOut">
              <a:rPr lang="en-US" smtClean="0"/>
              <a:t>9/18/2012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463EAC-9A74-441D-9B54-190CD3363A8D}" type="slidenum">
              <a:rPr lang="en-US" smtClean="0"/>
              <a:t>‹#›</a:t>
            </a:fld>
            <a:endParaRPr lang="en-US"/>
          </a:p>
        </p:txBody>
      </p:sp>
    </p:spTree>
    <p:extLst>
      <p:ext uri="{BB962C8B-B14F-4D97-AF65-F5344CB8AC3E}">
        <p14:creationId xmlns:p14="http://schemas.microsoft.com/office/powerpoint/2010/main" val="3923595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D5690628-D404-4DDC-952D-B06A0B2CD2B5}" type="slidenum">
              <a:rPr lang="en-US"/>
              <a:pPr>
                <a:defRPr/>
              </a:pPr>
              <a:t>‹#›</a:t>
            </a:fld>
            <a:endParaRPr lang="en-US"/>
          </a:p>
        </p:txBody>
      </p:sp>
    </p:spTree>
    <p:extLst>
      <p:ext uri="{BB962C8B-B14F-4D97-AF65-F5344CB8AC3E}">
        <p14:creationId xmlns:p14="http://schemas.microsoft.com/office/powerpoint/2010/main" val="2400321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77" indent="0">
              <a:buNone/>
              <a:defRPr sz="1800"/>
            </a:lvl2pPr>
            <a:lvl3pPr marL="913755" indent="0">
              <a:buNone/>
              <a:defRPr sz="1600"/>
            </a:lvl3pPr>
            <a:lvl4pPr marL="1370632" indent="0">
              <a:buNone/>
              <a:defRPr sz="1400"/>
            </a:lvl4pPr>
            <a:lvl5pPr marL="1827510" indent="0">
              <a:buNone/>
              <a:defRPr sz="1400"/>
            </a:lvl5pPr>
            <a:lvl6pPr marL="2284386" indent="0">
              <a:buNone/>
              <a:defRPr sz="1400"/>
            </a:lvl6pPr>
            <a:lvl7pPr marL="2741264" indent="0">
              <a:buNone/>
              <a:defRPr sz="1400"/>
            </a:lvl7pPr>
            <a:lvl8pPr marL="3198142" indent="0">
              <a:buNone/>
              <a:defRPr sz="1400"/>
            </a:lvl8pPr>
            <a:lvl9pPr marL="365501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4D9355CA-C7C0-4442-8D3E-2DCAF2C1C9B7}" type="slidenum">
              <a:rPr lang="en-US"/>
              <a:pPr>
                <a:defRPr/>
              </a:pPr>
              <a:t>‹#›</a:t>
            </a:fld>
            <a:endParaRPr lang="en-US"/>
          </a:p>
        </p:txBody>
      </p:sp>
    </p:spTree>
    <p:extLst>
      <p:ext uri="{BB962C8B-B14F-4D97-AF65-F5344CB8AC3E}">
        <p14:creationId xmlns:p14="http://schemas.microsoft.com/office/powerpoint/2010/main" val="29696867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1714D29C-751D-435A-A817-FAF2E7845E19}" type="slidenum">
              <a:rPr lang="en-US"/>
              <a:pPr>
                <a:defRPr/>
              </a:pPr>
              <a:t>‹#›</a:t>
            </a:fld>
            <a:endParaRPr lang="en-US"/>
          </a:p>
        </p:txBody>
      </p:sp>
    </p:spTree>
    <p:extLst>
      <p:ext uri="{BB962C8B-B14F-4D97-AF65-F5344CB8AC3E}">
        <p14:creationId xmlns:p14="http://schemas.microsoft.com/office/powerpoint/2010/main" val="9500055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cs typeface="Arial" charset="0"/>
              </a:defRPr>
            </a:lvl1pPr>
          </a:lstStyle>
          <a:p>
            <a:pPr>
              <a:defRPr/>
            </a:pPr>
            <a:fld id="{1DFF2334-E3DA-4EA0-BC84-3E44776AE1DC}" type="slidenum">
              <a:rPr lang="en-US"/>
              <a:pPr>
                <a:defRPr/>
              </a:pPr>
              <a:t>‹#›</a:t>
            </a:fld>
            <a:endParaRPr lang="en-US"/>
          </a:p>
        </p:txBody>
      </p:sp>
    </p:spTree>
    <p:extLst>
      <p:ext uri="{BB962C8B-B14F-4D97-AF65-F5344CB8AC3E}">
        <p14:creationId xmlns:p14="http://schemas.microsoft.com/office/powerpoint/2010/main" val="1257253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cs typeface="Arial" charset="0"/>
              </a:defRPr>
            </a:lvl1pPr>
          </a:lstStyle>
          <a:p>
            <a:pPr>
              <a:defRPr/>
            </a:pPr>
            <a:fld id="{12F7C93C-5BC9-47FE-A9B7-64AAE2D2E1E8}" type="slidenum">
              <a:rPr lang="en-US"/>
              <a:pPr>
                <a:defRPr/>
              </a:pPr>
              <a:t>‹#›</a:t>
            </a:fld>
            <a:endParaRPr lang="en-US"/>
          </a:p>
        </p:txBody>
      </p:sp>
    </p:spTree>
    <p:extLst>
      <p:ext uri="{BB962C8B-B14F-4D97-AF65-F5344CB8AC3E}">
        <p14:creationId xmlns:p14="http://schemas.microsoft.com/office/powerpoint/2010/main" val="7417367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cs typeface="Arial" charset="0"/>
              </a:defRPr>
            </a:lvl1pPr>
          </a:lstStyle>
          <a:p>
            <a:pPr>
              <a:defRPr/>
            </a:pPr>
            <a:fld id="{F3E2456D-B7F8-4CDB-9C61-59FEA2CDC0C9}" type="slidenum">
              <a:rPr lang="en-US"/>
              <a:pPr>
                <a:defRPr/>
              </a:pPr>
              <a:t>‹#›</a:t>
            </a:fld>
            <a:endParaRPr lang="en-US"/>
          </a:p>
        </p:txBody>
      </p:sp>
    </p:spTree>
    <p:extLst>
      <p:ext uri="{BB962C8B-B14F-4D97-AF65-F5344CB8AC3E}">
        <p14:creationId xmlns:p14="http://schemas.microsoft.com/office/powerpoint/2010/main" val="4234880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14A5B4CB-3993-485F-A62A-624C6393C8B1}" type="slidenum">
              <a:rPr lang="en-US"/>
              <a:pPr>
                <a:defRPr/>
              </a:pPr>
              <a:t>‹#›</a:t>
            </a:fld>
            <a:endParaRPr lang="en-US"/>
          </a:p>
        </p:txBody>
      </p:sp>
    </p:spTree>
    <p:extLst>
      <p:ext uri="{BB962C8B-B14F-4D97-AF65-F5344CB8AC3E}">
        <p14:creationId xmlns:p14="http://schemas.microsoft.com/office/powerpoint/2010/main" val="30433055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77" indent="0">
              <a:buNone/>
              <a:defRPr sz="2800"/>
            </a:lvl2pPr>
            <a:lvl3pPr marL="913755" indent="0">
              <a:buNone/>
              <a:defRPr sz="2400"/>
            </a:lvl3pPr>
            <a:lvl4pPr marL="1370632" indent="0">
              <a:buNone/>
              <a:defRPr sz="2000"/>
            </a:lvl4pPr>
            <a:lvl5pPr marL="1827510" indent="0">
              <a:buNone/>
              <a:defRPr sz="2000"/>
            </a:lvl5pPr>
            <a:lvl6pPr marL="2284386" indent="0">
              <a:buNone/>
              <a:defRPr sz="2000"/>
            </a:lvl6pPr>
            <a:lvl7pPr marL="2741264" indent="0">
              <a:buNone/>
              <a:defRPr sz="2000"/>
            </a:lvl7pPr>
            <a:lvl8pPr marL="3198142" indent="0">
              <a:buNone/>
              <a:defRPr sz="2000"/>
            </a:lvl8pPr>
            <a:lvl9pPr marL="365501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D5EA6DFD-D37D-471E-AEA0-3CB4FBAFDAB4}" type="slidenum">
              <a:rPr lang="en-US"/>
              <a:pPr>
                <a:defRPr/>
              </a:pPr>
              <a:t>‹#›</a:t>
            </a:fld>
            <a:endParaRPr lang="en-US"/>
          </a:p>
        </p:txBody>
      </p:sp>
    </p:spTree>
    <p:extLst>
      <p:ext uri="{BB962C8B-B14F-4D97-AF65-F5344CB8AC3E}">
        <p14:creationId xmlns:p14="http://schemas.microsoft.com/office/powerpoint/2010/main" val="35902006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96B4E63B-EE08-4803-9D46-5B91597DBED6}" type="slidenum">
              <a:rPr lang="en-US"/>
              <a:pPr>
                <a:defRPr/>
              </a:pPr>
              <a:t>‹#›</a:t>
            </a:fld>
            <a:endParaRPr lang="en-US"/>
          </a:p>
        </p:txBody>
      </p:sp>
    </p:spTree>
    <p:extLst>
      <p:ext uri="{BB962C8B-B14F-4D97-AF65-F5344CB8AC3E}">
        <p14:creationId xmlns:p14="http://schemas.microsoft.com/office/powerpoint/2010/main" val="6347097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AB49E5D2-D0F5-4FD8-ACDF-FAB795477CEB}" type="slidenum">
              <a:rPr lang="en-US"/>
              <a:pPr>
                <a:defRPr/>
              </a:pPr>
              <a:t>‹#›</a:t>
            </a:fld>
            <a:endParaRPr lang="en-US"/>
          </a:p>
        </p:txBody>
      </p:sp>
    </p:spTree>
    <p:extLst>
      <p:ext uri="{BB962C8B-B14F-4D97-AF65-F5344CB8AC3E}">
        <p14:creationId xmlns:p14="http://schemas.microsoft.com/office/powerpoint/2010/main" val="347265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842932-53B7-45DC-B2AF-987D80F9BC2C}" type="datetimeFigureOut">
              <a:rPr lang="en-US" smtClean="0"/>
              <a:t>9/18/2012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463EAC-9A74-441D-9B54-190CD3363A8D}" type="slidenum">
              <a:rPr lang="en-US" smtClean="0"/>
              <a:t>‹#›</a:t>
            </a:fld>
            <a:endParaRPr lang="en-US"/>
          </a:p>
        </p:txBody>
      </p:sp>
    </p:spTree>
    <p:extLst>
      <p:ext uri="{BB962C8B-B14F-4D97-AF65-F5344CB8AC3E}">
        <p14:creationId xmlns:p14="http://schemas.microsoft.com/office/powerpoint/2010/main" val="17800187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BE2AD-7085-4CCA-A87C-55C069FC260D}"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643DF-4E0B-46A4-9105-ABBC825D4A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0277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BE2AD-7085-4CCA-A87C-55C069FC260D}"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643DF-4E0B-46A4-9105-ABBC825D4A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45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BE2AD-7085-4CCA-A87C-55C069FC260D}"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643DF-4E0B-46A4-9105-ABBC825D4A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267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BE2AD-7085-4CCA-A87C-55C069FC260D}" type="datetimeFigureOut">
              <a:rPr lang="en-US" smtClean="0">
                <a:solidFill>
                  <a:prstClr val="black">
                    <a:tint val="75000"/>
                  </a:prstClr>
                </a:solidFill>
              </a:rPr>
              <a:pPr/>
              <a:t>9/18/2012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3643DF-4E0B-46A4-9105-ABBC825D4A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5356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BE2AD-7085-4CCA-A87C-55C069FC260D}" type="datetimeFigureOut">
              <a:rPr lang="en-US" smtClean="0">
                <a:solidFill>
                  <a:prstClr val="black">
                    <a:tint val="75000"/>
                  </a:prstClr>
                </a:solidFill>
              </a:rPr>
              <a:pPr/>
              <a:t>9/18/2012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3643DF-4E0B-46A4-9105-ABBC825D4A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3111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0BE2AD-7085-4CCA-A87C-55C069FC260D}" type="datetimeFigureOut">
              <a:rPr lang="en-US" smtClean="0">
                <a:solidFill>
                  <a:prstClr val="black">
                    <a:tint val="75000"/>
                  </a:prstClr>
                </a:solidFill>
              </a:rPr>
              <a:pPr/>
              <a:t>9/18/2012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3643DF-4E0B-46A4-9105-ABBC825D4A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0009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BE2AD-7085-4CCA-A87C-55C069FC260D}" type="datetimeFigureOut">
              <a:rPr lang="en-US" smtClean="0">
                <a:solidFill>
                  <a:prstClr val="black">
                    <a:tint val="75000"/>
                  </a:prstClr>
                </a:solidFill>
              </a:rPr>
              <a:pPr/>
              <a:t>9/18/2012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3643DF-4E0B-46A4-9105-ABBC825D4A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505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BE2AD-7085-4CCA-A87C-55C069FC260D}" type="datetimeFigureOut">
              <a:rPr lang="en-US" smtClean="0">
                <a:solidFill>
                  <a:prstClr val="black">
                    <a:tint val="75000"/>
                  </a:prstClr>
                </a:solidFill>
              </a:rPr>
              <a:pPr/>
              <a:t>9/18/2012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3643DF-4E0B-46A4-9105-ABBC825D4A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8034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BE2AD-7085-4CCA-A87C-55C069FC260D}" type="datetimeFigureOut">
              <a:rPr lang="en-US" smtClean="0">
                <a:solidFill>
                  <a:prstClr val="black">
                    <a:tint val="75000"/>
                  </a:prstClr>
                </a:solidFill>
              </a:rPr>
              <a:pPr/>
              <a:t>9/18/2012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3643DF-4E0B-46A4-9105-ABBC825D4A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182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BE2AD-7085-4CCA-A87C-55C069FC260D}"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643DF-4E0B-46A4-9105-ABBC825D4A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19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42932-53B7-45DC-B2AF-987D80F9BC2C}" type="datetimeFigureOut">
              <a:rPr lang="en-US" smtClean="0"/>
              <a:t>9/18/2012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463EAC-9A74-441D-9B54-190CD3363A8D}" type="slidenum">
              <a:rPr lang="en-US" smtClean="0"/>
              <a:t>‹#›</a:t>
            </a:fld>
            <a:endParaRPr lang="en-US"/>
          </a:p>
        </p:txBody>
      </p:sp>
    </p:spTree>
    <p:extLst>
      <p:ext uri="{BB962C8B-B14F-4D97-AF65-F5344CB8AC3E}">
        <p14:creationId xmlns:p14="http://schemas.microsoft.com/office/powerpoint/2010/main" val="9192755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BE2AD-7085-4CCA-A87C-55C069FC260D}"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643DF-4E0B-46A4-9105-ABBC825D4A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608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A93B6-02BF-46C4-9B96-813BB2F840F7}"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DAD82F-A843-4893-9178-06FFFEBE4A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4541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A93B6-02BF-46C4-9B96-813BB2F840F7}"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DAD82F-A843-4893-9178-06FFFEBE4A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0455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A93B6-02BF-46C4-9B96-813BB2F840F7}"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DAD82F-A843-4893-9178-06FFFEBE4A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0949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A93B6-02BF-46C4-9B96-813BB2F840F7}" type="datetimeFigureOut">
              <a:rPr lang="en-US" smtClean="0">
                <a:solidFill>
                  <a:prstClr val="black">
                    <a:tint val="75000"/>
                  </a:prstClr>
                </a:solidFill>
              </a:rPr>
              <a:pPr/>
              <a:t>9/18/2012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DAD82F-A843-4893-9178-06FFFEBE4A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4289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A93B6-02BF-46C4-9B96-813BB2F840F7}" type="datetimeFigureOut">
              <a:rPr lang="en-US" smtClean="0">
                <a:solidFill>
                  <a:prstClr val="black">
                    <a:tint val="75000"/>
                  </a:prstClr>
                </a:solidFill>
              </a:rPr>
              <a:pPr/>
              <a:t>9/18/2012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DAD82F-A843-4893-9178-06FFFEBE4A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9379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A93B6-02BF-46C4-9B96-813BB2F840F7}" type="datetimeFigureOut">
              <a:rPr lang="en-US" smtClean="0">
                <a:solidFill>
                  <a:prstClr val="black">
                    <a:tint val="75000"/>
                  </a:prstClr>
                </a:solidFill>
              </a:rPr>
              <a:pPr/>
              <a:t>9/18/2012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DAD82F-A843-4893-9178-06FFFEBE4A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3404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A93B6-02BF-46C4-9B96-813BB2F840F7}" type="datetimeFigureOut">
              <a:rPr lang="en-US" smtClean="0">
                <a:solidFill>
                  <a:prstClr val="black">
                    <a:tint val="75000"/>
                  </a:prstClr>
                </a:solidFill>
              </a:rPr>
              <a:pPr/>
              <a:t>9/18/2012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DAD82F-A843-4893-9178-06FFFEBE4A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0379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A93B6-02BF-46C4-9B96-813BB2F840F7}" type="datetimeFigureOut">
              <a:rPr lang="en-US" smtClean="0">
                <a:solidFill>
                  <a:prstClr val="black">
                    <a:tint val="75000"/>
                  </a:prstClr>
                </a:solidFill>
              </a:rPr>
              <a:pPr/>
              <a:t>9/18/2012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DAD82F-A843-4893-9178-06FFFEBE4A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858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A93B6-02BF-46C4-9B96-813BB2F840F7}" type="datetimeFigureOut">
              <a:rPr lang="en-US" smtClean="0">
                <a:solidFill>
                  <a:prstClr val="black">
                    <a:tint val="75000"/>
                  </a:prstClr>
                </a:solidFill>
              </a:rPr>
              <a:pPr/>
              <a:t>9/18/2012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DAD82F-A843-4893-9178-06FFFEBE4A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32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42932-53B7-45DC-B2AF-987D80F9BC2C}" type="datetimeFigureOut">
              <a:rPr lang="en-US" smtClean="0"/>
              <a:t>9/18/2012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63EAC-9A74-441D-9B54-190CD3363A8D}" type="slidenum">
              <a:rPr lang="en-US" smtClean="0"/>
              <a:t>‹#›</a:t>
            </a:fld>
            <a:endParaRPr lang="en-US"/>
          </a:p>
        </p:txBody>
      </p:sp>
    </p:spTree>
    <p:extLst>
      <p:ext uri="{BB962C8B-B14F-4D97-AF65-F5344CB8AC3E}">
        <p14:creationId xmlns:p14="http://schemas.microsoft.com/office/powerpoint/2010/main" val="35584487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A93B6-02BF-46C4-9B96-813BB2F840F7}"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DAD82F-A843-4893-9178-06FFFEBE4A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8675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A93B6-02BF-46C4-9B96-813BB2F840F7}"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DAD82F-A843-4893-9178-06FFFEBE4A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9209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42539" y="1380815"/>
            <a:ext cx="8291501" cy="4611835"/>
          </a:xfrm>
        </p:spPr>
        <p:txBody>
          <a:bodyPr/>
          <a:lstStyle/>
          <a:p>
            <a:pPr lvl="0"/>
            <a:endParaRPr lang="en-US" noProof="0" smtClean="0"/>
          </a:p>
        </p:txBody>
      </p:sp>
    </p:spTree>
    <p:extLst>
      <p:ext uri="{BB962C8B-B14F-4D97-AF65-F5344CB8AC3E}">
        <p14:creationId xmlns:p14="http://schemas.microsoft.com/office/powerpoint/2010/main" val="27243232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842932-53B7-45DC-B2AF-987D80F9BC2C}"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463EAC-9A74-441D-9B54-190CD3363A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3272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42932-53B7-45DC-B2AF-987D80F9BC2C}"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463EAC-9A74-441D-9B54-190CD3363A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5000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42932-53B7-45DC-B2AF-987D80F9BC2C}"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463EAC-9A74-441D-9B54-190CD3363A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6227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842932-53B7-45DC-B2AF-987D80F9BC2C}" type="datetimeFigureOut">
              <a:rPr lang="en-US" smtClean="0">
                <a:solidFill>
                  <a:prstClr val="black">
                    <a:tint val="75000"/>
                  </a:prstClr>
                </a:solidFill>
              </a:rPr>
              <a:pPr/>
              <a:t>9/18/2012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463EAC-9A74-441D-9B54-190CD3363A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8810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842932-53B7-45DC-B2AF-987D80F9BC2C}" type="datetimeFigureOut">
              <a:rPr lang="en-US" smtClean="0">
                <a:solidFill>
                  <a:prstClr val="black">
                    <a:tint val="75000"/>
                  </a:prstClr>
                </a:solidFill>
              </a:rPr>
              <a:pPr/>
              <a:t>9/18/2012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463EAC-9A74-441D-9B54-190CD3363A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0506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842932-53B7-45DC-B2AF-987D80F9BC2C}" type="datetimeFigureOut">
              <a:rPr lang="en-US" smtClean="0">
                <a:solidFill>
                  <a:prstClr val="black">
                    <a:tint val="75000"/>
                  </a:prstClr>
                </a:solidFill>
              </a:rPr>
              <a:pPr/>
              <a:t>9/18/2012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463EAC-9A74-441D-9B54-190CD3363A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9341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42932-53B7-45DC-B2AF-987D80F9BC2C}" type="datetimeFigureOut">
              <a:rPr lang="en-US" smtClean="0">
                <a:solidFill>
                  <a:prstClr val="black">
                    <a:tint val="75000"/>
                  </a:prstClr>
                </a:solidFill>
              </a:rPr>
              <a:pPr/>
              <a:t>9/18/2012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463EAC-9A74-441D-9B54-190CD3363A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16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42932-53B7-45DC-B2AF-987D80F9BC2C}" type="datetimeFigureOut">
              <a:rPr lang="en-US" smtClean="0"/>
              <a:t>9/18/2012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63EAC-9A74-441D-9B54-190CD3363A8D}" type="slidenum">
              <a:rPr lang="en-US" smtClean="0"/>
              <a:t>‹#›</a:t>
            </a:fld>
            <a:endParaRPr lang="en-US"/>
          </a:p>
        </p:txBody>
      </p:sp>
    </p:spTree>
    <p:extLst>
      <p:ext uri="{BB962C8B-B14F-4D97-AF65-F5344CB8AC3E}">
        <p14:creationId xmlns:p14="http://schemas.microsoft.com/office/powerpoint/2010/main" val="8039669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42932-53B7-45DC-B2AF-987D80F9BC2C}" type="datetimeFigureOut">
              <a:rPr lang="en-US" smtClean="0">
                <a:solidFill>
                  <a:prstClr val="black">
                    <a:tint val="75000"/>
                  </a:prstClr>
                </a:solidFill>
              </a:rPr>
              <a:pPr/>
              <a:t>9/18/2012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463EAC-9A74-441D-9B54-190CD3363A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6139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42932-53B7-45DC-B2AF-987D80F9BC2C}" type="datetimeFigureOut">
              <a:rPr lang="en-US" smtClean="0">
                <a:solidFill>
                  <a:prstClr val="black">
                    <a:tint val="75000"/>
                  </a:prstClr>
                </a:solidFill>
              </a:rPr>
              <a:pPr/>
              <a:t>9/18/2012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463EAC-9A74-441D-9B54-190CD3363A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6486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42932-53B7-45DC-B2AF-987D80F9BC2C}"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463EAC-9A74-441D-9B54-190CD3363A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0771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42932-53B7-45DC-B2AF-987D80F9BC2C}"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463EAC-9A74-441D-9B54-190CD3363A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47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7.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42932-53B7-45DC-B2AF-987D80F9BC2C}" type="datetimeFigureOut">
              <a:rPr lang="en-US" smtClean="0"/>
              <a:t>9/18/2012</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63EAC-9A74-441D-9B54-190CD3363A8D}" type="slidenum">
              <a:rPr lang="en-US" smtClean="0"/>
              <a:t>‹#›</a:t>
            </a:fld>
            <a:endParaRPr lang="en-US"/>
          </a:p>
        </p:txBody>
      </p:sp>
    </p:spTree>
    <p:extLst>
      <p:ext uri="{BB962C8B-B14F-4D97-AF65-F5344CB8AC3E}">
        <p14:creationId xmlns:p14="http://schemas.microsoft.com/office/powerpoint/2010/main" val="841612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1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9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EFCD0-9C8E-45FD-9266-42712F1A7DD9}" type="datetimeFigureOut">
              <a:rPr lang="en-US" smtClean="0">
                <a:solidFill>
                  <a:srgbClr val="000000">
                    <a:tint val="75000"/>
                  </a:srgbClr>
                </a:solidFill>
              </a:rPr>
              <a:pPr/>
              <a:t>9/18/2012</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A0E33-7187-4BD8-8726-46828D826DED}" type="slidenum">
              <a:rPr lang="en-US" smtClean="0">
                <a:solidFill>
                  <a:srgbClr val="000000">
                    <a:tint val="75000"/>
                  </a:srgbClr>
                </a:solidFill>
              </a:rPr>
              <a:pPr/>
              <a:t>‹#›</a:t>
            </a:fld>
            <a:endParaRPr lang="en-US">
              <a:solidFill>
                <a:srgbClr val="000000">
                  <a:tint val="75000"/>
                </a:srgbClr>
              </a:solidFill>
            </a:endParaRPr>
          </a:p>
        </p:txBody>
      </p:sp>
      <p:pic>
        <p:nvPicPr>
          <p:cNvPr id="7" name="Picture 6" descr="bullet back.png"/>
          <p:cNvPicPr>
            <a:picLocks noChangeAspect="1"/>
          </p:cNvPicPr>
          <p:nvPr userDrawn="1"/>
        </p:nvPicPr>
        <p:blipFill>
          <a:blip r:embed="rId13"/>
          <a:srcRect l="82625" t="15686" b="17647"/>
          <a:stretch>
            <a:fillRect/>
          </a:stretch>
        </p:blipFill>
        <p:spPr>
          <a:xfrm>
            <a:off x="8001000" y="2743200"/>
            <a:ext cx="1143000" cy="2590800"/>
          </a:xfrm>
          <a:prstGeom prst="rect">
            <a:avLst/>
          </a:prstGeom>
        </p:spPr>
      </p:pic>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76871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22181" y="161267"/>
            <a:ext cx="8301003" cy="83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3594" rIns="0" bIns="43594" numCol="1" anchor="b" anchorCtr="0" compatLnSpc="1">
            <a:prstTxWarp prst="textNoShape">
              <a:avLst/>
            </a:prstTxWarp>
          </a:bodyPr>
          <a:lstStyle/>
          <a:p>
            <a:pPr lvl="0"/>
            <a:r>
              <a:rPr lang="en-US" smtClean="0"/>
              <a:t>Click to edit Master title style</a:t>
            </a:r>
            <a:endParaRPr lang="es-ES" smtClean="0"/>
          </a:p>
        </p:txBody>
      </p:sp>
      <p:sp>
        <p:nvSpPr>
          <p:cNvPr id="7171" name="Text Placeholder 2"/>
          <p:cNvSpPr>
            <a:spLocks noGrp="1"/>
          </p:cNvSpPr>
          <p:nvPr>
            <p:ph type="body" idx="1"/>
          </p:nvPr>
        </p:nvSpPr>
        <p:spPr bwMode="auto">
          <a:xfrm>
            <a:off x="422181" y="1507524"/>
            <a:ext cx="8301003" cy="459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smtClean="0"/>
          </a:p>
        </p:txBody>
      </p:sp>
      <p:sp>
        <p:nvSpPr>
          <p:cNvPr id="4100" name="TextBox 9"/>
          <p:cNvSpPr txBox="1">
            <a:spLocks noChangeArrowheads="1"/>
          </p:cNvSpPr>
          <p:nvPr/>
        </p:nvSpPr>
        <p:spPr bwMode="auto">
          <a:xfrm>
            <a:off x="4479696" y="6673707"/>
            <a:ext cx="176473" cy="12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fontAlgn="base" hangingPunct="1">
              <a:spcBef>
                <a:spcPct val="0"/>
              </a:spcBef>
              <a:spcAft>
                <a:spcPct val="0"/>
              </a:spcAft>
              <a:defRPr/>
            </a:pPr>
            <a:fld id="{EBCC1D1F-B474-4196-999C-F0C0BB6DE9FF}" type="slidenum">
              <a:rPr lang="es-ES" sz="900" b="0" smtClean="0">
                <a:solidFill>
                  <a:srgbClr val="86795D"/>
                </a:solidFill>
                <a:latin typeface="Helvetica" pitchFamily="34" charset="0"/>
              </a:rPr>
              <a:pPr eaLnBrk="1" fontAlgn="base" hangingPunct="1">
                <a:spcBef>
                  <a:spcPct val="0"/>
                </a:spcBef>
                <a:spcAft>
                  <a:spcPct val="0"/>
                </a:spcAft>
                <a:defRPr/>
              </a:pPr>
              <a:t>‹#›</a:t>
            </a:fld>
            <a:endParaRPr lang="es-ES" sz="900" b="0" smtClean="0">
              <a:solidFill>
                <a:srgbClr val="86795D"/>
              </a:solidFill>
              <a:latin typeface="Helvetica" pitchFamily="34" charset="0"/>
            </a:endParaRPr>
          </a:p>
          <a:p>
            <a:pPr eaLnBrk="1" fontAlgn="base" hangingPunct="1">
              <a:spcBef>
                <a:spcPct val="0"/>
              </a:spcBef>
              <a:spcAft>
                <a:spcPct val="0"/>
              </a:spcAft>
              <a:defRPr/>
            </a:pPr>
            <a:endParaRPr lang="es-ES" sz="900" b="0" smtClean="0">
              <a:solidFill>
                <a:srgbClr val="86795D"/>
              </a:solidFill>
            </a:endParaRPr>
          </a:p>
        </p:txBody>
      </p:sp>
      <p:pic>
        <p:nvPicPr>
          <p:cNvPr id="7173" name="Picture 2" descr="http://www.dovcollaboration.org/wp-content/uploads/2011/05/VaccinesRoundupHeader2.jpg.-1024x449.jpg"/>
          <p:cNvPicPr>
            <a:picLocks noChangeAspect="1" noChangeArrowheads="1"/>
          </p:cNvPicPr>
          <p:nvPr/>
        </p:nvPicPr>
        <p:blipFill>
          <a:blip r:embed="rId9">
            <a:extLst>
              <a:ext uri="{28A0092B-C50C-407E-A947-70E740481C1C}">
                <a14:useLocalDpi xmlns:a14="http://schemas.microsoft.com/office/drawing/2010/main" val="0"/>
              </a:ext>
            </a:extLst>
          </a:blip>
          <a:srcRect l="29398" t="27798" r="35529" b="54594"/>
          <a:stretch>
            <a:fillRect/>
          </a:stretch>
        </p:blipFill>
        <p:spPr bwMode="auto">
          <a:xfrm>
            <a:off x="6997827" y="6358372"/>
            <a:ext cx="1950701" cy="46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07858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dt="0"/>
  <p:txStyles>
    <p:titleStyle>
      <a:lvl1pPr algn="l" defTabSz="435445" rtl="0" eaLnBrk="0" fontAlgn="base" hangingPunct="0">
        <a:spcBef>
          <a:spcPct val="0"/>
        </a:spcBef>
        <a:spcAft>
          <a:spcPct val="0"/>
        </a:spcAft>
        <a:defRPr lang="es-ES" sz="2300" b="1" kern="1200" dirty="0">
          <a:solidFill>
            <a:srgbClr val="86795D"/>
          </a:solidFill>
          <a:latin typeface="Helvetica Neue Bold Condensed"/>
          <a:ea typeface="+mj-ea"/>
          <a:cs typeface="+mj-cs"/>
        </a:defRPr>
      </a:lvl1pPr>
      <a:lvl2pPr algn="l" defTabSz="435445" rtl="0" eaLnBrk="0" fontAlgn="base" hangingPunct="0">
        <a:spcBef>
          <a:spcPct val="0"/>
        </a:spcBef>
        <a:spcAft>
          <a:spcPct val="0"/>
        </a:spcAft>
        <a:defRPr sz="2300" b="1">
          <a:solidFill>
            <a:srgbClr val="86795D"/>
          </a:solidFill>
          <a:latin typeface="Helvetica Neue Bold Condensed"/>
        </a:defRPr>
      </a:lvl2pPr>
      <a:lvl3pPr algn="l" defTabSz="435445" rtl="0" eaLnBrk="0" fontAlgn="base" hangingPunct="0">
        <a:spcBef>
          <a:spcPct val="0"/>
        </a:spcBef>
        <a:spcAft>
          <a:spcPct val="0"/>
        </a:spcAft>
        <a:defRPr sz="2300" b="1">
          <a:solidFill>
            <a:srgbClr val="86795D"/>
          </a:solidFill>
          <a:latin typeface="Helvetica Neue Bold Condensed"/>
        </a:defRPr>
      </a:lvl3pPr>
      <a:lvl4pPr algn="l" defTabSz="435445" rtl="0" eaLnBrk="0" fontAlgn="base" hangingPunct="0">
        <a:spcBef>
          <a:spcPct val="0"/>
        </a:spcBef>
        <a:spcAft>
          <a:spcPct val="0"/>
        </a:spcAft>
        <a:defRPr sz="2300" b="1">
          <a:solidFill>
            <a:srgbClr val="86795D"/>
          </a:solidFill>
          <a:latin typeface="Helvetica Neue Bold Condensed"/>
        </a:defRPr>
      </a:lvl4pPr>
      <a:lvl5pPr algn="l" defTabSz="435445" rtl="0" eaLnBrk="0" fontAlgn="base" hangingPunct="0">
        <a:spcBef>
          <a:spcPct val="0"/>
        </a:spcBef>
        <a:spcAft>
          <a:spcPct val="0"/>
        </a:spcAft>
        <a:defRPr sz="2300" b="1">
          <a:solidFill>
            <a:srgbClr val="86795D"/>
          </a:solidFill>
          <a:latin typeface="Helvetica Neue Bold Condensed"/>
        </a:defRPr>
      </a:lvl5pPr>
      <a:lvl6pPr marL="435899" algn="l" defTabSz="435899" rtl="0" fontAlgn="base">
        <a:spcBef>
          <a:spcPct val="0"/>
        </a:spcBef>
        <a:spcAft>
          <a:spcPct val="0"/>
        </a:spcAft>
        <a:defRPr sz="2300" b="1">
          <a:solidFill>
            <a:srgbClr val="86795D"/>
          </a:solidFill>
          <a:latin typeface="Helvetica Neue Bold Condensed"/>
        </a:defRPr>
      </a:lvl6pPr>
      <a:lvl7pPr marL="871798" algn="l" defTabSz="435899" rtl="0" fontAlgn="base">
        <a:spcBef>
          <a:spcPct val="0"/>
        </a:spcBef>
        <a:spcAft>
          <a:spcPct val="0"/>
        </a:spcAft>
        <a:defRPr sz="2300" b="1">
          <a:solidFill>
            <a:srgbClr val="86795D"/>
          </a:solidFill>
          <a:latin typeface="Helvetica Neue Bold Condensed"/>
        </a:defRPr>
      </a:lvl7pPr>
      <a:lvl8pPr marL="1307697" algn="l" defTabSz="435899" rtl="0" fontAlgn="base">
        <a:spcBef>
          <a:spcPct val="0"/>
        </a:spcBef>
        <a:spcAft>
          <a:spcPct val="0"/>
        </a:spcAft>
        <a:defRPr sz="2300" b="1">
          <a:solidFill>
            <a:srgbClr val="86795D"/>
          </a:solidFill>
          <a:latin typeface="Helvetica Neue Bold Condensed"/>
        </a:defRPr>
      </a:lvl8pPr>
      <a:lvl9pPr marL="1743597" algn="l" defTabSz="435899" rtl="0" fontAlgn="base">
        <a:spcBef>
          <a:spcPct val="0"/>
        </a:spcBef>
        <a:spcAft>
          <a:spcPct val="0"/>
        </a:spcAft>
        <a:defRPr sz="2300" b="1">
          <a:solidFill>
            <a:srgbClr val="86795D"/>
          </a:solidFill>
          <a:latin typeface="Helvetica Neue Bold Condensed"/>
        </a:defRPr>
      </a:lvl9pPr>
    </p:titleStyle>
    <p:bodyStyle>
      <a:lvl1pPr marL="300499" indent="-300499" algn="l" defTabSz="435445" rtl="0" eaLnBrk="0" fontAlgn="base" hangingPunct="0">
        <a:spcBef>
          <a:spcPct val="0"/>
        </a:spcBef>
        <a:spcAft>
          <a:spcPct val="0"/>
        </a:spcAft>
        <a:defRPr lang="en-US" sz="1500" b="1" kern="1200">
          <a:solidFill>
            <a:srgbClr val="86795D"/>
          </a:solidFill>
          <a:latin typeface="Calibri" pitchFamily="34" charset="0"/>
          <a:ea typeface="+mj-ea"/>
          <a:cs typeface="+mn-cs"/>
        </a:defRPr>
      </a:lvl1pPr>
      <a:lvl2pPr marL="413186" indent="-217027" algn="l" defTabSz="435445" rtl="0" eaLnBrk="0" fontAlgn="base" hangingPunct="0">
        <a:spcBef>
          <a:spcPct val="0"/>
        </a:spcBef>
        <a:spcAft>
          <a:spcPct val="0"/>
        </a:spcAft>
        <a:buClr>
          <a:schemeClr val="tx2"/>
        </a:buClr>
        <a:buFont typeface="Arial" pitchFamily="34" charset="0"/>
        <a:buChar char="•"/>
        <a:defRPr lang="en-US" sz="1500" kern="1200">
          <a:solidFill>
            <a:srgbClr val="86795D"/>
          </a:solidFill>
          <a:latin typeface="Calibri" pitchFamily="34" charset="0"/>
          <a:ea typeface="+mj-ea"/>
          <a:cs typeface="+mn-cs"/>
        </a:defRPr>
      </a:lvl2pPr>
      <a:lvl3pPr marL="641343" indent="-218419" algn="l" defTabSz="435445" rtl="0" eaLnBrk="0" fontAlgn="base" hangingPunct="0">
        <a:spcBef>
          <a:spcPct val="0"/>
        </a:spcBef>
        <a:spcAft>
          <a:spcPct val="0"/>
        </a:spcAft>
        <a:buClr>
          <a:schemeClr val="tx2"/>
        </a:buClr>
        <a:buFont typeface="Arial" pitchFamily="34" charset="0"/>
        <a:buChar char="–"/>
        <a:defRPr lang="en-US" sz="1500" kern="1200">
          <a:solidFill>
            <a:srgbClr val="86795D"/>
          </a:solidFill>
          <a:latin typeface="Calibri" pitchFamily="34" charset="0"/>
          <a:ea typeface="+mj-ea"/>
          <a:cs typeface="+mn-cs"/>
        </a:defRPr>
      </a:lvl3pPr>
      <a:lvl4pPr marL="897324" indent="-218419" algn="l" defTabSz="435445" rtl="0" eaLnBrk="0" fontAlgn="base" hangingPunct="0">
        <a:spcBef>
          <a:spcPct val="0"/>
        </a:spcBef>
        <a:spcAft>
          <a:spcPct val="0"/>
        </a:spcAft>
        <a:buClr>
          <a:schemeClr val="tx2"/>
        </a:buClr>
        <a:buFont typeface="Arial" pitchFamily="34" charset="0"/>
        <a:buChar char="–"/>
        <a:defRPr lang="en-US" sz="1500" kern="1200">
          <a:solidFill>
            <a:srgbClr val="86795D"/>
          </a:solidFill>
          <a:latin typeface="Calibri" pitchFamily="34" charset="0"/>
          <a:ea typeface="+mj-ea"/>
          <a:cs typeface="+mn-cs"/>
        </a:defRPr>
      </a:lvl4pPr>
      <a:lvl5pPr marL="1154694" indent="-218419" algn="l" defTabSz="435445" rtl="0" eaLnBrk="0" fontAlgn="base" hangingPunct="0">
        <a:spcBef>
          <a:spcPct val="0"/>
        </a:spcBef>
        <a:spcAft>
          <a:spcPct val="0"/>
        </a:spcAft>
        <a:buClr>
          <a:schemeClr val="tx2"/>
        </a:buClr>
        <a:buFont typeface="Arial" pitchFamily="34" charset="0"/>
        <a:buChar char="–"/>
        <a:defRPr lang="es-ES" sz="1500" kern="1200" dirty="0">
          <a:solidFill>
            <a:srgbClr val="86795D"/>
          </a:solidFill>
          <a:latin typeface="Calibri" pitchFamily="34" charset="0"/>
          <a:ea typeface="+mj-ea"/>
          <a:cs typeface="+mn-cs"/>
        </a:defRPr>
      </a:lvl5pPr>
      <a:lvl6pPr marL="2397447" indent="-217950" algn="l" defTabSz="87179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3345" indent="-217950" algn="l" defTabSz="87179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69245" indent="-217950" algn="l" defTabSz="87179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5145" indent="-217950" algn="l" defTabSz="87179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71798" rtl="0" eaLnBrk="1" latinLnBrk="0" hangingPunct="1">
        <a:defRPr sz="1800" kern="1200">
          <a:solidFill>
            <a:schemeClr val="tx1"/>
          </a:solidFill>
          <a:latin typeface="+mn-lt"/>
          <a:ea typeface="+mn-ea"/>
          <a:cs typeface="+mn-cs"/>
        </a:defRPr>
      </a:lvl1pPr>
      <a:lvl2pPr marL="435899" algn="l" defTabSz="871798" rtl="0" eaLnBrk="1" latinLnBrk="0" hangingPunct="1">
        <a:defRPr sz="1800" kern="1200">
          <a:solidFill>
            <a:schemeClr val="tx1"/>
          </a:solidFill>
          <a:latin typeface="+mn-lt"/>
          <a:ea typeface="+mn-ea"/>
          <a:cs typeface="+mn-cs"/>
        </a:defRPr>
      </a:lvl2pPr>
      <a:lvl3pPr marL="871798" algn="l" defTabSz="871798" rtl="0" eaLnBrk="1" latinLnBrk="0" hangingPunct="1">
        <a:defRPr sz="1800" kern="1200">
          <a:solidFill>
            <a:schemeClr val="tx1"/>
          </a:solidFill>
          <a:latin typeface="+mn-lt"/>
          <a:ea typeface="+mn-ea"/>
          <a:cs typeface="+mn-cs"/>
        </a:defRPr>
      </a:lvl3pPr>
      <a:lvl4pPr marL="1307697" algn="l" defTabSz="871798" rtl="0" eaLnBrk="1" latinLnBrk="0" hangingPunct="1">
        <a:defRPr sz="1800" kern="1200">
          <a:solidFill>
            <a:schemeClr val="tx1"/>
          </a:solidFill>
          <a:latin typeface="+mn-lt"/>
          <a:ea typeface="+mn-ea"/>
          <a:cs typeface="+mn-cs"/>
        </a:defRPr>
      </a:lvl4pPr>
      <a:lvl5pPr marL="1743597" algn="l" defTabSz="871798" rtl="0" eaLnBrk="1" latinLnBrk="0" hangingPunct="1">
        <a:defRPr sz="1800" kern="1200">
          <a:solidFill>
            <a:schemeClr val="tx1"/>
          </a:solidFill>
          <a:latin typeface="+mn-lt"/>
          <a:ea typeface="+mn-ea"/>
          <a:cs typeface="+mn-cs"/>
        </a:defRPr>
      </a:lvl5pPr>
      <a:lvl6pPr marL="2179499" algn="l" defTabSz="871798" rtl="0" eaLnBrk="1" latinLnBrk="0" hangingPunct="1">
        <a:defRPr sz="1800" kern="1200">
          <a:solidFill>
            <a:schemeClr val="tx1"/>
          </a:solidFill>
          <a:latin typeface="+mn-lt"/>
          <a:ea typeface="+mn-ea"/>
          <a:cs typeface="+mn-cs"/>
        </a:defRPr>
      </a:lvl6pPr>
      <a:lvl7pPr marL="2615395" algn="l" defTabSz="871798" rtl="0" eaLnBrk="1" latinLnBrk="0" hangingPunct="1">
        <a:defRPr sz="1800" kern="1200">
          <a:solidFill>
            <a:schemeClr val="tx1"/>
          </a:solidFill>
          <a:latin typeface="+mn-lt"/>
          <a:ea typeface="+mn-ea"/>
          <a:cs typeface="+mn-cs"/>
        </a:defRPr>
      </a:lvl7pPr>
      <a:lvl8pPr marL="3051296" algn="l" defTabSz="871798" rtl="0" eaLnBrk="1" latinLnBrk="0" hangingPunct="1">
        <a:defRPr sz="1800" kern="1200">
          <a:solidFill>
            <a:schemeClr val="tx1"/>
          </a:solidFill>
          <a:latin typeface="+mn-lt"/>
          <a:ea typeface="+mn-ea"/>
          <a:cs typeface="+mn-cs"/>
        </a:defRPr>
      </a:lvl8pPr>
      <a:lvl9pPr marL="3487196" algn="l" defTabSz="87179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22031" y="161925"/>
            <a:ext cx="8301404" cy="83185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endParaRPr lang="es-ES" smtClean="0"/>
          </a:p>
        </p:txBody>
      </p:sp>
      <p:sp>
        <p:nvSpPr>
          <p:cNvPr id="9219" name="Text Placeholder 2"/>
          <p:cNvSpPr>
            <a:spLocks noGrp="1"/>
          </p:cNvSpPr>
          <p:nvPr>
            <p:ph type="body" idx="1"/>
          </p:nvPr>
        </p:nvSpPr>
        <p:spPr bwMode="auto">
          <a:xfrm>
            <a:off x="422031" y="1508125"/>
            <a:ext cx="8301404" cy="4591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smtClean="0"/>
          </a:p>
        </p:txBody>
      </p:sp>
      <p:sp>
        <p:nvSpPr>
          <p:cNvPr id="10" name="TextBox 9"/>
          <p:cNvSpPr txBox="1"/>
          <p:nvPr/>
        </p:nvSpPr>
        <p:spPr>
          <a:xfrm>
            <a:off x="4479681" y="6673850"/>
            <a:ext cx="175846" cy="127000"/>
          </a:xfrm>
          <a:prstGeom prst="rect">
            <a:avLst/>
          </a:prstGeom>
          <a:noFill/>
          <a:ln/>
          <a:effectLst/>
        </p:spPr>
        <p:txBody>
          <a:bodyPr wrap="none" lIns="0" tIns="0" rIns="0" bIns="0"/>
          <a:lstStyle/>
          <a:p>
            <a:pPr algn="r">
              <a:defRPr/>
            </a:pPr>
            <a:fld id="{07D9775C-7CA2-4F7E-9283-CC5B93AFB0D8}" type="slidenum">
              <a:rPr lang="es-ES" sz="900">
                <a:solidFill>
                  <a:srgbClr val="86795D"/>
                </a:solidFill>
                <a:cs typeface="Arial" pitchFamily="34" charset="0"/>
              </a:rPr>
              <a:pPr algn="r">
                <a:defRPr/>
              </a:pPr>
              <a:t>‹#›</a:t>
            </a:fld>
            <a:endParaRPr lang="es-ES" sz="900" dirty="0">
              <a:solidFill>
                <a:srgbClr val="86795D"/>
              </a:solidFill>
              <a:cs typeface="Arial" pitchFamily="34" charset="0"/>
            </a:endParaRPr>
          </a:p>
          <a:p>
            <a:pPr>
              <a:defRPr/>
            </a:pPr>
            <a:endParaRPr lang="es-ES" sz="900" dirty="0">
              <a:solidFill>
                <a:srgbClr val="86795D"/>
              </a:solidFill>
              <a:latin typeface="Arial"/>
              <a:cs typeface="Arial" pitchFamily="34" charset="0"/>
            </a:endParaRPr>
          </a:p>
        </p:txBody>
      </p:sp>
      <p:pic>
        <p:nvPicPr>
          <p:cNvPr id="9222" name="Picture 2" descr="http://www.dovcollaboration.org/wp-content/uploads/2011/05/VaccinesRoundupHeader2.jpg.-1024x449.jpg"/>
          <p:cNvPicPr>
            <a:picLocks noChangeAspect="1" noChangeArrowheads="1"/>
          </p:cNvPicPr>
          <p:nvPr/>
        </p:nvPicPr>
        <p:blipFill>
          <a:blip r:embed="rId8" cstate="print"/>
          <a:srcRect l="29398" t="27798" r="35529" b="54594"/>
          <a:stretch>
            <a:fillRect/>
          </a:stretch>
        </p:blipFill>
        <p:spPr bwMode="auto">
          <a:xfrm>
            <a:off x="6997212" y="6357993"/>
            <a:ext cx="1951892" cy="465137"/>
          </a:xfrm>
          <a:prstGeom prst="rect">
            <a:avLst/>
          </a:prstGeom>
          <a:noFill/>
          <a:ln w="9525">
            <a:noFill/>
            <a:miter lim="800000"/>
            <a:headEnd/>
            <a:tailEnd/>
          </a:ln>
        </p:spPr>
      </p:pic>
    </p:spTree>
    <p:extLst>
      <p:ext uri="{BB962C8B-B14F-4D97-AF65-F5344CB8AC3E}">
        <p14:creationId xmlns:p14="http://schemas.microsoft.com/office/powerpoint/2010/main" val="19309640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9" r:id="rId4"/>
    <p:sldLayoutId id="2147483700" r:id="rId5"/>
    <p:sldLayoutId id="2147483701" r:id="rId6"/>
  </p:sldLayoutIdLst>
  <p:hf hdr="0" ftr="0" dt="0"/>
  <p:txStyles>
    <p:titleStyle>
      <a:lvl1pPr algn="l" defTabSz="457200" rtl="0" eaLnBrk="0" fontAlgn="base" hangingPunct="0">
        <a:spcBef>
          <a:spcPct val="0"/>
        </a:spcBef>
        <a:spcAft>
          <a:spcPct val="0"/>
        </a:spcAft>
        <a:defRPr lang="es-ES" sz="2400" b="1" kern="1200" dirty="0">
          <a:solidFill>
            <a:srgbClr val="86795D"/>
          </a:solidFill>
          <a:latin typeface="Helvetica Neue Bold Condensed"/>
          <a:ea typeface="+mj-ea"/>
          <a:cs typeface="+mj-cs"/>
        </a:defRPr>
      </a:lvl1pPr>
      <a:lvl2pPr algn="l" defTabSz="457200" rtl="0" eaLnBrk="0" fontAlgn="base" hangingPunct="0">
        <a:spcBef>
          <a:spcPct val="0"/>
        </a:spcBef>
        <a:spcAft>
          <a:spcPct val="0"/>
        </a:spcAft>
        <a:defRPr sz="2400" b="1">
          <a:solidFill>
            <a:srgbClr val="86795D"/>
          </a:solidFill>
          <a:latin typeface="Helvetica Neue Bold Condensed"/>
        </a:defRPr>
      </a:lvl2pPr>
      <a:lvl3pPr algn="l" defTabSz="457200" rtl="0" eaLnBrk="0" fontAlgn="base" hangingPunct="0">
        <a:spcBef>
          <a:spcPct val="0"/>
        </a:spcBef>
        <a:spcAft>
          <a:spcPct val="0"/>
        </a:spcAft>
        <a:defRPr sz="2400" b="1">
          <a:solidFill>
            <a:srgbClr val="86795D"/>
          </a:solidFill>
          <a:latin typeface="Helvetica Neue Bold Condensed"/>
        </a:defRPr>
      </a:lvl3pPr>
      <a:lvl4pPr algn="l" defTabSz="457200" rtl="0" eaLnBrk="0" fontAlgn="base" hangingPunct="0">
        <a:spcBef>
          <a:spcPct val="0"/>
        </a:spcBef>
        <a:spcAft>
          <a:spcPct val="0"/>
        </a:spcAft>
        <a:defRPr sz="2400" b="1">
          <a:solidFill>
            <a:srgbClr val="86795D"/>
          </a:solidFill>
          <a:latin typeface="Helvetica Neue Bold Condensed"/>
        </a:defRPr>
      </a:lvl4pPr>
      <a:lvl5pPr algn="l" defTabSz="457200" rtl="0" eaLnBrk="0" fontAlgn="base" hangingPunct="0">
        <a:spcBef>
          <a:spcPct val="0"/>
        </a:spcBef>
        <a:spcAft>
          <a:spcPct val="0"/>
        </a:spcAft>
        <a:defRPr sz="2400" b="1">
          <a:solidFill>
            <a:srgbClr val="86795D"/>
          </a:solidFill>
          <a:latin typeface="Helvetica Neue Bold Condensed"/>
        </a:defRPr>
      </a:lvl5pPr>
      <a:lvl6pPr marL="457200" algn="l" defTabSz="457200" rtl="0" fontAlgn="base">
        <a:spcBef>
          <a:spcPct val="0"/>
        </a:spcBef>
        <a:spcAft>
          <a:spcPct val="0"/>
        </a:spcAft>
        <a:defRPr sz="2400" b="1">
          <a:solidFill>
            <a:srgbClr val="86795D"/>
          </a:solidFill>
          <a:latin typeface="Helvetica Neue Bold Condensed"/>
        </a:defRPr>
      </a:lvl6pPr>
      <a:lvl7pPr marL="914400" algn="l" defTabSz="457200" rtl="0" fontAlgn="base">
        <a:spcBef>
          <a:spcPct val="0"/>
        </a:spcBef>
        <a:spcAft>
          <a:spcPct val="0"/>
        </a:spcAft>
        <a:defRPr sz="2400" b="1">
          <a:solidFill>
            <a:srgbClr val="86795D"/>
          </a:solidFill>
          <a:latin typeface="Helvetica Neue Bold Condensed"/>
        </a:defRPr>
      </a:lvl7pPr>
      <a:lvl8pPr marL="1371600" algn="l" defTabSz="457200" rtl="0" fontAlgn="base">
        <a:spcBef>
          <a:spcPct val="0"/>
        </a:spcBef>
        <a:spcAft>
          <a:spcPct val="0"/>
        </a:spcAft>
        <a:defRPr sz="2400" b="1">
          <a:solidFill>
            <a:srgbClr val="86795D"/>
          </a:solidFill>
          <a:latin typeface="Helvetica Neue Bold Condensed"/>
        </a:defRPr>
      </a:lvl8pPr>
      <a:lvl9pPr marL="1828800" algn="l" defTabSz="457200" rtl="0" fontAlgn="base">
        <a:spcBef>
          <a:spcPct val="0"/>
        </a:spcBef>
        <a:spcAft>
          <a:spcPct val="0"/>
        </a:spcAft>
        <a:defRPr sz="2400" b="1">
          <a:solidFill>
            <a:srgbClr val="86795D"/>
          </a:solidFill>
          <a:latin typeface="Helvetica Neue Bold Condensed"/>
        </a:defRPr>
      </a:lvl9pPr>
    </p:titleStyle>
    <p:bodyStyle>
      <a:lvl1pPr algn="l" defTabSz="457200" rtl="0" eaLnBrk="0" fontAlgn="base" hangingPunct="0">
        <a:spcBef>
          <a:spcPct val="0"/>
        </a:spcBef>
        <a:spcAft>
          <a:spcPct val="0"/>
        </a:spcAft>
        <a:defRPr lang="en-US" sz="1600" b="1" kern="1200">
          <a:solidFill>
            <a:srgbClr val="86795D"/>
          </a:solidFill>
          <a:latin typeface="Calibri" pitchFamily="34" charset="0"/>
          <a:ea typeface="+mj-ea"/>
          <a:cs typeface="+mn-cs"/>
        </a:defRPr>
      </a:lvl1pPr>
      <a:lvl2pPr marL="433388" indent="-228600" algn="l" defTabSz="457200" rtl="0" eaLnBrk="0" fontAlgn="base" hangingPunct="0">
        <a:spcBef>
          <a:spcPct val="0"/>
        </a:spcBef>
        <a:spcAft>
          <a:spcPct val="0"/>
        </a:spcAft>
        <a:buClr>
          <a:schemeClr val="tx2"/>
        </a:buClr>
        <a:buFont typeface="Arial" pitchFamily="34" charset="0"/>
        <a:buChar char="•"/>
        <a:defRPr lang="en-US" sz="1600" kern="1200">
          <a:solidFill>
            <a:srgbClr val="86795D"/>
          </a:solidFill>
          <a:latin typeface="Calibri" pitchFamily="34" charset="0"/>
          <a:ea typeface="+mj-ea"/>
          <a:cs typeface="+mn-cs"/>
        </a:defRPr>
      </a:lvl2pPr>
      <a:lvl3pPr marL="673100" indent="-230188" algn="l" defTabSz="457200" rtl="0" eaLnBrk="0" fontAlgn="base" hangingPunct="0">
        <a:spcBef>
          <a:spcPct val="0"/>
        </a:spcBef>
        <a:spcAft>
          <a:spcPct val="0"/>
        </a:spcAft>
        <a:buClr>
          <a:schemeClr val="tx2"/>
        </a:buClr>
        <a:buFont typeface="Arial" pitchFamily="34" charset="0"/>
        <a:buChar char="–"/>
        <a:defRPr lang="en-US" sz="1600" kern="1200">
          <a:solidFill>
            <a:srgbClr val="86795D"/>
          </a:solidFill>
          <a:latin typeface="Calibri" pitchFamily="34" charset="0"/>
          <a:ea typeface="+mj-ea"/>
          <a:cs typeface="+mn-cs"/>
        </a:defRPr>
      </a:lvl3pPr>
      <a:lvl4pPr marL="941388" indent="-230188" algn="l" defTabSz="457200" rtl="0" eaLnBrk="0" fontAlgn="base" hangingPunct="0">
        <a:spcBef>
          <a:spcPct val="0"/>
        </a:spcBef>
        <a:spcAft>
          <a:spcPct val="0"/>
        </a:spcAft>
        <a:buClr>
          <a:schemeClr val="tx2"/>
        </a:buClr>
        <a:buFont typeface="Arial" pitchFamily="34" charset="0"/>
        <a:buChar char="–"/>
        <a:defRPr lang="en-US" sz="1600" kern="1200">
          <a:solidFill>
            <a:srgbClr val="86795D"/>
          </a:solidFill>
          <a:latin typeface="Calibri" pitchFamily="34" charset="0"/>
          <a:ea typeface="+mj-ea"/>
          <a:cs typeface="+mn-cs"/>
        </a:defRPr>
      </a:lvl4pPr>
      <a:lvl5pPr marL="1211263" indent="-230188" algn="l" defTabSz="457200" rtl="0" eaLnBrk="0" fontAlgn="base" hangingPunct="0">
        <a:spcBef>
          <a:spcPct val="0"/>
        </a:spcBef>
        <a:spcAft>
          <a:spcPct val="0"/>
        </a:spcAft>
        <a:buClr>
          <a:schemeClr val="tx2"/>
        </a:buClr>
        <a:buFont typeface="Arial" pitchFamily="34" charset="0"/>
        <a:buChar char="–"/>
        <a:defRPr lang="es-ES" sz="1600" kern="1200" dirty="0">
          <a:solidFill>
            <a:srgbClr val="86795D"/>
          </a:solidFill>
          <a:latin typeface="Calibri" pitchFamily="34" charset="0"/>
          <a:ea typeface="+mj-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14339" name="Rectangle 3"/>
          <p:cNvSpPr>
            <a:spLocks noGrp="1" noChangeArrowheads="1"/>
          </p:cNvSpPr>
          <p:nvPr>
            <p:ph type="body" idx="1"/>
          </p:nvPr>
        </p:nvSpPr>
        <p:spPr bwMode="auto">
          <a:xfrm>
            <a:off x="442914"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4340"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91408" tIns="45704" rIns="91408" bIns="45704"/>
          <a:lstStyle/>
          <a:p>
            <a:pPr defTabSz="914077"/>
            <a:endParaRPr lang="en-US">
              <a:solidFill>
                <a:srgbClr val="000000"/>
              </a:solidFill>
            </a:endParaRPr>
          </a:p>
        </p:txBody>
      </p:sp>
      <p:sp>
        <p:nvSpPr>
          <p:cNvPr id="14341" name="Rectangle 5"/>
          <p:cNvSpPr>
            <a:spLocks noChangeArrowheads="1"/>
          </p:cNvSpPr>
          <p:nvPr/>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defTabSz="914077"/>
            <a:endParaRPr lang="en-US">
              <a:solidFill>
                <a:srgbClr val="000000"/>
              </a:solidFill>
            </a:endParaRPr>
          </a:p>
        </p:txBody>
      </p:sp>
      <p:sp>
        <p:nvSpPr>
          <p:cNvPr id="14343" name="Rectangle 7"/>
          <p:cNvSpPr>
            <a:spLocks noChangeArrowheads="1"/>
          </p:cNvSpPr>
          <p:nvPr/>
        </p:nvSpPr>
        <p:spPr bwMode="auto">
          <a:xfrm>
            <a:off x="360363" y="6399217"/>
            <a:ext cx="355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14077"/>
            <a:fld id="{761A09E2-8B60-419D-9B92-34F066F80BDD}" type="slidenum">
              <a:rPr lang="ar-SA" sz="1500" b="1">
                <a:solidFill>
                  <a:srgbClr val="72BBE8"/>
                </a:solidFill>
                <a:latin typeface="Arial Narrow" pitchFamily="34" charset="0"/>
              </a:rPr>
              <a:pPr algn="r" defTabSz="914077"/>
              <a:t>‹#›</a:t>
            </a:fld>
            <a:r>
              <a:rPr lang="en-GB" sz="1500" b="1">
                <a:solidFill>
                  <a:srgbClr val="72BBE8"/>
                </a:solidFill>
                <a:latin typeface="Arial Narrow" pitchFamily="34" charset="0"/>
              </a:rPr>
              <a:t> </a:t>
            </a:r>
            <a:r>
              <a:rPr lang="en-US" sz="2100" b="1" baseline="14000">
                <a:solidFill>
                  <a:srgbClr val="FFFFFF"/>
                </a:solidFill>
                <a:latin typeface="Arial Narrow" pitchFamily="34" charset="0"/>
              </a:rPr>
              <a:t>|</a:t>
            </a:r>
          </a:p>
        </p:txBody>
      </p:sp>
      <p:pic>
        <p:nvPicPr>
          <p:cNvPr id="14344" name="Picture 8"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93219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ctr" rtl="0" eaLnBrk="1" fontAlgn="base" hangingPunct="1">
        <a:spcBef>
          <a:spcPct val="0"/>
        </a:spcBef>
        <a:spcAft>
          <a:spcPct val="0"/>
        </a:spcAft>
        <a:defRPr sz="3500" b="1">
          <a:solidFill>
            <a:srgbClr val="000066"/>
          </a:solidFill>
          <a:latin typeface="+mj-lt"/>
          <a:ea typeface="+mj-ea"/>
          <a:cs typeface="+mj-cs"/>
        </a:defRPr>
      </a:lvl1pPr>
      <a:lvl2pPr algn="ctr" rtl="0" eaLnBrk="1" fontAlgn="base" hangingPunct="1">
        <a:spcBef>
          <a:spcPct val="0"/>
        </a:spcBef>
        <a:spcAft>
          <a:spcPct val="0"/>
        </a:spcAft>
        <a:defRPr sz="3500" b="1">
          <a:solidFill>
            <a:srgbClr val="000066"/>
          </a:solidFill>
          <a:latin typeface="Arial" charset="0"/>
          <a:cs typeface="Arial" charset="0"/>
        </a:defRPr>
      </a:lvl2pPr>
      <a:lvl3pPr algn="ctr" rtl="0" eaLnBrk="1" fontAlgn="base" hangingPunct="1">
        <a:spcBef>
          <a:spcPct val="0"/>
        </a:spcBef>
        <a:spcAft>
          <a:spcPct val="0"/>
        </a:spcAft>
        <a:defRPr sz="3500" b="1">
          <a:solidFill>
            <a:srgbClr val="000066"/>
          </a:solidFill>
          <a:latin typeface="Arial" charset="0"/>
          <a:cs typeface="Arial" charset="0"/>
        </a:defRPr>
      </a:lvl3pPr>
      <a:lvl4pPr algn="ctr" rtl="0" eaLnBrk="1" fontAlgn="base" hangingPunct="1">
        <a:spcBef>
          <a:spcPct val="0"/>
        </a:spcBef>
        <a:spcAft>
          <a:spcPct val="0"/>
        </a:spcAft>
        <a:defRPr sz="3500" b="1">
          <a:solidFill>
            <a:srgbClr val="000066"/>
          </a:solidFill>
          <a:latin typeface="Arial" charset="0"/>
          <a:cs typeface="Arial" charset="0"/>
        </a:defRPr>
      </a:lvl4pPr>
      <a:lvl5pPr algn="ctr" rtl="0" eaLnBrk="1" fontAlgn="base" hangingPunct="1">
        <a:spcBef>
          <a:spcPct val="0"/>
        </a:spcBef>
        <a:spcAft>
          <a:spcPct val="0"/>
        </a:spcAft>
        <a:defRPr sz="3500" b="1">
          <a:solidFill>
            <a:srgbClr val="000066"/>
          </a:solidFill>
          <a:latin typeface="Arial" charset="0"/>
          <a:cs typeface="Arial" charset="0"/>
        </a:defRPr>
      </a:lvl5pPr>
      <a:lvl6pPr marL="457039" algn="ctr" rtl="0" eaLnBrk="1" fontAlgn="base" hangingPunct="1">
        <a:spcBef>
          <a:spcPct val="0"/>
        </a:spcBef>
        <a:spcAft>
          <a:spcPct val="0"/>
        </a:spcAft>
        <a:defRPr sz="3500" b="1">
          <a:solidFill>
            <a:srgbClr val="000066"/>
          </a:solidFill>
          <a:latin typeface="Arial" charset="0"/>
          <a:cs typeface="Arial" charset="0"/>
        </a:defRPr>
      </a:lvl6pPr>
      <a:lvl7pPr marL="914077" algn="ctr" rtl="0" eaLnBrk="1" fontAlgn="base" hangingPunct="1">
        <a:spcBef>
          <a:spcPct val="0"/>
        </a:spcBef>
        <a:spcAft>
          <a:spcPct val="0"/>
        </a:spcAft>
        <a:defRPr sz="3500" b="1">
          <a:solidFill>
            <a:srgbClr val="000066"/>
          </a:solidFill>
          <a:latin typeface="Arial" charset="0"/>
          <a:cs typeface="Arial" charset="0"/>
        </a:defRPr>
      </a:lvl7pPr>
      <a:lvl8pPr marL="1371116" algn="ctr" rtl="0" eaLnBrk="1" fontAlgn="base" hangingPunct="1">
        <a:spcBef>
          <a:spcPct val="0"/>
        </a:spcBef>
        <a:spcAft>
          <a:spcPct val="0"/>
        </a:spcAft>
        <a:defRPr sz="3500" b="1">
          <a:solidFill>
            <a:srgbClr val="000066"/>
          </a:solidFill>
          <a:latin typeface="Arial" charset="0"/>
          <a:cs typeface="Arial" charset="0"/>
        </a:defRPr>
      </a:lvl8pPr>
      <a:lvl9pPr marL="1828155" algn="ctr" rtl="0" eaLnBrk="1" fontAlgn="base" hangingPunct="1">
        <a:spcBef>
          <a:spcPct val="0"/>
        </a:spcBef>
        <a:spcAft>
          <a:spcPct val="0"/>
        </a:spcAft>
        <a:defRPr sz="3500" b="1">
          <a:solidFill>
            <a:srgbClr val="000066"/>
          </a:solidFill>
          <a:latin typeface="Arial" charset="0"/>
          <a:cs typeface="Arial" charset="0"/>
        </a:defRPr>
      </a:lvl9pPr>
    </p:titleStyle>
    <p:bodyStyle>
      <a:lvl1pPr marL="342778" indent="-342778" algn="l" rtl="0" eaLnBrk="1" fontAlgn="base" hangingPunct="1">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579" indent="-280888" algn="l" rtl="0" eaLnBrk="1" fontAlgn="base" hangingPunct="1">
        <a:spcBef>
          <a:spcPct val="20000"/>
        </a:spcBef>
        <a:spcAft>
          <a:spcPct val="0"/>
        </a:spcAft>
        <a:buClr>
          <a:srgbClr val="1E7FB8"/>
        </a:buClr>
        <a:buFont typeface="Arial" charset="0"/>
        <a:buChar char="–"/>
        <a:defRPr sz="2100">
          <a:solidFill>
            <a:srgbClr val="000066"/>
          </a:solidFill>
          <a:latin typeface="+mn-lt"/>
          <a:cs typeface="+mn-cs"/>
        </a:defRPr>
      </a:lvl2pPr>
      <a:lvl3pPr marL="1255271" indent="-269780" algn="l"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3pPr>
      <a:lvl4pPr marL="1663113" indent="-226933" algn="l"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4pPr>
      <a:lvl5pPr marL="1988436" indent="-145999" algn="r" rtl="1" eaLnBrk="1" fontAlgn="base" hangingPunct="1">
        <a:spcBef>
          <a:spcPct val="20000"/>
        </a:spcBef>
        <a:spcAft>
          <a:spcPct val="0"/>
        </a:spcAft>
        <a:buChar char="»"/>
        <a:defRPr sz="2000">
          <a:solidFill>
            <a:srgbClr val="000066"/>
          </a:solidFill>
          <a:latin typeface="+mn-lt"/>
          <a:cs typeface="+mn-cs"/>
        </a:defRPr>
      </a:lvl5pPr>
      <a:lvl6pPr marL="2445475" indent="-145999" algn="r" rtl="1" eaLnBrk="1" fontAlgn="base" hangingPunct="1">
        <a:spcBef>
          <a:spcPct val="20000"/>
        </a:spcBef>
        <a:spcAft>
          <a:spcPct val="0"/>
        </a:spcAft>
        <a:buChar char="»"/>
        <a:defRPr sz="2000">
          <a:solidFill>
            <a:srgbClr val="000066"/>
          </a:solidFill>
          <a:latin typeface="+mn-lt"/>
          <a:cs typeface="+mn-cs"/>
        </a:defRPr>
      </a:lvl6pPr>
      <a:lvl7pPr marL="2902514" indent="-145999" algn="r" rtl="1" eaLnBrk="1" fontAlgn="base" hangingPunct="1">
        <a:spcBef>
          <a:spcPct val="20000"/>
        </a:spcBef>
        <a:spcAft>
          <a:spcPct val="0"/>
        </a:spcAft>
        <a:buChar char="»"/>
        <a:defRPr sz="2000">
          <a:solidFill>
            <a:srgbClr val="000066"/>
          </a:solidFill>
          <a:latin typeface="+mn-lt"/>
          <a:cs typeface="+mn-cs"/>
        </a:defRPr>
      </a:lvl7pPr>
      <a:lvl8pPr marL="3359552" indent="-145999" algn="r" rtl="1" eaLnBrk="1" fontAlgn="base" hangingPunct="1">
        <a:spcBef>
          <a:spcPct val="20000"/>
        </a:spcBef>
        <a:spcAft>
          <a:spcPct val="0"/>
        </a:spcAft>
        <a:buChar char="»"/>
        <a:defRPr sz="2000">
          <a:solidFill>
            <a:srgbClr val="000066"/>
          </a:solidFill>
          <a:latin typeface="+mn-lt"/>
          <a:cs typeface="+mn-cs"/>
        </a:defRPr>
      </a:lvl8pPr>
      <a:lvl9pPr marL="3816590" indent="-145999" algn="r" rtl="1"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6" tIns="45688" rIns="91376" bIns="45688"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6" tIns="45688" rIns="91376" bIns="456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1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6" tIns="45688" rIns="91376" bIns="45688" numCol="1" anchor="t" anchorCtr="0" compatLnSpc="1">
            <a:prstTxWarp prst="textNoShape">
              <a:avLst/>
            </a:prstTxWarp>
          </a:bodyPr>
          <a:lstStyle>
            <a:lvl1pPr>
              <a:lnSpc>
                <a:spcPct val="100000"/>
              </a:lnSpc>
              <a:spcBef>
                <a:spcPct val="0"/>
              </a:spcBef>
              <a:buClrTx/>
              <a:defRPr sz="1400" b="0" u="none">
                <a:solidFill>
                  <a:srgbClr val="000000"/>
                </a:solidFill>
                <a:effectLst/>
                <a:latin typeface="+mn-lt"/>
                <a:cs typeface="Arial" pitchFamily="34" charset="0"/>
              </a:defRPr>
            </a:lvl1pPr>
          </a:lstStyle>
          <a:p>
            <a:pPr fontAlgn="base">
              <a:spcAft>
                <a:spcPct val="0"/>
              </a:spcAft>
              <a:defRPr/>
            </a:pPr>
            <a:endParaRPr lang="en-US"/>
          </a:p>
        </p:txBody>
      </p:sp>
      <p:sp>
        <p:nvSpPr>
          <p:cNvPr id="2061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6" tIns="45688" rIns="91376" bIns="45688" numCol="1" anchor="t" anchorCtr="0" compatLnSpc="1">
            <a:prstTxWarp prst="textNoShape">
              <a:avLst/>
            </a:prstTxWarp>
          </a:bodyPr>
          <a:lstStyle>
            <a:lvl1pPr algn="ctr">
              <a:lnSpc>
                <a:spcPct val="100000"/>
              </a:lnSpc>
              <a:spcBef>
                <a:spcPct val="0"/>
              </a:spcBef>
              <a:buClrTx/>
              <a:defRPr sz="1400" b="0" u="none">
                <a:solidFill>
                  <a:srgbClr val="000000"/>
                </a:solidFill>
                <a:effectLst/>
                <a:latin typeface="+mn-lt"/>
                <a:cs typeface="Arial" pitchFamily="34" charset="0"/>
              </a:defRPr>
            </a:lvl1pPr>
          </a:lstStyle>
          <a:p>
            <a:pPr fontAlgn="base">
              <a:spcAft>
                <a:spcPct val="0"/>
              </a:spcAft>
              <a:defRPr/>
            </a:pPr>
            <a:endParaRPr lang="en-US"/>
          </a:p>
        </p:txBody>
      </p:sp>
      <p:sp>
        <p:nvSpPr>
          <p:cNvPr id="2061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6" tIns="45688" rIns="91376" bIns="45688" numCol="1" anchor="t" anchorCtr="0" compatLnSpc="1">
            <a:prstTxWarp prst="textNoShape">
              <a:avLst/>
            </a:prstTxWarp>
          </a:bodyPr>
          <a:lstStyle>
            <a:lvl1pPr algn="r">
              <a:lnSpc>
                <a:spcPct val="100000"/>
              </a:lnSpc>
              <a:spcBef>
                <a:spcPct val="0"/>
              </a:spcBef>
              <a:buClrTx/>
              <a:defRPr sz="1400" b="0" u="none">
                <a:solidFill>
                  <a:srgbClr val="000000"/>
                </a:solidFill>
                <a:effectLst/>
                <a:latin typeface="+mn-lt"/>
                <a:cs typeface="Arial" pitchFamily="34" charset="0"/>
              </a:defRPr>
            </a:lvl1pPr>
          </a:lstStyle>
          <a:p>
            <a:pPr fontAlgn="base">
              <a:spcAft>
                <a:spcPct val="0"/>
              </a:spcAft>
              <a:defRPr/>
            </a:pPr>
            <a:fld id="{702A186E-3E95-40BC-A6F3-2EEE637F342C}" type="slidenum">
              <a:rPr lang="en-US"/>
              <a:pPr fontAlgn="base">
                <a:spcAft>
                  <a:spcPct val="0"/>
                </a:spcAft>
                <a:defRPr/>
              </a:pPr>
              <a:t>‹#›</a:t>
            </a:fld>
            <a:endParaRPr lang="en-US"/>
          </a:p>
        </p:txBody>
      </p:sp>
    </p:spTree>
    <p:extLst>
      <p:ext uri="{BB962C8B-B14F-4D97-AF65-F5344CB8AC3E}">
        <p14:creationId xmlns:p14="http://schemas.microsoft.com/office/powerpoint/2010/main" val="294399242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6877" algn="ctr" rtl="0" fontAlgn="base">
        <a:spcBef>
          <a:spcPct val="0"/>
        </a:spcBef>
        <a:spcAft>
          <a:spcPct val="0"/>
        </a:spcAft>
        <a:defRPr sz="4400">
          <a:solidFill>
            <a:schemeClr val="tx2"/>
          </a:solidFill>
          <a:latin typeface="Arial" pitchFamily="34" charset="0"/>
          <a:cs typeface="Arial" pitchFamily="34" charset="0"/>
        </a:defRPr>
      </a:lvl6pPr>
      <a:lvl7pPr marL="913755" algn="ctr" rtl="0" fontAlgn="base">
        <a:spcBef>
          <a:spcPct val="0"/>
        </a:spcBef>
        <a:spcAft>
          <a:spcPct val="0"/>
        </a:spcAft>
        <a:defRPr sz="4400">
          <a:solidFill>
            <a:schemeClr val="tx2"/>
          </a:solidFill>
          <a:latin typeface="Arial" pitchFamily="34" charset="0"/>
          <a:cs typeface="Arial" pitchFamily="34" charset="0"/>
        </a:defRPr>
      </a:lvl7pPr>
      <a:lvl8pPr marL="1370632" algn="ctr" rtl="0" fontAlgn="base">
        <a:spcBef>
          <a:spcPct val="0"/>
        </a:spcBef>
        <a:spcAft>
          <a:spcPct val="0"/>
        </a:spcAft>
        <a:defRPr sz="4400">
          <a:solidFill>
            <a:schemeClr val="tx2"/>
          </a:solidFill>
          <a:latin typeface="Arial" pitchFamily="34" charset="0"/>
          <a:cs typeface="Arial" pitchFamily="34" charset="0"/>
        </a:defRPr>
      </a:lvl8pPr>
      <a:lvl9pPr marL="182751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cs typeface="+mn-cs"/>
        </a:defRPr>
      </a:lvl2pPr>
      <a:lvl3pPr marL="1141413" indent="-227013" algn="l" rtl="0" eaLnBrk="0" fontAlgn="base" hangingPunct="0">
        <a:spcBef>
          <a:spcPct val="20000"/>
        </a:spcBef>
        <a:spcAft>
          <a:spcPct val="0"/>
        </a:spcAft>
        <a:buChar char="•"/>
        <a:defRPr sz="2400">
          <a:solidFill>
            <a:schemeClr val="tx1"/>
          </a:solidFill>
          <a:latin typeface="+mn-lt"/>
          <a:cs typeface="+mn-cs"/>
        </a:defRPr>
      </a:lvl3pPr>
      <a:lvl4pPr marL="1598613" indent="-227013" algn="l" rtl="0" eaLnBrk="0" fontAlgn="base" hangingPunct="0">
        <a:spcBef>
          <a:spcPct val="20000"/>
        </a:spcBef>
        <a:spcAft>
          <a:spcPct val="0"/>
        </a:spcAft>
        <a:buChar char="–"/>
        <a:defRPr sz="2000">
          <a:solidFill>
            <a:schemeClr val="tx1"/>
          </a:solidFill>
          <a:latin typeface="+mn-lt"/>
          <a:cs typeface="+mn-cs"/>
        </a:defRPr>
      </a:lvl4pPr>
      <a:lvl5pPr marL="2055813" indent="-227013" algn="l" rtl="0" eaLnBrk="0" fontAlgn="base" hangingPunct="0">
        <a:spcBef>
          <a:spcPct val="20000"/>
        </a:spcBef>
        <a:spcAft>
          <a:spcPct val="0"/>
        </a:spcAft>
        <a:buChar char="»"/>
        <a:defRPr sz="2000">
          <a:solidFill>
            <a:schemeClr val="tx1"/>
          </a:solidFill>
          <a:latin typeface="+mn-lt"/>
          <a:cs typeface="+mn-cs"/>
        </a:defRPr>
      </a:lvl5pPr>
      <a:lvl6pPr marL="2512826" indent="-228439" algn="l" rtl="0" fontAlgn="base">
        <a:spcBef>
          <a:spcPct val="20000"/>
        </a:spcBef>
        <a:spcAft>
          <a:spcPct val="0"/>
        </a:spcAft>
        <a:buChar char="»"/>
        <a:defRPr sz="2000">
          <a:solidFill>
            <a:schemeClr val="tx1"/>
          </a:solidFill>
          <a:latin typeface="+mn-lt"/>
          <a:cs typeface="+mn-cs"/>
        </a:defRPr>
      </a:lvl6pPr>
      <a:lvl7pPr marL="2969702" indent="-228439" algn="l" rtl="0" fontAlgn="base">
        <a:spcBef>
          <a:spcPct val="20000"/>
        </a:spcBef>
        <a:spcAft>
          <a:spcPct val="0"/>
        </a:spcAft>
        <a:buChar char="»"/>
        <a:defRPr sz="2000">
          <a:solidFill>
            <a:schemeClr val="tx1"/>
          </a:solidFill>
          <a:latin typeface="+mn-lt"/>
          <a:cs typeface="+mn-cs"/>
        </a:defRPr>
      </a:lvl7pPr>
      <a:lvl8pPr marL="3426580" indent="-228439" algn="l" rtl="0" fontAlgn="base">
        <a:spcBef>
          <a:spcPct val="20000"/>
        </a:spcBef>
        <a:spcAft>
          <a:spcPct val="0"/>
        </a:spcAft>
        <a:buChar char="»"/>
        <a:defRPr sz="2000">
          <a:solidFill>
            <a:schemeClr val="tx1"/>
          </a:solidFill>
          <a:latin typeface="+mn-lt"/>
          <a:cs typeface="+mn-cs"/>
        </a:defRPr>
      </a:lvl8pPr>
      <a:lvl9pPr marL="3883458" indent="-228439"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3755" rtl="0" eaLnBrk="1" latinLnBrk="0" hangingPunct="1">
        <a:defRPr sz="1800" kern="1200">
          <a:solidFill>
            <a:schemeClr val="tx1"/>
          </a:solidFill>
          <a:latin typeface="+mn-lt"/>
          <a:ea typeface="+mn-ea"/>
          <a:cs typeface="+mn-cs"/>
        </a:defRPr>
      </a:lvl1pPr>
      <a:lvl2pPr marL="456877" algn="l" defTabSz="913755" rtl="0" eaLnBrk="1" latinLnBrk="0" hangingPunct="1">
        <a:defRPr sz="1800" kern="1200">
          <a:solidFill>
            <a:schemeClr val="tx1"/>
          </a:solidFill>
          <a:latin typeface="+mn-lt"/>
          <a:ea typeface="+mn-ea"/>
          <a:cs typeface="+mn-cs"/>
        </a:defRPr>
      </a:lvl2pPr>
      <a:lvl3pPr marL="913755" algn="l" defTabSz="913755" rtl="0" eaLnBrk="1" latinLnBrk="0" hangingPunct="1">
        <a:defRPr sz="1800" kern="1200">
          <a:solidFill>
            <a:schemeClr val="tx1"/>
          </a:solidFill>
          <a:latin typeface="+mn-lt"/>
          <a:ea typeface="+mn-ea"/>
          <a:cs typeface="+mn-cs"/>
        </a:defRPr>
      </a:lvl3pPr>
      <a:lvl4pPr marL="1370632" algn="l" defTabSz="913755" rtl="0" eaLnBrk="1" latinLnBrk="0" hangingPunct="1">
        <a:defRPr sz="1800" kern="1200">
          <a:solidFill>
            <a:schemeClr val="tx1"/>
          </a:solidFill>
          <a:latin typeface="+mn-lt"/>
          <a:ea typeface="+mn-ea"/>
          <a:cs typeface="+mn-cs"/>
        </a:defRPr>
      </a:lvl4pPr>
      <a:lvl5pPr marL="1827510" algn="l" defTabSz="913755" rtl="0" eaLnBrk="1" latinLnBrk="0" hangingPunct="1">
        <a:defRPr sz="1800" kern="1200">
          <a:solidFill>
            <a:schemeClr val="tx1"/>
          </a:solidFill>
          <a:latin typeface="+mn-lt"/>
          <a:ea typeface="+mn-ea"/>
          <a:cs typeface="+mn-cs"/>
        </a:defRPr>
      </a:lvl5pPr>
      <a:lvl6pPr marL="2284386" algn="l" defTabSz="913755" rtl="0" eaLnBrk="1" latinLnBrk="0" hangingPunct="1">
        <a:defRPr sz="1800" kern="1200">
          <a:solidFill>
            <a:schemeClr val="tx1"/>
          </a:solidFill>
          <a:latin typeface="+mn-lt"/>
          <a:ea typeface="+mn-ea"/>
          <a:cs typeface="+mn-cs"/>
        </a:defRPr>
      </a:lvl6pPr>
      <a:lvl7pPr marL="2741264" algn="l" defTabSz="913755" rtl="0" eaLnBrk="1" latinLnBrk="0" hangingPunct="1">
        <a:defRPr sz="1800" kern="1200">
          <a:solidFill>
            <a:schemeClr val="tx1"/>
          </a:solidFill>
          <a:latin typeface="+mn-lt"/>
          <a:ea typeface="+mn-ea"/>
          <a:cs typeface="+mn-cs"/>
        </a:defRPr>
      </a:lvl7pPr>
      <a:lvl8pPr marL="3198142" algn="l" defTabSz="913755" rtl="0" eaLnBrk="1" latinLnBrk="0" hangingPunct="1">
        <a:defRPr sz="1800" kern="1200">
          <a:solidFill>
            <a:schemeClr val="tx1"/>
          </a:solidFill>
          <a:latin typeface="+mn-lt"/>
          <a:ea typeface="+mn-ea"/>
          <a:cs typeface="+mn-cs"/>
        </a:defRPr>
      </a:lvl8pPr>
      <a:lvl9pPr marL="3655018" algn="l" defTabSz="9137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BE2AD-7085-4CCA-A87C-55C069FC260D}"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643DF-4E0B-46A4-9105-ABBC825D4A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51112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A93B6-02BF-46C4-9B96-813BB2F840F7}"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AD82F-A843-4893-9178-06FFFEBE4A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79681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42932-53B7-45DC-B2AF-987D80F9BC2C}" type="datetimeFigureOut">
              <a:rPr lang="en-US" smtClean="0">
                <a:solidFill>
                  <a:prstClr val="black">
                    <a:tint val="75000"/>
                  </a:prstClr>
                </a:solidFill>
              </a:rPr>
              <a:pPr/>
              <a:t>9/18/2012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63EAC-9A74-441D-9B54-190CD3363A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17192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10.jpe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9.jpe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tags" Target="../tags/tag9.xml"/><Relationship Id="rId11" Type="http://schemas.openxmlformats.org/officeDocument/2006/relationships/image" Target="../media/image8.emf"/><Relationship Id="rId5" Type="http://schemas.openxmlformats.org/officeDocument/2006/relationships/tags" Target="../tags/tag8.xml"/><Relationship Id="rId10" Type="http://schemas.openxmlformats.org/officeDocument/2006/relationships/oleObject" Target="../embeddings/oleObject3.bin"/><Relationship Id="rId4" Type="http://schemas.openxmlformats.org/officeDocument/2006/relationships/tags" Target="../tags/tag7.xml"/><Relationship Id="rId9" Type="http://schemas.openxmlformats.org/officeDocument/2006/relationships/notesSlide" Target="../notesSlides/notesSlide2.xml"/><Relationship Id="rId1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5.x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tags" Target="../tags/tag15.xml"/><Relationship Id="rId11" Type="http://schemas.openxmlformats.org/officeDocument/2006/relationships/image" Target="../media/image12.emf"/><Relationship Id="rId5" Type="http://schemas.openxmlformats.org/officeDocument/2006/relationships/tags" Target="../tags/tag14.xml"/><Relationship Id="rId10" Type="http://schemas.openxmlformats.org/officeDocument/2006/relationships/oleObject" Target="../embeddings/oleObject4.bin"/><Relationship Id="rId4" Type="http://schemas.openxmlformats.org/officeDocument/2006/relationships/tags" Target="../tags/tag13.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4.xml"/><Relationship Id="rId5" Type="http://schemas.openxmlformats.org/officeDocument/2006/relationships/slideLayout" Target="../slideLayouts/slideLayout25.xml"/><Relationship Id="rId4"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3">
              <a:lumMod val="60000"/>
              <a:lumOff val="40000"/>
            </a:schemeClr>
          </a:solidFill>
        </p:spPr>
        <p:txBody>
          <a:bodyPr/>
          <a:lstStyle/>
          <a:p>
            <a:r>
              <a:rPr lang="en-US" dirty="0" smtClean="0"/>
              <a:t>Road Map to Achieving Goals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11</a:t>
            </a:r>
            <a:r>
              <a:rPr lang="en-US" baseline="30000" dirty="0" smtClean="0"/>
              <a:t>th</a:t>
            </a:r>
            <a:r>
              <a:rPr lang="en-US" dirty="0" smtClean="0"/>
              <a:t> Annual Meeting </a:t>
            </a:r>
          </a:p>
          <a:p>
            <a:r>
              <a:rPr lang="en-US" dirty="0" smtClean="0"/>
              <a:t>Measles and Rubella Initiative</a:t>
            </a:r>
          </a:p>
          <a:p>
            <a:r>
              <a:rPr lang="en-US" dirty="0" smtClean="0"/>
              <a:t>Washington, DC</a:t>
            </a:r>
          </a:p>
          <a:p>
            <a:r>
              <a:rPr lang="en-US" dirty="0" smtClean="0"/>
              <a:t>Peter Strebel, WHO/EPI</a:t>
            </a:r>
          </a:p>
          <a:p>
            <a:endParaRPr lang="en-US" dirty="0"/>
          </a:p>
        </p:txBody>
      </p:sp>
    </p:spTree>
    <p:extLst>
      <p:ext uri="{BB962C8B-B14F-4D97-AF65-F5344CB8AC3E}">
        <p14:creationId xmlns:p14="http://schemas.microsoft.com/office/powerpoint/2010/main" val="1182932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title"/>
          </p:nvPr>
        </p:nvSpPr>
        <p:spPr/>
        <p:txBody>
          <a:bodyPr/>
          <a:lstStyle/>
          <a:p>
            <a:pPr eaLnBrk="1" hangingPunct="1"/>
            <a:r>
              <a:rPr lang="en-US" b="1" smtClean="0">
                <a:latin typeface="Arial" pitchFamily="34" charset="0"/>
                <a:cs typeface="Arial" pitchFamily="34" charset="0"/>
              </a:rPr>
              <a:t>Four Guiding Principles</a:t>
            </a:r>
          </a:p>
        </p:txBody>
      </p:sp>
      <p:sp>
        <p:nvSpPr>
          <p:cNvPr id="5" name="Content Placeholder 4"/>
          <p:cNvSpPr>
            <a:spLocks noGrp="1"/>
          </p:cNvSpPr>
          <p:nvPr>
            <p:ph idx="1"/>
          </p:nvPr>
        </p:nvSpPr>
        <p:spPr>
          <a:xfrm>
            <a:off x="457472" y="1599677"/>
            <a:ext cx="8229057" cy="4997715"/>
          </a:xfrm>
        </p:spPr>
        <p:txBody>
          <a:bodyPr>
            <a:normAutofit/>
          </a:bodyPr>
          <a:lstStyle/>
          <a:p>
            <a:pPr marL="514259" indent="-514259">
              <a:buFont typeface="+mj-lt"/>
              <a:buAutoNum type="arabicPeriod"/>
              <a:defRPr/>
            </a:pPr>
            <a:r>
              <a:rPr lang="en-US" sz="2800" dirty="0">
                <a:latin typeface="Arial" pitchFamily="34" charset="0"/>
                <a:cs typeface="Arial" pitchFamily="34" charset="0"/>
              </a:rPr>
              <a:t>Country ownership and sustainability</a:t>
            </a:r>
          </a:p>
          <a:p>
            <a:pPr marL="514259" indent="-514259">
              <a:buFont typeface="+mj-lt"/>
              <a:buAutoNum type="arabicPeriod"/>
              <a:defRPr/>
            </a:pPr>
            <a:r>
              <a:rPr lang="en-US" sz="2800" dirty="0">
                <a:latin typeface="Arial" pitchFamily="34" charset="0"/>
                <a:cs typeface="Arial" pitchFamily="34" charset="0"/>
              </a:rPr>
              <a:t>Routine immunization and health systems strengthening	</a:t>
            </a:r>
          </a:p>
          <a:p>
            <a:pPr marL="514259" indent="-514259">
              <a:buFont typeface="+mj-lt"/>
              <a:buAutoNum type="arabicPeriod"/>
              <a:defRPr/>
            </a:pPr>
            <a:r>
              <a:rPr lang="en-US" sz="2800" dirty="0">
                <a:latin typeface="Arial" pitchFamily="34" charset="0"/>
                <a:cs typeface="Arial" pitchFamily="34" charset="0"/>
              </a:rPr>
              <a:t>Equity</a:t>
            </a:r>
          </a:p>
          <a:p>
            <a:pPr marL="514259" indent="-514259">
              <a:buFont typeface="+mj-lt"/>
              <a:buAutoNum type="arabicPeriod"/>
              <a:defRPr/>
            </a:pPr>
            <a:r>
              <a:rPr lang="en-US" sz="2800" dirty="0">
                <a:latin typeface="Arial" pitchFamily="34" charset="0"/>
                <a:cs typeface="Arial" pitchFamily="34" charset="0"/>
              </a:rPr>
              <a:t>Linkages</a:t>
            </a:r>
          </a:p>
          <a:p>
            <a:pPr marL="914239" lvl="1" indent="-514259">
              <a:defRPr/>
            </a:pPr>
            <a:r>
              <a:rPr lang="en-GB" sz="1800" dirty="0">
                <a:latin typeface="Arial" pitchFamily="34" charset="0"/>
                <a:cs typeface="Arial" pitchFamily="34" charset="0"/>
              </a:rPr>
              <a:t>polio eradication</a:t>
            </a:r>
          </a:p>
          <a:p>
            <a:pPr marL="914239" lvl="1" indent="-514259">
              <a:defRPr/>
            </a:pPr>
            <a:r>
              <a:rPr lang="en-GB" sz="1800" dirty="0">
                <a:latin typeface="Arial" pitchFamily="34" charset="0"/>
                <a:ea typeface="SimSun"/>
                <a:cs typeface="Arial" pitchFamily="34" charset="0"/>
              </a:rPr>
              <a:t>new vaccines</a:t>
            </a:r>
          </a:p>
          <a:p>
            <a:pPr marL="914239" lvl="1" indent="-514259">
              <a:defRPr/>
            </a:pPr>
            <a:r>
              <a:rPr lang="en-GB" sz="1800" dirty="0">
                <a:latin typeface="Arial" pitchFamily="34" charset="0"/>
                <a:ea typeface="SimSun"/>
                <a:cs typeface="Arial" pitchFamily="34" charset="0"/>
              </a:rPr>
              <a:t>other proven child survival interventions </a:t>
            </a:r>
          </a:p>
          <a:p>
            <a:pPr marL="914239" lvl="1" indent="-514259">
              <a:defRPr/>
            </a:pPr>
            <a:r>
              <a:rPr lang="en-GB" sz="1800" dirty="0">
                <a:latin typeface="Arial" pitchFamily="34" charset="0"/>
                <a:ea typeface="SimSun"/>
                <a:cs typeface="Arial" pitchFamily="34" charset="0"/>
              </a:rPr>
              <a:t>surveillance activities </a:t>
            </a:r>
          </a:p>
          <a:p>
            <a:pPr marL="914239" lvl="1" indent="-514259">
              <a:defRPr/>
            </a:pPr>
            <a:endParaRPr lang="en-US" dirty="0"/>
          </a:p>
          <a:p>
            <a:pPr eaLnBrk="1" hangingPunct="1">
              <a:defRPr/>
            </a:pPr>
            <a:endParaRPr lang="en-US" dirty="0"/>
          </a:p>
        </p:txBody>
      </p:sp>
    </p:spTree>
    <p:extLst>
      <p:ext uri="{BB962C8B-B14F-4D97-AF65-F5344CB8AC3E}">
        <p14:creationId xmlns:p14="http://schemas.microsoft.com/office/powerpoint/2010/main" val="3427745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800" dirty="0" smtClean="0"/>
              <a:t>Priorities</a:t>
            </a:r>
            <a:endParaRPr lang="en-GB" sz="4800" dirty="0" smtClean="0"/>
          </a:p>
        </p:txBody>
      </p:sp>
      <p:sp>
        <p:nvSpPr>
          <p:cNvPr id="18435" name="Rectangle 3"/>
          <p:cNvSpPr>
            <a:spLocks noGrp="1" noChangeArrowheads="1"/>
          </p:cNvSpPr>
          <p:nvPr>
            <p:ph type="body" idx="1"/>
          </p:nvPr>
        </p:nvSpPr>
        <p:spPr>
          <a:xfrm>
            <a:off x="468313" y="1500194"/>
            <a:ext cx="8424862" cy="4351337"/>
          </a:xfrm>
        </p:spPr>
        <p:txBody>
          <a:bodyPr>
            <a:normAutofit/>
          </a:bodyPr>
          <a:lstStyle/>
          <a:p>
            <a:pPr eaLnBrk="1" hangingPunct="1"/>
            <a:r>
              <a:rPr lang="en-GB" dirty="0" smtClean="0"/>
              <a:t>Reach the 2015 measles mortality reduction goal and regional elimination targets</a:t>
            </a:r>
          </a:p>
          <a:p>
            <a:pPr eaLnBrk="1" hangingPunct="1"/>
            <a:r>
              <a:rPr lang="en-GB" dirty="0" smtClean="0"/>
              <a:t>Strengthen immunization systems </a:t>
            </a:r>
          </a:p>
          <a:p>
            <a:pPr eaLnBrk="1" hangingPunct="1"/>
            <a:r>
              <a:rPr lang="en-GB" dirty="0" smtClean="0"/>
              <a:t>68 priority countries</a:t>
            </a:r>
          </a:p>
          <a:p>
            <a:pPr lvl="1"/>
            <a:r>
              <a:rPr lang="en-GB" dirty="0"/>
              <a:t>Low and lower-middle income </a:t>
            </a:r>
            <a:r>
              <a:rPr lang="en-GB" dirty="0" smtClean="0"/>
              <a:t>countries </a:t>
            </a:r>
            <a:endParaRPr lang="en-GB" dirty="0"/>
          </a:p>
          <a:p>
            <a:pPr lvl="1"/>
            <a:r>
              <a:rPr lang="en-GB" dirty="0" smtClean="0"/>
              <a:t>High measles burden (low MCV1 coverage)</a:t>
            </a:r>
          </a:p>
          <a:p>
            <a:pPr lvl="1"/>
            <a:r>
              <a:rPr lang="en-GB" dirty="0" smtClean="0"/>
              <a:t>High rubella/CRS burden (not using RCV)</a:t>
            </a:r>
          </a:p>
        </p:txBody>
      </p:sp>
    </p:spTree>
    <p:extLst>
      <p:ext uri="{BB962C8B-B14F-4D97-AF65-F5344CB8AC3E}">
        <p14:creationId xmlns:p14="http://schemas.microsoft.com/office/powerpoint/2010/main" val="618661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908720"/>
            <a:ext cx="7772400" cy="1470025"/>
          </a:xfrm>
        </p:spPr>
        <p:txBody>
          <a:bodyPr>
            <a:normAutofit fontScale="90000"/>
          </a:bodyPr>
          <a:lstStyle/>
          <a:p>
            <a:r>
              <a:rPr lang="en-US" dirty="0" smtClean="0">
                <a:solidFill>
                  <a:schemeClr val="bg1"/>
                </a:solidFill>
              </a:rPr>
              <a:t>Focusing in on the details…</a:t>
            </a:r>
            <a:br>
              <a:rPr lang="en-US" dirty="0" smtClean="0">
                <a:solidFill>
                  <a:schemeClr val="bg1"/>
                </a:solidFill>
              </a:rPr>
            </a:br>
            <a:r>
              <a:rPr lang="en-US" dirty="0" smtClean="0">
                <a:solidFill>
                  <a:schemeClr val="bg1"/>
                </a:solidFill>
              </a:rPr>
              <a:t/>
            </a:r>
            <a:br>
              <a:rPr lang="en-US" dirty="0" smtClean="0">
                <a:solidFill>
                  <a:schemeClr val="bg1"/>
                </a:solidFill>
              </a:rPr>
            </a:br>
            <a:r>
              <a:rPr lang="en-US" sz="3600" dirty="0" smtClean="0">
                <a:solidFill>
                  <a:schemeClr val="bg1"/>
                </a:solidFill>
              </a:rPr>
              <a:t>population immunity</a:t>
            </a:r>
            <a:br>
              <a:rPr lang="en-US" sz="3600" dirty="0" smtClean="0">
                <a:solidFill>
                  <a:schemeClr val="bg1"/>
                </a:solidFill>
              </a:rPr>
            </a:br>
            <a:r>
              <a:rPr lang="en-US" sz="3600" dirty="0" smtClean="0">
                <a:solidFill>
                  <a:schemeClr val="bg1"/>
                </a:solidFill>
              </a:rPr>
              <a:t>monitoring and surveillance</a:t>
            </a:r>
            <a:br>
              <a:rPr lang="en-US" sz="3600" dirty="0" smtClean="0">
                <a:solidFill>
                  <a:schemeClr val="bg1"/>
                </a:solidFill>
              </a:rPr>
            </a:br>
            <a:r>
              <a:rPr lang="en-US" sz="3600" dirty="0" smtClean="0">
                <a:solidFill>
                  <a:schemeClr val="bg1"/>
                </a:solidFill>
              </a:rPr>
              <a:t>outbreak response</a:t>
            </a:r>
            <a:endParaRPr lang="en-US" sz="3600" dirty="0">
              <a:solidFill>
                <a:schemeClr val="bg1"/>
              </a:solidFill>
            </a:endParaRPr>
          </a:p>
        </p:txBody>
      </p:sp>
    </p:spTree>
    <p:extLst>
      <p:ext uri="{BB962C8B-B14F-4D97-AF65-F5344CB8AC3E}">
        <p14:creationId xmlns:p14="http://schemas.microsoft.com/office/powerpoint/2010/main" val="4105370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pPr algn="l"/>
            <a:r>
              <a:rPr lang="en-US" dirty="0" smtClean="0"/>
              <a:t>1. </a:t>
            </a:r>
            <a:r>
              <a:rPr lang="en-US" dirty="0" smtClean="0"/>
              <a:t>Building </a:t>
            </a:r>
            <a:r>
              <a:rPr lang="en-US" dirty="0" smtClean="0"/>
              <a:t>blocks of high population immunity ….</a:t>
            </a:r>
            <a:endParaRPr lang="en-US" dirty="0"/>
          </a:p>
        </p:txBody>
      </p:sp>
      <p:sp>
        <p:nvSpPr>
          <p:cNvPr id="3" name="Content Placeholder 2"/>
          <p:cNvSpPr>
            <a:spLocks noGrp="1"/>
          </p:cNvSpPr>
          <p:nvPr>
            <p:ph idx="1"/>
          </p:nvPr>
        </p:nvSpPr>
        <p:spPr>
          <a:xfrm>
            <a:off x="395536" y="1628800"/>
            <a:ext cx="8229600" cy="4525963"/>
          </a:xfrm>
        </p:spPr>
        <p:txBody>
          <a:bodyPr>
            <a:normAutofit/>
          </a:bodyPr>
          <a:lstStyle/>
          <a:p>
            <a:r>
              <a:rPr lang="en-US" dirty="0" smtClean="0"/>
              <a:t>Increase 1</a:t>
            </a:r>
            <a:r>
              <a:rPr lang="en-US" baseline="30000" dirty="0" smtClean="0"/>
              <a:t>st</a:t>
            </a:r>
            <a:r>
              <a:rPr lang="en-US" dirty="0" smtClean="0"/>
              <a:t> dose to </a:t>
            </a:r>
            <a:r>
              <a:rPr lang="en-US" u="sng" dirty="0" smtClean="0"/>
              <a:t>&gt;</a:t>
            </a:r>
            <a:r>
              <a:rPr lang="en-US" dirty="0" smtClean="0"/>
              <a:t>95% </a:t>
            </a:r>
          </a:p>
          <a:p>
            <a:r>
              <a:rPr lang="en-US" dirty="0" smtClean="0"/>
              <a:t>Expand coverage with 2</a:t>
            </a:r>
            <a:r>
              <a:rPr lang="en-US" baseline="30000" dirty="0" smtClean="0"/>
              <a:t>nd</a:t>
            </a:r>
            <a:r>
              <a:rPr lang="en-US" dirty="0" smtClean="0"/>
              <a:t> dose</a:t>
            </a:r>
          </a:p>
          <a:p>
            <a:r>
              <a:rPr lang="en-US" dirty="0" smtClean="0"/>
              <a:t>High quality SIAs</a:t>
            </a:r>
          </a:p>
          <a:p>
            <a:pPr marL="457200" lvl="1" indent="0">
              <a:buNone/>
            </a:pPr>
            <a:endParaRPr lang="en-US" dirty="0" smtClean="0"/>
          </a:p>
          <a:p>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173" y="3068960"/>
            <a:ext cx="5433331"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599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a:xfrm>
            <a:off x="-36512" y="-99392"/>
            <a:ext cx="9144000" cy="1238270"/>
          </a:xfrm>
          <a:solidFill>
            <a:schemeClr val="accent3">
              <a:lumMod val="60000"/>
              <a:lumOff val="40000"/>
            </a:schemeClr>
          </a:solidFill>
        </p:spPr>
        <p:txBody>
          <a:bodyPr/>
          <a:lstStyle/>
          <a:p>
            <a:pPr eaLnBrk="1" hangingPunct="1"/>
            <a:r>
              <a:rPr lang="en-US" sz="3200" dirty="0"/>
              <a:t>20.1 million infants not immunized (MCV1), 2011</a:t>
            </a: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1021502780"/>
              </p:ext>
            </p:extLst>
          </p:nvPr>
        </p:nvGraphicFramePr>
        <p:xfrm>
          <a:off x="-861566" y="855754"/>
          <a:ext cx="10031335" cy="5527798"/>
        </p:xfrm>
        <a:graphic>
          <a:graphicData uri="http://schemas.openxmlformats.org/drawingml/2006/chart">
            <c:chart xmlns:c="http://schemas.openxmlformats.org/drawingml/2006/chart" xmlns:r="http://schemas.openxmlformats.org/officeDocument/2006/relationships" r:id="rId3"/>
          </a:graphicData>
        </a:graphic>
      </p:graphicFrame>
      <p:sp>
        <p:nvSpPr>
          <p:cNvPr id="44036" name="Text Box 20"/>
          <p:cNvSpPr txBox="1">
            <a:spLocks noChangeArrowheads="1"/>
          </p:cNvSpPr>
          <p:nvPr/>
        </p:nvSpPr>
        <p:spPr bwMode="auto">
          <a:xfrm>
            <a:off x="57014" y="6165304"/>
            <a:ext cx="3610903" cy="58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defTabSz="1042988">
              <a:defRPr sz="1000" i="1">
                <a:solidFill>
                  <a:schemeClr val="tx1"/>
                </a:solidFill>
                <a:latin typeface="Arial" charset="0"/>
                <a:cs typeface="Arial" charset="0"/>
              </a:defRPr>
            </a:lvl1pPr>
            <a:lvl2pPr marL="742950" indent="-285750" defTabSz="1042988">
              <a:defRPr sz="1000" i="1">
                <a:solidFill>
                  <a:schemeClr val="tx1"/>
                </a:solidFill>
                <a:latin typeface="Arial" charset="0"/>
                <a:cs typeface="Arial" charset="0"/>
              </a:defRPr>
            </a:lvl2pPr>
            <a:lvl3pPr marL="1143000" indent="-228600" defTabSz="1042988">
              <a:defRPr sz="1000" i="1">
                <a:solidFill>
                  <a:schemeClr val="tx1"/>
                </a:solidFill>
                <a:latin typeface="Arial" charset="0"/>
                <a:cs typeface="Arial" charset="0"/>
              </a:defRPr>
            </a:lvl3pPr>
            <a:lvl4pPr marL="1600200" indent="-228600" defTabSz="1042988">
              <a:defRPr sz="1000" i="1">
                <a:solidFill>
                  <a:schemeClr val="tx1"/>
                </a:solidFill>
                <a:latin typeface="Arial" charset="0"/>
                <a:cs typeface="Arial" charset="0"/>
              </a:defRPr>
            </a:lvl4pPr>
            <a:lvl5pPr marL="2057400" indent="-228600" defTabSz="1042988">
              <a:defRPr sz="1000" i="1">
                <a:solidFill>
                  <a:schemeClr val="tx1"/>
                </a:solidFill>
                <a:latin typeface="Arial" charset="0"/>
                <a:cs typeface="Arial" charset="0"/>
              </a:defRPr>
            </a:lvl5pPr>
            <a:lvl6pPr marL="2514600" indent="-228600" defTabSz="1042988" eaLnBrk="0" fontAlgn="base" hangingPunct="0">
              <a:spcBef>
                <a:spcPct val="50000"/>
              </a:spcBef>
              <a:spcAft>
                <a:spcPct val="0"/>
              </a:spcAft>
              <a:defRPr sz="1000" i="1">
                <a:solidFill>
                  <a:schemeClr val="tx1"/>
                </a:solidFill>
                <a:latin typeface="Arial" charset="0"/>
                <a:cs typeface="Arial" charset="0"/>
              </a:defRPr>
            </a:lvl6pPr>
            <a:lvl7pPr marL="2971800" indent="-228600" defTabSz="1042988" eaLnBrk="0" fontAlgn="base" hangingPunct="0">
              <a:spcBef>
                <a:spcPct val="50000"/>
              </a:spcBef>
              <a:spcAft>
                <a:spcPct val="0"/>
              </a:spcAft>
              <a:defRPr sz="1000" i="1">
                <a:solidFill>
                  <a:schemeClr val="tx1"/>
                </a:solidFill>
                <a:latin typeface="Arial" charset="0"/>
                <a:cs typeface="Arial" charset="0"/>
              </a:defRPr>
            </a:lvl7pPr>
            <a:lvl8pPr marL="3429000" indent="-228600" defTabSz="1042988" eaLnBrk="0" fontAlgn="base" hangingPunct="0">
              <a:spcBef>
                <a:spcPct val="50000"/>
              </a:spcBef>
              <a:spcAft>
                <a:spcPct val="0"/>
              </a:spcAft>
              <a:defRPr sz="1000" i="1">
                <a:solidFill>
                  <a:schemeClr val="tx1"/>
                </a:solidFill>
                <a:latin typeface="Arial" charset="0"/>
                <a:cs typeface="Arial" charset="0"/>
              </a:defRPr>
            </a:lvl8pPr>
            <a:lvl9pPr marL="3886200" indent="-228600" defTabSz="1042988" eaLnBrk="0" fontAlgn="base" hangingPunct="0">
              <a:spcBef>
                <a:spcPct val="50000"/>
              </a:spcBef>
              <a:spcAft>
                <a:spcPct val="0"/>
              </a:spcAft>
              <a:defRPr sz="1000" i="1">
                <a:solidFill>
                  <a:schemeClr val="tx1"/>
                </a:solidFill>
                <a:latin typeface="Arial" charset="0"/>
                <a:cs typeface="Arial" charset="0"/>
              </a:defRPr>
            </a:lvl9pPr>
          </a:lstStyle>
          <a:p>
            <a:r>
              <a:rPr lang="en-GB" sz="800" i="0" dirty="0">
                <a:solidFill>
                  <a:prstClr val="black"/>
                </a:solidFill>
              </a:rPr>
              <a:t>Source: WHO/UNICEF coverage estimates 2011 revision. July 2012</a:t>
            </a:r>
          </a:p>
          <a:p>
            <a:r>
              <a:rPr lang="en-GB" sz="800" i="0" dirty="0">
                <a:solidFill>
                  <a:prstClr val="black"/>
                </a:solidFill>
              </a:rPr>
              <a:t>Immunization Vaccines and  </a:t>
            </a:r>
            <a:r>
              <a:rPr lang="en-GB" sz="800" i="0" dirty="0" err="1">
                <a:solidFill>
                  <a:prstClr val="black"/>
                </a:solidFill>
              </a:rPr>
              <a:t>Biologicals</a:t>
            </a:r>
            <a:r>
              <a:rPr lang="en-GB" sz="800" i="0" dirty="0">
                <a:solidFill>
                  <a:prstClr val="black"/>
                </a:solidFill>
              </a:rPr>
              <a:t>, (IVB), </a:t>
            </a:r>
          </a:p>
          <a:p>
            <a:r>
              <a:rPr lang="en-GB" sz="800" i="0" dirty="0">
                <a:solidFill>
                  <a:prstClr val="black"/>
                </a:solidFill>
              </a:rPr>
              <a:t>World Health Organization.</a:t>
            </a:r>
          </a:p>
          <a:p>
            <a:r>
              <a:rPr lang="en-GB" sz="800" i="0" dirty="0">
                <a:solidFill>
                  <a:prstClr val="black"/>
                </a:solidFill>
              </a:rPr>
              <a:t>194 WHO Member States. Date of slide:  13 September 2013.</a:t>
            </a:r>
          </a:p>
        </p:txBody>
      </p:sp>
    </p:spTree>
    <p:extLst>
      <p:ext uri="{BB962C8B-B14F-4D97-AF65-F5344CB8AC3E}">
        <p14:creationId xmlns:p14="http://schemas.microsoft.com/office/powerpoint/2010/main" val="4288849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pPr algn="l"/>
            <a:r>
              <a:rPr lang="en-US" dirty="0" smtClean="0"/>
              <a:t>Root causes of low coverage ….</a:t>
            </a:r>
            <a:endParaRPr lang="en-US" dirty="0"/>
          </a:p>
        </p:txBody>
      </p:sp>
      <p:sp>
        <p:nvSpPr>
          <p:cNvPr id="3" name="TextBox 2"/>
          <p:cNvSpPr txBox="1"/>
          <p:nvPr/>
        </p:nvSpPr>
        <p:spPr>
          <a:xfrm>
            <a:off x="5148064" y="1340768"/>
            <a:ext cx="4032448" cy="2677656"/>
          </a:xfrm>
          <a:prstGeom prst="rect">
            <a:avLst/>
          </a:prstGeom>
          <a:noFill/>
        </p:spPr>
        <p:txBody>
          <a:bodyPr wrap="square" rtlCol="0">
            <a:spAutoFit/>
          </a:bodyPr>
          <a:lstStyle/>
          <a:p>
            <a:r>
              <a:rPr lang="en-US" sz="2400" dirty="0" smtClean="0"/>
              <a:t>Lack of vaccine availability</a:t>
            </a:r>
          </a:p>
          <a:p>
            <a:r>
              <a:rPr lang="en-US" sz="2400" dirty="0" smtClean="0"/>
              <a:t>Physical access</a:t>
            </a:r>
          </a:p>
          <a:p>
            <a:r>
              <a:rPr lang="en-US" sz="2400" dirty="0" smtClean="0"/>
              <a:t>Missed opportunities</a:t>
            </a:r>
          </a:p>
          <a:p>
            <a:r>
              <a:rPr lang="en-US" sz="2400" dirty="0" smtClean="0"/>
              <a:t>Health worker KAPs</a:t>
            </a:r>
          </a:p>
          <a:p>
            <a:r>
              <a:rPr lang="en-US" sz="2400" dirty="0" smtClean="0"/>
              <a:t>Caregiver factors</a:t>
            </a:r>
          </a:p>
          <a:p>
            <a:r>
              <a:rPr lang="en-US" sz="2400" dirty="0" smtClean="0"/>
              <a:t>Community/societal factors</a:t>
            </a:r>
          </a:p>
          <a:p>
            <a:endParaRPr lang="en-US" sz="24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8" y="3573016"/>
            <a:ext cx="5564753"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499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p:cNvSpPr>
            <a:spLocks noGrp="1"/>
          </p:cNvSpPr>
          <p:nvPr>
            <p:ph type="title"/>
          </p:nvPr>
        </p:nvSpPr>
        <p:spPr>
          <a:xfrm>
            <a:off x="0" y="61914"/>
            <a:ext cx="9144000" cy="1238270"/>
          </a:xfrm>
          <a:solidFill>
            <a:schemeClr val="accent3">
              <a:lumMod val="60000"/>
              <a:lumOff val="40000"/>
            </a:schemeClr>
          </a:solidFill>
        </p:spPr>
        <p:txBody>
          <a:bodyPr/>
          <a:lstStyle/>
          <a:p>
            <a:pPr algn="l" eaLnBrk="1" hangingPunct="1"/>
            <a:r>
              <a:rPr lang="en-US" sz="2800" dirty="0"/>
              <a:t>Countries Giving 2 Doses of Measles Vaccine in their Routine National Immunization </a:t>
            </a:r>
            <a:r>
              <a:rPr lang="en-US" sz="2800" dirty="0" smtClean="0"/>
              <a:t>System, </a:t>
            </a:r>
            <a:r>
              <a:rPr lang="en-US" sz="2800" dirty="0"/>
              <a:t>2011</a:t>
            </a:r>
          </a:p>
        </p:txBody>
      </p:sp>
      <p:sp>
        <p:nvSpPr>
          <p:cNvPr id="9219" name="DataSource"/>
          <p:cNvSpPr txBox="1">
            <a:spLocks noChangeArrowheads="1"/>
          </p:cNvSpPr>
          <p:nvPr/>
        </p:nvSpPr>
        <p:spPr bwMode="auto">
          <a:xfrm>
            <a:off x="52942" y="6381328"/>
            <a:ext cx="3828100" cy="33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dirty="0"/>
              <a:t>Source: WHO/IVB database, 194 WHO Member States. Data as of July 2012</a:t>
            </a:r>
          </a:p>
          <a:p>
            <a:pPr eaLnBrk="1" hangingPunct="1"/>
            <a:r>
              <a:rPr lang="en-US" sz="800" dirty="0"/>
              <a:t>Date of slide: 20 July 2012</a:t>
            </a:r>
          </a:p>
        </p:txBody>
      </p:sp>
      <p:sp>
        <p:nvSpPr>
          <p:cNvPr id="9221" name="Box0"/>
          <p:cNvSpPr>
            <a:spLocks noChangeArrowheads="1"/>
          </p:cNvSpPr>
          <p:nvPr/>
        </p:nvSpPr>
        <p:spPr bwMode="auto">
          <a:xfrm>
            <a:off x="3881042" y="5134501"/>
            <a:ext cx="434394" cy="131027"/>
          </a:xfrm>
          <a:prstGeom prst="rect">
            <a:avLst/>
          </a:prstGeom>
          <a:solidFill>
            <a:srgbClr val="CCCC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defTabSz="914179"/>
            <a:endParaRPr lang="en-US">
              <a:solidFill>
                <a:prstClr val="black"/>
              </a:solidFill>
            </a:endParaRPr>
          </a:p>
        </p:txBody>
      </p:sp>
      <p:sp>
        <p:nvSpPr>
          <p:cNvPr id="9222" name="Legend_0"/>
          <p:cNvSpPr txBox="1">
            <a:spLocks noChangeArrowheads="1"/>
          </p:cNvSpPr>
          <p:nvPr/>
        </p:nvSpPr>
        <p:spPr bwMode="auto">
          <a:xfrm>
            <a:off x="4343943" y="5091305"/>
            <a:ext cx="274211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a:latin typeface="Times New Roman" pitchFamily="18" charset="0"/>
                <a:cs typeface="Times New Roman" pitchFamily="18" charset="0"/>
                <a:sym typeface="Times New Roman" pitchFamily="18" charset="0"/>
              </a:rPr>
              <a:t>No  </a:t>
            </a:r>
            <a:r>
              <a:rPr lang="en-US" sz="800" i="1">
                <a:latin typeface="Times New Roman" pitchFamily="18" charset="0"/>
                <a:cs typeface="Times New Roman" pitchFamily="18" charset="0"/>
                <a:sym typeface="Times New Roman" pitchFamily="18" charset="0"/>
              </a:rPr>
              <a:t> (53 countries  or 27%)</a:t>
            </a:r>
          </a:p>
        </p:txBody>
      </p:sp>
      <p:sp>
        <p:nvSpPr>
          <p:cNvPr id="9223" name="Box1"/>
          <p:cNvSpPr>
            <a:spLocks noChangeArrowheads="1"/>
          </p:cNvSpPr>
          <p:nvPr/>
        </p:nvSpPr>
        <p:spPr bwMode="auto">
          <a:xfrm>
            <a:off x="3881042" y="5344719"/>
            <a:ext cx="434394" cy="131027"/>
          </a:xfrm>
          <a:prstGeom prst="rect">
            <a:avLst/>
          </a:prstGeom>
          <a:solidFill>
            <a:srgbClr val="FFAA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defTabSz="914179"/>
            <a:endParaRPr lang="en-US">
              <a:solidFill>
                <a:prstClr val="black"/>
              </a:solidFill>
            </a:endParaRPr>
          </a:p>
        </p:txBody>
      </p:sp>
      <p:sp>
        <p:nvSpPr>
          <p:cNvPr id="9224" name="Legend_1"/>
          <p:cNvSpPr txBox="1">
            <a:spLocks noChangeArrowheads="1"/>
          </p:cNvSpPr>
          <p:nvPr/>
        </p:nvSpPr>
        <p:spPr bwMode="auto">
          <a:xfrm>
            <a:off x="4343943" y="5301523"/>
            <a:ext cx="274211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a:latin typeface="Times New Roman" pitchFamily="18" charset="0"/>
                <a:cs typeface="Times New Roman" pitchFamily="18" charset="0"/>
                <a:sym typeface="Times New Roman" pitchFamily="18" charset="0"/>
              </a:rPr>
              <a:t>Yes  </a:t>
            </a:r>
            <a:r>
              <a:rPr lang="en-US" sz="800" i="1">
                <a:latin typeface="Times New Roman" pitchFamily="18" charset="0"/>
                <a:cs typeface="Times New Roman" pitchFamily="18" charset="0"/>
                <a:sym typeface="Times New Roman" pitchFamily="18" charset="0"/>
              </a:rPr>
              <a:t> (141 countries  or 73%)</a:t>
            </a:r>
          </a:p>
        </p:txBody>
      </p:sp>
      <p:pic>
        <p:nvPicPr>
          <p:cNvPr id="9225" name="WorldMap"/>
          <p:cNvPicPr>
            <a:picLocks noChangeAspect="1" noChangeArrowheads="1"/>
          </p:cNvPicPr>
          <p:nvPr/>
        </p:nvPicPr>
        <p:blipFill>
          <a:blip r:embed="rId3">
            <a:extLst>
              <a:ext uri="{28A0092B-C50C-407E-A947-70E740481C1C}">
                <a14:useLocalDpi xmlns:a14="http://schemas.microsoft.com/office/drawing/2010/main" val="0"/>
              </a:ext>
            </a:extLst>
          </a:blip>
          <a:srcRect l="5847" t="16634" r="5917" b="15875"/>
          <a:stretch>
            <a:fillRect/>
          </a:stretch>
        </p:blipFill>
        <p:spPr bwMode="auto">
          <a:xfrm>
            <a:off x="52942" y="1113003"/>
            <a:ext cx="8897500" cy="510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27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a:solidFill>
            <a:schemeClr val="accent3">
              <a:lumMod val="60000"/>
              <a:lumOff val="40000"/>
            </a:schemeClr>
          </a:solidFill>
        </p:spPr>
        <p:txBody>
          <a:bodyPr>
            <a:normAutofit/>
          </a:bodyPr>
          <a:lstStyle/>
          <a:p>
            <a:r>
              <a:rPr lang="en-US" dirty="0" smtClean="0"/>
              <a:t>Expanding MCV2 in routine </a:t>
            </a:r>
            <a:endParaRPr lang="en-US" dirty="0"/>
          </a:p>
        </p:txBody>
      </p:sp>
      <p:sp>
        <p:nvSpPr>
          <p:cNvPr id="4" name="Content Placeholder 3"/>
          <p:cNvSpPr>
            <a:spLocks noGrp="1"/>
          </p:cNvSpPr>
          <p:nvPr>
            <p:ph sz="half" idx="2"/>
          </p:nvPr>
        </p:nvSpPr>
        <p:spPr/>
        <p:txBody>
          <a:bodyPr>
            <a:normAutofit/>
          </a:bodyPr>
          <a:lstStyle/>
          <a:p>
            <a:pPr marL="0" indent="0">
              <a:buNone/>
            </a:pPr>
            <a:r>
              <a:rPr lang="en-US" sz="2400" dirty="0" smtClean="0"/>
              <a:t>Countries introducing MCV2:</a:t>
            </a:r>
          </a:p>
          <a:p>
            <a:r>
              <a:rPr lang="en-US" sz="2400" dirty="0" smtClean="0"/>
              <a:t>2011:</a:t>
            </a:r>
          </a:p>
          <a:p>
            <a:pPr lvl="1"/>
            <a:r>
              <a:rPr lang="en-US" sz="2000" dirty="0" smtClean="0"/>
              <a:t>Bolivia, Botswana, Djibouti, India, Suriname </a:t>
            </a:r>
          </a:p>
          <a:p>
            <a:r>
              <a:rPr lang="en-US" sz="2400" dirty="0" smtClean="0"/>
              <a:t>2012:</a:t>
            </a:r>
          </a:p>
          <a:p>
            <a:pPr lvl="1"/>
            <a:r>
              <a:rPr lang="en-US" sz="2000" dirty="0" smtClean="0"/>
              <a:t>Bangladesh, Burundi, Cambodia, Eritrea, Gambia, Ghana, Sao Tome, Zambia</a:t>
            </a:r>
          </a:p>
          <a:p>
            <a:r>
              <a:rPr lang="en-US" sz="2400" dirty="0" smtClean="0">
                <a:solidFill>
                  <a:srgbClr val="C00000"/>
                </a:solidFill>
              </a:rPr>
              <a:t>2013</a:t>
            </a:r>
          </a:p>
          <a:p>
            <a:pPr lvl="1"/>
            <a:r>
              <a:rPr lang="en-US" sz="2000" dirty="0" smtClean="0">
                <a:solidFill>
                  <a:srgbClr val="C00000"/>
                </a:solidFill>
              </a:rPr>
              <a:t>Burkina Faso</a:t>
            </a:r>
          </a:p>
          <a:p>
            <a:pPr lvl="1"/>
            <a:r>
              <a:rPr lang="en-US" sz="2000" dirty="0" smtClean="0">
                <a:solidFill>
                  <a:srgbClr val="C00000"/>
                </a:solidFill>
              </a:rPr>
              <a:t>Kenya</a:t>
            </a:r>
            <a:endParaRPr lang="en-US" sz="2000" dirty="0">
              <a:solidFill>
                <a:srgbClr val="C00000"/>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879021836"/>
              </p:ext>
            </p:extLst>
          </p:nvPr>
        </p:nvGraphicFramePr>
        <p:xfrm>
          <a:off x="323528" y="2132856"/>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23528" y="1558533"/>
            <a:ext cx="3797258" cy="646331"/>
          </a:xfrm>
          <a:prstGeom prst="rect">
            <a:avLst/>
          </a:prstGeom>
          <a:noFill/>
          <a:ln w="3175">
            <a:solidFill>
              <a:schemeClr val="accent1"/>
            </a:solidFill>
          </a:ln>
        </p:spPr>
        <p:txBody>
          <a:bodyPr wrap="none" rtlCol="0">
            <a:spAutoFit/>
          </a:bodyPr>
          <a:lstStyle/>
          <a:p>
            <a:r>
              <a:rPr lang="en-US" dirty="0" smtClean="0">
                <a:solidFill>
                  <a:prstClr val="black"/>
                </a:solidFill>
              </a:rPr>
              <a:t>No of Countries with MCV2 in Routine</a:t>
            </a:r>
          </a:p>
          <a:p>
            <a:r>
              <a:rPr lang="en-US" dirty="0" smtClean="0">
                <a:solidFill>
                  <a:prstClr val="black"/>
                </a:solidFill>
              </a:rPr>
              <a:t>2020 to 2011</a:t>
            </a:r>
            <a:endParaRPr lang="en-US" dirty="0">
              <a:solidFill>
                <a:prstClr val="black"/>
              </a:solidFill>
            </a:endParaRPr>
          </a:p>
        </p:txBody>
      </p:sp>
    </p:spTree>
    <p:extLst>
      <p:ext uri="{BB962C8B-B14F-4D97-AF65-F5344CB8AC3E}">
        <p14:creationId xmlns:p14="http://schemas.microsoft.com/office/powerpoint/2010/main" val="3339234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3">
              <a:lumMod val="60000"/>
              <a:lumOff val="40000"/>
            </a:schemeClr>
          </a:solidFill>
        </p:spPr>
        <p:txBody>
          <a:bodyPr>
            <a:noAutofit/>
          </a:bodyPr>
          <a:lstStyle/>
          <a:p>
            <a:r>
              <a:rPr lang="en-US" sz="3600" dirty="0" smtClean="0"/>
              <a:t>Rubella Vaccine Position Paper </a:t>
            </a:r>
            <a:br>
              <a:rPr lang="en-US" sz="3600" dirty="0" smtClean="0"/>
            </a:br>
            <a:r>
              <a:rPr lang="en-US" sz="3600" dirty="0" smtClean="0"/>
              <a:t>(WHO, July 2011)</a:t>
            </a:r>
            <a:endParaRPr lang="en-US" sz="3600" dirty="0"/>
          </a:p>
        </p:txBody>
      </p:sp>
      <p:sp>
        <p:nvSpPr>
          <p:cNvPr id="6" name="Rectangle 5"/>
          <p:cNvSpPr/>
          <p:nvPr/>
        </p:nvSpPr>
        <p:spPr>
          <a:xfrm>
            <a:off x="4518248" y="1844824"/>
            <a:ext cx="4518248" cy="4955203"/>
          </a:xfrm>
          <a:prstGeom prst="rect">
            <a:avLst/>
          </a:prstGeom>
        </p:spPr>
        <p:txBody>
          <a:bodyPr wrap="square">
            <a:spAutoFit/>
          </a:bodyPr>
          <a:lstStyle/>
          <a:p>
            <a:pPr marL="117475" lvl="1" indent="1588">
              <a:spcBef>
                <a:spcPct val="20000"/>
              </a:spcBef>
              <a:spcAft>
                <a:spcPct val="0"/>
              </a:spcAft>
            </a:pPr>
            <a:r>
              <a:rPr lang="en-GB" sz="2000" dirty="0">
                <a:latin typeface="Arial" charset="0"/>
                <a:ea typeface="ＭＳ Ｐゴシック" pitchFamily="34" charset="-128"/>
                <a:cs typeface="Arial" charset="0"/>
              </a:rPr>
              <a:t>“In light of the remaining global burden of CRS and proven efficacy and safety of RCVs,</a:t>
            </a:r>
          </a:p>
          <a:p>
            <a:pPr marL="117475" lvl="1" indent="1588">
              <a:spcBef>
                <a:spcPct val="20000"/>
              </a:spcBef>
              <a:spcAft>
                <a:spcPct val="0"/>
              </a:spcAft>
            </a:pPr>
            <a:r>
              <a:rPr lang="en-GB" sz="2000" dirty="0">
                <a:solidFill>
                  <a:schemeClr val="hlink"/>
                </a:solidFill>
                <a:latin typeface="Arial" charset="0"/>
                <a:ea typeface="ＭＳ Ｐゴシック" pitchFamily="34" charset="-128"/>
                <a:cs typeface="Arial" charset="0"/>
              </a:rPr>
              <a:t>WHO recommends that </a:t>
            </a:r>
            <a:r>
              <a:rPr lang="en-GB" sz="2000" dirty="0" smtClean="0">
                <a:solidFill>
                  <a:schemeClr val="hlink"/>
                </a:solidFill>
                <a:latin typeface="Arial" charset="0"/>
                <a:ea typeface="ＭＳ Ｐゴシック" pitchFamily="34" charset="-128"/>
                <a:cs typeface="Arial" charset="0"/>
              </a:rPr>
              <a:t/>
            </a:r>
            <a:br>
              <a:rPr lang="en-GB" sz="2000" dirty="0" smtClean="0">
                <a:solidFill>
                  <a:schemeClr val="hlink"/>
                </a:solidFill>
                <a:latin typeface="Arial" charset="0"/>
                <a:ea typeface="ＭＳ Ｐゴシック" pitchFamily="34" charset="-128"/>
                <a:cs typeface="Arial" charset="0"/>
              </a:rPr>
            </a:br>
            <a:r>
              <a:rPr lang="en-GB" sz="2000" dirty="0" smtClean="0">
                <a:solidFill>
                  <a:schemeClr val="hlink"/>
                </a:solidFill>
                <a:latin typeface="Arial" charset="0"/>
                <a:ea typeface="ＭＳ Ｐゴシック" pitchFamily="34" charset="-128"/>
                <a:cs typeface="Arial" charset="0"/>
              </a:rPr>
              <a:t>countries </a:t>
            </a:r>
            <a:r>
              <a:rPr lang="en-GB" sz="2000" dirty="0">
                <a:solidFill>
                  <a:schemeClr val="hlink"/>
                </a:solidFill>
                <a:latin typeface="Arial" charset="0"/>
                <a:ea typeface="ＭＳ Ｐゴシック" pitchFamily="34" charset="-128"/>
                <a:cs typeface="Arial" charset="0"/>
              </a:rPr>
              <a:t>take the </a:t>
            </a:r>
            <a:br>
              <a:rPr lang="en-GB" sz="2000" dirty="0">
                <a:solidFill>
                  <a:schemeClr val="hlink"/>
                </a:solidFill>
                <a:latin typeface="Arial" charset="0"/>
                <a:ea typeface="ＭＳ Ｐゴシック" pitchFamily="34" charset="-128"/>
                <a:cs typeface="Arial" charset="0"/>
              </a:rPr>
            </a:br>
            <a:r>
              <a:rPr lang="en-GB" sz="2000" dirty="0">
                <a:solidFill>
                  <a:schemeClr val="hlink"/>
                </a:solidFill>
                <a:latin typeface="Arial" charset="0"/>
                <a:ea typeface="ＭＳ Ｐゴシック" pitchFamily="34" charset="-128"/>
                <a:cs typeface="Arial" charset="0"/>
              </a:rPr>
              <a:t>opportunity offered by </a:t>
            </a:r>
            <a:r>
              <a:rPr lang="en-GB" sz="2000" dirty="0" smtClean="0">
                <a:solidFill>
                  <a:schemeClr val="hlink"/>
                </a:solidFill>
                <a:latin typeface="Arial" charset="0"/>
                <a:ea typeface="ＭＳ Ｐゴシック" pitchFamily="34" charset="-128"/>
                <a:cs typeface="Arial" charset="0"/>
              </a:rPr>
              <a:t>measles</a:t>
            </a:r>
            <a:r>
              <a:rPr lang="en-GB" sz="2000" dirty="0">
                <a:solidFill>
                  <a:schemeClr val="hlink"/>
                </a:solidFill>
                <a:latin typeface="Arial" charset="0"/>
                <a:ea typeface="ＭＳ Ｐゴシック" pitchFamily="34" charset="-128"/>
                <a:cs typeface="Arial" charset="0"/>
              </a:rPr>
              <a:t/>
            </a:r>
            <a:br>
              <a:rPr lang="en-GB" sz="2000" dirty="0">
                <a:solidFill>
                  <a:schemeClr val="hlink"/>
                </a:solidFill>
                <a:latin typeface="Arial" charset="0"/>
                <a:ea typeface="ＭＳ Ｐゴシック" pitchFamily="34" charset="-128"/>
                <a:cs typeface="Arial" charset="0"/>
              </a:rPr>
            </a:br>
            <a:r>
              <a:rPr lang="en-GB" sz="2000" dirty="0">
                <a:solidFill>
                  <a:schemeClr val="hlink"/>
                </a:solidFill>
                <a:latin typeface="Arial" charset="0"/>
                <a:ea typeface="ＭＳ Ｐゴシック" pitchFamily="34" charset="-128"/>
                <a:cs typeface="Arial" charset="0"/>
              </a:rPr>
              <a:t>control and elimination </a:t>
            </a:r>
            <a:br>
              <a:rPr lang="en-GB" sz="2000" dirty="0">
                <a:solidFill>
                  <a:schemeClr val="hlink"/>
                </a:solidFill>
                <a:latin typeface="Arial" charset="0"/>
                <a:ea typeface="ＭＳ Ｐゴシック" pitchFamily="34" charset="-128"/>
                <a:cs typeface="Arial" charset="0"/>
              </a:rPr>
            </a:br>
            <a:r>
              <a:rPr lang="en-GB" sz="2000" dirty="0">
                <a:solidFill>
                  <a:schemeClr val="hlink"/>
                </a:solidFill>
                <a:latin typeface="Arial" charset="0"/>
                <a:ea typeface="ＭＳ Ｐゴシック" pitchFamily="34" charset="-128"/>
                <a:cs typeface="Arial" charset="0"/>
              </a:rPr>
              <a:t>activities to introduce </a:t>
            </a:r>
            <a:br>
              <a:rPr lang="en-GB" sz="2000" dirty="0">
                <a:solidFill>
                  <a:schemeClr val="hlink"/>
                </a:solidFill>
                <a:latin typeface="Arial" charset="0"/>
                <a:ea typeface="ＭＳ Ｐゴシック" pitchFamily="34" charset="-128"/>
                <a:cs typeface="Arial" charset="0"/>
              </a:rPr>
            </a:br>
            <a:r>
              <a:rPr lang="en-GB" sz="2000" dirty="0">
                <a:solidFill>
                  <a:schemeClr val="hlink"/>
                </a:solidFill>
                <a:latin typeface="Arial" charset="0"/>
                <a:ea typeface="ＭＳ Ｐゴシック" pitchFamily="34" charset="-128"/>
                <a:cs typeface="Arial" charset="0"/>
              </a:rPr>
              <a:t>RCVs."</a:t>
            </a:r>
            <a:r>
              <a:rPr lang="en-GB" sz="2000" dirty="0">
                <a:latin typeface="Arial" charset="0"/>
                <a:ea typeface="ＭＳ Ｐゴシック" pitchFamily="34" charset="-128"/>
                <a:cs typeface="Arial" charset="0"/>
              </a:rPr>
              <a:t> </a:t>
            </a:r>
            <a:endParaRPr lang="en-GB" sz="2000" dirty="0" smtClean="0">
              <a:latin typeface="Arial" charset="0"/>
              <a:ea typeface="ＭＳ Ｐゴシック" pitchFamily="34" charset="-128"/>
              <a:cs typeface="Arial" charset="0"/>
            </a:endParaRPr>
          </a:p>
          <a:p>
            <a:pPr marL="117475" lvl="1" indent="1588">
              <a:spcBef>
                <a:spcPct val="20000"/>
              </a:spcBef>
              <a:spcAft>
                <a:spcPct val="0"/>
              </a:spcAft>
            </a:pPr>
            <a:r>
              <a:rPr lang="en-GB" sz="2000" dirty="0" smtClean="0">
                <a:solidFill>
                  <a:srgbClr val="C00000"/>
                </a:solidFill>
                <a:latin typeface="Arial" charset="0"/>
                <a:ea typeface="ＭＳ Ｐゴシック" pitchFamily="34" charset="-128"/>
                <a:cs typeface="Arial" charset="0"/>
              </a:rPr>
              <a:t>The preferred approach is </a:t>
            </a:r>
          </a:p>
          <a:p>
            <a:pPr marL="117475" lvl="1" indent="1588">
              <a:spcBef>
                <a:spcPct val="20000"/>
              </a:spcBef>
              <a:spcAft>
                <a:spcPct val="0"/>
              </a:spcAft>
            </a:pPr>
            <a:r>
              <a:rPr lang="en-GB" sz="2000" dirty="0" smtClean="0">
                <a:solidFill>
                  <a:srgbClr val="C00000"/>
                </a:solidFill>
                <a:latin typeface="Arial" charset="0"/>
                <a:ea typeface="ＭＳ Ｐゴシック" pitchFamily="34" charset="-128"/>
                <a:cs typeface="Arial" charset="0"/>
              </a:rPr>
              <a:t>through a wide age-range </a:t>
            </a:r>
          </a:p>
          <a:p>
            <a:pPr marL="117475" lvl="1" indent="1588">
              <a:spcBef>
                <a:spcPct val="20000"/>
              </a:spcBef>
              <a:spcAft>
                <a:spcPct val="0"/>
              </a:spcAft>
            </a:pPr>
            <a:r>
              <a:rPr lang="en-GB" sz="2000" dirty="0" smtClean="0">
                <a:solidFill>
                  <a:srgbClr val="C00000"/>
                </a:solidFill>
                <a:latin typeface="Arial" charset="0"/>
                <a:ea typeface="ＭＳ Ｐゴシック" pitchFamily="34" charset="-128"/>
                <a:cs typeface="Arial" charset="0"/>
              </a:rPr>
              <a:t>campaign for all children 9 months to 15 years of </a:t>
            </a:r>
            <a:r>
              <a:rPr lang="en-GB" sz="2000" dirty="0" smtClean="0">
                <a:solidFill>
                  <a:srgbClr val="C00000"/>
                </a:solidFill>
                <a:latin typeface="Arial" charset="0"/>
                <a:ea typeface="ＭＳ Ｐゴシック" pitchFamily="34" charset="-128"/>
                <a:cs typeface="Arial" charset="0"/>
              </a:rPr>
              <a:t>age followed by introduction of RCV in the routine programme</a:t>
            </a:r>
            <a:endParaRPr lang="en-GB" sz="2000" dirty="0">
              <a:solidFill>
                <a:srgbClr val="C00000"/>
              </a:solidFill>
              <a:latin typeface="Arial" charset="0"/>
              <a:ea typeface="ＭＳ Ｐゴシック" pitchFamily="34" charset="-128"/>
              <a:cs typeface="Arial"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1" y="1844824"/>
            <a:ext cx="406476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256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24"/>
            <a:ext cx="8219256" cy="980728"/>
          </a:xfrm>
          <a:solidFill>
            <a:schemeClr val="accent3">
              <a:lumMod val="60000"/>
              <a:lumOff val="40000"/>
            </a:schemeClr>
          </a:solidFill>
        </p:spPr>
        <p:txBody>
          <a:bodyPr>
            <a:noAutofit/>
          </a:bodyPr>
          <a:lstStyle/>
          <a:p>
            <a:r>
              <a:rPr lang="en-US" sz="2800" dirty="0" smtClean="0"/>
              <a:t>Projected Dates of Rubella introductions</a:t>
            </a:r>
            <a:br>
              <a:rPr lang="en-US" sz="2800" dirty="0" smtClean="0"/>
            </a:br>
            <a:r>
              <a:rPr lang="en-US" sz="2800" dirty="0" smtClean="0"/>
              <a:t>GAVI and non-GAVI countries, by end 2018</a:t>
            </a:r>
            <a:endParaRPr lang="en-US" sz="2800" dirty="0"/>
          </a:p>
        </p:txBody>
      </p:sp>
      <p:sp>
        <p:nvSpPr>
          <p:cNvPr id="5" name="Slide Number Placeholder 4"/>
          <p:cNvSpPr>
            <a:spLocks noGrp="1"/>
          </p:cNvSpPr>
          <p:nvPr>
            <p:ph type="sldNum" sz="quarter" idx="12"/>
          </p:nvPr>
        </p:nvSpPr>
        <p:spPr/>
        <p:txBody>
          <a:bodyPr/>
          <a:lstStyle/>
          <a:p>
            <a:fld id="{9D71B97A-4969-41A4-B331-A72AF7B62732}" type="slidenum">
              <a:rPr lang="en-US" smtClean="0"/>
              <a:pPr/>
              <a:t>19</a:t>
            </a:fld>
            <a:endParaRPr lang="en-US"/>
          </a:p>
        </p:txBody>
      </p:sp>
      <p:graphicFrame>
        <p:nvGraphicFramePr>
          <p:cNvPr id="6" name="Group 388"/>
          <p:cNvGraphicFramePr>
            <a:graphicFrameLocks noGrp="1"/>
          </p:cNvGraphicFramePr>
          <p:nvPr>
            <p:extLst>
              <p:ext uri="{D42A27DB-BD31-4B8C-83A1-F6EECF244321}">
                <p14:modId xmlns:p14="http://schemas.microsoft.com/office/powerpoint/2010/main" val="2240554118"/>
              </p:ext>
            </p:extLst>
          </p:nvPr>
        </p:nvGraphicFramePr>
        <p:xfrm>
          <a:off x="152400" y="1340767"/>
          <a:ext cx="8019999" cy="4176467"/>
        </p:xfrm>
        <a:graphic>
          <a:graphicData uri="http://schemas.openxmlformats.org/drawingml/2006/table">
            <a:tbl>
              <a:tblPr/>
              <a:tblGrid>
                <a:gridCol w="1415294"/>
                <a:gridCol w="1320941"/>
                <a:gridCol w="1320941"/>
                <a:gridCol w="1320941"/>
                <a:gridCol w="1320941"/>
                <a:gridCol w="1320941"/>
              </a:tblGrid>
              <a:tr h="3537787">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pPr>
                      <a:endParaRPr kumimoji="0" lang="en-GB" sz="1600" b="1" i="0" u="none" strike="noStrike" cap="none" normalizeH="0" baseline="0" dirty="0" smtClean="0">
                        <a:ln>
                          <a:noFill/>
                        </a:ln>
                        <a:solidFill>
                          <a:schemeClr val="tx1"/>
                        </a:solidFill>
                        <a:effectLst/>
                        <a:latin typeface="Arial" charset="0"/>
                      </a:endParaRPr>
                    </a:p>
                  </a:txBody>
                  <a:tcPr anchor="ctr" horzOverflow="overflow">
                    <a:lnL cap="flat">
                      <a:noFill/>
                    </a:lnL>
                    <a:lnR w="12700" cap="flat" cmpd="sng" algn="ctr">
                      <a:solidFill>
                        <a:schemeClr val="tx1"/>
                      </a:solidFill>
                      <a:prstDash val="sysDash"/>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pPr>
                      <a:endParaRPr kumimoji="0" lang="en-GB"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pPr>
                      <a:endParaRPr kumimoji="0" lang="en-GB"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pPr>
                      <a:endParaRPr kumimoji="0" lang="en-GB"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pPr>
                      <a:endParaRPr kumimoji="0" lang="en-GB"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defRPr/>
                      </a:pPr>
                      <a:endParaRPr kumimoji="0" lang="en-GB"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276618">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pPr>
                      <a:r>
                        <a:rPr kumimoji="0" lang="en-GB" sz="1200" b="1" i="0" u="none" strike="noStrike" cap="none" normalizeH="0" baseline="0" dirty="0" smtClean="0">
                          <a:ln>
                            <a:noFill/>
                          </a:ln>
                          <a:solidFill>
                            <a:schemeClr val="tx1"/>
                          </a:solidFill>
                          <a:effectLst/>
                          <a:latin typeface="+mn-lt"/>
                        </a:rPr>
                        <a:t>2013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pPr>
                      <a:r>
                        <a:rPr kumimoji="0" lang="en-GB"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pPr>
                      <a:r>
                        <a:rPr kumimoji="0" lang="en-GB" sz="1200" b="1" i="0" u="none" strike="noStrike" cap="none" normalizeH="0" baseline="0" dirty="0" smtClean="0">
                          <a:ln>
                            <a:noFill/>
                          </a:ln>
                          <a:solidFill>
                            <a:schemeClr val="tx1"/>
                          </a:solidFill>
                          <a:effectLst/>
                          <a:latin typeface="+mn-lt"/>
                        </a:rPr>
                        <a:t>2015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pPr>
                      <a:r>
                        <a:rPr kumimoji="0" lang="en-GB" sz="1200" b="1" i="0" u="none" strike="noStrike" cap="none" normalizeH="0" baseline="0" dirty="0" smtClean="0">
                          <a:ln>
                            <a:noFill/>
                          </a:ln>
                          <a:solidFill>
                            <a:schemeClr val="tx1"/>
                          </a:solidFill>
                          <a:effectLst/>
                          <a:latin typeface="+mn-lt"/>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pPr>
                      <a:r>
                        <a:rPr kumimoji="0" lang="en-GB" sz="1200" b="1" i="0" u="none" strike="noStrike" cap="none" normalizeH="0" baseline="0" dirty="0" smtClean="0">
                          <a:ln>
                            <a:noFill/>
                          </a:ln>
                          <a:solidFill>
                            <a:schemeClr val="tx1"/>
                          </a:solidFill>
                          <a:effectLst/>
                          <a:latin typeface="+mn-lt"/>
                        </a:rPr>
                        <a:t>2017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1200" b="1" i="0" u="none" strike="noStrike" kern="1200" cap="none" normalizeH="0" baseline="0" dirty="0" smtClean="0">
                          <a:ln>
                            <a:noFill/>
                          </a:ln>
                          <a:solidFill>
                            <a:schemeClr val="tx1"/>
                          </a:solidFill>
                          <a:effectLst/>
                          <a:latin typeface="+mn-lt"/>
                          <a:ea typeface="+mn-ea"/>
                          <a:cs typeface="+mn-cs"/>
                        </a:rPr>
                        <a:t>2018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2062">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pPr>
                      <a:r>
                        <a:rPr kumimoji="0" lang="en-GB" sz="1200" b="1" i="0" u="none" strike="noStrike" cap="none" normalizeH="0" baseline="0" dirty="0" smtClean="0">
                          <a:ln>
                            <a:noFill/>
                          </a:ln>
                          <a:solidFill>
                            <a:schemeClr val="tx1"/>
                          </a:solidFill>
                          <a:effectLst/>
                          <a:latin typeface="+mn-lt"/>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pPr>
                      <a:r>
                        <a:rPr kumimoji="0" lang="en-GB" sz="1200" b="1" i="0" u="none" strike="noStrike" cap="none" normalizeH="0" baseline="0" dirty="0" smtClean="0">
                          <a:ln>
                            <a:noFill/>
                          </a:ln>
                          <a:solidFill>
                            <a:schemeClr val="tx1"/>
                          </a:solidFill>
                          <a:effectLst/>
                          <a:latin typeface="+mn-lt"/>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pPr>
                      <a:r>
                        <a:rPr kumimoji="0" lang="en-GB" sz="1200" b="1" i="0" u="none" strike="noStrike" cap="none" normalizeH="0" baseline="0" dirty="0" smtClean="0">
                          <a:ln>
                            <a:noFill/>
                          </a:ln>
                          <a:solidFill>
                            <a:schemeClr val="tx1"/>
                          </a:solidFill>
                          <a:effectLst/>
                          <a:latin typeface="+mn-lt"/>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pPr>
                      <a:r>
                        <a:rPr kumimoji="0" lang="en-GB" sz="1200" b="1" i="0" u="none" strike="noStrike" cap="none" normalizeH="0" baseline="0" dirty="0" smtClean="0">
                          <a:ln>
                            <a:noFill/>
                          </a:ln>
                          <a:solidFill>
                            <a:schemeClr val="tx1"/>
                          </a:solidFill>
                          <a:effectLst/>
                          <a:latin typeface="+mn-lt"/>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20000"/>
                        </a:spcAft>
                        <a:buClrTx/>
                        <a:buSzTx/>
                        <a:buFont typeface="Arial" charset="0"/>
                        <a:buNone/>
                        <a:tabLst/>
                      </a:pPr>
                      <a:r>
                        <a:rPr kumimoji="0" lang="en-GB" sz="1200" b="1" i="0" u="none" strike="noStrike" cap="none" normalizeH="0" baseline="0" dirty="0" smtClean="0">
                          <a:ln>
                            <a:noFill/>
                          </a:ln>
                          <a:solidFill>
                            <a:schemeClr val="tx1"/>
                          </a:solidFill>
                          <a:effectLst/>
                          <a:latin typeface="+mn-lt"/>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1200" b="1" i="0" u="none" strike="noStrike" kern="1200" cap="none" normalizeH="0" baseline="0" dirty="0" smtClean="0">
                          <a:ln>
                            <a:noFill/>
                          </a:ln>
                          <a:solidFill>
                            <a:schemeClr val="tx1"/>
                          </a:solidFill>
                          <a:effectLst/>
                          <a:latin typeface="+mn-lt"/>
                          <a:ea typeface="+mn-ea"/>
                          <a:cs typeface="+mn-cs"/>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8" name="Group 370"/>
          <p:cNvGraphicFramePr>
            <a:graphicFrameLocks noGrp="1"/>
          </p:cNvGraphicFramePr>
          <p:nvPr>
            <p:extLst>
              <p:ext uri="{D42A27DB-BD31-4B8C-83A1-F6EECF244321}">
                <p14:modId xmlns:p14="http://schemas.microsoft.com/office/powerpoint/2010/main" val="1728178904"/>
              </p:ext>
            </p:extLst>
          </p:nvPr>
        </p:nvGraphicFramePr>
        <p:xfrm>
          <a:off x="7020272" y="1412776"/>
          <a:ext cx="914400" cy="1158240"/>
        </p:xfrm>
        <a:graphic>
          <a:graphicData uri="http://schemas.openxmlformats.org/drawingml/2006/table">
            <a:tbl>
              <a:tblPr/>
              <a:tblGrid>
                <a:gridCol w="914400"/>
              </a:tblGrid>
              <a:tr h="76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charset="0"/>
                          <a:cs typeface="Arial" charset="0"/>
                        </a:rPr>
                        <a:t>2018</a:t>
                      </a:r>
                      <a:endParaRPr kumimoji="0" lang="en-US" sz="1800" b="0"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74613">
                <a:tc>
                  <a:txBody>
                    <a:bodyPr/>
                    <a:lstStyle/>
                    <a:p>
                      <a:pPr algn="ctr" fontAlgn="b"/>
                      <a:r>
                        <a:rPr lang="en-US" sz="1100" b="0" i="0" u="none" strike="noStrike" dirty="0">
                          <a:solidFill>
                            <a:srgbClr val="000000"/>
                          </a:solidFill>
                          <a:latin typeface="+mn-lt"/>
                        </a:rPr>
                        <a:t>Chad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r>
              <a:tr h="74613">
                <a:tc>
                  <a:txBody>
                    <a:bodyPr/>
                    <a:lstStyle/>
                    <a:p>
                      <a:pPr algn="ctr" fontAlgn="b"/>
                      <a:r>
                        <a:rPr lang="en-US" sz="1100" b="0" i="1" u="none" strike="noStrike" dirty="0" smtClean="0">
                          <a:solidFill>
                            <a:srgbClr val="000000"/>
                          </a:solidFill>
                          <a:latin typeface="+mn-lt"/>
                        </a:rPr>
                        <a:t>Equatorial Guinea</a:t>
                      </a:r>
                      <a:endParaRPr lang="en-US" sz="1100" b="0" i="1"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r>
              <a:tr h="74613">
                <a:tc>
                  <a:txBody>
                    <a:bodyPr/>
                    <a:lstStyle/>
                    <a:p>
                      <a:pPr algn="ctr" fontAlgn="b"/>
                      <a:r>
                        <a:rPr lang="en-US" sz="1100" b="0" i="0" u="none" strike="noStrike" dirty="0">
                          <a:solidFill>
                            <a:srgbClr val="000000"/>
                          </a:solidFill>
                          <a:latin typeface="+mn-lt"/>
                        </a:rPr>
                        <a:t>Guinea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r>
              <a:tr h="74613">
                <a:tc>
                  <a:txBody>
                    <a:bodyPr/>
                    <a:lstStyle/>
                    <a:p>
                      <a:pPr algn="ctr" fontAlgn="b"/>
                      <a:r>
                        <a:rPr lang="en-US" sz="1100" b="0" i="0" u="none" strike="noStrike">
                          <a:solidFill>
                            <a:srgbClr val="000000"/>
                          </a:solidFill>
                          <a:latin typeface="+mn-lt"/>
                        </a:rPr>
                        <a:t>Guinea-Bissau</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r>
              <a:tr h="74613">
                <a:tc>
                  <a:txBody>
                    <a:bodyPr/>
                    <a:lstStyle/>
                    <a:p>
                      <a:pPr algn="ctr" fontAlgn="b"/>
                      <a:r>
                        <a:rPr lang="en-US" sz="1100" b="0" i="0" u="none" strike="noStrike" dirty="0">
                          <a:solidFill>
                            <a:srgbClr val="000000"/>
                          </a:solidFill>
                          <a:latin typeface="+mn-lt"/>
                        </a:rPr>
                        <a:t>Sierra Leone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40264364"/>
              </p:ext>
            </p:extLst>
          </p:nvPr>
        </p:nvGraphicFramePr>
        <p:xfrm>
          <a:off x="395536" y="1405503"/>
          <a:ext cx="889000" cy="2455545"/>
        </p:xfrm>
        <a:graphic>
          <a:graphicData uri="http://schemas.openxmlformats.org/drawingml/2006/table">
            <a:tbl>
              <a:tblPr/>
              <a:tblGrid>
                <a:gridCol w="889000"/>
              </a:tblGrid>
              <a:tr h="117907">
                <a:tc>
                  <a:txBody>
                    <a:bodyPr/>
                    <a:lstStyle/>
                    <a:p>
                      <a:pPr algn="ctr" rtl="0" fontAlgn="b"/>
                      <a:r>
                        <a:rPr lang="en-US" sz="1000" b="1" i="0" u="none" strike="noStrike" dirty="0">
                          <a:solidFill>
                            <a:srgbClr val="FFFFFF"/>
                          </a:solidFill>
                          <a:latin typeface="Arial"/>
                        </a:rPr>
                        <a:t>2013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29004">
                <a:tc>
                  <a:txBody>
                    <a:bodyPr/>
                    <a:lstStyle/>
                    <a:p>
                      <a:pPr algn="ctr" rtl="0" fontAlgn="b"/>
                      <a:r>
                        <a:rPr lang="en-US" sz="1100" b="0" i="0" u="none" strike="noStrike" dirty="0">
                          <a:solidFill>
                            <a:srgbClr val="000000"/>
                          </a:solidFill>
                          <a:latin typeface="Calibri"/>
                        </a:rPr>
                        <a:t>Cambodia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C000"/>
                    </a:solidFill>
                  </a:tcPr>
                </a:tc>
              </a:tr>
              <a:tr h="12900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1" u="none" strike="noStrike" dirty="0" smtClean="0">
                          <a:solidFill>
                            <a:srgbClr val="000000"/>
                          </a:solidFill>
                          <a:latin typeface="+mn-lt"/>
                        </a:rPr>
                        <a:t>Cape Verde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r>
              <a:tr h="129004">
                <a:tc>
                  <a:txBody>
                    <a:bodyPr/>
                    <a:lstStyle/>
                    <a:p>
                      <a:pPr algn="ctr" rtl="0" fontAlgn="b"/>
                      <a:r>
                        <a:rPr lang="en-US" sz="1100" b="0" i="0" u="none" strike="noStrike" dirty="0" smtClean="0">
                          <a:solidFill>
                            <a:srgbClr val="000000"/>
                          </a:solidFill>
                          <a:latin typeface="Calibri"/>
                        </a:rPr>
                        <a:t>Ghana</a:t>
                      </a:r>
                      <a:endParaRPr lang="en-US" sz="11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C000"/>
                    </a:solidFill>
                  </a:tcPr>
                </a:tc>
              </a:tr>
              <a:tr h="129004">
                <a:tc>
                  <a:txBody>
                    <a:bodyPr/>
                    <a:lstStyle/>
                    <a:p>
                      <a:pPr algn="ctr" rtl="0" fontAlgn="b"/>
                      <a:r>
                        <a:rPr lang="en-US" sz="1100" b="0" i="1" u="none" strike="noStrike" dirty="0" smtClean="0">
                          <a:solidFill>
                            <a:srgbClr val="000000"/>
                          </a:solidFill>
                          <a:latin typeface="Calibri"/>
                        </a:rPr>
                        <a:t>Indonesia</a:t>
                      </a:r>
                      <a:r>
                        <a:rPr lang="en-US" sz="1100" b="0" i="1" u="none" strike="noStrike" baseline="0" dirty="0" smtClean="0">
                          <a:solidFill>
                            <a:srgbClr val="000000"/>
                          </a:solidFill>
                          <a:latin typeface="Calibri"/>
                        </a:rPr>
                        <a:t>*</a:t>
                      </a:r>
                      <a:endParaRPr lang="en-US" sz="1100" b="0" i="1"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129004">
                <a:tc>
                  <a:txBody>
                    <a:bodyPr/>
                    <a:lstStyle/>
                    <a:p>
                      <a:pPr algn="ctr" rtl="0" fontAlgn="b"/>
                      <a:r>
                        <a:rPr lang="en-US" sz="1100" b="0" i="1" u="none" strike="noStrike" dirty="0" smtClean="0">
                          <a:solidFill>
                            <a:srgbClr val="000000"/>
                          </a:solidFill>
                          <a:latin typeface="Calibri"/>
                        </a:rPr>
                        <a:t>Kiribati</a:t>
                      </a:r>
                      <a:endParaRPr lang="en-US" sz="1100" b="0" i="1"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129004">
                <a:tc>
                  <a:txBody>
                    <a:bodyPr/>
                    <a:lstStyle/>
                    <a:p>
                      <a:pPr algn="ctr" rtl="0" fontAlgn="b"/>
                      <a:r>
                        <a:rPr lang="en-US" sz="1100" b="0" i="0" u="none" strike="noStrike" dirty="0">
                          <a:solidFill>
                            <a:srgbClr val="000000"/>
                          </a:solidFill>
                          <a:latin typeface="Calibri"/>
                        </a:rPr>
                        <a:t>Korea, DPR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129004">
                <a:tc>
                  <a:txBody>
                    <a:bodyPr/>
                    <a:lstStyle/>
                    <a:p>
                      <a:pPr algn="ctr" rtl="0" fontAlgn="b"/>
                      <a:r>
                        <a:rPr lang="en-US" sz="1100" b="0" i="0" u="none" strike="noStrike" dirty="0" smtClean="0">
                          <a:solidFill>
                            <a:srgbClr val="000000"/>
                          </a:solidFill>
                          <a:latin typeface="Calibri"/>
                        </a:rPr>
                        <a:t>Rwanda</a:t>
                      </a:r>
                      <a:endParaRPr lang="en-US" sz="11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C000"/>
                    </a:solidFill>
                  </a:tcPr>
                </a:tc>
              </a:tr>
              <a:tr h="129004">
                <a:tc>
                  <a:txBody>
                    <a:bodyPr/>
                    <a:lstStyle/>
                    <a:p>
                      <a:pPr algn="ctr" rtl="0" fontAlgn="b"/>
                      <a:r>
                        <a:rPr lang="en-US" sz="1100" b="0" i="0" u="none" strike="noStrike" dirty="0">
                          <a:solidFill>
                            <a:srgbClr val="000000"/>
                          </a:solidFill>
                          <a:latin typeface="Calibri"/>
                        </a:rPr>
                        <a:t>Senegal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C000"/>
                    </a:solidFill>
                  </a:tcPr>
                </a:tc>
              </a:tr>
              <a:tr h="96024">
                <a:tc>
                  <a:txBody>
                    <a:bodyPr/>
                    <a:lstStyle/>
                    <a:p>
                      <a:pPr algn="ctr" rtl="0" fontAlgn="b"/>
                      <a:r>
                        <a:rPr lang="en-US" sz="1100" b="0" i="1" u="none" strike="noStrike" dirty="0" smtClean="0">
                          <a:solidFill>
                            <a:srgbClr val="000000"/>
                          </a:solidFill>
                          <a:latin typeface="Calibri"/>
                        </a:rPr>
                        <a:t>Samoa</a:t>
                      </a:r>
                      <a:endParaRPr lang="en-US" sz="1100" b="0" i="1"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251072">
                <a:tc>
                  <a:txBody>
                    <a:bodyPr/>
                    <a:lstStyle/>
                    <a:p>
                      <a:pPr algn="ctr" rtl="0" fontAlgn="b"/>
                      <a:r>
                        <a:rPr lang="en-US" sz="1100" b="0" i="0" u="none" strike="noStrike" dirty="0">
                          <a:solidFill>
                            <a:srgbClr val="000000"/>
                          </a:solidFill>
                          <a:latin typeface="Calibri"/>
                        </a:rPr>
                        <a:t>Solomon Islands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129004">
                <a:tc>
                  <a:txBody>
                    <a:bodyPr/>
                    <a:lstStyle/>
                    <a:p>
                      <a:pPr algn="ctr" rtl="0" fontAlgn="b"/>
                      <a:r>
                        <a:rPr lang="en-US" sz="1100" b="0" i="1" u="none" strike="noStrike" dirty="0" smtClean="0">
                          <a:solidFill>
                            <a:srgbClr val="000000"/>
                          </a:solidFill>
                          <a:latin typeface="Calibri"/>
                        </a:rPr>
                        <a:t>Vanuatu</a:t>
                      </a:r>
                      <a:endParaRPr lang="en-US" sz="1100" b="0" i="1"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129004">
                <a:tc>
                  <a:txBody>
                    <a:bodyPr/>
                    <a:lstStyle/>
                    <a:p>
                      <a:pPr algn="ctr" rtl="0" fontAlgn="b"/>
                      <a:r>
                        <a:rPr lang="en-US" sz="1100" b="0" i="0" u="none" strike="noStrike" dirty="0">
                          <a:solidFill>
                            <a:srgbClr val="000000"/>
                          </a:solidFill>
                          <a:latin typeface="Calibri"/>
                        </a:rPr>
                        <a:t>Vietnam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493528077"/>
              </p:ext>
            </p:extLst>
          </p:nvPr>
        </p:nvGraphicFramePr>
        <p:xfrm>
          <a:off x="1763688" y="1423417"/>
          <a:ext cx="914400" cy="1933575"/>
        </p:xfrm>
        <a:graphic>
          <a:graphicData uri="http://schemas.openxmlformats.org/drawingml/2006/table">
            <a:tbl>
              <a:tblPr/>
              <a:tblGrid>
                <a:gridCol w="914400"/>
              </a:tblGrid>
              <a:tr h="81233">
                <a:tc>
                  <a:txBody>
                    <a:bodyPr/>
                    <a:lstStyle/>
                    <a:p>
                      <a:pPr algn="ctr" rtl="0" fontAlgn="b"/>
                      <a:r>
                        <a:rPr lang="en-US" sz="1000" b="1" i="0" u="none" strike="noStrike" dirty="0">
                          <a:solidFill>
                            <a:srgbClr val="FFFFFF"/>
                          </a:solidFill>
                          <a:latin typeface="Arial"/>
                        </a:rPr>
                        <a:t>2014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88879">
                <a:tc>
                  <a:txBody>
                    <a:bodyPr/>
                    <a:lstStyle/>
                    <a:p>
                      <a:pPr algn="ctr" rtl="0" fontAlgn="ctr"/>
                      <a:r>
                        <a:rPr lang="en-US" sz="1100" b="0" i="0" u="none" strike="noStrike" dirty="0" smtClean="0">
                          <a:solidFill>
                            <a:srgbClr val="000000"/>
                          </a:solidFill>
                          <a:latin typeface="Calibri"/>
                        </a:rPr>
                        <a:t>Benin</a:t>
                      </a:r>
                      <a:endParaRPr lang="en-US" sz="1100" b="0"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8887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1" u="none" strike="noStrike" dirty="0" smtClean="0">
                          <a:solidFill>
                            <a:srgbClr val="000000"/>
                          </a:solidFill>
                          <a:latin typeface="+mn-lt"/>
                        </a:rPr>
                        <a:t>Botswana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88879">
                <a:tc>
                  <a:txBody>
                    <a:bodyPr/>
                    <a:lstStyle/>
                    <a:p>
                      <a:pPr algn="ctr" rtl="0" fontAlgn="b"/>
                      <a:r>
                        <a:rPr lang="en-US" sz="1100" b="0" i="0" u="none" strike="noStrike" dirty="0">
                          <a:solidFill>
                            <a:srgbClr val="000000"/>
                          </a:solidFill>
                          <a:latin typeface="Calibri"/>
                        </a:rPr>
                        <a:t>Djibouti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88879">
                <a:tc>
                  <a:txBody>
                    <a:bodyPr/>
                    <a:lstStyle/>
                    <a:p>
                      <a:pPr algn="ctr" rtl="0" fontAlgn="b"/>
                      <a:r>
                        <a:rPr lang="en-US" sz="1100" b="0" i="0" u="none" strike="noStrike" dirty="0">
                          <a:solidFill>
                            <a:srgbClr val="000000"/>
                          </a:solidFill>
                          <a:latin typeface="Calibri"/>
                        </a:rPr>
                        <a:t>Gambia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88879">
                <a:tc>
                  <a:txBody>
                    <a:bodyPr/>
                    <a:lstStyle/>
                    <a:p>
                      <a:pPr algn="ctr" rtl="0" fontAlgn="b"/>
                      <a:r>
                        <a:rPr lang="en-US" sz="1100" b="0" i="0" u="none" strike="noStrike" dirty="0">
                          <a:solidFill>
                            <a:srgbClr val="000000"/>
                          </a:solidFill>
                          <a:latin typeface="Calibri"/>
                        </a:rPr>
                        <a:t>Lesotho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88879">
                <a:tc>
                  <a:txBody>
                    <a:bodyPr/>
                    <a:lstStyle/>
                    <a:p>
                      <a:pPr algn="ctr" rtl="0" fontAlgn="b"/>
                      <a:r>
                        <a:rPr lang="en-US" sz="1100" b="0" i="0" u="none" strike="noStrike" dirty="0">
                          <a:solidFill>
                            <a:srgbClr val="000000"/>
                          </a:solidFill>
                          <a:latin typeface="Calibri"/>
                        </a:rPr>
                        <a:t>Mali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8887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Pakistan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88879">
                <a:tc>
                  <a:txBody>
                    <a:bodyPr/>
                    <a:lstStyle/>
                    <a:p>
                      <a:pPr algn="ctr" rtl="0" fontAlgn="b"/>
                      <a:r>
                        <a:rPr lang="en-US" sz="1100" b="0" i="1" u="none" strike="noStrike" dirty="0" smtClean="0">
                          <a:solidFill>
                            <a:srgbClr val="000000"/>
                          </a:solidFill>
                          <a:latin typeface="Calibri"/>
                        </a:rPr>
                        <a:t>South Africa</a:t>
                      </a:r>
                      <a:endParaRPr lang="en-US" sz="1100" b="0" i="1"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88879">
                <a:tc>
                  <a:txBody>
                    <a:bodyPr/>
                    <a:lstStyle/>
                    <a:p>
                      <a:pPr algn="ctr" rtl="0" fontAlgn="b"/>
                      <a:r>
                        <a:rPr lang="en-US" sz="1100" b="0" i="0" u="none" strike="noStrike" dirty="0">
                          <a:solidFill>
                            <a:srgbClr val="000000"/>
                          </a:solidFill>
                          <a:latin typeface="Calibri"/>
                        </a:rPr>
                        <a:t>Sudan: North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88879">
                <a:tc>
                  <a:txBody>
                    <a:bodyPr/>
                    <a:lstStyle/>
                    <a:p>
                      <a:pPr algn="ctr" rtl="0" fontAlgn="b"/>
                      <a:r>
                        <a:rPr lang="en-US" sz="1100" b="0" i="0" u="none" strike="noStrike" dirty="0">
                          <a:solidFill>
                            <a:srgbClr val="000000"/>
                          </a:solidFill>
                          <a:latin typeface="Calibri"/>
                        </a:rPr>
                        <a:t>Tanzania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180111878"/>
              </p:ext>
            </p:extLst>
          </p:nvPr>
        </p:nvGraphicFramePr>
        <p:xfrm>
          <a:off x="3081644" y="1412776"/>
          <a:ext cx="914400" cy="3154680"/>
        </p:xfrm>
        <a:graphic>
          <a:graphicData uri="http://schemas.openxmlformats.org/drawingml/2006/table">
            <a:tbl>
              <a:tblPr/>
              <a:tblGrid>
                <a:gridCol w="914400"/>
              </a:tblGrid>
              <a:tr h="66691">
                <a:tc>
                  <a:txBody>
                    <a:bodyPr/>
                    <a:lstStyle/>
                    <a:p>
                      <a:pPr algn="ctr" rtl="0" fontAlgn="b"/>
                      <a:r>
                        <a:rPr lang="en-US" sz="1000" b="1" i="0" u="none" strike="noStrike" dirty="0">
                          <a:solidFill>
                            <a:srgbClr val="FFFFFF"/>
                          </a:solidFill>
                          <a:latin typeface="Arial"/>
                        </a:rPr>
                        <a:t>2015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72968">
                <a:tc>
                  <a:txBody>
                    <a:bodyPr/>
                    <a:lstStyle/>
                    <a:p>
                      <a:pPr algn="ctr" rtl="0" fontAlgn="ctr"/>
                      <a:r>
                        <a:rPr lang="en-US" sz="1100" b="0" i="0" u="none" strike="noStrike" dirty="0">
                          <a:solidFill>
                            <a:srgbClr val="000000"/>
                          </a:solidFill>
                          <a:latin typeface="Calibri"/>
                        </a:rPr>
                        <a:t>Afghanistan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72968">
                <a:tc>
                  <a:txBody>
                    <a:bodyPr/>
                    <a:lstStyle/>
                    <a:p>
                      <a:pPr algn="ctr" rtl="0" fontAlgn="b"/>
                      <a:r>
                        <a:rPr lang="en-US" sz="1100" b="0" i="0" u="none" strike="noStrike" dirty="0" smtClean="0">
                          <a:solidFill>
                            <a:srgbClr val="000000"/>
                          </a:solidFill>
                          <a:latin typeface="Calibri"/>
                        </a:rPr>
                        <a:t>Bangladesh*</a:t>
                      </a:r>
                      <a:endParaRPr lang="en-US" sz="11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C000"/>
                    </a:solidFill>
                  </a:tcPr>
                </a:tc>
              </a:tr>
              <a:tr h="72968">
                <a:tc>
                  <a:txBody>
                    <a:bodyPr/>
                    <a:lstStyle/>
                    <a:p>
                      <a:pPr algn="ctr" rtl="0" fontAlgn="b"/>
                      <a:r>
                        <a:rPr lang="en-US" sz="1100" b="0" i="0" u="none" strike="noStrike" dirty="0">
                          <a:solidFill>
                            <a:srgbClr val="000000"/>
                          </a:solidFill>
                          <a:latin typeface="Calibri"/>
                        </a:rPr>
                        <a:t>Burundi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72968">
                <a:tc>
                  <a:txBody>
                    <a:bodyPr/>
                    <a:lstStyle/>
                    <a:p>
                      <a:pPr algn="ctr" rtl="0" fontAlgn="b"/>
                      <a:r>
                        <a:rPr lang="en-US" sz="1100" b="0" i="0" u="none" strike="noStrike" dirty="0">
                          <a:solidFill>
                            <a:srgbClr val="000000"/>
                          </a:solidFill>
                          <a:latin typeface="Calibri"/>
                        </a:rPr>
                        <a:t>Cameroon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72968">
                <a:tc>
                  <a:txBody>
                    <a:bodyPr/>
                    <a:lstStyle/>
                    <a:p>
                      <a:pPr algn="ctr" rtl="0" fontAlgn="b"/>
                      <a:r>
                        <a:rPr lang="en-US" sz="1100" b="0" i="0" u="none" strike="noStrike" dirty="0">
                          <a:solidFill>
                            <a:srgbClr val="000000"/>
                          </a:solidFill>
                          <a:latin typeface="Calibri"/>
                        </a:rPr>
                        <a:t>Eritrea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72968">
                <a:tc>
                  <a:txBody>
                    <a:bodyPr/>
                    <a:lstStyle/>
                    <a:p>
                      <a:pPr algn="ctr" rtl="0" fontAlgn="b"/>
                      <a:r>
                        <a:rPr lang="en-US" sz="1100" b="0" i="0" u="none" strike="noStrike" dirty="0">
                          <a:solidFill>
                            <a:srgbClr val="000000"/>
                          </a:solidFill>
                          <a:latin typeface="Calibri"/>
                        </a:rPr>
                        <a:t>Kenya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72968">
                <a:tc>
                  <a:txBody>
                    <a:bodyPr/>
                    <a:lstStyle/>
                    <a:p>
                      <a:pPr algn="ctr" rtl="0" fontAlgn="b"/>
                      <a:r>
                        <a:rPr lang="en-US" sz="1100" b="0" i="0" u="none" strike="noStrike" dirty="0">
                          <a:solidFill>
                            <a:srgbClr val="000000"/>
                          </a:solidFill>
                          <a:latin typeface="Calibri"/>
                        </a:rPr>
                        <a:t>Myanmar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72968">
                <a:tc>
                  <a:txBody>
                    <a:bodyPr/>
                    <a:lstStyle/>
                    <a:p>
                      <a:pPr algn="ctr" rtl="0" fontAlgn="b"/>
                      <a:r>
                        <a:rPr lang="en-US" sz="1100" b="0" i="0" u="none" strike="noStrike" dirty="0" smtClean="0">
                          <a:solidFill>
                            <a:srgbClr val="000000"/>
                          </a:solidFill>
                          <a:latin typeface="Calibri"/>
                        </a:rPr>
                        <a:t>Papua New Guinea</a:t>
                      </a:r>
                      <a:endParaRPr lang="en-US" sz="11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42013">
                <a:tc>
                  <a:txBody>
                    <a:bodyPr/>
                    <a:lstStyle/>
                    <a:p>
                      <a:pPr algn="ctr" rtl="0" fontAlgn="b"/>
                      <a:r>
                        <a:rPr lang="en-US" sz="1100" b="0" i="1" u="none" strike="noStrike" dirty="0" smtClean="0">
                          <a:solidFill>
                            <a:srgbClr val="000000"/>
                          </a:solidFill>
                          <a:latin typeface="Calibri"/>
                        </a:rPr>
                        <a:t>Philippines</a:t>
                      </a:r>
                      <a:endParaRPr lang="en-US" sz="1100" b="0" i="1"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42013">
                <a:tc>
                  <a:txBody>
                    <a:bodyPr/>
                    <a:lstStyle/>
                    <a:p>
                      <a:pPr algn="ctr" rtl="0" fontAlgn="b"/>
                      <a:r>
                        <a:rPr lang="en-US" sz="1100" b="0" i="0" u="none" strike="noStrike" dirty="0">
                          <a:solidFill>
                            <a:srgbClr val="000000"/>
                          </a:solidFill>
                          <a:latin typeface="Calibri"/>
                        </a:rPr>
                        <a:t>Sao Tome e Principe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72968">
                <a:tc>
                  <a:txBody>
                    <a:bodyPr/>
                    <a:lstStyle/>
                    <a:p>
                      <a:pPr algn="ctr" rtl="0" fontAlgn="b"/>
                      <a:r>
                        <a:rPr lang="en-US" sz="1100" b="0" i="0" u="none" strike="noStrike" dirty="0">
                          <a:solidFill>
                            <a:srgbClr val="000000"/>
                          </a:solidFill>
                          <a:latin typeface="Calibri"/>
                        </a:rPr>
                        <a:t>Somalia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72968">
                <a:tc>
                  <a:txBody>
                    <a:bodyPr/>
                    <a:lstStyle/>
                    <a:p>
                      <a:pPr algn="ctr" rtl="0" fontAlgn="b"/>
                      <a:r>
                        <a:rPr lang="en-US" sz="1100" b="0" i="0" u="none" strike="noStrike" dirty="0">
                          <a:solidFill>
                            <a:srgbClr val="000000"/>
                          </a:solidFill>
                          <a:latin typeface="Calibri"/>
                        </a:rPr>
                        <a:t>Sudan: South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72968">
                <a:tc>
                  <a:txBody>
                    <a:bodyPr/>
                    <a:lstStyle/>
                    <a:p>
                      <a:pPr algn="ctr" rtl="0" fontAlgn="b"/>
                      <a:r>
                        <a:rPr lang="en-US" sz="1100" b="0" i="0" u="none" strike="noStrike" dirty="0">
                          <a:solidFill>
                            <a:srgbClr val="000000"/>
                          </a:solidFill>
                          <a:latin typeface="Calibri"/>
                        </a:rPr>
                        <a:t>Uganda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72968">
                <a:tc>
                  <a:txBody>
                    <a:bodyPr/>
                    <a:lstStyle/>
                    <a:p>
                      <a:pPr algn="ctr" rtl="0" fontAlgn="b"/>
                      <a:r>
                        <a:rPr lang="en-US" sz="1100" b="0" i="0" u="none" strike="noStrike" dirty="0">
                          <a:solidFill>
                            <a:srgbClr val="000000"/>
                          </a:solidFill>
                          <a:latin typeface="Calibri"/>
                        </a:rPr>
                        <a:t>Yemen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C000"/>
                    </a:solidFill>
                  </a:tcPr>
                </a:tc>
              </a:tr>
              <a:tr h="72968">
                <a:tc>
                  <a:txBody>
                    <a:bodyPr/>
                    <a:lstStyle/>
                    <a:p>
                      <a:pPr algn="ctr" rtl="0" fontAlgn="b"/>
                      <a:r>
                        <a:rPr lang="en-US" sz="1100" b="0" i="0" u="none" strike="noStrike" dirty="0">
                          <a:solidFill>
                            <a:srgbClr val="000000"/>
                          </a:solidFill>
                          <a:latin typeface="Calibri"/>
                        </a:rPr>
                        <a:t>Zimbabwe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135892150"/>
              </p:ext>
            </p:extLst>
          </p:nvPr>
        </p:nvGraphicFramePr>
        <p:xfrm>
          <a:off x="4427984" y="1412776"/>
          <a:ext cx="914400" cy="2809875"/>
        </p:xfrm>
        <a:graphic>
          <a:graphicData uri="http://schemas.openxmlformats.org/drawingml/2006/table">
            <a:tbl>
              <a:tblPr/>
              <a:tblGrid>
                <a:gridCol w="914400"/>
              </a:tblGrid>
              <a:tr h="134670">
                <a:tc>
                  <a:txBody>
                    <a:bodyPr/>
                    <a:lstStyle/>
                    <a:p>
                      <a:pPr algn="ctr" rtl="0" fontAlgn="b"/>
                      <a:r>
                        <a:rPr lang="en-US" sz="1000" b="1" i="0" u="none" strike="noStrike" dirty="0">
                          <a:solidFill>
                            <a:srgbClr val="FFFFFF"/>
                          </a:solidFill>
                          <a:latin typeface="Arial"/>
                        </a:rPr>
                        <a:t>2016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0000"/>
                    </a:solidFill>
                  </a:tcPr>
                </a:tc>
              </a:tr>
              <a:tr h="112043">
                <a:tc>
                  <a:txBody>
                    <a:bodyPr/>
                    <a:lstStyle/>
                    <a:p>
                      <a:pPr algn="ctr" rtl="0" fontAlgn="b"/>
                      <a:r>
                        <a:rPr lang="en-US" sz="1100" b="0" i="0" u="none" strike="noStrike" dirty="0" smtClean="0">
                          <a:solidFill>
                            <a:srgbClr val="000000"/>
                          </a:solidFill>
                          <a:latin typeface="Calibri"/>
                        </a:rPr>
                        <a:t>Burkina Faso</a:t>
                      </a:r>
                      <a:endParaRPr lang="en-US" sz="11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4734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Central African Republic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47345">
                <a:tc>
                  <a:txBody>
                    <a:bodyPr/>
                    <a:lstStyle/>
                    <a:p>
                      <a:pPr algn="ctr" rtl="0" fontAlgn="b"/>
                      <a:r>
                        <a:rPr lang="en-US" sz="1100" b="0" i="0" u="none" strike="noStrike" dirty="0">
                          <a:solidFill>
                            <a:srgbClr val="000000"/>
                          </a:solidFill>
                          <a:latin typeface="Calibri"/>
                        </a:rPr>
                        <a:t>Comoros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47345">
                <a:tc>
                  <a:txBody>
                    <a:bodyPr/>
                    <a:lstStyle/>
                    <a:p>
                      <a:pPr algn="ctr" rtl="0" fontAlgn="b"/>
                      <a:r>
                        <a:rPr lang="en-US" sz="1100" b="0" i="0" u="none" strike="noStrike" dirty="0" smtClean="0">
                          <a:solidFill>
                            <a:srgbClr val="000000"/>
                          </a:solidFill>
                          <a:latin typeface="Calibri"/>
                        </a:rPr>
                        <a:t>Congo, DR*</a:t>
                      </a:r>
                      <a:endParaRPr lang="en-US" sz="11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47345">
                <a:tc>
                  <a:txBody>
                    <a:bodyPr/>
                    <a:lstStyle/>
                    <a:p>
                      <a:pPr algn="ctr" rtl="0" fontAlgn="b"/>
                      <a:r>
                        <a:rPr lang="en-US" sz="1100" b="0" i="1" u="none" strike="noStrike" dirty="0">
                          <a:solidFill>
                            <a:srgbClr val="000000"/>
                          </a:solidFill>
                          <a:latin typeface="Calibri"/>
                        </a:rPr>
                        <a:t>Congo, </a:t>
                      </a:r>
                      <a:r>
                        <a:rPr lang="en-US" sz="1100" b="0" i="1" u="none" strike="noStrike" dirty="0" smtClean="0">
                          <a:solidFill>
                            <a:srgbClr val="000000"/>
                          </a:solidFill>
                          <a:latin typeface="Calibri"/>
                        </a:rPr>
                        <a:t>Rep</a:t>
                      </a:r>
                      <a:endParaRPr lang="en-US" sz="1100" b="0" i="1"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47345">
                <a:tc>
                  <a:txBody>
                    <a:bodyPr/>
                    <a:lstStyle/>
                    <a:p>
                      <a:pPr algn="ctr" rtl="0" fontAlgn="b"/>
                      <a:r>
                        <a:rPr lang="en-US" sz="1100" b="0" i="0" u="none" strike="noStrike" dirty="0">
                          <a:solidFill>
                            <a:srgbClr val="000000"/>
                          </a:solidFill>
                          <a:latin typeface="Calibri"/>
                        </a:rPr>
                        <a:t>Ethiopia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47345">
                <a:tc>
                  <a:txBody>
                    <a:bodyPr/>
                    <a:lstStyle/>
                    <a:p>
                      <a:pPr algn="ctr" rtl="0" fontAlgn="b"/>
                      <a:r>
                        <a:rPr lang="en-US" sz="1100" b="0" i="0" u="none" strike="noStrike" dirty="0">
                          <a:solidFill>
                            <a:srgbClr val="000000"/>
                          </a:solidFill>
                          <a:latin typeface="Calibri"/>
                        </a:rPr>
                        <a:t>Madagascar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47345">
                <a:tc>
                  <a:txBody>
                    <a:bodyPr/>
                    <a:lstStyle/>
                    <a:p>
                      <a:pPr algn="ctr" rtl="0" fontAlgn="b"/>
                      <a:r>
                        <a:rPr lang="en-US" sz="1100" b="0" i="0" u="none" strike="noStrike" dirty="0">
                          <a:solidFill>
                            <a:srgbClr val="000000"/>
                          </a:solidFill>
                          <a:latin typeface="Calibri"/>
                        </a:rPr>
                        <a:t>Malawi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47345">
                <a:tc>
                  <a:txBody>
                    <a:bodyPr/>
                    <a:lstStyle/>
                    <a:p>
                      <a:pPr algn="ctr" rtl="0" fontAlgn="b"/>
                      <a:r>
                        <a:rPr lang="en-US" sz="1100" b="0" i="0" u="none" strike="noStrike" dirty="0" smtClean="0">
                          <a:solidFill>
                            <a:srgbClr val="000000"/>
                          </a:solidFill>
                          <a:latin typeface="Calibri"/>
                        </a:rPr>
                        <a:t>Mozambique</a:t>
                      </a:r>
                      <a:endParaRPr lang="en-US" sz="11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47345">
                <a:tc>
                  <a:txBody>
                    <a:bodyPr/>
                    <a:lstStyle/>
                    <a:p>
                      <a:pPr algn="ctr" rtl="0" fontAlgn="b"/>
                      <a:r>
                        <a:rPr lang="en-US" sz="1100" b="0" i="0" u="none" strike="noStrike" dirty="0" smtClean="0">
                          <a:solidFill>
                            <a:srgbClr val="000000"/>
                          </a:solidFill>
                          <a:latin typeface="Calibri"/>
                        </a:rPr>
                        <a:t>Niger</a:t>
                      </a:r>
                      <a:endParaRPr lang="en-US" sz="11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47345">
                <a:tc>
                  <a:txBody>
                    <a:bodyPr/>
                    <a:lstStyle/>
                    <a:p>
                      <a:pPr algn="ctr" rtl="0" fontAlgn="b"/>
                      <a:r>
                        <a:rPr lang="en-US" sz="1100" b="0" i="1" u="none" strike="noStrike" dirty="0" smtClean="0">
                          <a:solidFill>
                            <a:srgbClr val="000000"/>
                          </a:solidFill>
                          <a:latin typeface="Calibri"/>
                        </a:rPr>
                        <a:t>Swaziland</a:t>
                      </a:r>
                      <a:endParaRPr lang="en-US" sz="1100" b="0" i="1"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47345">
                <a:tc>
                  <a:txBody>
                    <a:bodyPr/>
                    <a:lstStyle/>
                    <a:p>
                      <a:pPr algn="ctr" rtl="0" fontAlgn="b"/>
                      <a:r>
                        <a:rPr lang="en-US" sz="1100" b="0" i="1" u="none" strike="noStrike" dirty="0" smtClean="0">
                          <a:solidFill>
                            <a:srgbClr val="000000"/>
                          </a:solidFill>
                          <a:latin typeface="Calibri"/>
                        </a:rPr>
                        <a:t>Timor </a:t>
                      </a:r>
                      <a:r>
                        <a:rPr lang="en-US" sz="1100" b="0" i="1" u="none" strike="noStrike" dirty="0" err="1" smtClean="0">
                          <a:solidFill>
                            <a:srgbClr val="000000"/>
                          </a:solidFill>
                          <a:latin typeface="Calibri"/>
                        </a:rPr>
                        <a:t>Leste</a:t>
                      </a:r>
                      <a:endParaRPr lang="en-US" sz="1100" b="0" i="1"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47345">
                <a:tc>
                  <a:txBody>
                    <a:bodyPr/>
                    <a:lstStyle/>
                    <a:p>
                      <a:pPr algn="ctr" rtl="0" fontAlgn="b"/>
                      <a:r>
                        <a:rPr lang="en-US" sz="1100" b="0" i="0" u="none" strike="noStrike" dirty="0">
                          <a:solidFill>
                            <a:srgbClr val="000000"/>
                          </a:solidFill>
                          <a:latin typeface="Calibri"/>
                        </a:rPr>
                        <a:t>Togo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47345">
                <a:tc>
                  <a:txBody>
                    <a:bodyPr/>
                    <a:lstStyle/>
                    <a:p>
                      <a:pPr algn="ctr" rtl="0" fontAlgn="b"/>
                      <a:r>
                        <a:rPr lang="en-US" sz="1100" b="0" i="0" u="none" strike="noStrike" dirty="0">
                          <a:solidFill>
                            <a:srgbClr val="000000"/>
                          </a:solidFill>
                          <a:latin typeface="Calibri"/>
                        </a:rPr>
                        <a:t>Zambia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34467871"/>
              </p:ext>
            </p:extLst>
          </p:nvPr>
        </p:nvGraphicFramePr>
        <p:xfrm>
          <a:off x="5724128" y="1412776"/>
          <a:ext cx="886264" cy="1224915"/>
        </p:xfrm>
        <a:graphic>
          <a:graphicData uri="http://schemas.openxmlformats.org/drawingml/2006/table">
            <a:tbl>
              <a:tblPr/>
              <a:tblGrid>
                <a:gridCol w="886264"/>
              </a:tblGrid>
              <a:tr h="142352">
                <a:tc>
                  <a:txBody>
                    <a:bodyPr/>
                    <a:lstStyle/>
                    <a:p>
                      <a:pPr algn="ctr" rtl="0" fontAlgn="b"/>
                      <a:r>
                        <a:rPr lang="en-US" sz="1000" b="1" i="0" u="none" strike="noStrike" dirty="0">
                          <a:solidFill>
                            <a:srgbClr val="FFFFFF"/>
                          </a:solidFill>
                          <a:latin typeface="Arial"/>
                        </a:rPr>
                        <a:t>2017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55749">
                <a:tc>
                  <a:txBody>
                    <a:bodyPr/>
                    <a:lstStyle/>
                    <a:p>
                      <a:pPr algn="ctr" rtl="0" fontAlgn="b"/>
                      <a:r>
                        <a:rPr lang="en-US" sz="1100" b="0" i="1" u="none" strike="noStrike" dirty="0" smtClean="0">
                          <a:solidFill>
                            <a:srgbClr val="000000"/>
                          </a:solidFill>
                          <a:latin typeface="Calibri"/>
                        </a:rPr>
                        <a:t>Angola</a:t>
                      </a:r>
                      <a:endParaRPr lang="en-US" sz="1100" b="0" i="1"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5574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Cote d'Ivoire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55749">
                <a:tc>
                  <a:txBody>
                    <a:bodyPr/>
                    <a:lstStyle/>
                    <a:p>
                      <a:pPr algn="ctr" rtl="0" fontAlgn="b"/>
                      <a:r>
                        <a:rPr lang="en-US" sz="1100" b="0" i="1" u="none" strike="noStrike" dirty="0" smtClean="0">
                          <a:solidFill>
                            <a:srgbClr val="000000"/>
                          </a:solidFill>
                          <a:latin typeface="Calibri"/>
                        </a:rPr>
                        <a:t>Gabon</a:t>
                      </a:r>
                      <a:endParaRPr lang="en-US" sz="1100" b="0" i="1"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55749">
                <a:tc>
                  <a:txBody>
                    <a:bodyPr/>
                    <a:lstStyle/>
                    <a:p>
                      <a:pPr algn="ctr" rtl="0" fontAlgn="b"/>
                      <a:r>
                        <a:rPr lang="en-US" sz="1100" b="0" i="0" u="none" strike="noStrike" dirty="0">
                          <a:solidFill>
                            <a:srgbClr val="000000"/>
                          </a:solidFill>
                          <a:latin typeface="Calibri"/>
                        </a:rPr>
                        <a:t>Liberia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55749">
                <a:tc>
                  <a:txBody>
                    <a:bodyPr/>
                    <a:lstStyle/>
                    <a:p>
                      <a:pPr algn="ctr" rtl="0" fontAlgn="b"/>
                      <a:r>
                        <a:rPr lang="en-US" sz="1100" b="0" i="0" u="none" strike="noStrike" dirty="0" smtClean="0">
                          <a:solidFill>
                            <a:srgbClr val="000000"/>
                          </a:solidFill>
                          <a:latin typeface="+mn-lt"/>
                        </a:rPr>
                        <a:t>Mauritania </a:t>
                      </a:r>
                      <a:endParaRPr lang="en-US" sz="11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r>
              <a:tr h="155749">
                <a:tc>
                  <a:txBody>
                    <a:bodyPr/>
                    <a:lstStyle/>
                    <a:p>
                      <a:pPr algn="ctr" rtl="0" fontAlgn="b"/>
                      <a:r>
                        <a:rPr lang="en-US" sz="1100" b="0" i="0" u="none" strike="noStrike" dirty="0" smtClean="0">
                          <a:solidFill>
                            <a:srgbClr val="000000"/>
                          </a:solidFill>
                          <a:latin typeface="Calibri"/>
                        </a:rPr>
                        <a:t>Nigeria*</a:t>
                      </a:r>
                      <a:endParaRPr lang="en-US" sz="11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611560" y="5661248"/>
            <a:ext cx="6125908" cy="1354217"/>
          </a:xfrm>
          <a:prstGeom prst="rect">
            <a:avLst/>
          </a:prstGeom>
          <a:noFill/>
        </p:spPr>
        <p:txBody>
          <a:bodyPr wrap="none" rtlCol="0">
            <a:spAutoFit/>
          </a:bodyPr>
          <a:lstStyle/>
          <a:p>
            <a:r>
              <a:rPr lang="en-US" sz="1600" dirty="0" smtClean="0"/>
              <a:t>Based on WHO Regional Office, UNICEF SD and PD, and GAVI Strategic </a:t>
            </a:r>
          </a:p>
          <a:p>
            <a:r>
              <a:rPr lang="en-US" sz="1600" dirty="0" smtClean="0"/>
              <a:t>Demand Forecast, September 2012 (subject to change) </a:t>
            </a:r>
          </a:p>
          <a:p>
            <a:r>
              <a:rPr lang="en-US" sz="1600" dirty="0" smtClean="0"/>
              <a:t>India and Indonesia plans are uncertain</a:t>
            </a:r>
          </a:p>
          <a:p>
            <a:pPr lvl="0"/>
            <a:r>
              <a:rPr lang="en-GB" sz="1600" dirty="0">
                <a:latin typeface="Arial" charset="0"/>
              </a:rPr>
              <a:t>* rolling SIAs</a:t>
            </a:r>
          </a:p>
          <a:p>
            <a:endParaRPr lang="en-US" dirty="0"/>
          </a:p>
        </p:txBody>
      </p:sp>
    </p:spTree>
    <p:extLst>
      <p:ext uri="{BB962C8B-B14F-4D97-AF65-F5344CB8AC3E}">
        <p14:creationId xmlns:p14="http://schemas.microsoft.com/office/powerpoint/2010/main" val="1160365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30" name="Object 6" hidden="1"/>
          <p:cNvGraphicFramePr>
            <a:graphicFrameLocks/>
          </p:cNvGraphicFramePr>
          <p:nvPr>
            <p:custDataLst>
              <p:tags r:id="rId2"/>
            </p:custDataLst>
          </p:nvPr>
        </p:nvGraphicFramePr>
        <p:xfrm>
          <a:off x="3" y="0"/>
          <a:ext cx="158262" cy="158750"/>
        </p:xfrm>
        <a:graphic>
          <a:graphicData uri="http://schemas.openxmlformats.org/presentationml/2006/ole">
            <mc:AlternateContent xmlns:mc="http://schemas.openxmlformats.org/markup-compatibility/2006">
              <mc:Choice xmlns:v="urn:schemas-microsoft-com:vml" Requires="v">
                <p:oleObj spid="_x0000_s10265" name="think-cell Slide" r:id="rId10" imgW="360" imgH="360" progId="TCLayout.ActiveDocument.1">
                  <p:embed/>
                </p:oleObj>
              </mc:Choice>
              <mc:Fallback>
                <p:oleObj name="think-cell Slide" r:id="rId10" imgW="360" imgH="360" progId="TCLayout.ActiveDocument.1">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 y="0"/>
                        <a:ext cx="15826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9431" name="Rectangle 9"/>
          <p:cNvSpPr>
            <a:spLocks noChangeArrowheads="1"/>
          </p:cNvSpPr>
          <p:nvPr>
            <p:custDataLst>
              <p:tags r:id="rId3"/>
            </p:custDataLst>
          </p:nvPr>
        </p:nvSpPr>
        <p:spPr bwMode="auto">
          <a:xfrm>
            <a:off x="3644417" y="980728"/>
            <a:ext cx="4916365" cy="4406334"/>
          </a:xfrm>
          <a:prstGeom prst="rect">
            <a:avLst/>
          </a:prstGeom>
          <a:solidFill>
            <a:schemeClr val="bg1"/>
          </a:solidFill>
          <a:ln w="9525">
            <a:solidFill>
              <a:schemeClr val="bg1"/>
            </a:solidFill>
            <a:miter lim="800000"/>
            <a:headEnd/>
            <a:tailEnd/>
          </a:ln>
        </p:spPr>
        <p:txBody>
          <a:bodyPr>
            <a:spAutoFit/>
          </a:bodyPr>
          <a:lstStyle/>
          <a:p>
            <a:pPr marL="395288" fontAlgn="base">
              <a:spcBef>
                <a:spcPct val="0"/>
              </a:spcBef>
              <a:spcAft>
                <a:spcPts val="1000"/>
              </a:spcAft>
            </a:pPr>
            <a:r>
              <a:rPr lang="en-US" sz="2400" i="1" dirty="0">
                <a:solidFill>
                  <a:srgbClr val="000066"/>
                </a:solidFill>
                <a:latin typeface="Times New Roman" pitchFamily="18" charset="0"/>
                <a:cs typeface="Times New Roman" pitchFamily="18" charset="0"/>
              </a:rPr>
              <a:t/>
            </a:r>
            <a:br>
              <a:rPr lang="en-US" sz="2400" i="1" dirty="0">
                <a:solidFill>
                  <a:srgbClr val="000066"/>
                </a:solidFill>
                <a:latin typeface="Times New Roman" pitchFamily="18" charset="0"/>
                <a:cs typeface="Times New Roman" pitchFamily="18" charset="0"/>
              </a:rPr>
            </a:br>
            <a:r>
              <a:rPr lang="en-US" sz="2400" i="1" dirty="0">
                <a:solidFill>
                  <a:srgbClr val="000066"/>
                </a:solidFill>
                <a:latin typeface="Times New Roman" pitchFamily="18" charset="0"/>
                <a:cs typeface="Times New Roman" pitchFamily="18" charset="0"/>
              </a:rPr>
              <a:t/>
            </a:r>
            <a:br>
              <a:rPr lang="en-US" sz="2400" i="1" dirty="0">
                <a:solidFill>
                  <a:srgbClr val="000066"/>
                </a:solidFill>
                <a:latin typeface="Times New Roman" pitchFamily="18" charset="0"/>
                <a:cs typeface="Times New Roman" pitchFamily="18" charset="0"/>
              </a:rPr>
            </a:br>
            <a:r>
              <a:rPr lang="en-US" sz="2800" i="1" dirty="0">
                <a:solidFill>
                  <a:srgbClr val="000066"/>
                </a:solidFill>
                <a:latin typeface="Times New Roman" pitchFamily="18" charset="0"/>
                <a:cs typeface="Times New Roman" pitchFamily="18" charset="0"/>
              </a:rPr>
              <a:t>The mission of the Decade of Vaccines is to extend, by 2020 and beyond, the full benefits of immunization to all people, regardless of where they are born, who they are, or where they live."</a:t>
            </a:r>
            <a:endParaRPr lang="en-US" sz="2400" i="1" dirty="0">
              <a:solidFill>
                <a:srgbClr val="000066"/>
              </a:solidFill>
              <a:latin typeface="Times New Roman" pitchFamily="18" charset="0"/>
              <a:cs typeface="Times New Roman" pitchFamily="18" charset="0"/>
            </a:endParaRPr>
          </a:p>
          <a:p>
            <a:pPr marL="395288" fontAlgn="base">
              <a:spcBef>
                <a:spcPct val="0"/>
              </a:spcBef>
              <a:spcAft>
                <a:spcPts val="1000"/>
              </a:spcAft>
            </a:pPr>
            <a:r>
              <a:rPr lang="en-GB" sz="1400" i="1" dirty="0">
                <a:solidFill>
                  <a:srgbClr val="000066"/>
                </a:solidFill>
                <a:latin typeface="Times New Roman" pitchFamily="18" charset="0"/>
                <a:cs typeface="Times New Roman" pitchFamily="18" charset="0"/>
              </a:rPr>
              <a:t/>
            </a:r>
            <a:br>
              <a:rPr lang="en-GB" sz="1400" i="1" dirty="0">
                <a:solidFill>
                  <a:srgbClr val="000066"/>
                </a:solidFill>
                <a:latin typeface="Times New Roman" pitchFamily="18" charset="0"/>
                <a:cs typeface="Times New Roman" pitchFamily="18" charset="0"/>
              </a:rPr>
            </a:br>
            <a:r>
              <a:rPr lang="en-GB" sz="1400" i="1" dirty="0">
                <a:solidFill>
                  <a:srgbClr val="000066"/>
                </a:solidFill>
                <a:latin typeface="Times New Roman" pitchFamily="18" charset="0"/>
                <a:cs typeface="Times New Roman" pitchFamily="18" charset="0"/>
              </a:rPr>
              <a:t>Decade of Vaccines vision</a:t>
            </a:r>
          </a:p>
        </p:txBody>
      </p:sp>
      <p:pic>
        <p:nvPicPr>
          <p:cNvPr id="359432" name="Picture 7" descr="Picture2.jpg"/>
          <p:cNvPicPr>
            <a:picLocks noChangeAspect="1"/>
          </p:cNvPicPr>
          <p:nvPr>
            <p:custDataLst>
              <p:tags r:id="rId4"/>
            </p:custDataLst>
          </p:nvPr>
        </p:nvPicPr>
        <p:blipFill>
          <a:blip r:embed="rId12" cstate="print"/>
          <a:srcRect l="8240" t="7140" r="3934" b="10941"/>
          <a:stretch>
            <a:fillRect/>
          </a:stretch>
        </p:blipFill>
        <p:spPr bwMode="auto">
          <a:xfrm>
            <a:off x="0" y="0"/>
            <a:ext cx="3634154" cy="2341563"/>
          </a:xfrm>
          <a:prstGeom prst="rect">
            <a:avLst/>
          </a:prstGeom>
          <a:noFill/>
          <a:ln w="9525">
            <a:noFill/>
            <a:miter lim="800000"/>
            <a:headEnd/>
            <a:tailEnd/>
          </a:ln>
        </p:spPr>
      </p:pic>
      <p:pic>
        <p:nvPicPr>
          <p:cNvPr id="359433" name="Picture 6" descr="Picture1.jpg"/>
          <p:cNvPicPr>
            <a:picLocks noChangeAspect="1"/>
          </p:cNvPicPr>
          <p:nvPr>
            <p:custDataLst>
              <p:tags r:id="rId5"/>
            </p:custDataLst>
          </p:nvPr>
        </p:nvPicPr>
        <p:blipFill>
          <a:blip r:embed="rId13" cstate="print"/>
          <a:srcRect l="2631" t="5106" r="7999" b="15639"/>
          <a:stretch>
            <a:fillRect/>
          </a:stretch>
        </p:blipFill>
        <p:spPr bwMode="auto">
          <a:xfrm>
            <a:off x="5" y="4629150"/>
            <a:ext cx="3637085" cy="2228850"/>
          </a:xfrm>
          <a:prstGeom prst="rect">
            <a:avLst/>
          </a:prstGeom>
          <a:noFill/>
          <a:ln w="9525">
            <a:noFill/>
            <a:miter lim="800000"/>
            <a:headEnd/>
            <a:tailEnd/>
          </a:ln>
        </p:spPr>
      </p:pic>
      <p:pic>
        <p:nvPicPr>
          <p:cNvPr id="359434" name="Picture 11" descr="Picture3.jpg"/>
          <p:cNvPicPr>
            <a:picLocks noChangeAspect="1"/>
          </p:cNvPicPr>
          <p:nvPr>
            <p:custDataLst>
              <p:tags r:id="rId6"/>
            </p:custDataLst>
          </p:nvPr>
        </p:nvPicPr>
        <p:blipFill>
          <a:blip r:embed="rId14" cstate="print"/>
          <a:srcRect l="4991" t="10965" r="4640" b="6615"/>
          <a:stretch>
            <a:fillRect/>
          </a:stretch>
        </p:blipFill>
        <p:spPr bwMode="auto">
          <a:xfrm>
            <a:off x="5" y="2339975"/>
            <a:ext cx="3637085" cy="2292350"/>
          </a:xfrm>
          <a:prstGeom prst="rect">
            <a:avLst/>
          </a:prstGeom>
          <a:noFill/>
          <a:ln w="9525">
            <a:noFill/>
            <a:miter lim="800000"/>
            <a:headEnd/>
            <a:tailEnd/>
          </a:ln>
        </p:spPr>
      </p:pic>
      <p:sp>
        <p:nvSpPr>
          <p:cNvPr id="15" name="Rectangle 14"/>
          <p:cNvSpPr/>
          <p:nvPr>
            <p:custDataLst>
              <p:tags r:id="rId7"/>
            </p:custDataLst>
          </p:nvPr>
        </p:nvSpPr>
        <p:spPr>
          <a:xfrm>
            <a:off x="2046531" y="0"/>
            <a:ext cx="1602366" cy="6858000"/>
          </a:xfrm>
          <a:prstGeom prst="rect">
            <a:avLst/>
          </a:prstGeom>
          <a:gradFill flip="none" rotWithShape="1">
            <a:gsLst>
              <a:gs pos="78000">
                <a:schemeClr val="bg1">
                  <a:alpha val="0"/>
                </a:schemeClr>
              </a:gs>
              <a:gs pos="91000">
                <a:schemeClr val="bg1">
                  <a:alpha val="37000"/>
                </a:schemeClr>
              </a:gs>
              <a:gs pos="100000">
                <a:schemeClr val="bg1"/>
              </a:gs>
            </a:gsLst>
            <a:lin ang="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anchor="ctr"/>
          <a:lstStyle/>
          <a:p>
            <a:pPr algn="ctr">
              <a:defRPr/>
            </a:pPr>
            <a:endParaRPr lang="en-US" sz="1400" dirty="0">
              <a:solidFill>
                <a:srgbClr val="86795D"/>
              </a:solidFill>
            </a:endParaRPr>
          </a:p>
        </p:txBody>
      </p:sp>
    </p:spTree>
    <p:extLst>
      <p:ext uri="{BB962C8B-B14F-4D97-AF65-F5344CB8AC3E}">
        <p14:creationId xmlns:p14="http://schemas.microsoft.com/office/powerpoint/2010/main" val="3329587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3">
              <a:lumMod val="60000"/>
              <a:lumOff val="40000"/>
            </a:schemeClr>
          </a:solidFill>
        </p:spPr>
        <p:txBody>
          <a:bodyPr>
            <a:noAutofit/>
          </a:bodyPr>
          <a:lstStyle/>
          <a:p>
            <a:r>
              <a:rPr lang="en-US" sz="2800" dirty="0" smtClean="0"/>
              <a:t>Projected Rubella Vaccine Introductions, </a:t>
            </a:r>
            <a:br>
              <a:rPr lang="en-US" sz="2800" dirty="0" smtClean="0"/>
            </a:br>
            <a:r>
              <a:rPr lang="en-US" sz="2800" dirty="0" smtClean="0"/>
              <a:t>No. to be vaccinated by year and country, 2012-2018</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98315768"/>
              </p:ext>
            </p:extLst>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6131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pPr algn="l"/>
            <a:r>
              <a:rPr lang="en-US" sz="4000" dirty="0" smtClean="0"/>
              <a:t>2. Monitoring </a:t>
            </a:r>
            <a:r>
              <a:rPr lang="en-US" sz="4000" dirty="0" smtClean="0"/>
              <a:t>and </a:t>
            </a:r>
            <a:br>
              <a:rPr lang="en-US" sz="4000" dirty="0" smtClean="0"/>
            </a:br>
            <a:r>
              <a:rPr lang="en-US" sz="4000" dirty="0" smtClean="0"/>
              <a:t>Surveillance …</a:t>
            </a:r>
            <a:endParaRPr lang="en-US" sz="4000" dirty="0"/>
          </a:p>
        </p:txBody>
      </p:sp>
      <p:sp>
        <p:nvSpPr>
          <p:cNvPr id="3" name="Content Placeholder 2"/>
          <p:cNvSpPr>
            <a:spLocks noGrp="1"/>
          </p:cNvSpPr>
          <p:nvPr>
            <p:ph idx="1"/>
          </p:nvPr>
        </p:nvSpPr>
        <p:spPr>
          <a:xfrm>
            <a:off x="539552" y="1988840"/>
            <a:ext cx="8229600" cy="4525963"/>
          </a:xfrm>
        </p:spPr>
        <p:txBody>
          <a:bodyPr>
            <a:normAutofit lnSpcReduction="10000"/>
          </a:bodyPr>
          <a:lstStyle/>
          <a:p>
            <a:pPr marL="0" indent="0">
              <a:buNone/>
            </a:pPr>
            <a:r>
              <a:rPr lang="en-US" dirty="0" smtClean="0"/>
              <a:t>Measles is easily recognized</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Network of global laboratories </a:t>
            </a:r>
          </a:p>
          <a:p>
            <a:pPr marL="0" indent="0">
              <a:buNone/>
            </a:pPr>
            <a:endParaRPr lang="en-US" dirty="0"/>
          </a:p>
          <a:p>
            <a:pPr marL="0" indent="0">
              <a:buNone/>
            </a:pPr>
            <a:endParaRPr lang="en-US" dirty="0" smtClean="0"/>
          </a:p>
          <a:p>
            <a:pPr marL="0" indent="0">
              <a:buNone/>
            </a:pPr>
            <a:r>
              <a:rPr lang="en-US" dirty="0" smtClean="0"/>
              <a:t>			</a:t>
            </a:r>
            <a:endParaRPr lang="en-US" dirty="0"/>
          </a:p>
        </p:txBody>
      </p:sp>
      <p:pic>
        <p:nvPicPr>
          <p:cNvPr id="4" name="Picture 7" descr="DB d1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6688" y="836712"/>
            <a:ext cx="2457181" cy="3024336"/>
          </a:xfrm>
          <a:prstGeom prst="rect">
            <a:avLst/>
          </a:prstGeom>
          <a:noFill/>
          <a:ln w="508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036496" y="5373216"/>
            <a:ext cx="184731" cy="369332"/>
          </a:xfrm>
          <a:prstGeom prst="rect">
            <a:avLst/>
          </a:prstGeom>
          <a:noFill/>
        </p:spPr>
        <p:txBody>
          <a:bodyPr wrap="none" rtlCol="0">
            <a:spAutoFit/>
          </a:bodyPr>
          <a:lstStyle/>
          <a:p>
            <a:endParaRPr lang="en-US" dirty="0"/>
          </a:p>
        </p:txBody>
      </p:sp>
      <p:pic>
        <p:nvPicPr>
          <p:cNvPr id="7" name="Picture 12" descr="Rubella on an infant's 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40968"/>
            <a:ext cx="2389662" cy="3416067"/>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59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36512" y="0"/>
            <a:ext cx="9144000" cy="1238270"/>
          </a:xfrm>
          <a:solidFill>
            <a:schemeClr val="accent3">
              <a:lumMod val="60000"/>
              <a:lumOff val="40000"/>
            </a:schemeClr>
          </a:solidFill>
        </p:spPr>
        <p:txBody>
          <a:bodyPr/>
          <a:lstStyle/>
          <a:p>
            <a:pPr algn="l"/>
            <a:r>
              <a:rPr lang="en-US" sz="3200" dirty="0" smtClean="0"/>
              <a:t>Verification of elimination as a driver of programme performance… </a:t>
            </a:r>
            <a:r>
              <a:rPr lang="en-US" sz="1800" dirty="0"/>
              <a:t>	</a:t>
            </a:r>
            <a:r>
              <a:rPr lang="en-US" sz="1600" dirty="0"/>
              <a:t>		</a:t>
            </a:r>
          </a:p>
        </p:txBody>
      </p:sp>
      <p:sp>
        <p:nvSpPr>
          <p:cNvPr id="88067" name="Text Placeholder 3"/>
          <p:cNvSpPr>
            <a:spLocks noGrp="1"/>
          </p:cNvSpPr>
          <p:nvPr>
            <p:ph type="body" sz="half" idx="2"/>
          </p:nvPr>
        </p:nvSpPr>
        <p:spPr>
          <a:xfrm>
            <a:off x="4653450" y="1988840"/>
            <a:ext cx="4080591" cy="4611835"/>
          </a:xfrm>
        </p:spPr>
        <p:txBody>
          <a:bodyPr>
            <a:normAutofit lnSpcReduction="10000"/>
          </a:bodyPr>
          <a:lstStyle/>
          <a:p>
            <a:pPr marL="0" indent="0">
              <a:buNone/>
            </a:pPr>
            <a:r>
              <a:rPr lang="en-US" b="1" dirty="0"/>
              <a:t>PAHO Plan of </a:t>
            </a:r>
            <a:r>
              <a:rPr lang="en-US" b="1" dirty="0" smtClean="0"/>
              <a:t>Action</a:t>
            </a:r>
          </a:p>
          <a:p>
            <a:r>
              <a:rPr lang="en-US" sz="3000" dirty="0" smtClean="0"/>
              <a:t>Basic Principles</a:t>
            </a:r>
          </a:p>
          <a:p>
            <a:r>
              <a:rPr lang="en-US" sz="3000" dirty="0" smtClean="0"/>
              <a:t>Criteria</a:t>
            </a:r>
          </a:p>
          <a:p>
            <a:r>
              <a:rPr lang="en-US" sz="3000" dirty="0" smtClean="0"/>
              <a:t>Components</a:t>
            </a:r>
          </a:p>
          <a:p>
            <a:r>
              <a:rPr lang="en-US" sz="3000" dirty="0" smtClean="0"/>
              <a:t>Terms of reference</a:t>
            </a:r>
          </a:p>
          <a:p>
            <a:pPr lvl="1"/>
            <a:r>
              <a:rPr lang="en-US" sz="2600" dirty="0" smtClean="0"/>
              <a:t>Intl Expert Committee</a:t>
            </a:r>
          </a:p>
          <a:p>
            <a:pPr lvl="1"/>
            <a:r>
              <a:rPr lang="en-US" sz="2600" dirty="0" smtClean="0"/>
              <a:t>National Commissions</a:t>
            </a:r>
          </a:p>
          <a:p>
            <a:r>
              <a:rPr lang="en-US" sz="3000" dirty="0" smtClean="0"/>
              <a:t>Time line</a:t>
            </a:r>
            <a:r>
              <a:rPr lang="en-US" dirty="0" smtClean="0"/>
              <a:t/>
            </a:r>
            <a:br>
              <a:rPr lang="en-US" dirty="0" smtClean="0"/>
            </a:br>
            <a:endParaRPr lang="en-US" dirty="0" smtClean="0"/>
          </a:p>
        </p:txBody>
      </p:sp>
      <p:pic>
        <p:nvPicPr>
          <p:cNvPr id="88068" name="Picture 2" descr="C:\Users\kontiok\Desktop\MMR Team - Katri\Rubella\Technical Documents\Plan of Action\Plan of Action\Covers\English\LettersizeVersionnoCropMr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93" y="1707579"/>
            <a:ext cx="3609546" cy="467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477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a:extLst>
              <a:ext uri="{28A0092B-C50C-407E-A947-70E740481C1C}">
                <a14:useLocalDpi xmlns:a14="http://schemas.microsoft.com/office/drawing/2010/main" val="0"/>
              </a:ext>
            </a:extLst>
          </a:blip>
          <a:srcRect t="1537" r="18353" b="9349"/>
          <a:stretch>
            <a:fillRect/>
          </a:stretch>
        </p:blipFill>
        <p:spPr bwMode="auto">
          <a:xfrm>
            <a:off x="68263" y="-11113"/>
            <a:ext cx="8997950" cy="695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433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3284984"/>
            <a:ext cx="7772400" cy="1470025"/>
          </a:xfrm>
        </p:spPr>
        <p:txBody>
          <a:bodyPr>
            <a:normAutofit fontScale="90000"/>
          </a:bodyPr>
          <a:lstStyle/>
          <a:p>
            <a:pPr algn="l"/>
            <a:r>
              <a:rPr lang="en-US" i="1" dirty="0" smtClean="0"/>
              <a:t>"Measles is the canary in the coal </a:t>
            </a:r>
            <a:br>
              <a:rPr lang="en-US" i="1" dirty="0" smtClean="0"/>
            </a:br>
            <a:r>
              <a:rPr lang="en-US" i="1" dirty="0" smtClean="0"/>
              <a:t>mine"			….. </a:t>
            </a:r>
            <a:r>
              <a:rPr lang="en-US" sz="3600" i="1" dirty="0" smtClean="0"/>
              <a:t>Seth Berkley</a:t>
            </a:r>
            <a:r>
              <a:rPr lang="en-US" dirty="0" smtClean="0"/>
              <a:t/>
            </a:r>
            <a:br>
              <a:rPr lang="en-US" dirty="0" smtClean="0"/>
            </a:br>
            <a:r>
              <a:rPr lang="en-US" dirty="0"/>
              <a:t/>
            </a:r>
            <a:br>
              <a:rPr lang="en-US" dirty="0"/>
            </a:br>
            <a:r>
              <a:rPr lang="en-US" dirty="0" smtClean="0"/>
              <a:t>"</a:t>
            </a:r>
            <a:r>
              <a:rPr lang="en-US" i="1" dirty="0" smtClean="0"/>
              <a:t>Measles outbreaks are a stress test for the health system" </a:t>
            </a:r>
            <a:r>
              <a:rPr lang="en-US" dirty="0" smtClean="0"/>
              <a:t/>
            </a:r>
            <a:br>
              <a:rPr lang="en-US" dirty="0" smtClean="0"/>
            </a:br>
            <a:r>
              <a:rPr lang="en-US" dirty="0"/>
              <a:t>	</a:t>
            </a:r>
            <a:r>
              <a:rPr lang="en-US" dirty="0" smtClean="0"/>
              <a:t>			….. </a:t>
            </a:r>
            <a:r>
              <a:rPr lang="en-US" sz="3600" dirty="0" smtClean="0"/>
              <a:t>Dave Durrheim </a:t>
            </a:r>
            <a:r>
              <a:rPr lang="en-US" sz="2700" dirty="0" smtClean="0"/>
              <a:t/>
            </a:r>
            <a:br>
              <a:rPr lang="en-US" sz="2700" dirty="0" smtClean="0"/>
            </a:br>
            <a:endParaRPr lang="en-US" dirty="0"/>
          </a:p>
        </p:txBody>
      </p:sp>
      <p:sp>
        <p:nvSpPr>
          <p:cNvPr id="3" name="TextBox 2"/>
          <p:cNvSpPr txBox="1"/>
          <p:nvPr/>
        </p:nvSpPr>
        <p:spPr>
          <a:xfrm>
            <a:off x="1979712" y="404664"/>
            <a:ext cx="5213543" cy="769441"/>
          </a:xfrm>
          <a:prstGeom prst="rect">
            <a:avLst/>
          </a:prstGeom>
          <a:solidFill>
            <a:schemeClr val="accent3">
              <a:lumMod val="60000"/>
              <a:lumOff val="40000"/>
            </a:schemeClr>
          </a:solidFill>
        </p:spPr>
        <p:txBody>
          <a:bodyPr wrap="none" rtlCol="0">
            <a:spAutoFit/>
          </a:bodyPr>
          <a:lstStyle/>
          <a:p>
            <a:r>
              <a:rPr lang="en-US" sz="4400" smtClean="0"/>
              <a:t>3. </a:t>
            </a:r>
            <a:r>
              <a:rPr lang="en-US" sz="4400" dirty="0" smtClean="0"/>
              <a:t>Outbreak Response</a:t>
            </a:r>
            <a:endParaRPr lang="en-US" sz="4400" dirty="0"/>
          </a:p>
        </p:txBody>
      </p:sp>
    </p:spTree>
    <p:extLst>
      <p:ext uri="{BB962C8B-B14F-4D97-AF65-F5344CB8AC3E}">
        <p14:creationId xmlns:p14="http://schemas.microsoft.com/office/powerpoint/2010/main" val="203243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p:cNvSpPr>
            <a:spLocks noGrp="1"/>
          </p:cNvSpPr>
          <p:nvPr>
            <p:ph type="title"/>
          </p:nvPr>
        </p:nvSpPr>
        <p:spPr>
          <a:xfrm>
            <a:off x="457200" y="44450"/>
            <a:ext cx="8229600" cy="1143000"/>
          </a:xfrm>
          <a:solidFill>
            <a:schemeClr val="bg1"/>
          </a:solidFill>
        </p:spPr>
        <p:txBody>
          <a:bodyPr>
            <a:normAutofit/>
          </a:bodyPr>
          <a:lstStyle/>
          <a:p>
            <a:pPr eaLnBrk="1" hangingPunct="1"/>
            <a:r>
              <a:rPr lang="en-US" sz="1600" b="1" dirty="0" smtClean="0"/>
              <a:t>Reported Measles Incidence Rate, January to December 2011, and  </a:t>
            </a:r>
            <a:br>
              <a:rPr lang="en-US" sz="1600" b="1" dirty="0" smtClean="0"/>
            </a:br>
            <a:r>
              <a:rPr lang="en-US" sz="1600" b="1" dirty="0" smtClean="0"/>
              <a:t>Number of Reported Measles Cases in 15 Large Outbreaks, January 2011 to May 2012</a:t>
            </a:r>
            <a:r>
              <a:rPr lang="en-US" sz="2000" dirty="0" smtClean="0"/>
              <a:t> </a:t>
            </a:r>
          </a:p>
        </p:txBody>
      </p:sp>
      <p:sp>
        <p:nvSpPr>
          <p:cNvPr id="116739" name="DataSource"/>
          <p:cNvSpPr txBox="1">
            <a:spLocks noChangeArrowheads="1"/>
          </p:cNvSpPr>
          <p:nvPr/>
        </p:nvSpPr>
        <p:spPr bwMode="auto">
          <a:xfrm>
            <a:off x="0" y="6165850"/>
            <a:ext cx="2540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smtClean="0">
                <a:solidFill>
                  <a:srgbClr val="000000"/>
                </a:solidFill>
              </a:rPr>
              <a:t>Data sources: surveillance DEF file and country reports received at  WHO IVB</a:t>
            </a:r>
            <a:endParaRPr lang="en-US" sz="900">
              <a:solidFill>
                <a:srgbClr val="000000"/>
              </a:solidFill>
            </a:endParaRPr>
          </a:p>
        </p:txBody>
      </p:sp>
      <p:sp>
        <p:nvSpPr>
          <p:cNvPr id="116740" name="Timestamp"/>
          <p:cNvSpPr txBox="1">
            <a:spLocks noChangeArrowheads="1"/>
          </p:cNvSpPr>
          <p:nvPr/>
        </p:nvSpPr>
        <p:spPr bwMode="auto">
          <a:xfrm>
            <a:off x="0" y="6464046"/>
            <a:ext cx="2540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dirty="0">
                <a:solidFill>
                  <a:srgbClr val="000000"/>
                </a:solidFill>
              </a:rPr>
              <a:t>Data in HQ as </a:t>
            </a:r>
            <a:r>
              <a:rPr lang="en-US" sz="900" dirty="0" smtClean="0">
                <a:solidFill>
                  <a:srgbClr val="000000"/>
                </a:solidFill>
              </a:rPr>
              <a:t>of  30 May 2012</a:t>
            </a:r>
            <a:endParaRPr lang="en-US" sz="900" dirty="0">
              <a:solidFill>
                <a:srgbClr val="000000"/>
              </a:solidFill>
            </a:endParaRPr>
          </a:p>
        </p:txBody>
      </p:sp>
      <p:sp>
        <p:nvSpPr>
          <p:cNvPr id="7" name="rect_legend"/>
          <p:cNvSpPr/>
          <p:nvPr/>
        </p:nvSpPr>
        <p:spPr>
          <a:xfrm>
            <a:off x="2555875" y="4735513"/>
            <a:ext cx="3024188" cy="2003425"/>
          </a:xfrm>
          <a:prstGeom prst="rect">
            <a:avLst/>
          </a:prstGeom>
          <a:noFill/>
          <a:ln w="12700" cap="flat" cmpd="sng" algn="ctr">
            <a:solidFill>
              <a:schemeClr val="tx1">
                <a:lumMod val="95000"/>
                <a:lumOff val="5000"/>
              </a:schemeClr>
            </a:solidFill>
            <a:prstDash val="solid"/>
          </a:ln>
          <a:effectLst/>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anchor="ctr"/>
          <a:lstStyle/>
          <a:p>
            <a:pPr algn="ctr">
              <a:defRPr/>
            </a:pPr>
            <a:endParaRPr lang="en-US">
              <a:solidFill>
                <a:srgbClr val="FFFFFF"/>
              </a:solidFill>
            </a:endParaRPr>
          </a:p>
        </p:txBody>
      </p:sp>
      <p:sp>
        <p:nvSpPr>
          <p:cNvPr id="8" name="rect_white"/>
          <p:cNvSpPr/>
          <p:nvPr/>
        </p:nvSpPr>
        <p:spPr>
          <a:xfrm>
            <a:off x="2698750" y="4816475"/>
            <a:ext cx="287338" cy="209550"/>
          </a:xfrm>
          <a:prstGeom prst="rect">
            <a:avLst/>
          </a:prstGeom>
          <a:noFill/>
          <a:ln w="12700" cap="flat" cmpd="sng" algn="ctr">
            <a:solidFill>
              <a:schemeClr val="tx1"/>
            </a:solidFill>
            <a:prstDash val="solid"/>
          </a:ln>
          <a:effectLst/>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anchor="ctr"/>
          <a:lstStyle/>
          <a:p>
            <a:pPr algn="ctr">
              <a:defRPr/>
            </a:pPr>
            <a:endParaRPr lang="en-US">
              <a:solidFill>
                <a:srgbClr val="FFFFFF"/>
              </a:solidFill>
            </a:endParaRPr>
          </a:p>
        </p:txBody>
      </p:sp>
      <p:sp>
        <p:nvSpPr>
          <p:cNvPr id="116743" name="text_white"/>
          <p:cNvSpPr txBox="1">
            <a:spLocks noChangeArrowheads="1"/>
          </p:cNvSpPr>
          <p:nvPr/>
        </p:nvSpPr>
        <p:spPr bwMode="auto">
          <a:xfrm>
            <a:off x="2987675" y="4759325"/>
            <a:ext cx="846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000000"/>
                </a:solidFill>
              </a:rPr>
              <a:t>&lt;1</a:t>
            </a:r>
          </a:p>
        </p:txBody>
      </p:sp>
      <p:sp>
        <p:nvSpPr>
          <p:cNvPr id="116744" name="legend_white"/>
          <p:cNvSpPr txBox="1">
            <a:spLocks noChangeArrowheads="1"/>
          </p:cNvSpPr>
          <p:nvPr/>
        </p:nvSpPr>
        <p:spPr bwMode="auto">
          <a:xfrm>
            <a:off x="3319463" y="4808538"/>
            <a:ext cx="1684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rPr>
              <a:t>(75 countries or 39%)</a:t>
            </a:r>
          </a:p>
        </p:txBody>
      </p:sp>
      <p:sp>
        <p:nvSpPr>
          <p:cNvPr id="11" name="rect_pink"/>
          <p:cNvSpPr/>
          <p:nvPr/>
        </p:nvSpPr>
        <p:spPr>
          <a:xfrm>
            <a:off x="2698750" y="5103813"/>
            <a:ext cx="287338" cy="209550"/>
          </a:xfrm>
          <a:prstGeom prst="rect">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anchor="ctr"/>
          <a:lstStyle/>
          <a:p>
            <a:pPr algn="ctr">
              <a:defRPr/>
            </a:pPr>
            <a:endParaRPr lang="en-US">
              <a:solidFill>
                <a:srgbClr val="FFFFFF"/>
              </a:solidFill>
            </a:endParaRPr>
          </a:p>
        </p:txBody>
      </p:sp>
      <p:sp>
        <p:nvSpPr>
          <p:cNvPr id="116746" name="text_pink"/>
          <p:cNvSpPr txBox="1">
            <a:spLocks noChangeArrowheads="1"/>
          </p:cNvSpPr>
          <p:nvPr/>
        </p:nvSpPr>
        <p:spPr bwMode="auto">
          <a:xfrm>
            <a:off x="2987675" y="5046663"/>
            <a:ext cx="1279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000000"/>
                </a:solidFill>
              </a:rPr>
              <a:t>≥1 - &lt;10</a:t>
            </a:r>
          </a:p>
        </p:txBody>
      </p:sp>
      <p:sp>
        <p:nvSpPr>
          <p:cNvPr id="116747" name="legend_pink"/>
          <p:cNvSpPr txBox="1">
            <a:spLocks noChangeArrowheads="1"/>
          </p:cNvSpPr>
          <p:nvPr/>
        </p:nvSpPr>
        <p:spPr bwMode="auto">
          <a:xfrm>
            <a:off x="3851275" y="5073650"/>
            <a:ext cx="298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rPr>
              <a:t>(39 countries or 20%)</a:t>
            </a:r>
          </a:p>
        </p:txBody>
      </p:sp>
      <p:sp>
        <p:nvSpPr>
          <p:cNvPr id="14" name="rect_red"/>
          <p:cNvSpPr/>
          <p:nvPr/>
        </p:nvSpPr>
        <p:spPr>
          <a:xfrm>
            <a:off x="2698750" y="5391150"/>
            <a:ext cx="287338" cy="209550"/>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anchor="ctr"/>
          <a:lstStyle/>
          <a:p>
            <a:pPr algn="ctr">
              <a:defRPr/>
            </a:pPr>
            <a:endParaRPr lang="en-US">
              <a:solidFill>
                <a:srgbClr val="FFFFFF"/>
              </a:solidFill>
            </a:endParaRPr>
          </a:p>
        </p:txBody>
      </p:sp>
      <p:sp>
        <p:nvSpPr>
          <p:cNvPr id="116749" name="text_red"/>
          <p:cNvSpPr txBox="1">
            <a:spLocks noChangeArrowheads="1"/>
          </p:cNvSpPr>
          <p:nvPr/>
        </p:nvSpPr>
        <p:spPr bwMode="auto">
          <a:xfrm>
            <a:off x="2987675" y="5334000"/>
            <a:ext cx="1279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000000"/>
                </a:solidFill>
              </a:rPr>
              <a:t>≥10 - &lt;50</a:t>
            </a:r>
          </a:p>
        </p:txBody>
      </p:sp>
      <p:sp>
        <p:nvSpPr>
          <p:cNvPr id="116750" name="legend_red"/>
          <p:cNvSpPr txBox="1">
            <a:spLocks noChangeArrowheads="1"/>
          </p:cNvSpPr>
          <p:nvPr/>
        </p:nvSpPr>
        <p:spPr bwMode="auto">
          <a:xfrm>
            <a:off x="3967163" y="5386388"/>
            <a:ext cx="1684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rPr>
              <a:t>(38 countries or 19%)</a:t>
            </a:r>
          </a:p>
        </p:txBody>
      </p:sp>
      <p:sp>
        <p:nvSpPr>
          <p:cNvPr id="17" name="rect_purple"/>
          <p:cNvSpPr/>
          <p:nvPr/>
        </p:nvSpPr>
        <p:spPr>
          <a:xfrm>
            <a:off x="2698750" y="5678488"/>
            <a:ext cx="287338" cy="209550"/>
          </a:xfrm>
          <a:prstGeom prst="rect">
            <a:avLst/>
          </a:prstGeom>
          <a:solidFill>
            <a:srgbClr val="8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anchor="ctr"/>
          <a:lstStyle/>
          <a:p>
            <a:pPr algn="ctr">
              <a:defRPr/>
            </a:pPr>
            <a:endParaRPr lang="en-US">
              <a:solidFill>
                <a:srgbClr val="FFFFFF"/>
              </a:solidFill>
            </a:endParaRPr>
          </a:p>
        </p:txBody>
      </p:sp>
      <p:sp>
        <p:nvSpPr>
          <p:cNvPr id="116752" name="text_purple"/>
          <p:cNvSpPr txBox="1">
            <a:spLocks noChangeArrowheads="1"/>
          </p:cNvSpPr>
          <p:nvPr/>
        </p:nvSpPr>
        <p:spPr bwMode="auto">
          <a:xfrm>
            <a:off x="2987675" y="5621338"/>
            <a:ext cx="1279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000000"/>
                </a:solidFill>
              </a:rPr>
              <a:t>≥50</a:t>
            </a:r>
          </a:p>
        </p:txBody>
      </p:sp>
      <p:sp>
        <p:nvSpPr>
          <p:cNvPr id="116753" name="legend_purple"/>
          <p:cNvSpPr txBox="1">
            <a:spLocks noChangeArrowheads="1"/>
          </p:cNvSpPr>
          <p:nvPr/>
        </p:nvSpPr>
        <p:spPr bwMode="auto">
          <a:xfrm>
            <a:off x="3440113" y="5654675"/>
            <a:ext cx="1852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rPr>
              <a:t>(25 countries or 13%)</a:t>
            </a:r>
          </a:p>
        </p:txBody>
      </p:sp>
      <p:sp>
        <p:nvSpPr>
          <p:cNvPr id="20" name="rect_grey"/>
          <p:cNvSpPr/>
          <p:nvPr/>
        </p:nvSpPr>
        <p:spPr>
          <a:xfrm>
            <a:off x="2698750" y="5965825"/>
            <a:ext cx="287338" cy="209550"/>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anchor="ctr"/>
          <a:lstStyle/>
          <a:p>
            <a:pPr algn="ctr">
              <a:defRPr/>
            </a:pPr>
            <a:endParaRPr lang="en-US">
              <a:solidFill>
                <a:srgbClr val="FFFFFF"/>
              </a:solidFill>
            </a:endParaRPr>
          </a:p>
        </p:txBody>
      </p:sp>
      <p:sp>
        <p:nvSpPr>
          <p:cNvPr id="116755" name="text_grey"/>
          <p:cNvSpPr txBox="1">
            <a:spLocks noChangeArrowheads="1"/>
          </p:cNvSpPr>
          <p:nvPr/>
        </p:nvSpPr>
        <p:spPr bwMode="auto">
          <a:xfrm>
            <a:off x="2987675" y="5908675"/>
            <a:ext cx="2232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rPr>
              <a:t>No data reported to WHO HQ</a:t>
            </a:r>
          </a:p>
        </p:txBody>
      </p:sp>
      <p:sp>
        <p:nvSpPr>
          <p:cNvPr id="116756" name="legend_grey"/>
          <p:cNvSpPr txBox="1">
            <a:spLocks noChangeArrowheads="1"/>
          </p:cNvSpPr>
          <p:nvPr/>
        </p:nvSpPr>
        <p:spPr bwMode="auto">
          <a:xfrm>
            <a:off x="2987675" y="6156325"/>
            <a:ext cx="208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rPr>
              <a:t>(17 countries or 9%)</a:t>
            </a:r>
          </a:p>
        </p:txBody>
      </p:sp>
      <p:pic>
        <p:nvPicPr>
          <p:cNvPr id="116757" name="WHOlogo"/>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780463" y="6381750"/>
            <a:ext cx="330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8" name="WorldMap"/>
          <p:cNvPicPr>
            <a:picLocks noChangeAspect="1" noChangeArrowheads="1"/>
          </p:cNvPicPr>
          <p:nvPr/>
        </p:nvPicPr>
        <p:blipFill>
          <a:blip r:embed="rId4">
            <a:extLst>
              <a:ext uri="{28A0092B-C50C-407E-A947-70E740481C1C}">
                <a14:useLocalDpi xmlns:a14="http://schemas.microsoft.com/office/drawing/2010/main" val="0"/>
              </a:ext>
            </a:extLst>
          </a:blip>
          <a:srcRect l="5122" t="21791" r="6403" b="22430"/>
          <a:stretch>
            <a:fillRect/>
          </a:stretch>
        </p:blipFill>
        <p:spPr bwMode="auto">
          <a:xfrm>
            <a:off x="736600" y="1458913"/>
            <a:ext cx="7315200"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59" name="rect_grey"/>
          <p:cNvSpPr>
            <a:spLocks noChangeArrowheads="1"/>
          </p:cNvSpPr>
          <p:nvPr/>
        </p:nvSpPr>
        <p:spPr bwMode="auto">
          <a:xfrm>
            <a:off x="2689225" y="6405563"/>
            <a:ext cx="287338" cy="20955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6" tIns="45688" rIns="91376" bIns="45688" anchor="ctr"/>
          <a:lstStyle/>
          <a:p>
            <a:endParaRPr lang="en-US">
              <a:solidFill>
                <a:srgbClr val="000000"/>
              </a:solidFill>
            </a:endParaRPr>
          </a:p>
        </p:txBody>
      </p:sp>
      <p:sp>
        <p:nvSpPr>
          <p:cNvPr id="116760" name="text_grey"/>
          <p:cNvSpPr txBox="1">
            <a:spLocks noChangeArrowheads="1"/>
          </p:cNvSpPr>
          <p:nvPr/>
        </p:nvSpPr>
        <p:spPr bwMode="auto">
          <a:xfrm>
            <a:off x="3060700" y="6399213"/>
            <a:ext cx="22320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000000"/>
                </a:solidFill>
              </a:rPr>
              <a:t>Not applicable</a:t>
            </a:r>
          </a:p>
        </p:txBody>
      </p:sp>
      <p:grpSp>
        <p:nvGrpSpPr>
          <p:cNvPr id="116761" name="Group 26"/>
          <p:cNvGrpSpPr>
            <a:grpSpLocks/>
          </p:cNvGrpSpPr>
          <p:nvPr/>
        </p:nvGrpSpPr>
        <p:grpSpPr bwMode="auto">
          <a:xfrm>
            <a:off x="6365875" y="4508500"/>
            <a:ext cx="919163" cy="101600"/>
            <a:chOff x="6345238" y="4521102"/>
            <a:chExt cx="919906" cy="101600"/>
          </a:xfrm>
        </p:grpSpPr>
        <p:sp>
          <p:nvSpPr>
            <p:cNvPr id="116777" name="Line 1126"/>
            <p:cNvSpPr>
              <a:spLocks noChangeShapeType="1"/>
            </p:cNvSpPr>
            <p:nvPr/>
          </p:nvSpPr>
          <p:spPr bwMode="auto">
            <a:xfrm flipV="1">
              <a:off x="6370638" y="4589364"/>
              <a:ext cx="0" cy="333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778" name="Line 1127"/>
            <p:cNvSpPr>
              <a:spLocks noChangeShapeType="1"/>
            </p:cNvSpPr>
            <p:nvPr/>
          </p:nvSpPr>
          <p:spPr bwMode="auto">
            <a:xfrm flipV="1">
              <a:off x="6742113" y="4589364"/>
              <a:ext cx="0" cy="333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779" name="Line 1128"/>
            <p:cNvSpPr>
              <a:spLocks noChangeShapeType="1"/>
            </p:cNvSpPr>
            <p:nvPr/>
          </p:nvSpPr>
          <p:spPr bwMode="auto">
            <a:xfrm flipV="1">
              <a:off x="7115175" y="4589364"/>
              <a:ext cx="0" cy="333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780" name="Line 1129"/>
            <p:cNvSpPr>
              <a:spLocks noChangeShapeType="1"/>
            </p:cNvSpPr>
            <p:nvPr/>
          </p:nvSpPr>
          <p:spPr bwMode="auto">
            <a:xfrm flipV="1">
              <a:off x="6462713" y="4594127"/>
              <a:ext cx="0" cy="2540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781" name="Line 1130"/>
            <p:cNvSpPr>
              <a:spLocks noChangeShapeType="1"/>
            </p:cNvSpPr>
            <p:nvPr/>
          </p:nvSpPr>
          <p:spPr bwMode="auto">
            <a:xfrm flipV="1">
              <a:off x="6556375" y="4594127"/>
              <a:ext cx="0" cy="2540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782" name="Line 1131"/>
            <p:cNvSpPr>
              <a:spLocks noChangeShapeType="1"/>
            </p:cNvSpPr>
            <p:nvPr/>
          </p:nvSpPr>
          <p:spPr bwMode="auto">
            <a:xfrm flipV="1">
              <a:off x="6650038" y="4594127"/>
              <a:ext cx="0" cy="2540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783" name="Line 1132"/>
            <p:cNvSpPr>
              <a:spLocks noChangeShapeType="1"/>
            </p:cNvSpPr>
            <p:nvPr/>
          </p:nvSpPr>
          <p:spPr bwMode="auto">
            <a:xfrm flipV="1">
              <a:off x="6835775" y="4594127"/>
              <a:ext cx="0" cy="2540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784" name="Line 1133"/>
            <p:cNvSpPr>
              <a:spLocks noChangeShapeType="1"/>
            </p:cNvSpPr>
            <p:nvPr/>
          </p:nvSpPr>
          <p:spPr bwMode="auto">
            <a:xfrm flipV="1">
              <a:off x="6929438" y="4594127"/>
              <a:ext cx="0" cy="2540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785" name="Line 1134"/>
            <p:cNvSpPr>
              <a:spLocks noChangeShapeType="1"/>
            </p:cNvSpPr>
            <p:nvPr/>
          </p:nvSpPr>
          <p:spPr bwMode="auto">
            <a:xfrm flipV="1">
              <a:off x="7023100" y="4594127"/>
              <a:ext cx="0" cy="2540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786" name="Line 1135"/>
            <p:cNvSpPr>
              <a:spLocks noChangeShapeType="1"/>
            </p:cNvSpPr>
            <p:nvPr/>
          </p:nvSpPr>
          <p:spPr bwMode="auto">
            <a:xfrm>
              <a:off x="6370638" y="4606827"/>
              <a:ext cx="74453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787" name="Rectangle 37"/>
            <p:cNvSpPr>
              <a:spLocks noChangeArrowheads="1"/>
            </p:cNvSpPr>
            <p:nvPr/>
          </p:nvSpPr>
          <p:spPr bwMode="auto">
            <a:xfrm>
              <a:off x="6345238" y="4521102"/>
              <a:ext cx="28854" cy="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00">
                  <a:solidFill>
                    <a:srgbClr val="000000"/>
                  </a:solidFill>
                </a:rPr>
                <a:t>0</a:t>
              </a:r>
              <a:endParaRPr lang="en-US">
                <a:solidFill>
                  <a:srgbClr val="000000"/>
                </a:solidFill>
              </a:endParaRPr>
            </a:p>
          </p:txBody>
        </p:sp>
        <p:sp>
          <p:nvSpPr>
            <p:cNvPr id="116788" name="Rectangle 38"/>
            <p:cNvSpPr>
              <a:spLocks noChangeArrowheads="1"/>
            </p:cNvSpPr>
            <p:nvPr/>
          </p:nvSpPr>
          <p:spPr bwMode="auto">
            <a:xfrm>
              <a:off x="6669088" y="4521102"/>
              <a:ext cx="125034" cy="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00">
                  <a:solidFill>
                    <a:srgbClr val="000000"/>
                  </a:solidFill>
                </a:rPr>
                <a:t>1'800</a:t>
              </a:r>
              <a:endParaRPr lang="en-US">
                <a:solidFill>
                  <a:srgbClr val="000000"/>
                </a:solidFill>
              </a:endParaRPr>
            </a:p>
          </p:txBody>
        </p:sp>
        <p:sp>
          <p:nvSpPr>
            <p:cNvPr id="116789" name="Rectangle 39"/>
            <p:cNvSpPr>
              <a:spLocks noChangeArrowheads="1"/>
            </p:cNvSpPr>
            <p:nvPr/>
          </p:nvSpPr>
          <p:spPr bwMode="auto">
            <a:xfrm>
              <a:off x="7042150" y="4521102"/>
              <a:ext cx="125034" cy="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00">
                  <a:solidFill>
                    <a:srgbClr val="000000"/>
                  </a:solidFill>
                </a:rPr>
                <a:t>3'600</a:t>
              </a:r>
              <a:endParaRPr lang="en-US">
                <a:solidFill>
                  <a:srgbClr val="000000"/>
                </a:solidFill>
              </a:endParaRPr>
            </a:p>
          </p:txBody>
        </p:sp>
        <p:sp>
          <p:nvSpPr>
            <p:cNvPr id="116790" name="Rectangle 40"/>
            <p:cNvSpPr>
              <a:spLocks noChangeArrowheads="1"/>
            </p:cNvSpPr>
            <p:nvPr/>
          </p:nvSpPr>
          <p:spPr bwMode="auto">
            <a:xfrm>
              <a:off x="6502400" y="4521102"/>
              <a:ext cx="86562" cy="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00">
                  <a:solidFill>
                    <a:srgbClr val="000000"/>
                  </a:solidFill>
                </a:rPr>
                <a:t>900</a:t>
              </a:r>
              <a:endParaRPr lang="en-US">
                <a:solidFill>
                  <a:srgbClr val="000000"/>
                </a:solidFill>
              </a:endParaRPr>
            </a:p>
          </p:txBody>
        </p:sp>
        <p:sp>
          <p:nvSpPr>
            <p:cNvPr id="116791" name="Rectangle 41"/>
            <p:cNvSpPr>
              <a:spLocks noChangeArrowheads="1"/>
            </p:cNvSpPr>
            <p:nvPr/>
          </p:nvSpPr>
          <p:spPr bwMode="auto">
            <a:xfrm>
              <a:off x="7188200" y="4521102"/>
              <a:ext cx="76944" cy="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00">
                  <a:solidFill>
                    <a:srgbClr val="000000"/>
                  </a:solidFill>
                </a:rPr>
                <a:t>Km</a:t>
              </a:r>
              <a:endParaRPr lang="en-US">
                <a:solidFill>
                  <a:srgbClr val="000000"/>
                </a:solidFill>
              </a:endParaRPr>
            </a:p>
          </p:txBody>
        </p:sp>
      </p:grpSp>
      <p:sp>
        <p:nvSpPr>
          <p:cNvPr id="116762" name="AutoShape 39"/>
          <p:cNvSpPr>
            <a:spLocks noChangeArrowheads="1"/>
          </p:cNvSpPr>
          <p:nvPr/>
        </p:nvSpPr>
        <p:spPr bwMode="auto">
          <a:xfrm>
            <a:off x="6553937" y="1331913"/>
            <a:ext cx="2016125" cy="254000"/>
          </a:xfrm>
          <a:prstGeom prst="wedgeRectCallout">
            <a:avLst>
              <a:gd name="adj1" fmla="val -131337"/>
              <a:gd name="adj2" fmla="val 314208"/>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nchor="ctr" anchorCtr="1">
            <a:spAutoFit/>
          </a:bodyPr>
          <a:lstStyle/>
          <a:p>
            <a:pPr algn="ctr"/>
            <a:r>
              <a:rPr lang="en-GB" sz="1000" b="1" dirty="0" smtClean="0">
                <a:solidFill>
                  <a:prstClr val="black"/>
                </a:solidFill>
              </a:rPr>
              <a:t>Ukraine: 11,441 </a:t>
            </a:r>
            <a:r>
              <a:rPr lang="en-GB" sz="1000" b="1" dirty="0">
                <a:solidFill>
                  <a:prstClr val="black"/>
                </a:solidFill>
              </a:rPr>
              <a:t>Cases</a:t>
            </a:r>
            <a:endParaRPr lang="en-US" sz="1000" b="1" dirty="0">
              <a:solidFill>
                <a:prstClr val="black"/>
              </a:solidFill>
            </a:endParaRPr>
          </a:p>
        </p:txBody>
      </p:sp>
      <p:sp>
        <p:nvSpPr>
          <p:cNvPr id="116764" name="AutoShape 34"/>
          <p:cNvSpPr>
            <a:spLocks noChangeArrowheads="1"/>
          </p:cNvSpPr>
          <p:nvPr/>
        </p:nvSpPr>
        <p:spPr bwMode="auto">
          <a:xfrm>
            <a:off x="7394401" y="2328863"/>
            <a:ext cx="1655763" cy="254000"/>
          </a:xfrm>
          <a:prstGeom prst="wedgeRectCallout">
            <a:avLst>
              <a:gd name="adj1" fmla="val -174691"/>
              <a:gd name="adj2" fmla="val 269817"/>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nchor="ctr" anchorCtr="1">
            <a:spAutoFit/>
          </a:bodyPr>
          <a:lstStyle/>
          <a:p>
            <a:pPr algn="ctr"/>
            <a:r>
              <a:rPr lang="en-GB" sz="1000" b="1" dirty="0" smtClean="0">
                <a:solidFill>
                  <a:prstClr val="black"/>
                </a:solidFill>
              </a:rPr>
              <a:t>Somalia: 17,508 Cases</a:t>
            </a:r>
            <a:endParaRPr lang="en-US" sz="1000" b="1" dirty="0">
              <a:solidFill>
                <a:prstClr val="black"/>
              </a:solidFill>
            </a:endParaRPr>
          </a:p>
        </p:txBody>
      </p:sp>
      <p:sp>
        <p:nvSpPr>
          <p:cNvPr id="116765" name="AutoShape 34"/>
          <p:cNvSpPr>
            <a:spLocks noChangeArrowheads="1"/>
          </p:cNvSpPr>
          <p:nvPr/>
        </p:nvSpPr>
        <p:spPr bwMode="auto">
          <a:xfrm>
            <a:off x="7408068" y="1752600"/>
            <a:ext cx="1655763" cy="254000"/>
          </a:xfrm>
          <a:prstGeom prst="wedgeRectCallout">
            <a:avLst>
              <a:gd name="adj1" fmla="val -153565"/>
              <a:gd name="adj2" fmla="val 323150"/>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nchor="ctr" anchorCtr="1">
            <a:spAutoFit/>
          </a:bodyPr>
          <a:lstStyle/>
          <a:p>
            <a:pPr algn="ctr"/>
            <a:r>
              <a:rPr lang="en-GB" sz="1000" b="1" dirty="0" smtClean="0">
                <a:solidFill>
                  <a:prstClr val="black"/>
                </a:solidFill>
              </a:rPr>
              <a:t>Pakistan: 4,386 </a:t>
            </a:r>
            <a:r>
              <a:rPr lang="en-GB" sz="1000" b="1" dirty="0">
                <a:solidFill>
                  <a:prstClr val="black"/>
                </a:solidFill>
              </a:rPr>
              <a:t>Cases</a:t>
            </a:r>
            <a:endParaRPr lang="en-US" sz="1000" b="1" dirty="0">
              <a:solidFill>
                <a:prstClr val="black"/>
              </a:solidFill>
            </a:endParaRPr>
          </a:p>
        </p:txBody>
      </p:sp>
      <p:sp>
        <p:nvSpPr>
          <p:cNvPr id="116767" name="AutoShape 39"/>
          <p:cNvSpPr>
            <a:spLocks noChangeArrowheads="1"/>
          </p:cNvSpPr>
          <p:nvPr/>
        </p:nvSpPr>
        <p:spPr bwMode="auto">
          <a:xfrm>
            <a:off x="827584" y="4976813"/>
            <a:ext cx="1571625" cy="254000"/>
          </a:xfrm>
          <a:prstGeom prst="wedgeRectCallout">
            <a:avLst>
              <a:gd name="adj1" fmla="val 208964"/>
              <a:gd name="adj2" fmla="val -561687"/>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nchor="ctr" anchorCtr="1">
            <a:spAutoFit/>
          </a:bodyPr>
          <a:lstStyle/>
          <a:p>
            <a:pPr algn="ctr"/>
            <a:r>
              <a:rPr lang="en-GB" sz="1000" b="1" dirty="0">
                <a:solidFill>
                  <a:srgbClr val="000000"/>
                </a:solidFill>
              </a:rPr>
              <a:t>Zambia: </a:t>
            </a:r>
            <a:r>
              <a:rPr lang="en-GB" sz="1000" b="1" dirty="0" smtClean="0">
                <a:solidFill>
                  <a:srgbClr val="000000"/>
                </a:solidFill>
              </a:rPr>
              <a:t>13,234 </a:t>
            </a:r>
            <a:r>
              <a:rPr lang="en-GB" sz="1000" b="1" dirty="0">
                <a:solidFill>
                  <a:srgbClr val="000000"/>
                </a:solidFill>
              </a:rPr>
              <a:t>Cases</a:t>
            </a:r>
            <a:endParaRPr lang="en-US" sz="1000" b="1" dirty="0">
              <a:solidFill>
                <a:srgbClr val="000000"/>
              </a:solidFill>
            </a:endParaRPr>
          </a:p>
        </p:txBody>
      </p:sp>
      <p:sp>
        <p:nvSpPr>
          <p:cNvPr id="116768" name="AutoShape 39"/>
          <p:cNvSpPr>
            <a:spLocks noChangeArrowheads="1"/>
          </p:cNvSpPr>
          <p:nvPr/>
        </p:nvSpPr>
        <p:spPr bwMode="auto">
          <a:xfrm>
            <a:off x="197549" y="2848769"/>
            <a:ext cx="2016125" cy="247650"/>
          </a:xfrm>
          <a:prstGeom prst="wedgeRectCallout">
            <a:avLst>
              <a:gd name="adj1" fmla="val 166620"/>
              <a:gd name="adj2" fmla="val 3894"/>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nchor="ctr" anchorCtr="1">
            <a:spAutoFit/>
          </a:bodyPr>
          <a:lstStyle/>
          <a:p>
            <a:pPr algn="ctr"/>
            <a:r>
              <a:rPr lang="en-GB" sz="1000" b="1" dirty="0">
                <a:solidFill>
                  <a:srgbClr val="000000"/>
                </a:solidFill>
              </a:rPr>
              <a:t>Niger: </a:t>
            </a:r>
            <a:r>
              <a:rPr lang="en-GB" sz="1000" b="1" dirty="0" smtClean="0">
                <a:solidFill>
                  <a:srgbClr val="000000"/>
                </a:solidFill>
              </a:rPr>
              <a:t>12,004 </a:t>
            </a:r>
            <a:r>
              <a:rPr lang="en-GB" sz="1000" b="1" dirty="0">
                <a:solidFill>
                  <a:srgbClr val="000000"/>
                </a:solidFill>
              </a:rPr>
              <a:t>Cases</a:t>
            </a:r>
            <a:endParaRPr lang="en-US" sz="1000" b="1" dirty="0">
              <a:solidFill>
                <a:srgbClr val="000000"/>
              </a:solidFill>
            </a:endParaRPr>
          </a:p>
        </p:txBody>
      </p:sp>
      <p:sp>
        <p:nvSpPr>
          <p:cNvPr id="116769" name="AutoShape 39"/>
          <p:cNvSpPr>
            <a:spLocks noChangeArrowheads="1"/>
          </p:cNvSpPr>
          <p:nvPr/>
        </p:nvSpPr>
        <p:spPr bwMode="auto">
          <a:xfrm>
            <a:off x="1098550" y="1270000"/>
            <a:ext cx="2016125" cy="254000"/>
          </a:xfrm>
          <a:prstGeom prst="wedgeRectCallout">
            <a:avLst>
              <a:gd name="adj1" fmla="val 113546"/>
              <a:gd name="adj2" fmla="val 326875"/>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nchor="ctr" anchorCtr="1">
            <a:spAutoFit/>
          </a:bodyPr>
          <a:lstStyle/>
          <a:p>
            <a:pPr algn="ctr"/>
            <a:r>
              <a:rPr lang="en-GB" sz="1000" b="1" dirty="0">
                <a:solidFill>
                  <a:prstClr val="black"/>
                </a:solidFill>
              </a:rPr>
              <a:t>France: </a:t>
            </a:r>
            <a:r>
              <a:rPr lang="en-GB" sz="1000" b="1" dirty="0" smtClean="0">
                <a:solidFill>
                  <a:prstClr val="black"/>
                </a:solidFill>
              </a:rPr>
              <a:t>15,576  </a:t>
            </a:r>
            <a:r>
              <a:rPr lang="en-GB" sz="1000" b="1" dirty="0">
                <a:solidFill>
                  <a:prstClr val="black"/>
                </a:solidFill>
              </a:rPr>
              <a:t>Cases</a:t>
            </a:r>
            <a:endParaRPr lang="en-US" sz="1000" b="1" dirty="0">
              <a:solidFill>
                <a:prstClr val="black"/>
              </a:solidFill>
            </a:endParaRPr>
          </a:p>
        </p:txBody>
      </p:sp>
      <p:sp>
        <p:nvSpPr>
          <p:cNvPr id="116770" name="AutoShape 35"/>
          <p:cNvSpPr>
            <a:spLocks noChangeArrowheads="1"/>
          </p:cNvSpPr>
          <p:nvPr/>
        </p:nvSpPr>
        <p:spPr bwMode="auto">
          <a:xfrm>
            <a:off x="7318375" y="3787775"/>
            <a:ext cx="1835150" cy="254000"/>
          </a:xfrm>
          <a:prstGeom prst="wedgeRectCallout">
            <a:avLst>
              <a:gd name="adj1" fmla="val -78171"/>
              <a:gd name="adj2" fmla="val -344167"/>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nchor="ctr" anchorCtr="1">
            <a:spAutoFit/>
          </a:bodyPr>
          <a:lstStyle/>
          <a:p>
            <a:pPr algn="ctr"/>
            <a:r>
              <a:rPr lang="en-GB" sz="1000" b="1" dirty="0">
                <a:solidFill>
                  <a:srgbClr val="000000"/>
                </a:solidFill>
              </a:rPr>
              <a:t>Philippines: </a:t>
            </a:r>
            <a:r>
              <a:rPr lang="en-GB" sz="1000" b="1" dirty="0" smtClean="0">
                <a:solidFill>
                  <a:srgbClr val="000000"/>
                </a:solidFill>
              </a:rPr>
              <a:t>6,910 </a:t>
            </a:r>
            <a:r>
              <a:rPr lang="en-GB" sz="1000" b="1" dirty="0">
                <a:solidFill>
                  <a:srgbClr val="000000"/>
                </a:solidFill>
              </a:rPr>
              <a:t>Cases</a:t>
            </a:r>
            <a:endParaRPr lang="en-US" sz="1000" b="1" dirty="0">
              <a:solidFill>
                <a:srgbClr val="000000"/>
              </a:solidFill>
            </a:endParaRPr>
          </a:p>
        </p:txBody>
      </p:sp>
      <p:sp>
        <p:nvSpPr>
          <p:cNvPr id="116771" name="AutoShape 26"/>
          <p:cNvSpPr>
            <a:spLocks noChangeArrowheads="1"/>
          </p:cNvSpPr>
          <p:nvPr/>
        </p:nvSpPr>
        <p:spPr bwMode="auto">
          <a:xfrm>
            <a:off x="221742" y="2206118"/>
            <a:ext cx="1727200" cy="254000"/>
          </a:xfrm>
          <a:prstGeom prst="wedgeRectCallout">
            <a:avLst>
              <a:gd name="adj1" fmla="val 205094"/>
              <a:gd name="adj2" fmla="val 33458"/>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nchor="ctr" anchorCtr="1">
            <a:spAutoFit/>
          </a:bodyPr>
          <a:lstStyle/>
          <a:p>
            <a:pPr algn="ctr"/>
            <a:r>
              <a:rPr lang="en-GB" sz="1000" b="1" dirty="0">
                <a:solidFill>
                  <a:srgbClr val="000000"/>
                </a:solidFill>
              </a:rPr>
              <a:t>Italy: </a:t>
            </a:r>
            <a:r>
              <a:rPr lang="en-GB" sz="1000" b="1" dirty="0" smtClean="0">
                <a:solidFill>
                  <a:srgbClr val="000000"/>
                </a:solidFill>
              </a:rPr>
              <a:t>5,314 </a:t>
            </a:r>
            <a:r>
              <a:rPr lang="en-GB" sz="1000" b="1" dirty="0">
                <a:solidFill>
                  <a:srgbClr val="000000"/>
                </a:solidFill>
              </a:rPr>
              <a:t>Cases</a:t>
            </a:r>
            <a:endParaRPr lang="en-US" sz="1000" b="1" dirty="0">
              <a:solidFill>
                <a:srgbClr val="000000"/>
              </a:solidFill>
            </a:endParaRPr>
          </a:p>
        </p:txBody>
      </p:sp>
      <p:sp>
        <p:nvSpPr>
          <p:cNvPr id="116772" name="AutoShape 36"/>
          <p:cNvSpPr>
            <a:spLocks noChangeArrowheads="1"/>
          </p:cNvSpPr>
          <p:nvPr/>
        </p:nvSpPr>
        <p:spPr bwMode="auto">
          <a:xfrm>
            <a:off x="330200" y="3416300"/>
            <a:ext cx="1584325" cy="247650"/>
          </a:xfrm>
          <a:prstGeom prst="wedgeRectCallout">
            <a:avLst>
              <a:gd name="adj1" fmla="val 216971"/>
              <a:gd name="adj2" fmla="val -185163"/>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nchor="ctr" anchorCtr="1">
            <a:spAutoFit/>
          </a:bodyPr>
          <a:lstStyle/>
          <a:p>
            <a:pPr algn="ctr"/>
            <a:r>
              <a:rPr lang="en-GB" sz="1000" b="1" dirty="0">
                <a:solidFill>
                  <a:srgbClr val="000000"/>
                </a:solidFill>
              </a:rPr>
              <a:t>Nigeria: </a:t>
            </a:r>
            <a:r>
              <a:rPr lang="en-GB" sz="1000" b="1" dirty="0" smtClean="0">
                <a:solidFill>
                  <a:srgbClr val="000000"/>
                </a:solidFill>
              </a:rPr>
              <a:t>19,021  </a:t>
            </a:r>
            <a:r>
              <a:rPr lang="en-GB" sz="1000" b="1" dirty="0">
                <a:solidFill>
                  <a:srgbClr val="000000"/>
                </a:solidFill>
              </a:rPr>
              <a:t>Cases</a:t>
            </a:r>
            <a:endParaRPr lang="en-US" sz="1000" b="1" dirty="0">
              <a:solidFill>
                <a:srgbClr val="000000"/>
              </a:solidFill>
            </a:endParaRPr>
          </a:p>
        </p:txBody>
      </p:sp>
      <p:sp>
        <p:nvSpPr>
          <p:cNvPr id="116773" name="AutoShape 26"/>
          <p:cNvSpPr>
            <a:spLocks noChangeArrowheads="1"/>
          </p:cNvSpPr>
          <p:nvPr/>
        </p:nvSpPr>
        <p:spPr bwMode="auto">
          <a:xfrm>
            <a:off x="258763" y="1752600"/>
            <a:ext cx="1727200" cy="254000"/>
          </a:xfrm>
          <a:prstGeom prst="wedgeRectCallout">
            <a:avLst>
              <a:gd name="adj1" fmla="val 212829"/>
              <a:gd name="adj2" fmla="val 175083"/>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nchor="ctr" anchorCtr="1">
            <a:spAutoFit/>
          </a:bodyPr>
          <a:lstStyle/>
          <a:p>
            <a:pPr algn="ctr"/>
            <a:r>
              <a:rPr lang="en-GB" sz="1000" b="1" dirty="0">
                <a:solidFill>
                  <a:prstClr val="black"/>
                </a:solidFill>
              </a:rPr>
              <a:t>Romania: </a:t>
            </a:r>
            <a:r>
              <a:rPr lang="en-GB" sz="1000" b="1" dirty="0" smtClean="0">
                <a:solidFill>
                  <a:prstClr val="black"/>
                </a:solidFill>
              </a:rPr>
              <a:t>5,616 </a:t>
            </a:r>
            <a:r>
              <a:rPr lang="en-GB" sz="1000" b="1" dirty="0">
                <a:solidFill>
                  <a:prstClr val="black"/>
                </a:solidFill>
              </a:rPr>
              <a:t>Cases</a:t>
            </a:r>
            <a:endParaRPr lang="en-US" sz="1000" b="1" dirty="0">
              <a:solidFill>
                <a:prstClr val="black"/>
              </a:solidFill>
            </a:endParaRPr>
          </a:p>
        </p:txBody>
      </p:sp>
      <p:sp>
        <p:nvSpPr>
          <p:cNvPr id="116774" name="AutoShape 37"/>
          <p:cNvSpPr>
            <a:spLocks noChangeArrowheads="1"/>
          </p:cNvSpPr>
          <p:nvPr/>
        </p:nvSpPr>
        <p:spPr bwMode="auto">
          <a:xfrm>
            <a:off x="315277" y="4013583"/>
            <a:ext cx="1584325" cy="247650"/>
          </a:xfrm>
          <a:prstGeom prst="wedgeRectCallout">
            <a:avLst>
              <a:gd name="adj1" fmla="val 232130"/>
              <a:gd name="adj2" fmla="val -434717"/>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nchor="ctr" anchorCtr="1">
            <a:spAutoFit/>
          </a:bodyPr>
          <a:lstStyle/>
          <a:p>
            <a:pPr algn="ctr"/>
            <a:r>
              <a:rPr lang="en-GB" sz="1000" b="1" dirty="0">
                <a:solidFill>
                  <a:srgbClr val="000000"/>
                </a:solidFill>
              </a:rPr>
              <a:t>Chad: </a:t>
            </a:r>
            <a:r>
              <a:rPr lang="en-GB" sz="1000" b="1" dirty="0" smtClean="0">
                <a:solidFill>
                  <a:srgbClr val="000000"/>
                </a:solidFill>
              </a:rPr>
              <a:t>13,324 </a:t>
            </a:r>
            <a:r>
              <a:rPr lang="en-GB" sz="1000" b="1" dirty="0">
                <a:solidFill>
                  <a:srgbClr val="000000"/>
                </a:solidFill>
              </a:rPr>
              <a:t>Cases</a:t>
            </a:r>
            <a:endParaRPr lang="en-US" sz="1000" b="1" dirty="0">
              <a:solidFill>
                <a:srgbClr val="000000"/>
              </a:solidFill>
            </a:endParaRPr>
          </a:p>
        </p:txBody>
      </p:sp>
      <p:sp>
        <p:nvSpPr>
          <p:cNvPr id="116775" name="AutoShape 33"/>
          <p:cNvSpPr>
            <a:spLocks noChangeArrowheads="1"/>
          </p:cNvSpPr>
          <p:nvPr/>
        </p:nvSpPr>
        <p:spPr bwMode="auto">
          <a:xfrm>
            <a:off x="221742" y="4539277"/>
            <a:ext cx="1873250" cy="254000"/>
          </a:xfrm>
          <a:prstGeom prst="wedgeRectCallout">
            <a:avLst>
              <a:gd name="adj1" fmla="val 194194"/>
              <a:gd name="adj2" fmla="val -490808"/>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nchor="ctr" anchorCtr="1">
            <a:spAutoFit/>
          </a:bodyPr>
          <a:lstStyle/>
          <a:p>
            <a:pPr algn="ctr"/>
            <a:r>
              <a:rPr lang="en-GB" sz="1000" b="1" dirty="0" smtClean="0">
                <a:solidFill>
                  <a:srgbClr val="000000"/>
                </a:solidFill>
              </a:rPr>
              <a:t>Dem Rep Congo: 151,022 Cases</a:t>
            </a:r>
            <a:endParaRPr lang="en-US" sz="1000" b="1" dirty="0">
              <a:solidFill>
                <a:srgbClr val="000000"/>
              </a:solidFill>
            </a:endParaRPr>
          </a:p>
        </p:txBody>
      </p:sp>
      <p:sp>
        <p:nvSpPr>
          <p:cNvPr id="116776" name="AutoShape 26"/>
          <p:cNvSpPr>
            <a:spLocks noChangeArrowheads="1"/>
          </p:cNvSpPr>
          <p:nvPr/>
        </p:nvSpPr>
        <p:spPr bwMode="auto">
          <a:xfrm>
            <a:off x="6609375" y="5022215"/>
            <a:ext cx="1727200" cy="247650"/>
          </a:xfrm>
          <a:prstGeom prst="wedgeRectCallout">
            <a:avLst>
              <a:gd name="adj1" fmla="val -146072"/>
              <a:gd name="adj2" fmla="val -857167"/>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nchor="ctr" anchorCtr="1">
            <a:spAutoFit/>
          </a:bodyPr>
          <a:lstStyle/>
          <a:p>
            <a:pPr algn="ctr"/>
            <a:r>
              <a:rPr lang="en-GB" sz="1000" b="1" dirty="0" smtClean="0">
                <a:solidFill>
                  <a:srgbClr val="000000"/>
                </a:solidFill>
              </a:rPr>
              <a:t>Sudan: 5,616 </a:t>
            </a:r>
            <a:r>
              <a:rPr lang="en-GB" sz="1000" b="1" dirty="0">
                <a:solidFill>
                  <a:srgbClr val="000000"/>
                </a:solidFill>
              </a:rPr>
              <a:t>Cases</a:t>
            </a:r>
            <a:endParaRPr lang="en-US" sz="1000" b="1" dirty="0">
              <a:solidFill>
                <a:srgbClr val="000000"/>
              </a:solidFill>
            </a:endParaRPr>
          </a:p>
        </p:txBody>
      </p:sp>
      <p:sp>
        <p:nvSpPr>
          <p:cNvPr id="54" name="AutoShape 34"/>
          <p:cNvSpPr>
            <a:spLocks noChangeArrowheads="1"/>
          </p:cNvSpPr>
          <p:nvPr/>
        </p:nvSpPr>
        <p:spPr bwMode="auto">
          <a:xfrm>
            <a:off x="7394400" y="4574540"/>
            <a:ext cx="1655763" cy="254000"/>
          </a:xfrm>
          <a:prstGeom prst="wedgeRectCallout">
            <a:avLst>
              <a:gd name="adj1" fmla="val -184491"/>
              <a:gd name="adj2" fmla="val -602050"/>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nchor="ctr" anchorCtr="1">
            <a:spAutoFit/>
          </a:bodyPr>
          <a:lstStyle/>
          <a:p>
            <a:pPr algn="ctr"/>
            <a:r>
              <a:rPr lang="en-GB" sz="1000" b="1" dirty="0" smtClean="0">
                <a:solidFill>
                  <a:prstClr val="black"/>
                </a:solidFill>
              </a:rPr>
              <a:t>Ethiopia: 6,119 </a:t>
            </a:r>
            <a:r>
              <a:rPr lang="en-GB" sz="1000" b="1" dirty="0">
                <a:solidFill>
                  <a:prstClr val="black"/>
                </a:solidFill>
              </a:rPr>
              <a:t>Cases</a:t>
            </a:r>
            <a:endParaRPr lang="en-US" sz="1000" b="1" dirty="0">
              <a:solidFill>
                <a:prstClr val="black"/>
              </a:solidFill>
            </a:endParaRPr>
          </a:p>
        </p:txBody>
      </p:sp>
      <p:sp>
        <p:nvSpPr>
          <p:cNvPr id="55" name="AutoShape 33"/>
          <p:cNvSpPr>
            <a:spLocks noChangeArrowheads="1"/>
          </p:cNvSpPr>
          <p:nvPr/>
        </p:nvSpPr>
        <p:spPr bwMode="auto">
          <a:xfrm>
            <a:off x="5733804" y="5576888"/>
            <a:ext cx="1873250" cy="254000"/>
          </a:xfrm>
          <a:prstGeom prst="wedgeRectCallout">
            <a:avLst>
              <a:gd name="adj1" fmla="val -83554"/>
              <a:gd name="adj2" fmla="val -930008"/>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nchor="ctr" anchorCtr="1">
            <a:spAutoFit/>
          </a:bodyPr>
          <a:lstStyle/>
          <a:p>
            <a:pPr algn="ctr"/>
            <a:r>
              <a:rPr lang="en-GB" sz="1000" b="1" dirty="0">
                <a:solidFill>
                  <a:srgbClr val="000000"/>
                </a:solidFill>
              </a:rPr>
              <a:t>Kenya: </a:t>
            </a:r>
            <a:r>
              <a:rPr lang="en-GB" sz="1000" b="1" dirty="0" smtClean="0">
                <a:solidFill>
                  <a:srgbClr val="000000"/>
                </a:solidFill>
              </a:rPr>
              <a:t>3,872 Cases</a:t>
            </a:r>
            <a:endParaRPr lang="en-US" sz="1000" b="1" dirty="0">
              <a:solidFill>
                <a:srgbClr val="000000"/>
              </a:solidFill>
            </a:endParaRPr>
          </a:p>
        </p:txBody>
      </p:sp>
    </p:spTree>
    <p:extLst>
      <p:ext uri="{BB962C8B-B14F-4D97-AF65-F5344CB8AC3E}">
        <p14:creationId xmlns:p14="http://schemas.microsoft.com/office/powerpoint/2010/main" val="2117492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r>
              <a:rPr lang="en-US" dirty="0" smtClean="0"/>
              <a:t>GAVI Support for Outbreak Response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Purpose</a:t>
            </a:r>
            <a:endParaRPr lang="en-US" dirty="0"/>
          </a:p>
          <a:p>
            <a:pPr lvl="1"/>
            <a:r>
              <a:rPr lang="en-US" dirty="0" smtClean="0"/>
              <a:t>To prevent measles deaths and limit spread</a:t>
            </a:r>
          </a:p>
          <a:p>
            <a:pPr lvl="1"/>
            <a:r>
              <a:rPr lang="en-US" dirty="0" smtClean="0"/>
              <a:t>To enable rapid response   </a:t>
            </a:r>
            <a:endParaRPr lang="en-US" dirty="0"/>
          </a:p>
          <a:p>
            <a:r>
              <a:rPr lang="en-US" dirty="0" smtClean="0"/>
              <a:t>Mechanism</a:t>
            </a:r>
          </a:p>
          <a:p>
            <a:pPr lvl="1"/>
            <a:r>
              <a:rPr lang="en-US" dirty="0" smtClean="0"/>
              <a:t>To be managed </a:t>
            </a:r>
            <a:r>
              <a:rPr lang="en-US" dirty="0"/>
              <a:t>by </a:t>
            </a:r>
            <a:r>
              <a:rPr lang="en-US" dirty="0" smtClean="0"/>
              <a:t>MR Initiative </a:t>
            </a:r>
          </a:p>
          <a:p>
            <a:pPr lvl="1"/>
            <a:r>
              <a:rPr lang="en-US" dirty="0" smtClean="0"/>
              <a:t>Standard operating principles being developed </a:t>
            </a:r>
          </a:p>
          <a:p>
            <a:r>
              <a:rPr lang="en-US" dirty="0" smtClean="0"/>
              <a:t>Criteria:</a:t>
            </a:r>
          </a:p>
          <a:p>
            <a:pPr lvl="2"/>
            <a:r>
              <a:rPr lang="en-US" dirty="0" smtClean="0"/>
              <a:t>Laboratory confirmed </a:t>
            </a:r>
          </a:p>
          <a:p>
            <a:pPr lvl="2"/>
            <a:r>
              <a:rPr lang="en-US" dirty="0" smtClean="0"/>
              <a:t>Outbreak of national or international public health importance</a:t>
            </a:r>
          </a:p>
          <a:p>
            <a:pPr lvl="2"/>
            <a:r>
              <a:rPr lang="en-US" dirty="0" smtClean="0"/>
              <a:t>Field </a:t>
            </a:r>
            <a:r>
              <a:rPr lang="en-US" dirty="0"/>
              <a:t>investigation/risk </a:t>
            </a:r>
            <a:r>
              <a:rPr lang="en-US" dirty="0" smtClean="0"/>
              <a:t>assessment</a:t>
            </a:r>
          </a:p>
          <a:p>
            <a:pPr lvl="2"/>
            <a:r>
              <a:rPr lang="en-US" dirty="0" smtClean="0"/>
              <a:t>Government commitment</a:t>
            </a:r>
            <a:endParaRPr lang="en-US" dirty="0"/>
          </a:p>
          <a:p>
            <a:endParaRPr lang="en-US" dirty="0"/>
          </a:p>
        </p:txBody>
      </p:sp>
    </p:spTree>
    <p:extLst>
      <p:ext uri="{BB962C8B-B14F-4D97-AF65-F5344CB8AC3E}">
        <p14:creationId xmlns:p14="http://schemas.microsoft.com/office/powerpoint/2010/main" val="3157524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We have the road maps</a:t>
            </a:r>
          </a:p>
          <a:p>
            <a:r>
              <a:rPr lang="en-US" dirty="0" smtClean="0"/>
              <a:t>We have proven strategies </a:t>
            </a:r>
          </a:p>
          <a:p>
            <a:r>
              <a:rPr lang="en-US" dirty="0" smtClean="0"/>
              <a:t>We have immediate priorities </a:t>
            </a:r>
          </a:p>
          <a:p>
            <a:r>
              <a:rPr lang="en-US" dirty="0" smtClean="0"/>
              <a:t>Will face challenges</a:t>
            </a:r>
          </a:p>
          <a:p>
            <a:r>
              <a:rPr lang="en-US" dirty="0" smtClean="0"/>
              <a:t>Opportunities:</a:t>
            </a:r>
            <a:endParaRPr lang="en-US" dirty="0"/>
          </a:p>
          <a:p>
            <a:pPr lvl="1"/>
            <a:r>
              <a:rPr lang="en-US" dirty="0" smtClean="0"/>
              <a:t>Renewed commitment within the MR Initiative</a:t>
            </a:r>
          </a:p>
          <a:p>
            <a:pPr lvl="1"/>
            <a:r>
              <a:rPr lang="en-US" dirty="0" smtClean="0"/>
              <a:t>Roll-out of rubella vaccine </a:t>
            </a:r>
          </a:p>
          <a:p>
            <a:pPr lvl="1"/>
            <a:r>
              <a:rPr lang="en-US" dirty="0" smtClean="0"/>
              <a:t>New resources and partners   </a:t>
            </a:r>
            <a:endParaRPr lang="en-US" dirty="0"/>
          </a:p>
        </p:txBody>
      </p:sp>
    </p:spTree>
    <p:extLst>
      <p:ext uri="{BB962C8B-B14F-4D97-AF65-F5344CB8AC3E}">
        <p14:creationId xmlns:p14="http://schemas.microsoft.com/office/powerpoint/2010/main" val="2051600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457200" y="557808"/>
            <a:ext cx="8229600" cy="1143000"/>
          </a:xfrm>
          <a:solidFill>
            <a:schemeClr val="accent3">
              <a:lumMod val="60000"/>
              <a:lumOff val="40000"/>
            </a:schemeClr>
          </a:solidFill>
        </p:spPr>
        <p:txBody>
          <a:bodyPr/>
          <a:lstStyle/>
          <a:p>
            <a:r>
              <a:rPr lang="en-GB" sz="2700" dirty="0"/>
              <a:t>Remarks by William H. Gates Sr.</a:t>
            </a:r>
            <a:br>
              <a:rPr lang="en-GB" sz="2700" dirty="0"/>
            </a:br>
            <a:r>
              <a:rPr lang="en-GB" sz="2700" dirty="0"/>
              <a:t>Lions Club, July 7, 2011</a:t>
            </a:r>
          </a:p>
        </p:txBody>
      </p:sp>
      <p:sp>
        <p:nvSpPr>
          <p:cNvPr id="312328" name="Rectangle 8"/>
          <p:cNvSpPr>
            <a:spLocks noChangeArrowheads="1"/>
          </p:cNvSpPr>
          <p:nvPr/>
        </p:nvSpPr>
        <p:spPr bwMode="auto">
          <a:xfrm>
            <a:off x="900117" y="2570128"/>
            <a:ext cx="7596187" cy="193899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i="1" dirty="0"/>
              <a:t>One of the challenges of the fight against measles, and of immunization in general, is that you’ve got to keep at it. You’ve got to be relentless, tireless. Because children who need to be protected … are born every day. You don’t vaccinate once. You do it year, after year, after year.</a:t>
            </a:r>
            <a:endParaRPr lang="en-GB" sz="2400" i="1" dirty="0"/>
          </a:p>
        </p:txBody>
      </p:sp>
    </p:spTree>
    <p:extLst>
      <p:ext uri="{BB962C8B-B14F-4D97-AF65-F5344CB8AC3E}">
        <p14:creationId xmlns:p14="http://schemas.microsoft.com/office/powerpoint/2010/main" val="2206468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Object 23" hidden="1"/>
          <p:cNvGraphicFramePr>
            <a:graphicFrameLocks noChangeAspect="1"/>
          </p:cNvGraphicFramePr>
          <p:nvPr>
            <p:custDataLst>
              <p:tags r:id="rId2"/>
            </p:custDataLst>
          </p:nvPr>
        </p:nvGraphicFramePr>
        <p:xfrm>
          <a:off x="0" y="4"/>
          <a:ext cx="146608" cy="158383"/>
        </p:xfrm>
        <a:graphic>
          <a:graphicData uri="http://schemas.openxmlformats.org/presentationml/2006/ole">
            <mc:AlternateContent xmlns:mc="http://schemas.openxmlformats.org/markup-compatibility/2006">
              <mc:Choice xmlns:v="urn:schemas-microsoft-com:vml" Requires="v">
                <p:oleObj spid="_x0000_s2085"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
                        <a:ext cx="146608" cy="15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55" name="Title 1"/>
          <p:cNvSpPr>
            <a:spLocks noGrp="1"/>
          </p:cNvSpPr>
          <p:nvPr>
            <p:ph type="title"/>
            <p:custDataLst>
              <p:tags r:id="rId3"/>
            </p:custDataLst>
          </p:nvPr>
        </p:nvSpPr>
        <p:spPr/>
        <p:txBody>
          <a:bodyPr/>
          <a:lstStyle/>
          <a:p>
            <a:pPr algn="ctr"/>
            <a:r>
              <a:rPr lang="en-US" smtClean="0">
                <a:solidFill>
                  <a:srgbClr val="000000"/>
                </a:solidFill>
              </a:rPr>
              <a:t>The Decade of Vaccines (DoV)  is about taking action to achieve ambitious goals</a:t>
            </a:r>
          </a:p>
        </p:txBody>
      </p:sp>
      <p:sp>
        <p:nvSpPr>
          <p:cNvPr id="100356" name="AutoShape 2"/>
          <p:cNvSpPr>
            <a:spLocks noChangeArrowheads="1"/>
          </p:cNvSpPr>
          <p:nvPr>
            <p:custDataLst>
              <p:tags r:id="rId4"/>
            </p:custDataLst>
          </p:nvPr>
        </p:nvSpPr>
        <p:spPr bwMode="gray">
          <a:xfrm rot="-5400000">
            <a:off x="5267455" y="3400708"/>
            <a:ext cx="4185641" cy="1582824"/>
          </a:xfrm>
          <a:prstGeom prst="homePlate">
            <a:avLst>
              <a:gd name="adj" fmla="val 29260"/>
            </a:avLst>
          </a:prstGeom>
          <a:solidFill>
            <a:srgbClr val="D8CEB8"/>
          </a:solidFill>
          <a:ln w="9525" algn="ctr">
            <a:solidFill>
              <a:srgbClr val="D8CEB8"/>
            </a:solidFill>
            <a:miter lim="800000"/>
            <a:headEnd/>
            <a:tailEnd/>
          </a:ln>
        </p:spPr>
        <p:txBody>
          <a:bodyPr lIns="174317" tIns="87160" rIns="87160" bIns="87160" anchor="ctr"/>
          <a:lstStyle/>
          <a:p>
            <a:pPr algn="ctr" eaLnBrk="0" fontAlgn="base" hangingPunct="0">
              <a:spcBef>
                <a:spcPct val="0"/>
              </a:spcBef>
              <a:spcAft>
                <a:spcPct val="0"/>
              </a:spcAft>
            </a:pPr>
            <a:endParaRPr lang="en-US" sz="1500" b="1">
              <a:solidFill>
                <a:srgbClr val="000000"/>
              </a:solidFill>
              <a:latin typeface="Arial" pitchFamily="34" charset="0"/>
              <a:cs typeface="Arial" pitchFamily="34" charset="0"/>
            </a:endParaRPr>
          </a:p>
        </p:txBody>
      </p:sp>
      <p:sp>
        <p:nvSpPr>
          <p:cNvPr id="100357" name="AutoShape 2"/>
          <p:cNvSpPr>
            <a:spLocks noChangeArrowheads="1"/>
          </p:cNvSpPr>
          <p:nvPr>
            <p:custDataLst>
              <p:tags r:id="rId5"/>
            </p:custDataLst>
          </p:nvPr>
        </p:nvSpPr>
        <p:spPr bwMode="gray">
          <a:xfrm rot="-5400000">
            <a:off x="-409536" y="3400708"/>
            <a:ext cx="4185641" cy="1582824"/>
          </a:xfrm>
          <a:prstGeom prst="homePlate">
            <a:avLst>
              <a:gd name="adj" fmla="val 29260"/>
            </a:avLst>
          </a:prstGeom>
          <a:solidFill>
            <a:srgbClr val="D8CEB8"/>
          </a:solidFill>
          <a:ln w="9525" algn="ctr">
            <a:solidFill>
              <a:srgbClr val="D8CEB8"/>
            </a:solidFill>
            <a:miter lim="800000"/>
            <a:headEnd/>
            <a:tailEnd/>
          </a:ln>
        </p:spPr>
        <p:txBody>
          <a:bodyPr lIns="174317" tIns="87160" rIns="87160" bIns="87160" anchor="ctr"/>
          <a:lstStyle/>
          <a:p>
            <a:pPr algn="ctr" eaLnBrk="0" fontAlgn="base" hangingPunct="0">
              <a:spcBef>
                <a:spcPct val="0"/>
              </a:spcBef>
              <a:spcAft>
                <a:spcPct val="0"/>
              </a:spcAft>
            </a:pPr>
            <a:endParaRPr lang="en-US" sz="1500" b="1">
              <a:solidFill>
                <a:srgbClr val="000000"/>
              </a:solidFill>
              <a:latin typeface="Arial" pitchFamily="34" charset="0"/>
              <a:cs typeface="Arial" pitchFamily="34" charset="0"/>
            </a:endParaRPr>
          </a:p>
        </p:txBody>
      </p:sp>
      <p:sp>
        <p:nvSpPr>
          <p:cNvPr id="100358" name="AutoShape 2"/>
          <p:cNvSpPr>
            <a:spLocks noChangeArrowheads="1"/>
          </p:cNvSpPr>
          <p:nvPr>
            <p:custDataLst>
              <p:tags r:id="rId6"/>
            </p:custDataLst>
          </p:nvPr>
        </p:nvSpPr>
        <p:spPr bwMode="gray">
          <a:xfrm rot="-5400000">
            <a:off x="1482794" y="3400708"/>
            <a:ext cx="4185641" cy="1582824"/>
          </a:xfrm>
          <a:prstGeom prst="homePlate">
            <a:avLst>
              <a:gd name="adj" fmla="val 29260"/>
            </a:avLst>
          </a:prstGeom>
          <a:solidFill>
            <a:srgbClr val="D8CEB8"/>
          </a:solidFill>
          <a:ln w="9525" algn="ctr">
            <a:solidFill>
              <a:srgbClr val="D8CEB8"/>
            </a:solidFill>
            <a:miter lim="800000"/>
            <a:headEnd/>
            <a:tailEnd/>
          </a:ln>
        </p:spPr>
        <p:txBody>
          <a:bodyPr lIns="174317" tIns="87160" rIns="87160" bIns="87160" anchor="ctr"/>
          <a:lstStyle/>
          <a:p>
            <a:pPr algn="ctr" eaLnBrk="0" fontAlgn="base" hangingPunct="0">
              <a:spcBef>
                <a:spcPct val="0"/>
              </a:spcBef>
              <a:spcAft>
                <a:spcPct val="0"/>
              </a:spcAft>
            </a:pPr>
            <a:endParaRPr lang="en-US" sz="1500" b="1">
              <a:solidFill>
                <a:srgbClr val="000000"/>
              </a:solidFill>
              <a:latin typeface="Arial" pitchFamily="34" charset="0"/>
              <a:cs typeface="Arial" pitchFamily="34" charset="0"/>
            </a:endParaRPr>
          </a:p>
        </p:txBody>
      </p:sp>
      <p:sp>
        <p:nvSpPr>
          <p:cNvPr id="100359" name="AutoShape 2"/>
          <p:cNvSpPr>
            <a:spLocks noChangeArrowheads="1"/>
          </p:cNvSpPr>
          <p:nvPr>
            <p:custDataLst>
              <p:tags r:id="rId7"/>
            </p:custDataLst>
          </p:nvPr>
        </p:nvSpPr>
        <p:spPr bwMode="gray">
          <a:xfrm rot="-5400000">
            <a:off x="3375123" y="3400708"/>
            <a:ext cx="4185641" cy="1582824"/>
          </a:xfrm>
          <a:prstGeom prst="homePlate">
            <a:avLst>
              <a:gd name="adj" fmla="val 29260"/>
            </a:avLst>
          </a:prstGeom>
          <a:solidFill>
            <a:srgbClr val="D8CEB8"/>
          </a:solidFill>
          <a:ln w="9525" algn="ctr">
            <a:solidFill>
              <a:srgbClr val="D8CEB8"/>
            </a:solidFill>
            <a:miter lim="800000"/>
            <a:headEnd/>
            <a:tailEnd/>
          </a:ln>
        </p:spPr>
        <p:txBody>
          <a:bodyPr lIns="174317" tIns="87160" rIns="87160" bIns="87160" anchor="ctr"/>
          <a:lstStyle/>
          <a:p>
            <a:pPr algn="ctr" eaLnBrk="0" fontAlgn="base" hangingPunct="0">
              <a:spcBef>
                <a:spcPct val="0"/>
              </a:spcBef>
              <a:spcAft>
                <a:spcPct val="0"/>
              </a:spcAft>
            </a:pPr>
            <a:endParaRPr lang="en-US" sz="1500" b="1">
              <a:solidFill>
                <a:srgbClr val="000000"/>
              </a:solidFill>
              <a:latin typeface="Arial" pitchFamily="34" charset="0"/>
              <a:cs typeface="Arial" pitchFamily="34" charset="0"/>
            </a:endParaRPr>
          </a:p>
        </p:txBody>
      </p:sp>
      <p:sp>
        <p:nvSpPr>
          <p:cNvPr id="100360" name="TextBox 51"/>
          <p:cNvSpPr txBox="1">
            <a:spLocks noChangeArrowheads="1"/>
          </p:cNvSpPr>
          <p:nvPr/>
        </p:nvSpPr>
        <p:spPr bwMode="auto">
          <a:xfrm>
            <a:off x="970604" y="3451318"/>
            <a:ext cx="1413139" cy="89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60" tIns="85786" rIns="87160" bIns="85786">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fontAlgn="base" hangingPunct="1">
              <a:spcBef>
                <a:spcPct val="0"/>
              </a:spcBef>
              <a:spcAft>
                <a:spcPct val="0"/>
              </a:spcAft>
            </a:pPr>
            <a:r>
              <a:rPr lang="en-US" sz="1500">
                <a:solidFill>
                  <a:srgbClr val="000000"/>
                </a:solidFill>
              </a:rPr>
              <a:t>Achieve a world free of polio</a:t>
            </a:r>
          </a:p>
        </p:txBody>
      </p:sp>
      <p:sp>
        <p:nvSpPr>
          <p:cNvPr id="100361" name="TextBox 52"/>
          <p:cNvSpPr txBox="1">
            <a:spLocks noChangeArrowheads="1"/>
          </p:cNvSpPr>
          <p:nvPr/>
        </p:nvSpPr>
        <p:spPr bwMode="auto">
          <a:xfrm>
            <a:off x="2877868" y="3451318"/>
            <a:ext cx="1411781" cy="112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60" tIns="85786" rIns="87160" bIns="85786">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fontAlgn="base" hangingPunct="1">
              <a:spcBef>
                <a:spcPct val="0"/>
              </a:spcBef>
              <a:spcAft>
                <a:spcPct val="0"/>
              </a:spcAft>
            </a:pPr>
            <a:r>
              <a:rPr lang="en-US" sz="1500">
                <a:solidFill>
                  <a:srgbClr val="000000"/>
                </a:solidFill>
              </a:rPr>
              <a:t>Meet global and regional elimination targets</a:t>
            </a:r>
          </a:p>
        </p:txBody>
      </p:sp>
      <p:sp>
        <p:nvSpPr>
          <p:cNvPr id="100362" name="TextBox 54"/>
          <p:cNvSpPr txBox="1">
            <a:spLocks noChangeArrowheads="1"/>
          </p:cNvSpPr>
          <p:nvPr/>
        </p:nvSpPr>
        <p:spPr bwMode="auto">
          <a:xfrm>
            <a:off x="6540349" y="3451318"/>
            <a:ext cx="1650698" cy="136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60" tIns="85786" rIns="87160" bIns="85786">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fontAlgn="base" hangingPunct="1">
              <a:spcBef>
                <a:spcPct val="0"/>
              </a:spcBef>
              <a:spcAft>
                <a:spcPct val="0"/>
              </a:spcAft>
            </a:pPr>
            <a:r>
              <a:rPr lang="en-US" sz="1500">
                <a:solidFill>
                  <a:srgbClr val="000000"/>
                </a:solidFill>
              </a:rPr>
              <a:t>Develop and introduce new and improved vaccines and technologies</a:t>
            </a:r>
          </a:p>
        </p:txBody>
      </p:sp>
      <p:sp>
        <p:nvSpPr>
          <p:cNvPr id="100363" name="TextBox 55"/>
          <p:cNvSpPr txBox="1">
            <a:spLocks noChangeArrowheads="1"/>
          </p:cNvSpPr>
          <p:nvPr/>
        </p:nvSpPr>
        <p:spPr bwMode="auto">
          <a:xfrm>
            <a:off x="1387880" y="1133169"/>
            <a:ext cx="5977290" cy="86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60" tIns="85786" rIns="87160" bIns="85786">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fontAlgn="base" hangingPunct="1">
              <a:spcBef>
                <a:spcPct val="0"/>
              </a:spcBef>
              <a:spcAft>
                <a:spcPct val="0"/>
              </a:spcAft>
            </a:pPr>
            <a:r>
              <a:rPr lang="en-US" sz="1500" b="0" dirty="0">
                <a:solidFill>
                  <a:srgbClr val="000000"/>
                </a:solidFill>
              </a:rPr>
              <a:t>Avert hundreds of millions of cases and millions of future deaths</a:t>
            </a:r>
          </a:p>
          <a:p>
            <a:pPr algn="ctr" eaLnBrk="1" fontAlgn="base" hangingPunct="1">
              <a:spcBef>
                <a:spcPct val="0"/>
              </a:spcBef>
              <a:spcAft>
                <a:spcPct val="0"/>
              </a:spcAft>
            </a:pPr>
            <a:r>
              <a:rPr lang="en-US" sz="1500" b="0" dirty="0">
                <a:solidFill>
                  <a:srgbClr val="000000"/>
                </a:solidFill>
              </a:rPr>
              <a:t>Gain billions of dollars of economic productivity</a:t>
            </a:r>
          </a:p>
          <a:p>
            <a:pPr algn="ctr" eaLnBrk="1" fontAlgn="base" hangingPunct="1">
              <a:spcBef>
                <a:spcPct val="0"/>
              </a:spcBef>
              <a:spcAft>
                <a:spcPct val="0"/>
              </a:spcAft>
            </a:pPr>
            <a:r>
              <a:rPr lang="en-US" sz="1500" b="0" dirty="0">
                <a:solidFill>
                  <a:srgbClr val="000000"/>
                </a:solidFill>
              </a:rPr>
              <a:t>Contribute to exceeding MDG 4 target for reduction in child mortality</a:t>
            </a:r>
          </a:p>
        </p:txBody>
      </p:sp>
      <p:sp>
        <p:nvSpPr>
          <p:cNvPr id="100364" name="TextBox 56"/>
          <p:cNvSpPr txBox="1">
            <a:spLocks noChangeArrowheads="1"/>
          </p:cNvSpPr>
          <p:nvPr/>
        </p:nvSpPr>
        <p:spPr bwMode="auto">
          <a:xfrm>
            <a:off x="4641232" y="3451320"/>
            <a:ext cx="1654770" cy="155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60" tIns="85786" rIns="87160" bIns="85786">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fontAlgn="base" hangingPunct="1">
              <a:spcBef>
                <a:spcPct val="0"/>
              </a:spcBef>
              <a:spcAft>
                <a:spcPct val="0"/>
              </a:spcAft>
            </a:pPr>
            <a:r>
              <a:rPr lang="en-US" sz="1500">
                <a:solidFill>
                  <a:srgbClr val="000000"/>
                </a:solidFill>
              </a:rPr>
              <a:t>Meet vaccination coverage targets in every region, country and community</a:t>
            </a:r>
          </a:p>
        </p:txBody>
      </p:sp>
    </p:spTree>
    <p:extLst>
      <p:ext uri="{BB962C8B-B14F-4D97-AF65-F5344CB8AC3E}">
        <p14:creationId xmlns:p14="http://schemas.microsoft.com/office/powerpoint/2010/main" val="2003133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dirty="0" smtClean="0">
                <a:solidFill>
                  <a:srgbClr val="000000"/>
                </a:solidFill>
              </a:rPr>
              <a:t>The Global Vaccine Action Plan (GVAP) identifies measurable targets for each goal</a:t>
            </a:r>
          </a:p>
        </p:txBody>
      </p:sp>
      <p:sp>
        <p:nvSpPr>
          <p:cNvPr id="101379" name="AutoShape 2"/>
          <p:cNvSpPr>
            <a:spLocks noChangeArrowheads="1"/>
          </p:cNvSpPr>
          <p:nvPr>
            <p:custDataLst>
              <p:tags r:id="rId1"/>
            </p:custDataLst>
          </p:nvPr>
        </p:nvSpPr>
        <p:spPr bwMode="gray">
          <a:xfrm rot="-5400000">
            <a:off x="121754" y="1783843"/>
            <a:ext cx="2126656" cy="1585539"/>
          </a:xfrm>
          <a:prstGeom prst="homePlate">
            <a:avLst>
              <a:gd name="adj" fmla="val 29243"/>
            </a:avLst>
          </a:prstGeom>
          <a:solidFill>
            <a:srgbClr val="D8CEB8"/>
          </a:solidFill>
          <a:ln w="9525" algn="ctr">
            <a:solidFill>
              <a:srgbClr val="D8CEB8"/>
            </a:solidFill>
            <a:miter lim="800000"/>
            <a:headEnd/>
            <a:tailEnd/>
          </a:ln>
        </p:spPr>
        <p:txBody>
          <a:bodyPr lIns="174329" tIns="87164" rIns="87164" bIns="87164" anchor="ctr"/>
          <a:lstStyle/>
          <a:p>
            <a:pPr algn="ctr" rtl="1" eaLnBrk="0" fontAlgn="base" hangingPunct="0">
              <a:spcBef>
                <a:spcPct val="0"/>
              </a:spcBef>
              <a:spcAft>
                <a:spcPct val="0"/>
              </a:spcAft>
            </a:pPr>
            <a:endParaRPr lang="en-US" sz="1500" b="1">
              <a:solidFill>
                <a:srgbClr val="000000"/>
              </a:solidFill>
              <a:latin typeface="Arial" pitchFamily="34" charset="0"/>
              <a:cs typeface="Arial" pitchFamily="34" charset="0"/>
            </a:endParaRPr>
          </a:p>
        </p:txBody>
      </p:sp>
      <p:sp>
        <p:nvSpPr>
          <p:cNvPr id="101380" name="AutoShape 2"/>
          <p:cNvSpPr>
            <a:spLocks noChangeArrowheads="1"/>
          </p:cNvSpPr>
          <p:nvPr>
            <p:custDataLst>
              <p:tags r:id="rId2"/>
            </p:custDataLst>
          </p:nvPr>
        </p:nvSpPr>
        <p:spPr bwMode="gray">
          <a:xfrm rot="-5400000">
            <a:off x="121760" y="4158156"/>
            <a:ext cx="2126657" cy="1585539"/>
          </a:xfrm>
          <a:prstGeom prst="homePlate">
            <a:avLst>
              <a:gd name="adj" fmla="val 29243"/>
            </a:avLst>
          </a:prstGeom>
          <a:solidFill>
            <a:srgbClr val="D8CEB8"/>
          </a:solidFill>
          <a:ln w="9525" algn="ctr">
            <a:solidFill>
              <a:srgbClr val="D8CEB8"/>
            </a:solidFill>
            <a:miter lim="800000"/>
            <a:headEnd/>
            <a:tailEnd/>
          </a:ln>
        </p:spPr>
        <p:txBody>
          <a:bodyPr lIns="174329" tIns="87164" rIns="87164" bIns="87164" anchor="ctr"/>
          <a:lstStyle/>
          <a:p>
            <a:pPr algn="ctr" rtl="1" eaLnBrk="0" fontAlgn="base" hangingPunct="0">
              <a:spcBef>
                <a:spcPct val="0"/>
              </a:spcBef>
              <a:spcAft>
                <a:spcPct val="0"/>
              </a:spcAft>
            </a:pPr>
            <a:endParaRPr lang="en-US" sz="1500" b="1">
              <a:solidFill>
                <a:srgbClr val="000000"/>
              </a:solidFill>
              <a:latin typeface="Arial" pitchFamily="34" charset="0"/>
              <a:cs typeface="Arial" pitchFamily="34" charset="0"/>
            </a:endParaRPr>
          </a:p>
        </p:txBody>
      </p:sp>
      <p:sp>
        <p:nvSpPr>
          <p:cNvPr id="101381" name="AutoShape 2"/>
          <p:cNvSpPr>
            <a:spLocks noChangeArrowheads="1"/>
          </p:cNvSpPr>
          <p:nvPr>
            <p:custDataLst>
              <p:tags r:id="rId3"/>
            </p:custDataLst>
          </p:nvPr>
        </p:nvSpPr>
        <p:spPr bwMode="gray">
          <a:xfrm rot="-5400000">
            <a:off x="4349636" y="4158833"/>
            <a:ext cx="2126657" cy="1584182"/>
          </a:xfrm>
          <a:prstGeom prst="homePlate">
            <a:avLst>
              <a:gd name="adj" fmla="val 29268"/>
            </a:avLst>
          </a:prstGeom>
          <a:solidFill>
            <a:srgbClr val="D8CEB8"/>
          </a:solidFill>
          <a:ln w="9525" algn="ctr">
            <a:solidFill>
              <a:srgbClr val="D8CEB8"/>
            </a:solidFill>
            <a:miter lim="800000"/>
            <a:headEnd/>
            <a:tailEnd/>
          </a:ln>
        </p:spPr>
        <p:txBody>
          <a:bodyPr lIns="174329" tIns="87164" rIns="87164" bIns="87164" anchor="ctr"/>
          <a:lstStyle/>
          <a:p>
            <a:pPr algn="ctr" rtl="1" eaLnBrk="0" fontAlgn="base" hangingPunct="0">
              <a:spcBef>
                <a:spcPct val="0"/>
              </a:spcBef>
              <a:spcAft>
                <a:spcPct val="0"/>
              </a:spcAft>
            </a:pPr>
            <a:endParaRPr lang="en-US" sz="1500" b="1">
              <a:solidFill>
                <a:srgbClr val="000000"/>
              </a:solidFill>
              <a:latin typeface="Arial" pitchFamily="34" charset="0"/>
              <a:cs typeface="Arial" pitchFamily="34" charset="0"/>
            </a:endParaRPr>
          </a:p>
        </p:txBody>
      </p:sp>
      <p:sp>
        <p:nvSpPr>
          <p:cNvPr id="101382" name="AutoShape 2"/>
          <p:cNvSpPr>
            <a:spLocks noChangeArrowheads="1"/>
          </p:cNvSpPr>
          <p:nvPr>
            <p:custDataLst>
              <p:tags r:id="rId4"/>
            </p:custDataLst>
          </p:nvPr>
        </p:nvSpPr>
        <p:spPr bwMode="gray">
          <a:xfrm rot="-5400000">
            <a:off x="4349635" y="1784522"/>
            <a:ext cx="2126656" cy="1584182"/>
          </a:xfrm>
          <a:prstGeom prst="homePlate">
            <a:avLst>
              <a:gd name="adj" fmla="val 29268"/>
            </a:avLst>
          </a:prstGeom>
          <a:solidFill>
            <a:srgbClr val="D8CEB8"/>
          </a:solidFill>
          <a:ln w="9525" algn="ctr">
            <a:solidFill>
              <a:srgbClr val="D8CEB8"/>
            </a:solidFill>
            <a:miter lim="800000"/>
            <a:headEnd/>
            <a:tailEnd/>
          </a:ln>
        </p:spPr>
        <p:txBody>
          <a:bodyPr lIns="174329" tIns="87164" rIns="87164" bIns="87164" anchor="ctr"/>
          <a:lstStyle/>
          <a:p>
            <a:pPr algn="ctr" rtl="1" eaLnBrk="0" fontAlgn="base" hangingPunct="0">
              <a:spcBef>
                <a:spcPct val="0"/>
              </a:spcBef>
              <a:spcAft>
                <a:spcPct val="0"/>
              </a:spcAft>
            </a:pPr>
            <a:endParaRPr lang="en-US" sz="1500" b="1">
              <a:solidFill>
                <a:srgbClr val="000000"/>
              </a:solidFill>
              <a:latin typeface="Arial" pitchFamily="34" charset="0"/>
              <a:cs typeface="Arial" pitchFamily="34" charset="0"/>
            </a:endParaRPr>
          </a:p>
        </p:txBody>
      </p:sp>
      <p:sp>
        <p:nvSpPr>
          <p:cNvPr id="101383" name="TextBox 7"/>
          <p:cNvSpPr txBox="1">
            <a:spLocks noChangeArrowheads="1"/>
          </p:cNvSpPr>
          <p:nvPr/>
        </p:nvSpPr>
        <p:spPr bwMode="auto">
          <a:xfrm>
            <a:off x="460193" y="2331116"/>
            <a:ext cx="1411781" cy="89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64" tIns="85792" rIns="87164" bIns="85792">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rtl="1" eaLnBrk="1" fontAlgn="base" hangingPunct="1">
              <a:spcBef>
                <a:spcPct val="0"/>
              </a:spcBef>
              <a:spcAft>
                <a:spcPct val="0"/>
              </a:spcAft>
            </a:pPr>
            <a:r>
              <a:rPr lang="en-US" sz="1500">
                <a:solidFill>
                  <a:srgbClr val="000000"/>
                </a:solidFill>
              </a:rPr>
              <a:t>Achieve a world free of polio</a:t>
            </a:r>
          </a:p>
        </p:txBody>
      </p:sp>
      <p:sp>
        <p:nvSpPr>
          <p:cNvPr id="101384" name="TextBox 8"/>
          <p:cNvSpPr txBox="1">
            <a:spLocks noChangeArrowheads="1"/>
          </p:cNvSpPr>
          <p:nvPr/>
        </p:nvSpPr>
        <p:spPr bwMode="auto">
          <a:xfrm>
            <a:off x="457476" y="4545611"/>
            <a:ext cx="1413139" cy="112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64" tIns="85792" rIns="87164" bIns="85792">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rtl="1" eaLnBrk="1" fontAlgn="base" hangingPunct="1">
              <a:spcBef>
                <a:spcPct val="0"/>
              </a:spcBef>
              <a:spcAft>
                <a:spcPct val="0"/>
              </a:spcAft>
            </a:pPr>
            <a:r>
              <a:rPr lang="en-US" sz="1500">
                <a:solidFill>
                  <a:srgbClr val="000000"/>
                </a:solidFill>
              </a:rPr>
              <a:t>Meet global and regional elimination targets</a:t>
            </a:r>
          </a:p>
        </p:txBody>
      </p:sp>
      <p:sp>
        <p:nvSpPr>
          <p:cNvPr id="101385" name="TextBox 9"/>
          <p:cNvSpPr txBox="1">
            <a:spLocks noChangeArrowheads="1"/>
          </p:cNvSpPr>
          <p:nvPr/>
        </p:nvSpPr>
        <p:spPr bwMode="auto">
          <a:xfrm>
            <a:off x="4593726" y="1854525"/>
            <a:ext cx="1658843" cy="155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64" tIns="85792" rIns="87164" bIns="85792">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rtl="1" eaLnBrk="1" fontAlgn="base" hangingPunct="1">
              <a:spcBef>
                <a:spcPct val="0"/>
              </a:spcBef>
              <a:spcAft>
                <a:spcPct val="0"/>
              </a:spcAft>
            </a:pPr>
            <a:r>
              <a:rPr lang="en-US" sz="1500">
                <a:solidFill>
                  <a:srgbClr val="000000"/>
                </a:solidFill>
              </a:rPr>
              <a:t>Meet vaccination coverage targets in every region, country and community</a:t>
            </a:r>
          </a:p>
        </p:txBody>
      </p:sp>
      <p:sp>
        <p:nvSpPr>
          <p:cNvPr id="101386" name="TextBox 10"/>
          <p:cNvSpPr txBox="1">
            <a:spLocks noChangeArrowheads="1"/>
          </p:cNvSpPr>
          <p:nvPr/>
        </p:nvSpPr>
        <p:spPr bwMode="auto">
          <a:xfrm>
            <a:off x="4638520" y="4391548"/>
            <a:ext cx="1664273" cy="13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64" tIns="85792" rIns="87164" bIns="85792">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rtl="1" eaLnBrk="1" fontAlgn="base" hangingPunct="1">
              <a:spcBef>
                <a:spcPct val="0"/>
              </a:spcBef>
              <a:spcAft>
                <a:spcPct val="0"/>
              </a:spcAft>
            </a:pPr>
            <a:r>
              <a:rPr lang="en-US" sz="1500">
                <a:solidFill>
                  <a:srgbClr val="000000"/>
                </a:solidFill>
              </a:rPr>
              <a:t>Develop and introduce new and improved vaccines and technologies</a:t>
            </a:r>
          </a:p>
        </p:txBody>
      </p:sp>
      <p:sp>
        <p:nvSpPr>
          <p:cNvPr id="101387" name="Rectangle 12"/>
          <p:cNvSpPr>
            <a:spLocks noChangeArrowheads="1"/>
          </p:cNvSpPr>
          <p:nvPr/>
        </p:nvSpPr>
        <p:spPr bwMode="gray">
          <a:xfrm>
            <a:off x="1954781" y="1902044"/>
            <a:ext cx="2577859" cy="120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lIns="87164" tIns="87164" rIns="87164" bIns="87164"/>
          <a:lstStyle/>
          <a:p>
            <a:pPr marL="109884" lvl="1" indent="-109884" rtl="1" fontAlgn="base">
              <a:spcBef>
                <a:spcPct val="0"/>
              </a:spcBef>
              <a:spcAft>
                <a:spcPct val="0"/>
              </a:spcAft>
              <a:buClr>
                <a:srgbClr val="86795D"/>
              </a:buClr>
              <a:buFontTx/>
              <a:buChar char="•"/>
            </a:pPr>
            <a:r>
              <a:rPr lang="en-US" sz="1300" b="1">
                <a:solidFill>
                  <a:srgbClr val="000000"/>
                </a:solidFill>
                <a:latin typeface="Arial" pitchFamily="34" charset="0"/>
                <a:cs typeface="Arial" pitchFamily="34" charset="0"/>
              </a:rPr>
              <a:t>By 2015: Interrupt wild polio virus transmission</a:t>
            </a:r>
          </a:p>
          <a:p>
            <a:pPr marL="109884" lvl="1" indent="-109884" rtl="1" fontAlgn="base">
              <a:spcBef>
                <a:spcPct val="0"/>
              </a:spcBef>
              <a:spcAft>
                <a:spcPct val="0"/>
              </a:spcAft>
              <a:buClr>
                <a:srgbClr val="86795D"/>
              </a:buClr>
              <a:buFontTx/>
              <a:buChar char="•"/>
            </a:pPr>
            <a:r>
              <a:rPr lang="en-US" sz="1300" b="1">
                <a:solidFill>
                  <a:srgbClr val="000000"/>
                </a:solidFill>
                <a:latin typeface="Arial" pitchFamily="34" charset="0"/>
                <a:cs typeface="Arial" pitchFamily="34" charset="0"/>
              </a:rPr>
              <a:t>By 2020:Certification of poliomyelitis eradication </a:t>
            </a:r>
          </a:p>
        </p:txBody>
      </p:sp>
      <p:sp>
        <p:nvSpPr>
          <p:cNvPr id="101388" name="Rectangle 13"/>
          <p:cNvSpPr>
            <a:spLocks noChangeArrowheads="1"/>
          </p:cNvSpPr>
          <p:nvPr/>
        </p:nvSpPr>
        <p:spPr bwMode="gray">
          <a:xfrm>
            <a:off x="1954778" y="4257643"/>
            <a:ext cx="2379667" cy="120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lIns="87164" tIns="87164" rIns="87164" bIns="87164"/>
          <a:lstStyle/>
          <a:p>
            <a:pPr marL="109884" lvl="1" indent="-109884" rtl="1" fontAlgn="base">
              <a:spcBef>
                <a:spcPct val="0"/>
              </a:spcBef>
              <a:spcAft>
                <a:spcPct val="0"/>
              </a:spcAft>
              <a:buClr>
                <a:srgbClr val="86795D"/>
              </a:buClr>
              <a:buFontTx/>
              <a:buChar char="•"/>
            </a:pPr>
            <a:r>
              <a:rPr lang="en-US" sz="1300" b="1" dirty="0">
                <a:solidFill>
                  <a:srgbClr val="C00000"/>
                </a:solidFill>
                <a:latin typeface="Arial" pitchFamily="34" charset="0"/>
                <a:cs typeface="Arial" pitchFamily="34" charset="0"/>
              </a:rPr>
              <a:t>By 2015:</a:t>
            </a:r>
            <a:r>
              <a:rPr lang="en-US" sz="1300" b="1" dirty="0">
                <a:solidFill>
                  <a:srgbClr val="000000"/>
                </a:solidFill>
                <a:latin typeface="Arial" pitchFamily="34" charset="0"/>
                <a:cs typeface="Arial" pitchFamily="34" charset="0"/>
              </a:rPr>
              <a:t> Neo-natal tetanus eliminated in all WHO regions, </a:t>
            </a:r>
            <a:r>
              <a:rPr lang="en-US" sz="1300" b="1" dirty="0">
                <a:solidFill>
                  <a:srgbClr val="C00000"/>
                </a:solidFill>
                <a:latin typeface="Arial" pitchFamily="34" charset="0"/>
                <a:cs typeface="Arial" pitchFamily="34" charset="0"/>
              </a:rPr>
              <a:t>Measles eliminated in at least 4, Rubella in at least 2</a:t>
            </a:r>
          </a:p>
          <a:p>
            <a:pPr marL="109884" lvl="1" indent="-109884" rtl="1" fontAlgn="base">
              <a:spcBef>
                <a:spcPct val="0"/>
              </a:spcBef>
              <a:spcAft>
                <a:spcPct val="0"/>
              </a:spcAft>
              <a:buClr>
                <a:srgbClr val="86795D"/>
              </a:buClr>
              <a:buFontTx/>
              <a:buChar char="•"/>
            </a:pPr>
            <a:endParaRPr lang="en-US" sz="1400" b="1" dirty="0" smtClean="0">
              <a:solidFill>
                <a:srgbClr val="C00000"/>
              </a:solidFill>
              <a:latin typeface="Arial" pitchFamily="34" charset="0"/>
              <a:cs typeface="Arial" pitchFamily="34" charset="0"/>
            </a:endParaRPr>
          </a:p>
          <a:p>
            <a:pPr marL="109884" lvl="1" indent="-109884" rtl="1" fontAlgn="base">
              <a:spcBef>
                <a:spcPct val="0"/>
              </a:spcBef>
              <a:spcAft>
                <a:spcPct val="0"/>
              </a:spcAft>
              <a:buClr>
                <a:srgbClr val="86795D"/>
              </a:buClr>
              <a:buFontTx/>
              <a:buChar char="•"/>
            </a:pPr>
            <a:r>
              <a:rPr lang="en-US" sz="1400" b="1" dirty="0" smtClean="0">
                <a:solidFill>
                  <a:srgbClr val="C00000"/>
                </a:solidFill>
                <a:latin typeface="Arial" pitchFamily="34" charset="0"/>
                <a:cs typeface="Arial" pitchFamily="34" charset="0"/>
              </a:rPr>
              <a:t>By </a:t>
            </a:r>
            <a:r>
              <a:rPr lang="en-US" sz="1400" b="1" dirty="0">
                <a:solidFill>
                  <a:srgbClr val="C00000"/>
                </a:solidFill>
                <a:latin typeface="Arial" pitchFamily="34" charset="0"/>
                <a:cs typeface="Arial" pitchFamily="34" charset="0"/>
              </a:rPr>
              <a:t>2020:Measles and rubella eliminated in 5 WHO regions </a:t>
            </a:r>
          </a:p>
        </p:txBody>
      </p:sp>
      <p:sp>
        <p:nvSpPr>
          <p:cNvPr id="101389" name="Rectangle 14"/>
          <p:cNvSpPr>
            <a:spLocks noChangeArrowheads="1"/>
          </p:cNvSpPr>
          <p:nvPr/>
        </p:nvSpPr>
        <p:spPr bwMode="gray">
          <a:xfrm>
            <a:off x="6244418" y="1902044"/>
            <a:ext cx="2553424" cy="120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lIns="87164" tIns="87164" rIns="87164" bIns="87164"/>
          <a:lstStyle/>
          <a:p>
            <a:pPr marL="109884" lvl="1" indent="-109884" rtl="1" fontAlgn="base">
              <a:spcBef>
                <a:spcPct val="0"/>
              </a:spcBef>
              <a:spcAft>
                <a:spcPct val="0"/>
              </a:spcAft>
              <a:buClr>
                <a:srgbClr val="86795D"/>
              </a:buClr>
              <a:buFontTx/>
              <a:buChar char="•"/>
            </a:pPr>
            <a:r>
              <a:rPr lang="en-US" sz="1300" b="1">
                <a:solidFill>
                  <a:srgbClr val="000000"/>
                </a:solidFill>
                <a:latin typeface="Arial" pitchFamily="34" charset="0"/>
                <a:cs typeface="Arial" pitchFamily="34" charset="0"/>
              </a:rPr>
              <a:t>By 2015: 80+ LICs and MICs have introduced 1+ new or underutilized vaccine to their immunization (vs 2011)</a:t>
            </a:r>
          </a:p>
          <a:p>
            <a:pPr marL="109884" lvl="1" indent="-109884" rtl="1" fontAlgn="base">
              <a:spcBef>
                <a:spcPct val="0"/>
              </a:spcBef>
              <a:spcAft>
                <a:spcPct val="0"/>
              </a:spcAft>
              <a:buClr>
                <a:srgbClr val="86795D"/>
              </a:buClr>
              <a:buFontTx/>
              <a:buChar char="•"/>
            </a:pPr>
            <a:r>
              <a:rPr lang="en-US" sz="1300" b="1">
                <a:solidFill>
                  <a:srgbClr val="000000"/>
                </a:solidFill>
                <a:latin typeface="Arial" pitchFamily="34" charset="0"/>
                <a:cs typeface="Arial" pitchFamily="34" charset="0"/>
              </a:rPr>
              <a:t>By 2020: 90% national coverage , 80% in every district for all vaccines in immunization programmes </a:t>
            </a:r>
          </a:p>
        </p:txBody>
      </p:sp>
      <p:sp>
        <p:nvSpPr>
          <p:cNvPr id="101390" name="Rectangle 15"/>
          <p:cNvSpPr>
            <a:spLocks noChangeArrowheads="1"/>
          </p:cNvSpPr>
          <p:nvPr/>
        </p:nvSpPr>
        <p:spPr bwMode="gray">
          <a:xfrm>
            <a:off x="6244418" y="4257643"/>
            <a:ext cx="2553424" cy="120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lIns="87164" tIns="87164" rIns="87164" bIns="87164"/>
          <a:lstStyle/>
          <a:p>
            <a:pPr marL="109884" lvl="1" indent="-109884" rtl="1" fontAlgn="base">
              <a:spcBef>
                <a:spcPct val="0"/>
              </a:spcBef>
              <a:spcAft>
                <a:spcPct val="0"/>
              </a:spcAft>
              <a:buClr>
                <a:srgbClr val="86795D"/>
              </a:buClr>
              <a:buFontTx/>
              <a:buChar char="•"/>
            </a:pPr>
            <a:r>
              <a:rPr lang="en-US" sz="1300" b="1">
                <a:solidFill>
                  <a:srgbClr val="000000"/>
                </a:solidFill>
                <a:latin typeface="Arial" pitchFamily="34" charset="0"/>
                <a:cs typeface="Arial" pitchFamily="34" charset="0"/>
              </a:rPr>
              <a:t>By 2020: Licensure,  launch of vaccine(s) against one or more major non-VPDs</a:t>
            </a:r>
          </a:p>
          <a:p>
            <a:pPr marL="109884" lvl="1" indent="-109884" rtl="1" fontAlgn="base">
              <a:spcBef>
                <a:spcPct val="0"/>
              </a:spcBef>
              <a:spcAft>
                <a:spcPct val="0"/>
              </a:spcAft>
              <a:buClr>
                <a:srgbClr val="86795D"/>
              </a:buClr>
              <a:buFontTx/>
              <a:buChar char="•"/>
            </a:pPr>
            <a:r>
              <a:rPr lang="en-US" sz="1300" b="1">
                <a:solidFill>
                  <a:srgbClr val="000000"/>
                </a:solidFill>
                <a:latin typeface="Arial" pitchFamily="34" charset="0"/>
                <a:cs typeface="Arial" pitchFamily="34" charset="0"/>
              </a:rPr>
              <a:t>By 2020: Licensure,  launch of 1+ new platform delivery technology</a:t>
            </a:r>
          </a:p>
        </p:txBody>
      </p:sp>
      <p:sp>
        <p:nvSpPr>
          <p:cNvPr id="3" name="Oval 2"/>
          <p:cNvSpPr/>
          <p:nvPr/>
        </p:nvSpPr>
        <p:spPr>
          <a:xfrm>
            <a:off x="0" y="3755153"/>
            <a:ext cx="4638520" cy="2709755"/>
          </a:xfrm>
          <a:prstGeom prst="ellipse">
            <a:avLst/>
          </a:prstGeom>
          <a:noFill/>
          <a:ln w="254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endParaRPr>
          </a:p>
        </p:txBody>
      </p:sp>
    </p:spTree>
    <p:extLst>
      <p:ext uri="{BB962C8B-B14F-4D97-AF65-F5344CB8AC3E}">
        <p14:creationId xmlns:p14="http://schemas.microsoft.com/office/powerpoint/2010/main" val="28676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838200"/>
            <a:ext cx="9144000" cy="2133600"/>
          </a:xfrm>
          <a:prstGeom prst="rect">
            <a:avLst/>
          </a:prstGeom>
        </p:spPr>
        <p:txBody>
          <a:bodyPr vert="horz" lIns="91440" tIns="45720" rIns="91440" bIns="45720" rtlCol="0" anchor="ctr">
            <a:noAutofit/>
          </a:bodyPr>
          <a:lstStyle/>
          <a:p>
            <a:pPr algn="ctr">
              <a:spcBef>
                <a:spcPct val="0"/>
              </a:spcBef>
              <a:defRPr/>
            </a:pPr>
            <a:r>
              <a:rPr lang="en-GB" sz="4000" b="1" cap="small" dirty="0" smtClean="0">
                <a:solidFill>
                  <a:srgbClr val="FF0000"/>
                </a:solidFill>
              </a:rPr>
              <a:t>GLOBAL MEASLES AND RUBELLA</a:t>
            </a:r>
          </a:p>
          <a:p>
            <a:pPr algn="ctr">
              <a:spcBef>
                <a:spcPct val="0"/>
              </a:spcBef>
              <a:defRPr/>
            </a:pPr>
            <a:r>
              <a:rPr lang="en-GB" sz="4000" b="1" cap="small" dirty="0" smtClean="0">
                <a:solidFill>
                  <a:srgbClr val="FF0000"/>
                </a:solidFill>
              </a:rPr>
              <a:t> </a:t>
            </a:r>
            <a:r>
              <a:rPr lang="en-GB" sz="4000" b="1" cap="small" dirty="0" smtClean="0">
                <a:solidFill>
                  <a:prstClr val="white"/>
                </a:solidFill>
              </a:rPr>
              <a:t>strategic plan</a:t>
            </a:r>
            <a:r>
              <a:rPr lang="en-US" sz="4000" dirty="0" smtClean="0">
                <a:solidFill>
                  <a:prstClr val="white"/>
                </a:solidFill>
              </a:rPr>
              <a:t/>
            </a:r>
            <a:br>
              <a:rPr lang="en-US" sz="4000" dirty="0" smtClean="0">
                <a:solidFill>
                  <a:prstClr val="white"/>
                </a:solidFill>
              </a:rPr>
            </a:br>
            <a:r>
              <a:rPr lang="en-GB" sz="4000" cap="small" dirty="0" smtClean="0">
                <a:solidFill>
                  <a:prstClr val="white"/>
                </a:solidFill>
              </a:rPr>
              <a:t>2012–2020</a:t>
            </a:r>
            <a:r>
              <a:rPr lang="en-US" sz="4000" dirty="0" smtClean="0">
                <a:solidFill>
                  <a:srgbClr val="FF0000"/>
                </a:solidFill>
              </a:rPr>
              <a:t/>
            </a:r>
            <a:br>
              <a:rPr lang="en-US" sz="4000" dirty="0" smtClean="0">
                <a:solidFill>
                  <a:srgbClr val="FF0000"/>
                </a:solidFill>
              </a:rPr>
            </a:br>
            <a:endParaRPr lang="en-US" sz="4000" dirty="0">
              <a:solidFill>
                <a:srgbClr val="FF0000"/>
              </a:solidFill>
            </a:endParaRPr>
          </a:p>
        </p:txBody>
      </p:sp>
      <p:pic>
        <p:nvPicPr>
          <p:cNvPr id="6" name="Picture 19" descr="footer.jpg"/>
          <p:cNvPicPr>
            <a:picLocks noChangeAspect="1" noChangeArrowheads="1"/>
          </p:cNvPicPr>
          <p:nvPr/>
        </p:nvPicPr>
        <p:blipFill>
          <a:blip r:embed="rId3">
            <a:extLst>
              <a:ext uri="{28A0092B-C50C-407E-A947-70E740481C1C}">
                <a14:useLocalDpi xmlns:a14="http://schemas.microsoft.com/office/drawing/2010/main" val="0"/>
              </a:ext>
            </a:extLst>
          </a:blip>
          <a:srcRect l="1639" b="7272"/>
          <a:stretch>
            <a:fillRect/>
          </a:stretch>
        </p:blipFill>
        <p:spPr bwMode="auto">
          <a:xfrm>
            <a:off x="428968" y="5590883"/>
            <a:ext cx="8280641" cy="93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ARC_Logo_Bttn_HorizStkd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034" y="5632628"/>
            <a:ext cx="1706355" cy="82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348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976" y="532744"/>
            <a:ext cx="8281999" cy="3169108"/>
          </a:xfrm>
        </p:spPr>
        <p:txBody>
          <a:bodyPr>
            <a:normAutofit/>
          </a:bodyPr>
          <a:lstStyle/>
          <a:p>
            <a:pPr eaLnBrk="1" hangingPunct="1">
              <a:defRPr/>
            </a:pPr>
            <a:r>
              <a:rPr lang="en-GB" sz="3200" i="1" dirty="0"/>
              <a:t>“With strong partnerships, resources and political will, we can, and must work together to achieve and maintain the elimination of measles, rubella and CRS globally”</a:t>
            </a:r>
            <a:r>
              <a:rPr lang="en-US" sz="3600" b="1" dirty="0"/>
              <a:t/>
            </a:r>
            <a:br>
              <a:rPr lang="en-US" sz="3600" b="1" dirty="0"/>
            </a:br>
            <a:endParaRPr lang="en-US" sz="3600" b="1" dirty="0"/>
          </a:p>
        </p:txBody>
      </p:sp>
      <p:sp>
        <p:nvSpPr>
          <p:cNvPr id="3" name="Subtitle 2"/>
          <p:cNvSpPr>
            <a:spLocks noGrp="1"/>
          </p:cNvSpPr>
          <p:nvPr>
            <p:ph type="subTitle" idx="1"/>
          </p:nvPr>
        </p:nvSpPr>
        <p:spPr>
          <a:xfrm>
            <a:off x="971961" y="4509607"/>
            <a:ext cx="7487872" cy="2348394"/>
          </a:xfrm>
        </p:spPr>
        <p:txBody>
          <a:bodyPr>
            <a:normAutofit fontScale="92500" lnSpcReduction="20000"/>
          </a:bodyPr>
          <a:lstStyle/>
          <a:p>
            <a:pPr eaLnBrk="1" hangingPunct="1">
              <a:defRPr/>
            </a:pPr>
            <a:r>
              <a:rPr lang="en-GB" b="1" dirty="0">
                <a:solidFill>
                  <a:schemeClr val="bg1"/>
                </a:solidFill>
              </a:rPr>
              <a:t>Margaret Chan, DG, WHO</a:t>
            </a:r>
          </a:p>
          <a:p>
            <a:pPr eaLnBrk="1" hangingPunct="1">
              <a:defRPr/>
            </a:pPr>
            <a:r>
              <a:rPr lang="en-GB" b="1" dirty="0">
                <a:solidFill>
                  <a:schemeClr val="bg1"/>
                </a:solidFill>
              </a:rPr>
              <a:t>Anthony Lake, Executive Director, </a:t>
            </a:r>
            <a:r>
              <a:rPr lang="en-US" b="1" dirty="0">
                <a:solidFill>
                  <a:schemeClr val="bg1"/>
                </a:solidFill>
              </a:rPr>
              <a:t>UNICEF</a:t>
            </a:r>
          </a:p>
          <a:p>
            <a:pPr eaLnBrk="1" hangingPunct="1">
              <a:defRPr/>
            </a:pPr>
            <a:r>
              <a:rPr lang="en-GB" b="1" dirty="0">
                <a:solidFill>
                  <a:schemeClr val="bg1"/>
                </a:solidFill>
              </a:rPr>
              <a:t>Timothy E. Wirth, President, </a:t>
            </a:r>
            <a:r>
              <a:rPr lang="en-US" b="1" dirty="0">
                <a:solidFill>
                  <a:schemeClr val="bg1"/>
                </a:solidFill>
              </a:rPr>
              <a:t>UNF</a:t>
            </a:r>
          </a:p>
          <a:p>
            <a:pPr eaLnBrk="1" hangingPunct="1">
              <a:defRPr/>
            </a:pPr>
            <a:r>
              <a:rPr lang="en-GB" b="1" dirty="0">
                <a:solidFill>
                  <a:schemeClr val="bg1"/>
                </a:solidFill>
              </a:rPr>
              <a:t>Gail J. McGovern, President &amp; CEO, </a:t>
            </a:r>
            <a:r>
              <a:rPr lang="en-US" b="1" dirty="0">
                <a:solidFill>
                  <a:schemeClr val="bg1"/>
                </a:solidFill>
              </a:rPr>
              <a:t>ARC</a:t>
            </a:r>
          </a:p>
          <a:p>
            <a:pPr eaLnBrk="1" hangingPunct="1">
              <a:defRPr/>
            </a:pPr>
            <a:r>
              <a:rPr lang="en-GB" b="1" dirty="0">
                <a:solidFill>
                  <a:schemeClr val="bg1"/>
                </a:solidFill>
              </a:rPr>
              <a:t>Thomas R. </a:t>
            </a:r>
            <a:r>
              <a:rPr lang="en-GB" b="1" dirty="0" err="1">
                <a:solidFill>
                  <a:schemeClr val="bg1"/>
                </a:solidFill>
              </a:rPr>
              <a:t>Frieden</a:t>
            </a:r>
            <a:r>
              <a:rPr lang="en-GB" b="1" dirty="0">
                <a:solidFill>
                  <a:schemeClr val="bg1"/>
                </a:solidFill>
              </a:rPr>
              <a:t>, Director, </a:t>
            </a:r>
            <a:r>
              <a:rPr lang="en-US" b="1" dirty="0">
                <a:solidFill>
                  <a:schemeClr val="bg1"/>
                </a:solidFill>
              </a:rPr>
              <a:t>CDC</a:t>
            </a:r>
          </a:p>
          <a:p>
            <a:pPr eaLnBrk="1" hangingPunct="1">
              <a:defRPr/>
            </a:pPr>
            <a:endParaRPr lang="en-US" dirty="0">
              <a:solidFill>
                <a:schemeClr val="bg1"/>
              </a:solidFill>
            </a:endParaRPr>
          </a:p>
        </p:txBody>
      </p:sp>
    </p:spTree>
    <p:extLst>
      <p:ext uri="{BB962C8B-B14F-4D97-AF65-F5344CB8AC3E}">
        <p14:creationId xmlns:p14="http://schemas.microsoft.com/office/powerpoint/2010/main" val="4089906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p:txBody>
          <a:bodyPr/>
          <a:lstStyle/>
          <a:p>
            <a:pPr eaLnBrk="1" hangingPunct="1"/>
            <a:r>
              <a:rPr lang="en-GB" sz="5400"/>
              <a:t>Vision</a:t>
            </a:r>
          </a:p>
        </p:txBody>
      </p:sp>
      <p:sp>
        <p:nvSpPr>
          <p:cNvPr id="103427" name="Rectangle 3"/>
          <p:cNvSpPr>
            <a:spLocks noGrp="1" noChangeArrowheads="1"/>
          </p:cNvSpPr>
          <p:nvPr>
            <p:ph type="body" idx="4294967295"/>
          </p:nvPr>
        </p:nvSpPr>
        <p:spPr>
          <a:xfrm>
            <a:off x="468336" y="2060429"/>
            <a:ext cx="8148965" cy="4351223"/>
          </a:xfrm>
        </p:spPr>
        <p:txBody>
          <a:bodyPr>
            <a:normAutofit/>
          </a:bodyPr>
          <a:lstStyle/>
          <a:p>
            <a:pPr algn="ctr" eaLnBrk="1" hangingPunct="1">
              <a:buFont typeface="Arial" pitchFamily="34" charset="0"/>
              <a:buNone/>
            </a:pPr>
            <a:r>
              <a:rPr lang="en-GB" sz="4400" dirty="0"/>
              <a:t>Achieve and maintain a world without measles, rubella and congenital rubella syndrome</a:t>
            </a:r>
            <a:endParaRPr lang="en-US" sz="4400" dirty="0"/>
          </a:p>
        </p:txBody>
      </p:sp>
    </p:spTree>
    <p:extLst>
      <p:ext uri="{BB962C8B-B14F-4D97-AF65-F5344CB8AC3E}">
        <p14:creationId xmlns:p14="http://schemas.microsoft.com/office/powerpoint/2010/main" val="1829589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pPr eaLnBrk="1" hangingPunct="1">
              <a:defRPr/>
            </a:pPr>
            <a:r>
              <a:rPr lang="en-GB" sz="4800" dirty="0">
                <a:latin typeface="+mj-lt"/>
                <a:ea typeface="+mj-ea"/>
                <a:cs typeface="+mj-cs"/>
              </a:rPr>
              <a:t>Goals</a:t>
            </a:r>
          </a:p>
        </p:txBody>
      </p:sp>
      <p:sp>
        <p:nvSpPr>
          <p:cNvPr id="411651" name="Rectangle 3"/>
          <p:cNvSpPr>
            <a:spLocks noGrp="1" noChangeArrowheads="1"/>
          </p:cNvSpPr>
          <p:nvPr>
            <p:ph type="body" idx="4294967295"/>
          </p:nvPr>
        </p:nvSpPr>
        <p:spPr>
          <a:xfrm>
            <a:off x="323850" y="1412875"/>
            <a:ext cx="8496300" cy="4438650"/>
          </a:xfrm>
        </p:spPr>
        <p:txBody>
          <a:bodyPr>
            <a:normAutofit/>
          </a:bodyPr>
          <a:lstStyle/>
          <a:p>
            <a:pPr eaLnBrk="1" hangingPunct="1">
              <a:buFont typeface="Wingdings" pitchFamily="2" charset="2"/>
              <a:buNone/>
            </a:pPr>
            <a:r>
              <a:rPr lang="en-GB" b="1" dirty="0">
                <a:solidFill>
                  <a:srgbClr val="FF0000"/>
                </a:solidFill>
              </a:rPr>
              <a:t>By end 2015:</a:t>
            </a:r>
            <a:endParaRPr lang="en-GB" sz="2400" b="1" dirty="0">
              <a:solidFill>
                <a:srgbClr val="FF0000"/>
              </a:solidFill>
            </a:endParaRPr>
          </a:p>
          <a:p>
            <a:pPr lvl="0"/>
            <a:r>
              <a:rPr lang="en-GB" sz="2400" dirty="0" smtClean="0"/>
              <a:t>Reduce </a:t>
            </a:r>
            <a:r>
              <a:rPr lang="en-GB" sz="2400" dirty="0"/>
              <a:t>global measles mortality by at least 95% compared with 2000 </a:t>
            </a:r>
            <a:r>
              <a:rPr lang="en-GB" sz="2400" dirty="0" smtClean="0"/>
              <a:t>estimates</a:t>
            </a:r>
            <a:endParaRPr lang="en-US" sz="2400" dirty="0"/>
          </a:p>
          <a:p>
            <a:pPr lvl="0"/>
            <a:r>
              <a:rPr lang="en-GB" sz="2400" dirty="0"/>
              <a:t>Achieve regional measles and rubella/CRS elimination </a:t>
            </a:r>
            <a:r>
              <a:rPr lang="en-GB" sz="2400" dirty="0" smtClean="0"/>
              <a:t>goals</a:t>
            </a:r>
          </a:p>
          <a:p>
            <a:pPr lvl="1"/>
            <a:r>
              <a:rPr lang="en-GB" sz="2000" dirty="0" smtClean="0"/>
              <a:t>Measles: The American, European, W. Pacific, and E. Mediterranean</a:t>
            </a:r>
          </a:p>
          <a:p>
            <a:pPr lvl="1"/>
            <a:r>
              <a:rPr lang="en-GB" sz="2000" dirty="0" smtClean="0"/>
              <a:t>Rubella: The American and European </a:t>
            </a:r>
          </a:p>
          <a:p>
            <a:pPr lvl="1"/>
            <a:endParaRPr lang="en-US" sz="2000" dirty="0"/>
          </a:p>
          <a:p>
            <a:pPr marL="0" indent="0">
              <a:buNone/>
            </a:pPr>
            <a:r>
              <a:rPr lang="en-GB" b="1" dirty="0" smtClean="0">
                <a:solidFill>
                  <a:srgbClr val="FF0000"/>
                </a:solidFill>
              </a:rPr>
              <a:t>By </a:t>
            </a:r>
            <a:r>
              <a:rPr lang="en-GB" b="1" dirty="0">
                <a:solidFill>
                  <a:srgbClr val="FF0000"/>
                </a:solidFill>
              </a:rPr>
              <a:t>end 2020:</a:t>
            </a:r>
          </a:p>
          <a:p>
            <a:pPr lvl="0"/>
            <a:r>
              <a:rPr lang="en-GB" sz="2400" dirty="0" smtClean="0"/>
              <a:t>Achieve </a:t>
            </a:r>
            <a:r>
              <a:rPr lang="en-GB" sz="2400" dirty="0"/>
              <a:t>measles and rubella elimination in </a:t>
            </a:r>
            <a:r>
              <a:rPr lang="en-GB" sz="2400" u="sng" dirty="0"/>
              <a:t>at least five</a:t>
            </a:r>
            <a:r>
              <a:rPr lang="en-GB" sz="2400" dirty="0"/>
              <a:t> WHO </a:t>
            </a:r>
            <a:r>
              <a:rPr lang="en-GB" sz="2400" dirty="0" smtClean="0"/>
              <a:t>regions</a:t>
            </a:r>
            <a:endParaRPr lang="en-US" sz="2400" dirty="0"/>
          </a:p>
          <a:p>
            <a:pPr marL="0" indent="0">
              <a:buNone/>
            </a:pPr>
            <a:endParaRPr lang="en-US" sz="2400" dirty="0"/>
          </a:p>
          <a:p>
            <a:pPr eaLnBrk="1" hangingPunct="1">
              <a:buFont typeface="Wingdings" pitchFamily="2" charset="2"/>
              <a:buNone/>
            </a:pPr>
            <a:endParaRPr lang="en-GB" sz="2400" b="1" dirty="0">
              <a:solidFill>
                <a:schemeClr val="tx1"/>
              </a:solidFill>
            </a:endParaRPr>
          </a:p>
        </p:txBody>
      </p:sp>
    </p:spTree>
    <p:extLst>
      <p:ext uri="{BB962C8B-B14F-4D97-AF65-F5344CB8AC3E}">
        <p14:creationId xmlns:p14="http://schemas.microsoft.com/office/powerpoint/2010/main" val="3001899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p:txBody>
          <a:bodyPr/>
          <a:lstStyle/>
          <a:p>
            <a:pPr eaLnBrk="1" hangingPunct="1"/>
            <a:r>
              <a:rPr lang="en-GB" sz="4800"/>
              <a:t>Five Strategies</a:t>
            </a:r>
          </a:p>
        </p:txBody>
      </p:sp>
      <p:sp>
        <p:nvSpPr>
          <p:cNvPr id="105475" name="Rectangle 3"/>
          <p:cNvSpPr>
            <a:spLocks noGrp="1" noChangeArrowheads="1"/>
          </p:cNvSpPr>
          <p:nvPr>
            <p:ph type="body" idx="4294967295"/>
          </p:nvPr>
        </p:nvSpPr>
        <p:spPr>
          <a:xfrm>
            <a:off x="457476" y="1599673"/>
            <a:ext cx="8363447" cy="4637752"/>
          </a:xfrm>
        </p:spPr>
        <p:txBody>
          <a:bodyPr/>
          <a:lstStyle/>
          <a:p>
            <a:pPr marL="513443" indent="-513443">
              <a:buFont typeface="Calibri" pitchFamily="34" charset="0"/>
              <a:buAutoNum type="arabicPeriod"/>
            </a:pPr>
            <a:r>
              <a:rPr lang="en-GB" sz="2800" dirty="0"/>
              <a:t>High </a:t>
            </a:r>
            <a:r>
              <a:rPr lang="en-GB" sz="2800" dirty="0" smtClean="0"/>
              <a:t>population immunity through vaccination with </a:t>
            </a:r>
            <a:r>
              <a:rPr lang="en-GB" sz="2800" u="sng" dirty="0"/>
              <a:t>two</a:t>
            </a:r>
            <a:r>
              <a:rPr lang="en-GB" sz="2800" dirty="0"/>
              <a:t> doses of M and R containing vaccines </a:t>
            </a:r>
          </a:p>
          <a:p>
            <a:pPr marL="513443" indent="-513443">
              <a:buFont typeface="Calibri" pitchFamily="34" charset="0"/>
              <a:buAutoNum type="arabicPeriod"/>
            </a:pPr>
            <a:r>
              <a:rPr lang="en-GB" sz="2800" dirty="0" smtClean="0"/>
              <a:t>Effective </a:t>
            </a:r>
            <a:r>
              <a:rPr lang="en-GB" sz="2800" dirty="0"/>
              <a:t>surveillance, monitoring and evaluation</a:t>
            </a:r>
          </a:p>
          <a:p>
            <a:pPr marL="513443" indent="-513443">
              <a:buFont typeface="Calibri" pitchFamily="34" charset="0"/>
              <a:buAutoNum type="arabicPeriod"/>
            </a:pPr>
            <a:r>
              <a:rPr lang="en-GB" sz="2800" dirty="0" smtClean="0"/>
              <a:t>Outbreak </a:t>
            </a:r>
            <a:r>
              <a:rPr lang="en-GB" sz="2800" dirty="0"/>
              <a:t>preparedness and response &amp; case management</a:t>
            </a:r>
          </a:p>
          <a:p>
            <a:pPr marL="513443" indent="-513443">
              <a:buFont typeface="Calibri" pitchFamily="34" charset="0"/>
              <a:buAutoNum type="arabicPeriod"/>
            </a:pPr>
            <a:r>
              <a:rPr lang="en-GB" sz="2800" dirty="0"/>
              <a:t>Communication to build public confidence and demand for immunization</a:t>
            </a:r>
          </a:p>
          <a:p>
            <a:pPr marL="513443" indent="-513443">
              <a:buFont typeface="Calibri" pitchFamily="34" charset="0"/>
              <a:buAutoNum type="arabicPeriod"/>
            </a:pPr>
            <a:r>
              <a:rPr lang="en-GB" sz="2800" dirty="0"/>
              <a:t>Research and development</a:t>
            </a:r>
          </a:p>
        </p:txBody>
      </p:sp>
    </p:spTree>
    <p:extLst>
      <p:ext uri="{BB962C8B-B14F-4D97-AF65-F5344CB8AC3E}">
        <p14:creationId xmlns:p14="http://schemas.microsoft.com/office/powerpoint/2010/main" val="24415374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mgbjyD3Dv02uHhEy9mG6f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CViBGNYAU.pSuassWo29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4gxP_yZ00iYEtl6_FJk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ftec666RU6J5nlbi.V5I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6xxaWMZREGmRYKsuS6BH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wpfiFA19kGsydbkj40qD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ftec666RU6J5nlbi.V5I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ftec666RU6J5nlbi.V5I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dftec666RU6J5nlbi.V5I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MP23OA7vESLLZurfxQIB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ftec666RU6J5nlbi.V5I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MP23OA7vESLLZurfxQIB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HE9x6Mr2UmI05is65az8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1V098hKuEi47ahc0w40k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jOBezBne0C8gS7U84Wuo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4WPaGUuUHUC1tp.GSsWk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VTemplate">
  <a:themeElements>
    <a:clrScheme name="Decade">
      <a:dk1>
        <a:srgbClr val="86795D"/>
      </a:dk1>
      <a:lt1>
        <a:srgbClr val="FFFFFF"/>
      </a:lt1>
      <a:dk2>
        <a:srgbClr val="86795D"/>
      </a:dk2>
      <a:lt2>
        <a:srgbClr val="DEE7D1"/>
      </a:lt2>
      <a:accent1>
        <a:srgbClr val="9BBB59"/>
      </a:accent1>
      <a:accent2>
        <a:srgbClr val="DEE7D1"/>
      </a:accent2>
      <a:accent3>
        <a:srgbClr val="EFF3EA"/>
      </a:accent3>
      <a:accent4>
        <a:srgbClr val="4D4D4D"/>
      </a:accent4>
      <a:accent5>
        <a:srgbClr val="EFF3EA"/>
      </a:accent5>
      <a:accent6>
        <a:srgbClr val="EFF3EA"/>
      </a:accent6>
      <a:hlink>
        <a:srgbClr val="86795D"/>
      </a:hlink>
      <a:folHlink>
        <a:srgbClr val="9BBB59"/>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bg2"/>
          </a:solidFill>
        </a:ln>
        <a:effectLst/>
      </a:spPr>
      <a:bodyPr tIns="90000" bIns="90000" rtlCol="0" anchor="ctr" anchorCtr="0"/>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defPPr>
      </a:lstStyle>
    </a:txDef>
  </a:objectDefaults>
  <a:extraClrSchemeLst/>
</a:theme>
</file>

<file path=ppt/theme/theme4.xml><?xml version="1.0" encoding="utf-8"?>
<a:theme xmlns:a="http://schemas.openxmlformats.org/drawingml/2006/main" name="1_DoVTemplate">
  <a:themeElements>
    <a:clrScheme name="Decade">
      <a:dk1>
        <a:srgbClr val="86795D"/>
      </a:dk1>
      <a:lt1>
        <a:srgbClr val="FFFFFF"/>
      </a:lt1>
      <a:dk2>
        <a:srgbClr val="86795D"/>
      </a:dk2>
      <a:lt2>
        <a:srgbClr val="DEE7D1"/>
      </a:lt2>
      <a:accent1>
        <a:srgbClr val="9BBB59"/>
      </a:accent1>
      <a:accent2>
        <a:srgbClr val="DEE7D1"/>
      </a:accent2>
      <a:accent3>
        <a:srgbClr val="EFF3EA"/>
      </a:accent3>
      <a:accent4>
        <a:srgbClr val="4D4D4D"/>
      </a:accent4>
      <a:accent5>
        <a:srgbClr val="EFF3EA"/>
      </a:accent5>
      <a:accent6>
        <a:srgbClr val="EFF3EA"/>
      </a:accent6>
      <a:hlink>
        <a:srgbClr val="86795D"/>
      </a:hlink>
      <a:folHlink>
        <a:srgbClr val="9BBB59"/>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bg2"/>
          </a:solidFill>
        </a:ln>
        <a:effectLst/>
      </a:spPr>
      <a:bodyPr tIns="90000" bIns="90000" rtlCol="0" anchor="ctr" anchorCtr="0"/>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defPPr>
      </a:lstStyle>
    </a:txDef>
  </a:objectDefaults>
  <a:extraClrSchemeLst/>
</a:theme>
</file>

<file path=ppt/theme/theme5.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914400" marR="0" indent="-457200" algn="l" defTabSz="914400" rtl="0" eaLnBrk="1" fontAlgn="base" latinLnBrk="0" hangingPunct="1">
          <a:lnSpc>
            <a:spcPct val="80000"/>
          </a:lnSpc>
          <a:spcBef>
            <a:spcPct val="50000"/>
          </a:spcBef>
          <a:spcAft>
            <a:spcPct val="0"/>
          </a:spcAft>
          <a:buClr>
            <a:schemeClr val="tx1"/>
          </a:buClr>
          <a:buSzTx/>
          <a:buFontTx/>
          <a:buNone/>
          <a:tabLst/>
          <a:defRPr kumimoji="0" lang="en-US" sz="1000" b="1" i="0" u="sng" strike="noStrike" cap="none" normalizeH="0" baseline="0" smtClean="0">
            <a:ln>
              <a:noFill/>
            </a:ln>
            <a:solidFill>
              <a:schemeClr val="tx2"/>
            </a:solidFill>
            <a:effectLst>
              <a:outerShdw blurRad="38100" dist="38100" dir="2700000" algn="tl">
                <a:srgbClr val="000000">
                  <a:alpha val="43137"/>
                </a:srgbClr>
              </a:outerShdw>
            </a:effectLst>
            <a:latin typeface="Arial Rounded MT Bold" pitchFamily="34" charset="0"/>
            <a:cs typeface="Arial" pitchFamily="34" charset="0"/>
          </a:defRPr>
        </a:defPPr>
      </a:lstStyle>
    </a:spDef>
    <a:lnDef>
      <a:spPr bwMode="auto">
        <a:xfrm>
          <a:off x="0" y="0"/>
          <a:ext cx="1" cy="1"/>
        </a:xfrm>
        <a:custGeom>
          <a:avLst/>
          <a:gdLst/>
          <a:ahLst/>
          <a:cxnLst/>
          <a:rect l="0" t="0" r="0" b="0"/>
          <a:pathLst/>
        </a:custGeom>
        <a:noFill/>
        <a:ln w="28575"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914400" marR="0" indent="-457200" algn="l" defTabSz="914400" rtl="0" eaLnBrk="1" fontAlgn="base" latinLnBrk="0" hangingPunct="1">
          <a:lnSpc>
            <a:spcPct val="80000"/>
          </a:lnSpc>
          <a:spcBef>
            <a:spcPct val="50000"/>
          </a:spcBef>
          <a:spcAft>
            <a:spcPct val="0"/>
          </a:spcAft>
          <a:buClr>
            <a:schemeClr val="tx1"/>
          </a:buClr>
          <a:buSzTx/>
          <a:buFontTx/>
          <a:buNone/>
          <a:tabLst/>
          <a:defRPr kumimoji="0" lang="en-US" sz="1000" b="1" i="0" u="sng" strike="noStrike" cap="none" normalizeH="0" baseline="0" smtClean="0">
            <a:ln>
              <a:noFill/>
            </a:ln>
            <a:solidFill>
              <a:schemeClr val="tx2"/>
            </a:solidFill>
            <a:effectLst>
              <a:outerShdw blurRad="38100" dist="38100" dir="2700000" algn="tl">
                <a:srgbClr val="000000">
                  <a:alpha val="43137"/>
                </a:srgbClr>
              </a:outerShdw>
            </a:effectLst>
            <a:latin typeface="Arial Rounded MT Bold"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1109</TotalTime>
  <Words>2384</Words>
  <Application>Microsoft Office PowerPoint</Application>
  <PresentationFormat>On-screen Show (4:3)</PresentationFormat>
  <Paragraphs>352</Paragraphs>
  <Slides>28</Slides>
  <Notes>27</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28</vt:i4>
      </vt:variant>
    </vt:vector>
  </HeadingPairs>
  <TitlesOfParts>
    <vt:vector size="38" baseType="lpstr">
      <vt:lpstr>Office Theme</vt:lpstr>
      <vt:lpstr>1_Office Theme</vt:lpstr>
      <vt:lpstr>DoVTemplate</vt:lpstr>
      <vt:lpstr>1_DoVTemplate</vt:lpstr>
      <vt:lpstr>master</vt:lpstr>
      <vt:lpstr>3_Default Design</vt:lpstr>
      <vt:lpstr>3_Office Theme</vt:lpstr>
      <vt:lpstr>4_Office Theme</vt:lpstr>
      <vt:lpstr>6_Office Theme</vt:lpstr>
      <vt:lpstr>think-cell Slide</vt:lpstr>
      <vt:lpstr>Road Map to Achieving Goals</vt:lpstr>
      <vt:lpstr>PowerPoint Presentation</vt:lpstr>
      <vt:lpstr>The Decade of Vaccines (DoV)  is about taking action to achieve ambitious goals</vt:lpstr>
      <vt:lpstr>The Global Vaccine Action Plan (GVAP) identifies measurable targets for each goal</vt:lpstr>
      <vt:lpstr>PowerPoint Presentation</vt:lpstr>
      <vt:lpstr>“With strong partnerships, resources and political will, we can, and must work together to achieve and maintain the elimination of measles, rubella and CRS globally” </vt:lpstr>
      <vt:lpstr>Vision</vt:lpstr>
      <vt:lpstr>Goals</vt:lpstr>
      <vt:lpstr>Five Strategies</vt:lpstr>
      <vt:lpstr>Four Guiding Principles</vt:lpstr>
      <vt:lpstr>Priorities</vt:lpstr>
      <vt:lpstr>Focusing in on the details…  population immunity monitoring and surveillance outbreak response</vt:lpstr>
      <vt:lpstr>1. Building blocks of high population immunity ….</vt:lpstr>
      <vt:lpstr>20.1 million infants not immunized (MCV1), 2011</vt:lpstr>
      <vt:lpstr>Root causes of low coverage ….</vt:lpstr>
      <vt:lpstr>Countries Giving 2 Doses of Measles Vaccine in their Routine National Immunization System, 2011</vt:lpstr>
      <vt:lpstr>Expanding MCV2 in routine </vt:lpstr>
      <vt:lpstr>Rubella Vaccine Position Paper  (WHO, July 2011)</vt:lpstr>
      <vt:lpstr>Projected Dates of Rubella introductions GAVI and non-GAVI countries, by end 2018</vt:lpstr>
      <vt:lpstr>Projected Rubella Vaccine Introductions,  No. to be vaccinated by year and country, 2012-2018</vt:lpstr>
      <vt:lpstr>2. Monitoring and  Surveillance …</vt:lpstr>
      <vt:lpstr>Verification of elimination as a driver of programme performance…    </vt:lpstr>
      <vt:lpstr>PowerPoint Presentation</vt:lpstr>
      <vt:lpstr>"Measles is the canary in the coal  mine"   ….. Seth Berkley  "Measles outbreaks are a stress test for the health system"      ….. Dave Durrheim  </vt:lpstr>
      <vt:lpstr>Reported Measles Incidence Rate, January to December 2011, and   Number of Reported Measles Cases in 15 Large Outbreaks, January 2011 to May 2012 </vt:lpstr>
      <vt:lpstr>GAVI Support for Outbreak Response </vt:lpstr>
      <vt:lpstr>Summary</vt:lpstr>
      <vt:lpstr>Remarks by William H. Gates Sr. Lions Club, July 7, 2011</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Map to Achieving Goals</dc:title>
  <dc:creator>STREBEL, Peter Michau</dc:creator>
  <cp:lastModifiedBy>STREBEL, Peter Michau</cp:lastModifiedBy>
  <cp:revision>38</cp:revision>
  <dcterms:created xsi:type="dcterms:W3CDTF">2012-09-09T05:44:16Z</dcterms:created>
  <dcterms:modified xsi:type="dcterms:W3CDTF">2012-09-18T07:49:44Z</dcterms:modified>
</cp:coreProperties>
</file>