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418" r:id="rId3"/>
    <p:sldId id="419" r:id="rId4"/>
    <p:sldId id="420" r:id="rId5"/>
    <p:sldId id="397" r:id="rId6"/>
    <p:sldId id="385" r:id="rId7"/>
    <p:sldId id="421" r:id="rId8"/>
    <p:sldId id="422" r:id="rId9"/>
    <p:sldId id="388" r:id="rId10"/>
    <p:sldId id="409" r:id="rId11"/>
    <p:sldId id="413" r:id="rId12"/>
    <p:sldId id="416" r:id="rId13"/>
    <p:sldId id="414" r:id="rId14"/>
    <p:sldId id="429" r:id="rId15"/>
    <p:sldId id="426" r:id="rId16"/>
    <p:sldId id="408" r:id="rId17"/>
    <p:sldId id="427" r:id="rId18"/>
    <p:sldId id="431" r:id="rId19"/>
    <p:sldId id="440" r:id="rId20"/>
    <p:sldId id="441" r:id="rId21"/>
    <p:sldId id="442" r:id="rId22"/>
    <p:sldId id="443" r:id="rId23"/>
    <p:sldId id="444" r:id="rId24"/>
    <p:sldId id="432" r:id="rId25"/>
    <p:sldId id="433" r:id="rId26"/>
    <p:sldId id="438" r:id="rId27"/>
    <p:sldId id="439" r:id="rId28"/>
    <p:sldId id="428" r:id="rId29"/>
    <p:sldId id="430" r:id="rId30"/>
    <p:sldId id="36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67" autoAdjust="0"/>
  </p:normalViewPr>
  <p:slideViewPr>
    <p:cSldViewPr>
      <p:cViewPr varScale="1">
        <p:scale>
          <a:sx n="77" d="100"/>
          <a:sy n="77" d="100"/>
        </p:scale>
        <p:origin x="-22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9AB51-74F2-4190-BB1F-0EAC387AE97B}" type="datetimeFigureOut">
              <a:rPr lang="en-US" smtClean="0"/>
              <a:pPr/>
              <a:t>6/22/16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B79B5-88D6-4428-80C6-9A402624F08F}" type="slidenum">
              <a:rPr lang="en-US" smtClean="0"/>
              <a:pPr/>
              <a:t>‹#›</a:t>
            </a:fld>
            <a:endParaRPr lang="en-US"/>
          </a:p>
        </p:txBody>
      </p:sp>
    </p:spTree>
    <p:extLst>
      <p:ext uri="{BB962C8B-B14F-4D97-AF65-F5344CB8AC3E}">
        <p14:creationId xmlns:p14="http://schemas.microsoft.com/office/powerpoint/2010/main" val="64565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Each district was given a specific view and a URL through which they could view the visualizations on dashboards in order to keep track of the monitoring progress and RCM results. </a:t>
            </a:r>
            <a:endParaRPr lang="en-US" dirty="0"/>
          </a:p>
        </p:txBody>
      </p:sp>
      <p:sp>
        <p:nvSpPr>
          <p:cNvPr id="4" name="Slide Number Placeholder 3"/>
          <p:cNvSpPr>
            <a:spLocks noGrp="1"/>
          </p:cNvSpPr>
          <p:nvPr>
            <p:ph type="sldNum" sz="quarter" idx="10"/>
          </p:nvPr>
        </p:nvSpPr>
        <p:spPr/>
        <p:txBody>
          <a:bodyPr/>
          <a:lstStyle/>
          <a:p>
            <a:fld id="{05AB79B5-88D6-4428-80C6-9A402624F08F}" type="slidenum">
              <a:rPr lang="en-US" smtClean="0"/>
              <a:pPr/>
              <a:t>9</a:t>
            </a:fld>
            <a:endParaRPr lang="en-US"/>
          </a:p>
        </p:txBody>
      </p:sp>
    </p:spTree>
    <p:extLst>
      <p:ext uri="{BB962C8B-B14F-4D97-AF65-F5344CB8AC3E}">
        <p14:creationId xmlns:p14="http://schemas.microsoft.com/office/powerpoint/2010/main" val="364653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0070C0"/>
                </a:solidFill>
              </a:rPr>
              <a:t>Overall performance of the district quantitatively, Reasons cited for non-vaccination, Reasons for refusal,</a:t>
            </a:r>
            <a:r>
              <a:rPr lang="en-GB" baseline="0" dirty="0" smtClean="0">
                <a:solidFill>
                  <a:srgbClr val="0070C0"/>
                </a:solidFill>
              </a:rPr>
              <a:t> </a:t>
            </a:r>
            <a:r>
              <a:rPr lang="en-GB" dirty="0" smtClean="0">
                <a:solidFill>
                  <a:srgbClr val="0070C0"/>
                </a:solidFill>
              </a:rPr>
              <a:t>Table-listing of each RCM completed by district, VDC, date of visit, ward number, and whether to take action in that particular VDC based on the trigger criteria</a:t>
            </a: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05AB79B5-88D6-4428-80C6-9A402624F08F}" type="slidenum">
              <a:rPr lang="en-US" smtClean="0"/>
              <a:pPr/>
              <a:t>10</a:t>
            </a:fld>
            <a:endParaRPr lang="en-US"/>
          </a:p>
        </p:txBody>
      </p:sp>
    </p:spTree>
    <p:extLst>
      <p:ext uri="{BB962C8B-B14F-4D97-AF65-F5344CB8AC3E}">
        <p14:creationId xmlns:p14="http://schemas.microsoft.com/office/powerpoint/2010/main" val="269586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0070C0"/>
                </a:solidFill>
              </a:rPr>
              <a:t>A map of his/her own district with visible VDC sub-divisions including point locations of monitored households. Each household point was color-coded to distinguish between households that were and were not completely vaccinated, which was useful in showing clusters of non-vaccinated households (in red) within the district. </a:t>
            </a:r>
            <a:endParaRPr lang="en-US" dirty="0" smtClean="0">
              <a:solidFill>
                <a:srgbClr val="0070C0"/>
              </a:solidFill>
            </a:endParaRPr>
          </a:p>
          <a:p>
            <a:pPr lvl="0"/>
            <a:r>
              <a:rPr lang="en-GB" dirty="0" smtClean="0">
                <a:solidFill>
                  <a:srgbClr val="0070C0"/>
                </a:solidFill>
              </a:rPr>
              <a:t>The number of RCMs done per VDC with the target of two RCM visits per VDC</a:t>
            </a:r>
            <a:endParaRPr lang="en-US" dirty="0" smtClean="0">
              <a:solidFill>
                <a:srgbClr val="0070C0"/>
              </a:solidFill>
            </a:endParaRPr>
          </a:p>
          <a:p>
            <a:pPr lvl="0"/>
            <a:r>
              <a:rPr lang="en-GB" dirty="0" smtClean="0">
                <a:solidFill>
                  <a:srgbClr val="0070C0"/>
                </a:solidFill>
              </a:rPr>
              <a:t>The number of VDCs that submitted RCM reports by district, with the target of 10 by the first sub-phase, and 20 by the second sub-phase</a:t>
            </a:r>
            <a:endParaRPr lang="en-US" dirty="0" smtClean="0">
              <a:solidFill>
                <a:srgbClr val="0070C0"/>
              </a:solidFill>
            </a:endParaRPr>
          </a:p>
          <a:p>
            <a:r>
              <a:rPr lang="en-GB" dirty="0" smtClean="0">
                <a:solidFill>
                  <a:srgbClr val="0070C0"/>
                </a:solidFill>
              </a:rPr>
              <a:t> </a:t>
            </a: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05AB79B5-88D6-4428-80C6-9A402624F08F}" type="slidenum">
              <a:rPr lang="en-US" smtClean="0"/>
              <a:pPr/>
              <a:t>13</a:t>
            </a:fld>
            <a:endParaRPr lang="en-US"/>
          </a:p>
        </p:txBody>
      </p:sp>
    </p:spTree>
    <p:extLst>
      <p:ext uri="{BB962C8B-B14F-4D97-AF65-F5344CB8AC3E}">
        <p14:creationId xmlns:p14="http://schemas.microsoft.com/office/powerpoint/2010/main" val="13841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On the whole, adoption of new technology was well-accepted among the district health personnel, with 83% of the data collectors not finding the technology difficult to use, 94% expressing that mobile phones increased data accuracy, and 89% recommending its use in the future campaigns. Many EPI supervisors appreciated the convenience of having real-time analysis on the dashboard, allowing them to identify missed children triggering remedial action well within the timeframe of the campaign period. Nepal is trying to move from "paper-based" towards "paperless" and this was certainly a step ahead in that direction, especially in regards to the use of mobile technologies in routine immunization, for which the lessons from this pilot will be helpful. </a:t>
            </a:r>
          </a:p>
          <a:p>
            <a:endParaRPr lang="en-US" dirty="0"/>
          </a:p>
        </p:txBody>
      </p:sp>
      <p:sp>
        <p:nvSpPr>
          <p:cNvPr id="4" name="Slide Number Placeholder 3"/>
          <p:cNvSpPr>
            <a:spLocks noGrp="1"/>
          </p:cNvSpPr>
          <p:nvPr>
            <p:ph type="sldNum" sz="quarter" idx="10"/>
          </p:nvPr>
        </p:nvSpPr>
        <p:spPr/>
        <p:txBody>
          <a:bodyPr/>
          <a:lstStyle/>
          <a:p>
            <a:fld id="{05AB79B5-88D6-4428-80C6-9A402624F08F}" type="slidenum">
              <a:rPr lang="en-US" smtClean="0"/>
              <a:pPr/>
              <a:t>16</a:t>
            </a:fld>
            <a:endParaRPr lang="en-US"/>
          </a:p>
        </p:txBody>
      </p:sp>
    </p:spTree>
    <p:extLst>
      <p:ext uri="{BB962C8B-B14F-4D97-AF65-F5344CB8AC3E}">
        <p14:creationId xmlns:p14="http://schemas.microsoft.com/office/powerpoint/2010/main" val="308089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Of the 510 non-vaccinated children, 378 children were from the in-house monitoring surveys. These 378 children came from 311 different households, and for each of these households the reason for non-vaccination was asked, with respondents being able to choose multiple reasons if applicable.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AB79B5-88D6-4428-80C6-9A402624F08F}" type="slidenum">
              <a:rPr lang="en-US" smtClean="0"/>
              <a:pPr/>
              <a:t>21</a:t>
            </a:fld>
            <a:endParaRPr lang="en-US"/>
          </a:p>
        </p:txBody>
      </p:sp>
    </p:spTree>
    <p:extLst>
      <p:ext uri="{BB962C8B-B14F-4D97-AF65-F5344CB8AC3E}">
        <p14:creationId xmlns:p14="http://schemas.microsoft.com/office/powerpoint/2010/main" val="39526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Most common reason for unvaccinated children: child being absent or away from home, with 41% of the incompletely vaccinated households citing this as a reason. Both anecdotal evidence and submitted data show that many of these children were in school. Other reasons for non-vaccination included being unaware of the campaign or the location of the post (12%), planning to go later (13%), as well as refusal (22%) to get child vaccinated, the vast majority of which was due to child being sick</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5AB79B5-88D6-4428-80C6-9A402624F08F}" type="slidenum">
              <a:rPr lang="en-US" smtClean="0"/>
              <a:pPr/>
              <a:t>22</a:t>
            </a:fld>
            <a:endParaRPr lang="en-US"/>
          </a:p>
        </p:txBody>
      </p:sp>
    </p:spTree>
    <p:extLst>
      <p:ext uri="{BB962C8B-B14F-4D97-AF65-F5344CB8AC3E}">
        <p14:creationId xmlns:p14="http://schemas.microsoft.com/office/powerpoint/2010/main" val="400532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most commonly cited sickness or condition that led to this refusal was high fever.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AB79B5-88D6-4428-80C6-9A402624F08F}" type="slidenum">
              <a:rPr lang="en-US" smtClean="0"/>
              <a:pPr/>
              <a:t>23</a:t>
            </a:fld>
            <a:endParaRPr lang="en-US"/>
          </a:p>
        </p:txBody>
      </p:sp>
    </p:spTree>
    <p:extLst>
      <p:ext uri="{BB962C8B-B14F-4D97-AF65-F5344CB8AC3E}">
        <p14:creationId xmlns:p14="http://schemas.microsoft.com/office/powerpoint/2010/main" val="81533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World Health Organization</a:t>
            </a:r>
            <a:endParaRPr lang="en-GB"/>
          </a:p>
        </p:txBody>
      </p:sp>
      <p:sp>
        <p:nvSpPr>
          <p:cNvPr id="5" name="Date Placeholder 4"/>
          <p:cNvSpPr>
            <a:spLocks noGrp="1"/>
          </p:cNvSpPr>
          <p:nvPr>
            <p:ph type="dt" idx="11"/>
          </p:nvPr>
        </p:nvSpPr>
        <p:spPr/>
        <p:txBody>
          <a:bodyPr/>
          <a:lstStyle/>
          <a:p>
            <a:fld id="{4BBA2CD0-E030-4A51-A2C7-B9BB89510270}" type="datetime3">
              <a:rPr lang="en-GB" smtClean="0"/>
              <a:pPr/>
              <a:t>22 June 2016</a:t>
            </a:fld>
            <a:endParaRPr lang="en-GB"/>
          </a:p>
        </p:txBody>
      </p:sp>
      <p:sp>
        <p:nvSpPr>
          <p:cNvPr id="6" name="Slide Number Placeholder 5"/>
          <p:cNvSpPr>
            <a:spLocks noGrp="1"/>
          </p:cNvSpPr>
          <p:nvPr>
            <p:ph type="sldNum" sz="quarter" idx="12"/>
          </p:nvPr>
        </p:nvSpPr>
        <p:spPr/>
        <p:txBody>
          <a:bodyPr/>
          <a:lstStyle/>
          <a:p>
            <a:fld id="{429EA267-0AAA-4DA5-86D1-8B50BDEBDF15}" type="slidenum">
              <a:rPr lang="en-GB" smtClean="0"/>
              <a:pPr/>
              <a:t>25</a:t>
            </a:fld>
            <a:endParaRPr lang="en-GB"/>
          </a:p>
        </p:txBody>
      </p:sp>
    </p:spTree>
    <p:extLst>
      <p:ext uri="{BB962C8B-B14F-4D97-AF65-F5344CB8AC3E}">
        <p14:creationId xmlns:p14="http://schemas.microsoft.com/office/powerpoint/2010/main" val="310650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World Health Organization</a:t>
            </a:r>
            <a:endParaRPr lang="en-GB"/>
          </a:p>
        </p:txBody>
      </p:sp>
      <p:sp>
        <p:nvSpPr>
          <p:cNvPr id="5" name="Date Placeholder 4"/>
          <p:cNvSpPr>
            <a:spLocks noGrp="1"/>
          </p:cNvSpPr>
          <p:nvPr>
            <p:ph type="dt" idx="11"/>
          </p:nvPr>
        </p:nvSpPr>
        <p:spPr/>
        <p:txBody>
          <a:bodyPr/>
          <a:lstStyle/>
          <a:p>
            <a:fld id="{4BBA2CD0-E030-4A51-A2C7-B9BB89510270}" type="datetime3">
              <a:rPr lang="en-GB" smtClean="0"/>
              <a:pPr/>
              <a:t>22 June 2016</a:t>
            </a:fld>
            <a:endParaRPr lang="en-GB"/>
          </a:p>
        </p:txBody>
      </p:sp>
      <p:sp>
        <p:nvSpPr>
          <p:cNvPr id="6" name="Slide Number Placeholder 5"/>
          <p:cNvSpPr>
            <a:spLocks noGrp="1"/>
          </p:cNvSpPr>
          <p:nvPr>
            <p:ph type="sldNum" sz="quarter" idx="12"/>
          </p:nvPr>
        </p:nvSpPr>
        <p:spPr/>
        <p:txBody>
          <a:bodyPr/>
          <a:lstStyle/>
          <a:p>
            <a:fld id="{429EA267-0AAA-4DA5-86D1-8B50BDEBDF15}" type="slidenum">
              <a:rPr lang="en-GB" smtClean="0"/>
              <a:pPr/>
              <a:t>26</a:t>
            </a:fld>
            <a:endParaRPr lang="en-GB"/>
          </a:p>
        </p:txBody>
      </p:sp>
    </p:spTree>
    <p:extLst>
      <p:ext uri="{BB962C8B-B14F-4D97-AF65-F5344CB8AC3E}">
        <p14:creationId xmlns:p14="http://schemas.microsoft.com/office/powerpoint/2010/main" val="202007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0A36AB9-13AB-46D5-905E-AFBD955D3614}" type="datetimeFigureOut">
              <a:rPr lang="en-US" smtClean="0"/>
              <a:pPr/>
              <a:t>6/22/16</a:t>
            </a:fld>
            <a:endParaRPr lang="en-US"/>
          </a:p>
        </p:txBody>
      </p:sp>
      <p:sp>
        <p:nvSpPr>
          <p:cNvPr id="16" name="Slide Number Placeholder 15"/>
          <p:cNvSpPr>
            <a:spLocks noGrp="1"/>
          </p:cNvSpPr>
          <p:nvPr>
            <p:ph type="sldNum" sz="quarter" idx="11"/>
          </p:nvPr>
        </p:nvSpPr>
        <p:spPr/>
        <p:txBody>
          <a:bodyPr/>
          <a:lstStyle/>
          <a:p>
            <a:fld id="{D724E0AA-0E95-46AD-BEDC-C9FF3C771D4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A36AB9-13AB-46D5-905E-AFBD955D3614}" type="datetimeFigureOut">
              <a:rPr lang="en-US" smtClean="0"/>
              <a:pPr/>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4E0AA-0E95-46AD-BEDC-C9FF3C771D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A36AB9-13AB-46D5-905E-AFBD955D3614}" type="datetimeFigureOut">
              <a:rPr lang="en-US" smtClean="0"/>
              <a:pPr/>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4E0AA-0E95-46AD-BEDC-C9FF3C771D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0A36AB9-13AB-46D5-905E-AFBD955D3614}" type="datetimeFigureOut">
              <a:rPr lang="en-US" smtClean="0"/>
              <a:pPr/>
              <a:t>6/22/16</a:t>
            </a:fld>
            <a:endParaRPr lang="en-US"/>
          </a:p>
        </p:txBody>
      </p:sp>
      <p:sp>
        <p:nvSpPr>
          <p:cNvPr id="15" name="Slide Number Placeholder 14"/>
          <p:cNvSpPr>
            <a:spLocks noGrp="1"/>
          </p:cNvSpPr>
          <p:nvPr>
            <p:ph type="sldNum" sz="quarter" idx="15"/>
          </p:nvPr>
        </p:nvSpPr>
        <p:spPr/>
        <p:txBody>
          <a:bodyPr/>
          <a:lstStyle>
            <a:lvl1pPr algn="ctr">
              <a:defRPr/>
            </a:lvl1pPr>
          </a:lstStyle>
          <a:p>
            <a:fld id="{D724E0AA-0E95-46AD-BEDC-C9FF3C771D4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A36AB9-13AB-46D5-905E-AFBD955D3614}" type="datetimeFigureOut">
              <a:rPr lang="en-US" smtClean="0"/>
              <a:pPr/>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4E0AA-0E95-46AD-BEDC-C9FF3C771D4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A36AB9-13AB-46D5-905E-AFBD955D3614}" type="datetimeFigureOut">
              <a:rPr lang="en-US" smtClean="0"/>
              <a:pPr/>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4E0AA-0E95-46AD-BEDC-C9FF3C771D4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724E0AA-0E95-46AD-BEDC-C9FF3C771D4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0A36AB9-13AB-46D5-905E-AFBD955D3614}" type="datetimeFigureOut">
              <a:rPr lang="en-US" smtClean="0"/>
              <a:pPr/>
              <a:t>6/22/16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36AB9-13AB-46D5-905E-AFBD955D3614}" type="datetimeFigureOut">
              <a:rPr lang="en-US" smtClean="0"/>
              <a:pPr/>
              <a:t>6/22/16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4E0AA-0E95-46AD-BEDC-C9FF3C771D4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36AB9-13AB-46D5-905E-AFBD955D3614}" type="datetimeFigureOut">
              <a:rPr lang="en-US" smtClean="0"/>
              <a:pPr/>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4E0AA-0E95-46AD-BEDC-C9FF3C771D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0A36AB9-13AB-46D5-905E-AFBD955D3614}" type="datetimeFigureOut">
              <a:rPr lang="en-US" smtClean="0"/>
              <a:pPr/>
              <a:t>6/22/16</a:t>
            </a:fld>
            <a:endParaRPr lang="en-US"/>
          </a:p>
        </p:txBody>
      </p:sp>
      <p:sp>
        <p:nvSpPr>
          <p:cNvPr id="9" name="Slide Number Placeholder 8"/>
          <p:cNvSpPr>
            <a:spLocks noGrp="1"/>
          </p:cNvSpPr>
          <p:nvPr>
            <p:ph type="sldNum" sz="quarter" idx="15"/>
          </p:nvPr>
        </p:nvSpPr>
        <p:spPr/>
        <p:txBody>
          <a:bodyPr/>
          <a:lstStyle/>
          <a:p>
            <a:fld id="{D724E0AA-0E95-46AD-BEDC-C9FF3C771D4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0A36AB9-13AB-46D5-905E-AFBD955D3614}" type="datetimeFigureOut">
              <a:rPr lang="en-US" smtClean="0"/>
              <a:pPr/>
              <a:t>6/22/16</a:t>
            </a:fld>
            <a:endParaRPr lang="en-US"/>
          </a:p>
        </p:txBody>
      </p:sp>
      <p:sp>
        <p:nvSpPr>
          <p:cNvPr id="9" name="Slide Number Placeholder 8"/>
          <p:cNvSpPr>
            <a:spLocks noGrp="1"/>
          </p:cNvSpPr>
          <p:nvPr>
            <p:ph type="sldNum" sz="quarter" idx="11"/>
          </p:nvPr>
        </p:nvSpPr>
        <p:spPr/>
        <p:txBody>
          <a:bodyPr/>
          <a:lstStyle/>
          <a:p>
            <a:fld id="{D724E0AA-0E95-46AD-BEDC-C9FF3C771D4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0A36AB9-13AB-46D5-905E-AFBD955D3614}" type="datetimeFigureOut">
              <a:rPr lang="en-US" smtClean="0"/>
              <a:pPr/>
              <a:t>6/22/16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724E0AA-0E95-46AD-BEDC-C9FF3C771D4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71600"/>
            <a:ext cx="8305800" cy="553998"/>
          </a:xfrm>
          <a:prstGeom prst="rect">
            <a:avLst/>
          </a:prstGeom>
          <a:noFill/>
        </p:spPr>
        <p:txBody>
          <a:bodyPr wrap="square" rtlCol="0">
            <a:spAutoFit/>
          </a:bodyPr>
          <a:lstStyle/>
          <a:p>
            <a:endParaRPr lang="en-US" sz="3000" dirty="0">
              <a:latin typeface="Trebuchet MS" pitchFamily="34" charset="0"/>
            </a:endParaRPr>
          </a:p>
        </p:txBody>
      </p:sp>
      <p:sp>
        <p:nvSpPr>
          <p:cNvPr id="6" name="TextBox 5"/>
          <p:cNvSpPr txBox="1"/>
          <p:nvPr/>
        </p:nvSpPr>
        <p:spPr>
          <a:xfrm>
            <a:off x="609600" y="1677412"/>
            <a:ext cx="7924800" cy="4524316"/>
          </a:xfrm>
          <a:prstGeom prst="rect">
            <a:avLst/>
          </a:prstGeom>
          <a:noFill/>
        </p:spPr>
        <p:txBody>
          <a:bodyPr wrap="square" rtlCol="0">
            <a:spAutoFit/>
          </a:bodyPr>
          <a:lstStyle/>
          <a:p>
            <a:pPr algn="ctr"/>
            <a:r>
              <a:rPr lang="en-GB" sz="3600" b="1" dirty="0">
                <a:solidFill>
                  <a:srgbClr val="0070C0"/>
                </a:solidFill>
              </a:rPr>
              <a:t>Piloting of Mobile Technologies for Rapid Convenience Monitoring in Nepal’s Measles-Rubella Campaign, </a:t>
            </a:r>
            <a:r>
              <a:rPr lang="en-GB" sz="3600" b="1" dirty="0" smtClean="0">
                <a:solidFill>
                  <a:srgbClr val="0070C0"/>
                </a:solidFill>
              </a:rPr>
              <a:t>2016</a:t>
            </a:r>
          </a:p>
          <a:p>
            <a:pPr algn="ctr"/>
            <a:r>
              <a:rPr lang="en-GB" sz="3600" b="1" dirty="0" smtClean="0">
                <a:solidFill>
                  <a:srgbClr val="0070C0"/>
                </a:solidFill>
                <a:effectLst>
                  <a:outerShdw blurRad="38100" dist="38100" dir="2700000" algn="tl">
                    <a:srgbClr val="000000">
                      <a:alpha val="43137"/>
                    </a:srgbClr>
                  </a:outerShdw>
                </a:effectLst>
              </a:rPr>
              <a:t>Dr </a:t>
            </a:r>
            <a:r>
              <a:rPr lang="en-GB" sz="3600" b="1" dirty="0" err="1" smtClean="0">
                <a:solidFill>
                  <a:srgbClr val="0070C0"/>
                </a:solidFill>
                <a:effectLst>
                  <a:outerShdw blurRad="38100" dist="38100" dir="2700000" algn="tl">
                    <a:srgbClr val="000000">
                      <a:alpha val="43137"/>
                    </a:srgbClr>
                  </a:outerShdw>
                </a:effectLst>
              </a:rPr>
              <a:t>Rajendra</a:t>
            </a:r>
            <a:r>
              <a:rPr lang="en-GB" sz="3600" b="1" dirty="0" smtClean="0">
                <a:solidFill>
                  <a:srgbClr val="0070C0"/>
                </a:solidFill>
                <a:effectLst>
                  <a:outerShdw blurRad="38100" dist="38100" dir="2700000" algn="tl">
                    <a:srgbClr val="000000">
                      <a:alpha val="43137"/>
                    </a:srgbClr>
                  </a:outerShdw>
                </a:effectLst>
              </a:rPr>
              <a:t> Pant</a:t>
            </a:r>
          </a:p>
          <a:p>
            <a:pPr algn="ctr"/>
            <a:r>
              <a:rPr lang="en-GB" sz="3600" b="1" dirty="0" smtClean="0">
                <a:solidFill>
                  <a:srgbClr val="0070C0"/>
                </a:solidFill>
                <a:effectLst>
                  <a:outerShdw blurRad="38100" dist="38100" dir="2700000" algn="tl">
                    <a:srgbClr val="000000">
                      <a:alpha val="43137"/>
                    </a:srgbClr>
                  </a:outerShdw>
                </a:effectLst>
              </a:rPr>
              <a:t>Director</a:t>
            </a:r>
          </a:p>
          <a:p>
            <a:pPr algn="ctr"/>
            <a:r>
              <a:rPr lang="en-GB" sz="3600" b="1" dirty="0" smtClean="0">
                <a:solidFill>
                  <a:srgbClr val="0070C0"/>
                </a:solidFill>
                <a:effectLst>
                  <a:outerShdw blurRad="38100" dist="38100" dir="2700000" algn="tl">
                    <a:srgbClr val="000000">
                      <a:alpha val="43137"/>
                    </a:srgbClr>
                  </a:outerShdw>
                </a:effectLst>
              </a:rPr>
              <a:t>Child Health Division</a:t>
            </a:r>
          </a:p>
          <a:p>
            <a:pPr algn="ctr"/>
            <a:r>
              <a:rPr lang="en-GB" sz="3600" b="1" dirty="0" smtClean="0">
                <a:solidFill>
                  <a:srgbClr val="0070C0"/>
                </a:solidFill>
                <a:effectLst>
                  <a:outerShdw blurRad="38100" dist="38100" dir="2700000" algn="tl">
                    <a:srgbClr val="000000">
                      <a:alpha val="43137"/>
                    </a:srgbClr>
                  </a:outerShdw>
                </a:effectLst>
              </a:rPr>
              <a:t>Nepal</a:t>
            </a:r>
            <a:endParaRPr lang="en-US" sz="3600"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solidFill>
                  <a:srgbClr val="C00000"/>
                </a:solidFill>
                <a:effectLst/>
              </a:rPr>
              <a:t>Action </a:t>
            </a:r>
            <a:r>
              <a:rPr lang="en-US" sz="2000" dirty="0">
                <a:solidFill>
                  <a:srgbClr val="C00000"/>
                </a:solidFill>
                <a:effectLst/>
              </a:rPr>
              <a:t>Dashboard</a:t>
            </a:r>
            <a:r>
              <a:rPr lang="en-US" sz="2000" dirty="0">
                <a:solidFill>
                  <a:srgbClr val="0070C0"/>
                </a:solidFill>
                <a:effectLst/>
              </a:rPr>
              <a:t>:  Used by District EPI Supervisor to track the overall status and the reasons for unvaccination or refusal, so that the programme can use tailored approaches in addressing low coverage in </a:t>
            </a:r>
            <a:r>
              <a:rPr lang="en-US" sz="2000" dirty="0" smtClean="0">
                <a:solidFill>
                  <a:srgbClr val="0070C0"/>
                </a:solidFill>
                <a:effectLst/>
              </a:rPr>
              <a:t>particular district</a:t>
            </a:r>
            <a:endParaRPr lang="en-US" sz="2000" dirty="0">
              <a:solidFill>
                <a:srgbClr val="0070C0"/>
              </a:solidFill>
            </a:endParaRPr>
          </a:p>
        </p:txBody>
      </p:sp>
      <p:pic>
        <p:nvPicPr>
          <p:cNvPr id="4" name="Content Placeholder 3"/>
          <p:cNvPicPr>
            <a:picLocks noGrp="1"/>
          </p:cNvPicPr>
          <p:nvPr>
            <p:ph idx="1"/>
          </p:nvPr>
        </p:nvPicPr>
        <p:blipFill>
          <a:blip r:embed="rId3" cstate="print"/>
          <a:srcRect t="9819" r="21034" b="23514"/>
          <a:stretch>
            <a:fillRect/>
          </a:stretch>
        </p:blipFill>
        <p:spPr bwMode="auto">
          <a:xfrm>
            <a:off x="457200" y="1856875"/>
            <a:ext cx="8305800" cy="4162925"/>
          </a:xfrm>
          <a:prstGeom prst="rect">
            <a:avLst/>
          </a:prstGeom>
          <a:noFill/>
          <a:ln w="9525">
            <a:noFill/>
            <a:miter lim="800000"/>
            <a:headEnd/>
            <a:tailEnd/>
          </a:ln>
        </p:spPr>
      </p:pic>
    </p:spTree>
    <p:extLst>
      <p:ext uri="{BB962C8B-B14F-4D97-AF65-F5344CB8AC3E}">
        <p14:creationId xmlns:p14="http://schemas.microsoft.com/office/powerpoint/2010/main" val="29482722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t="8736" r="37362" b="5977"/>
          <a:stretch>
            <a:fillRect/>
          </a:stretch>
        </p:blipFill>
        <p:spPr bwMode="auto">
          <a:xfrm>
            <a:off x="1066800" y="838200"/>
            <a:ext cx="7543800" cy="5410199"/>
          </a:xfrm>
          <a:prstGeom prst="rect">
            <a:avLst/>
          </a:prstGeom>
          <a:noFill/>
          <a:ln w="9525">
            <a:noFill/>
            <a:miter lim="800000"/>
            <a:headEnd/>
            <a:tailEnd/>
          </a:ln>
        </p:spPr>
      </p:pic>
      <p:sp>
        <p:nvSpPr>
          <p:cNvPr id="7" name="Rectangle 6"/>
          <p:cNvSpPr/>
          <p:nvPr/>
        </p:nvSpPr>
        <p:spPr>
          <a:xfrm>
            <a:off x="199172" y="152400"/>
            <a:ext cx="8553924" cy="685800"/>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70C0"/>
                </a:solidFill>
              </a:rPr>
              <a:t>Action Dashboard</a:t>
            </a:r>
            <a:endParaRPr lang="en-GB" sz="2200" b="1" dirty="0">
              <a:solidFill>
                <a:srgbClr val="0070C0"/>
              </a:solidFill>
            </a:endParaRPr>
          </a:p>
        </p:txBody>
      </p:sp>
    </p:spTree>
    <p:extLst>
      <p:ext uri="{BB962C8B-B14F-4D97-AF65-F5344CB8AC3E}">
        <p14:creationId xmlns:p14="http://schemas.microsoft.com/office/powerpoint/2010/main" val="30664246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solidFill>
                  <a:srgbClr val="C00000"/>
                </a:solidFill>
                <a:effectLst/>
              </a:rPr>
              <a:t>Monitoring Dashboard</a:t>
            </a:r>
            <a:r>
              <a:rPr lang="en-US" sz="2400" dirty="0">
                <a:solidFill>
                  <a:srgbClr val="0070C0"/>
                </a:solidFill>
                <a:effectLst/>
              </a:rPr>
              <a:t>: Used by District Supervisors to monitor their RCM staff, making sure that RCMs are being conducted and data is being submitted from all reporting areas. </a:t>
            </a:r>
            <a:endParaRPr lang="en-US" sz="2400" dirty="0">
              <a:solidFill>
                <a:srgbClr val="0070C0"/>
              </a:solidFill>
            </a:endParaRPr>
          </a:p>
        </p:txBody>
      </p:sp>
      <p:pic>
        <p:nvPicPr>
          <p:cNvPr id="4" name="Content Placeholder 3"/>
          <p:cNvPicPr>
            <a:picLocks noGrp="1"/>
          </p:cNvPicPr>
          <p:nvPr>
            <p:ph idx="1"/>
          </p:nvPr>
        </p:nvPicPr>
        <p:blipFill>
          <a:blip r:embed="rId2" cstate="print"/>
          <a:srcRect t="8786" r="22158" b="41602"/>
          <a:stretch>
            <a:fillRect/>
          </a:stretch>
        </p:blipFill>
        <p:spPr bwMode="auto">
          <a:xfrm>
            <a:off x="457200" y="2385087"/>
            <a:ext cx="8229600" cy="2948913"/>
          </a:xfrm>
          <a:prstGeom prst="rect">
            <a:avLst/>
          </a:prstGeom>
          <a:noFill/>
          <a:ln w="9525">
            <a:noFill/>
            <a:miter lim="800000"/>
            <a:headEnd/>
            <a:tailEnd/>
          </a:ln>
        </p:spPr>
      </p:pic>
    </p:spTree>
    <p:extLst>
      <p:ext uri="{BB962C8B-B14F-4D97-AF65-F5344CB8AC3E}">
        <p14:creationId xmlns:p14="http://schemas.microsoft.com/office/powerpoint/2010/main" val="22329085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9172" y="362857"/>
            <a:ext cx="8553924" cy="905903"/>
          </a:xfrm>
          <a:prstGeom prst="rect">
            <a:avLst/>
          </a:prstGeom>
          <a:solidFill>
            <a:srgbClr val="A6A6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70C0"/>
                </a:solidFill>
              </a:rPr>
              <a:t>TEAM ACTIVITY MONITORING  Dashboard</a:t>
            </a:r>
            <a:endParaRPr lang="en-GB" sz="2200" b="1" dirty="0">
              <a:solidFill>
                <a:srgbClr val="0070C0"/>
              </a:solidFill>
            </a:endParaRPr>
          </a:p>
        </p:txBody>
      </p:sp>
      <p:pic>
        <p:nvPicPr>
          <p:cNvPr id="9" name="Picture 8"/>
          <p:cNvPicPr/>
          <p:nvPr/>
        </p:nvPicPr>
        <p:blipFill>
          <a:blip r:embed="rId3" cstate="print"/>
          <a:srcRect t="6667" r="37232" b="5224"/>
          <a:stretch>
            <a:fillRect/>
          </a:stretch>
        </p:blipFill>
        <p:spPr bwMode="auto">
          <a:xfrm>
            <a:off x="533400" y="1219201"/>
            <a:ext cx="8458200" cy="5410200"/>
          </a:xfrm>
          <a:prstGeom prst="rect">
            <a:avLst/>
          </a:prstGeom>
          <a:noFill/>
          <a:ln w="9525">
            <a:noFill/>
            <a:miter lim="800000"/>
            <a:headEnd/>
            <a:tailEnd/>
          </a:ln>
        </p:spPr>
      </p:pic>
    </p:spTree>
    <p:extLst>
      <p:ext uri="{BB962C8B-B14F-4D97-AF65-F5344CB8AC3E}">
        <p14:creationId xmlns:p14="http://schemas.microsoft.com/office/powerpoint/2010/main" val="6182999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sz="4400" dirty="0" smtClean="0">
                <a:solidFill>
                  <a:srgbClr val="0070C0"/>
                </a:solidFill>
                <a:effectLst>
                  <a:innerShdw blurRad="50800" dist="25400" dir="13500000">
                    <a:prstClr val="black">
                      <a:alpha val="70000"/>
                    </a:prstClr>
                  </a:innerShdw>
                </a:effectLst>
              </a:rPr>
              <a:t>What was the response to the new technology ?</a:t>
            </a:r>
            <a:endParaRPr lang="en-US" sz="4400" dirty="0">
              <a:solidFill>
                <a:srgbClr val="0070C0"/>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29412260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85800"/>
          </a:xfrm>
        </p:spPr>
        <p:txBody>
          <a:bodyPr lIns="80147" tIns="40074" rIns="80147" bIns="40074">
            <a:noAutofit/>
          </a:bodyPr>
          <a:lstStyle/>
          <a:p>
            <a:pPr algn="ctr"/>
            <a:r>
              <a:rPr lang="en-US" sz="3200" b="1" dirty="0">
                <a:solidFill>
                  <a:srgbClr val="0070C0"/>
                </a:solidFill>
                <a:latin typeface="+mn-lt"/>
                <a:ea typeface="+mn-ea"/>
                <a:cs typeface="+mn-cs"/>
              </a:rPr>
              <a:t>Completeness &amp; Timeliness of Reporting</a:t>
            </a:r>
            <a:endParaRPr lang="en-GB" sz="3200" b="1" dirty="0">
              <a:solidFill>
                <a:srgbClr val="0070C0"/>
              </a:solidFill>
              <a:latin typeface="+mn-lt"/>
              <a:ea typeface="+mn-ea"/>
              <a:cs typeface="+mn-cs"/>
            </a:endParaRPr>
          </a:p>
        </p:txBody>
      </p:sp>
      <p:sp>
        <p:nvSpPr>
          <p:cNvPr id="5" name="Content Placeholder 4"/>
          <p:cNvSpPr>
            <a:spLocks noGrp="1"/>
          </p:cNvSpPr>
          <p:nvPr>
            <p:ph idx="1"/>
          </p:nvPr>
        </p:nvSpPr>
        <p:spPr>
          <a:xfrm>
            <a:off x="442539" y="1380814"/>
            <a:ext cx="3682736" cy="5019985"/>
          </a:xfrm>
        </p:spPr>
        <p:txBody>
          <a:bodyPr lIns="80147" tIns="40074" rIns="80147" bIns="40074">
            <a:normAutofit/>
          </a:bodyPr>
          <a:lstStyle/>
          <a:p>
            <a:pPr marL="342053" lvl="1" indent="-342053">
              <a:spcBef>
                <a:spcPct val="80000"/>
              </a:spcBef>
              <a:buFont typeface="Wingdings" pitchFamily="2" charset="2"/>
              <a:buChar char="l"/>
            </a:pPr>
            <a:r>
              <a:rPr lang="en-US" sz="2500" dirty="0">
                <a:solidFill>
                  <a:srgbClr val="0070C0"/>
                </a:solidFill>
              </a:rPr>
              <a:t>98% (196/200) of all sub-districts reported, 94% (377/400) of expected reports received</a:t>
            </a:r>
          </a:p>
          <a:p>
            <a:pPr marL="793411" lvl="2" indent="-342900">
              <a:spcBef>
                <a:spcPct val="80000"/>
              </a:spcBef>
              <a:buFont typeface="Wingdings" panose="05000000000000000000" pitchFamily="2" charset="2"/>
              <a:buChar char="Ø"/>
            </a:pPr>
            <a:r>
              <a:rPr lang="en-US" dirty="0" smtClean="0">
                <a:solidFill>
                  <a:srgbClr val="0070C0"/>
                </a:solidFill>
                <a:latin typeface="+mn-lt"/>
              </a:rPr>
              <a:t>No </a:t>
            </a:r>
            <a:r>
              <a:rPr lang="en-US" dirty="0">
                <a:solidFill>
                  <a:srgbClr val="0070C0"/>
                </a:solidFill>
                <a:latin typeface="+mn-lt"/>
              </a:rPr>
              <a:t>paper reports received at central level as of </a:t>
            </a:r>
            <a:r>
              <a:rPr lang="en-US" dirty="0" smtClean="0">
                <a:solidFill>
                  <a:srgbClr val="0070C0"/>
                </a:solidFill>
                <a:latin typeface="+mn-lt"/>
              </a:rPr>
              <a:t>last day of campaign </a:t>
            </a:r>
            <a:endParaRPr lang="en-GB" dirty="0">
              <a:solidFill>
                <a:srgbClr val="0070C0"/>
              </a:solidFill>
              <a:latin typeface="+mn-lt"/>
            </a:endParaRPr>
          </a:p>
          <a:p>
            <a:r>
              <a:rPr lang="en-US" dirty="0" smtClean="0">
                <a:solidFill>
                  <a:srgbClr val="0070C0"/>
                </a:solidFill>
              </a:rPr>
              <a:t>87% (328/377) reports submitted on same day as data collection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275" y="1810957"/>
            <a:ext cx="4880486" cy="279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7523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8336132"/>
              </p:ext>
            </p:extLst>
          </p:nvPr>
        </p:nvGraphicFramePr>
        <p:xfrm>
          <a:off x="1066800" y="1904999"/>
          <a:ext cx="6553201" cy="4191001"/>
        </p:xfrm>
        <a:graphic>
          <a:graphicData uri="http://schemas.openxmlformats.org/drawingml/2006/table">
            <a:tbl>
              <a:tblPr firstRow="1" firstCol="1" bandRow="1">
                <a:tableStyleId>{08FB837D-C827-4EFA-A057-4D05807E0F7C}</a:tableStyleId>
              </a:tblPr>
              <a:tblGrid>
                <a:gridCol w="2183577"/>
                <a:gridCol w="2184812"/>
                <a:gridCol w="2184812"/>
              </a:tblGrid>
              <a:tr h="1086726">
                <a:tc>
                  <a:txBody>
                    <a:bodyPr/>
                    <a:lstStyle/>
                    <a:p>
                      <a:pPr marL="0" marR="0" algn="r">
                        <a:lnSpc>
                          <a:spcPct val="115000"/>
                        </a:lnSpc>
                        <a:spcBef>
                          <a:spcPts val="0"/>
                        </a:spcBef>
                        <a:spcAft>
                          <a:spcPts val="0"/>
                        </a:spcAft>
                      </a:pPr>
                      <a:r>
                        <a:rPr lang="en-GB" sz="2000" dirty="0">
                          <a:solidFill>
                            <a:srgbClr val="002060"/>
                          </a:solidFill>
                          <a:effectLst/>
                        </a:rPr>
                        <a:t> </a:t>
                      </a:r>
                      <a:endParaRPr lang="en-US" sz="20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In-house (n=90)</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Out-of-house (n=89)</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475">
                <a:tc>
                  <a:txBody>
                    <a:bodyPr/>
                    <a:lstStyle/>
                    <a:p>
                      <a:pPr marL="0" marR="0" algn="r">
                        <a:lnSpc>
                          <a:spcPct val="115000"/>
                        </a:lnSpc>
                        <a:spcBef>
                          <a:spcPts val="0"/>
                        </a:spcBef>
                        <a:spcAft>
                          <a:spcPts val="0"/>
                        </a:spcAft>
                      </a:pPr>
                      <a:r>
                        <a:rPr lang="en-GB" sz="2000">
                          <a:solidFill>
                            <a:srgbClr val="002060"/>
                          </a:solidFill>
                          <a:effectLst/>
                        </a:rPr>
                        <a:t>Easy</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32 (35.6%)</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52 (58.4%)</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marL="0" marR="0" algn="r">
                        <a:lnSpc>
                          <a:spcPct val="115000"/>
                        </a:lnSpc>
                        <a:spcBef>
                          <a:spcPts val="0"/>
                        </a:spcBef>
                        <a:spcAft>
                          <a:spcPts val="0"/>
                        </a:spcAft>
                      </a:pPr>
                      <a:r>
                        <a:rPr lang="en-GB" sz="2000">
                          <a:solidFill>
                            <a:srgbClr val="002060"/>
                          </a:solidFill>
                          <a:effectLst/>
                        </a:rPr>
                        <a:t>Somewhat easy</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10 (11.1%)</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12 (135%)</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marL="0" marR="0" algn="r">
                        <a:lnSpc>
                          <a:spcPct val="115000"/>
                        </a:lnSpc>
                        <a:spcBef>
                          <a:spcPts val="0"/>
                        </a:spcBef>
                        <a:spcAft>
                          <a:spcPts val="0"/>
                        </a:spcAft>
                      </a:pPr>
                      <a:r>
                        <a:rPr lang="en-GB" sz="2000" dirty="0">
                          <a:solidFill>
                            <a:srgbClr val="002060"/>
                          </a:solidFill>
                          <a:effectLst/>
                        </a:rPr>
                        <a:t>Neither difficult nor easy</a:t>
                      </a:r>
                      <a:endParaRPr lang="en-US" sz="20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28 (31.1%)</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20 (22.5%)</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233">
                <a:tc>
                  <a:txBody>
                    <a:bodyPr/>
                    <a:lstStyle/>
                    <a:p>
                      <a:pPr marL="0" marR="0" algn="r">
                        <a:lnSpc>
                          <a:spcPct val="115000"/>
                        </a:lnSpc>
                        <a:spcBef>
                          <a:spcPts val="0"/>
                        </a:spcBef>
                        <a:spcAft>
                          <a:spcPts val="0"/>
                        </a:spcAft>
                      </a:pPr>
                      <a:r>
                        <a:rPr lang="en-GB" sz="2000">
                          <a:solidFill>
                            <a:srgbClr val="002060"/>
                          </a:solidFill>
                          <a:effectLst/>
                        </a:rPr>
                        <a:t>Somewhat difficult</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15 (16.7%)</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a:solidFill>
                            <a:srgbClr val="002060"/>
                          </a:solidFill>
                          <a:effectLst/>
                        </a:rPr>
                        <a:t>3 (3.4%)</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967">
                <a:tc>
                  <a:txBody>
                    <a:bodyPr/>
                    <a:lstStyle/>
                    <a:p>
                      <a:pPr marL="0" marR="0" algn="r">
                        <a:lnSpc>
                          <a:spcPct val="115000"/>
                        </a:lnSpc>
                        <a:spcBef>
                          <a:spcPts val="0"/>
                        </a:spcBef>
                        <a:spcAft>
                          <a:spcPts val="0"/>
                        </a:spcAft>
                      </a:pPr>
                      <a:r>
                        <a:rPr lang="en-GB" sz="2000">
                          <a:solidFill>
                            <a:srgbClr val="002060"/>
                          </a:solidFill>
                          <a:effectLst/>
                        </a:rPr>
                        <a:t>Difficult</a:t>
                      </a:r>
                      <a:endParaRPr lang="en-US" sz="20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dirty="0">
                          <a:solidFill>
                            <a:srgbClr val="002060"/>
                          </a:solidFill>
                          <a:effectLst/>
                        </a:rPr>
                        <a:t>5 (5.5%)</a:t>
                      </a:r>
                      <a:endParaRPr lang="en-US" sz="20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GB" sz="2000" dirty="0">
                          <a:solidFill>
                            <a:srgbClr val="002060"/>
                          </a:solidFill>
                          <a:effectLst/>
                        </a:rPr>
                        <a:t>2 (2.2%)</a:t>
                      </a:r>
                      <a:endParaRPr lang="en-US" sz="20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a:xfrm>
            <a:off x="457200" y="609600"/>
            <a:ext cx="8229600" cy="762000"/>
          </a:xfrm>
        </p:spPr>
        <p:txBody>
          <a:bodyPr>
            <a:normAutofit fontScale="90000"/>
          </a:bodyPr>
          <a:lstStyle/>
          <a:p>
            <a:r>
              <a:rPr lang="en-GB" dirty="0" smtClean="0">
                <a:solidFill>
                  <a:srgbClr val="0070C0"/>
                </a:solidFill>
                <a:effectLst/>
              </a:rPr>
              <a:t>Difficulty  on use of  </a:t>
            </a:r>
            <a:r>
              <a:rPr lang="en-GB" dirty="0">
                <a:solidFill>
                  <a:srgbClr val="0070C0"/>
                </a:solidFill>
                <a:effectLst/>
              </a:rPr>
              <a:t>Monitoring Forms</a:t>
            </a:r>
            <a:endParaRPr lang="en-US" dirty="0">
              <a:solidFill>
                <a:srgbClr val="0070C0"/>
              </a:solidFill>
            </a:endParaRPr>
          </a:p>
        </p:txBody>
      </p:sp>
    </p:spTree>
    <p:extLst>
      <p:ext uri="{BB962C8B-B14F-4D97-AF65-F5344CB8AC3E}">
        <p14:creationId xmlns:p14="http://schemas.microsoft.com/office/powerpoint/2010/main" val="850136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lIns="80147" tIns="40074" rIns="80147" bIns="40074">
            <a:normAutofit/>
          </a:bodyPr>
          <a:lstStyle/>
          <a:p>
            <a:r>
              <a:rPr lang="en-US" sz="3200" b="1" dirty="0">
                <a:solidFill>
                  <a:srgbClr val="0070C0"/>
                </a:solidFill>
                <a:latin typeface="+mn-lt"/>
                <a:ea typeface="+mn-ea"/>
                <a:cs typeface="+mn-cs"/>
              </a:rPr>
              <a:t>Feedback from Data Collectors: Highlights</a:t>
            </a:r>
            <a:endParaRPr lang="en-GB" sz="3200" b="1" dirty="0">
              <a:solidFill>
                <a:srgbClr val="0070C0"/>
              </a:solidFill>
              <a:latin typeface="+mn-lt"/>
              <a:ea typeface="+mn-ea"/>
              <a:cs typeface="+mn-cs"/>
            </a:endParaRPr>
          </a:p>
        </p:txBody>
      </p:sp>
      <p:sp>
        <p:nvSpPr>
          <p:cNvPr id="3" name="Content Placeholder 2"/>
          <p:cNvSpPr>
            <a:spLocks noGrp="1"/>
          </p:cNvSpPr>
          <p:nvPr>
            <p:ph idx="1"/>
          </p:nvPr>
        </p:nvSpPr>
        <p:spPr>
          <a:xfrm>
            <a:off x="442539" y="1380815"/>
            <a:ext cx="3571899" cy="4611835"/>
          </a:xfrm>
        </p:spPr>
        <p:txBody>
          <a:bodyPr lIns="80147" tIns="40074" rIns="80147" bIns="40074">
            <a:normAutofit fontScale="92500" lnSpcReduction="20000"/>
          </a:bodyPr>
          <a:lstStyle/>
          <a:p>
            <a:r>
              <a:rPr lang="en-US" dirty="0" smtClean="0">
                <a:solidFill>
                  <a:srgbClr val="0070C0"/>
                </a:solidFill>
              </a:rPr>
              <a:t>64% found it easy or somewhat easy, 16% found it difficult</a:t>
            </a:r>
          </a:p>
          <a:p>
            <a:r>
              <a:rPr lang="en-US" dirty="0" smtClean="0">
                <a:solidFill>
                  <a:srgbClr val="0070C0"/>
                </a:solidFill>
              </a:rPr>
              <a:t>96% thought it increased accuracy</a:t>
            </a:r>
          </a:p>
          <a:p>
            <a:r>
              <a:rPr lang="en-US" dirty="0" smtClean="0">
                <a:solidFill>
                  <a:srgbClr val="0070C0"/>
                </a:solidFill>
              </a:rPr>
              <a:t>Main challenge was connecting to 3G network</a:t>
            </a:r>
          </a:p>
          <a:p>
            <a:r>
              <a:rPr lang="en-US" dirty="0" smtClean="0">
                <a:solidFill>
                  <a:srgbClr val="0070C0"/>
                </a:solidFill>
              </a:rPr>
              <a:t>About half or less expressed it was easier or reduced workload</a:t>
            </a:r>
          </a:p>
          <a:p>
            <a:r>
              <a:rPr lang="en-US" dirty="0" smtClean="0">
                <a:solidFill>
                  <a:srgbClr val="0070C0"/>
                </a:solidFill>
              </a:rPr>
              <a:t>90% recommended future use</a:t>
            </a:r>
          </a:p>
          <a:p>
            <a:endParaRPr lang="en-GB" dirty="0">
              <a:solidFill>
                <a:srgbClr val="0070C0"/>
              </a:solidFill>
            </a:endParaRPr>
          </a:p>
        </p:txBody>
      </p:sp>
      <p:pic>
        <p:nvPicPr>
          <p:cNvPr id="1027" name="Picture 3" descr="\\WIMS\HQ\GVA11\Home\ohd\Desktop\eterr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111" y="1622777"/>
            <a:ext cx="4357518" cy="3973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MS\HQ\GVA11\Home\ohd\Desktop\sffssf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111" y="1622777"/>
            <a:ext cx="4343278" cy="380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692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0147" tIns="40074" rIns="80147" bIns="40074">
            <a:normAutofit/>
          </a:bodyPr>
          <a:lstStyle/>
          <a:p>
            <a:r>
              <a:rPr lang="en-US" sz="3200" b="1" dirty="0">
                <a:solidFill>
                  <a:srgbClr val="0070C0"/>
                </a:solidFill>
                <a:latin typeface="+mn-lt"/>
                <a:ea typeface="+mn-ea"/>
                <a:cs typeface="+mn-cs"/>
              </a:rPr>
              <a:t>Feedback from Central Level Staff</a:t>
            </a:r>
            <a:endParaRPr lang="en-GB" sz="3200" b="1" dirty="0">
              <a:solidFill>
                <a:srgbClr val="0070C0"/>
              </a:solidFill>
              <a:latin typeface="+mn-lt"/>
              <a:ea typeface="+mn-ea"/>
              <a:cs typeface="+mn-cs"/>
            </a:endParaRPr>
          </a:p>
        </p:txBody>
      </p:sp>
      <p:sp>
        <p:nvSpPr>
          <p:cNvPr id="3" name="Content Placeholder 2"/>
          <p:cNvSpPr>
            <a:spLocks noGrp="1"/>
          </p:cNvSpPr>
          <p:nvPr>
            <p:ph idx="1"/>
          </p:nvPr>
        </p:nvSpPr>
        <p:spPr/>
        <p:txBody>
          <a:bodyPr lIns="80147" tIns="40074" rIns="80147" bIns="40074"/>
          <a:lstStyle/>
          <a:p>
            <a:r>
              <a:rPr lang="en-US" dirty="0" smtClean="0">
                <a:solidFill>
                  <a:srgbClr val="0070C0"/>
                </a:solidFill>
              </a:rPr>
              <a:t>Most WHO staff and district EPI supervisors used dashboard often (every few days) to check progress of campaign</a:t>
            </a:r>
          </a:p>
          <a:p>
            <a:r>
              <a:rPr lang="en-US" dirty="0" smtClean="0">
                <a:solidFill>
                  <a:srgbClr val="0070C0"/>
                </a:solidFill>
              </a:rPr>
              <a:t>Acceptability (scale of 1-5, 5 highest)</a:t>
            </a:r>
          </a:p>
          <a:p>
            <a:pPr lvl="1">
              <a:buFont typeface="Wingdings" panose="05000000000000000000" pitchFamily="2" charset="2"/>
              <a:buChar char="Ø"/>
            </a:pPr>
            <a:r>
              <a:rPr lang="en-US" dirty="0" smtClean="0">
                <a:solidFill>
                  <a:srgbClr val="0070C0"/>
                </a:solidFill>
              </a:rPr>
              <a:t>Data collectors: 3.6</a:t>
            </a:r>
          </a:p>
          <a:p>
            <a:pPr lvl="1">
              <a:buFont typeface="Wingdings" panose="05000000000000000000" pitchFamily="2" charset="2"/>
              <a:buChar char="Ø"/>
            </a:pPr>
            <a:r>
              <a:rPr lang="en-US" dirty="0" smtClean="0">
                <a:solidFill>
                  <a:srgbClr val="0070C0"/>
                </a:solidFill>
              </a:rPr>
              <a:t>EPI district supervisors: 3.8</a:t>
            </a:r>
          </a:p>
          <a:p>
            <a:pPr lvl="1">
              <a:buFont typeface="Wingdings" panose="05000000000000000000" pitchFamily="2" charset="2"/>
              <a:buChar char="Ø"/>
            </a:pPr>
            <a:r>
              <a:rPr lang="en-US" dirty="0" smtClean="0">
                <a:solidFill>
                  <a:srgbClr val="0070C0"/>
                </a:solidFill>
              </a:rPr>
              <a:t>WHO-Nepal: 4.2</a:t>
            </a:r>
          </a:p>
          <a:p>
            <a:pPr lvl="1">
              <a:buFont typeface="Wingdings" panose="05000000000000000000" pitchFamily="2" charset="2"/>
              <a:buChar char="Ø"/>
            </a:pPr>
            <a:r>
              <a:rPr lang="en-US" dirty="0" smtClean="0">
                <a:solidFill>
                  <a:srgbClr val="0070C0"/>
                </a:solidFill>
              </a:rPr>
              <a:t>Nepal MOH: 3.0</a:t>
            </a:r>
          </a:p>
          <a:p>
            <a:endParaRPr lang="en-GB" dirty="0">
              <a:solidFill>
                <a:srgbClr val="0070C0"/>
              </a:solidFill>
            </a:endParaRPr>
          </a:p>
        </p:txBody>
      </p:sp>
    </p:spTree>
    <p:extLst>
      <p:ext uri="{BB962C8B-B14F-4D97-AF65-F5344CB8AC3E}">
        <p14:creationId xmlns:p14="http://schemas.microsoft.com/office/powerpoint/2010/main" val="17498775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r>
              <a:rPr lang="en-US" dirty="0" smtClean="0">
                <a:solidFill>
                  <a:srgbClr val="0070C0"/>
                </a:solidFill>
              </a:rPr>
              <a:t>How did it help in the campaign? </a:t>
            </a:r>
            <a:endParaRPr lang="en-US" dirty="0"/>
          </a:p>
        </p:txBody>
      </p:sp>
    </p:spTree>
    <p:extLst>
      <p:ext uri="{BB962C8B-B14F-4D97-AF65-F5344CB8AC3E}">
        <p14:creationId xmlns:p14="http://schemas.microsoft.com/office/powerpoint/2010/main" val="10470146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lIns="80147" tIns="40074" rIns="80147" bIns="40074">
            <a:normAutofit fontScale="90000"/>
          </a:bodyPr>
          <a:lstStyle/>
          <a:p>
            <a:pPr algn="ctr"/>
            <a:r>
              <a:rPr lang="en-GB" sz="3600" b="1" dirty="0" smtClean="0">
                <a:solidFill>
                  <a:srgbClr val="0070C0"/>
                </a:solidFill>
                <a:latin typeface="+mn-lt"/>
                <a:ea typeface="+mn-ea"/>
                <a:cs typeface="+mn-cs"/>
              </a:rPr>
              <a:t>What is  Rapid Convenient Monitoring? </a:t>
            </a:r>
            <a:endParaRPr lang="en-GB" sz="3600" b="1" dirty="0">
              <a:solidFill>
                <a:srgbClr val="0070C0"/>
              </a:solidFill>
              <a:latin typeface="+mn-lt"/>
              <a:ea typeface="+mn-ea"/>
              <a:cs typeface="+mn-cs"/>
            </a:endParaRPr>
          </a:p>
        </p:txBody>
      </p:sp>
      <p:sp>
        <p:nvSpPr>
          <p:cNvPr id="3" name="Content Placeholder 2"/>
          <p:cNvSpPr>
            <a:spLocks noGrp="1"/>
          </p:cNvSpPr>
          <p:nvPr>
            <p:ph idx="1"/>
          </p:nvPr>
        </p:nvSpPr>
        <p:spPr>
          <a:xfrm>
            <a:off x="167552" y="1272210"/>
            <a:ext cx="8787176" cy="5433390"/>
          </a:xfrm>
        </p:spPr>
        <p:txBody>
          <a:bodyPr lIns="80147" tIns="40074" rIns="80147" bIns="40074">
            <a:normAutofit fontScale="92500" lnSpcReduction="10000"/>
          </a:bodyPr>
          <a:lstStyle/>
          <a:p>
            <a:r>
              <a:rPr lang="en-GB" sz="2800" dirty="0">
                <a:solidFill>
                  <a:srgbClr val="0070C0"/>
                </a:solidFill>
              </a:rPr>
              <a:t>Intra-SIA RCM –</a:t>
            </a:r>
          </a:p>
          <a:p>
            <a:pPr lvl="1"/>
            <a:r>
              <a:rPr lang="en-GB" dirty="0">
                <a:solidFill>
                  <a:srgbClr val="0070C0"/>
                </a:solidFill>
              </a:rPr>
              <a:t>Carried out by supervisors</a:t>
            </a:r>
          </a:p>
          <a:p>
            <a:pPr lvl="1"/>
            <a:r>
              <a:rPr lang="en-GB" dirty="0">
                <a:solidFill>
                  <a:srgbClr val="0070C0"/>
                </a:solidFill>
              </a:rPr>
              <a:t>F</a:t>
            </a:r>
            <a:r>
              <a:rPr lang="en-GB" dirty="0" smtClean="0">
                <a:solidFill>
                  <a:srgbClr val="0070C0"/>
                </a:solidFill>
              </a:rPr>
              <a:t>ocuses </a:t>
            </a:r>
            <a:r>
              <a:rPr lang="en-GB" dirty="0">
                <a:solidFill>
                  <a:srgbClr val="0070C0"/>
                </a:solidFill>
              </a:rPr>
              <a:t>on identifying </a:t>
            </a:r>
            <a:r>
              <a:rPr lang="en-GB" dirty="0" err="1">
                <a:solidFill>
                  <a:srgbClr val="0070C0"/>
                </a:solidFill>
              </a:rPr>
              <a:t>soc.</a:t>
            </a:r>
            <a:r>
              <a:rPr lang="en-GB" dirty="0">
                <a:solidFill>
                  <a:srgbClr val="0070C0"/>
                </a:solidFill>
              </a:rPr>
              <a:t> mob gaps as well as unvaccinated children for corrective action while SIA is ongoing</a:t>
            </a:r>
          </a:p>
          <a:p>
            <a:r>
              <a:rPr lang="en-GB" sz="2800" dirty="0">
                <a:solidFill>
                  <a:srgbClr val="0070C0"/>
                </a:solidFill>
              </a:rPr>
              <a:t>Post SIA- </a:t>
            </a:r>
          </a:p>
          <a:p>
            <a:pPr lvl="1"/>
            <a:r>
              <a:rPr lang="en-GB" dirty="0">
                <a:solidFill>
                  <a:srgbClr val="0070C0"/>
                </a:solidFill>
              </a:rPr>
              <a:t>Independent </a:t>
            </a:r>
          </a:p>
          <a:p>
            <a:pPr lvl="1"/>
            <a:r>
              <a:rPr lang="en-GB" dirty="0">
                <a:solidFill>
                  <a:srgbClr val="0070C0"/>
                </a:solidFill>
              </a:rPr>
              <a:t>Focus on identifying unvaccinated children and vaccinating them</a:t>
            </a:r>
          </a:p>
          <a:p>
            <a:r>
              <a:rPr lang="en-GB" sz="2800" dirty="0" smtClean="0">
                <a:solidFill>
                  <a:srgbClr val="0070C0"/>
                </a:solidFill>
              </a:rPr>
              <a:t>New </a:t>
            </a:r>
            <a:r>
              <a:rPr lang="en-GB" sz="2800" dirty="0">
                <a:solidFill>
                  <a:srgbClr val="0070C0"/>
                </a:solidFill>
              </a:rPr>
              <a:t>RCM developed with CDC and piloted by </a:t>
            </a:r>
            <a:r>
              <a:rPr lang="en-GB" sz="2800" dirty="0" smtClean="0">
                <a:solidFill>
                  <a:srgbClr val="0070C0"/>
                </a:solidFill>
              </a:rPr>
              <a:t>WHO.</a:t>
            </a:r>
          </a:p>
          <a:p>
            <a:r>
              <a:rPr lang="en-GB" sz="2800" dirty="0" smtClean="0">
                <a:solidFill>
                  <a:srgbClr val="0070C0"/>
                </a:solidFill>
              </a:rPr>
              <a:t>Simplifies </a:t>
            </a:r>
            <a:r>
              <a:rPr lang="en-GB" sz="2800" dirty="0">
                <a:solidFill>
                  <a:srgbClr val="0070C0"/>
                </a:solidFill>
              </a:rPr>
              <a:t>previous methodology. Only 15 households visited and clear cut-off points to trigger corrective action.</a:t>
            </a:r>
          </a:p>
          <a:p>
            <a:r>
              <a:rPr lang="en-GB" sz="2800" dirty="0">
                <a:solidFill>
                  <a:srgbClr val="0070C0"/>
                </a:solidFill>
              </a:rPr>
              <a:t>In-House, out-of-House and school monitoring tools- focus is on </a:t>
            </a:r>
            <a:r>
              <a:rPr lang="en-GB" sz="2800" dirty="0" smtClean="0">
                <a:solidFill>
                  <a:srgbClr val="0070C0"/>
                </a:solidFill>
              </a:rPr>
              <a:t>In-House</a:t>
            </a:r>
          </a:p>
          <a:p>
            <a:r>
              <a:rPr lang="en-GB" sz="2400" b="1" dirty="0">
                <a:solidFill>
                  <a:srgbClr val="FF0000"/>
                </a:solidFill>
              </a:rPr>
              <a:t>Paper forms used, no real time feedback to program managers for quick corrective actions</a:t>
            </a:r>
          </a:p>
          <a:p>
            <a:endParaRPr lang="en-GB" dirty="0"/>
          </a:p>
        </p:txBody>
      </p:sp>
    </p:spTree>
    <p:extLst>
      <p:ext uri="{BB962C8B-B14F-4D97-AF65-F5344CB8AC3E}">
        <p14:creationId xmlns:p14="http://schemas.microsoft.com/office/powerpoint/2010/main" val="30168387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10200"/>
          </a:xfrm>
        </p:spPr>
        <p:txBody>
          <a:bodyPr>
            <a:normAutofit/>
          </a:bodyPr>
          <a:lstStyle/>
          <a:p>
            <a:pPr marL="0" indent="0">
              <a:spcAft>
                <a:spcPts val="600"/>
              </a:spcAft>
              <a:buClr>
                <a:srgbClr val="FF0000"/>
              </a:buClr>
              <a:buNone/>
            </a:pPr>
            <a:r>
              <a:rPr lang="en-GB" sz="2400" b="1" dirty="0" smtClean="0">
                <a:solidFill>
                  <a:srgbClr val="0070C0"/>
                </a:solidFill>
              </a:rPr>
              <a:t>Helped to find the missed child </a:t>
            </a:r>
          </a:p>
          <a:p>
            <a:r>
              <a:rPr lang="en-US" dirty="0">
                <a:solidFill>
                  <a:srgbClr val="0070C0"/>
                </a:solidFill>
              </a:rPr>
              <a:t>Identification of communities with lower than target vaccination rates, and consequent actions taken</a:t>
            </a:r>
          </a:p>
          <a:p>
            <a:pPr lvl="1">
              <a:buFont typeface="Wingdings" panose="05000000000000000000" pitchFamily="2" charset="2"/>
              <a:buChar char="Ø"/>
            </a:pPr>
            <a:r>
              <a:rPr lang="en-US" dirty="0">
                <a:solidFill>
                  <a:srgbClr val="0070C0"/>
                </a:solidFill>
              </a:rPr>
              <a:t>Overall 95.4% vaccination, </a:t>
            </a:r>
            <a:endParaRPr lang="en-US" dirty="0" smtClean="0">
              <a:solidFill>
                <a:srgbClr val="0070C0"/>
              </a:solidFill>
            </a:endParaRPr>
          </a:p>
          <a:p>
            <a:pPr lvl="1">
              <a:buFont typeface="Wingdings" panose="05000000000000000000" pitchFamily="2" charset="2"/>
              <a:buChar char="Ø"/>
            </a:pPr>
            <a:r>
              <a:rPr lang="en-GB" sz="2200" dirty="0" smtClean="0">
                <a:solidFill>
                  <a:srgbClr val="0070C0"/>
                </a:solidFill>
              </a:rPr>
              <a:t>7,323 </a:t>
            </a:r>
            <a:r>
              <a:rPr lang="en-GB" sz="2200" dirty="0">
                <a:solidFill>
                  <a:srgbClr val="0070C0"/>
                </a:solidFill>
              </a:rPr>
              <a:t>in-house children, 5,655 households, and 3,770 out-of-house children were  monitored, for a total of </a:t>
            </a:r>
            <a:r>
              <a:rPr lang="en-GB" sz="2200" b="1" dirty="0">
                <a:solidFill>
                  <a:srgbClr val="0070C0"/>
                </a:solidFill>
              </a:rPr>
              <a:t>11,093 </a:t>
            </a:r>
            <a:r>
              <a:rPr lang="en-GB" sz="2200" dirty="0">
                <a:solidFill>
                  <a:srgbClr val="0070C0"/>
                </a:solidFill>
              </a:rPr>
              <a:t>children </a:t>
            </a:r>
            <a:r>
              <a:rPr lang="en-GB" sz="2200" dirty="0" smtClean="0">
                <a:solidFill>
                  <a:srgbClr val="0070C0"/>
                </a:solidFill>
              </a:rPr>
              <a:t>surveyed</a:t>
            </a:r>
          </a:p>
          <a:p>
            <a:pPr marL="0" indent="0">
              <a:spcAft>
                <a:spcPts val="600"/>
              </a:spcAft>
              <a:buClr>
                <a:srgbClr val="FF0000"/>
              </a:buClr>
              <a:buNone/>
            </a:pPr>
            <a:r>
              <a:rPr lang="en-GB" sz="2400" b="1" dirty="0" smtClean="0">
                <a:solidFill>
                  <a:srgbClr val="0070C0"/>
                </a:solidFill>
              </a:rPr>
              <a:t>Identified situations when action was required </a:t>
            </a:r>
          </a:p>
          <a:p>
            <a:pPr>
              <a:spcAft>
                <a:spcPts val="600"/>
              </a:spcAft>
              <a:buClr>
                <a:srgbClr val="FF0000"/>
              </a:buClr>
            </a:pPr>
            <a:r>
              <a:rPr lang="en-GB" sz="2400" dirty="0" smtClean="0">
                <a:solidFill>
                  <a:srgbClr val="0070C0"/>
                </a:solidFill>
              </a:rPr>
              <a:t>While </a:t>
            </a:r>
            <a:r>
              <a:rPr lang="en-GB" sz="2400" dirty="0">
                <a:solidFill>
                  <a:srgbClr val="0070C0"/>
                </a:solidFill>
              </a:rPr>
              <a:t>the overall percentage was fairly high, the proportion of RCM results that were marked as requiring action due to poor performance was 159 of 377, or 42%.</a:t>
            </a:r>
            <a:endParaRPr lang="en-US" sz="2400" dirty="0">
              <a:solidFill>
                <a:srgbClr val="0070C0"/>
              </a:solidFill>
            </a:endParaRPr>
          </a:p>
        </p:txBody>
      </p:sp>
    </p:spTree>
    <p:extLst>
      <p:ext uri="{BB962C8B-B14F-4D97-AF65-F5344CB8AC3E}">
        <p14:creationId xmlns:p14="http://schemas.microsoft.com/office/powerpoint/2010/main" val="396841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35048033"/>
              </p:ext>
            </p:extLst>
          </p:nvPr>
        </p:nvGraphicFramePr>
        <p:xfrm>
          <a:off x="304802" y="1143001"/>
          <a:ext cx="8534397" cy="5616364"/>
        </p:xfrm>
        <a:graphic>
          <a:graphicData uri="http://schemas.openxmlformats.org/drawingml/2006/table">
            <a:tbl>
              <a:tblPr firstRow="1" firstCol="1" bandRow="1">
                <a:tableStyleId>{93296810-A885-4BE3-A3E7-6D5BEEA58F35}</a:tableStyleId>
              </a:tblPr>
              <a:tblGrid>
                <a:gridCol w="1344408"/>
                <a:gridCol w="1280254"/>
                <a:gridCol w="1226477"/>
                <a:gridCol w="1313275"/>
                <a:gridCol w="1597251"/>
                <a:gridCol w="1772732"/>
              </a:tblGrid>
              <a:tr h="905554">
                <a:tc>
                  <a:txBody>
                    <a:bodyPr/>
                    <a:lstStyle/>
                    <a:p>
                      <a:endParaRPr lang="en-US" sz="1800" dirty="0">
                        <a:solidFill>
                          <a:srgbClr val="002060"/>
                        </a:solidFill>
                        <a:effectLst/>
                        <a:latin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rgbClr val="002060"/>
                          </a:solidFill>
                          <a:effectLst/>
                        </a:rPr>
                        <a:t>Total eligible</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Total vaccinated</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 Vaccination</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RCM: Action Triggered</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RCM: No Action Triggered</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8">
                <a:tc>
                  <a:txBody>
                    <a:bodyPr/>
                    <a:lstStyle/>
                    <a:p>
                      <a:pPr marL="0" marR="0">
                        <a:lnSpc>
                          <a:spcPct val="115000"/>
                        </a:lnSpc>
                        <a:spcBef>
                          <a:spcPts val="0"/>
                        </a:spcBef>
                        <a:spcAft>
                          <a:spcPts val="0"/>
                        </a:spcAft>
                      </a:pPr>
                      <a:r>
                        <a:rPr lang="en-GB" sz="1800" dirty="0" err="1" smtClean="0">
                          <a:solidFill>
                            <a:srgbClr val="002060"/>
                          </a:solidFill>
                          <a:effectLst/>
                        </a:rPr>
                        <a:t>Baitadi</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1,098</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1,060</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96.5%</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12 (33%)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24 (67%)</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8">
                <a:tc>
                  <a:txBody>
                    <a:bodyPr/>
                    <a:lstStyle/>
                    <a:p>
                      <a:pPr marL="0" marR="0">
                        <a:lnSpc>
                          <a:spcPct val="115000"/>
                        </a:lnSpc>
                        <a:spcBef>
                          <a:spcPts val="0"/>
                        </a:spcBef>
                        <a:spcAft>
                          <a:spcPts val="0"/>
                        </a:spcAft>
                      </a:pPr>
                      <a:r>
                        <a:rPr lang="en-GB" sz="1800" dirty="0" err="1" smtClean="0">
                          <a:solidFill>
                            <a:srgbClr val="002060"/>
                          </a:solidFill>
                          <a:effectLst/>
                        </a:rPr>
                        <a:t>Banke</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1,171</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1,064</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90.9%</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25 (64%)</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14 (36%)</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8">
                <a:tc>
                  <a:txBody>
                    <a:bodyPr/>
                    <a:lstStyle/>
                    <a:p>
                      <a:pPr marL="0" marR="0">
                        <a:lnSpc>
                          <a:spcPct val="115000"/>
                        </a:lnSpc>
                        <a:spcBef>
                          <a:spcPts val="0"/>
                        </a:spcBef>
                        <a:spcAft>
                          <a:spcPts val="0"/>
                        </a:spcAft>
                      </a:pPr>
                      <a:r>
                        <a:rPr lang="en-GB" sz="1800" dirty="0" err="1" smtClean="0">
                          <a:solidFill>
                            <a:srgbClr val="002060"/>
                          </a:solidFill>
                          <a:effectLst/>
                        </a:rPr>
                        <a:t>Bardiya</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882</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832</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94.3%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 (37%)</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19 (63%)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8">
                <a:tc>
                  <a:txBody>
                    <a:bodyPr/>
                    <a:lstStyle/>
                    <a:p>
                      <a:pPr marL="0" marR="0">
                        <a:lnSpc>
                          <a:spcPct val="115000"/>
                        </a:lnSpc>
                        <a:spcBef>
                          <a:spcPts val="0"/>
                        </a:spcBef>
                        <a:spcAft>
                          <a:spcPts val="0"/>
                        </a:spcAft>
                      </a:pPr>
                      <a:r>
                        <a:rPr lang="en-GB" sz="1800" dirty="0" smtClean="0">
                          <a:solidFill>
                            <a:srgbClr val="002060"/>
                          </a:solidFill>
                          <a:effectLst/>
                        </a:rPr>
                        <a:t>Dang</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1,111</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1,039</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93.5%</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15 (38%)</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25 (63%)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686">
                <a:tc>
                  <a:txBody>
                    <a:bodyPr/>
                    <a:lstStyle/>
                    <a:p>
                      <a:pPr marL="0" marR="0">
                        <a:lnSpc>
                          <a:spcPct val="115000"/>
                        </a:lnSpc>
                        <a:spcBef>
                          <a:spcPts val="0"/>
                        </a:spcBef>
                        <a:spcAft>
                          <a:spcPts val="0"/>
                        </a:spcAft>
                      </a:pPr>
                      <a:r>
                        <a:rPr lang="en-GB" sz="1800" dirty="0" err="1" smtClean="0">
                          <a:solidFill>
                            <a:srgbClr val="002060"/>
                          </a:solidFill>
                          <a:effectLst/>
                        </a:rPr>
                        <a:t>Kanchanpur</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1,109</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1,063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95.9%</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21 (57%)</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16 (43%)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8">
                <a:tc>
                  <a:txBody>
                    <a:bodyPr/>
                    <a:lstStyle/>
                    <a:p>
                      <a:pPr marL="0" marR="0">
                        <a:lnSpc>
                          <a:spcPct val="115000"/>
                        </a:lnSpc>
                        <a:spcBef>
                          <a:spcPts val="0"/>
                        </a:spcBef>
                        <a:spcAft>
                          <a:spcPts val="0"/>
                        </a:spcAft>
                      </a:pPr>
                      <a:r>
                        <a:rPr lang="en-GB" sz="1800" dirty="0" err="1" smtClean="0">
                          <a:solidFill>
                            <a:srgbClr val="002060"/>
                          </a:solidFill>
                          <a:effectLst/>
                        </a:rPr>
                        <a:t>Kaski</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1,079</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1,005</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93.1%</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21 (54%)</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rgbClr val="002060"/>
                          </a:solidFill>
                          <a:effectLst/>
                        </a:rPr>
                        <a:t>18 (46%)</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8">
                <a:tc>
                  <a:txBody>
                    <a:bodyPr/>
                    <a:lstStyle/>
                    <a:p>
                      <a:pPr marL="0" marR="0">
                        <a:lnSpc>
                          <a:spcPct val="115000"/>
                        </a:lnSpc>
                        <a:spcBef>
                          <a:spcPts val="0"/>
                        </a:spcBef>
                        <a:spcAft>
                          <a:spcPts val="0"/>
                        </a:spcAft>
                      </a:pPr>
                      <a:r>
                        <a:rPr lang="en-GB" sz="1800" dirty="0" err="1" smtClean="0">
                          <a:solidFill>
                            <a:srgbClr val="002060"/>
                          </a:solidFill>
                          <a:effectLst/>
                        </a:rPr>
                        <a:t>Lamjung</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1,161</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1,126</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97.0%</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17 (40%)</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25 (60%)</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686">
                <a:tc>
                  <a:txBody>
                    <a:bodyPr/>
                    <a:lstStyle/>
                    <a:p>
                      <a:pPr marL="0" marR="0">
                        <a:lnSpc>
                          <a:spcPct val="115000"/>
                        </a:lnSpc>
                        <a:spcBef>
                          <a:spcPts val="0"/>
                        </a:spcBef>
                        <a:spcAft>
                          <a:spcPts val="0"/>
                        </a:spcAft>
                      </a:pPr>
                      <a:r>
                        <a:rPr lang="en-GB" sz="1800" dirty="0" err="1" smtClean="0">
                          <a:solidFill>
                            <a:srgbClr val="002060"/>
                          </a:solidFill>
                          <a:effectLst/>
                        </a:rPr>
                        <a:t>Nawalparasi</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1,174</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1,143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97.4%</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13 (33%)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27 (68%)</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8876">
                <a:tc>
                  <a:txBody>
                    <a:bodyPr/>
                    <a:lstStyle/>
                    <a:p>
                      <a:pPr marL="0" marR="0">
                        <a:lnSpc>
                          <a:spcPct val="115000"/>
                        </a:lnSpc>
                        <a:spcBef>
                          <a:spcPts val="0"/>
                        </a:spcBef>
                        <a:spcAft>
                          <a:spcPts val="0"/>
                        </a:spcAft>
                      </a:pPr>
                      <a:r>
                        <a:rPr lang="en-GB" sz="1800" dirty="0" err="1" smtClean="0">
                          <a:solidFill>
                            <a:srgbClr val="002060"/>
                          </a:solidFill>
                          <a:effectLst/>
                        </a:rPr>
                        <a:t>Rupendehi</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1,140</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1,108</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97.2%</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13 (38%)</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21 (62%)</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8">
                <a:tc>
                  <a:txBody>
                    <a:bodyPr/>
                    <a:lstStyle/>
                    <a:p>
                      <a:pPr marL="0" marR="0">
                        <a:lnSpc>
                          <a:spcPct val="115000"/>
                        </a:lnSpc>
                        <a:spcBef>
                          <a:spcPts val="0"/>
                        </a:spcBef>
                        <a:spcAft>
                          <a:spcPts val="0"/>
                        </a:spcAft>
                      </a:pPr>
                      <a:r>
                        <a:rPr lang="en-GB" sz="1800" dirty="0" err="1" smtClean="0">
                          <a:solidFill>
                            <a:srgbClr val="002060"/>
                          </a:solidFill>
                          <a:effectLst/>
                        </a:rPr>
                        <a:t>Surkhet</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1,168</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1,143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97.9%</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 (28%)</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29 (73%)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686">
                <a:tc>
                  <a:txBody>
                    <a:bodyPr/>
                    <a:lstStyle/>
                    <a:p>
                      <a:pPr marL="0" marR="0">
                        <a:lnSpc>
                          <a:spcPct val="115000"/>
                        </a:lnSpc>
                        <a:spcBef>
                          <a:spcPts val="0"/>
                        </a:spcBef>
                        <a:spcAft>
                          <a:spcPts val="0"/>
                        </a:spcAft>
                      </a:pPr>
                      <a:r>
                        <a:rPr lang="en-GB" sz="1800" dirty="0">
                          <a:solidFill>
                            <a:srgbClr val="002060"/>
                          </a:solidFill>
                          <a:effectLst/>
                        </a:rPr>
                        <a:t>Grand Total</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11,093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10,583</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95.4%</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solidFill>
                            <a:srgbClr val="002060"/>
                          </a:solidFill>
                          <a:effectLst/>
                        </a:rPr>
                        <a:t>159 (42%)</a:t>
                      </a:r>
                      <a:endParaRPr lang="en-US" sz="180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rgbClr val="002060"/>
                          </a:solidFill>
                          <a:effectLst/>
                        </a:rPr>
                        <a:t>218 (58%)</a:t>
                      </a:r>
                      <a:endParaRPr lang="en-US" sz="1800" dirty="0">
                        <a:solidFill>
                          <a:srgbClr val="002060"/>
                        </a:solidFill>
                        <a:effectLst/>
                        <a:latin typeface="Calibri"/>
                        <a:ea typeface="SimSu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a:xfrm>
            <a:off x="457200" y="304800"/>
            <a:ext cx="8229600" cy="1219200"/>
          </a:xfrm>
        </p:spPr>
        <p:txBody>
          <a:bodyPr>
            <a:normAutofit fontScale="90000"/>
          </a:bodyPr>
          <a:lstStyle/>
          <a:p>
            <a:pPr lvl="0" algn="ctr"/>
            <a:r>
              <a:rPr lang="en-GB" altLang="ko-KR" sz="4400" b="1" dirty="0" smtClean="0">
                <a:ln>
                  <a:noFill/>
                </a:ln>
                <a:solidFill>
                  <a:srgbClr val="0070C0"/>
                </a:solidFill>
                <a:effectLst/>
                <a:latin typeface="Calibri" pitchFamily="34" charset="0"/>
                <a:ea typeface="Malgun Gothic" pitchFamily="34" charset="-127"/>
                <a:cs typeface="Arial" pitchFamily="34" charset="0"/>
              </a:rPr>
              <a:t>Vaccination </a:t>
            </a:r>
            <a:r>
              <a:rPr lang="en-GB" altLang="ko-KR" sz="4400" b="1" dirty="0">
                <a:ln>
                  <a:noFill/>
                </a:ln>
                <a:solidFill>
                  <a:srgbClr val="0070C0"/>
                </a:solidFill>
                <a:effectLst/>
                <a:latin typeface="Calibri" pitchFamily="34" charset="0"/>
                <a:ea typeface="Malgun Gothic" pitchFamily="34" charset="-127"/>
                <a:cs typeface="Arial" pitchFamily="34" charset="0"/>
              </a:rPr>
              <a:t>Rates per District</a:t>
            </a:r>
            <a:r>
              <a:rPr lang="en-US" altLang="ko-KR" sz="2800" dirty="0">
                <a:ln>
                  <a:noFill/>
                </a:ln>
                <a:solidFill>
                  <a:srgbClr val="0070C0"/>
                </a:solidFill>
                <a:effectLst/>
                <a:latin typeface="Arial" pitchFamily="34" charset="0"/>
                <a:cs typeface="Arial" pitchFamily="34" charset="0"/>
              </a:rPr>
              <a:t/>
            </a:r>
            <a:br>
              <a:rPr lang="en-US" altLang="ko-KR" sz="2800" dirty="0">
                <a:ln>
                  <a:noFill/>
                </a:ln>
                <a:solidFill>
                  <a:srgbClr val="0070C0"/>
                </a:solidFill>
                <a:effectLst/>
                <a:latin typeface="Arial" pitchFamily="34" charset="0"/>
                <a:cs typeface="Arial" pitchFamily="34" charset="0"/>
              </a:rPr>
            </a:br>
            <a:endParaRPr lang="en-US" dirty="0">
              <a:solidFill>
                <a:srgbClr val="0070C0"/>
              </a:solidFill>
            </a:endParaRPr>
          </a:p>
        </p:txBody>
      </p:sp>
    </p:spTree>
    <p:extLst>
      <p:ext uri="{BB962C8B-B14F-4D97-AF65-F5344CB8AC3E}">
        <p14:creationId xmlns:p14="http://schemas.microsoft.com/office/powerpoint/2010/main" val="3911732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219200"/>
          </a:xfrm>
        </p:spPr>
        <p:txBody>
          <a:bodyPr>
            <a:normAutofit fontScale="90000"/>
          </a:bodyPr>
          <a:lstStyle/>
          <a:p>
            <a:r>
              <a:rPr lang="en-GB" b="1" dirty="0" smtClean="0">
                <a:solidFill>
                  <a:srgbClr val="0070C0"/>
                </a:solidFill>
                <a:effectLst/>
              </a:rPr>
              <a:t>Reasons </a:t>
            </a:r>
            <a:r>
              <a:rPr lang="en-GB" b="1" dirty="0">
                <a:solidFill>
                  <a:srgbClr val="0070C0"/>
                </a:solidFill>
                <a:effectLst/>
              </a:rPr>
              <a:t>for Non-Vaccination (n=311)</a:t>
            </a:r>
            <a:r>
              <a:rPr lang="en-US" b="1" dirty="0">
                <a:solidFill>
                  <a:srgbClr val="0070C0"/>
                </a:solidFill>
                <a:effectLst/>
              </a:rPr>
              <a:t/>
            </a:r>
            <a:br>
              <a:rPr lang="en-US" b="1" dirty="0">
                <a:solidFill>
                  <a:srgbClr val="0070C0"/>
                </a:solidFill>
                <a:effectLst/>
              </a:rPr>
            </a:br>
            <a:endParaRPr lang="en-US" dirty="0">
              <a:solidFill>
                <a:srgbClr val="0070C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49185372"/>
              </p:ext>
            </p:extLst>
          </p:nvPr>
        </p:nvGraphicFramePr>
        <p:xfrm>
          <a:off x="533400" y="1524000"/>
          <a:ext cx="7924801" cy="4140333"/>
        </p:xfrm>
        <a:graphic>
          <a:graphicData uri="http://schemas.openxmlformats.org/drawingml/2006/table">
            <a:tbl>
              <a:tblPr>
                <a:tableStyleId>{5C22544A-7EE6-4342-B048-85BDC9FD1C3A}</a:tableStyleId>
              </a:tblPr>
              <a:tblGrid>
                <a:gridCol w="533400"/>
                <a:gridCol w="5490637"/>
                <a:gridCol w="950382"/>
                <a:gridCol w="950382"/>
              </a:tblGrid>
              <a:tr h="429117">
                <a:tc>
                  <a:txBody>
                    <a:bodyPr/>
                    <a:lstStyle/>
                    <a:p>
                      <a:pPr algn="ctr" fontAlgn="b"/>
                      <a:r>
                        <a:rPr lang="en-US" sz="1600" u="none" strike="noStrike" dirty="0">
                          <a:solidFill>
                            <a:sysClr val="windowText" lastClr="000000"/>
                          </a:solidFill>
                          <a:effectLst/>
                        </a:rPr>
                        <a:t> </a:t>
                      </a:r>
                      <a:endParaRPr lang="en-US" sz="1600" b="1"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b="1" u="none" strike="noStrike" dirty="0">
                          <a:solidFill>
                            <a:sysClr val="windowText" lastClr="000000"/>
                          </a:solidFill>
                          <a:effectLst/>
                        </a:rPr>
                        <a:t>Reasons</a:t>
                      </a:r>
                      <a:endParaRPr lang="en-US" sz="2000" b="1"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spcBef>
                          <a:spcPts val="600"/>
                        </a:spcBef>
                        <a:spcAft>
                          <a:spcPts val="600"/>
                        </a:spcAft>
                      </a:pPr>
                      <a:r>
                        <a:rPr lang="en-US" sz="1600" b="1" u="none" strike="noStrike" dirty="0">
                          <a:solidFill>
                            <a:sysClr val="windowText" lastClr="000000"/>
                          </a:solidFill>
                          <a:effectLst/>
                        </a:rPr>
                        <a:t>#</a:t>
                      </a:r>
                      <a:endParaRPr lang="en-US" sz="1600" b="1"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spcBef>
                          <a:spcPts val="600"/>
                        </a:spcBef>
                        <a:spcAft>
                          <a:spcPts val="600"/>
                        </a:spcAft>
                      </a:pPr>
                      <a:r>
                        <a:rPr lang="en-US" sz="1600" b="1" u="none" strike="noStrike" dirty="0">
                          <a:solidFill>
                            <a:sysClr val="windowText" lastClr="000000"/>
                          </a:solidFill>
                          <a:effectLst/>
                        </a:rPr>
                        <a:t>%</a:t>
                      </a:r>
                      <a:endParaRPr lang="en-US" sz="1600" b="1"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9117">
                <a:tc>
                  <a:txBody>
                    <a:bodyPr/>
                    <a:lstStyle/>
                    <a:p>
                      <a:pPr algn="ctr" fontAlgn="b"/>
                      <a:r>
                        <a:rPr lang="en-US" sz="2000" u="none" strike="noStrike" dirty="0">
                          <a:solidFill>
                            <a:sysClr val="windowText" lastClr="000000"/>
                          </a:solidFill>
                          <a:effectLst/>
                        </a:rPr>
                        <a:t>1</a:t>
                      </a:r>
                      <a:endParaRPr lang="en-US" sz="2000" b="0"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u="none" strike="noStrike" dirty="0">
                          <a:solidFill>
                            <a:sysClr val="windowText" lastClr="000000"/>
                          </a:solidFill>
                          <a:effectLst/>
                        </a:rPr>
                        <a:t>Child was absent/away from home</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126</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41%</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072">
                <a:tc>
                  <a:txBody>
                    <a:bodyPr/>
                    <a:lstStyle/>
                    <a:p>
                      <a:pPr algn="ctr" fontAlgn="b"/>
                      <a:r>
                        <a:rPr lang="en-US" sz="2000" u="none" strike="noStrike" dirty="0">
                          <a:solidFill>
                            <a:sysClr val="windowText" lastClr="000000"/>
                          </a:solidFill>
                          <a:effectLst/>
                        </a:rPr>
                        <a:t>2</a:t>
                      </a:r>
                      <a:endParaRPr lang="en-US" sz="2000" b="0"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u="none" strike="noStrike" dirty="0">
                          <a:solidFill>
                            <a:sysClr val="windowText" lastClr="000000"/>
                          </a:solidFill>
                          <a:effectLst/>
                        </a:rPr>
                        <a:t>Unaware of the campaign/ location of </a:t>
                      </a:r>
                      <a:r>
                        <a:rPr lang="en-US" sz="2000" u="none" strike="noStrike" dirty="0" err="1">
                          <a:solidFill>
                            <a:sysClr val="windowText" lastClr="000000"/>
                          </a:solidFill>
                          <a:effectLst/>
                        </a:rPr>
                        <a:t>Imm</a:t>
                      </a:r>
                      <a:r>
                        <a:rPr lang="en-US" sz="2000" u="none" strike="noStrike" dirty="0">
                          <a:solidFill>
                            <a:sysClr val="windowText" lastClr="000000"/>
                          </a:solidFill>
                          <a:effectLst/>
                        </a:rPr>
                        <a:t> post</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37</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12%</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9117">
                <a:tc>
                  <a:txBody>
                    <a:bodyPr/>
                    <a:lstStyle/>
                    <a:p>
                      <a:pPr algn="ctr" fontAlgn="b"/>
                      <a:r>
                        <a:rPr lang="en-US" sz="2000" u="none" strike="noStrike" dirty="0">
                          <a:solidFill>
                            <a:sysClr val="windowText" lastClr="000000"/>
                          </a:solidFill>
                          <a:effectLst/>
                        </a:rPr>
                        <a:t>3</a:t>
                      </a:r>
                      <a:endParaRPr lang="en-US" sz="2000" b="0"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u="none" strike="noStrike" dirty="0" err="1">
                          <a:solidFill>
                            <a:sysClr val="windowText" lastClr="000000"/>
                          </a:solidFill>
                          <a:effectLst/>
                        </a:rPr>
                        <a:t>Imm</a:t>
                      </a:r>
                      <a:r>
                        <a:rPr lang="en-US" sz="2000" u="none" strike="noStrike" dirty="0">
                          <a:solidFill>
                            <a:sysClr val="windowText" lastClr="000000"/>
                          </a:solidFill>
                          <a:effectLst/>
                        </a:rPr>
                        <a:t> post too far away</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a:solidFill>
                            <a:sysClr val="windowText" lastClr="000000"/>
                          </a:solidFill>
                          <a:effectLst/>
                        </a:rPr>
                        <a:t>4</a:t>
                      </a:r>
                      <a:endParaRPr lang="en-US" sz="2000" b="0" i="0" u="none" strike="noStrike">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1%</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9117">
                <a:tc>
                  <a:txBody>
                    <a:bodyPr/>
                    <a:lstStyle/>
                    <a:p>
                      <a:pPr algn="ctr" fontAlgn="b"/>
                      <a:r>
                        <a:rPr lang="en-US" sz="2000" u="none" strike="noStrike" dirty="0">
                          <a:solidFill>
                            <a:sysClr val="windowText" lastClr="000000"/>
                          </a:solidFill>
                          <a:effectLst/>
                        </a:rPr>
                        <a:t>4</a:t>
                      </a:r>
                      <a:endParaRPr lang="en-US" sz="2000" b="0"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u="none" strike="noStrike" dirty="0" err="1">
                          <a:solidFill>
                            <a:sysClr val="windowText" lastClr="000000"/>
                          </a:solidFill>
                          <a:effectLst/>
                        </a:rPr>
                        <a:t>Imm</a:t>
                      </a:r>
                      <a:r>
                        <a:rPr lang="en-US" sz="2000" u="none" strike="noStrike" dirty="0">
                          <a:solidFill>
                            <a:sysClr val="windowText" lastClr="000000"/>
                          </a:solidFill>
                          <a:effectLst/>
                        </a:rPr>
                        <a:t> post did not have vaccine</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a:solidFill>
                            <a:sysClr val="windowText" lastClr="000000"/>
                          </a:solidFill>
                          <a:effectLst/>
                        </a:rPr>
                        <a:t>0</a:t>
                      </a:r>
                      <a:endParaRPr lang="en-US" sz="2000" b="0" i="0" u="none" strike="noStrike">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0%</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4559">
                <a:tc>
                  <a:txBody>
                    <a:bodyPr/>
                    <a:lstStyle/>
                    <a:p>
                      <a:pPr algn="ctr" fontAlgn="b"/>
                      <a:r>
                        <a:rPr lang="en-US" sz="2000" u="none" strike="noStrike" dirty="0">
                          <a:solidFill>
                            <a:sysClr val="windowText" lastClr="000000"/>
                          </a:solidFill>
                          <a:effectLst/>
                        </a:rPr>
                        <a:t>5</a:t>
                      </a:r>
                      <a:endParaRPr lang="en-US" sz="2000" b="0"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u="none" strike="noStrike" dirty="0">
                          <a:solidFill>
                            <a:sysClr val="windowText" lastClr="000000"/>
                          </a:solidFill>
                          <a:effectLst/>
                        </a:rPr>
                        <a:t>Plan to go later today/tomorrow</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a:solidFill>
                            <a:sysClr val="windowText" lastClr="000000"/>
                          </a:solidFill>
                          <a:effectLst/>
                        </a:rPr>
                        <a:t>41</a:t>
                      </a:r>
                      <a:endParaRPr lang="en-US" sz="2000" b="0" i="0" u="none" strike="noStrike">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13%</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9117">
                <a:tc>
                  <a:txBody>
                    <a:bodyPr/>
                    <a:lstStyle/>
                    <a:p>
                      <a:pPr algn="ctr" fontAlgn="b"/>
                      <a:r>
                        <a:rPr lang="en-US" sz="2000" u="none" strike="noStrike" dirty="0">
                          <a:solidFill>
                            <a:sysClr val="windowText" lastClr="000000"/>
                          </a:solidFill>
                          <a:effectLst/>
                        </a:rPr>
                        <a:t>6</a:t>
                      </a:r>
                      <a:endParaRPr lang="en-US" sz="2000" b="0"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u="none" strike="noStrike">
                          <a:solidFill>
                            <a:sysClr val="windowText" lastClr="000000"/>
                          </a:solidFill>
                          <a:effectLst/>
                        </a:rPr>
                        <a:t>Child is already vaccinated with MR</a:t>
                      </a:r>
                      <a:endParaRPr lang="en-US" sz="2000" b="0" i="0" u="none" strike="noStrike">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a:solidFill>
                            <a:sysClr val="windowText" lastClr="000000"/>
                          </a:solidFill>
                          <a:effectLst/>
                        </a:rPr>
                        <a:t>2</a:t>
                      </a:r>
                      <a:endParaRPr lang="en-US" sz="2000" b="0" i="0" u="none" strike="noStrike">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1%</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9117">
                <a:tc>
                  <a:txBody>
                    <a:bodyPr/>
                    <a:lstStyle/>
                    <a:p>
                      <a:pPr algn="ctr" fontAlgn="b"/>
                      <a:r>
                        <a:rPr lang="en-US" sz="2000" u="none" strike="noStrike" dirty="0">
                          <a:solidFill>
                            <a:sysClr val="windowText" lastClr="000000"/>
                          </a:solidFill>
                          <a:effectLst/>
                        </a:rPr>
                        <a:t>7</a:t>
                      </a:r>
                      <a:endParaRPr lang="en-US" sz="2000" b="0"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u="none" strike="noStrike">
                          <a:solidFill>
                            <a:sysClr val="windowText" lastClr="000000"/>
                          </a:solidFill>
                          <a:effectLst/>
                        </a:rPr>
                        <a:t>Refusal to get child vaccinated</a:t>
                      </a:r>
                      <a:endParaRPr lang="en-US" sz="2000" b="0" i="0" u="none" strike="noStrike">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68</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22%</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9117">
                <a:tc>
                  <a:txBody>
                    <a:bodyPr/>
                    <a:lstStyle/>
                    <a:p>
                      <a:pPr algn="ctr" fontAlgn="b"/>
                      <a:r>
                        <a:rPr lang="en-US" sz="2000" u="none" strike="noStrike" dirty="0">
                          <a:solidFill>
                            <a:sysClr val="windowText" lastClr="000000"/>
                          </a:solidFill>
                          <a:effectLst/>
                        </a:rPr>
                        <a:t>8</a:t>
                      </a:r>
                      <a:endParaRPr lang="en-US" sz="2000" b="0"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u="none" strike="noStrike">
                          <a:solidFill>
                            <a:sysClr val="windowText" lastClr="000000"/>
                          </a:solidFill>
                          <a:effectLst/>
                        </a:rPr>
                        <a:t>Other</a:t>
                      </a:r>
                      <a:endParaRPr lang="en-US" sz="2000" b="0" i="0" u="none" strike="noStrike">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18</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6%</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9117">
                <a:tc>
                  <a:txBody>
                    <a:bodyPr/>
                    <a:lstStyle/>
                    <a:p>
                      <a:pPr algn="ctr" fontAlgn="b"/>
                      <a:r>
                        <a:rPr lang="en-US" sz="2000" u="none" strike="noStrike" dirty="0">
                          <a:solidFill>
                            <a:sysClr val="windowText" lastClr="000000"/>
                          </a:solidFill>
                          <a:effectLst/>
                        </a:rPr>
                        <a:t>9</a:t>
                      </a:r>
                      <a:endParaRPr lang="en-US" sz="2000" b="0" i="0" u="none" strike="noStrike" dirty="0">
                        <a:solidFill>
                          <a:sysClr val="windowText" lastClr="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spcBef>
                          <a:spcPts val="600"/>
                        </a:spcBef>
                        <a:spcAft>
                          <a:spcPts val="600"/>
                        </a:spcAft>
                      </a:pPr>
                      <a:r>
                        <a:rPr lang="en-US" sz="2000" u="none" strike="noStrike" dirty="0">
                          <a:solidFill>
                            <a:sysClr val="windowText" lastClr="000000"/>
                          </a:solidFill>
                          <a:effectLst/>
                        </a:rPr>
                        <a:t>Don’t know/decline to respond</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26</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spcBef>
                          <a:spcPts val="600"/>
                        </a:spcBef>
                        <a:spcAft>
                          <a:spcPts val="600"/>
                        </a:spcAft>
                      </a:pPr>
                      <a:r>
                        <a:rPr lang="en-US" sz="2000" u="none" strike="noStrike" dirty="0">
                          <a:solidFill>
                            <a:sysClr val="windowText" lastClr="000000"/>
                          </a:solidFill>
                          <a:effectLst/>
                        </a:rPr>
                        <a:t>8%</a:t>
                      </a:r>
                      <a:endParaRPr lang="en-US" sz="2000" b="0" i="0" u="none" strike="noStrike" dirty="0">
                        <a:solidFill>
                          <a:sysClr val="windowText" lastClr="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2148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90557852"/>
              </p:ext>
            </p:extLst>
          </p:nvPr>
        </p:nvGraphicFramePr>
        <p:xfrm>
          <a:off x="152400" y="1905000"/>
          <a:ext cx="8839200" cy="2468778"/>
        </p:xfrm>
        <a:graphic>
          <a:graphicData uri="http://schemas.openxmlformats.org/drawingml/2006/table">
            <a:tbl>
              <a:tblPr firstRow="1" firstCol="1" bandRow="1">
                <a:tableStyleId>{93296810-A885-4BE3-A3E7-6D5BEEA58F35}</a:tableStyleId>
              </a:tblPr>
              <a:tblGrid>
                <a:gridCol w="1008289"/>
                <a:gridCol w="1562136"/>
                <a:gridCol w="1247527"/>
                <a:gridCol w="1843980"/>
                <a:gridCol w="1083812"/>
                <a:gridCol w="2093456"/>
              </a:tblGrid>
              <a:tr h="1371600">
                <a:tc>
                  <a:txBody>
                    <a:bodyPr/>
                    <a:lstStyle/>
                    <a:p>
                      <a:pPr marL="0" marR="0">
                        <a:lnSpc>
                          <a:spcPct val="115000"/>
                        </a:lnSpc>
                        <a:spcBef>
                          <a:spcPts val="0"/>
                        </a:spcBef>
                        <a:spcAft>
                          <a:spcPts val="0"/>
                        </a:spcAft>
                      </a:pPr>
                      <a:r>
                        <a:rPr lang="en-GB" sz="2000" dirty="0">
                          <a:solidFill>
                            <a:srgbClr val="002060"/>
                          </a:solidFill>
                          <a:effectLst/>
                        </a:rPr>
                        <a:t>Child was sick</a:t>
                      </a:r>
                      <a:endParaRPr lang="en-US" sz="2000" dirty="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Religious beliefs</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dirty="0">
                          <a:solidFill>
                            <a:srgbClr val="002060"/>
                          </a:solidFill>
                          <a:effectLst/>
                        </a:rPr>
                        <a:t>Fear of vaccine</a:t>
                      </a:r>
                      <a:endParaRPr lang="en-US" sz="2000" dirty="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dirty="0">
                          <a:solidFill>
                            <a:srgbClr val="002060"/>
                          </a:solidFill>
                          <a:effectLst/>
                        </a:rPr>
                        <a:t>Respondent does not make that decision</a:t>
                      </a:r>
                      <a:endParaRPr lang="en-US" sz="2000" dirty="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Other</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dirty="0">
                          <a:solidFill>
                            <a:srgbClr val="002060"/>
                          </a:solidFill>
                          <a:effectLst/>
                        </a:rPr>
                        <a:t>Don’t know/decline to respond</a:t>
                      </a:r>
                      <a:endParaRPr lang="en-US" sz="2000" dirty="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349">
                <a:tc>
                  <a:txBody>
                    <a:bodyPr/>
                    <a:lstStyle/>
                    <a:p>
                      <a:pPr marL="0" marR="0">
                        <a:lnSpc>
                          <a:spcPct val="115000"/>
                        </a:lnSpc>
                        <a:spcBef>
                          <a:spcPts val="0"/>
                        </a:spcBef>
                        <a:spcAft>
                          <a:spcPts val="0"/>
                        </a:spcAft>
                      </a:pPr>
                      <a:r>
                        <a:rPr lang="en-GB" sz="2000">
                          <a:solidFill>
                            <a:srgbClr val="002060"/>
                          </a:solidFill>
                          <a:effectLst/>
                        </a:rPr>
                        <a:t>53</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1</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5</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2</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4</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5</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349">
                <a:tc>
                  <a:txBody>
                    <a:bodyPr/>
                    <a:lstStyle/>
                    <a:p>
                      <a:pPr marL="0" marR="0">
                        <a:lnSpc>
                          <a:spcPct val="115000"/>
                        </a:lnSpc>
                        <a:spcBef>
                          <a:spcPts val="0"/>
                        </a:spcBef>
                        <a:spcAft>
                          <a:spcPts val="0"/>
                        </a:spcAft>
                      </a:pPr>
                      <a:r>
                        <a:rPr lang="en-GB" sz="2000">
                          <a:solidFill>
                            <a:srgbClr val="002060"/>
                          </a:solidFill>
                          <a:effectLst/>
                        </a:rPr>
                        <a:t>78%</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dirty="0">
                          <a:solidFill>
                            <a:srgbClr val="002060"/>
                          </a:solidFill>
                          <a:effectLst/>
                        </a:rPr>
                        <a:t>1%</a:t>
                      </a:r>
                      <a:endParaRPr lang="en-US" sz="2000" dirty="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7%</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3%</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solidFill>
                            <a:srgbClr val="002060"/>
                          </a:solidFill>
                          <a:effectLst/>
                        </a:rPr>
                        <a:t>6%</a:t>
                      </a:r>
                      <a:endParaRPr lang="en-US" sz="200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dirty="0">
                          <a:solidFill>
                            <a:srgbClr val="002060"/>
                          </a:solidFill>
                          <a:effectLst/>
                        </a:rPr>
                        <a:t>7%</a:t>
                      </a:r>
                      <a:endParaRPr lang="en-US" sz="2000" dirty="0">
                        <a:solidFill>
                          <a:srgbClr val="002060"/>
                        </a:solidFill>
                        <a:effectLst/>
                        <a:latin typeface="Calibri"/>
                        <a:ea typeface="SimSun"/>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a:xfrm>
            <a:off x="1600200" y="457200"/>
            <a:ext cx="8229600" cy="1219200"/>
          </a:xfrm>
        </p:spPr>
        <p:txBody>
          <a:bodyPr>
            <a:normAutofit fontScale="90000"/>
          </a:bodyPr>
          <a:lstStyle/>
          <a:p>
            <a:r>
              <a:rPr lang="en-GB" b="1" dirty="0" smtClean="0">
                <a:solidFill>
                  <a:srgbClr val="0070C0"/>
                </a:solidFill>
                <a:effectLst/>
              </a:rPr>
              <a:t>Reasons </a:t>
            </a:r>
            <a:r>
              <a:rPr lang="en-GB" b="1" dirty="0">
                <a:solidFill>
                  <a:srgbClr val="0070C0"/>
                </a:solidFill>
                <a:effectLst/>
              </a:rPr>
              <a:t>for Refusal (n=68)</a:t>
            </a:r>
            <a:r>
              <a:rPr lang="en-US" b="1" dirty="0">
                <a:solidFill>
                  <a:srgbClr val="0070C0"/>
                </a:solidFill>
                <a:effectLst/>
              </a:rPr>
              <a:t/>
            </a:r>
            <a:br>
              <a:rPr lang="en-US" b="1" dirty="0">
                <a:solidFill>
                  <a:srgbClr val="0070C0"/>
                </a:solidFill>
                <a:effectLst/>
              </a:rPr>
            </a:br>
            <a:endParaRPr lang="en-US" dirty="0">
              <a:solidFill>
                <a:srgbClr val="0070C0"/>
              </a:solidFill>
            </a:endParaRPr>
          </a:p>
        </p:txBody>
      </p:sp>
      <p:sp>
        <p:nvSpPr>
          <p:cNvPr id="2" name="Oval 1"/>
          <p:cNvSpPr/>
          <p:nvPr/>
        </p:nvSpPr>
        <p:spPr>
          <a:xfrm>
            <a:off x="0" y="3733800"/>
            <a:ext cx="1066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576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lIns="80147" tIns="40074" rIns="80147" bIns="40074">
            <a:normAutofit/>
          </a:bodyPr>
          <a:lstStyle/>
          <a:p>
            <a:r>
              <a:rPr lang="en-US" sz="3200" b="1" dirty="0">
                <a:solidFill>
                  <a:srgbClr val="0070C0"/>
                </a:solidFill>
                <a:latin typeface="+mn-lt"/>
                <a:ea typeface="+mn-ea"/>
                <a:cs typeface="+mn-cs"/>
              </a:rPr>
              <a:t>Successes</a:t>
            </a:r>
            <a:endParaRPr lang="en-GB" sz="3200" b="1" dirty="0">
              <a:solidFill>
                <a:srgbClr val="0070C0"/>
              </a:solidFill>
              <a:latin typeface="+mn-lt"/>
              <a:ea typeface="+mn-ea"/>
              <a:cs typeface="+mn-cs"/>
            </a:endParaRPr>
          </a:p>
        </p:txBody>
      </p:sp>
      <p:sp>
        <p:nvSpPr>
          <p:cNvPr id="5" name="Content Placeholder 4"/>
          <p:cNvSpPr>
            <a:spLocks noGrp="1"/>
          </p:cNvSpPr>
          <p:nvPr>
            <p:ph idx="1"/>
          </p:nvPr>
        </p:nvSpPr>
        <p:spPr/>
        <p:txBody>
          <a:bodyPr lIns="80147" tIns="40074" rIns="80147" bIns="40074">
            <a:normAutofit/>
          </a:bodyPr>
          <a:lstStyle/>
          <a:p>
            <a:r>
              <a:rPr lang="en-US" dirty="0" smtClean="0">
                <a:solidFill>
                  <a:srgbClr val="0070C0"/>
                </a:solidFill>
              </a:rPr>
              <a:t>Increased </a:t>
            </a:r>
            <a:r>
              <a:rPr lang="en-US" dirty="0">
                <a:solidFill>
                  <a:srgbClr val="0070C0"/>
                </a:solidFill>
              </a:rPr>
              <a:t>transparency &amp; accountability and more effective supervision as data is available at central level immediately</a:t>
            </a:r>
          </a:p>
          <a:p>
            <a:r>
              <a:rPr lang="en-US" dirty="0" smtClean="0">
                <a:solidFill>
                  <a:srgbClr val="0070C0"/>
                </a:solidFill>
              </a:rPr>
              <a:t>Training and process was clear enough to have complete, timely data</a:t>
            </a:r>
          </a:p>
          <a:p>
            <a:r>
              <a:rPr lang="en-US" dirty="0" smtClean="0">
                <a:solidFill>
                  <a:srgbClr val="0070C0"/>
                </a:solidFill>
              </a:rPr>
              <a:t>Overall, high acceptability and enthusiasm among country staff despite expressed difficulties</a:t>
            </a:r>
          </a:p>
          <a:p>
            <a:r>
              <a:rPr lang="en-US" dirty="0" err="1" smtClean="0">
                <a:solidFill>
                  <a:srgbClr val="0070C0"/>
                </a:solidFill>
              </a:rPr>
              <a:t>Whats</a:t>
            </a:r>
            <a:r>
              <a:rPr lang="en-US" dirty="0" smtClean="0">
                <a:solidFill>
                  <a:srgbClr val="0070C0"/>
                </a:solidFill>
              </a:rPr>
              <a:t> app </a:t>
            </a:r>
            <a:r>
              <a:rPr lang="en-US" dirty="0" smtClean="0">
                <a:solidFill>
                  <a:srgbClr val="0070C0"/>
                </a:solidFill>
              </a:rPr>
              <a:t>support group</a:t>
            </a:r>
          </a:p>
          <a:p>
            <a:pPr lvl="1"/>
            <a:endParaRPr lang="en-US" dirty="0" smtClean="0">
              <a:solidFill>
                <a:srgbClr val="0070C0"/>
              </a:solidFill>
            </a:endParaRPr>
          </a:p>
          <a:p>
            <a:endParaRPr lang="en-US" dirty="0" smtClean="0">
              <a:solidFill>
                <a:srgbClr val="0070C0"/>
              </a:solidFill>
            </a:endParaRPr>
          </a:p>
          <a:p>
            <a:endParaRPr lang="en-GB" dirty="0">
              <a:solidFill>
                <a:srgbClr val="0070C0"/>
              </a:solidFill>
            </a:endParaRPr>
          </a:p>
        </p:txBody>
      </p:sp>
    </p:spTree>
    <p:extLst>
      <p:ext uri="{BB962C8B-B14F-4D97-AF65-F5344CB8AC3E}">
        <p14:creationId xmlns:p14="http://schemas.microsoft.com/office/powerpoint/2010/main" val="36322238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lIns="80147" tIns="40074" rIns="80147" bIns="40074">
            <a:normAutofit/>
          </a:bodyPr>
          <a:lstStyle/>
          <a:p>
            <a:r>
              <a:rPr lang="en-US" sz="3200" b="1" dirty="0">
                <a:solidFill>
                  <a:srgbClr val="0070C0"/>
                </a:solidFill>
                <a:latin typeface="+mn-lt"/>
                <a:ea typeface="+mn-ea"/>
                <a:cs typeface="+mn-cs"/>
              </a:rPr>
              <a:t>Challenges</a:t>
            </a:r>
            <a:endParaRPr lang="en-GB" sz="3200" b="1" dirty="0">
              <a:solidFill>
                <a:srgbClr val="0070C0"/>
              </a:solidFill>
              <a:latin typeface="+mn-lt"/>
              <a:ea typeface="+mn-ea"/>
              <a:cs typeface="+mn-cs"/>
            </a:endParaRPr>
          </a:p>
        </p:txBody>
      </p:sp>
      <p:sp>
        <p:nvSpPr>
          <p:cNvPr id="5" name="Content Placeholder 4"/>
          <p:cNvSpPr>
            <a:spLocks noGrp="1"/>
          </p:cNvSpPr>
          <p:nvPr>
            <p:ph idx="1"/>
          </p:nvPr>
        </p:nvSpPr>
        <p:spPr>
          <a:xfrm>
            <a:off x="457200" y="1600200"/>
            <a:ext cx="8229600" cy="4572000"/>
          </a:xfrm>
        </p:spPr>
        <p:txBody>
          <a:bodyPr lIns="80147" tIns="40074" rIns="80147" bIns="40074"/>
          <a:lstStyle/>
          <a:p>
            <a:r>
              <a:rPr lang="en-US" dirty="0" smtClean="0">
                <a:solidFill>
                  <a:srgbClr val="0070C0"/>
                </a:solidFill>
              </a:rPr>
              <a:t>Limited documentation of actions taken</a:t>
            </a:r>
          </a:p>
          <a:p>
            <a:r>
              <a:rPr lang="en-US" dirty="0" smtClean="0">
                <a:solidFill>
                  <a:srgbClr val="0070C0"/>
                </a:solidFill>
              </a:rPr>
              <a:t>Limited district- or region-wide actions</a:t>
            </a:r>
          </a:p>
          <a:p>
            <a:r>
              <a:rPr lang="en-US" dirty="0" smtClean="0">
                <a:solidFill>
                  <a:srgbClr val="0070C0"/>
                </a:solidFill>
              </a:rPr>
              <a:t>Challenges using the phone</a:t>
            </a:r>
          </a:p>
          <a:p>
            <a:pPr lvl="1"/>
            <a:r>
              <a:rPr lang="en-US" dirty="0" smtClean="0">
                <a:solidFill>
                  <a:srgbClr val="0070C0"/>
                </a:solidFill>
              </a:rPr>
              <a:t>GPS often impossible to capture or inaccurate</a:t>
            </a:r>
          </a:p>
          <a:p>
            <a:pPr lvl="1"/>
            <a:r>
              <a:rPr lang="en-US" dirty="0" smtClean="0">
                <a:solidFill>
                  <a:srgbClr val="0070C0"/>
                </a:solidFill>
              </a:rPr>
              <a:t>Connection to 3G network difficult in rural areas</a:t>
            </a:r>
          </a:p>
          <a:p>
            <a:pPr lvl="1"/>
            <a:r>
              <a:rPr lang="en-US" dirty="0" smtClean="0">
                <a:solidFill>
                  <a:srgbClr val="0070C0"/>
                </a:solidFill>
              </a:rPr>
              <a:t>Small screen size, mistakenly striking wrong keys</a:t>
            </a:r>
          </a:p>
          <a:p>
            <a:r>
              <a:rPr lang="en-US" dirty="0" smtClean="0">
                <a:solidFill>
                  <a:srgbClr val="0070C0"/>
                </a:solidFill>
              </a:rPr>
              <a:t>Challenges with analysis</a:t>
            </a:r>
          </a:p>
          <a:p>
            <a:pPr lvl="1"/>
            <a:r>
              <a:rPr lang="en-US" dirty="0" smtClean="0">
                <a:solidFill>
                  <a:srgbClr val="0070C0"/>
                </a:solidFill>
              </a:rPr>
              <a:t>Duplicate data points/data cleaning</a:t>
            </a:r>
          </a:p>
          <a:p>
            <a:pPr lvl="1"/>
            <a:r>
              <a:rPr lang="en-US" dirty="0" smtClean="0">
                <a:solidFill>
                  <a:srgbClr val="0070C0"/>
                </a:solidFill>
              </a:rPr>
              <a:t>Community names</a:t>
            </a: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pPr lvl="1"/>
            <a:endParaRPr lang="en-GB" dirty="0">
              <a:solidFill>
                <a:srgbClr val="0070C0"/>
              </a:solidFill>
            </a:endParaRPr>
          </a:p>
        </p:txBody>
      </p:sp>
    </p:spTree>
    <p:extLst>
      <p:ext uri="{BB962C8B-B14F-4D97-AF65-F5344CB8AC3E}">
        <p14:creationId xmlns:p14="http://schemas.microsoft.com/office/powerpoint/2010/main" val="22159634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0147" tIns="40074" rIns="80147" bIns="40074">
            <a:normAutofit/>
          </a:bodyPr>
          <a:lstStyle/>
          <a:p>
            <a:r>
              <a:rPr lang="en-US" sz="3200" b="1" dirty="0">
                <a:solidFill>
                  <a:srgbClr val="0070C0"/>
                </a:solidFill>
                <a:latin typeface="+mn-lt"/>
                <a:ea typeface="+mn-ea"/>
                <a:cs typeface="+mn-cs"/>
              </a:rPr>
              <a:t>Future Use and Sustainability</a:t>
            </a:r>
            <a:endParaRPr lang="en-GB" sz="3200" b="1" dirty="0">
              <a:solidFill>
                <a:srgbClr val="0070C0"/>
              </a:solidFill>
              <a:latin typeface="+mn-lt"/>
              <a:ea typeface="+mn-ea"/>
              <a:cs typeface="+mn-cs"/>
            </a:endParaRPr>
          </a:p>
        </p:txBody>
      </p:sp>
      <p:sp>
        <p:nvSpPr>
          <p:cNvPr id="3" name="Content Placeholder 2"/>
          <p:cNvSpPr>
            <a:spLocks noGrp="1"/>
          </p:cNvSpPr>
          <p:nvPr>
            <p:ph idx="1"/>
          </p:nvPr>
        </p:nvSpPr>
        <p:spPr/>
        <p:txBody>
          <a:bodyPr lIns="80147" tIns="40074" rIns="80147" bIns="40074">
            <a:normAutofit/>
          </a:bodyPr>
          <a:lstStyle/>
          <a:p>
            <a:r>
              <a:rPr lang="en-US" dirty="0" smtClean="0">
                <a:solidFill>
                  <a:srgbClr val="0070C0"/>
                </a:solidFill>
              </a:rPr>
              <a:t>Demand from countries</a:t>
            </a:r>
          </a:p>
          <a:p>
            <a:r>
              <a:rPr lang="en-US" dirty="0" smtClean="0">
                <a:solidFill>
                  <a:srgbClr val="0070C0"/>
                </a:solidFill>
              </a:rPr>
              <a:t>Human Resource</a:t>
            </a:r>
          </a:p>
          <a:p>
            <a:pPr lvl="1"/>
            <a:r>
              <a:rPr lang="en-US" dirty="0" smtClean="0">
                <a:solidFill>
                  <a:srgbClr val="0070C0"/>
                </a:solidFill>
              </a:rPr>
              <a:t>Support from which level?</a:t>
            </a:r>
          </a:p>
          <a:p>
            <a:pPr lvl="1"/>
            <a:r>
              <a:rPr lang="en-US" dirty="0" smtClean="0">
                <a:solidFill>
                  <a:srgbClr val="0070C0"/>
                </a:solidFill>
              </a:rPr>
              <a:t>In-house capacity or contractor?</a:t>
            </a:r>
          </a:p>
          <a:p>
            <a:r>
              <a:rPr lang="en-US" dirty="0" smtClean="0">
                <a:solidFill>
                  <a:srgbClr val="0070C0"/>
                </a:solidFill>
              </a:rPr>
              <a:t>Funding</a:t>
            </a:r>
          </a:p>
          <a:p>
            <a:pPr lvl="1"/>
            <a:r>
              <a:rPr lang="en-US" dirty="0" smtClean="0">
                <a:solidFill>
                  <a:srgbClr val="0070C0"/>
                </a:solidFill>
              </a:rPr>
              <a:t>Communication &amp; advocacy (documentation, etc.)</a:t>
            </a:r>
          </a:p>
          <a:p>
            <a:pPr lvl="1"/>
            <a:endParaRPr lang="en-US" dirty="0" smtClean="0">
              <a:solidFill>
                <a:srgbClr val="0070C0"/>
              </a:solidFill>
            </a:endParaRPr>
          </a:p>
          <a:p>
            <a:pPr lvl="1"/>
            <a:endParaRPr lang="en-US" dirty="0" smtClean="0">
              <a:solidFill>
                <a:srgbClr val="0070C0"/>
              </a:solidFill>
            </a:endParaRPr>
          </a:p>
          <a:p>
            <a:pPr lvl="1"/>
            <a:endParaRPr lang="en-US" dirty="0" smtClean="0">
              <a:solidFill>
                <a:srgbClr val="0070C0"/>
              </a:solidFill>
            </a:endParaRPr>
          </a:p>
          <a:p>
            <a:pPr lvl="3"/>
            <a:endParaRPr lang="en-US" dirty="0" smtClean="0">
              <a:solidFill>
                <a:srgbClr val="0070C0"/>
              </a:solidFill>
            </a:endParaRPr>
          </a:p>
          <a:p>
            <a:pPr lvl="3"/>
            <a:endParaRPr lang="en-US" dirty="0" smtClean="0">
              <a:solidFill>
                <a:srgbClr val="0070C0"/>
              </a:solidFill>
            </a:endParaRPr>
          </a:p>
          <a:p>
            <a:pPr lvl="2"/>
            <a:endParaRPr lang="en-US" dirty="0" smtClean="0">
              <a:solidFill>
                <a:srgbClr val="0070C0"/>
              </a:solidFill>
            </a:endParaRPr>
          </a:p>
        </p:txBody>
      </p:sp>
    </p:spTree>
    <p:extLst>
      <p:ext uri="{BB962C8B-B14F-4D97-AF65-F5344CB8AC3E}">
        <p14:creationId xmlns:p14="http://schemas.microsoft.com/office/powerpoint/2010/main" val="891453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0147" tIns="40074" rIns="80147" bIns="40074">
            <a:normAutofit/>
          </a:bodyPr>
          <a:lstStyle/>
          <a:p>
            <a:r>
              <a:rPr lang="en-US" sz="3200" b="1" dirty="0">
                <a:solidFill>
                  <a:srgbClr val="0070C0"/>
                </a:solidFill>
                <a:latin typeface="+mn-lt"/>
                <a:ea typeface="+mn-ea"/>
                <a:cs typeface="+mn-cs"/>
              </a:rPr>
              <a:t>Looking forward</a:t>
            </a:r>
            <a:endParaRPr lang="en-GB" sz="3200" b="1" dirty="0">
              <a:solidFill>
                <a:srgbClr val="0070C0"/>
              </a:solidFill>
              <a:latin typeface="+mn-lt"/>
              <a:ea typeface="+mn-ea"/>
              <a:cs typeface="+mn-cs"/>
            </a:endParaRPr>
          </a:p>
        </p:txBody>
      </p:sp>
      <p:sp>
        <p:nvSpPr>
          <p:cNvPr id="3" name="Content Placeholder 2"/>
          <p:cNvSpPr>
            <a:spLocks noGrp="1"/>
          </p:cNvSpPr>
          <p:nvPr>
            <p:ph idx="1"/>
          </p:nvPr>
        </p:nvSpPr>
        <p:spPr/>
        <p:txBody>
          <a:bodyPr lIns="80147" tIns="40074" rIns="80147" bIns="40074"/>
          <a:lstStyle/>
          <a:p>
            <a:r>
              <a:rPr lang="en-US" dirty="0" smtClean="0">
                <a:solidFill>
                  <a:srgbClr val="0070C0"/>
                </a:solidFill>
              </a:rPr>
              <a:t>Implementation of new global guidance on use of RCM</a:t>
            </a:r>
          </a:p>
          <a:p>
            <a:r>
              <a:rPr lang="en-US" dirty="0" smtClean="0">
                <a:solidFill>
                  <a:srgbClr val="0070C0"/>
                </a:solidFill>
              </a:rPr>
              <a:t>More robust evaluation mobile technology impact</a:t>
            </a:r>
          </a:p>
          <a:p>
            <a:r>
              <a:rPr lang="en-US" dirty="0" smtClean="0">
                <a:solidFill>
                  <a:srgbClr val="0070C0"/>
                </a:solidFill>
              </a:rPr>
              <a:t>Sustainable framework for support and funding</a:t>
            </a:r>
          </a:p>
          <a:p>
            <a:pPr lvl="1"/>
            <a:r>
              <a:rPr lang="en-US" dirty="0">
                <a:solidFill>
                  <a:srgbClr val="0070C0"/>
                </a:solidFill>
              </a:rPr>
              <a:t>Advocacy for wider use of this technology in countries</a:t>
            </a:r>
          </a:p>
          <a:p>
            <a:r>
              <a:rPr lang="en-US" dirty="0" smtClean="0">
                <a:solidFill>
                  <a:srgbClr val="0070C0"/>
                </a:solidFill>
              </a:rPr>
              <a:t>Documentation</a:t>
            </a:r>
            <a:endParaRPr lang="en-GB" dirty="0">
              <a:solidFill>
                <a:srgbClr val="0070C0"/>
              </a:solidFill>
            </a:endParaRPr>
          </a:p>
        </p:txBody>
      </p:sp>
    </p:spTree>
    <p:extLst>
      <p:ext uri="{BB962C8B-B14F-4D97-AF65-F5344CB8AC3E}">
        <p14:creationId xmlns:p14="http://schemas.microsoft.com/office/powerpoint/2010/main" val="1602788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0070C0"/>
                </a:solidFill>
              </a:rPr>
              <a:t>Minor challenges </a:t>
            </a:r>
            <a:r>
              <a:rPr lang="en-US" dirty="0">
                <a:solidFill>
                  <a:srgbClr val="0070C0"/>
                </a:solidFill>
              </a:rPr>
              <a:t>identified during the piloting with mobile phones </a:t>
            </a:r>
            <a:endParaRPr lang="en-US" dirty="0" smtClean="0">
              <a:solidFill>
                <a:srgbClr val="0070C0"/>
              </a:solidFill>
            </a:endParaRPr>
          </a:p>
          <a:p>
            <a:pPr lvl="1"/>
            <a:r>
              <a:rPr lang="en-US" dirty="0" smtClean="0">
                <a:solidFill>
                  <a:srgbClr val="0070C0"/>
                </a:solidFill>
              </a:rPr>
              <a:t>inaccurate </a:t>
            </a:r>
            <a:r>
              <a:rPr lang="en-US" dirty="0">
                <a:solidFill>
                  <a:srgbClr val="0070C0"/>
                </a:solidFill>
              </a:rPr>
              <a:t>or unavailable GPS coordinates, </a:t>
            </a:r>
            <a:endParaRPr lang="en-US" dirty="0" smtClean="0">
              <a:solidFill>
                <a:srgbClr val="0070C0"/>
              </a:solidFill>
            </a:endParaRPr>
          </a:p>
          <a:p>
            <a:pPr lvl="1"/>
            <a:r>
              <a:rPr lang="en-US" dirty="0" smtClean="0">
                <a:solidFill>
                  <a:srgbClr val="0070C0"/>
                </a:solidFill>
              </a:rPr>
              <a:t>difficulties </a:t>
            </a:r>
            <a:r>
              <a:rPr lang="en-US" dirty="0">
                <a:solidFill>
                  <a:srgbClr val="0070C0"/>
                </a:solidFill>
              </a:rPr>
              <a:t>with connecting to 3G network, </a:t>
            </a:r>
            <a:endParaRPr lang="en-US" dirty="0" smtClean="0">
              <a:solidFill>
                <a:srgbClr val="0070C0"/>
              </a:solidFill>
            </a:endParaRPr>
          </a:p>
          <a:p>
            <a:pPr lvl="1"/>
            <a:r>
              <a:rPr lang="en-US" dirty="0" smtClean="0">
                <a:solidFill>
                  <a:srgbClr val="0070C0"/>
                </a:solidFill>
              </a:rPr>
              <a:t>problems </a:t>
            </a:r>
            <a:r>
              <a:rPr lang="en-US" dirty="0">
                <a:solidFill>
                  <a:srgbClr val="0070C0"/>
                </a:solidFill>
              </a:rPr>
              <a:t>with form </a:t>
            </a:r>
            <a:r>
              <a:rPr lang="en-US" dirty="0" smtClean="0">
                <a:solidFill>
                  <a:srgbClr val="0070C0"/>
                </a:solidFill>
              </a:rPr>
              <a:t>uploads</a:t>
            </a:r>
            <a:endParaRPr lang="en-US" dirty="0">
              <a:solidFill>
                <a:srgbClr val="0070C0"/>
              </a:solidFill>
            </a:endParaRPr>
          </a:p>
          <a:p>
            <a:pPr lvl="1"/>
            <a:r>
              <a:rPr lang="en-US" dirty="0" smtClean="0">
                <a:solidFill>
                  <a:srgbClr val="0070C0"/>
                </a:solidFill>
              </a:rPr>
              <a:t>small </a:t>
            </a:r>
            <a:r>
              <a:rPr lang="en-US" dirty="0">
                <a:solidFill>
                  <a:srgbClr val="0070C0"/>
                </a:solidFill>
              </a:rPr>
              <a:t>screen size on the </a:t>
            </a:r>
            <a:r>
              <a:rPr lang="en-US" dirty="0" smtClean="0">
                <a:solidFill>
                  <a:srgbClr val="0070C0"/>
                </a:solidFill>
              </a:rPr>
              <a:t>phones </a:t>
            </a:r>
          </a:p>
        </p:txBody>
      </p:sp>
      <p:sp>
        <p:nvSpPr>
          <p:cNvPr id="3" name="Title 2"/>
          <p:cNvSpPr>
            <a:spLocks noGrp="1"/>
          </p:cNvSpPr>
          <p:nvPr>
            <p:ph type="title"/>
          </p:nvPr>
        </p:nvSpPr>
        <p:spPr/>
        <p:txBody>
          <a:bodyPr/>
          <a:lstStyle/>
          <a:p>
            <a:r>
              <a:rPr lang="en-US" dirty="0" smtClean="0">
                <a:solidFill>
                  <a:srgbClr val="0070C0"/>
                </a:solidFill>
              </a:rPr>
              <a:t>Challenges</a:t>
            </a:r>
            <a:endParaRPr lang="en-US" dirty="0">
              <a:solidFill>
                <a:srgbClr val="0070C0"/>
              </a:solidFill>
            </a:endParaRPr>
          </a:p>
        </p:txBody>
      </p:sp>
    </p:spTree>
    <p:extLst>
      <p:ext uri="{BB962C8B-B14F-4D97-AF65-F5344CB8AC3E}">
        <p14:creationId xmlns:p14="http://schemas.microsoft.com/office/powerpoint/2010/main" val="1594137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rgbClr val="0070C0"/>
                </a:solidFill>
              </a:rPr>
              <a:t>RCM using mobile technology  is user friendly and can be used with minimal training</a:t>
            </a:r>
          </a:p>
          <a:p>
            <a:pPr lvl="1"/>
            <a:r>
              <a:rPr lang="en-US" dirty="0" smtClean="0">
                <a:solidFill>
                  <a:srgbClr val="0070C0"/>
                </a:solidFill>
              </a:rPr>
              <a:t>Currently more than 98% health workers are already using personal mobile phones so not a new technology</a:t>
            </a:r>
          </a:p>
          <a:p>
            <a:r>
              <a:rPr lang="en-US" dirty="0" smtClean="0">
                <a:solidFill>
                  <a:srgbClr val="0070C0"/>
                </a:solidFill>
              </a:rPr>
              <a:t>Real time reporting effective to take actions </a:t>
            </a:r>
          </a:p>
          <a:p>
            <a:r>
              <a:rPr lang="en-US" dirty="0" smtClean="0">
                <a:solidFill>
                  <a:srgbClr val="0070C0"/>
                </a:solidFill>
              </a:rPr>
              <a:t>Use could be expanded to </a:t>
            </a:r>
            <a:r>
              <a:rPr lang="en-US" b="1" dirty="0" smtClean="0">
                <a:solidFill>
                  <a:srgbClr val="0070C0"/>
                </a:solidFill>
              </a:rPr>
              <a:t>monitoring of session </a:t>
            </a:r>
            <a:r>
              <a:rPr lang="en-US" dirty="0" smtClean="0">
                <a:solidFill>
                  <a:srgbClr val="0070C0"/>
                </a:solidFill>
              </a:rPr>
              <a:t>in Routine Immunization</a:t>
            </a:r>
          </a:p>
          <a:p>
            <a:r>
              <a:rPr lang="en-US" dirty="0" smtClean="0">
                <a:solidFill>
                  <a:srgbClr val="0070C0"/>
                </a:solidFill>
              </a:rPr>
              <a:t>However need to consider</a:t>
            </a:r>
          </a:p>
          <a:p>
            <a:pPr lvl="1"/>
            <a:r>
              <a:rPr lang="en-US" dirty="0" smtClean="0">
                <a:solidFill>
                  <a:srgbClr val="0070C0"/>
                </a:solidFill>
              </a:rPr>
              <a:t>Regular Maintenance of the technology</a:t>
            </a:r>
          </a:p>
          <a:p>
            <a:pPr lvl="1"/>
            <a:r>
              <a:rPr lang="en-US" dirty="0" smtClean="0">
                <a:solidFill>
                  <a:srgbClr val="0070C0"/>
                </a:solidFill>
              </a:rPr>
              <a:t> Easy availability of internet connection and server to managers  </a:t>
            </a:r>
          </a:p>
          <a:p>
            <a:endParaRPr lang="en-US" dirty="0">
              <a:solidFill>
                <a:srgbClr val="0070C0"/>
              </a:solidFill>
            </a:endParaRPr>
          </a:p>
        </p:txBody>
      </p:sp>
      <p:sp>
        <p:nvSpPr>
          <p:cNvPr id="3" name="Title 2"/>
          <p:cNvSpPr>
            <a:spLocks noGrp="1"/>
          </p:cNvSpPr>
          <p:nvPr>
            <p:ph type="title"/>
          </p:nvPr>
        </p:nvSpPr>
        <p:spPr/>
        <p:txBody>
          <a:bodyPr/>
          <a:lstStyle/>
          <a:p>
            <a:r>
              <a:rPr lang="en-US" dirty="0" smtClean="0">
                <a:solidFill>
                  <a:srgbClr val="0070C0"/>
                </a:solidFill>
              </a:rPr>
              <a:t>Conclusion</a:t>
            </a:r>
            <a:endParaRPr lang="en-US" dirty="0"/>
          </a:p>
        </p:txBody>
      </p:sp>
    </p:spTree>
    <p:extLst>
      <p:ext uri="{BB962C8B-B14F-4D97-AF65-F5344CB8AC3E}">
        <p14:creationId xmlns:p14="http://schemas.microsoft.com/office/powerpoint/2010/main" val="31589446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5150171"/>
              </p:ext>
            </p:extLst>
          </p:nvPr>
        </p:nvGraphicFramePr>
        <p:xfrm>
          <a:off x="160480" y="387401"/>
          <a:ext cx="6164120" cy="6178118"/>
        </p:xfrm>
        <a:graphic>
          <a:graphicData uri="http://schemas.openxmlformats.org/drawingml/2006/table">
            <a:tbl>
              <a:tblPr firstRow="1" firstCol="1" bandRow="1"/>
              <a:tblGrid>
                <a:gridCol w="618972"/>
                <a:gridCol w="823574"/>
                <a:gridCol w="1461909"/>
                <a:gridCol w="1094011"/>
                <a:gridCol w="1094011"/>
                <a:gridCol w="1071643"/>
              </a:tblGrid>
              <a:tr h="381951">
                <a:tc gridSpan="2">
                  <a:txBody>
                    <a:bodyPr/>
                    <a:lstStyle/>
                    <a:p>
                      <a:pPr>
                        <a:lnSpc>
                          <a:spcPct val="115000"/>
                        </a:lnSpc>
                        <a:spcAft>
                          <a:spcPts val="0"/>
                        </a:spcAft>
                      </a:pPr>
                      <a:r>
                        <a:rPr lang="en-GB" sz="900" b="1" dirty="0">
                          <a:solidFill>
                            <a:srgbClr val="0070C0"/>
                          </a:solidFill>
                          <a:effectLst/>
                          <a:latin typeface="Calibri"/>
                          <a:ea typeface="SimSun"/>
                          <a:cs typeface="Times New Roman"/>
                        </a:rPr>
                        <a:t>Region:__________________</a:t>
                      </a:r>
                      <a:endParaRPr lang="en-GB" sz="1050" dirty="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900" b="1">
                          <a:solidFill>
                            <a:srgbClr val="0070C0"/>
                          </a:solidFill>
                          <a:effectLst/>
                          <a:latin typeface="Calibri"/>
                          <a:ea typeface="SimSun"/>
                          <a:cs typeface="Times New Roman"/>
                        </a:rPr>
                        <a:t>District:________________</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900" b="1">
                          <a:solidFill>
                            <a:srgbClr val="0070C0"/>
                          </a:solidFill>
                          <a:effectLst/>
                          <a:latin typeface="Calibri"/>
                          <a:ea typeface="SimSun"/>
                          <a:cs typeface="Times New Roman"/>
                        </a:rPr>
                        <a:t>Vaccination Team Supervisor (name): _____________________</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08350">
                <a:tc gridSpan="2">
                  <a:txBody>
                    <a:bodyPr/>
                    <a:lstStyle/>
                    <a:p>
                      <a:pPr>
                        <a:lnSpc>
                          <a:spcPct val="115000"/>
                        </a:lnSpc>
                        <a:spcAft>
                          <a:spcPts val="0"/>
                        </a:spcAft>
                      </a:pPr>
                      <a:r>
                        <a:rPr lang="en-GB" sz="900" b="1">
                          <a:solidFill>
                            <a:srgbClr val="0070C0"/>
                          </a:solidFill>
                          <a:effectLst/>
                          <a:latin typeface="Calibri"/>
                          <a:ea typeface="SimSun"/>
                          <a:cs typeface="Times New Roman"/>
                        </a:rPr>
                        <a:t>Date of visit:__ /__ /__</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900" b="1">
                          <a:solidFill>
                            <a:srgbClr val="0070C0"/>
                          </a:solidFill>
                          <a:effectLst/>
                          <a:latin typeface="Calibri"/>
                          <a:ea typeface="SimSun"/>
                          <a:cs typeface="Times New Roman"/>
                        </a:rPr>
                        <a:t>Day of SIA _______</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900" b="1">
                          <a:solidFill>
                            <a:srgbClr val="0070C0"/>
                          </a:solidFill>
                          <a:effectLst/>
                          <a:latin typeface="Calibri"/>
                          <a:ea typeface="SimSun"/>
                          <a:cs typeface="Times New Roman"/>
                        </a:rPr>
                        <a:t>Post Name __________________________</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381951">
                <a:tc gridSpan="2">
                  <a:txBody>
                    <a:bodyPr/>
                    <a:lstStyle/>
                    <a:p>
                      <a:pPr>
                        <a:lnSpc>
                          <a:spcPct val="115000"/>
                        </a:lnSpc>
                        <a:spcAft>
                          <a:spcPts val="0"/>
                        </a:spcAft>
                      </a:pPr>
                      <a:r>
                        <a:rPr lang="en-GB" sz="900" b="1">
                          <a:solidFill>
                            <a:srgbClr val="0070C0"/>
                          </a:solidFill>
                          <a:effectLst/>
                          <a:latin typeface="Calibri"/>
                          <a:ea typeface="SimSun"/>
                          <a:cs typeface="Times New Roman"/>
                        </a:rPr>
                        <a:t>Age of eligible children:</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900" b="1">
                          <a:solidFill>
                            <a:srgbClr val="0070C0"/>
                          </a:solidFill>
                          <a:effectLst/>
                          <a:latin typeface="Calibri"/>
                          <a:ea typeface="SimSun"/>
                          <a:cs typeface="Times New Roman"/>
                        </a:rPr>
                        <a:t>Monitor Name(s): _____________________</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GB" sz="900">
                          <a:solidFill>
                            <a:srgbClr val="0070C0"/>
                          </a:solidFill>
                          <a:effectLst/>
                          <a:latin typeface="Calibri"/>
                          <a:ea typeface="SimSun"/>
                          <a:cs typeface="Times New Roman"/>
                        </a:rPr>
                        <a:t>Additional location information (optional):</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954878">
                <a:tc>
                  <a:txBody>
                    <a:bodyPr/>
                    <a:lstStyle/>
                    <a:p>
                      <a:pPr>
                        <a:lnSpc>
                          <a:spcPct val="115000"/>
                        </a:lnSpc>
                        <a:spcAft>
                          <a:spcPts val="0"/>
                        </a:spcAft>
                      </a:pPr>
                      <a:r>
                        <a:rPr lang="en-GB" sz="1200" b="0" dirty="0">
                          <a:solidFill>
                            <a:srgbClr val="0070C0"/>
                          </a:solidFill>
                          <a:effectLst/>
                          <a:latin typeface="Calibri"/>
                          <a:ea typeface="SimSun"/>
                          <a:cs typeface="Times New Roman"/>
                        </a:rPr>
                        <a:t>HH</a:t>
                      </a:r>
                    </a:p>
                    <a:p>
                      <a:pPr>
                        <a:lnSpc>
                          <a:spcPct val="115000"/>
                        </a:lnSpc>
                        <a:spcAft>
                          <a:spcPts val="0"/>
                        </a:spcAft>
                      </a:pPr>
                      <a:r>
                        <a:rPr lang="en-GB" sz="1200" b="0" dirty="0">
                          <a:solidFill>
                            <a:srgbClr val="0070C0"/>
                          </a:solidFill>
                          <a:effectLst/>
                          <a:latin typeface="Calibri"/>
                          <a:ea typeface="SimSun"/>
                          <a:cs typeface="Times New Roman"/>
                        </a:rPr>
                        <a:t>Number</a:t>
                      </a:r>
                    </a:p>
                    <a:p>
                      <a:pPr>
                        <a:lnSpc>
                          <a:spcPct val="115000"/>
                        </a:lnSpc>
                        <a:spcAft>
                          <a:spcPts val="0"/>
                        </a:spcAft>
                      </a:pPr>
                      <a:r>
                        <a:rPr lang="en-GB" sz="900" b="1" dirty="0">
                          <a:solidFill>
                            <a:srgbClr val="0070C0"/>
                          </a:solidFill>
                          <a:effectLst/>
                          <a:latin typeface="Calibri"/>
                          <a:ea typeface="SimSun"/>
                          <a:cs typeface="Times New Roman"/>
                        </a:rPr>
                        <a:t> </a:t>
                      </a:r>
                      <a:endParaRPr lang="en-GB" sz="1050" dirty="0">
                        <a:solidFill>
                          <a:srgbClr val="0070C0"/>
                        </a:solidFill>
                        <a:effectLst/>
                        <a:latin typeface="Calibri"/>
                        <a:ea typeface="SimSun"/>
                        <a:cs typeface="Times New Roman"/>
                      </a:endParaRPr>
                    </a:p>
                    <a:p>
                      <a:pPr>
                        <a:lnSpc>
                          <a:spcPct val="115000"/>
                        </a:lnSpc>
                        <a:spcAft>
                          <a:spcPts val="0"/>
                        </a:spcAft>
                      </a:pPr>
                      <a:r>
                        <a:rPr lang="en-GB" sz="900" b="1" dirty="0">
                          <a:solidFill>
                            <a:srgbClr val="0070C0"/>
                          </a:solidFill>
                          <a:effectLst/>
                          <a:latin typeface="Calibri"/>
                          <a:ea typeface="SimSun"/>
                          <a:cs typeface="Times New Roman"/>
                        </a:rPr>
                        <a:t> </a:t>
                      </a:r>
                      <a:endParaRPr lang="en-GB" sz="1050" dirty="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solidFill>
                            <a:srgbClr val="0070C0"/>
                          </a:solidFill>
                          <a:effectLst/>
                          <a:latin typeface="Calibri"/>
                          <a:ea typeface="SimSun"/>
                          <a:cs typeface="Times New Roman"/>
                        </a:rPr>
                        <a:t>No. Eligible Children in HH</a:t>
                      </a:r>
                      <a:endParaRPr lang="en-GB" sz="1200" dirty="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solidFill>
                            <a:srgbClr val="0070C0"/>
                          </a:solidFill>
                          <a:effectLst/>
                          <a:latin typeface="Calibri"/>
                          <a:ea typeface="SimSun"/>
                          <a:cs typeface="Times New Roman"/>
                        </a:rPr>
                        <a:t>No. Eligible Children VACCINATED IN SIA (CARD/ FINGERMARK/ RECALL)</a:t>
                      </a:r>
                    </a:p>
                    <a:p>
                      <a:pPr>
                        <a:lnSpc>
                          <a:spcPct val="115000"/>
                        </a:lnSpc>
                        <a:spcAft>
                          <a:spcPts val="0"/>
                        </a:spcAft>
                      </a:pPr>
                      <a:r>
                        <a:rPr lang="en-GB" sz="1200" b="1" dirty="0">
                          <a:solidFill>
                            <a:srgbClr val="0070C0"/>
                          </a:solidFill>
                          <a:effectLst/>
                          <a:latin typeface="Calibri"/>
                          <a:ea typeface="SimSun"/>
                          <a:cs typeface="Times New Roman"/>
                        </a:rPr>
                        <a:t> </a:t>
                      </a: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solidFill>
                            <a:srgbClr val="0070C0"/>
                          </a:solidFill>
                          <a:effectLst/>
                          <a:latin typeface="Calibri"/>
                          <a:ea typeface="SimSun"/>
                          <a:cs typeface="Times New Roman"/>
                        </a:rPr>
                        <a:t>If ANY unvaccinated, reason (see list below)</a:t>
                      </a: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solidFill>
                            <a:srgbClr val="0070C0"/>
                          </a:solidFill>
                          <a:effectLst/>
                          <a:latin typeface="Calibri"/>
                          <a:ea typeface="SimSun"/>
                          <a:cs typeface="Times New Roman"/>
                        </a:rPr>
                        <a:t>If reason is REFUSAL, reason (see list below)</a:t>
                      </a: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solidFill>
                            <a:srgbClr val="0070C0"/>
                          </a:solidFill>
                          <a:effectLst/>
                          <a:latin typeface="Calibri"/>
                          <a:ea typeface="SimSun"/>
                          <a:cs typeface="Times New Roman"/>
                        </a:rPr>
                        <a:t>HH is COMPLETELY VACCINATED</a:t>
                      </a:r>
                    </a:p>
                    <a:p>
                      <a:pPr>
                        <a:lnSpc>
                          <a:spcPct val="115000"/>
                        </a:lnSpc>
                        <a:spcAft>
                          <a:spcPts val="0"/>
                        </a:spcAft>
                      </a:pPr>
                      <a:r>
                        <a:rPr lang="en-GB" sz="1200" b="1" dirty="0">
                          <a:solidFill>
                            <a:srgbClr val="0070C0"/>
                          </a:solidFill>
                          <a:effectLst/>
                          <a:latin typeface="Calibri"/>
                          <a:ea typeface="SimSun"/>
                          <a:cs typeface="Times New Roman"/>
                        </a:rPr>
                        <a:t>1 = YES, 0 = NO</a:t>
                      </a: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082">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rgbClr val="0070C0"/>
                          </a:solidFill>
                          <a:effectLst/>
                          <a:latin typeface="Calibri"/>
                          <a:ea typeface="SimSun"/>
                          <a:cs typeface="Times New Roman"/>
                        </a:rPr>
                        <a:t>(A)</a:t>
                      </a: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rgbClr val="0070C0"/>
                          </a:solidFill>
                          <a:effectLst/>
                          <a:latin typeface="Calibri"/>
                          <a:ea typeface="SimSun"/>
                          <a:cs typeface="Times New Roman"/>
                        </a:rPr>
                        <a:t>(B)</a:t>
                      </a: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rgbClr val="0070C0"/>
                          </a:solidFill>
                          <a:effectLst/>
                          <a:latin typeface="Calibri"/>
                          <a:ea typeface="SimSun"/>
                          <a:cs typeface="Times New Roman"/>
                        </a:rPr>
                        <a:t>(C)</a:t>
                      </a: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a:solidFill>
                            <a:srgbClr val="0070C0"/>
                          </a:solidFill>
                          <a:effectLst/>
                          <a:latin typeface="Calibri"/>
                          <a:ea typeface="SimSun"/>
                          <a:cs typeface="Times New Roman"/>
                        </a:rPr>
                        <a:t>(D)</a:t>
                      </a: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rgbClr val="0070C0"/>
                          </a:solidFill>
                          <a:effectLst/>
                          <a:latin typeface="Calibri"/>
                          <a:ea typeface="SimSun"/>
                          <a:cs typeface="Times New Roman"/>
                        </a:rPr>
                        <a:t>(E)</a:t>
                      </a: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1</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solidFill>
                            <a:srgbClr val="0070C0"/>
                          </a:solidFill>
                          <a:effectLst/>
                          <a:latin typeface="Calibri"/>
                          <a:ea typeface="SimSun"/>
                          <a:cs typeface="Times New Roman"/>
                        </a:rPr>
                        <a:t> </a:t>
                      </a:r>
                      <a:endParaRPr lang="en-GB" sz="1050" dirty="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solidFill>
                            <a:srgbClr val="0070C0"/>
                          </a:solidFill>
                          <a:effectLst/>
                          <a:latin typeface="Calibri"/>
                          <a:ea typeface="SimSun"/>
                          <a:cs typeface="Times New Roman"/>
                        </a:rPr>
                        <a:t> </a:t>
                      </a:r>
                      <a:endParaRPr lang="en-GB" sz="1050" dirty="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solidFill>
                            <a:srgbClr val="0070C0"/>
                          </a:solidFill>
                          <a:effectLst/>
                          <a:latin typeface="Calibri"/>
                          <a:ea typeface="SimSun"/>
                          <a:cs typeface="Times New Roman"/>
                        </a:rPr>
                        <a:t> </a:t>
                      </a:r>
                      <a:endParaRPr lang="en-GB" sz="1050" dirty="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2</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3</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4</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5</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6</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7</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8</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9</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10</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11</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12</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13</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14</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75">
                <a:tc>
                  <a:txBody>
                    <a:bodyPr/>
                    <a:lstStyle/>
                    <a:p>
                      <a:pPr>
                        <a:lnSpc>
                          <a:spcPct val="115000"/>
                        </a:lnSpc>
                        <a:spcAft>
                          <a:spcPts val="0"/>
                        </a:spcAft>
                      </a:pPr>
                      <a:r>
                        <a:rPr lang="en-GB" sz="900" b="1">
                          <a:solidFill>
                            <a:srgbClr val="0070C0"/>
                          </a:solidFill>
                          <a:effectLst/>
                          <a:latin typeface="Calibri"/>
                          <a:ea typeface="SimSun"/>
                          <a:cs typeface="Times New Roman"/>
                        </a:rPr>
                        <a:t>15</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901">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TOTAL NO. ELIGIBLE CHILDREN</a:t>
                      </a:r>
                      <a:endParaRPr lang="en-GB" sz="1050">
                        <a:solidFill>
                          <a:srgbClr val="0070C0"/>
                        </a:solidFill>
                        <a:effectLst/>
                        <a:latin typeface="Calibri"/>
                        <a:ea typeface="SimSun"/>
                        <a:cs typeface="Times New Roman"/>
                      </a:endParaRPr>
                    </a:p>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TOTAL NO. VACCINATED CHILDREN</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a:solidFill>
                            <a:srgbClr val="0070C0"/>
                          </a:solidFill>
                          <a:effectLst/>
                          <a:latin typeface="Calibri"/>
                          <a:ea typeface="SimSun"/>
                          <a:cs typeface="Times New Roman"/>
                        </a:rPr>
                        <a:t> </a:t>
                      </a:r>
                      <a:endParaRPr lang="en-GB" sz="105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b="1" dirty="0">
                          <a:solidFill>
                            <a:srgbClr val="0070C0"/>
                          </a:solidFill>
                          <a:effectLst/>
                          <a:latin typeface="Calibri"/>
                          <a:ea typeface="SimSun"/>
                          <a:cs typeface="Times New Roman"/>
                        </a:rPr>
                        <a:t>TOTAL NO. COMPLETELY VACCINATED HHs</a:t>
                      </a:r>
                      <a:endParaRPr lang="en-GB" sz="1050" dirty="0">
                        <a:solidFill>
                          <a:srgbClr val="0070C0"/>
                        </a:solidFill>
                        <a:effectLst/>
                        <a:latin typeface="Calibri"/>
                        <a:ea typeface="SimSun"/>
                        <a:cs typeface="Times New Roman"/>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 Placeholder 8"/>
          <p:cNvSpPr>
            <a:spLocks noGrp="1"/>
          </p:cNvSpPr>
          <p:nvPr>
            <p:ph type="body" sz="half" idx="2"/>
          </p:nvPr>
        </p:nvSpPr>
        <p:spPr>
          <a:xfrm>
            <a:off x="6312491" y="1263776"/>
            <a:ext cx="2753940" cy="4691027"/>
          </a:xfrm>
        </p:spPr>
        <p:txBody>
          <a:bodyPr lIns="80147" rIns="80147"/>
          <a:lstStyle/>
          <a:p>
            <a:pPr algn="ctr"/>
            <a:r>
              <a:rPr lang="en-US" sz="2100" u="sng" dirty="0">
                <a:solidFill>
                  <a:schemeClr val="bg1"/>
                </a:solidFill>
              </a:rPr>
              <a:t>In-House Monitoring Form</a:t>
            </a:r>
          </a:p>
          <a:p>
            <a:pPr marL="250460" indent="-250460">
              <a:buFont typeface="Arial" panose="020B0604020202020204" pitchFamily="34" charset="0"/>
              <a:buChar char="•"/>
            </a:pPr>
            <a:r>
              <a:rPr lang="en-US" sz="2100" dirty="0">
                <a:solidFill>
                  <a:schemeClr val="bg1"/>
                </a:solidFill>
              </a:rPr>
              <a:t>7 options for reasons unvaccinated</a:t>
            </a:r>
          </a:p>
          <a:p>
            <a:pPr marL="250460" indent="-250460">
              <a:buFont typeface="Arial" panose="020B0604020202020204" pitchFamily="34" charset="0"/>
              <a:buChar char="•"/>
            </a:pPr>
            <a:r>
              <a:rPr lang="en-US" sz="2100" dirty="0">
                <a:solidFill>
                  <a:schemeClr val="bg1"/>
                </a:solidFill>
              </a:rPr>
              <a:t>3 options if reason is refusal</a:t>
            </a:r>
          </a:p>
          <a:p>
            <a:endParaRPr lang="en-GB" dirty="0">
              <a:solidFill>
                <a:schemeClr val="bg1"/>
              </a:solidFill>
            </a:endParaRPr>
          </a:p>
        </p:txBody>
      </p:sp>
    </p:spTree>
    <p:extLst>
      <p:ext uri="{BB962C8B-B14F-4D97-AF65-F5344CB8AC3E}">
        <p14:creationId xmlns:p14="http://schemas.microsoft.com/office/powerpoint/2010/main" val="28140557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ne-NP" dirty="0" smtClean="0">
                <a:solidFill>
                  <a:srgbClr val="0070C0"/>
                </a:solidFill>
              </a:rPr>
              <a:t>धन्यवाद </a:t>
            </a:r>
            <a:r>
              <a:rPr dirty="0" smtClean="0">
                <a:solidFill>
                  <a:srgbClr val="0070C0"/>
                </a:solidFill>
              </a:rPr>
              <a:t/>
            </a:r>
            <a:br>
              <a:rPr dirty="0" smtClean="0">
                <a:solidFill>
                  <a:srgbClr val="0070C0"/>
                </a:solidFill>
              </a:rPr>
            </a:br>
            <a:r>
              <a:rPr dirty="0" smtClean="0">
                <a:solidFill>
                  <a:srgbClr val="0070C0"/>
                </a:solidFill>
              </a:rPr>
              <a:t>THANK YOU !</a:t>
            </a:r>
            <a:endParaRPr lang="en-US"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lIns="80147" tIns="40074" rIns="80147" bIns="40074">
            <a:normAutofit fontScale="90000"/>
          </a:bodyPr>
          <a:lstStyle/>
          <a:p>
            <a:pPr algn="ctr"/>
            <a:r>
              <a:rPr lang="en-US" sz="3600" b="1" dirty="0" smtClean="0">
                <a:solidFill>
                  <a:srgbClr val="0070C0"/>
                </a:solidFill>
                <a:latin typeface="+mn-lt"/>
                <a:ea typeface="+mn-ea"/>
                <a:cs typeface="+mn-cs"/>
              </a:rPr>
              <a:t>Criteria </a:t>
            </a:r>
            <a:r>
              <a:rPr lang="en-US" sz="3600" b="1" dirty="0">
                <a:solidFill>
                  <a:srgbClr val="0070C0"/>
                </a:solidFill>
                <a:latin typeface="+mn-lt"/>
                <a:ea typeface="+mn-ea"/>
                <a:cs typeface="+mn-cs"/>
              </a:rPr>
              <a:t>for </a:t>
            </a:r>
            <a:r>
              <a:rPr lang="en-US" sz="3600" b="1" dirty="0" smtClean="0">
                <a:solidFill>
                  <a:srgbClr val="0070C0"/>
                </a:solidFill>
                <a:latin typeface="+mn-lt"/>
                <a:ea typeface="+mn-ea"/>
                <a:cs typeface="+mn-cs"/>
              </a:rPr>
              <a:t>Trigger for corrective actions</a:t>
            </a:r>
            <a:endParaRPr lang="en-GB" sz="3600" b="1" dirty="0">
              <a:solidFill>
                <a:srgbClr val="0070C0"/>
              </a:solidFill>
              <a:latin typeface="+mn-lt"/>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289407"/>
              </p:ext>
            </p:extLst>
          </p:nvPr>
        </p:nvGraphicFramePr>
        <p:xfrm>
          <a:off x="457200" y="1905000"/>
          <a:ext cx="8458200" cy="4190999"/>
        </p:xfrm>
        <a:graphic>
          <a:graphicData uri="http://schemas.openxmlformats.org/drawingml/2006/table">
            <a:tbl>
              <a:tblPr firstRow="1" firstCol="1" bandRow="1"/>
              <a:tblGrid>
                <a:gridCol w="4934514"/>
                <a:gridCol w="3523686"/>
              </a:tblGrid>
              <a:tr h="553370">
                <a:tc>
                  <a:txBody>
                    <a:bodyPr/>
                    <a:lstStyle/>
                    <a:p>
                      <a:pPr>
                        <a:lnSpc>
                          <a:spcPct val="115000"/>
                        </a:lnSpc>
                        <a:spcAft>
                          <a:spcPts val="1000"/>
                        </a:spcAft>
                      </a:pPr>
                      <a:r>
                        <a:rPr lang="en-US" sz="2000" b="1" dirty="0">
                          <a:solidFill>
                            <a:srgbClr val="0070C0"/>
                          </a:solidFill>
                          <a:effectLst/>
                          <a:latin typeface="Calibri"/>
                          <a:ea typeface="Malgun Gothic"/>
                          <a:cs typeface="Arial"/>
                        </a:rPr>
                        <a:t>Indicators</a:t>
                      </a:r>
                      <a:endParaRPr lang="en-GB" sz="2000" dirty="0">
                        <a:solidFill>
                          <a:srgbClr val="0070C0"/>
                        </a:solidFill>
                        <a:effectLst/>
                        <a:latin typeface="Calibri"/>
                        <a:ea typeface="SimSun"/>
                        <a:cs typeface="Arial"/>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1000"/>
                        </a:spcAft>
                      </a:pPr>
                      <a:r>
                        <a:rPr lang="en-US" sz="2000" b="1">
                          <a:solidFill>
                            <a:srgbClr val="0070C0"/>
                          </a:solidFill>
                          <a:effectLst/>
                          <a:latin typeface="Calibri"/>
                          <a:ea typeface="Malgun Gothic"/>
                          <a:cs typeface="Arial"/>
                        </a:rPr>
                        <a:t>Trigger for corrective action</a:t>
                      </a:r>
                      <a:endParaRPr lang="en-GB" sz="2000">
                        <a:solidFill>
                          <a:srgbClr val="0070C0"/>
                        </a:solidFill>
                        <a:effectLst/>
                        <a:latin typeface="Calibri"/>
                        <a:ea typeface="SimSun"/>
                        <a:cs typeface="Arial"/>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02585">
                <a:tc>
                  <a:txBody>
                    <a:bodyPr/>
                    <a:lstStyle/>
                    <a:p>
                      <a:pPr>
                        <a:lnSpc>
                          <a:spcPct val="115000"/>
                        </a:lnSpc>
                        <a:spcAft>
                          <a:spcPts val="1000"/>
                        </a:spcAft>
                      </a:pPr>
                      <a:r>
                        <a:rPr lang="en-US" sz="2000" dirty="0">
                          <a:solidFill>
                            <a:srgbClr val="0070C0"/>
                          </a:solidFill>
                          <a:effectLst/>
                          <a:latin typeface="Calibri"/>
                          <a:ea typeface="Malgun Gothic"/>
                          <a:cs typeface="Arial"/>
                        </a:rPr>
                        <a:t>Number of houses (out of 15) with all SIA-eligible children vaccinated during SIA</a:t>
                      </a:r>
                      <a:endParaRPr lang="en-GB" sz="2000" dirty="0">
                        <a:solidFill>
                          <a:srgbClr val="0070C0"/>
                        </a:solidFill>
                        <a:effectLst/>
                        <a:latin typeface="Calibri"/>
                        <a:ea typeface="SimSun"/>
                        <a:cs typeface="Arial"/>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1000"/>
                        </a:spcAft>
                      </a:pPr>
                      <a:r>
                        <a:rPr lang="en-US" sz="2000">
                          <a:solidFill>
                            <a:srgbClr val="0070C0"/>
                          </a:solidFill>
                          <a:effectLst/>
                          <a:latin typeface="Calibri"/>
                          <a:ea typeface="Malgun Gothic"/>
                          <a:cs typeface="Arial"/>
                        </a:rPr>
                        <a:t>&lt;14 houses completely vaccinated</a:t>
                      </a:r>
                      <a:endParaRPr lang="en-GB" sz="2000">
                        <a:solidFill>
                          <a:srgbClr val="0070C0"/>
                        </a:solidFill>
                        <a:effectLst/>
                        <a:latin typeface="Calibri"/>
                        <a:ea typeface="SimSun"/>
                        <a:cs typeface="Arial"/>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367522">
                <a:tc>
                  <a:txBody>
                    <a:bodyPr/>
                    <a:lstStyle/>
                    <a:p>
                      <a:pPr>
                        <a:lnSpc>
                          <a:spcPct val="115000"/>
                        </a:lnSpc>
                        <a:spcAft>
                          <a:spcPts val="1000"/>
                        </a:spcAft>
                      </a:pPr>
                      <a:r>
                        <a:rPr lang="en-US" sz="2000">
                          <a:solidFill>
                            <a:srgbClr val="0070C0"/>
                          </a:solidFill>
                          <a:effectLst/>
                          <a:latin typeface="Calibri"/>
                          <a:ea typeface="Malgun Gothic"/>
                          <a:cs typeface="Arial"/>
                        </a:rPr>
                        <a:t>Percentage of SIA-eligible children identified in IN-HOUSE monitoring that were unvaccinated during this SIA</a:t>
                      </a:r>
                      <a:endParaRPr lang="en-GB" sz="2000">
                        <a:solidFill>
                          <a:srgbClr val="0070C0"/>
                        </a:solidFill>
                        <a:effectLst/>
                        <a:latin typeface="Calibri"/>
                        <a:ea typeface="SimSun"/>
                        <a:cs typeface="Arial"/>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1000"/>
                        </a:spcAft>
                      </a:pPr>
                      <a:r>
                        <a:rPr lang="en-US" sz="2000" dirty="0">
                          <a:solidFill>
                            <a:srgbClr val="0070C0"/>
                          </a:solidFill>
                          <a:effectLst/>
                          <a:latin typeface="Calibri"/>
                          <a:ea typeface="Malgun Gothic"/>
                          <a:cs typeface="Arial"/>
                        </a:rPr>
                        <a:t>&lt;90% vaccinated </a:t>
                      </a:r>
                      <a:r>
                        <a:rPr lang="en-US" sz="2000" dirty="0" smtClean="0">
                          <a:solidFill>
                            <a:srgbClr val="0070C0"/>
                          </a:solidFill>
                          <a:effectLst/>
                          <a:latin typeface="Calibri"/>
                          <a:ea typeface="Malgun Gothic"/>
                          <a:cs typeface="Arial"/>
                        </a:rPr>
                        <a:t>children; </a:t>
                      </a:r>
                      <a:r>
                        <a:rPr lang="en-US" sz="2000" dirty="0" smtClean="0">
                          <a:solidFill>
                            <a:srgbClr val="FF0000"/>
                          </a:solidFill>
                          <a:effectLst/>
                          <a:latin typeface="Calibri"/>
                          <a:ea typeface="Malgun Gothic"/>
                          <a:cs typeface="Arial"/>
                        </a:rPr>
                        <a:t>&lt;95% used in Nepal</a:t>
                      </a:r>
                      <a:endParaRPr lang="en-GB" sz="2000" dirty="0">
                        <a:solidFill>
                          <a:srgbClr val="FF0000"/>
                        </a:solidFill>
                        <a:effectLst/>
                        <a:latin typeface="Calibri"/>
                        <a:ea typeface="SimSun"/>
                        <a:cs typeface="Arial"/>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367522">
                <a:tc>
                  <a:txBody>
                    <a:bodyPr/>
                    <a:lstStyle/>
                    <a:p>
                      <a:pPr>
                        <a:lnSpc>
                          <a:spcPct val="115000"/>
                        </a:lnSpc>
                        <a:spcAft>
                          <a:spcPts val="1000"/>
                        </a:spcAft>
                      </a:pPr>
                      <a:r>
                        <a:rPr lang="en-US" sz="2000">
                          <a:solidFill>
                            <a:srgbClr val="0070C0"/>
                          </a:solidFill>
                          <a:effectLst/>
                          <a:latin typeface="Calibri"/>
                          <a:ea typeface="Malgun Gothic"/>
                          <a:cs typeface="Arial"/>
                        </a:rPr>
                        <a:t>Percentage of SIA-eligible children identified in OUT-OF-HOUSE monitoring that were vaccinated during this SIA</a:t>
                      </a:r>
                      <a:endParaRPr lang="en-GB" sz="2000">
                        <a:solidFill>
                          <a:srgbClr val="0070C0"/>
                        </a:solidFill>
                        <a:effectLst/>
                        <a:latin typeface="Calibri"/>
                        <a:ea typeface="SimSun"/>
                        <a:cs typeface="Arial"/>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1000"/>
                        </a:spcAft>
                      </a:pPr>
                      <a:r>
                        <a:rPr lang="en-US" sz="2000" dirty="0">
                          <a:solidFill>
                            <a:srgbClr val="0070C0"/>
                          </a:solidFill>
                          <a:effectLst/>
                          <a:latin typeface="Calibri"/>
                          <a:ea typeface="Malgun Gothic"/>
                          <a:cs typeface="Arial"/>
                        </a:rPr>
                        <a:t>&lt;90% vaccinated </a:t>
                      </a:r>
                      <a:r>
                        <a:rPr lang="en-US" sz="2000" dirty="0" smtClean="0">
                          <a:solidFill>
                            <a:srgbClr val="0070C0"/>
                          </a:solidFill>
                          <a:effectLst/>
                          <a:latin typeface="Calibri"/>
                          <a:ea typeface="Malgun Gothic"/>
                          <a:cs typeface="Arial"/>
                        </a:rPr>
                        <a:t>children;</a:t>
                      </a:r>
                      <a:r>
                        <a:rPr lang="en-US" sz="2000" dirty="0" smtClean="0">
                          <a:solidFill>
                            <a:srgbClr val="FF0000"/>
                          </a:solidFill>
                          <a:effectLst/>
                          <a:latin typeface="Calibri"/>
                          <a:ea typeface="Malgun Gothic"/>
                          <a:cs typeface="Arial"/>
                        </a:rPr>
                        <a:t> &lt;95% used in Nepal</a:t>
                      </a:r>
                      <a:endParaRPr lang="en-GB" sz="2000" dirty="0">
                        <a:solidFill>
                          <a:srgbClr val="0070C0"/>
                        </a:solidFill>
                        <a:effectLst/>
                        <a:latin typeface="Calibri"/>
                        <a:ea typeface="SimSun"/>
                        <a:cs typeface="Arial"/>
                      </a:endParaRPr>
                    </a:p>
                  </a:txBody>
                  <a:tcPr marL="58643" marR="58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3973486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solidFill>
                  <a:srgbClr val="0070C0"/>
                </a:solidFill>
              </a:rPr>
              <a:t>Use  of Mobile Technology for Rapid Convenience Monitoring (RCM)  during Phase II of the Measles-Rubella Campaign in Nepal</a:t>
            </a:r>
            <a:endParaRPr lang="en-US" sz="3600" b="1" dirty="0">
              <a:solidFill>
                <a:srgbClr val="0070C0"/>
              </a:solidFill>
            </a:endParaRPr>
          </a:p>
        </p:txBody>
      </p:sp>
      <p:sp>
        <p:nvSpPr>
          <p:cNvPr id="3" name="Subtitle 2"/>
          <p:cNvSpPr>
            <a:spLocks noGrp="1"/>
          </p:cNvSpPr>
          <p:nvPr>
            <p:ph type="subTitle" idx="1"/>
          </p:nvPr>
        </p:nvSpPr>
        <p:spPr/>
        <p:txBody>
          <a:bodyPr>
            <a:normAutofit fontScale="70000" lnSpcReduction="20000"/>
          </a:bodyPr>
          <a:lstStyle/>
          <a:p>
            <a:r>
              <a:rPr lang="en-US" sz="3200" b="1" dirty="0" smtClean="0">
                <a:solidFill>
                  <a:srgbClr val="0070C0"/>
                </a:solidFill>
              </a:rPr>
              <a:t/>
            </a:r>
            <a:br>
              <a:rPr lang="en-US" sz="3200" b="1" dirty="0" smtClean="0">
                <a:solidFill>
                  <a:srgbClr val="0070C0"/>
                </a:solidFill>
              </a:rPr>
            </a:br>
            <a:r>
              <a:rPr lang="en-US" sz="3200" b="1" dirty="0">
                <a:solidFill>
                  <a:srgbClr val="0070C0"/>
                </a:solidFill>
              </a:rPr>
              <a:t> </a:t>
            </a:r>
            <a:r>
              <a:rPr lang="en-US" sz="3200" b="1" dirty="0" smtClean="0">
                <a:solidFill>
                  <a:srgbClr val="0070C0"/>
                </a:solidFill>
              </a:rPr>
              <a:t>                                                        February - March 2016</a:t>
            </a:r>
            <a:br>
              <a:rPr lang="en-US" sz="3200" b="1" dirty="0" smtClean="0">
                <a:solidFill>
                  <a:srgbClr val="0070C0"/>
                </a:solidFill>
              </a:rPr>
            </a:br>
            <a:endParaRPr lang="en-US" sz="3200" b="1" dirty="0">
              <a:solidFill>
                <a:srgbClr val="0070C0"/>
              </a:solidFill>
            </a:endParaRPr>
          </a:p>
        </p:txBody>
      </p:sp>
    </p:spTree>
    <p:extLst>
      <p:ext uri="{BB962C8B-B14F-4D97-AF65-F5344CB8AC3E}">
        <p14:creationId xmlns:p14="http://schemas.microsoft.com/office/powerpoint/2010/main" val="23399895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0070C0"/>
                </a:solidFill>
              </a:rPr>
              <a:t>Objective &amp; Scope</a:t>
            </a:r>
            <a:endParaRPr lang="en-GB" sz="4400" b="1" dirty="0">
              <a:solidFill>
                <a:srgbClr val="0070C0"/>
              </a:solidFill>
            </a:endParaRPr>
          </a:p>
        </p:txBody>
      </p:sp>
      <p:sp>
        <p:nvSpPr>
          <p:cNvPr id="3" name="Content Placeholder 2"/>
          <p:cNvSpPr>
            <a:spLocks noGrp="1"/>
          </p:cNvSpPr>
          <p:nvPr>
            <p:ph idx="1"/>
          </p:nvPr>
        </p:nvSpPr>
        <p:spPr>
          <a:xfrm>
            <a:off x="381000" y="1905000"/>
            <a:ext cx="8458200" cy="4572000"/>
          </a:xfrm>
        </p:spPr>
        <p:txBody>
          <a:bodyPr>
            <a:normAutofit/>
          </a:bodyPr>
          <a:lstStyle/>
          <a:p>
            <a:pPr lvl="0"/>
            <a:r>
              <a:rPr lang="en-US" sz="2800" dirty="0" smtClean="0">
                <a:solidFill>
                  <a:srgbClr val="0070C0"/>
                </a:solidFill>
              </a:rPr>
              <a:t>Piloting of mobile phones to tests </a:t>
            </a:r>
            <a:r>
              <a:rPr lang="en-US" sz="2800" u="sng" dirty="0" smtClean="0">
                <a:solidFill>
                  <a:srgbClr val="0070C0"/>
                </a:solidFill>
              </a:rPr>
              <a:t>its </a:t>
            </a:r>
            <a:r>
              <a:rPr lang="en-US" altLang="ko-KR" sz="2800" u="sng" dirty="0">
                <a:solidFill>
                  <a:srgbClr val="0070C0"/>
                </a:solidFill>
              </a:rPr>
              <a:t>feasibility &amp; utility</a:t>
            </a:r>
            <a:r>
              <a:rPr lang="en-US" altLang="ko-KR" sz="2800" dirty="0">
                <a:solidFill>
                  <a:srgbClr val="0070C0"/>
                </a:solidFill>
              </a:rPr>
              <a:t> </a:t>
            </a:r>
            <a:r>
              <a:rPr lang="en-US" sz="2800" dirty="0" smtClean="0">
                <a:solidFill>
                  <a:srgbClr val="0070C0"/>
                </a:solidFill>
              </a:rPr>
              <a:t>for RCM monitoring in 10 districts of Nepal during MRC campaign</a:t>
            </a:r>
          </a:p>
          <a:p>
            <a:endParaRPr lang="en-US" altLang="ko-KR" sz="2800" dirty="0" smtClean="0">
              <a:solidFill>
                <a:srgbClr val="0070C0"/>
              </a:solidFill>
              <a:latin typeface="+mj-lt"/>
            </a:endParaRPr>
          </a:p>
          <a:p>
            <a:r>
              <a:rPr lang="en-GB" sz="2800" dirty="0" smtClean="0">
                <a:solidFill>
                  <a:srgbClr val="0070C0"/>
                </a:solidFill>
              </a:rPr>
              <a:t>To illustrate the results for key performance indicators on a dashboard to all levels of the health system (central, regional, district) for more adequate real time supervision and remedial action-planning </a:t>
            </a:r>
            <a:r>
              <a:rPr lang="en-US" altLang="ko-KR" sz="2800" dirty="0" smtClean="0">
                <a:solidFill>
                  <a:srgbClr val="0070C0"/>
                </a:solidFill>
                <a:latin typeface="+mj-lt"/>
              </a:rPr>
              <a:t/>
            </a:r>
            <a:br>
              <a:rPr lang="en-US" altLang="ko-KR" sz="2800" dirty="0" smtClean="0">
                <a:solidFill>
                  <a:srgbClr val="0070C0"/>
                </a:solidFill>
                <a:latin typeface="+mj-lt"/>
              </a:rPr>
            </a:br>
            <a:endParaRPr lang="en-US" sz="28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5951755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0147" tIns="40074" rIns="80147" bIns="40074">
            <a:normAutofit/>
          </a:bodyPr>
          <a:lstStyle/>
          <a:p>
            <a:r>
              <a:rPr lang="en-US" sz="4400" b="1" dirty="0">
                <a:solidFill>
                  <a:srgbClr val="0070C0"/>
                </a:solidFill>
              </a:rPr>
              <a:t>Why use mobile phones?</a:t>
            </a:r>
            <a:endParaRPr lang="en-GB" sz="4400" b="1" dirty="0">
              <a:solidFill>
                <a:srgbClr val="0070C0"/>
              </a:solidFill>
            </a:endParaRPr>
          </a:p>
        </p:txBody>
      </p:sp>
      <p:sp>
        <p:nvSpPr>
          <p:cNvPr id="4" name="Content Placeholder 2"/>
          <p:cNvSpPr txBox="1">
            <a:spLocks/>
          </p:cNvSpPr>
          <p:nvPr/>
        </p:nvSpPr>
        <p:spPr>
          <a:xfrm>
            <a:off x="381000" y="2590800"/>
            <a:ext cx="8382000" cy="182880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541338" indent="-541338">
              <a:buClr>
                <a:srgbClr val="FFC000"/>
              </a:buClr>
              <a:buFont typeface="Wingdings" panose="05000000000000000000" pitchFamily="2" charset="2"/>
              <a:buChar char="Ø"/>
            </a:pPr>
            <a:r>
              <a:rPr lang="en-GB" sz="2800" dirty="0" smtClean="0">
                <a:solidFill>
                  <a:srgbClr val="0070C0"/>
                </a:solidFill>
              </a:rPr>
              <a:t>Collection of GPS coordinates for team monitoring </a:t>
            </a:r>
          </a:p>
          <a:p>
            <a:pPr marL="541338" indent="-541338">
              <a:buClr>
                <a:srgbClr val="FFC000"/>
              </a:buClr>
              <a:buFont typeface="Wingdings" panose="05000000000000000000" pitchFamily="2" charset="2"/>
              <a:buChar char="Ø"/>
            </a:pPr>
            <a:r>
              <a:rPr lang="en-GB" sz="2800" dirty="0" smtClean="0">
                <a:solidFill>
                  <a:srgbClr val="0070C0"/>
                </a:solidFill>
              </a:rPr>
              <a:t>Real-time availability of field data </a:t>
            </a:r>
          </a:p>
          <a:p>
            <a:pPr marL="541338" indent="-541338">
              <a:buClr>
                <a:srgbClr val="FFC000"/>
              </a:buClr>
              <a:buFont typeface="Wingdings" panose="05000000000000000000" pitchFamily="2" charset="2"/>
              <a:buChar char="Ø"/>
            </a:pPr>
            <a:r>
              <a:rPr lang="en-GB" sz="2800" dirty="0" smtClean="0">
                <a:solidFill>
                  <a:srgbClr val="0070C0"/>
                </a:solidFill>
              </a:rPr>
              <a:t>Quicker analysis for more timely action. </a:t>
            </a:r>
            <a:endParaRPr lang="en-GB" sz="2800" dirty="0">
              <a:solidFill>
                <a:srgbClr val="0070C0"/>
              </a:solidFill>
              <a:latin typeface="+mj-lt"/>
            </a:endParaRPr>
          </a:p>
        </p:txBody>
      </p:sp>
    </p:spTree>
    <p:extLst>
      <p:ext uri="{BB962C8B-B14F-4D97-AF65-F5344CB8AC3E}">
        <p14:creationId xmlns:p14="http://schemas.microsoft.com/office/powerpoint/2010/main" val="793397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lIns="80147" tIns="40074" rIns="80147" bIns="40074">
            <a:normAutofit fontScale="90000"/>
          </a:bodyPr>
          <a:lstStyle/>
          <a:p>
            <a:pPr algn="ctr"/>
            <a:r>
              <a:rPr lang="en-US" sz="4400" b="1" dirty="0">
                <a:solidFill>
                  <a:srgbClr val="0070C0"/>
                </a:solidFill>
              </a:rPr>
              <a:t>Pilot </a:t>
            </a:r>
            <a:r>
              <a:rPr lang="en-US" sz="4400" b="1" dirty="0" smtClean="0">
                <a:solidFill>
                  <a:srgbClr val="0070C0"/>
                </a:solidFill>
              </a:rPr>
              <a:t>Study in Nepal</a:t>
            </a:r>
            <a:endParaRPr lang="en-GB" sz="4400" b="1" dirty="0">
              <a:solidFill>
                <a:srgbClr val="0070C0"/>
              </a:solidFill>
            </a:endParaRPr>
          </a:p>
        </p:txBody>
      </p:sp>
      <p:sp>
        <p:nvSpPr>
          <p:cNvPr id="3" name="Content Placeholder 2"/>
          <p:cNvSpPr>
            <a:spLocks noGrp="1"/>
          </p:cNvSpPr>
          <p:nvPr>
            <p:ph idx="1"/>
          </p:nvPr>
        </p:nvSpPr>
        <p:spPr>
          <a:xfrm>
            <a:off x="381000" y="1143000"/>
            <a:ext cx="8229600" cy="5486400"/>
          </a:xfrm>
        </p:spPr>
        <p:txBody>
          <a:bodyPr lIns="80147" tIns="40074" rIns="80147" bIns="40074">
            <a:normAutofit fontScale="92500" lnSpcReduction="10000"/>
          </a:bodyPr>
          <a:lstStyle/>
          <a:p>
            <a:pPr marL="273050" lvl="1" indent="-273050">
              <a:spcBef>
                <a:spcPts val="600"/>
              </a:spcBef>
              <a:spcAft>
                <a:spcPts val="600"/>
              </a:spcAft>
            </a:pPr>
            <a:r>
              <a:rPr lang="en-US" b="1" dirty="0" smtClean="0">
                <a:solidFill>
                  <a:srgbClr val="0070C0"/>
                </a:solidFill>
              </a:rPr>
              <a:t>When </a:t>
            </a:r>
            <a:r>
              <a:rPr lang="en-US" b="1" dirty="0">
                <a:solidFill>
                  <a:srgbClr val="0070C0"/>
                </a:solidFill>
              </a:rPr>
              <a:t>?</a:t>
            </a:r>
            <a:r>
              <a:rPr lang="en-US" dirty="0">
                <a:solidFill>
                  <a:srgbClr val="0070C0"/>
                </a:solidFill>
              </a:rPr>
              <a:t>: </a:t>
            </a:r>
            <a:endParaRPr lang="en-US" dirty="0" smtClean="0">
              <a:solidFill>
                <a:srgbClr val="0070C0"/>
              </a:solidFill>
            </a:endParaRPr>
          </a:p>
          <a:p>
            <a:pPr marL="708660" lvl="2" indent="-342900">
              <a:spcBef>
                <a:spcPts val="600"/>
              </a:spcBef>
              <a:spcAft>
                <a:spcPts val="600"/>
              </a:spcAft>
              <a:buFont typeface="Wingdings" panose="05000000000000000000" pitchFamily="2" charset="2"/>
              <a:buChar char="Ø"/>
            </a:pPr>
            <a:r>
              <a:rPr lang="en-US" dirty="0" smtClean="0">
                <a:solidFill>
                  <a:srgbClr val="0070C0"/>
                </a:solidFill>
              </a:rPr>
              <a:t>February-March </a:t>
            </a:r>
            <a:r>
              <a:rPr lang="en-US" dirty="0">
                <a:solidFill>
                  <a:srgbClr val="0070C0"/>
                </a:solidFill>
              </a:rPr>
              <a:t>2016 (Phase II of campaign)</a:t>
            </a:r>
          </a:p>
          <a:p>
            <a:pPr marL="708660" lvl="2" indent="-342900">
              <a:spcBef>
                <a:spcPts val="600"/>
              </a:spcBef>
              <a:spcAft>
                <a:spcPts val="600"/>
              </a:spcAft>
              <a:buFont typeface="Wingdings" panose="05000000000000000000" pitchFamily="2" charset="2"/>
              <a:buChar char="Ø"/>
            </a:pPr>
            <a:r>
              <a:rPr lang="en-US" dirty="0" smtClean="0">
                <a:solidFill>
                  <a:srgbClr val="0070C0"/>
                </a:solidFill>
              </a:rPr>
              <a:t>Campaign completed in each sub-district over 10 days, </a:t>
            </a:r>
          </a:p>
          <a:p>
            <a:pPr marL="273050" lvl="1" indent="-273050">
              <a:spcBef>
                <a:spcPts val="600"/>
              </a:spcBef>
              <a:spcAft>
                <a:spcPts val="600"/>
              </a:spcAft>
            </a:pPr>
            <a:r>
              <a:rPr lang="en-US" b="1" dirty="0" smtClean="0">
                <a:solidFill>
                  <a:srgbClr val="0070C0"/>
                </a:solidFill>
              </a:rPr>
              <a:t>What ?</a:t>
            </a:r>
          </a:p>
          <a:p>
            <a:pPr marL="708660" lvl="2" indent="-342900">
              <a:spcBef>
                <a:spcPts val="600"/>
              </a:spcBef>
              <a:spcAft>
                <a:spcPts val="600"/>
              </a:spcAft>
              <a:buFont typeface="Wingdings" panose="05000000000000000000" pitchFamily="2" charset="2"/>
              <a:buChar char="Ø"/>
            </a:pPr>
            <a:r>
              <a:rPr lang="en-US" dirty="0" smtClean="0">
                <a:solidFill>
                  <a:srgbClr val="0070C0"/>
                </a:solidFill>
              </a:rPr>
              <a:t>RCM done on 3</a:t>
            </a:r>
            <a:r>
              <a:rPr lang="en-US" baseline="30000" dirty="0" smtClean="0">
                <a:solidFill>
                  <a:srgbClr val="0070C0"/>
                </a:solidFill>
              </a:rPr>
              <a:t>rd</a:t>
            </a:r>
            <a:r>
              <a:rPr lang="en-US" dirty="0" smtClean="0">
                <a:solidFill>
                  <a:srgbClr val="0070C0"/>
                </a:solidFill>
              </a:rPr>
              <a:t> and 7</a:t>
            </a:r>
            <a:r>
              <a:rPr lang="en-US" baseline="30000" dirty="0" smtClean="0">
                <a:solidFill>
                  <a:srgbClr val="0070C0"/>
                </a:solidFill>
              </a:rPr>
              <a:t>th</a:t>
            </a:r>
            <a:r>
              <a:rPr lang="en-US" dirty="0" smtClean="0">
                <a:solidFill>
                  <a:srgbClr val="0070C0"/>
                </a:solidFill>
              </a:rPr>
              <a:t> days of the 10 day long campaign</a:t>
            </a:r>
          </a:p>
          <a:p>
            <a:pPr marL="708660" lvl="2" indent="-342900">
              <a:spcBef>
                <a:spcPts val="600"/>
              </a:spcBef>
              <a:spcAft>
                <a:spcPts val="600"/>
              </a:spcAft>
              <a:buFont typeface="Wingdings" panose="05000000000000000000" pitchFamily="2" charset="2"/>
              <a:buChar char="Ø"/>
            </a:pPr>
            <a:r>
              <a:rPr lang="en-US" dirty="0" smtClean="0">
                <a:solidFill>
                  <a:srgbClr val="0070C0"/>
                </a:solidFill>
              </a:rPr>
              <a:t>200 communities to be visited, 400 RCM reports expected to be submitted</a:t>
            </a:r>
          </a:p>
          <a:p>
            <a:pPr marL="273050" lvl="1" indent="-273050">
              <a:spcBef>
                <a:spcPts val="600"/>
              </a:spcBef>
              <a:spcAft>
                <a:spcPts val="600"/>
              </a:spcAft>
            </a:pPr>
            <a:r>
              <a:rPr lang="en-US" b="1" dirty="0">
                <a:solidFill>
                  <a:srgbClr val="0070C0"/>
                </a:solidFill>
              </a:rPr>
              <a:t>Where ?</a:t>
            </a:r>
            <a:r>
              <a:rPr lang="en-US" dirty="0">
                <a:solidFill>
                  <a:srgbClr val="0070C0"/>
                </a:solidFill>
              </a:rPr>
              <a:t>: Mobile </a:t>
            </a:r>
            <a:r>
              <a:rPr lang="en-US" dirty="0" smtClean="0">
                <a:solidFill>
                  <a:srgbClr val="0070C0"/>
                </a:solidFill>
              </a:rPr>
              <a:t> phones  based apps in </a:t>
            </a:r>
            <a:r>
              <a:rPr lang="en-US" dirty="0">
                <a:solidFill>
                  <a:srgbClr val="0070C0"/>
                </a:solidFill>
              </a:rPr>
              <a:t>10 </a:t>
            </a:r>
            <a:r>
              <a:rPr lang="en-US" dirty="0" smtClean="0">
                <a:solidFill>
                  <a:srgbClr val="0070C0"/>
                </a:solidFill>
              </a:rPr>
              <a:t>districts, </a:t>
            </a:r>
            <a:r>
              <a:rPr lang="en-US" dirty="0">
                <a:solidFill>
                  <a:srgbClr val="0070C0"/>
                </a:solidFill>
              </a:rPr>
              <a:t>100 data </a:t>
            </a:r>
            <a:r>
              <a:rPr lang="en-US" dirty="0" smtClean="0">
                <a:solidFill>
                  <a:srgbClr val="0070C0"/>
                </a:solidFill>
              </a:rPr>
              <a:t>collectors; Paper based in 29 districts </a:t>
            </a:r>
            <a:endParaRPr lang="en-US" dirty="0">
              <a:solidFill>
                <a:srgbClr val="0070C0"/>
              </a:solidFill>
            </a:endParaRPr>
          </a:p>
          <a:p>
            <a:pPr marL="273050" lvl="1" indent="-273050">
              <a:spcBef>
                <a:spcPts val="600"/>
              </a:spcBef>
              <a:spcAft>
                <a:spcPts val="600"/>
              </a:spcAft>
            </a:pPr>
            <a:r>
              <a:rPr lang="en-US" b="1" dirty="0" smtClean="0">
                <a:solidFill>
                  <a:srgbClr val="0070C0"/>
                </a:solidFill>
              </a:rPr>
              <a:t>Who ?</a:t>
            </a:r>
            <a:r>
              <a:rPr lang="en-US" dirty="0" smtClean="0">
                <a:solidFill>
                  <a:srgbClr val="0070C0"/>
                </a:solidFill>
              </a:rPr>
              <a:t>: </a:t>
            </a:r>
            <a:r>
              <a:rPr lang="en-US" dirty="0">
                <a:solidFill>
                  <a:srgbClr val="0070C0"/>
                </a:solidFill>
              </a:rPr>
              <a:t>10 District Supervisors from each district responsible for carrying out the </a:t>
            </a:r>
            <a:r>
              <a:rPr lang="en-US" dirty="0" smtClean="0">
                <a:solidFill>
                  <a:srgbClr val="0070C0"/>
                </a:solidFill>
              </a:rPr>
              <a:t>RCMs using mobile phone based </a:t>
            </a:r>
            <a:r>
              <a:rPr lang="en-US" dirty="0" err="1" smtClean="0">
                <a:solidFill>
                  <a:srgbClr val="0070C0"/>
                </a:solidFill>
              </a:rPr>
              <a:t>applicaiton</a:t>
            </a:r>
            <a:r>
              <a:rPr lang="en-US" dirty="0" smtClean="0">
                <a:solidFill>
                  <a:srgbClr val="0070C0"/>
                </a:solidFill>
              </a:rPr>
              <a:t>. </a:t>
            </a:r>
            <a:endParaRPr lang="en-US" dirty="0">
              <a:solidFill>
                <a:srgbClr val="0070C0"/>
              </a:solidFill>
            </a:endParaRPr>
          </a:p>
          <a:p>
            <a:pPr marL="273050" lvl="1" indent="-273050">
              <a:spcBef>
                <a:spcPts val="600"/>
              </a:spcBef>
              <a:spcAft>
                <a:spcPts val="600"/>
              </a:spcAft>
            </a:pPr>
            <a:r>
              <a:rPr lang="en-US" b="1" dirty="0" smtClean="0">
                <a:solidFill>
                  <a:srgbClr val="0070C0"/>
                </a:solidFill>
              </a:rPr>
              <a:t>How ?</a:t>
            </a:r>
            <a:r>
              <a:rPr lang="en-US" dirty="0" smtClean="0">
                <a:solidFill>
                  <a:srgbClr val="0070C0"/>
                </a:solidFill>
              </a:rPr>
              <a:t>: </a:t>
            </a:r>
            <a:r>
              <a:rPr lang="en-US" dirty="0">
                <a:solidFill>
                  <a:srgbClr val="0070C0"/>
                </a:solidFill>
              </a:rPr>
              <a:t>A one-day training was conducted by the central team to the 10 districts a week before the MRC. 10 phones with RCM tools installed were distributed to each of the districts. </a:t>
            </a:r>
          </a:p>
          <a:p>
            <a:pPr marL="273050" lvl="1" indent="-273050">
              <a:spcBef>
                <a:spcPts val="600"/>
              </a:spcBef>
              <a:spcAft>
                <a:spcPts val="600"/>
              </a:spcAft>
            </a:pPr>
            <a:endParaRPr lang="en-US" dirty="0">
              <a:solidFill>
                <a:srgbClr val="0070C0"/>
              </a:solidFill>
            </a:endParaRPr>
          </a:p>
        </p:txBody>
      </p:sp>
    </p:spTree>
    <p:extLst>
      <p:ext uri="{BB962C8B-B14F-4D97-AF65-F5344CB8AC3E}">
        <p14:creationId xmlns:p14="http://schemas.microsoft.com/office/powerpoint/2010/main" val="19208845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Dashboard were available for supervisors </a:t>
            </a:r>
            <a:endParaRPr lang="en-GB" dirty="0">
              <a:solidFill>
                <a:srgbClr val="0070C0"/>
              </a:solidFill>
            </a:endParaRPr>
          </a:p>
        </p:txBody>
      </p:sp>
      <p:sp>
        <p:nvSpPr>
          <p:cNvPr id="3" name="Content Placeholder 2"/>
          <p:cNvSpPr>
            <a:spLocks noGrp="1"/>
          </p:cNvSpPr>
          <p:nvPr>
            <p:ph idx="1"/>
          </p:nvPr>
        </p:nvSpPr>
        <p:spPr/>
        <p:txBody>
          <a:bodyPr>
            <a:normAutofit/>
          </a:bodyPr>
          <a:lstStyle/>
          <a:p>
            <a:pPr marL="0" indent="0">
              <a:buClr>
                <a:srgbClr val="FF0000"/>
              </a:buClr>
              <a:buNone/>
            </a:pPr>
            <a:r>
              <a:rPr lang="en-US" sz="2800" dirty="0" smtClean="0">
                <a:solidFill>
                  <a:srgbClr val="0070C0"/>
                </a:solidFill>
              </a:rPr>
              <a:t>Types of dashboard – Action &amp; Monitoring </a:t>
            </a:r>
          </a:p>
          <a:p>
            <a:pPr marL="571500" indent="-571500">
              <a:buClr>
                <a:srgbClr val="FF0000"/>
              </a:buClr>
              <a:buFont typeface="+mj-lt"/>
              <a:buAutoNum type="romanUcPeriod"/>
            </a:pPr>
            <a:endParaRPr lang="en-US" sz="2800" dirty="0" smtClean="0">
              <a:solidFill>
                <a:srgbClr val="0070C0"/>
              </a:solidFill>
            </a:endParaRPr>
          </a:p>
          <a:p>
            <a:pPr marL="1028700" lvl="1" indent="-571500">
              <a:buClr>
                <a:srgbClr val="FF0000"/>
              </a:buClr>
              <a:buFont typeface="+mj-lt"/>
              <a:buAutoNum type="romanUcPeriod"/>
            </a:pPr>
            <a:r>
              <a:rPr lang="en-US" sz="2800" dirty="0" smtClean="0">
                <a:solidFill>
                  <a:srgbClr val="0070C0"/>
                </a:solidFill>
              </a:rPr>
              <a:t>Action Dashboard: For supervising teams on how to take action, what action to take, and which villages need action</a:t>
            </a:r>
          </a:p>
          <a:p>
            <a:pPr marL="1028700" lvl="1" indent="-571500">
              <a:buClr>
                <a:srgbClr val="FF0000"/>
              </a:buClr>
              <a:buFont typeface="+mj-lt"/>
              <a:buAutoNum type="romanUcPeriod"/>
            </a:pPr>
            <a:r>
              <a:rPr lang="en-US" sz="2800" dirty="0" smtClean="0">
                <a:solidFill>
                  <a:srgbClr val="0070C0"/>
                </a:solidFill>
              </a:rPr>
              <a:t>RCM Team Activity Monitoring Dashboard: For making sure all RCMs are being conducted and data being submitted in all villages</a:t>
            </a:r>
            <a:endParaRPr lang="en-GB" sz="2800" dirty="0">
              <a:solidFill>
                <a:srgbClr val="0070C0"/>
              </a:solidFill>
            </a:endParaRPr>
          </a:p>
        </p:txBody>
      </p:sp>
    </p:spTree>
    <p:extLst>
      <p:ext uri="{BB962C8B-B14F-4D97-AF65-F5344CB8AC3E}">
        <p14:creationId xmlns:p14="http://schemas.microsoft.com/office/powerpoint/2010/main" val="40976929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2463</TotalTime>
  <Words>2230</Words>
  <Application>Microsoft Macintosh PowerPoint</Application>
  <PresentationFormat>On-screen Show (4:3)</PresentationFormat>
  <Paragraphs>429</Paragraphs>
  <Slides>30</Slides>
  <Notes>9</Notes>
  <HiddenSlides>7</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Paper</vt:lpstr>
      <vt:lpstr>PowerPoint Presentation</vt:lpstr>
      <vt:lpstr>What is  Rapid Convenient Monitoring? </vt:lpstr>
      <vt:lpstr>PowerPoint Presentation</vt:lpstr>
      <vt:lpstr>Criteria for Trigger for corrective actions</vt:lpstr>
      <vt:lpstr>Use  of Mobile Technology for Rapid Convenience Monitoring (RCM)  during Phase II of the Measles-Rubella Campaign in Nepal</vt:lpstr>
      <vt:lpstr>Objective &amp; Scope</vt:lpstr>
      <vt:lpstr>Why use mobile phones?</vt:lpstr>
      <vt:lpstr>Pilot Study in Nepal</vt:lpstr>
      <vt:lpstr>Dashboard were available for supervisors </vt:lpstr>
      <vt:lpstr>Action Dashboard:  Used by District EPI Supervisor to track the overall status and the reasons for unvaccination or refusal, so that the programme can use tailored approaches in addressing low coverage in particular district</vt:lpstr>
      <vt:lpstr>PowerPoint Presentation</vt:lpstr>
      <vt:lpstr>Monitoring Dashboard: Used by District Supervisors to monitor their RCM staff, making sure that RCMs are being conducted and data is being submitted from all reporting areas. </vt:lpstr>
      <vt:lpstr>PowerPoint Presentation</vt:lpstr>
      <vt:lpstr>What was the response to the new technology ?</vt:lpstr>
      <vt:lpstr>Completeness &amp; Timeliness of Reporting</vt:lpstr>
      <vt:lpstr>Difficulty  on use of  Monitoring Forms</vt:lpstr>
      <vt:lpstr>Feedback from Data Collectors: Highlights</vt:lpstr>
      <vt:lpstr>Feedback from Central Level Staff</vt:lpstr>
      <vt:lpstr>How did it help in the campaign? </vt:lpstr>
      <vt:lpstr>PowerPoint Presentation</vt:lpstr>
      <vt:lpstr>Vaccination Rates per District </vt:lpstr>
      <vt:lpstr>Reasons for Non-Vaccination (n=311) </vt:lpstr>
      <vt:lpstr>Reasons for Refusal (n=68) </vt:lpstr>
      <vt:lpstr>Successes</vt:lpstr>
      <vt:lpstr>Challenges</vt:lpstr>
      <vt:lpstr>Future Use and Sustainability</vt:lpstr>
      <vt:lpstr>Looking forward</vt:lpstr>
      <vt:lpstr>Challenges</vt:lpstr>
      <vt:lpstr>Conclusion</vt:lpstr>
      <vt:lpstr>धन्यवाद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strengthen Routine Immunization</dc:title>
  <dc:creator>Sanjita T</dc:creator>
  <cp:lastModifiedBy>Apple</cp:lastModifiedBy>
  <cp:revision>717</cp:revision>
  <dcterms:created xsi:type="dcterms:W3CDTF">2015-06-10T10:45:12Z</dcterms:created>
  <dcterms:modified xsi:type="dcterms:W3CDTF">2016-06-22T08:15:39Z</dcterms:modified>
</cp:coreProperties>
</file>