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Lst>
  <p:notesMasterIdLst>
    <p:notesMasterId r:id="rId47"/>
  </p:notesMasterIdLst>
  <p:handoutMasterIdLst>
    <p:handoutMasterId r:id="rId48"/>
  </p:handoutMasterIdLst>
  <p:sldIdLst>
    <p:sldId id="340" r:id="rId4"/>
    <p:sldId id="338" r:id="rId5"/>
    <p:sldId id="387" r:id="rId6"/>
    <p:sldId id="396" r:id="rId7"/>
    <p:sldId id="408" r:id="rId8"/>
    <p:sldId id="406" r:id="rId9"/>
    <p:sldId id="418" r:id="rId10"/>
    <p:sldId id="407" r:id="rId11"/>
    <p:sldId id="416" r:id="rId12"/>
    <p:sldId id="351" r:id="rId13"/>
    <p:sldId id="355" r:id="rId14"/>
    <p:sldId id="356" r:id="rId15"/>
    <p:sldId id="358" r:id="rId16"/>
    <p:sldId id="359" r:id="rId17"/>
    <p:sldId id="419" r:id="rId18"/>
    <p:sldId id="429" r:id="rId19"/>
    <p:sldId id="423" r:id="rId20"/>
    <p:sldId id="365" r:id="rId21"/>
    <p:sldId id="370" r:id="rId22"/>
    <p:sldId id="371" r:id="rId23"/>
    <p:sldId id="374" r:id="rId24"/>
    <p:sldId id="377" r:id="rId25"/>
    <p:sldId id="367" r:id="rId26"/>
    <p:sldId id="381" r:id="rId27"/>
    <p:sldId id="380" r:id="rId28"/>
    <p:sldId id="388" r:id="rId29"/>
    <p:sldId id="383" r:id="rId30"/>
    <p:sldId id="414" r:id="rId31"/>
    <p:sldId id="430" r:id="rId32"/>
    <p:sldId id="425" r:id="rId33"/>
    <p:sldId id="426" r:id="rId34"/>
    <p:sldId id="427" r:id="rId35"/>
    <p:sldId id="424" r:id="rId36"/>
    <p:sldId id="409" r:id="rId37"/>
    <p:sldId id="410" r:id="rId38"/>
    <p:sldId id="411" r:id="rId39"/>
    <p:sldId id="412" r:id="rId40"/>
    <p:sldId id="413" r:id="rId41"/>
    <p:sldId id="428" r:id="rId42"/>
    <p:sldId id="417" r:id="rId43"/>
    <p:sldId id="420" r:id="rId44"/>
    <p:sldId id="421" r:id="rId45"/>
    <p:sldId id="422" r:id="rId46"/>
  </p:sldIdLst>
  <p:sldSz cx="10693400" cy="7561263"/>
  <p:notesSz cx="6662738" cy="983297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89DD"/>
    <a:srgbClr val="72BBE8"/>
    <a:srgbClr val="96CCEE"/>
    <a:srgbClr val="C4DAF4"/>
    <a:srgbClr val="66FF33"/>
    <a:srgbClr val="1E7FB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5" autoAdjust="0"/>
    <p:restoredTop sz="90651" autoAdjust="0"/>
  </p:normalViewPr>
  <p:slideViewPr>
    <p:cSldViewPr snapToGrid="0">
      <p:cViewPr varScale="1">
        <p:scale>
          <a:sx n="54" d="100"/>
          <a:sy n="54" d="100"/>
        </p:scale>
        <p:origin x="245" y="53"/>
      </p:cViewPr>
      <p:guideLst>
        <p:guide orient="horz" pos="2381"/>
        <p:guide pos="3368"/>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ltLang="en-US"/>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8DA8F188-9809-41DF-A77F-E12618CDD9AF}" type="datetime3">
              <a:rPr lang="en-GB" altLang="en-US"/>
              <a:pPr/>
              <a:t>22 June, 2016</a:t>
            </a:fld>
            <a:endParaRPr lang="en-GB" altLang="en-US"/>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ltLang="en-US"/>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950D8118-70E5-4A83-80D5-59F873FE570A}" type="slidenum">
              <a:rPr lang="en-GB" altLang="en-US"/>
              <a:pPr/>
              <a:t>‹#›</a:t>
            </a:fld>
            <a:endParaRPr lang="en-GB" altLang="en-US"/>
          </a:p>
        </p:txBody>
      </p:sp>
    </p:spTree>
    <p:extLst>
      <p:ext uri="{BB962C8B-B14F-4D97-AF65-F5344CB8AC3E}">
        <p14:creationId xmlns:p14="http://schemas.microsoft.com/office/powerpoint/2010/main" val="348007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ltLang="en-US"/>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9B968672-CC8C-4A2C-9340-FEC59B9570D8}" type="datetime3">
              <a:rPr lang="en-GB" altLang="en-US"/>
              <a:pPr/>
              <a:t>22 June, 2016</a:t>
            </a:fld>
            <a:endParaRPr lang="en-GB" altLang="en-US"/>
          </a:p>
        </p:txBody>
      </p:sp>
      <p:sp>
        <p:nvSpPr>
          <p:cNvPr id="31748"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ltLang="en-US"/>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64CAE036-AC8E-457B-B8EA-4B9F509B0DB5}" type="slidenum">
              <a:rPr lang="en-GB" altLang="en-US"/>
              <a:pPr/>
              <a:t>‹#›</a:t>
            </a:fld>
            <a:endParaRPr lang="en-GB" altLang="en-US"/>
          </a:p>
        </p:txBody>
      </p:sp>
    </p:spTree>
    <p:extLst>
      <p:ext uri="{BB962C8B-B14F-4D97-AF65-F5344CB8AC3E}">
        <p14:creationId xmlns:p14="http://schemas.microsoft.com/office/powerpoint/2010/main" val="549458398"/>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17592BF4-D285-4300-A2D8-CDD63082117D}" type="datetime3">
              <a:rPr lang="en-GB" altLang="en-US"/>
              <a:pPr/>
              <a:t>22 June, 2016</a:t>
            </a:fld>
            <a:endParaRPr lang="en-GB" altLang="en-US"/>
          </a:p>
        </p:txBody>
      </p:sp>
      <p:sp>
        <p:nvSpPr>
          <p:cNvPr id="7" name="Rectangle 7"/>
          <p:cNvSpPr>
            <a:spLocks noGrp="1" noChangeArrowheads="1"/>
          </p:cNvSpPr>
          <p:nvPr>
            <p:ph type="sldNum" sz="quarter" idx="5"/>
          </p:nvPr>
        </p:nvSpPr>
        <p:spPr>
          <a:ln/>
        </p:spPr>
        <p:txBody>
          <a:bodyPr/>
          <a:lstStyle/>
          <a:p>
            <a:fld id="{A7007FF2-6756-425C-84BE-39AD1189F2FF}" type="slidenum">
              <a:rPr lang="en-GB" altLang="en-US"/>
              <a:pPr/>
              <a:t>1</a:t>
            </a:fld>
            <a:endParaRPr lang="en-GB" alt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gn="l" rtl="0"/>
            <a:endParaRPr lang="en-US" altLang="en-US"/>
          </a:p>
        </p:txBody>
      </p:sp>
    </p:spTree>
    <p:extLst>
      <p:ext uri="{BB962C8B-B14F-4D97-AF65-F5344CB8AC3E}">
        <p14:creationId xmlns:p14="http://schemas.microsoft.com/office/powerpoint/2010/main" val="3149502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14</a:t>
            </a:fld>
            <a:endParaRPr lang="en-US"/>
          </a:p>
        </p:txBody>
      </p:sp>
    </p:spTree>
    <p:extLst>
      <p:ext uri="{BB962C8B-B14F-4D97-AF65-F5344CB8AC3E}">
        <p14:creationId xmlns:p14="http://schemas.microsoft.com/office/powerpoint/2010/main" val="346014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38188"/>
            <a:ext cx="5211762" cy="3686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15</a:t>
            </a:fld>
            <a:endParaRPr lang="en-US"/>
          </a:p>
        </p:txBody>
      </p:sp>
    </p:spTree>
    <p:extLst>
      <p:ext uri="{BB962C8B-B14F-4D97-AF65-F5344CB8AC3E}">
        <p14:creationId xmlns:p14="http://schemas.microsoft.com/office/powerpoint/2010/main" val="275951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18</a:t>
            </a:fld>
            <a:endParaRPr lang="en-US"/>
          </a:p>
        </p:txBody>
      </p:sp>
    </p:spTree>
    <p:extLst>
      <p:ext uri="{BB962C8B-B14F-4D97-AF65-F5344CB8AC3E}">
        <p14:creationId xmlns:p14="http://schemas.microsoft.com/office/powerpoint/2010/main" val="1997523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r>
              <a:rPr lang="en-US" dirty="0" smtClean="0"/>
              <a:t>This is an immediately actionable result – and robust against all sorts of biases</a:t>
            </a:r>
          </a:p>
          <a:p>
            <a:pPr algn="l"/>
            <a:r>
              <a:rPr lang="en-US" dirty="0" smtClean="0"/>
              <a:t>Right away: Compare caregiver’s reasons for non-vaccination in the low cluster(s) with those from other clusters in the stratum</a:t>
            </a:r>
          </a:p>
          <a:p>
            <a:pPr algn="l"/>
            <a:r>
              <a:rPr lang="en-US" dirty="0" smtClean="0"/>
              <a:t>Right away: Map the locations of the clusters with low coverage and go there to investigate </a:t>
            </a:r>
          </a:p>
          <a:p>
            <a:pPr algn="l"/>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20</a:t>
            </a:fld>
            <a:endParaRPr lang="en-US"/>
          </a:p>
        </p:txBody>
      </p:sp>
    </p:spTree>
    <p:extLst>
      <p:ext uri="{BB962C8B-B14F-4D97-AF65-F5344CB8AC3E}">
        <p14:creationId xmlns:p14="http://schemas.microsoft.com/office/powerpoint/2010/main" val="264790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21</a:t>
            </a:fld>
            <a:endParaRPr lang="en-US"/>
          </a:p>
        </p:txBody>
      </p:sp>
    </p:spTree>
    <p:extLst>
      <p:ext uri="{BB962C8B-B14F-4D97-AF65-F5344CB8AC3E}">
        <p14:creationId xmlns:p14="http://schemas.microsoft.com/office/powerpoint/2010/main" val="377023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22</a:t>
            </a:fld>
            <a:endParaRPr lang="en-US"/>
          </a:p>
        </p:txBody>
      </p:sp>
    </p:spTree>
    <p:extLst>
      <p:ext uri="{BB962C8B-B14F-4D97-AF65-F5344CB8AC3E}">
        <p14:creationId xmlns:p14="http://schemas.microsoft.com/office/powerpoint/2010/main" val="35058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23</a:t>
            </a:fld>
            <a:endParaRPr lang="en-US"/>
          </a:p>
        </p:txBody>
      </p:sp>
    </p:spTree>
    <p:extLst>
      <p:ext uri="{BB962C8B-B14F-4D97-AF65-F5344CB8AC3E}">
        <p14:creationId xmlns:p14="http://schemas.microsoft.com/office/powerpoint/2010/main" val="292339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24</a:t>
            </a:fld>
            <a:endParaRPr lang="en-US"/>
          </a:p>
        </p:txBody>
      </p:sp>
    </p:spTree>
    <p:extLst>
      <p:ext uri="{BB962C8B-B14F-4D97-AF65-F5344CB8AC3E}">
        <p14:creationId xmlns:p14="http://schemas.microsoft.com/office/powerpoint/2010/main" val="3868088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C9C5D5-57DE-40BC-896C-13618D8E0F09}" type="slidenum">
              <a:rPr lang="en-US" smtClean="0"/>
              <a:t>25</a:t>
            </a:fld>
            <a:endParaRPr lang="en-US"/>
          </a:p>
        </p:txBody>
      </p:sp>
    </p:spTree>
    <p:extLst>
      <p:ext uri="{BB962C8B-B14F-4D97-AF65-F5344CB8AC3E}">
        <p14:creationId xmlns:p14="http://schemas.microsoft.com/office/powerpoint/2010/main" val="27177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30</a:t>
            </a:fld>
            <a:endParaRPr lang="en-US"/>
          </a:p>
        </p:txBody>
      </p:sp>
    </p:spTree>
    <p:extLst>
      <p:ext uri="{BB962C8B-B14F-4D97-AF65-F5344CB8AC3E}">
        <p14:creationId xmlns:p14="http://schemas.microsoft.com/office/powerpoint/2010/main" val="320234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0C617203-B8DA-4380-B0D1-54D2B37D69FF}" type="datetime3">
              <a:rPr lang="en-GB" altLang="en-US"/>
              <a:pPr/>
              <a:t>22 June, 2016</a:t>
            </a:fld>
            <a:endParaRPr lang="en-GB" altLang="en-US"/>
          </a:p>
        </p:txBody>
      </p:sp>
      <p:sp>
        <p:nvSpPr>
          <p:cNvPr id="7" name="Rectangle 7"/>
          <p:cNvSpPr>
            <a:spLocks noGrp="1" noChangeArrowheads="1"/>
          </p:cNvSpPr>
          <p:nvPr>
            <p:ph type="sldNum" sz="quarter" idx="5"/>
          </p:nvPr>
        </p:nvSpPr>
        <p:spPr>
          <a:ln/>
        </p:spPr>
        <p:txBody>
          <a:bodyPr/>
          <a:lstStyle/>
          <a:p>
            <a:fld id="{1D04F111-0BAF-4572-BB9D-BBA5F61B94BB}" type="slidenum">
              <a:rPr lang="en-GB" altLang="en-US"/>
              <a:pPr/>
              <a:t>2</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298227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38188"/>
            <a:ext cx="5211762" cy="3686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42</a:t>
            </a:fld>
            <a:endParaRPr lang="en-US"/>
          </a:p>
        </p:txBody>
      </p:sp>
    </p:spTree>
    <p:extLst>
      <p:ext uri="{BB962C8B-B14F-4D97-AF65-F5344CB8AC3E}">
        <p14:creationId xmlns:p14="http://schemas.microsoft.com/office/powerpoint/2010/main" val="14890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5</a:t>
            </a:fld>
            <a:endParaRPr lang="en-US"/>
          </a:p>
        </p:txBody>
      </p:sp>
    </p:spTree>
    <p:extLst>
      <p:ext uri="{BB962C8B-B14F-4D97-AF65-F5344CB8AC3E}">
        <p14:creationId xmlns:p14="http://schemas.microsoft.com/office/powerpoint/2010/main" val="37080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group for which survey results will be reported and important parameters are estimated with a desired level of precision (the sample size has been purposefully selected to be large enough to do this). We say that a survey is stratified if the eligible respondents are divided into mutually exclusive and exhaustive groups, and a separate survey is conducted and reported for each group. Coverage surveys are often stratified geographically (reporting results for different provinces) and demographically (reporting results for urban respondents and rural respondents within each province). When the survey is conducted in every stratum, it is possible to aggregate the data (results) across strata, with care, to estimate overall results. For example, we can combine data across all provinces, weighting appropriately, to estimate representative national level coverage figures. In some situations, the eligible respondents are divided into groups, and surveys are only conducted in a subset of those groups (for example, only in provinces thought to have especially low coverage). It may not be possible to combine data across the subset of strata that were selected purposefully (that is, not selected randomly) to estimate national level results</a:t>
            </a:r>
          </a:p>
          <a:p>
            <a:endParaRPr lang="en-GB" sz="1200" b="0" i="0" u="none" strike="noStrike" kern="1200" baseline="0" dirty="0" smtClean="0">
              <a:solidFill>
                <a:schemeClr val="tx1"/>
              </a:solidFill>
              <a:latin typeface="Arial" charset="0"/>
              <a:ea typeface="+mn-ea"/>
              <a:cs typeface="Arial" charset="0"/>
            </a:endParaRPr>
          </a:p>
          <a:p>
            <a:r>
              <a:rPr lang="en-US" sz="1200" b="0" i="0" u="none" strike="noStrike" kern="1200" baseline="0" dirty="0" smtClean="0">
                <a:solidFill>
                  <a:schemeClr val="tx1"/>
                </a:solidFill>
                <a:latin typeface="Arial" charset="0"/>
                <a:ea typeface="+mn-ea"/>
                <a:cs typeface="Arial" charset="0"/>
              </a:rPr>
              <a:t>Statistical power is usually characterized by three parameters: </a:t>
            </a:r>
          </a:p>
          <a:p>
            <a:r>
              <a:rPr lang="en-US" sz="1200" b="0" i="0" u="none" strike="noStrike" kern="1200" baseline="0" dirty="0" smtClean="0">
                <a:solidFill>
                  <a:schemeClr val="tx1"/>
                </a:solidFill>
                <a:latin typeface="Arial" charset="0"/>
                <a:ea typeface="+mn-ea"/>
                <a:cs typeface="Arial" charset="0"/>
              </a:rPr>
              <a:t>1. The minimum detectable difference between two groups, or between a fixed threshold and the survey sample </a:t>
            </a:r>
          </a:p>
          <a:p>
            <a:r>
              <a:rPr lang="en-US" sz="1200" b="0" i="0" u="none" strike="noStrike" kern="1200" baseline="0" dirty="0" smtClean="0">
                <a:solidFill>
                  <a:schemeClr val="tx1"/>
                </a:solidFill>
                <a:latin typeface="Arial" charset="0"/>
                <a:ea typeface="+mn-ea"/>
                <a:cs typeface="Arial" charset="0"/>
              </a:rPr>
              <a:t>2. The probability of making a Type I error, usually named α (</a:t>
            </a:r>
            <a:r>
              <a:rPr lang="en-US" sz="1200" b="0" i="1" u="none" strike="noStrike" kern="1200" baseline="0" dirty="0" smtClean="0">
                <a:solidFill>
                  <a:schemeClr val="tx1"/>
                </a:solidFill>
                <a:latin typeface="Arial" charset="0"/>
                <a:ea typeface="+mn-ea"/>
                <a:cs typeface="Arial" charset="0"/>
              </a:rPr>
              <a:t>alpha)</a:t>
            </a:r>
            <a:r>
              <a:rPr lang="en-US" sz="1200" b="0" i="0" u="none" strike="noStrike" kern="1200" baseline="0" dirty="0" smtClean="0">
                <a:solidFill>
                  <a:schemeClr val="tx1"/>
                </a:solidFill>
                <a:latin typeface="Arial" charset="0"/>
                <a:ea typeface="+mn-ea"/>
                <a:cs typeface="Arial" charset="0"/>
              </a:rPr>
              <a:t>. This refers to the probability that the hypothesis test will declare the difference to be statistically significant when in truth there is no underlying difference. </a:t>
            </a:r>
          </a:p>
          <a:p>
            <a:r>
              <a:rPr lang="en-US" sz="1200" b="0" i="0" u="none" strike="noStrike" kern="1200" baseline="0" dirty="0" smtClean="0">
                <a:solidFill>
                  <a:schemeClr val="tx1"/>
                </a:solidFill>
                <a:latin typeface="Arial" charset="0"/>
                <a:ea typeface="+mn-ea"/>
                <a:cs typeface="Arial" charset="0"/>
              </a:rPr>
              <a:t>3. The power of the test, which is the probability that the hypothesis test will find a statistically significant difference given that the difference exists in the population quantities. Power is often expressed as 1 – β (</a:t>
            </a:r>
            <a:r>
              <a:rPr lang="en-US" sz="1200" b="0" i="1" u="none" strike="noStrike" kern="1200" baseline="0" dirty="0" smtClean="0">
                <a:solidFill>
                  <a:schemeClr val="tx1"/>
                </a:solidFill>
                <a:latin typeface="Arial" charset="0"/>
                <a:ea typeface="+mn-ea"/>
                <a:cs typeface="Arial" charset="0"/>
              </a:rPr>
              <a:t>beta). </a:t>
            </a:r>
            <a:r>
              <a:rPr lang="en-US" sz="1200" b="0" i="0" u="none" strike="noStrike" kern="1200" baseline="0" smtClean="0">
                <a:solidFill>
                  <a:schemeClr val="tx1"/>
                </a:solidFill>
                <a:latin typeface="Arial" charset="0"/>
                <a:ea typeface="+mn-ea"/>
                <a:cs typeface="Arial" charset="0"/>
              </a:rPr>
              <a:t>See Annex B3 for more detail. </a:t>
            </a:r>
          </a:p>
          <a:p>
            <a:endParaRPr lang="en-GB" dirty="0"/>
          </a:p>
        </p:txBody>
      </p:sp>
      <p:sp>
        <p:nvSpPr>
          <p:cNvPr id="4" name="Header Placeholder 3"/>
          <p:cNvSpPr>
            <a:spLocks noGrp="1"/>
          </p:cNvSpPr>
          <p:nvPr>
            <p:ph type="hdr" sz="quarter" idx="10"/>
          </p:nvPr>
        </p:nvSpPr>
        <p:spPr/>
        <p:txBody>
          <a:bodyPr/>
          <a:lstStyle/>
          <a:p>
            <a:r>
              <a:rPr lang="en-GB" altLang="en-US" smtClean="0"/>
              <a:t>World Health Organization</a:t>
            </a:r>
            <a:endParaRPr lang="en-GB" altLang="en-US"/>
          </a:p>
        </p:txBody>
      </p:sp>
      <p:sp>
        <p:nvSpPr>
          <p:cNvPr id="5" name="Date Placeholder 4"/>
          <p:cNvSpPr>
            <a:spLocks noGrp="1"/>
          </p:cNvSpPr>
          <p:nvPr>
            <p:ph type="dt" idx="11"/>
          </p:nvPr>
        </p:nvSpPr>
        <p:spPr/>
        <p:txBody>
          <a:bodyPr/>
          <a:lstStyle/>
          <a:p>
            <a:fld id="{9B968672-CC8C-4A2C-9340-FEC59B9570D8}" type="datetime3">
              <a:rPr lang="en-GB" altLang="en-US" smtClean="0"/>
              <a:pPr/>
              <a:t>22 June, 2016</a:t>
            </a:fld>
            <a:endParaRPr lang="en-GB" altLang="en-US"/>
          </a:p>
        </p:txBody>
      </p:sp>
      <p:sp>
        <p:nvSpPr>
          <p:cNvPr id="6" name="Slide Number Placeholder 5"/>
          <p:cNvSpPr>
            <a:spLocks noGrp="1"/>
          </p:cNvSpPr>
          <p:nvPr>
            <p:ph type="sldNum" sz="quarter" idx="12"/>
          </p:nvPr>
        </p:nvSpPr>
        <p:spPr/>
        <p:txBody>
          <a:bodyPr/>
          <a:lstStyle/>
          <a:p>
            <a:fld id="{64CAE036-AC8E-457B-B8EA-4B9F509B0DB5}" type="slidenum">
              <a:rPr lang="en-GB" altLang="en-US" smtClean="0"/>
              <a:pPr/>
              <a:t>7</a:t>
            </a:fld>
            <a:endParaRPr lang="en-GB" altLang="en-US"/>
          </a:p>
        </p:txBody>
      </p:sp>
    </p:spTree>
    <p:extLst>
      <p:ext uri="{BB962C8B-B14F-4D97-AF65-F5344CB8AC3E}">
        <p14:creationId xmlns:p14="http://schemas.microsoft.com/office/powerpoint/2010/main" val="393267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8</a:t>
            </a:fld>
            <a:endParaRPr lang="en-US"/>
          </a:p>
        </p:txBody>
      </p:sp>
    </p:spTree>
    <p:extLst>
      <p:ext uri="{BB962C8B-B14F-4D97-AF65-F5344CB8AC3E}">
        <p14:creationId xmlns:p14="http://schemas.microsoft.com/office/powerpoint/2010/main" val="217210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38188"/>
            <a:ext cx="5211762" cy="36861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9</a:t>
            </a:fld>
            <a:endParaRPr lang="en-US" dirty="0"/>
          </a:p>
        </p:txBody>
      </p:sp>
    </p:spTree>
    <p:extLst>
      <p:ext uri="{BB962C8B-B14F-4D97-AF65-F5344CB8AC3E}">
        <p14:creationId xmlns:p14="http://schemas.microsoft.com/office/powerpoint/2010/main" val="171869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C9C5D5-57DE-40BC-896C-13618D8E0F09}" type="slidenum">
              <a:rPr lang="en-US" smtClean="0"/>
              <a:t>10</a:t>
            </a:fld>
            <a:endParaRPr lang="en-US"/>
          </a:p>
        </p:txBody>
      </p:sp>
    </p:spTree>
    <p:extLst>
      <p:ext uri="{BB962C8B-B14F-4D97-AF65-F5344CB8AC3E}">
        <p14:creationId xmlns:p14="http://schemas.microsoft.com/office/powerpoint/2010/main" val="367223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11</a:t>
            </a:fld>
            <a:endParaRPr lang="en-US"/>
          </a:p>
        </p:txBody>
      </p:sp>
    </p:spTree>
    <p:extLst>
      <p:ext uri="{BB962C8B-B14F-4D97-AF65-F5344CB8AC3E}">
        <p14:creationId xmlns:p14="http://schemas.microsoft.com/office/powerpoint/2010/main" val="66083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1228725"/>
            <a:ext cx="4694238" cy="3319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9C5D5-57DE-40BC-896C-13618D8E0F09}" type="slidenum">
              <a:rPr lang="en-US" smtClean="0"/>
              <a:t>13</a:t>
            </a:fld>
            <a:endParaRPr lang="en-US"/>
          </a:p>
        </p:txBody>
      </p:sp>
    </p:spTree>
    <p:extLst>
      <p:ext uri="{BB962C8B-B14F-4D97-AF65-F5344CB8AC3E}">
        <p14:creationId xmlns:p14="http://schemas.microsoft.com/office/powerpoint/2010/main" val="342064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5020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449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48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32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996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913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208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8140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941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570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1011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141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112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5080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705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1643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12"/>
            <a:ext cx="9089390" cy="1501751"/>
          </a:xfrm>
        </p:spPr>
        <p:txBody>
          <a:bodyPr anchor="t"/>
          <a:lstStyle>
            <a:lvl1pPr algn="l">
              <a:defRPr sz="4600" b="1" cap="all"/>
            </a:lvl1pPr>
          </a:lstStyle>
          <a:p>
            <a:r>
              <a:rPr lang="en-US" smtClean="0"/>
              <a:t>Click to edit Master title style</a:t>
            </a:r>
            <a:endParaRPr lang="en-GB"/>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190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5286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3586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62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33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8093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301050"/>
            <a:ext cx="3518055" cy="1281214"/>
          </a:xfrm>
        </p:spPr>
        <p:txBody>
          <a:bodyPr anchor="b"/>
          <a:lstStyle>
            <a:lvl1pPr algn="l">
              <a:defRPr sz="2300" b="1"/>
            </a:lvl1pPr>
          </a:lstStyle>
          <a:p>
            <a:r>
              <a:rPr lang="en-US" smtClean="0"/>
              <a:t>Click to edit Master title style</a:t>
            </a:r>
            <a:endParaRPr lang="en-GB"/>
          </a:p>
        </p:txBody>
      </p:sp>
      <p:sp>
        <p:nvSpPr>
          <p:cNvPr id="3" name="Content Placehold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5198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4"/>
            <a:ext cx="6416040" cy="624855"/>
          </a:xfrm>
        </p:spPr>
        <p:txBody>
          <a:bodyPr anchor="b"/>
          <a:lstStyle>
            <a:lvl1pPr algn="l">
              <a:defRPr sz="2300" b="1"/>
            </a:lvl1pPr>
          </a:lstStyle>
          <a:p>
            <a:r>
              <a:rPr lang="en-US" smtClean="0"/>
              <a:t>Click to edit Master title style</a:t>
            </a:r>
            <a:endParaRPr lang="en-GB"/>
          </a:p>
        </p:txBody>
      </p:sp>
      <p:sp>
        <p:nvSpPr>
          <p:cNvPr id="3" name="Picture Placeholder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en-GB"/>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126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5234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302802"/>
            <a:ext cx="2406015" cy="645157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4670" y="302802"/>
            <a:ext cx="7039822" cy="6451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496C8F-0EA2-4C61-BFD7-B3C187597039}" type="datetimeFigureOut">
              <a:rPr lang="en-GB" smtClean="0">
                <a:solidFill>
                  <a:prstClr val="black">
                    <a:tint val="75000"/>
                  </a:prstClr>
                </a:solidFill>
              </a:rPr>
              <a:pPr/>
              <a:t>22/06/2016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84EBE3-353C-48AE-850D-DFE74364AA2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522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765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998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4848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14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852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753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altLang="en-US" sz="1400" dirty="0" smtClean="0">
                <a:solidFill>
                  <a:srgbClr val="96CCEE"/>
                </a:solidFill>
                <a:latin typeface="Arial Narrow" pitchFamily="34" charset="0"/>
              </a:rPr>
              <a:t>WHO Vaccination Coverage Survey Manual</a:t>
            </a:r>
            <a:endParaRPr lang="en-GB" altLang="en-US"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rtl="0"/>
            <a:fld id="{AAE246E2-7E36-42F0-B4E8-03E1ECCA8FB9}" type="slidenum">
              <a:rPr lang="ar-SA" altLang="en-US" sz="1700">
                <a:solidFill>
                  <a:srgbClr val="72BBE8"/>
                </a:solidFill>
                <a:latin typeface="Arial Narrow" pitchFamily="34" charset="0"/>
              </a:rPr>
              <a:pPr rtl="0"/>
              <a:t>‹#›</a:t>
            </a:fld>
            <a:r>
              <a:rPr lang="en-GB" altLang="en-US" sz="1700">
                <a:solidFill>
                  <a:srgbClr val="72BBE8"/>
                </a:solidFill>
                <a:latin typeface="Arial Narrow" pitchFamily="34" charset="0"/>
              </a:rPr>
              <a:t> </a:t>
            </a:r>
            <a:r>
              <a:rPr lang="en-US" alt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algn="l" rtl="0"/>
            <a:r>
              <a:rPr lang="en-GB" altLang="en-US" sz="1400" dirty="0" smtClean="0">
                <a:solidFill>
                  <a:srgbClr val="96CCEE"/>
                </a:solidFill>
                <a:latin typeface="Arial Narrow" pitchFamily="34" charset="0"/>
              </a:rPr>
              <a:t>WHO Vaccination Coverage Survey Manual</a:t>
            </a:r>
            <a:endParaRPr lang="en-GB" altLang="en-US"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r" defTabSz="1042988">
              <a:defRPr>
                <a:solidFill>
                  <a:schemeClr val="tx1"/>
                </a:solidFill>
                <a:latin typeface="Arial" charset="0"/>
                <a:cs typeface="Arial" charset="0"/>
              </a:defRPr>
            </a:lvl1pPr>
            <a:lvl2pPr marL="520700" algn="r" defTabSz="1042988">
              <a:defRPr>
                <a:solidFill>
                  <a:schemeClr val="tx1"/>
                </a:solidFill>
                <a:latin typeface="Arial" charset="0"/>
                <a:cs typeface="Arial" charset="0"/>
              </a:defRPr>
            </a:lvl2pPr>
            <a:lvl3pPr marL="1042988" algn="r" defTabSz="1042988">
              <a:defRPr>
                <a:solidFill>
                  <a:schemeClr val="tx1"/>
                </a:solidFill>
                <a:latin typeface="Arial" charset="0"/>
                <a:cs typeface="Arial" charset="0"/>
              </a:defRPr>
            </a:lvl3pPr>
            <a:lvl4pPr marL="1563688" algn="r" defTabSz="1042988">
              <a:defRPr>
                <a:solidFill>
                  <a:schemeClr val="tx1"/>
                </a:solidFill>
                <a:latin typeface="Arial" charset="0"/>
                <a:cs typeface="Arial" charset="0"/>
              </a:defRPr>
            </a:lvl4pPr>
            <a:lvl5pPr marL="2085975" algn="r" defTabSz="1042988">
              <a:defRPr>
                <a:solidFill>
                  <a:schemeClr val="tx1"/>
                </a:solidFill>
                <a:latin typeface="Arial" charset="0"/>
                <a:cs typeface="Arial" charset="0"/>
              </a:defRPr>
            </a:lvl5pPr>
            <a:lvl6pPr marL="2543175" algn="r" defTabSz="1042988" rtl="1" fontAlgn="base">
              <a:spcBef>
                <a:spcPct val="0"/>
              </a:spcBef>
              <a:spcAft>
                <a:spcPct val="0"/>
              </a:spcAft>
              <a:defRPr>
                <a:solidFill>
                  <a:schemeClr val="tx1"/>
                </a:solidFill>
                <a:latin typeface="Arial" charset="0"/>
                <a:cs typeface="Arial" charset="0"/>
              </a:defRPr>
            </a:lvl6pPr>
            <a:lvl7pPr marL="3000375" algn="r" defTabSz="1042988" rtl="1" fontAlgn="base">
              <a:spcBef>
                <a:spcPct val="0"/>
              </a:spcBef>
              <a:spcAft>
                <a:spcPct val="0"/>
              </a:spcAft>
              <a:defRPr>
                <a:solidFill>
                  <a:schemeClr val="tx1"/>
                </a:solidFill>
                <a:latin typeface="Arial" charset="0"/>
                <a:cs typeface="Arial" charset="0"/>
              </a:defRPr>
            </a:lvl7pPr>
            <a:lvl8pPr marL="3457575" algn="r" defTabSz="1042988" rtl="1" fontAlgn="base">
              <a:spcBef>
                <a:spcPct val="0"/>
              </a:spcBef>
              <a:spcAft>
                <a:spcPct val="0"/>
              </a:spcAft>
              <a:defRPr>
                <a:solidFill>
                  <a:schemeClr val="tx1"/>
                </a:solidFill>
                <a:latin typeface="Arial" charset="0"/>
                <a:cs typeface="Arial" charset="0"/>
              </a:defRPr>
            </a:lvl8pPr>
            <a:lvl9pPr marL="3914775" algn="r" defTabSz="1042988" rtl="1" fontAlgn="base">
              <a:spcBef>
                <a:spcPct val="0"/>
              </a:spcBef>
              <a:spcAft>
                <a:spcPct val="0"/>
              </a:spcAft>
              <a:defRPr>
                <a:solidFill>
                  <a:schemeClr val="tx1"/>
                </a:solidFill>
                <a:latin typeface="Arial" charset="0"/>
                <a:cs typeface="Arial" charset="0"/>
              </a:defRPr>
            </a:lvl9pPr>
          </a:lstStyle>
          <a:p>
            <a:pPr rtl="0"/>
            <a:fld id="{AAE246E2-7E36-42F0-B4E8-03E1ECCA8FB9}" type="slidenum">
              <a:rPr lang="ar-SA" altLang="en-US" sz="1700">
                <a:solidFill>
                  <a:srgbClr val="72BBE8"/>
                </a:solidFill>
                <a:latin typeface="Arial Narrow" pitchFamily="34" charset="0"/>
              </a:rPr>
              <a:pPr rtl="0"/>
              <a:t>‹#›</a:t>
            </a:fld>
            <a:r>
              <a:rPr lang="en-GB" altLang="en-US" sz="1700">
                <a:solidFill>
                  <a:srgbClr val="72BBE8"/>
                </a:solidFill>
                <a:latin typeface="Arial Narrow" pitchFamily="34" charset="0"/>
              </a:rPr>
              <a:t> </a:t>
            </a:r>
            <a:r>
              <a:rPr lang="en-US" altLang="en-US" sz="2400"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59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pPr defTabSz="1043056" rtl="0" fontAlgn="auto">
              <a:spcBef>
                <a:spcPts val="0"/>
              </a:spcBef>
              <a:spcAft>
                <a:spcPts val="0"/>
              </a:spcAft>
            </a:pPr>
            <a:fld id="{7D496C8F-0EA2-4C61-BFD7-B3C187597039}" type="datetimeFigureOut">
              <a:rPr lang="en-GB" b="0" smtClean="0">
                <a:solidFill>
                  <a:prstClr val="black">
                    <a:tint val="75000"/>
                  </a:prstClr>
                </a:solidFill>
                <a:latin typeface="Calibri"/>
                <a:cs typeface="+mn-cs"/>
              </a:rPr>
              <a:pPr defTabSz="1043056" rtl="0" fontAlgn="auto">
                <a:spcBef>
                  <a:spcPts val="0"/>
                </a:spcBef>
                <a:spcAft>
                  <a:spcPts val="0"/>
                </a:spcAft>
              </a:pPr>
              <a:t>22/06/2016</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pPr defTabSz="1043056" rtl="0" fontAlgn="auto">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pPr defTabSz="1043056" rtl="0" fontAlgn="auto">
              <a:spcBef>
                <a:spcPts val="0"/>
              </a:spcBef>
              <a:spcAft>
                <a:spcPts val="0"/>
              </a:spcAft>
            </a:pPr>
            <a:fld id="{2684EBE3-353C-48AE-850D-DFE74364AA25}" type="slidenum">
              <a:rPr lang="en-GB" b="0" smtClean="0">
                <a:solidFill>
                  <a:prstClr val="black">
                    <a:tint val="75000"/>
                  </a:prstClr>
                </a:solidFill>
                <a:latin typeface="Calibri"/>
                <a:cs typeface="+mn-cs"/>
              </a:rPr>
              <a:pPr defTabSz="1043056" rtl="0" fontAlgn="auto">
                <a:spcBef>
                  <a:spcPts val="0"/>
                </a:spcBef>
                <a:spcAft>
                  <a:spcPts val="0"/>
                </a:spcAft>
              </a:pPr>
              <a:t>‹#›</a:t>
            </a:fld>
            <a:endParaRPr lang="en-GB" b="0">
              <a:solidFill>
                <a:prstClr val="black">
                  <a:tint val="75000"/>
                </a:prstClr>
              </a:solidFill>
              <a:latin typeface="Calibri"/>
              <a:cs typeface="+mn-cs"/>
            </a:endParaRPr>
          </a:p>
        </p:txBody>
      </p:sp>
    </p:spTree>
    <p:extLst>
      <p:ext uri="{BB962C8B-B14F-4D97-AF65-F5344CB8AC3E}">
        <p14:creationId xmlns:p14="http://schemas.microsoft.com/office/powerpoint/2010/main" val="19984007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who.int/immunization/monitoring_surveillance/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5310188"/>
            <a:ext cx="10693400" cy="22510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550" y="5706291"/>
            <a:ext cx="4430713" cy="1362075"/>
          </a:xfrm>
          <a:prstGeom prst="rect">
            <a:avLst/>
          </a:prstGeom>
          <a:noFill/>
          <a:extLst>
            <a:ext uri="{909E8E84-426E-40DD-AFC4-6F175D3DCCD1}">
              <a14:hiddenFill xmlns:a14="http://schemas.microsoft.com/office/drawing/2010/main">
                <a:solidFill>
                  <a:srgbClr val="FFFFFF"/>
                </a:solidFill>
              </a14:hiddenFill>
            </a:ext>
          </a:extLst>
        </p:spPr>
      </p:pic>
      <p:sp>
        <p:nvSpPr>
          <p:cNvPr id="246792" name="Rectangle 8"/>
          <p:cNvSpPr>
            <a:spLocks noChangeArrowheads="1"/>
          </p:cNvSpPr>
          <p:nvPr/>
        </p:nvSpPr>
        <p:spPr bwMode="auto">
          <a:xfrm>
            <a:off x="235975" y="1249363"/>
            <a:ext cx="10235380" cy="1154112"/>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defTabSz="1042988" rtl="0">
              <a:defRPr sz="5000" b="1">
                <a:solidFill>
                  <a:schemeClr val="bg1"/>
                </a:solidFill>
                <a:latin typeface="Arial" charset="0"/>
                <a:cs typeface="Arial" charset="0"/>
              </a:defRPr>
            </a:lvl1pPr>
            <a:lvl2pPr algn="ctr" defTabSz="1042988" rtl="0">
              <a:defRPr sz="5000" b="1">
                <a:solidFill>
                  <a:schemeClr val="bg1"/>
                </a:solidFill>
                <a:latin typeface="Arial" charset="0"/>
                <a:cs typeface="Arial" charset="0"/>
              </a:defRPr>
            </a:lvl2pPr>
            <a:lvl3pPr algn="ctr" defTabSz="1042988" rtl="0">
              <a:defRPr sz="5000" b="1">
                <a:solidFill>
                  <a:schemeClr val="bg1"/>
                </a:solidFill>
                <a:latin typeface="Arial" charset="0"/>
                <a:cs typeface="Arial" charset="0"/>
              </a:defRPr>
            </a:lvl3pPr>
            <a:lvl4pPr algn="ctr" defTabSz="1042988" rtl="0">
              <a:defRPr sz="5000" b="1">
                <a:solidFill>
                  <a:schemeClr val="bg1"/>
                </a:solidFill>
                <a:latin typeface="Arial" charset="0"/>
                <a:cs typeface="Arial" charset="0"/>
              </a:defRPr>
            </a:lvl4pPr>
            <a:lvl5pPr algn="ctr" defTabSz="1042988" rtl="0">
              <a:defRPr sz="5000" b="1">
                <a:solidFill>
                  <a:schemeClr val="bg1"/>
                </a:solidFill>
                <a:latin typeface="Arial" charset="0"/>
                <a:cs typeface="Arial" charset="0"/>
              </a:defRPr>
            </a:lvl5pPr>
            <a:lvl6pPr marL="457200" algn="ctr" defTabSz="1042988" fontAlgn="base">
              <a:spcBef>
                <a:spcPct val="0"/>
              </a:spcBef>
              <a:spcAft>
                <a:spcPct val="0"/>
              </a:spcAft>
              <a:defRPr sz="5000" b="1">
                <a:solidFill>
                  <a:schemeClr val="bg1"/>
                </a:solidFill>
                <a:latin typeface="Arial" charset="0"/>
                <a:cs typeface="Arial" charset="0"/>
              </a:defRPr>
            </a:lvl6pPr>
            <a:lvl7pPr marL="914400" algn="ctr" defTabSz="1042988" fontAlgn="base">
              <a:spcBef>
                <a:spcPct val="0"/>
              </a:spcBef>
              <a:spcAft>
                <a:spcPct val="0"/>
              </a:spcAft>
              <a:defRPr sz="5000" b="1">
                <a:solidFill>
                  <a:schemeClr val="bg1"/>
                </a:solidFill>
                <a:latin typeface="Arial" charset="0"/>
                <a:cs typeface="Arial" charset="0"/>
              </a:defRPr>
            </a:lvl7pPr>
            <a:lvl8pPr marL="1371600" algn="ctr" defTabSz="1042988" fontAlgn="base">
              <a:spcBef>
                <a:spcPct val="0"/>
              </a:spcBef>
              <a:spcAft>
                <a:spcPct val="0"/>
              </a:spcAft>
              <a:defRPr sz="5000" b="1">
                <a:solidFill>
                  <a:schemeClr val="bg1"/>
                </a:solidFill>
                <a:latin typeface="Arial" charset="0"/>
                <a:cs typeface="Arial" charset="0"/>
              </a:defRPr>
            </a:lvl8pPr>
            <a:lvl9pPr marL="1828800" algn="ctr" defTabSz="1042988" fontAlgn="base">
              <a:spcBef>
                <a:spcPct val="0"/>
              </a:spcBef>
              <a:spcAft>
                <a:spcPct val="0"/>
              </a:spcAft>
              <a:defRPr sz="5000" b="1">
                <a:solidFill>
                  <a:schemeClr val="bg1"/>
                </a:solidFill>
                <a:latin typeface="Arial" charset="0"/>
                <a:cs typeface="Arial" charset="0"/>
              </a:defRPr>
            </a:lvl9pPr>
          </a:lstStyle>
          <a:p>
            <a:r>
              <a:rPr lang="en-US" sz="4800" dirty="0" smtClean="0"/>
              <a:t>Post-SIA Coverage Survey: </a:t>
            </a:r>
          </a:p>
          <a:p>
            <a:r>
              <a:rPr lang="en-US" sz="4800" dirty="0" smtClean="0"/>
              <a:t>New WHO Vaccination Coverage Cluster Survey Reference Manual</a:t>
            </a:r>
            <a:endParaRPr lang="en-GB" altLang="en-US" sz="4800" dirty="0"/>
          </a:p>
        </p:txBody>
      </p:sp>
      <p:sp>
        <p:nvSpPr>
          <p:cNvPr id="2" name="TextBox 1"/>
          <p:cNvSpPr txBox="1"/>
          <p:nvPr/>
        </p:nvSpPr>
        <p:spPr>
          <a:xfrm>
            <a:off x="235975" y="4142287"/>
            <a:ext cx="9917017" cy="1384995"/>
          </a:xfrm>
          <a:prstGeom prst="rect">
            <a:avLst/>
          </a:prstGeom>
          <a:noFill/>
        </p:spPr>
        <p:txBody>
          <a:bodyPr wrap="square" rtlCol="0">
            <a:spAutoFit/>
          </a:bodyPr>
          <a:lstStyle/>
          <a:p>
            <a:pPr algn="ctr"/>
            <a:r>
              <a:rPr lang="en-GB" sz="2800" dirty="0" smtClean="0">
                <a:solidFill>
                  <a:schemeClr val="bg1"/>
                </a:solidFill>
              </a:rPr>
              <a:t>Accelerating Progress Towards Measles and Rubella Control/ Elimination Goals </a:t>
            </a:r>
          </a:p>
          <a:p>
            <a:pPr algn="ctr"/>
            <a:r>
              <a:rPr lang="en-GB" sz="2800" dirty="0" smtClean="0">
                <a:solidFill>
                  <a:schemeClr val="bg1"/>
                </a:solidFill>
              </a:rPr>
              <a:t>June 2016</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793" y="1638275"/>
            <a:ext cx="9385200" cy="5040842"/>
          </a:xfrm>
        </p:spPr>
        <p:txBody>
          <a:bodyPr>
            <a:normAutofit/>
          </a:bodyPr>
          <a:lstStyle/>
          <a:p>
            <a:r>
              <a:rPr lang="en-GB" dirty="0" smtClean="0"/>
              <a:t>Use </a:t>
            </a:r>
            <a:r>
              <a:rPr lang="en-GB" dirty="0"/>
              <a:t>probability sampling to allow strong claim of representativeness and meaningful confidence intervals</a:t>
            </a:r>
            <a:endParaRPr lang="en-US" dirty="0"/>
          </a:p>
          <a:p>
            <a:r>
              <a:rPr lang="en-GB" dirty="0"/>
              <a:t>Pre-select households to be interviewed – </a:t>
            </a:r>
            <a:r>
              <a:rPr lang="en-GB" dirty="0" smtClean="0"/>
              <a:t>limit opportunities </a:t>
            </a:r>
            <a:r>
              <a:rPr lang="en-GB" dirty="0"/>
              <a:t>for field data collectors to </a:t>
            </a:r>
            <a:r>
              <a:rPr lang="en-GB" dirty="0" smtClean="0"/>
              <a:t>influence selection </a:t>
            </a:r>
          </a:p>
          <a:p>
            <a:r>
              <a:rPr lang="en-GB" dirty="0"/>
              <a:t>Document the outcome of visits to each household so that missing data can be accounted for properly</a:t>
            </a:r>
            <a:endParaRPr lang="en-US" dirty="0"/>
          </a:p>
          <a:p>
            <a:r>
              <a:rPr lang="en-GB" dirty="0"/>
              <a:t>Conduct weighted statistical analyses</a:t>
            </a:r>
            <a:endParaRPr lang="en-US" dirty="0"/>
          </a:p>
          <a:p>
            <a:endParaRPr lang="en-GB" dirty="0" smtClean="0"/>
          </a:p>
        </p:txBody>
      </p:sp>
      <p:sp>
        <p:nvSpPr>
          <p:cNvPr id="2" name="Title 1"/>
          <p:cNvSpPr>
            <a:spLocks noGrp="1"/>
          </p:cNvSpPr>
          <p:nvPr>
            <p:ph type="title"/>
          </p:nvPr>
        </p:nvSpPr>
        <p:spPr>
          <a:xfrm>
            <a:off x="126124" y="11796"/>
            <a:ext cx="10247586" cy="1461495"/>
          </a:xfrm>
        </p:spPr>
        <p:txBody>
          <a:bodyPr/>
          <a:lstStyle/>
          <a:p>
            <a:r>
              <a:rPr lang="en-US" dirty="0" smtClean="0"/>
              <a:t>Main 2015 Enhancements: 2. Sampling</a:t>
            </a:r>
            <a:endParaRPr lang="en-US" dirty="0"/>
          </a:p>
        </p:txBody>
      </p:sp>
    </p:spTree>
    <p:extLst>
      <p:ext uri="{BB962C8B-B14F-4D97-AF65-F5344CB8AC3E}">
        <p14:creationId xmlns:p14="http://schemas.microsoft.com/office/powerpoint/2010/main" val="1668232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84509" y="1465013"/>
            <a:ext cx="3818020" cy="4994781"/>
          </a:xfrm>
          <a:prstGeom prst="roundRect">
            <a:avLst/>
          </a:prstGeom>
          <a:solidFill>
            <a:srgbClr val="72BBE8"/>
          </a:solidFill>
          <a:ln>
            <a:solidFill>
              <a:srgbClr val="C4D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u="sng" dirty="0" smtClean="0"/>
          </a:p>
          <a:p>
            <a:r>
              <a:rPr lang="en-US" sz="2400" u="sng" dirty="0" smtClean="0"/>
              <a:t>Probability </a:t>
            </a:r>
            <a:r>
              <a:rPr lang="en-US" sz="2400" u="sng" dirty="0"/>
              <a:t>Sample</a:t>
            </a:r>
          </a:p>
          <a:p>
            <a:endParaRPr lang="en-US" sz="2400" dirty="0"/>
          </a:p>
          <a:p>
            <a:pPr lvl="1"/>
            <a:r>
              <a:rPr lang="en-US" sz="2400" dirty="0"/>
              <a:t>- Every eligible respondent has a non-zero chance of selection into survey sample</a:t>
            </a:r>
            <a:br>
              <a:rPr lang="en-US" sz="2400" dirty="0"/>
            </a:br>
            <a:endParaRPr lang="en-US" sz="2400" dirty="0"/>
          </a:p>
          <a:p>
            <a:pPr lvl="1"/>
            <a:r>
              <a:rPr lang="en-US" sz="2400" dirty="0"/>
              <a:t>- Those probabilities are calculable for selected </a:t>
            </a:r>
            <a:r>
              <a:rPr lang="en-US" sz="2400" dirty="0" smtClean="0"/>
              <a:t>individuals</a:t>
            </a:r>
            <a:endParaRPr lang="en-US" sz="2400" dirty="0"/>
          </a:p>
          <a:p>
            <a:endParaRPr lang="en-US" sz="2400" dirty="0"/>
          </a:p>
        </p:txBody>
      </p:sp>
      <p:sp>
        <p:nvSpPr>
          <p:cNvPr id="2" name="Title 1"/>
          <p:cNvSpPr>
            <a:spLocks noGrp="1"/>
          </p:cNvSpPr>
          <p:nvPr>
            <p:ph type="title"/>
          </p:nvPr>
        </p:nvSpPr>
        <p:spPr/>
        <p:txBody>
          <a:bodyPr>
            <a:normAutofit fontScale="90000"/>
          </a:bodyPr>
          <a:lstStyle/>
          <a:p>
            <a:r>
              <a:rPr lang="en-US" dirty="0"/>
              <a:t>1</a:t>
            </a:r>
            <a:r>
              <a:rPr lang="en-US" dirty="0" smtClean="0"/>
              <a:t>. Probability Sampling for Representativeness </a:t>
            </a:r>
            <a:br>
              <a:rPr lang="en-US" dirty="0" smtClean="0"/>
            </a:br>
            <a:r>
              <a:rPr lang="en-US" dirty="0" smtClean="0"/>
              <a:t>    &amp; Meaningful Confidence Intervals</a:t>
            </a:r>
            <a:endParaRPr lang="en-US" dirty="0"/>
          </a:p>
        </p:txBody>
      </p:sp>
      <p:sp>
        <p:nvSpPr>
          <p:cNvPr id="4" name="Content Placeholder 2"/>
          <p:cNvSpPr txBox="1">
            <a:spLocks/>
          </p:cNvSpPr>
          <p:nvPr/>
        </p:nvSpPr>
        <p:spPr>
          <a:xfrm>
            <a:off x="422787" y="1561433"/>
            <a:ext cx="5987845" cy="5107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0525" indent="-390525" defTabSz="1042988">
              <a:spcBef>
                <a:spcPct val="80000"/>
              </a:spcBef>
              <a:buClr>
                <a:srgbClr val="1E7FB8"/>
              </a:buClr>
              <a:buFont typeface="Wingdings" pitchFamily="2" charset="2"/>
              <a:buChar char="l"/>
            </a:pPr>
            <a:r>
              <a:rPr lang="en-US" sz="2400" dirty="0" smtClean="0">
                <a:solidFill>
                  <a:srgbClr val="000066"/>
                </a:solidFill>
              </a:rPr>
              <a:t>Using </a:t>
            </a:r>
            <a:r>
              <a:rPr lang="en-US" sz="2400" dirty="0">
                <a:solidFill>
                  <a:srgbClr val="000066"/>
                </a:solidFill>
              </a:rPr>
              <a:t>census enumeration areas (EAs) for primary sampling units</a:t>
            </a:r>
          </a:p>
          <a:p>
            <a:pPr marL="390525" indent="-390525" defTabSz="1042988">
              <a:spcBef>
                <a:spcPct val="80000"/>
              </a:spcBef>
              <a:buClr>
                <a:srgbClr val="1E7FB8"/>
              </a:buClr>
              <a:buFont typeface="Wingdings" pitchFamily="2" charset="2"/>
              <a:buChar char="l"/>
            </a:pPr>
            <a:r>
              <a:rPr lang="en-US" sz="2400" dirty="0" smtClean="0">
                <a:solidFill>
                  <a:srgbClr val="000066"/>
                </a:solidFill>
              </a:rPr>
              <a:t>Obtaining </a:t>
            </a:r>
            <a:r>
              <a:rPr lang="en-US" sz="2400" dirty="0">
                <a:solidFill>
                  <a:srgbClr val="000066"/>
                </a:solidFill>
              </a:rPr>
              <a:t>(or </a:t>
            </a:r>
            <a:r>
              <a:rPr lang="en-US" sz="2400" dirty="0" smtClean="0">
                <a:solidFill>
                  <a:srgbClr val="000066"/>
                </a:solidFill>
              </a:rPr>
              <a:t>making) maps</a:t>
            </a:r>
            <a:endParaRPr lang="en-US" sz="2400" dirty="0">
              <a:solidFill>
                <a:srgbClr val="000066"/>
              </a:solidFill>
            </a:endParaRPr>
          </a:p>
          <a:p>
            <a:pPr marL="847725" lvl="1" indent="-390525" defTabSz="1042988">
              <a:spcBef>
                <a:spcPct val="80000"/>
              </a:spcBef>
              <a:buClr>
                <a:srgbClr val="1E7FB8"/>
              </a:buClr>
              <a:buFont typeface="Wingdings" pitchFamily="2" charset="2"/>
              <a:buChar char="l"/>
            </a:pPr>
            <a:r>
              <a:rPr lang="en-US" sz="2000" dirty="0" smtClean="0">
                <a:solidFill>
                  <a:srgbClr val="000066"/>
                </a:solidFill>
              </a:rPr>
              <a:t>Pre-selecting </a:t>
            </a:r>
            <a:r>
              <a:rPr lang="en-US" sz="2000" dirty="0">
                <a:solidFill>
                  <a:srgbClr val="000066"/>
                </a:solidFill>
              </a:rPr>
              <a:t>a segment of the EA &amp; </a:t>
            </a:r>
            <a:r>
              <a:rPr lang="en-US" sz="2000" dirty="0" smtClean="0">
                <a:solidFill>
                  <a:srgbClr val="000066"/>
                </a:solidFill>
              </a:rPr>
              <a:t>interviewing </a:t>
            </a:r>
            <a:r>
              <a:rPr lang="en-US" sz="2000" dirty="0">
                <a:solidFill>
                  <a:srgbClr val="000066"/>
                </a:solidFill>
              </a:rPr>
              <a:t>every eligible respondent </a:t>
            </a:r>
          </a:p>
          <a:p>
            <a:pPr marL="847725" lvl="1" indent="-390525" defTabSz="1042988">
              <a:spcBef>
                <a:spcPct val="80000"/>
              </a:spcBef>
              <a:buClr>
                <a:srgbClr val="1E7FB8"/>
              </a:buClr>
              <a:buFont typeface="Wingdings" pitchFamily="2" charset="2"/>
              <a:buChar char="l"/>
            </a:pPr>
            <a:r>
              <a:rPr lang="en-US" sz="2000" dirty="0" smtClean="0">
                <a:solidFill>
                  <a:srgbClr val="000066"/>
                </a:solidFill>
              </a:rPr>
              <a:t>Enumerating </a:t>
            </a:r>
            <a:r>
              <a:rPr lang="en-US" sz="2000" dirty="0">
                <a:solidFill>
                  <a:srgbClr val="000066"/>
                </a:solidFill>
              </a:rPr>
              <a:t>HH &amp; </a:t>
            </a:r>
            <a:r>
              <a:rPr lang="en-US" sz="2000" dirty="0" smtClean="0">
                <a:solidFill>
                  <a:srgbClr val="000066"/>
                </a:solidFill>
              </a:rPr>
              <a:t>selecting </a:t>
            </a:r>
            <a:r>
              <a:rPr lang="en-US" sz="2000" dirty="0">
                <a:solidFill>
                  <a:srgbClr val="000066"/>
                </a:solidFill>
              </a:rPr>
              <a:t>random sample</a:t>
            </a:r>
          </a:p>
          <a:p>
            <a:pPr marL="390525" indent="-390525" defTabSz="1042988">
              <a:spcBef>
                <a:spcPct val="80000"/>
              </a:spcBef>
              <a:buClr>
                <a:srgbClr val="1E7FB8"/>
              </a:buClr>
              <a:buFont typeface="Wingdings" pitchFamily="2" charset="2"/>
              <a:buChar char="l"/>
            </a:pPr>
            <a:r>
              <a:rPr lang="en-US" sz="2400" dirty="0" smtClean="0">
                <a:solidFill>
                  <a:srgbClr val="000066"/>
                </a:solidFill>
              </a:rPr>
              <a:t>Revisiting </a:t>
            </a:r>
            <a:r>
              <a:rPr lang="en-US" sz="2400" dirty="0">
                <a:solidFill>
                  <a:srgbClr val="000066"/>
                </a:solidFill>
              </a:rPr>
              <a:t>those not at home at least twice</a:t>
            </a:r>
          </a:p>
          <a:p>
            <a:pPr marL="390525" indent="-390525" defTabSz="1042988">
              <a:spcBef>
                <a:spcPct val="80000"/>
              </a:spcBef>
              <a:buClr>
                <a:srgbClr val="1E7FB8"/>
              </a:buClr>
              <a:buFont typeface="Wingdings" pitchFamily="2" charset="2"/>
              <a:buChar char="l"/>
            </a:pPr>
            <a:r>
              <a:rPr lang="en-US" sz="2400" dirty="0" smtClean="0">
                <a:solidFill>
                  <a:srgbClr val="000066"/>
                </a:solidFill>
              </a:rPr>
              <a:t>Not replacing </a:t>
            </a:r>
            <a:r>
              <a:rPr lang="en-US" sz="2400" dirty="0">
                <a:solidFill>
                  <a:srgbClr val="000066"/>
                </a:solidFill>
              </a:rPr>
              <a:t>household</a:t>
            </a:r>
            <a:r>
              <a:rPr lang="en-US" sz="2400" dirty="0"/>
              <a:t>s</a:t>
            </a:r>
          </a:p>
          <a:p>
            <a:endParaRPr lang="en-US" sz="2400" dirty="0"/>
          </a:p>
        </p:txBody>
      </p:sp>
    </p:spTree>
    <p:extLst>
      <p:ext uri="{BB962C8B-B14F-4D97-AF65-F5344CB8AC3E}">
        <p14:creationId xmlns:p14="http://schemas.microsoft.com/office/powerpoint/2010/main" val="1188255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67113"/>
            <a:ext cx="10274709" cy="1461495"/>
          </a:xfrm>
        </p:spPr>
        <p:txBody>
          <a:bodyPr/>
          <a:lstStyle/>
          <a:p>
            <a:r>
              <a:rPr lang="en-US" dirty="0"/>
              <a:t>2</a:t>
            </a:r>
            <a:r>
              <a:rPr lang="en-US" dirty="0" smtClean="0"/>
              <a:t>. Pre-Selecting Households to Interview</a:t>
            </a:r>
            <a:endParaRPr lang="en-US" dirty="0"/>
          </a:p>
        </p:txBody>
      </p:sp>
      <p:sp>
        <p:nvSpPr>
          <p:cNvPr id="5" name="Content Placeholder 4"/>
          <p:cNvSpPr>
            <a:spLocks noGrp="1"/>
          </p:cNvSpPr>
          <p:nvPr>
            <p:ph sz="half" idx="1"/>
          </p:nvPr>
        </p:nvSpPr>
        <p:spPr>
          <a:xfrm>
            <a:off x="748415" y="1552331"/>
            <a:ext cx="8366436" cy="4797552"/>
          </a:xfrm>
        </p:spPr>
        <p:txBody>
          <a:bodyPr>
            <a:normAutofit/>
          </a:bodyPr>
          <a:lstStyle/>
          <a:p>
            <a:r>
              <a:rPr lang="en-US" dirty="0" smtClean="0"/>
              <a:t>In some places, </a:t>
            </a:r>
            <a:r>
              <a:rPr lang="en-US" dirty="0" err="1" smtClean="0"/>
              <a:t>microplanning</a:t>
            </a:r>
            <a:r>
              <a:rPr lang="en-US" dirty="0" smtClean="0"/>
              <a:t> may be possible without visiting the clusters, using maps &amp; Google Earth</a:t>
            </a:r>
          </a:p>
          <a:p>
            <a:r>
              <a:rPr lang="en-US" dirty="0" smtClean="0"/>
              <a:t>Elsewhere, an early visit will be necessary to make a good map and randomly select a segment to sample</a:t>
            </a:r>
          </a:p>
          <a:p>
            <a:r>
              <a:rPr lang="en-US" dirty="0" smtClean="0"/>
              <a:t>Same day visit can work, but household selection should be centrally or randomly accomplished – not left to data collectors</a:t>
            </a:r>
            <a:endParaRPr lang="en-US" dirty="0"/>
          </a:p>
        </p:txBody>
      </p:sp>
    </p:spTree>
    <p:extLst>
      <p:ext uri="{BB962C8B-B14F-4D97-AF65-F5344CB8AC3E}">
        <p14:creationId xmlns:p14="http://schemas.microsoft.com/office/powerpoint/2010/main" val="282801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2284" y="1706906"/>
            <a:ext cx="9311808" cy="4870877"/>
          </a:xfrm>
        </p:spPr>
        <p:txBody>
          <a:bodyPr>
            <a:noAutofit/>
          </a:bodyPr>
          <a:lstStyle/>
          <a:p>
            <a:r>
              <a:rPr lang="en-US" sz="2600" dirty="0"/>
              <a:t>Earlier methods used a quota sample </a:t>
            </a:r>
            <a:r>
              <a:rPr lang="en-US" sz="2600" dirty="0" smtClean="0"/>
              <a:t>(often n=7</a:t>
            </a:r>
            <a:r>
              <a:rPr lang="en-US" sz="2600" dirty="0"/>
              <a:t>) </a:t>
            </a:r>
            <a:r>
              <a:rPr lang="en-US" sz="2600" dirty="0" smtClean="0"/>
              <a:t>for completed </a:t>
            </a:r>
            <a:r>
              <a:rPr lang="en-US" sz="2600" dirty="0"/>
              <a:t>questionnaires in each cluster</a:t>
            </a:r>
          </a:p>
          <a:p>
            <a:r>
              <a:rPr lang="en-US" sz="2600" dirty="0"/>
              <a:t>Households with no one at home </a:t>
            </a:r>
            <a:r>
              <a:rPr lang="en-US" sz="2600" dirty="0" smtClean="0"/>
              <a:t>usually </a:t>
            </a:r>
            <a:r>
              <a:rPr lang="en-US" sz="2600" dirty="0"/>
              <a:t>not recorded in any </a:t>
            </a:r>
            <a:r>
              <a:rPr lang="en-US" sz="2600" dirty="0" smtClean="0"/>
              <a:t>way, just substituted</a:t>
            </a:r>
            <a:endParaRPr lang="en-US" sz="2600" dirty="0"/>
          </a:p>
          <a:p>
            <a:r>
              <a:rPr lang="en-US" sz="2600" dirty="0" smtClean="0"/>
              <a:t>These </a:t>
            </a:r>
            <a:r>
              <a:rPr lang="en-US" sz="2600" dirty="0"/>
              <a:t>biases </a:t>
            </a:r>
            <a:r>
              <a:rPr lang="en-US" sz="2600" dirty="0" smtClean="0"/>
              <a:t>have not </a:t>
            </a:r>
            <a:r>
              <a:rPr lang="en-US" sz="2600" dirty="0"/>
              <a:t>been well accounted for</a:t>
            </a:r>
          </a:p>
          <a:p>
            <a:r>
              <a:rPr lang="en-US" sz="2600" dirty="0"/>
              <a:t>The new methods will document the interview outcome at every </a:t>
            </a:r>
            <a:r>
              <a:rPr lang="en-US" sz="2600" dirty="0" smtClean="0"/>
              <a:t>household, </a:t>
            </a:r>
            <a:r>
              <a:rPr lang="en-US" sz="2600" dirty="0"/>
              <a:t>which will allow </a:t>
            </a:r>
            <a:r>
              <a:rPr lang="en-US" sz="2600" dirty="0" smtClean="0"/>
              <a:t>statistical adjustments </a:t>
            </a:r>
            <a:r>
              <a:rPr lang="en-US" sz="2600" dirty="0"/>
              <a:t>for missing data</a:t>
            </a:r>
          </a:p>
        </p:txBody>
      </p:sp>
      <p:sp>
        <p:nvSpPr>
          <p:cNvPr id="6" name="Title 5"/>
          <p:cNvSpPr>
            <a:spLocks noGrp="1"/>
          </p:cNvSpPr>
          <p:nvPr>
            <p:ph type="title"/>
          </p:nvPr>
        </p:nvSpPr>
        <p:spPr/>
        <p:txBody>
          <a:bodyPr/>
          <a:lstStyle/>
          <a:p>
            <a:r>
              <a:rPr lang="en-US" dirty="0"/>
              <a:t>3</a:t>
            </a:r>
            <a:r>
              <a:rPr lang="en-US" dirty="0" smtClean="0"/>
              <a:t>. Document Outcome at Each Household</a:t>
            </a:r>
            <a:endParaRPr lang="en-US" dirty="0"/>
          </a:p>
        </p:txBody>
      </p:sp>
    </p:spTree>
    <p:extLst>
      <p:ext uri="{BB962C8B-B14F-4D97-AF65-F5344CB8AC3E}">
        <p14:creationId xmlns:p14="http://schemas.microsoft.com/office/powerpoint/2010/main" val="1052319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171" y="1602920"/>
            <a:ext cx="9347177" cy="4797552"/>
          </a:xfrm>
        </p:spPr>
        <p:txBody>
          <a:bodyPr/>
          <a:lstStyle/>
          <a:p>
            <a:r>
              <a:rPr lang="en-US" dirty="0" smtClean="0"/>
              <a:t>Probability sample makes confidence intervals and bounds meaningful</a:t>
            </a:r>
          </a:p>
          <a:p>
            <a:r>
              <a:rPr lang="en-US" dirty="0" smtClean="0"/>
              <a:t>Plot coverage estimates along with 95% confidence intervals (CI) and 95% lower and upper confidence bounds (UCB-LCB)</a:t>
            </a:r>
          </a:p>
          <a:p>
            <a:r>
              <a:rPr lang="en-US" dirty="0" smtClean="0"/>
              <a:t>Estimation and classification are straightforward</a:t>
            </a:r>
            <a:endParaRPr lang="en-US" i="1" dirty="0" smtClean="0"/>
          </a:p>
          <a:p>
            <a:endParaRPr lang="en-US" dirty="0"/>
          </a:p>
        </p:txBody>
      </p:sp>
      <p:sp>
        <p:nvSpPr>
          <p:cNvPr id="2" name="Title 1"/>
          <p:cNvSpPr>
            <a:spLocks noGrp="1"/>
          </p:cNvSpPr>
          <p:nvPr>
            <p:ph type="title"/>
          </p:nvPr>
        </p:nvSpPr>
        <p:spPr/>
        <p:txBody>
          <a:bodyPr/>
          <a:lstStyle/>
          <a:p>
            <a:r>
              <a:rPr lang="en-US" dirty="0"/>
              <a:t>4</a:t>
            </a:r>
            <a:r>
              <a:rPr lang="en-US" dirty="0" smtClean="0"/>
              <a:t>. Weighted Statistical Analysis</a:t>
            </a:r>
            <a:endParaRPr lang="en-US" dirty="0"/>
          </a:p>
        </p:txBody>
      </p:sp>
    </p:spTree>
    <p:extLst>
      <p:ext uri="{BB962C8B-B14F-4D97-AF65-F5344CB8AC3E}">
        <p14:creationId xmlns:p14="http://schemas.microsoft.com/office/powerpoint/2010/main" val="189106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More documented data on vaccination status – visit health facilities to search registers in addition to cards</a:t>
            </a:r>
          </a:p>
          <a:p>
            <a:endParaRPr lang="en-US" dirty="0"/>
          </a:p>
        </p:txBody>
      </p:sp>
      <p:sp>
        <p:nvSpPr>
          <p:cNvPr id="2" name="Title 1"/>
          <p:cNvSpPr>
            <a:spLocks noGrp="1"/>
          </p:cNvSpPr>
          <p:nvPr>
            <p:ph type="title"/>
          </p:nvPr>
        </p:nvSpPr>
        <p:spPr/>
        <p:txBody>
          <a:bodyPr/>
          <a:lstStyle/>
          <a:p>
            <a:r>
              <a:rPr lang="en-US" sz="3800" dirty="0" smtClean="0"/>
              <a:t>Main 2015 Enhancements: 3. Vaccination Ascertainment. </a:t>
            </a:r>
            <a:endParaRPr lang="en-US" sz="3800" dirty="0"/>
          </a:p>
        </p:txBody>
      </p:sp>
      <p:sp>
        <p:nvSpPr>
          <p:cNvPr id="4" name="Content Placeholder 9"/>
          <p:cNvSpPr txBox="1">
            <a:spLocks/>
          </p:cNvSpPr>
          <p:nvPr/>
        </p:nvSpPr>
        <p:spPr bwMode="auto">
          <a:xfrm>
            <a:off x="378372" y="2609145"/>
            <a:ext cx="5502183" cy="47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a:lstStyle>
          <a:p>
            <a:pPr>
              <a:spcBef>
                <a:spcPts val="1200"/>
              </a:spcBef>
            </a:pPr>
            <a:r>
              <a:rPr lang="en-US" sz="2600" kern="0" dirty="0" smtClean="0"/>
              <a:t>Traditional</a:t>
            </a:r>
            <a:r>
              <a:rPr lang="en-US" sz="2600" b="0" kern="0" dirty="0" smtClean="0"/>
              <a:t>: transcribe card &amp; </a:t>
            </a:r>
            <a:r>
              <a:rPr lang="en-US" sz="2600" b="0" kern="0" dirty="0"/>
              <a:t>if card is not available, record </a:t>
            </a:r>
            <a:r>
              <a:rPr lang="en-US" sz="2600" b="0" kern="0" dirty="0" smtClean="0"/>
              <a:t>recall</a:t>
            </a:r>
          </a:p>
          <a:p>
            <a:pPr>
              <a:spcBef>
                <a:spcPts val="600"/>
              </a:spcBef>
            </a:pPr>
            <a:r>
              <a:rPr lang="en-US" sz="2600" kern="0" dirty="0" smtClean="0"/>
              <a:t>New: </a:t>
            </a:r>
            <a:r>
              <a:rPr lang="en-US" sz="2600" b="0" kern="0" dirty="0" smtClean="0"/>
              <a:t>Transcribe </a:t>
            </a:r>
            <a:r>
              <a:rPr lang="en-US" sz="2600" b="0" kern="0" dirty="0"/>
              <a:t>card &amp; if </a:t>
            </a:r>
            <a:r>
              <a:rPr lang="en-US" sz="2600" b="0" kern="0" dirty="0" smtClean="0"/>
              <a:t>card is not available, record recall AND go to the health facility to find child’s record in EPI register. </a:t>
            </a:r>
          </a:p>
          <a:p>
            <a:pPr marL="0" indent="0">
              <a:spcBef>
                <a:spcPts val="600"/>
              </a:spcBef>
              <a:buNone/>
            </a:pPr>
            <a:r>
              <a:rPr lang="en-US" sz="2600" b="0" kern="0" dirty="0" smtClean="0"/>
              <a:t>Photograph cards &amp; registers for    date verification</a:t>
            </a:r>
          </a:p>
          <a:p>
            <a:pPr marL="0" indent="0">
              <a:spcBef>
                <a:spcPts val="600"/>
              </a:spcBef>
              <a:buNone/>
            </a:pPr>
            <a:r>
              <a:rPr lang="en-US" sz="2600" b="0" kern="0" dirty="0" smtClean="0"/>
              <a:t>Record any “other vaccination”</a:t>
            </a:r>
            <a:endParaRPr lang="en-US" sz="2600" b="0" kern="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2439" y="4626051"/>
            <a:ext cx="4299270" cy="282329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2439" y="2516953"/>
            <a:ext cx="3371185" cy="2823294"/>
          </a:xfrm>
          <a:prstGeom prst="rect">
            <a:avLst/>
          </a:prstGeom>
        </p:spPr>
      </p:pic>
    </p:spTree>
    <p:extLst>
      <p:ext uri="{BB962C8B-B14F-4D97-AF65-F5344CB8AC3E}">
        <p14:creationId xmlns:p14="http://schemas.microsoft.com/office/powerpoint/2010/main" val="1566270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2015 Enhancements: </a:t>
            </a:r>
            <a:r>
              <a:rPr lang="en-US" dirty="0" smtClean="0"/>
              <a:t>4</a:t>
            </a:r>
            <a:r>
              <a:rPr lang="en-US" dirty="0"/>
              <a:t>. </a:t>
            </a:r>
            <a:r>
              <a:rPr lang="en-US" dirty="0" smtClean="0"/>
              <a:t>Guidance on digital data </a:t>
            </a:r>
            <a:r>
              <a:rPr lang="en-US" dirty="0"/>
              <a:t>collection </a:t>
            </a:r>
            <a:endParaRPr lang="en-GB" dirty="0"/>
          </a:p>
        </p:txBody>
      </p:sp>
      <p:sp>
        <p:nvSpPr>
          <p:cNvPr id="4" name="Content Placeholder 3"/>
          <p:cNvSpPr>
            <a:spLocks noGrp="1"/>
          </p:cNvSpPr>
          <p:nvPr>
            <p:ph sz="half" idx="1"/>
          </p:nvPr>
        </p:nvSpPr>
        <p:spPr>
          <a:xfrm>
            <a:off x="236483" y="1522413"/>
            <a:ext cx="4540469" cy="5084762"/>
          </a:xfrm>
        </p:spPr>
        <p:txBody>
          <a:bodyPr/>
          <a:lstStyle/>
          <a:p>
            <a:r>
              <a:rPr lang="en-GB" dirty="0"/>
              <a:t>Advantages</a:t>
            </a:r>
          </a:p>
          <a:p>
            <a:pPr lvl="1"/>
            <a:r>
              <a:rPr lang="en-US" sz="2300" dirty="0">
                <a:latin typeface="+mn-lt"/>
                <a:ea typeface="+mn-ea"/>
              </a:rPr>
              <a:t>Automatic data quality safeguards</a:t>
            </a:r>
          </a:p>
          <a:p>
            <a:pPr lvl="2"/>
            <a:r>
              <a:rPr lang="en-US" dirty="0">
                <a:latin typeface="+mn-lt"/>
                <a:ea typeface="+mn-ea"/>
              </a:rPr>
              <a:t>Age checks</a:t>
            </a:r>
            <a:endParaRPr lang="de-DE" dirty="0">
              <a:latin typeface="+mn-lt"/>
              <a:ea typeface="+mn-ea"/>
            </a:endParaRPr>
          </a:p>
          <a:p>
            <a:pPr lvl="2"/>
            <a:r>
              <a:rPr lang="en-US" dirty="0">
                <a:latin typeface="+mn-lt"/>
                <a:ea typeface="+mn-ea"/>
              </a:rPr>
              <a:t>Built-in skip patterns </a:t>
            </a:r>
            <a:endParaRPr lang="de-DE" dirty="0">
              <a:latin typeface="+mn-lt"/>
              <a:ea typeface="+mn-ea"/>
            </a:endParaRPr>
          </a:p>
          <a:p>
            <a:pPr lvl="1"/>
            <a:r>
              <a:rPr lang="de-DE" sz="2300" dirty="0">
                <a:latin typeface="+mn-lt"/>
                <a:ea typeface="+mn-ea"/>
              </a:rPr>
              <a:t>Regular/daily transmission of data to central office</a:t>
            </a:r>
          </a:p>
          <a:p>
            <a:pPr lvl="1"/>
            <a:r>
              <a:rPr lang="en-US" sz="2300" dirty="0">
                <a:latin typeface="+mn-lt"/>
                <a:ea typeface="+mn-ea"/>
              </a:rPr>
              <a:t>GPS capabilities within device</a:t>
            </a:r>
          </a:p>
          <a:p>
            <a:pPr lvl="1"/>
            <a:r>
              <a:rPr lang="en-US" sz="2300" dirty="0">
                <a:latin typeface="+mn-lt"/>
                <a:ea typeface="+mn-ea"/>
              </a:rPr>
              <a:t>Camera in device –facilitates linkage of photos with forms </a:t>
            </a:r>
            <a:endParaRPr lang="de-DE" sz="2300" dirty="0">
              <a:latin typeface="+mn-lt"/>
              <a:ea typeface="+mn-ea"/>
            </a:endParaRPr>
          </a:p>
          <a:p>
            <a:endParaRPr lang="en-GB" dirty="0"/>
          </a:p>
        </p:txBody>
      </p:sp>
      <p:sp>
        <p:nvSpPr>
          <p:cNvPr id="5" name="Content Placeholder 4"/>
          <p:cNvSpPr>
            <a:spLocks noGrp="1"/>
          </p:cNvSpPr>
          <p:nvPr>
            <p:ph sz="half" idx="2"/>
          </p:nvPr>
        </p:nvSpPr>
        <p:spPr>
          <a:xfrm>
            <a:off x="5155324" y="1522413"/>
            <a:ext cx="5058651" cy="5084762"/>
          </a:xfrm>
        </p:spPr>
        <p:txBody>
          <a:bodyPr/>
          <a:lstStyle/>
          <a:p>
            <a:r>
              <a:rPr lang="en-GB" dirty="0" smtClean="0"/>
              <a:t>Disadvantages</a:t>
            </a:r>
          </a:p>
          <a:p>
            <a:pPr lvl="1"/>
            <a:r>
              <a:rPr lang="en-US" sz="2300" dirty="0" smtClean="0">
                <a:ea typeface="+mn-ea"/>
              </a:rPr>
              <a:t>Need of procuring equipment</a:t>
            </a:r>
          </a:p>
          <a:p>
            <a:pPr lvl="1"/>
            <a:r>
              <a:rPr lang="en-US" sz="2300" dirty="0" smtClean="0">
                <a:ea typeface="+mn-ea"/>
              </a:rPr>
              <a:t>Theft/breakage</a:t>
            </a:r>
          </a:p>
          <a:p>
            <a:pPr lvl="1"/>
            <a:r>
              <a:rPr lang="en-US" sz="2300" dirty="0" smtClean="0">
                <a:ea typeface="+mn-ea"/>
              </a:rPr>
              <a:t>Malfunctions (</a:t>
            </a:r>
            <a:r>
              <a:rPr lang="en-US" sz="2300" dirty="0" err="1" smtClean="0">
                <a:ea typeface="+mn-ea"/>
              </a:rPr>
              <a:t>eg</a:t>
            </a:r>
            <a:r>
              <a:rPr lang="en-US" sz="2300" dirty="0" smtClean="0">
                <a:ea typeface="+mn-ea"/>
              </a:rPr>
              <a:t>. in hot weathers)</a:t>
            </a:r>
            <a:endParaRPr lang="en-US" sz="2300" dirty="0">
              <a:ea typeface="+mn-ea"/>
            </a:endParaRPr>
          </a:p>
          <a:p>
            <a:pPr lvl="1"/>
            <a:r>
              <a:rPr lang="en-US" sz="2300" dirty="0" smtClean="0">
                <a:ea typeface="+mn-ea"/>
              </a:rPr>
              <a:t>Electricity/batteries</a:t>
            </a:r>
          </a:p>
          <a:p>
            <a:pPr lvl="1"/>
            <a:r>
              <a:rPr lang="en-US" sz="2300" dirty="0" smtClean="0">
                <a:ea typeface="+mn-ea"/>
              </a:rPr>
              <a:t>Problems with data transmission with bad connectivity</a:t>
            </a:r>
            <a:endParaRPr lang="en-US" sz="2300" dirty="0">
              <a:ea typeface="+mn-ea"/>
            </a:endParaRPr>
          </a:p>
          <a:p>
            <a:pPr lvl="1"/>
            <a:r>
              <a:rPr lang="en-US" sz="2300" dirty="0">
                <a:ea typeface="+mn-ea"/>
              </a:rPr>
              <a:t>Programming may require outside technical </a:t>
            </a:r>
            <a:r>
              <a:rPr lang="en-US" sz="2300" dirty="0" smtClean="0">
                <a:ea typeface="+mn-ea"/>
              </a:rPr>
              <a:t>assistance and special training </a:t>
            </a:r>
            <a:endParaRPr lang="en-GB" dirty="0"/>
          </a:p>
        </p:txBody>
      </p:sp>
    </p:spTree>
    <p:extLst>
      <p:ext uri="{BB962C8B-B14F-4D97-AF65-F5344CB8AC3E}">
        <p14:creationId xmlns:p14="http://schemas.microsoft.com/office/powerpoint/2010/main" val="3927662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p:nvPr/>
        </p:nvPicPr>
        <p:blipFill>
          <a:blip r:embed="rId2" cstate="screen">
            <a:extLst>
              <a:ext uri="{28A0092B-C50C-407E-A947-70E740481C1C}">
                <a14:useLocalDpi xmlns:a14="http://schemas.microsoft.com/office/drawing/2010/main"/>
              </a:ext>
            </a:extLst>
          </a:blip>
          <a:stretch/>
        </p:blipFill>
        <p:spPr>
          <a:xfrm>
            <a:off x="0" y="309716"/>
            <a:ext cx="10693080" cy="6014520"/>
          </a:xfrm>
          <a:prstGeom prst="rect">
            <a:avLst/>
          </a:prstGeom>
          <a:ln>
            <a:noFill/>
          </a:ln>
        </p:spPr>
      </p:pic>
    </p:spTree>
    <p:extLst>
      <p:ext uri="{BB962C8B-B14F-4D97-AF65-F5344CB8AC3E}">
        <p14:creationId xmlns:p14="http://schemas.microsoft.com/office/powerpoint/2010/main" val="1802080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1200"/>
              </a:spcBef>
            </a:pPr>
            <a:r>
              <a:rPr lang="en-US" sz="2500" dirty="0" smtClean="0"/>
              <a:t>Field data collectors do not select which homes are visited</a:t>
            </a:r>
          </a:p>
          <a:p>
            <a:pPr>
              <a:spcBef>
                <a:spcPts val="1200"/>
              </a:spcBef>
            </a:pPr>
            <a:r>
              <a:rPr lang="en-US" sz="2500" dirty="0" smtClean="0"/>
              <a:t>Improved training on how to administer survey, interpret a variety of cards that can co-exist in the field &amp; fill-out forms</a:t>
            </a:r>
          </a:p>
          <a:p>
            <a:pPr>
              <a:spcBef>
                <a:spcPts val="1200"/>
              </a:spcBef>
            </a:pPr>
            <a:r>
              <a:rPr lang="en-US" sz="2500" dirty="0" smtClean="0"/>
              <a:t>Revisiting if no one is at home and attempting to visit at non-traditional hours</a:t>
            </a:r>
          </a:p>
          <a:p>
            <a:pPr>
              <a:spcBef>
                <a:spcPts val="1200"/>
              </a:spcBef>
            </a:pPr>
            <a:r>
              <a:rPr lang="en-US" sz="2500" dirty="0" smtClean="0"/>
              <a:t>Double-checking of data before leaving home &amp; cluster</a:t>
            </a:r>
          </a:p>
          <a:p>
            <a:pPr>
              <a:spcBef>
                <a:spcPts val="1200"/>
              </a:spcBef>
            </a:pPr>
            <a:r>
              <a:rPr lang="en-US" sz="2500" dirty="0" smtClean="0"/>
              <a:t>Well-trained supervisors available to address questions</a:t>
            </a:r>
          </a:p>
          <a:p>
            <a:pPr>
              <a:spcBef>
                <a:spcPts val="1200"/>
              </a:spcBef>
            </a:pPr>
            <a:r>
              <a:rPr lang="en-US" sz="2500" dirty="0" smtClean="0"/>
              <a:t>Independent monitors to re-interview some respondents and flag any issues</a:t>
            </a:r>
          </a:p>
          <a:p>
            <a:pPr>
              <a:spcBef>
                <a:spcPts val="1200"/>
              </a:spcBef>
            </a:pPr>
            <a:r>
              <a:rPr lang="en-US" sz="2500" dirty="0" smtClean="0"/>
              <a:t>Emphasis on proper data recording (paper or ICT) and management </a:t>
            </a:r>
            <a:endParaRPr lang="en-US" sz="2500" dirty="0"/>
          </a:p>
        </p:txBody>
      </p:sp>
      <p:sp>
        <p:nvSpPr>
          <p:cNvPr id="2" name="Title 1"/>
          <p:cNvSpPr>
            <a:spLocks noGrp="1"/>
          </p:cNvSpPr>
          <p:nvPr>
            <p:ph type="title"/>
          </p:nvPr>
        </p:nvSpPr>
        <p:spPr>
          <a:xfrm>
            <a:off x="409902" y="0"/>
            <a:ext cx="9884981" cy="1365250"/>
          </a:xfrm>
        </p:spPr>
        <p:txBody>
          <a:bodyPr/>
          <a:lstStyle/>
          <a:p>
            <a:r>
              <a:rPr lang="en-US" sz="3600" dirty="0"/>
              <a:t>Main 2015 Enhancements: 5</a:t>
            </a:r>
            <a:r>
              <a:rPr lang="en-US" sz="3600" dirty="0" smtClean="0"/>
              <a:t>. Steps to Minimize Bias and Bolster Data Quality</a:t>
            </a:r>
            <a:endParaRPr lang="en-US" sz="3600" dirty="0"/>
          </a:p>
        </p:txBody>
      </p:sp>
    </p:spTree>
    <p:extLst>
      <p:ext uri="{BB962C8B-B14F-4D97-AF65-F5344CB8AC3E}">
        <p14:creationId xmlns:p14="http://schemas.microsoft.com/office/powerpoint/2010/main" val="1739166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1507" y="1522413"/>
            <a:ext cx="5388880" cy="5084762"/>
          </a:xfrm>
        </p:spPr>
        <p:txBody>
          <a:bodyPr>
            <a:noAutofit/>
          </a:bodyPr>
          <a:lstStyle/>
          <a:p>
            <a:pPr marL="0" indent="0">
              <a:spcBef>
                <a:spcPts val="1200"/>
              </a:spcBef>
              <a:buNone/>
            </a:pPr>
            <a:r>
              <a:rPr lang="en-US" sz="2400" b="1" dirty="0" smtClean="0"/>
              <a:t>Organ Pipe Plots</a:t>
            </a:r>
          </a:p>
          <a:p>
            <a:pPr>
              <a:spcBef>
                <a:spcPts val="1200"/>
              </a:spcBef>
            </a:pPr>
            <a:r>
              <a:rPr lang="en-US" sz="2200" dirty="0"/>
              <a:t>Intuitive visual representation of coverage heterogeneity </a:t>
            </a:r>
          </a:p>
          <a:p>
            <a:pPr>
              <a:spcBef>
                <a:spcPts val="1200"/>
              </a:spcBef>
            </a:pPr>
            <a:r>
              <a:rPr lang="en-US" sz="2200" dirty="0" smtClean="0"/>
              <a:t>Clusters with highest coverage at left; lowest at right</a:t>
            </a:r>
          </a:p>
          <a:p>
            <a:pPr>
              <a:spcBef>
                <a:spcPts val="1200"/>
              </a:spcBef>
            </a:pPr>
            <a:r>
              <a:rPr lang="en-US" sz="2200" dirty="0" smtClean="0"/>
              <a:t>Easily detect clusters with “alarmingly” low sample coverage</a:t>
            </a:r>
          </a:p>
          <a:p>
            <a:pPr>
              <a:spcBef>
                <a:spcPts val="1200"/>
              </a:spcBef>
            </a:pPr>
            <a:r>
              <a:rPr lang="en-US" sz="2200" dirty="0" smtClean="0"/>
              <a:t>If the width of bar = cluster weight, then shaded area = coverage estimate</a:t>
            </a:r>
          </a:p>
          <a:p>
            <a:pPr>
              <a:spcBef>
                <a:spcPts val="1200"/>
              </a:spcBef>
            </a:pPr>
            <a:r>
              <a:rPr lang="en-US" sz="2200" dirty="0" smtClean="0"/>
              <a:t>Relates to </a:t>
            </a:r>
            <a:r>
              <a:rPr lang="en-US" sz="2200" dirty="0"/>
              <a:t>i</a:t>
            </a:r>
            <a:r>
              <a:rPr lang="en-US" sz="2200" dirty="0" smtClean="0"/>
              <a:t>ntracluster correlation coefficient (ICC), which drives design effect</a:t>
            </a:r>
            <a:endParaRPr lang="en-US" sz="2200" dirty="0"/>
          </a:p>
          <a:p>
            <a:pPr>
              <a:spcBef>
                <a:spcPts val="1200"/>
              </a:spcBef>
            </a:pPr>
            <a:endParaRPr lang="en-US" sz="2200" dirty="0"/>
          </a:p>
        </p:txBody>
      </p:sp>
      <p:grpSp>
        <p:nvGrpSpPr>
          <p:cNvPr id="6" name="Group 5"/>
          <p:cNvGrpSpPr/>
          <p:nvPr/>
        </p:nvGrpSpPr>
        <p:grpSpPr>
          <a:xfrm>
            <a:off x="5750387" y="1527487"/>
            <a:ext cx="5106506" cy="4251166"/>
            <a:chOff x="695693" y="2605765"/>
            <a:chExt cx="6893747" cy="3973423"/>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5693" y="2605765"/>
              <a:ext cx="5635773" cy="3973423"/>
            </a:xfrm>
            <a:prstGeom prst="rect">
              <a:avLst/>
            </a:prstGeom>
          </p:spPr>
        </p:pic>
        <p:sp>
          <p:nvSpPr>
            <p:cNvPr id="8" name="Rectangle 7"/>
            <p:cNvSpPr/>
            <p:nvPr/>
          </p:nvSpPr>
          <p:spPr>
            <a:xfrm>
              <a:off x="821872" y="2661834"/>
              <a:ext cx="6682154" cy="14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7286" y="4585528"/>
              <a:ext cx="6682154" cy="21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6"/>
          <p:cNvSpPr>
            <a:spLocks noGrp="1"/>
          </p:cNvSpPr>
          <p:nvPr>
            <p:ph idx="1"/>
          </p:nvPr>
        </p:nvSpPr>
        <p:spPr>
          <a:xfrm>
            <a:off x="5907123" y="5943756"/>
            <a:ext cx="4810739" cy="616689"/>
          </a:xfrm>
        </p:spPr>
        <p:txBody>
          <a:bodyPr>
            <a:normAutofit fontScale="92500"/>
          </a:bodyPr>
          <a:lstStyle/>
          <a:p>
            <a:pPr marL="0" indent="0">
              <a:buNone/>
            </a:pPr>
            <a:r>
              <a:rPr lang="en-US" sz="1600" i="1" dirty="0" smtClean="0"/>
              <a:t>“Covered strata </a:t>
            </a:r>
            <a:r>
              <a:rPr lang="en-US" sz="1600" i="1" dirty="0"/>
              <a:t>are </a:t>
            </a:r>
            <a:r>
              <a:rPr lang="en-US" sz="1600" i="1" dirty="0" smtClean="0"/>
              <a:t>all alike</a:t>
            </a:r>
            <a:r>
              <a:rPr lang="en-US" sz="1600" i="1" dirty="0"/>
              <a:t>; </a:t>
            </a:r>
            <a:r>
              <a:rPr lang="en-US" sz="1600" i="1" dirty="0" smtClean="0"/>
              <a:t>every</a:t>
            </a:r>
            <a:r>
              <a:rPr lang="en-US" sz="1600" i="1" dirty="0"/>
              <a:t> </a:t>
            </a:r>
            <a:r>
              <a:rPr lang="en-US" sz="1600" i="1" dirty="0" smtClean="0"/>
              <a:t>poorly covered stratum is poorly covered </a:t>
            </a:r>
            <a:r>
              <a:rPr lang="en-US" sz="1600" i="1" dirty="0"/>
              <a:t>in </a:t>
            </a:r>
            <a:r>
              <a:rPr lang="en-US" sz="1600" i="1" dirty="0" smtClean="0"/>
              <a:t>its </a:t>
            </a:r>
            <a:r>
              <a:rPr lang="en-US" sz="1600" i="1" dirty="0"/>
              <a:t>own way</a:t>
            </a:r>
            <a:r>
              <a:rPr lang="en-US" sz="1600" i="1" dirty="0" smtClean="0"/>
              <a:t>.” </a:t>
            </a:r>
            <a:r>
              <a:rPr lang="en-US" sz="1600" dirty="0" smtClean="0"/>
              <a:t>– </a:t>
            </a:r>
            <a:r>
              <a:rPr lang="en-US" sz="1400" dirty="0"/>
              <a:t>Neo Tolstoy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791" y="1199760"/>
            <a:ext cx="1112701" cy="864636"/>
          </a:xfrm>
          <a:prstGeom prst="rect">
            <a:avLst/>
          </a:prstGeom>
        </p:spPr>
      </p:pic>
      <p:sp>
        <p:nvSpPr>
          <p:cNvPr id="14" name="Title 1"/>
          <p:cNvSpPr txBox="1">
            <a:spLocks noGrp="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a:lstStyle>
          <a:p>
            <a:r>
              <a:rPr lang="en-US" sz="3600" kern="0" dirty="0" smtClean="0"/>
              <a:t>Main 2015 Enhancements: 6. Innovative graphs for presenting some results</a:t>
            </a:r>
            <a:endParaRPr lang="en-US" sz="3600" kern="0" dirty="0"/>
          </a:p>
        </p:txBody>
      </p:sp>
    </p:spTree>
    <p:extLst>
      <p:ext uri="{BB962C8B-B14F-4D97-AF65-F5344CB8AC3E}">
        <p14:creationId xmlns:p14="http://schemas.microsoft.com/office/powerpoint/2010/main" val="1140256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smtClean="0"/>
              <a:t>Vaccination Coverage Cluster Survey</a:t>
            </a:r>
            <a:endParaRPr lang="en-US" altLang="en-US" dirty="0"/>
          </a:p>
        </p:txBody>
      </p:sp>
      <p:sp>
        <p:nvSpPr>
          <p:cNvPr id="220163" name="Rectangle 3"/>
          <p:cNvSpPr>
            <a:spLocks noGrp="1" noChangeArrowheads="1"/>
          </p:cNvSpPr>
          <p:nvPr>
            <p:ph type="body" idx="1"/>
          </p:nvPr>
        </p:nvSpPr>
        <p:spPr>
          <a:xfrm>
            <a:off x="265471" y="1522413"/>
            <a:ext cx="7426871" cy="5084762"/>
          </a:xfrm>
        </p:spPr>
        <p:txBody>
          <a:bodyPr/>
          <a:lstStyle/>
          <a:p>
            <a:r>
              <a:rPr lang="en-US" altLang="en-US" dirty="0" smtClean="0"/>
              <a:t>Working draft available on the Web: </a:t>
            </a:r>
            <a:r>
              <a:rPr lang="en-GB" sz="1600" b="1" u="sng" dirty="0">
                <a:hlinkClick r:id="rId3"/>
              </a:rPr>
              <a:t>http://www.who.int/immunization/monitoring_surveillance/en</a:t>
            </a:r>
            <a:r>
              <a:rPr lang="en-GB" sz="1600" b="1" u="sng" dirty="0" smtClean="0">
                <a:hlinkClick r:id="rId3"/>
              </a:rPr>
              <a:t>/</a:t>
            </a:r>
            <a:r>
              <a:rPr lang="en-GB" sz="1600" b="1" u="sng" dirty="0" smtClean="0"/>
              <a:t> </a:t>
            </a:r>
            <a:endParaRPr lang="en-US" altLang="en-US" sz="1200" dirty="0" smtClean="0"/>
          </a:p>
          <a:p>
            <a:r>
              <a:rPr lang="en-US" altLang="en-US" dirty="0" smtClean="0"/>
              <a:t>Pilot test(s) ongoing</a:t>
            </a:r>
          </a:p>
          <a:p>
            <a:r>
              <a:rPr lang="en-US" altLang="en-US" dirty="0" smtClean="0"/>
              <a:t>Implementation experiences will inform finalization</a:t>
            </a:r>
          </a:p>
          <a:p>
            <a:r>
              <a:rPr lang="en-US" altLang="en-US" dirty="0" smtClean="0"/>
              <a:t>Working Group</a:t>
            </a:r>
          </a:p>
          <a:p>
            <a:pPr lvl="1"/>
            <a:r>
              <a:rPr lang="en-US" sz="2000" dirty="0" smtClean="0"/>
              <a:t>Tony Burton</a:t>
            </a:r>
          </a:p>
          <a:p>
            <a:pPr lvl="1"/>
            <a:r>
              <a:rPr lang="en-US" sz="2000" dirty="0" smtClean="0"/>
              <a:t>Pierre </a:t>
            </a:r>
            <a:r>
              <a:rPr lang="en-US" sz="2000" dirty="0" err="1" smtClean="0"/>
              <a:t>Claquin</a:t>
            </a:r>
            <a:endParaRPr lang="en-US" sz="2000" dirty="0" smtClean="0"/>
          </a:p>
          <a:p>
            <a:pPr lvl="1"/>
            <a:r>
              <a:rPr lang="en-US" sz="2000" dirty="0" smtClean="0"/>
              <a:t>Felicity Cutts</a:t>
            </a:r>
          </a:p>
          <a:p>
            <a:pPr lvl="1"/>
            <a:r>
              <a:rPr lang="en-US" sz="2000" dirty="0" smtClean="0"/>
              <a:t>Dale Rhoda</a:t>
            </a:r>
          </a:p>
          <a:p>
            <a:endParaRPr lang="en-US" alt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5409" y="2431001"/>
            <a:ext cx="1679481" cy="2967445"/>
          </a:xfrm>
          <a:prstGeom prst="rect">
            <a:avLst/>
          </a:prstGeom>
        </p:spPr>
      </p:pic>
      <p:sp>
        <p:nvSpPr>
          <p:cNvPr id="5" name="Rectangle 4"/>
          <p:cNvSpPr/>
          <p:nvPr/>
        </p:nvSpPr>
        <p:spPr>
          <a:xfrm>
            <a:off x="8246779" y="2409469"/>
            <a:ext cx="1666388" cy="29889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endParaRPr lang="en-US" sz="1600" dirty="0"/>
          </a:p>
          <a:p>
            <a:pPr algn="ctr"/>
            <a:endParaRPr lang="en-US" sz="1600" dirty="0"/>
          </a:p>
          <a:p>
            <a:pPr algn="ctr"/>
            <a:r>
              <a:rPr lang="en-US" sz="1600" dirty="0">
                <a:solidFill>
                  <a:schemeClr val="bg2">
                    <a:lumMod val="25000"/>
                  </a:schemeClr>
                </a:solidFill>
              </a:rPr>
              <a:t>Immunization coverage cluster survey – </a:t>
            </a:r>
            <a:r>
              <a:rPr lang="en-US" sz="1600" u="sng" dirty="0">
                <a:solidFill>
                  <a:schemeClr val="bg2">
                    <a:lumMod val="25000"/>
                  </a:schemeClr>
                </a:solidFill>
              </a:rPr>
              <a:t>updated</a:t>
            </a:r>
            <a:r>
              <a:rPr lang="en-US" sz="1600" dirty="0">
                <a:solidFill>
                  <a:schemeClr val="bg2">
                    <a:lumMod val="25000"/>
                  </a:schemeClr>
                </a:solidFill>
              </a:rPr>
              <a:t> Reference Manual</a:t>
            </a:r>
          </a:p>
        </p:txBody>
      </p:sp>
      <p:sp>
        <p:nvSpPr>
          <p:cNvPr id="6" name="Curved Down Arrow 5"/>
          <p:cNvSpPr/>
          <p:nvPr/>
        </p:nvSpPr>
        <p:spPr>
          <a:xfrm>
            <a:off x="7692342" y="1410492"/>
            <a:ext cx="901142" cy="896150"/>
          </a:xfrm>
          <a:prstGeom prst="curvedDownArrow">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Explosion 1 6"/>
          <p:cNvSpPr/>
          <p:nvPr/>
        </p:nvSpPr>
        <p:spPr>
          <a:xfrm>
            <a:off x="8593485" y="2723122"/>
            <a:ext cx="962123" cy="896150"/>
          </a:xfrm>
          <a:prstGeom prst="irregularSeal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2015</a:t>
            </a:r>
          </a:p>
        </p:txBody>
      </p:sp>
      <p:pic>
        <p:nvPicPr>
          <p:cNvPr id="8" name="Picture 2" descr="http://img2.wikia.nocookie.net/__cb20060221154725/psychology/images/c/c3/WHO_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7177" y="5006086"/>
            <a:ext cx="324831" cy="392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6" y="0"/>
            <a:ext cx="9888279" cy="1365250"/>
          </a:xfrm>
        </p:spPr>
        <p:txBody>
          <a:bodyPr/>
          <a:lstStyle/>
          <a:p>
            <a:r>
              <a:rPr lang="en-US" dirty="0" smtClean="0"/>
              <a:t>Examples of Measles Campaign Organ Pipe Plots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295" y="1774655"/>
            <a:ext cx="2005013" cy="16677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0930" y="1789502"/>
            <a:ext cx="1962996" cy="16380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079" y="1774653"/>
            <a:ext cx="1954642" cy="163806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297" y="4183487"/>
            <a:ext cx="1962996" cy="164856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0366" y="4195348"/>
            <a:ext cx="1962996" cy="164856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079" y="4188737"/>
            <a:ext cx="1962996" cy="1638069"/>
          </a:xfrm>
          <a:prstGeom prst="rect">
            <a:avLst/>
          </a:prstGeom>
        </p:spPr>
      </p:pic>
      <p:sp>
        <p:nvSpPr>
          <p:cNvPr id="3" name="TextBox 2"/>
          <p:cNvSpPr txBox="1"/>
          <p:nvPr/>
        </p:nvSpPr>
        <p:spPr>
          <a:xfrm>
            <a:off x="67687" y="3579618"/>
            <a:ext cx="10838223" cy="461665"/>
          </a:xfrm>
          <a:prstGeom prst="rect">
            <a:avLst/>
          </a:prstGeom>
          <a:noFill/>
        </p:spPr>
        <p:txBody>
          <a:bodyPr wrap="none" rtlCol="0">
            <a:spAutoFit/>
          </a:bodyPr>
          <a:lstStyle/>
          <a:p>
            <a:r>
              <a:rPr lang="en-US" sz="2350" dirty="0"/>
              <a:t>These three clusters have </a:t>
            </a:r>
            <a:r>
              <a:rPr lang="en-US" sz="2350" u="sng" dirty="0"/>
              <a:t>alarmingly low coverage </a:t>
            </a:r>
            <a:r>
              <a:rPr lang="en-US" sz="2350" dirty="0"/>
              <a:t>in the survey sample.</a:t>
            </a:r>
          </a:p>
        </p:txBody>
      </p:sp>
      <p:cxnSp>
        <p:nvCxnSpPr>
          <p:cNvPr id="11" name="Straight Arrow Connector 10"/>
          <p:cNvCxnSpPr/>
          <p:nvPr/>
        </p:nvCxnSpPr>
        <p:spPr>
          <a:xfrm flipH="1">
            <a:off x="2419640" y="4061552"/>
            <a:ext cx="384294" cy="15962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71779" y="3954923"/>
            <a:ext cx="379943" cy="14823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005446" y="3954923"/>
            <a:ext cx="260981" cy="16503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87" y="5941197"/>
            <a:ext cx="10365979" cy="461665"/>
          </a:xfrm>
          <a:prstGeom prst="rect">
            <a:avLst/>
          </a:prstGeom>
          <a:noFill/>
        </p:spPr>
        <p:txBody>
          <a:bodyPr wrap="none" rtlCol="0">
            <a:spAutoFit/>
          </a:bodyPr>
          <a:lstStyle/>
          <a:p>
            <a:r>
              <a:rPr lang="en-US" sz="2350" dirty="0"/>
              <a:t>Definition of “</a:t>
            </a:r>
            <a:r>
              <a:rPr lang="en-US" sz="2350" u="sng" dirty="0"/>
              <a:t>alarmingly low</a:t>
            </a:r>
            <a:r>
              <a:rPr lang="en-US" sz="2350" dirty="0"/>
              <a:t>” could vary from one context to another.</a:t>
            </a:r>
          </a:p>
        </p:txBody>
      </p:sp>
    </p:spTree>
    <p:extLst>
      <p:ext uri="{BB962C8B-B14F-4D97-AF65-F5344CB8AC3E}">
        <p14:creationId xmlns:p14="http://schemas.microsoft.com/office/powerpoint/2010/main" val="2919035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14964" y="1721639"/>
            <a:ext cx="7269830" cy="5287149"/>
          </a:xfrm>
          <a:prstGeom prst="rect">
            <a:avLst/>
          </a:prstGeom>
        </p:spPr>
      </p:pic>
      <p:sp>
        <p:nvSpPr>
          <p:cNvPr id="2" name="Title 1"/>
          <p:cNvSpPr>
            <a:spLocks noGrp="1"/>
          </p:cNvSpPr>
          <p:nvPr>
            <p:ph type="title"/>
          </p:nvPr>
        </p:nvSpPr>
        <p:spPr>
          <a:xfrm>
            <a:off x="861237" y="0"/>
            <a:ext cx="5767710" cy="1229454"/>
          </a:xfrm>
        </p:spPr>
        <p:txBody>
          <a:bodyPr>
            <a:normAutofit/>
          </a:bodyPr>
          <a:lstStyle/>
          <a:p>
            <a:pPr algn="l"/>
            <a:r>
              <a:rPr lang="en-US" dirty="0" smtClean="0"/>
              <a:t>Inchworm Plots</a:t>
            </a:r>
            <a:endParaRPr lang="en-US" dirty="0"/>
          </a:p>
        </p:txBody>
      </p:sp>
      <p:sp>
        <p:nvSpPr>
          <p:cNvPr id="5" name="Content Placeholder 4"/>
          <p:cNvSpPr>
            <a:spLocks noGrp="1"/>
          </p:cNvSpPr>
          <p:nvPr>
            <p:ph sz="half" idx="1"/>
          </p:nvPr>
        </p:nvSpPr>
        <p:spPr>
          <a:xfrm>
            <a:off x="210695" y="1361396"/>
            <a:ext cx="3112012" cy="1699920"/>
          </a:xfrm>
        </p:spPr>
        <p:txBody>
          <a:bodyPr/>
          <a:lstStyle/>
          <a:p>
            <a:r>
              <a:rPr lang="en-US" dirty="0" smtClean="0"/>
              <a:t>Point estimate and Confidence Intervals</a:t>
            </a:r>
            <a:endParaRPr lang="en-GB"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414" y="0"/>
            <a:ext cx="1242998" cy="136139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70" y="2990778"/>
            <a:ext cx="4885306" cy="3441920"/>
          </a:xfrm>
          <a:prstGeom prst="rect">
            <a:avLst/>
          </a:prstGeom>
        </p:spPr>
      </p:pic>
    </p:spTree>
    <p:extLst>
      <p:ext uri="{BB962C8B-B14F-4D97-AF65-F5344CB8AC3E}">
        <p14:creationId xmlns:p14="http://schemas.microsoft.com/office/powerpoint/2010/main" val="2492472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410" y="0"/>
            <a:ext cx="6743996" cy="7561263"/>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p:nvPr>
        </p:nvSpPr>
        <p:spPr>
          <a:xfrm>
            <a:off x="0" y="0"/>
            <a:ext cx="3949410" cy="1365250"/>
          </a:xfrm>
        </p:spPr>
        <p:txBody>
          <a:bodyPr/>
          <a:lstStyle/>
          <a:p>
            <a:r>
              <a:rPr lang="en-GB" sz="3600" dirty="0" smtClean="0"/>
              <a:t>Example of inchworms </a:t>
            </a:r>
            <a:endParaRPr lang="en-GB" sz="3600" dirty="0"/>
          </a:p>
        </p:txBody>
      </p:sp>
      <p:sp>
        <p:nvSpPr>
          <p:cNvPr id="5" name="Content Placeholder 4"/>
          <p:cNvSpPr>
            <a:spLocks noGrp="1"/>
          </p:cNvSpPr>
          <p:nvPr>
            <p:ph sz="half" idx="1"/>
          </p:nvPr>
        </p:nvSpPr>
        <p:spPr>
          <a:xfrm>
            <a:off x="297713" y="1520456"/>
            <a:ext cx="3349254" cy="5086719"/>
          </a:xfrm>
        </p:spPr>
        <p:txBody>
          <a:bodyPr/>
          <a:lstStyle/>
          <a:p>
            <a:r>
              <a:rPr lang="en-US" sz="2400" dirty="0" smtClean="0"/>
              <a:t>Show the distributions, and the Upper Confidence Bound and Lower Confidence Bound</a:t>
            </a:r>
          </a:p>
          <a:p>
            <a:r>
              <a:rPr lang="en-US" sz="2400" dirty="0" smtClean="0"/>
              <a:t>Describe your classification rule clearly and portray the classification outcomes along with the graphic distributions</a:t>
            </a:r>
          </a:p>
        </p:txBody>
      </p:sp>
    </p:spTree>
    <p:extLst>
      <p:ext uri="{BB962C8B-B14F-4D97-AF65-F5344CB8AC3E}">
        <p14:creationId xmlns:p14="http://schemas.microsoft.com/office/powerpoint/2010/main" val="1030456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Main 2015 Enhancements: 7</a:t>
            </a:r>
            <a:r>
              <a:rPr lang="en-US" sz="3600" dirty="0" smtClean="0"/>
              <a:t>. Reports to be </a:t>
            </a:r>
            <a:r>
              <a:rPr lang="en-US" sz="3600" smtClean="0"/>
              <a:t>Comprehensive and persuasive about quality</a:t>
            </a:r>
            <a:endParaRPr lang="en-US" sz="3600" dirty="0"/>
          </a:p>
        </p:txBody>
      </p:sp>
      <p:sp>
        <p:nvSpPr>
          <p:cNvPr id="3" name="Content Placeholder 2"/>
          <p:cNvSpPr>
            <a:spLocks noGrp="1"/>
          </p:cNvSpPr>
          <p:nvPr>
            <p:ph sz="half" idx="1"/>
          </p:nvPr>
        </p:nvSpPr>
        <p:spPr>
          <a:xfrm>
            <a:off x="517525" y="1522413"/>
            <a:ext cx="5094999" cy="5084762"/>
          </a:xfrm>
        </p:spPr>
        <p:txBody>
          <a:bodyPr>
            <a:noAutofit/>
          </a:bodyPr>
          <a:lstStyle/>
          <a:p>
            <a:pPr>
              <a:spcBef>
                <a:spcPts val="600"/>
              </a:spcBef>
            </a:pPr>
            <a:r>
              <a:rPr lang="en-US" sz="2600" dirty="0" smtClean="0"/>
              <a:t>Clear and complete reporting of coverage surveys</a:t>
            </a:r>
          </a:p>
          <a:p>
            <a:pPr>
              <a:spcBef>
                <a:spcPts val="600"/>
              </a:spcBef>
            </a:pPr>
            <a:r>
              <a:rPr lang="en-US" sz="2600" dirty="0" smtClean="0"/>
              <a:t>More substantive sections on strengths and limitations</a:t>
            </a:r>
          </a:p>
          <a:p>
            <a:pPr>
              <a:spcBef>
                <a:spcPts val="600"/>
              </a:spcBef>
            </a:pPr>
            <a:r>
              <a:rPr lang="en-US" sz="2600" dirty="0" smtClean="0"/>
              <a:t>Authors should be prepared to persuade the reader that the survey organizers worked hard to minimize bias in order to produce results that are representative, understandable, and actionable</a:t>
            </a:r>
          </a:p>
        </p:txBody>
      </p:sp>
      <p:pic>
        <p:nvPicPr>
          <p:cNvPr id="6"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5902747" y="2111326"/>
            <a:ext cx="4680291" cy="4102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4888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25" y="1459349"/>
            <a:ext cx="9696450" cy="5084762"/>
          </a:xfrm>
        </p:spPr>
        <p:txBody>
          <a:bodyPr/>
          <a:lstStyle/>
          <a:p>
            <a:pPr>
              <a:spcBef>
                <a:spcPts val="1200"/>
              </a:spcBef>
            </a:pPr>
            <a:r>
              <a:rPr lang="en-US" dirty="0" smtClean="0"/>
              <a:t>Probability Sampling </a:t>
            </a:r>
          </a:p>
          <a:p>
            <a:pPr>
              <a:spcBef>
                <a:spcPts val="1200"/>
              </a:spcBef>
            </a:pPr>
            <a:r>
              <a:rPr lang="en-US" dirty="0" smtClean="0"/>
              <a:t>Larger sample sizes often appropriate, revisits </a:t>
            </a:r>
          </a:p>
          <a:p>
            <a:pPr lvl="1">
              <a:spcBef>
                <a:spcPts val="600"/>
              </a:spcBef>
            </a:pPr>
            <a:r>
              <a:rPr lang="en-US" dirty="0" smtClean="0"/>
              <a:t>May require 2+ trips per cluster </a:t>
            </a:r>
          </a:p>
          <a:p>
            <a:pPr lvl="1">
              <a:spcBef>
                <a:spcPts val="600"/>
              </a:spcBef>
            </a:pPr>
            <a:r>
              <a:rPr lang="en-US" dirty="0" smtClean="0"/>
              <a:t>Revisit non-respondents in evening/morning or during weekends, may require overnight stay in clusters</a:t>
            </a:r>
          </a:p>
          <a:p>
            <a:pPr>
              <a:spcBef>
                <a:spcPts val="1200"/>
              </a:spcBef>
            </a:pPr>
            <a:r>
              <a:rPr lang="en-US" dirty="0" smtClean="0"/>
              <a:t>Costly technology for data capture</a:t>
            </a:r>
          </a:p>
          <a:p>
            <a:pPr>
              <a:spcBef>
                <a:spcPts val="1200"/>
              </a:spcBef>
            </a:pPr>
            <a:r>
              <a:rPr lang="en-US" dirty="0" smtClean="0"/>
              <a:t>Technical assistance</a:t>
            </a:r>
          </a:p>
          <a:p>
            <a:pPr lvl="1">
              <a:spcBef>
                <a:spcPts val="600"/>
              </a:spcBef>
            </a:pPr>
            <a:r>
              <a:rPr lang="en-US" dirty="0" smtClean="0"/>
              <a:t>General implementation</a:t>
            </a:r>
          </a:p>
          <a:p>
            <a:pPr lvl="1">
              <a:spcBef>
                <a:spcPts val="600"/>
              </a:spcBef>
            </a:pPr>
            <a:r>
              <a:rPr lang="en-US" dirty="0" smtClean="0"/>
              <a:t>Statistical (throughout)</a:t>
            </a:r>
          </a:p>
          <a:p>
            <a:pPr lvl="1">
              <a:spcBef>
                <a:spcPts val="600"/>
              </a:spcBef>
            </a:pPr>
            <a:r>
              <a:rPr lang="en-US" dirty="0" smtClean="0"/>
              <a:t>Possibly with digital maps</a:t>
            </a:r>
          </a:p>
          <a:p>
            <a:pPr lvl="1">
              <a:spcBef>
                <a:spcPts val="600"/>
              </a:spcBef>
            </a:pPr>
            <a:r>
              <a:rPr lang="en-US" dirty="0" smtClean="0"/>
              <a:t>Possibly for data management &amp; record linking </a:t>
            </a:r>
          </a:p>
          <a:p>
            <a:pPr marL="457200" lvl="1" indent="0">
              <a:spcBef>
                <a:spcPts val="1200"/>
              </a:spcBef>
              <a:buNone/>
            </a:pPr>
            <a:endParaRPr lang="en-US" dirty="0" smtClean="0"/>
          </a:p>
          <a:p>
            <a:pPr lvl="1">
              <a:spcBef>
                <a:spcPts val="1200"/>
              </a:spcBef>
            </a:pPr>
            <a:endParaRPr lang="en-US" dirty="0" smtClean="0"/>
          </a:p>
          <a:p>
            <a:pPr lvl="1">
              <a:spcBef>
                <a:spcPts val="1200"/>
              </a:spcBef>
            </a:pPr>
            <a:endParaRPr lang="en-US" dirty="0" smtClean="0"/>
          </a:p>
          <a:p>
            <a:pPr>
              <a:spcBef>
                <a:spcPts val="1200"/>
              </a:spcBef>
            </a:pPr>
            <a:endParaRPr lang="en-US" dirty="0"/>
          </a:p>
        </p:txBody>
      </p:sp>
      <p:sp>
        <p:nvSpPr>
          <p:cNvPr id="2" name="Title 1"/>
          <p:cNvSpPr>
            <a:spLocks noGrp="1"/>
          </p:cNvSpPr>
          <p:nvPr>
            <p:ph type="title"/>
          </p:nvPr>
        </p:nvSpPr>
        <p:spPr>
          <a:xfrm>
            <a:off x="510363" y="0"/>
            <a:ext cx="9633098" cy="1365250"/>
          </a:xfrm>
        </p:spPr>
        <p:txBody>
          <a:bodyPr/>
          <a:lstStyle/>
          <a:p>
            <a:r>
              <a:rPr lang="en-US" dirty="0" smtClean="0"/>
              <a:t>Challenges: Technical Assistance and Investments</a:t>
            </a:r>
            <a:endParaRPr lang="en-US" dirty="0"/>
          </a:p>
        </p:txBody>
      </p:sp>
    </p:spTree>
    <p:extLst>
      <p:ext uri="{BB962C8B-B14F-4D97-AF65-F5344CB8AC3E}">
        <p14:creationId xmlns:p14="http://schemas.microsoft.com/office/powerpoint/2010/main" val="4121763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0995" y="1520456"/>
            <a:ext cx="9230367" cy="5135526"/>
          </a:xfrm>
        </p:spPr>
        <p:txBody>
          <a:bodyPr>
            <a:normAutofit/>
          </a:bodyPr>
          <a:lstStyle/>
          <a:p>
            <a:r>
              <a:rPr lang="en-US" dirty="0" smtClean="0"/>
              <a:t>Good maps </a:t>
            </a:r>
          </a:p>
          <a:p>
            <a:pPr lvl="1"/>
            <a:r>
              <a:rPr lang="en-US" dirty="0" smtClean="0"/>
              <a:t>Without them, household selection is likely to exclude outlying households</a:t>
            </a:r>
          </a:p>
          <a:p>
            <a:pPr lvl="1"/>
            <a:r>
              <a:rPr lang="en-US" dirty="0" smtClean="0"/>
              <a:t>Some countries will not have digital coordinates of census EAs and some will not have recent high-quality satellite photos; sometimes tree or cloud cover will render such maps useless or deceptive</a:t>
            </a:r>
          </a:p>
          <a:p>
            <a:r>
              <a:rPr lang="en-US" dirty="0" smtClean="0"/>
              <a:t>Cluster visits</a:t>
            </a:r>
          </a:p>
          <a:p>
            <a:pPr lvl="1"/>
            <a:r>
              <a:rPr lang="en-US" dirty="0" smtClean="0"/>
              <a:t>The best plans probably result from visits</a:t>
            </a:r>
          </a:p>
          <a:p>
            <a:pPr lvl="1"/>
            <a:r>
              <a:rPr lang="en-US" dirty="0" smtClean="0"/>
              <a:t> The </a:t>
            </a:r>
            <a:r>
              <a:rPr lang="en-US" dirty="0"/>
              <a:t>feasibility and workload </a:t>
            </a:r>
            <a:r>
              <a:rPr lang="en-US" dirty="0" smtClean="0"/>
              <a:t>of </a:t>
            </a:r>
            <a:r>
              <a:rPr lang="en-US" dirty="0" err="1"/>
              <a:t>microplanning</a:t>
            </a:r>
            <a:r>
              <a:rPr lang="en-US" dirty="0"/>
              <a:t> without a visit will vary substantially</a:t>
            </a:r>
          </a:p>
          <a:p>
            <a:endParaRPr lang="en-US" dirty="0" smtClean="0"/>
          </a:p>
        </p:txBody>
      </p:sp>
      <p:sp>
        <p:nvSpPr>
          <p:cNvPr id="5" name="Title 4"/>
          <p:cNvSpPr>
            <a:spLocks noGrp="1"/>
          </p:cNvSpPr>
          <p:nvPr>
            <p:ph type="title"/>
          </p:nvPr>
        </p:nvSpPr>
        <p:spPr/>
        <p:txBody>
          <a:bodyPr/>
          <a:lstStyle/>
          <a:p>
            <a:r>
              <a:rPr lang="en-US" dirty="0" smtClean="0"/>
              <a:t>Challenges: </a:t>
            </a:r>
            <a:r>
              <a:rPr lang="en-US" dirty="0" err="1" smtClean="0"/>
              <a:t>Microplanning</a:t>
            </a:r>
            <a:endParaRPr lang="en-US" dirty="0"/>
          </a:p>
        </p:txBody>
      </p:sp>
    </p:spTree>
    <p:extLst>
      <p:ext uri="{BB962C8B-B14F-4D97-AF65-F5344CB8AC3E}">
        <p14:creationId xmlns:p14="http://schemas.microsoft.com/office/powerpoint/2010/main" val="3101495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Challenges: Expectations, Interpretation of Results, Understanding of Limitations</a:t>
            </a:r>
            <a:endParaRPr lang="en-GB" sz="3600" dirty="0"/>
          </a:p>
        </p:txBody>
      </p:sp>
      <p:sp>
        <p:nvSpPr>
          <p:cNvPr id="3" name="Content Placeholder 2"/>
          <p:cNvSpPr>
            <a:spLocks noGrp="1"/>
          </p:cNvSpPr>
          <p:nvPr>
            <p:ph idx="1"/>
          </p:nvPr>
        </p:nvSpPr>
        <p:spPr/>
        <p:txBody>
          <a:bodyPr/>
          <a:lstStyle/>
          <a:p>
            <a:r>
              <a:rPr lang="en-GB" dirty="0" smtClean="0"/>
              <a:t>Countries with poor administrative [coverage] data quality likely to have low card retention, poor records in health facilities</a:t>
            </a:r>
          </a:p>
          <a:p>
            <a:r>
              <a:rPr lang="en-GB" dirty="0"/>
              <a:t>Some EPI manager may expect district-level </a:t>
            </a:r>
            <a:r>
              <a:rPr lang="en-GB" dirty="0" smtClean="0"/>
              <a:t>representativeness… </a:t>
            </a:r>
            <a:r>
              <a:rPr lang="en-GB" sz="2400" dirty="0" smtClean="0"/>
              <a:t>this is costly, time-consuming and may affect overall quality</a:t>
            </a:r>
            <a:endParaRPr lang="en-GB" sz="2400" dirty="0"/>
          </a:p>
          <a:p>
            <a:r>
              <a:rPr lang="en-GB" dirty="0" smtClean="0"/>
              <a:t>Going beyond coverage point estimates…</a:t>
            </a:r>
          </a:p>
          <a:p>
            <a:r>
              <a:rPr lang="en-GB" dirty="0" smtClean="0"/>
              <a:t>All the investment in a survey…what for?</a:t>
            </a:r>
            <a:endParaRPr lang="en-GB" dirty="0"/>
          </a:p>
        </p:txBody>
      </p:sp>
    </p:spTree>
    <p:extLst>
      <p:ext uri="{BB962C8B-B14F-4D97-AF65-F5344CB8AC3E}">
        <p14:creationId xmlns:p14="http://schemas.microsoft.com/office/powerpoint/2010/main" val="2048568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88731" y="1481959"/>
            <a:ext cx="9725244" cy="5125215"/>
          </a:xfrm>
        </p:spPr>
        <p:txBody>
          <a:bodyPr>
            <a:noAutofit/>
          </a:bodyPr>
          <a:lstStyle/>
          <a:p>
            <a:pPr>
              <a:spcBef>
                <a:spcPts val="1200"/>
              </a:spcBef>
            </a:pPr>
            <a:r>
              <a:rPr lang="en-US" sz="2600" dirty="0" smtClean="0"/>
              <a:t>The WHO Vaccination Coverage Cluster Survey recommendations have been substantially revised</a:t>
            </a:r>
          </a:p>
          <a:p>
            <a:pPr>
              <a:spcBef>
                <a:spcPts val="1200"/>
              </a:spcBef>
            </a:pPr>
            <a:r>
              <a:rPr lang="en-US" sz="2600" dirty="0" smtClean="0"/>
              <a:t>Results from the new surveys should meet the increasingly high standards of immunization programs, ministries of health, and partners</a:t>
            </a:r>
          </a:p>
          <a:p>
            <a:pPr>
              <a:spcBef>
                <a:spcPts val="1200"/>
              </a:spcBef>
            </a:pPr>
            <a:r>
              <a:rPr lang="en-US" sz="2600" dirty="0" smtClean="0"/>
              <a:t>Surveys conducted with the new guidelines will be more rigorous, thus more complicated, and, in most cases, more costly than under earlier guidelines</a:t>
            </a:r>
          </a:p>
          <a:p>
            <a:pPr lvl="1">
              <a:spcBef>
                <a:spcPts val="1200"/>
              </a:spcBef>
            </a:pPr>
            <a:r>
              <a:rPr lang="en-US" sz="2200" dirty="0" smtClean="0"/>
              <a:t>At least at the beginning, more </a:t>
            </a:r>
            <a:r>
              <a:rPr lang="en-US" sz="2200" dirty="0"/>
              <a:t>need for qualified Technical </a:t>
            </a:r>
            <a:r>
              <a:rPr lang="en-US" sz="2200" dirty="0" smtClean="0"/>
              <a:t>Assistance</a:t>
            </a:r>
            <a:endParaRPr lang="en-US" sz="2200" dirty="0"/>
          </a:p>
          <a:p>
            <a:pPr lvl="1">
              <a:spcBef>
                <a:spcPts val="1200"/>
              </a:spcBef>
            </a:pPr>
            <a:r>
              <a:rPr lang="en-US" sz="2200" dirty="0" smtClean="0"/>
              <a:t>These sobering aspects should drive productive conversations about what info is truly needed next and how good is good enough</a:t>
            </a:r>
          </a:p>
          <a:p>
            <a:pPr marL="0" indent="0">
              <a:spcBef>
                <a:spcPts val="1200"/>
              </a:spcBef>
              <a:buNone/>
            </a:pPr>
            <a:endParaRPr lang="en-US" sz="2200" dirty="0"/>
          </a:p>
          <a:p>
            <a:pPr>
              <a:spcBef>
                <a:spcPts val="1200"/>
              </a:spcBef>
            </a:pPr>
            <a:endParaRPr lang="en-US" dirty="0"/>
          </a:p>
        </p:txBody>
      </p:sp>
    </p:spTree>
    <p:extLst>
      <p:ext uri="{BB962C8B-B14F-4D97-AF65-F5344CB8AC3E}">
        <p14:creationId xmlns:p14="http://schemas.microsoft.com/office/powerpoint/2010/main" val="56762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GB" sz="8800" dirty="0" smtClean="0"/>
              <a:t>EXTRA SLIDES</a:t>
            </a:r>
            <a:endParaRPr lang="en-GB" sz="8800" dirty="0"/>
          </a:p>
        </p:txBody>
      </p:sp>
    </p:spTree>
    <p:extLst>
      <p:ext uri="{BB962C8B-B14F-4D97-AF65-F5344CB8AC3E}">
        <p14:creationId xmlns:p14="http://schemas.microsoft.com/office/powerpoint/2010/main" val="515429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WHO Reference Manual</a:t>
            </a:r>
            <a:endParaRPr lang="en-GB" dirty="0"/>
          </a:p>
        </p:txBody>
      </p:sp>
      <p:sp>
        <p:nvSpPr>
          <p:cNvPr id="11" name="Content Placeholder 10"/>
          <p:cNvSpPr>
            <a:spLocks noGrp="1"/>
          </p:cNvSpPr>
          <p:nvPr>
            <p:ph idx="1"/>
          </p:nvPr>
        </p:nvSpPr>
        <p:spPr/>
        <p:txBody>
          <a:bodyPr/>
          <a:lstStyle/>
          <a:p>
            <a:r>
              <a:rPr lang="en-GB" dirty="0" smtClean="0"/>
              <a:t>New Manual is NOT prescriptive, it rather walks the user through survey design, implementation, analysis and producing a report </a:t>
            </a:r>
          </a:p>
          <a:p>
            <a:r>
              <a:rPr lang="en-GB" dirty="0"/>
              <a:t>Increase emphasis on choosing </a:t>
            </a:r>
            <a:r>
              <a:rPr lang="en-GB" b="1" dirty="0"/>
              <a:t>survey goals </a:t>
            </a:r>
            <a:r>
              <a:rPr lang="en-GB" dirty="0"/>
              <a:t>(estimation/ hypothesis testing/classification) and sizing the sample to answer key questions</a:t>
            </a:r>
            <a:endParaRPr lang="en-US" dirty="0"/>
          </a:p>
          <a:p>
            <a:endParaRPr lang="en-GB" dirty="0"/>
          </a:p>
        </p:txBody>
      </p:sp>
      <p:sp>
        <p:nvSpPr>
          <p:cNvPr id="4" name="Text Box 157"/>
          <p:cNvSpPr txBox="1">
            <a:spLocks noChangeArrowheads="1"/>
          </p:cNvSpPr>
          <p:nvPr/>
        </p:nvSpPr>
        <p:spPr bwMode="auto">
          <a:xfrm>
            <a:off x="700007" y="4989616"/>
            <a:ext cx="1837944" cy="998510"/>
          </a:xfrm>
          <a:prstGeom prst="rect">
            <a:avLst/>
          </a:prstGeom>
          <a:solidFill>
            <a:srgbClr val="C5E0B4"/>
          </a:solidFill>
          <a:ln w="3175">
            <a:solidFill>
              <a:srgbClr val="000000"/>
            </a:solidFill>
            <a:miter lim="800000"/>
            <a:headEnd/>
            <a:tailEnd/>
          </a:ln>
          <a:scene3d>
            <a:camera prst="orthographicFront"/>
            <a:lightRig rig="threePt" dir="t"/>
          </a:scene3d>
          <a:sp3d>
            <a:bevelT/>
          </a:sp3d>
        </p:spPr>
        <p:txBody>
          <a:bodyPr rot="0" vert="horz" wrap="square" lIns="91440" tIns="45720" rIns="91440" bIns="45720" anchor="t" anchorCtr="0" upright="1">
            <a:noAutofit/>
          </a:bodyPr>
          <a:lstStyle/>
          <a:p>
            <a:pPr marL="0" marR="0" algn="ctr">
              <a:spcBef>
                <a:spcPts val="0"/>
              </a:spcBef>
              <a:spcAft>
                <a:spcPts val="0"/>
              </a:spcAft>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Assessing Need for a Survey</a:t>
            </a:r>
            <a:endParaRPr lang="en-US" sz="1800" dirty="0">
              <a:effectLst/>
              <a:latin typeface="Times New Roman" panose="02020603050405020304" pitchFamily="18" charset="0"/>
              <a:ea typeface="Times New Roman" panose="02020603050405020304" pitchFamily="18" charset="0"/>
            </a:endParaRPr>
          </a:p>
        </p:txBody>
      </p:sp>
      <p:sp>
        <p:nvSpPr>
          <p:cNvPr id="5" name="Text Box 157"/>
          <p:cNvSpPr txBox="1">
            <a:spLocks noChangeArrowheads="1"/>
          </p:cNvSpPr>
          <p:nvPr/>
        </p:nvSpPr>
        <p:spPr bwMode="auto">
          <a:xfrm>
            <a:off x="2867718" y="4989616"/>
            <a:ext cx="2049043" cy="998510"/>
          </a:xfrm>
          <a:prstGeom prst="rect">
            <a:avLst/>
          </a:prstGeom>
          <a:solidFill>
            <a:srgbClr val="C5E0B4"/>
          </a:solidFill>
          <a:ln w="3175">
            <a:solidFill>
              <a:srgbClr val="000000"/>
            </a:solidFill>
            <a:miter lim="800000"/>
            <a:headEnd/>
            <a:tailEnd/>
          </a:ln>
          <a:scene3d>
            <a:camera prst="orthographicFront"/>
            <a:lightRig rig="threePt" dir="t"/>
          </a:scene3d>
          <a:sp3d>
            <a:bevelT/>
          </a:sp3d>
        </p:spPr>
        <p:txBody>
          <a:bodyPr rot="0" vert="horz" wrap="square" lIns="91440" tIns="45720" rIns="91440" bIns="45720" anchor="t" anchorCtr="0" upright="1">
            <a:noAutofit/>
          </a:bodyPr>
          <a:lstStyle/>
          <a:p>
            <a:pPr marL="0" marR="0" algn="ctr">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Creating Steering Group</a:t>
            </a:r>
            <a:endParaRPr lang="en-US" sz="1800" dirty="0">
              <a:effectLst/>
              <a:latin typeface="Times New Roman" panose="02020603050405020304" pitchFamily="18" charset="0"/>
              <a:ea typeface="Times New Roman" panose="02020603050405020304" pitchFamily="18" charset="0"/>
            </a:endParaRPr>
          </a:p>
        </p:txBody>
      </p:sp>
      <p:sp>
        <p:nvSpPr>
          <p:cNvPr id="6" name="Text Box 157"/>
          <p:cNvSpPr txBox="1">
            <a:spLocks noChangeArrowheads="1"/>
          </p:cNvSpPr>
          <p:nvPr/>
        </p:nvSpPr>
        <p:spPr bwMode="auto">
          <a:xfrm>
            <a:off x="5246528" y="4989616"/>
            <a:ext cx="2049042" cy="998510"/>
          </a:xfrm>
          <a:prstGeom prst="rect">
            <a:avLst/>
          </a:prstGeom>
          <a:solidFill>
            <a:srgbClr val="C5E0B4"/>
          </a:solidFill>
          <a:ln w="3175">
            <a:solidFill>
              <a:srgbClr val="000000"/>
            </a:solidFill>
            <a:miter lim="800000"/>
            <a:headEnd/>
            <a:tailEnd/>
          </a:ln>
          <a:scene3d>
            <a:camera prst="orthographicFront"/>
            <a:lightRig rig="threePt" dir="t"/>
          </a:scene3d>
          <a:sp3d>
            <a:bevelT/>
          </a:sp3d>
        </p:spPr>
        <p:txBody>
          <a:bodyPr rot="0" vert="horz" wrap="square" lIns="91440" tIns="45720" rIns="91440" bIns="45720" anchor="t" anchorCtr="0" upright="1">
            <a:noAutofit/>
          </a:bodyPr>
          <a:lstStyle/>
          <a:p>
            <a:pPr marL="0" marR="0" algn="ctr">
              <a:spcBef>
                <a:spcPts val="0"/>
              </a:spcBef>
              <a:spcAft>
                <a:spcPts val="0"/>
              </a:spcAft>
            </a:pPr>
            <a:r>
              <a:rPr lang="en-US" sz="2000" b="1"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Defining Survey Scope and Budget</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10" name="Text Box 157"/>
          <p:cNvSpPr txBox="1">
            <a:spLocks noChangeArrowheads="1"/>
          </p:cNvSpPr>
          <p:nvPr/>
        </p:nvSpPr>
        <p:spPr bwMode="auto">
          <a:xfrm>
            <a:off x="7684175" y="5007832"/>
            <a:ext cx="1837944" cy="998510"/>
          </a:xfrm>
          <a:prstGeom prst="rect">
            <a:avLst/>
          </a:prstGeom>
          <a:solidFill>
            <a:srgbClr val="C5E0B4"/>
          </a:solidFill>
          <a:ln w="3175">
            <a:solidFill>
              <a:srgbClr val="000000"/>
            </a:solidFill>
            <a:miter lim="800000"/>
            <a:headEnd/>
            <a:tailEnd/>
          </a:ln>
          <a:scene3d>
            <a:camera prst="orthographicFront"/>
            <a:lightRig rig="threePt" dir="t"/>
          </a:scene3d>
          <a:sp3d>
            <a:bevelT/>
          </a:sp3d>
        </p:spPr>
        <p:txBody>
          <a:bodyPr rot="0" vert="horz" wrap="square" lIns="91440" tIns="45720" rIns="91440" bIns="45720" anchor="t" anchorCtr="0" upright="1">
            <a:noAutofit/>
          </a:bodyPr>
          <a:lstStyle/>
          <a:p>
            <a:pPr marL="0" marR="0" algn="ctr">
              <a:spcBef>
                <a:spcPts val="0"/>
              </a:spcBef>
              <a:spcAft>
                <a:spcPts val="0"/>
              </a:spcAft>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Setting Survey Schedule</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6518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New WHO Manual</a:t>
            </a:r>
            <a:endParaRPr lang="en-GB" dirty="0"/>
          </a:p>
        </p:txBody>
      </p:sp>
      <p:sp>
        <p:nvSpPr>
          <p:cNvPr id="3" name="Content Placeholder 2"/>
          <p:cNvSpPr>
            <a:spLocks noGrp="1"/>
          </p:cNvSpPr>
          <p:nvPr>
            <p:ph idx="1"/>
          </p:nvPr>
        </p:nvSpPr>
        <p:spPr/>
        <p:txBody>
          <a:bodyPr/>
          <a:lstStyle/>
          <a:p>
            <a:r>
              <a:rPr lang="en-GB" dirty="0" smtClean="0"/>
              <a:t>To provide a methodology more aligned with well-accepted household cluster survey methods, aimed at improving survey accuracy and overall quality. </a:t>
            </a:r>
          </a:p>
          <a:p>
            <a:pPr lvl="1"/>
            <a:r>
              <a:rPr lang="en-GB" dirty="0" smtClean="0"/>
              <a:t>Routine Immunization (RI)</a:t>
            </a:r>
          </a:p>
          <a:p>
            <a:pPr lvl="2"/>
            <a:r>
              <a:rPr lang="en-GB" sz="2200" dirty="0">
                <a:latin typeface="+mn-lt"/>
              </a:rPr>
              <a:t>Including HPV</a:t>
            </a:r>
          </a:p>
          <a:p>
            <a:pPr lvl="1"/>
            <a:r>
              <a:rPr lang="en-GB" b="1" dirty="0" smtClean="0"/>
              <a:t>Post supplementary immunization activities (SIAs) </a:t>
            </a:r>
          </a:p>
          <a:p>
            <a:r>
              <a:rPr lang="en-US" dirty="0" smtClean="0"/>
              <a:t>Old points with renewed emphasis:</a:t>
            </a:r>
          </a:p>
          <a:p>
            <a:pPr lvl="1"/>
            <a:r>
              <a:rPr lang="en-US" dirty="0" smtClean="0"/>
              <a:t>Taking steps to ensure minimize bias and improve data quality </a:t>
            </a:r>
          </a:p>
          <a:p>
            <a:pPr lvl="1"/>
            <a:r>
              <a:rPr lang="en-US" dirty="0"/>
              <a:t>Highlighting limitations</a:t>
            </a:r>
          </a:p>
          <a:p>
            <a:pPr lvl="2"/>
            <a:r>
              <a:rPr lang="en-US" sz="2200" dirty="0">
                <a:latin typeface="+mn-lt"/>
              </a:rPr>
              <a:t>To try to avoid unmet expectations or misuse of results</a:t>
            </a:r>
          </a:p>
          <a:p>
            <a:pPr lvl="1"/>
            <a:r>
              <a:rPr lang="en-US" dirty="0" smtClean="0"/>
              <a:t>Using results for action</a:t>
            </a:r>
          </a:p>
          <a:p>
            <a:pPr lvl="1"/>
            <a:endParaRPr lang="en-GB" dirty="0"/>
          </a:p>
        </p:txBody>
      </p:sp>
    </p:spTree>
    <p:extLst>
      <p:ext uri="{BB962C8B-B14F-4D97-AF65-F5344CB8AC3E}">
        <p14:creationId xmlns:p14="http://schemas.microsoft.com/office/powerpoint/2010/main" val="3516067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1445" y="1720646"/>
            <a:ext cx="9456784" cy="4729316"/>
          </a:xfrm>
        </p:spPr>
        <p:txBody>
          <a:bodyPr>
            <a:normAutofit fontScale="70000" lnSpcReduction="20000"/>
          </a:bodyPr>
          <a:lstStyle/>
          <a:p>
            <a:r>
              <a:rPr lang="en-US" sz="3400" dirty="0"/>
              <a:t>Typically 30 clusters of 7 kids each</a:t>
            </a:r>
          </a:p>
          <a:p>
            <a:r>
              <a:rPr lang="en-US" sz="3400" dirty="0"/>
              <a:t>Assumes DEFF = 2 or ICC ≈ 1/6</a:t>
            </a:r>
          </a:p>
          <a:p>
            <a:r>
              <a:rPr lang="en-US" sz="3400" dirty="0" smtClean="0"/>
              <a:t>Randomly select first dwelling using spin the bottle/pen technique</a:t>
            </a:r>
          </a:p>
          <a:p>
            <a:r>
              <a:rPr lang="en-US" sz="3400" dirty="0" smtClean="0"/>
              <a:t>Data </a:t>
            </a:r>
            <a:r>
              <a:rPr lang="en-US" sz="3400" dirty="0"/>
              <a:t>collectors select households to </a:t>
            </a:r>
            <a:r>
              <a:rPr lang="en-US" sz="3400" dirty="0" smtClean="0"/>
              <a:t>visit – risk </a:t>
            </a:r>
            <a:r>
              <a:rPr lang="en-US" sz="3400" dirty="0"/>
              <a:t>of selection bias</a:t>
            </a:r>
          </a:p>
          <a:p>
            <a:r>
              <a:rPr lang="en-US" sz="3400" dirty="0" smtClean="0"/>
              <a:t>Survey </a:t>
            </a:r>
            <a:r>
              <a:rPr lang="en-US" sz="3400" dirty="0"/>
              <a:t>nearby dwellings (1 child per dwelling) until 7 </a:t>
            </a:r>
            <a:r>
              <a:rPr lang="en-US" sz="3400" dirty="0" smtClean="0"/>
              <a:t>reached</a:t>
            </a:r>
            <a:endParaRPr lang="en-US" sz="3400" dirty="0"/>
          </a:p>
          <a:p>
            <a:r>
              <a:rPr lang="en-US" sz="3400" dirty="0"/>
              <a:t>Analysis gives equal weight to every respondent</a:t>
            </a:r>
          </a:p>
          <a:p>
            <a:r>
              <a:rPr lang="en-US" sz="3400" dirty="0"/>
              <a:t>Includes instructions to calculate a confidence interval…but not a true probability sample </a:t>
            </a:r>
          </a:p>
          <a:p>
            <a:endParaRPr lang="en-US" dirty="0"/>
          </a:p>
        </p:txBody>
      </p:sp>
      <p:sp>
        <p:nvSpPr>
          <p:cNvPr id="4" name="Title 3"/>
          <p:cNvSpPr>
            <a:spLocks noGrp="1"/>
          </p:cNvSpPr>
          <p:nvPr>
            <p:ph type="title"/>
          </p:nvPr>
        </p:nvSpPr>
        <p:spPr/>
        <p:txBody>
          <a:bodyPr/>
          <a:lstStyle/>
          <a:p>
            <a:r>
              <a:rPr lang="en-US" dirty="0" smtClean="0"/>
              <a:t>“Old” EPI Cluster Survey  </a:t>
            </a:r>
            <a:endParaRPr lang="en-US" dirty="0"/>
          </a:p>
        </p:txBody>
      </p:sp>
    </p:spTree>
    <p:extLst>
      <p:ext uri="{BB962C8B-B14F-4D97-AF65-F5344CB8AC3E}">
        <p14:creationId xmlns:p14="http://schemas.microsoft.com/office/powerpoint/2010/main" val="321086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52980935"/>
              </p:ext>
            </p:extLst>
          </p:nvPr>
        </p:nvGraphicFramePr>
        <p:xfrm>
          <a:off x="209930" y="242944"/>
          <a:ext cx="10273540" cy="6408558"/>
        </p:xfrm>
        <a:graphic>
          <a:graphicData uri="http://schemas.openxmlformats.org/drawingml/2006/table">
            <a:tbl>
              <a:tblPr firstRow="1" bandRow="1">
                <a:tableStyleId>{5C22544A-7EE6-4342-B048-85BDC9FD1C3A}</a:tableStyleId>
              </a:tblPr>
              <a:tblGrid>
                <a:gridCol w="1390270"/>
                <a:gridCol w="3830710"/>
                <a:gridCol w="5052560"/>
              </a:tblGrid>
              <a:tr h="705718">
                <a:tc>
                  <a:txBody>
                    <a:bodyPr/>
                    <a:lstStyle/>
                    <a:p>
                      <a:endParaRPr lang="en-GB" sz="2400" dirty="0"/>
                    </a:p>
                  </a:txBody>
                  <a:tcPr marL="106934" marR="106934" marT="50408" marB="50408">
                    <a:solidFill>
                      <a:srgbClr val="4189DD"/>
                    </a:solidFill>
                  </a:tcPr>
                </a:tc>
                <a:tc>
                  <a:txBody>
                    <a:bodyPr/>
                    <a:lstStyle/>
                    <a:p>
                      <a:r>
                        <a:rPr lang="en-GB" sz="2400" dirty="0" smtClean="0">
                          <a:solidFill>
                            <a:schemeClr val="tx1"/>
                          </a:solidFill>
                        </a:rPr>
                        <a:t>“Old” EPI Cluster Survey </a:t>
                      </a:r>
                      <a:endParaRPr lang="en-GB" sz="2400" dirty="0">
                        <a:solidFill>
                          <a:schemeClr val="tx1"/>
                        </a:solidFill>
                      </a:endParaRPr>
                    </a:p>
                  </a:txBody>
                  <a:tcPr marL="106934" marR="106934" marT="50408" marB="50408">
                    <a:solidFill>
                      <a:srgbClr val="4189DD"/>
                    </a:solidFill>
                  </a:tcPr>
                </a:tc>
                <a:tc>
                  <a:txBody>
                    <a:bodyPr/>
                    <a:lstStyle/>
                    <a:p>
                      <a:r>
                        <a:rPr lang="en-GB" sz="2400" dirty="0" smtClean="0">
                          <a:solidFill>
                            <a:schemeClr val="tx1"/>
                          </a:solidFill>
                        </a:rPr>
                        <a:t>“</a:t>
                      </a:r>
                      <a:r>
                        <a:rPr lang="en-GB" sz="2400" b="1" kern="1200" dirty="0" smtClean="0">
                          <a:solidFill>
                            <a:schemeClr val="tx1"/>
                          </a:solidFill>
                          <a:latin typeface="+mn-lt"/>
                          <a:ea typeface="+mn-ea"/>
                          <a:cs typeface="+mn-cs"/>
                        </a:rPr>
                        <a:t>New” Vaccination Coverage Cluster Survey</a:t>
                      </a:r>
                      <a:endParaRPr lang="en-GB" sz="2400" b="1" kern="1200" dirty="0">
                        <a:solidFill>
                          <a:schemeClr val="tx1"/>
                        </a:solidFill>
                        <a:latin typeface="+mn-lt"/>
                        <a:ea typeface="+mn-ea"/>
                        <a:cs typeface="+mn-cs"/>
                      </a:endParaRPr>
                    </a:p>
                  </a:txBody>
                  <a:tcPr marL="106934" marR="106934" marT="50408" marB="50408">
                    <a:solidFill>
                      <a:srgbClr val="4189DD"/>
                    </a:solidFill>
                  </a:tcPr>
                </a:tc>
              </a:tr>
              <a:tr h="1529055">
                <a:tc>
                  <a:txBody>
                    <a:bodyPr/>
                    <a:lstStyle/>
                    <a:p>
                      <a:r>
                        <a:rPr lang="en-GB" sz="2000" b="1" dirty="0" smtClean="0"/>
                        <a:t>Sampling</a:t>
                      </a:r>
                      <a:endParaRPr lang="en-GB" sz="2000" b="1" dirty="0"/>
                    </a:p>
                  </a:txBody>
                  <a:tcPr marL="106934" marR="106934" marT="50408" marB="50408">
                    <a:solidFill>
                      <a:srgbClr val="72BBE8"/>
                    </a:solidFill>
                  </a:tcPr>
                </a:tc>
                <a:tc>
                  <a:txBody>
                    <a:bodyPr/>
                    <a:lstStyle/>
                    <a:p>
                      <a:pPr marL="0" marR="0" indent="0" algn="l" defTabSz="801472" rtl="0" eaLnBrk="1" fontAlgn="auto" latinLnBrk="0" hangingPunct="1">
                        <a:lnSpc>
                          <a:spcPct val="100000"/>
                        </a:lnSpc>
                        <a:spcBef>
                          <a:spcPts val="0"/>
                        </a:spcBef>
                        <a:spcAft>
                          <a:spcPts val="0"/>
                        </a:spcAft>
                        <a:buClrTx/>
                        <a:buSzTx/>
                        <a:buFontTx/>
                        <a:buNone/>
                        <a:tabLst/>
                        <a:defRPr/>
                      </a:pPr>
                      <a:r>
                        <a:rPr lang="en-GB" sz="1900" dirty="0" smtClean="0"/>
                        <a:t>Non-probabilistic</a:t>
                      </a:r>
                      <a:r>
                        <a:rPr lang="en-GB" sz="1900" baseline="0" dirty="0" smtClean="0"/>
                        <a:t> sampling, </a:t>
                      </a:r>
                      <a:r>
                        <a:rPr lang="en-US" sz="1900" baseline="0" dirty="0" smtClean="0"/>
                        <a:t>a</a:t>
                      </a:r>
                      <a:r>
                        <a:rPr lang="en-US" sz="1900" dirty="0" smtClean="0"/>
                        <a:t>nalysis gives equal weight to every respondent (non-interpretable CIs) </a:t>
                      </a:r>
                    </a:p>
                  </a:txBody>
                  <a:tcPr marL="106934" marR="106934" marT="50408" marB="50408">
                    <a:solidFill>
                      <a:srgbClr val="72BBE8"/>
                    </a:solidFill>
                  </a:tcPr>
                </a:tc>
                <a:tc>
                  <a:txBody>
                    <a:bodyPr/>
                    <a:lstStyle/>
                    <a:p>
                      <a:r>
                        <a:rPr lang="en-GB" sz="1900" dirty="0" smtClean="0"/>
                        <a:t>Probabilistic sampling, weighted analysis and meaningful </a:t>
                      </a:r>
                      <a:r>
                        <a:rPr lang="en-US" sz="1900" dirty="0" smtClean="0"/>
                        <a:t>confidence intervals (</a:t>
                      </a:r>
                      <a:r>
                        <a:rPr lang="en-GB" sz="1900" dirty="0" smtClean="0"/>
                        <a:t>CIs)</a:t>
                      </a:r>
                      <a:endParaRPr lang="en-GB" sz="1900" dirty="0"/>
                    </a:p>
                  </a:txBody>
                  <a:tcPr marL="106934" marR="106934" marT="50408" marB="50408">
                    <a:solidFill>
                      <a:srgbClr val="72BBE8"/>
                    </a:solidFill>
                  </a:tcPr>
                </a:tc>
              </a:tr>
              <a:tr h="1529055">
                <a:tc>
                  <a:txBody>
                    <a:bodyPr/>
                    <a:lstStyle/>
                    <a:p>
                      <a:endParaRPr lang="en-GB" sz="1900" dirty="0"/>
                    </a:p>
                  </a:txBody>
                  <a:tcPr marL="106934" marR="106934" marT="50408" marB="50408">
                    <a:solidFill>
                      <a:srgbClr val="C4DAF4"/>
                    </a:solidFill>
                  </a:tcPr>
                </a:tc>
                <a:tc>
                  <a:txBody>
                    <a:bodyPr/>
                    <a:lstStyle/>
                    <a:p>
                      <a:pPr marL="0" marR="0" indent="0" algn="l" defTabSz="801472" rtl="0" eaLnBrk="1" fontAlgn="auto" latinLnBrk="0" hangingPunct="1">
                        <a:lnSpc>
                          <a:spcPct val="100000"/>
                        </a:lnSpc>
                        <a:spcBef>
                          <a:spcPts val="0"/>
                        </a:spcBef>
                        <a:spcAft>
                          <a:spcPts val="0"/>
                        </a:spcAft>
                        <a:buClrTx/>
                        <a:buSzTx/>
                        <a:buFontTx/>
                        <a:buNone/>
                        <a:tabLst/>
                        <a:defRPr/>
                      </a:pPr>
                      <a:r>
                        <a:rPr lang="en-US" sz="1900" dirty="0" smtClean="0"/>
                        <a:t>Data collectors select households to visit and randomly select first dwelling using spin the pen/bottle technique</a:t>
                      </a:r>
                    </a:p>
                  </a:txBody>
                  <a:tcPr marL="106934" marR="106934" marT="50408" marB="50408">
                    <a:solidFill>
                      <a:srgbClr val="C4DAF4"/>
                    </a:solidFill>
                  </a:tcPr>
                </a:tc>
                <a:tc>
                  <a:txBody>
                    <a:bodyPr/>
                    <a:lstStyle/>
                    <a:p>
                      <a:r>
                        <a:rPr lang="en-GB" sz="1900" dirty="0" smtClean="0"/>
                        <a:t>Households (HHs) to be interviewed are pre-selected (</a:t>
                      </a:r>
                      <a:r>
                        <a:rPr lang="en-GB" sz="1900" i="1" dirty="0" smtClean="0"/>
                        <a:t>requires good maps and usually field</a:t>
                      </a:r>
                      <a:r>
                        <a:rPr lang="en-GB" sz="1900" i="1" baseline="0" dirty="0" smtClean="0"/>
                        <a:t> visits prior to interviewers field work</a:t>
                      </a:r>
                      <a:r>
                        <a:rPr lang="en-GB" sz="1900" baseline="0" dirty="0" smtClean="0"/>
                        <a:t>)</a:t>
                      </a:r>
                      <a:r>
                        <a:rPr lang="en-GB" sz="1900" dirty="0" smtClean="0"/>
                        <a:t> </a:t>
                      </a:r>
                      <a:endParaRPr lang="en-GB" sz="1900" dirty="0"/>
                    </a:p>
                  </a:txBody>
                  <a:tcPr marL="106934" marR="106934" marT="50408" marB="50408">
                    <a:solidFill>
                      <a:srgbClr val="C4DAF4"/>
                    </a:solidFill>
                  </a:tcPr>
                </a:tc>
              </a:tr>
              <a:tr h="1529055">
                <a:tc>
                  <a:txBody>
                    <a:bodyPr/>
                    <a:lstStyle/>
                    <a:p>
                      <a:endParaRPr lang="en-GB" sz="1900" dirty="0"/>
                    </a:p>
                  </a:txBody>
                  <a:tcPr marL="106934" marR="106934" marT="50408" marB="50408">
                    <a:solidFill>
                      <a:srgbClr val="72BBE8"/>
                    </a:solidFill>
                  </a:tcPr>
                </a:tc>
                <a:tc>
                  <a:txBody>
                    <a:bodyPr/>
                    <a:lstStyle/>
                    <a:p>
                      <a:r>
                        <a:rPr lang="en-GB" sz="1900" dirty="0" smtClean="0"/>
                        <a:t>Usually </a:t>
                      </a:r>
                      <a:r>
                        <a:rPr lang="en-US" sz="1900" dirty="0" smtClean="0"/>
                        <a:t>30 clusters of 7 </a:t>
                      </a:r>
                      <a:r>
                        <a:rPr lang="en-US" sz="1900" i="1" dirty="0" smtClean="0"/>
                        <a:t>children</a:t>
                      </a:r>
                      <a:r>
                        <a:rPr lang="en-US" sz="1900" dirty="0" smtClean="0"/>
                        <a:t> each (quota</a:t>
                      </a:r>
                      <a:r>
                        <a:rPr lang="en-US" sz="1900" baseline="0" dirty="0" smtClean="0"/>
                        <a:t> sampling)</a:t>
                      </a:r>
                      <a:endParaRPr lang="en-GB" sz="1900" dirty="0"/>
                    </a:p>
                  </a:txBody>
                  <a:tcPr marL="106934" marR="106934" marT="50408" marB="50408">
                    <a:solidFill>
                      <a:srgbClr val="72BBE8"/>
                    </a:solidFill>
                  </a:tcPr>
                </a:tc>
                <a:tc>
                  <a:txBody>
                    <a:bodyPr/>
                    <a:lstStyle/>
                    <a:p>
                      <a:r>
                        <a:rPr lang="en-GB" sz="1900" dirty="0" smtClean="0"/>
                        <a:t>Sample size</a:t>
                      </a:r>
                      <a:r>
                        <a:rPr lang="en-GB" sz="1900" baseline="0" dirty="0" smtClean="0"/>
                        <a:t> defined according to survey objectives (</a:t>
                      </a:r>
                      <a:r>
                        <a:rPr lang="en-GB" sz="1900" dirty="0" smtClean="0"/>
                        <a:t>estimation, hypothesis testing</a:t>
                      </a:r>
                      <a:r>
                        <a:rPr lang="en-GB" sz="1900" baseline="0" dirty="0" smtClean="0"/>
                        <a:t> or </a:t>
                      </a:r>
                      <a:r>
                        <a:rPr lang="en-GB" sz="1900" dirty="0" smtClean="0"/>
                        <a:t>classification). </a:t>
                      </a:r>
                    </a:p>
                    <a:p>
                      <a:r>
                        <a:rPr lang="en-GB" sz="1900" dirty="0" smtClean="0"/>
                        <a:t>Pre-defined </a:t>
                      </a:r>
                      <a:r>
                        <a:rPr lang="en-GB" sz="1900" baseline="0" dirty="0" smtClean="0"/>
                        <a:t>number of </a:t>
                      </a:r>
                      <a:r>
                        <a:rPr lang="en-GB" sz="1900" i="1" baseline="0" dirty="0" smtClean="0"/>
                        <a:t>HHs</a:t>
                      </a:r>
                      <a:r>
                        <a:rPr lang="en-GB" sz="1900" baseline="0" dirty="0" smtClean="0"/>
                        <a:t> to find an </a:t>
                      </a:r>
                      <a:r>
                        <a:rPr lang="en-GB" sz="1900" i="1" baseline="0" dirty="0" smtClean="0"/>
                        <a:t>approximate</a:t>
                      </a:r>
                      <a:r>
                        <a:rPr lang="en-GB" sz="1900" baseline="0" dirty="0" smtClean="0"/>
                        <a:t> number of children in each cluster</a:t>
                      </a:r>
                      <a:endParaRPr lang="en-GB" sz="1900" dirty="0"/>
                    </a:p>
                  </a:txBody>
                  <a:tcPr marL="106934" marR="106934" marT="50408" marB="50408">
                    <a:solidFill>
                      <a:srgbClr val="72BBE8"/>
                    </a:solidFill>
                  </a:tcPr>
                </a:tc>
              </a:tr>
              <a:tr h="672112">
                <a:tc>
                  <a:txBody>
                    <a:bodyPr/>
                    <a:lstStyle/>
                    <a:p>
                      <a:endParaRPr lang="en-GB" sz="1900" dirty="0"/>
                    </a:p>
                  </a:txBody>
                  <a:tcPr marL="106934" marR="106934" marT="50408" marB="50408">
                    <a:solidFill>
                      <a:srgbClr val="C4DAF4"/>
                    </a:solidFill>
                  </a:tcPr>
                </a:tc>
                <a:tc>
                  <a:txBody>
                    <a:bodyPr/>
                    <a:lstStyle/>
                    <a:p>
                      <a:r>
                        <a:rPr lang="en-GB" sz="1900" dirty="0" smtClean="0"/>
                        <a:t>Assumed design effect (DEEF) of 2 (intra-cluster correlation of 1/6)</a:t>
                      </a:r>
                      <a:endParaRPr lang="en-GB" sz="1900" dirty="0"/>
                    </a:p>
                  </a:txBody>
                  <a:tcPr marL="106934" marR="106934" marT="50408" marB="50408">
                    <a:solidFill>
                      <a:srgbClr val="C4DAF4"/>
                    </a:solidFill>
                  </a:tcPr>
                </a:tc>
                <a:tc>
                  <a:txBody>
                    <a:bodyPr/>
                    <a:lstStyle/>
                    <a:p>
                      <a:r>
                        <a:rPr lang="en-GB" sz="1900" dirty="0" smtClean="0"/>
                        <a:t>Recommends</a:t>
                      </a:r>
                      <a:r>
                        <a:rPr lang="en-GB" sz="1900" baseline="0" dirty="0" smtClean="0"/>
                        <a:t> DEEF depending on number of eligible people per cluster</a:t>
                      </a:r>
                      <a:endParaRPr lang="en-GB" sz="1900" dirty="0"/>
                    </a:p>
                  </a:txBody>
                  <a:tcPr marL="106934" marR="106934" marT="50408" marB="50408">
                    <a:solidFill>
                      <a:srgbClr val="C4DAF4"/>
                    </a:solidFill>
                  </a:tcPr>
                </a:tc>
              </a:tr>
            </a:tbl>
          </a:graphicData>
        </a:graphic>
      </p:graphicFrame>
    </p:spTree>
    <p:extLst>
      <p:ext uri="{BB962C8B-B14F-4D97-AF65-F5344CB8AC3E}">
        <p14:creationId xmlns:p14="http://schemas.microsoft.com/office/powerpoint/2010/main" val="1011942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97942672"/>
              </p:ext>
            </p:extLst>
          </p:nvPr>
        </p:nvGraphicFramePr>
        <p:xfrm>
          <a:off x="294139" y="370064"/>
          <a:ext cx="10189331" cy="6203419"/>
        </p:xfrm>
        <a:graphic>
          <a:graphicData uri="http://schemas.openxmlformats.org/drawingml/2006/table">
            <a:tbl>
              <a:tblPr firstRow="1" bandRow="1">
                <a:tableStyleId>{5C22544A-7EE6-4342-B048-85BDC9FD1C3A}</a:tableStyleId>
              </a:tblPr>
              <a:tblGrid>
                <a:gridCol w="1734686"/>
                <a:gridCol w="2749938"/>
                <a:gridCol w="5704707"/>
              </a:tblGrid>
              <a:tr h="705718">
                <a:tc>
                  <a:txBody>
                    <a:bodyPr/>
                    <a:lstStyle/>
                    <a:p>
                      <a:endParaRPr lang="en-GB" sz="2400" dirty="0"/>
                    </a:p>
                  </a:txBody>
                  <a:tcPr marL="106934" marR="106934" marT="50408" marB="50408">
                    <a:solidFill>
                      <a:srgbClr val="4189DD"/>
                    </a:solidFill>
                  </a:tcPr>
                </a:tc>
                <a:tc>
                  <a:txBody>
                    <a:bodyPr/>
                    <a:lstStyle/>
                    <a:p>
                      <a:r>
                        <a:rPr lang="en-GB" sz="2400" dirty="0" smtClean="0">
                          <a:solidFill>
                            <a:schemeClr val="tx1"/>
                          </a:solidFill>
                        </a:rPr>
                        <a:t>“Old” EPI Cluster Survey </a:t>
                      </a:r>
                      <a:endParaRPr lang="en-GB" sz="2400" dirty="0">
                        <a:solidFill>
                          <a:schemeClr val="tx1"/>
                        </a:solidFill>
                      </a:endParaRPr>
                    </a:p>
                  </a:txBody>
                  <a:tcPr marL="106934" marR="106934" marT="50408" marB="50408">
                    <a:solidFill>
                      <a:srgbClr val="4189DD"/>
                    </a:solidFill>
                  </a:tcPr>
                </a:tc>
                <a:tc>
                  <a:txBody>
                    <a:bodyPr/>
                    <a:lstStyle/>
                    <a:p>
                      <a:r>
                        <a:rPr lang="en-GB" sz="2400" dirty="0" smtClean="0">
                          <a:solidFill>
                            <a:schemeClr val="tx1"/>
                          </a:solidFill>
                        </a:rPr>
                        <a:t>“</a:t>
                      </a:r>
                      <a:r>
                        <a:rPr lang="en-GB" sz="2400" b="1" kern="1200" dirty="0" smtClean="0">
                          <a:solidFill>
                            <a:schemeClr val="tx1"/>
                          </a:solidFill>
                          <a:latin typeface="+mn-lt"/>
                          <a:ea typeface="+mn-ea"/>
                          <a:cs typeface="+mn-cs"/>
                        </a:rPr>
                        <a:t>New” Vaccination Coverage Cluster Survey</a:t>
                      </a:r>
                      <a:endParaRPr lang="en-GB" sz="2400" b="1" kern="1200" dirty="0">
                        <a:solidFill>
                          <a:schemeClr val="tx1"/>
                        </a:solidFill>
                        <a:latin typeface="+mn-lt"/>
                        <a:ea typeface="+mn-ea"/>
                        <a:cs typeface="+mn-cs"/>
                      </a:endParaRPr>
                    </a:p>
                  </a:txBody>
                  <a:tcPr marL="106934" marR="106934" marT="50408" marB="50408">
                    <a:solidFill>
                      <a:srgbClr val="4189DD"/>
                    </a:solidFill>
                  </a:tcPr>
                </a:tc>
              </a:tr>
              <a:tr h="1008168">
                <a:tc>
                  <a:txBody>
                    <a:bodyPr/>
                    <a:lstStyle/>
                    <a:p>
                      <a:r>
                        <a:rPr lang="en-GB" sz="2000" b="1" dirty="0" smtClean="0"/>
                        <a:t>Sampling</a:t>
                      </a:r>
                    </a:p>
                    <a:p>
                      <a:r>
                        <a:rPr lang="en-GB" sz="2000" b="1" dirty="0" smtClean="0"/>
                        <a:t>(cont.)</a:t>
                      </a:r>
                      <a:endParaRPr lang="en-GB" sz="2000" b="1" dirty="0"/>
                    </a:p>
                  </a:txBody>
                  <a:tcPr marL="106934" marR="106934" marT="50408" marB="50408">
                    <a:solidFill>
                      <a:srgbClr val="96CCEE"/>
                    </a:solidFill>
                  </a:tcPr>
                </a:tc>
                <a:tc>
                  <a:txBody>
                    <a:bodyPr/>
                    <a:lstStyle/>
                    <a:p>
                      <a:r>
                        <a:rPr lang="en-GB" sz="2000" dirty="0" smtClean="0"/>
                        <a:t>No</a:t>
                      </a:r>
                      <a:r>
                        <a:rPr lang="en-GB" sz="2000" baseline="0" dirty="0" smtClean="0"/>
                        <a:t> attempts at revisits recommended</a:t>
                      </a:r>
                      <a:endParaRPr lang="en-GB" sz="2000" dirty="0"/>
                    </a:p>
                  </a:txBody>
                  <a:tcPr marL="106934" marR="106934" marT="50408" marB="50408">
                    <a:solidFill>
                      <a:srgbClr val="96CCEE"/>
                    </a:solidFill>
                  </a:tcPr>
                </a:tc>
                <a:tc>
                  <a:txBody>
                    <a:bodyPr/>
                    <a:lstStyle/>
                    <a:p>
                      <a:r>
                        <a:rPr lang="en-GB" sz="2000" dirty="0" smtClean="0"/>
                        <a:t>Recommends at least two revisits</a:t>
                      </a:r>
                      <a:r>
                        <a:rPr lang="en-GB" sz="2000" baseline="0" dirty="0" smtClean="0"/>
                        <a:t> to obtain interviews in pre-selected HH; document outcomes of each visit</a:t>
                      </a:r>
                      <a:endParaRPr lang="en-GB" sz="2000" dirty="0"/>
                    </a:p>
                  </a:txBody>
                  <a:tcPr marL="106934" marR="106934" marT="50408" marB="50408">
                    <a:solidFill>
                      <a:srgbClr val="96CCEE"/>
                    </a:solidFill>
                  </a:tcPr>
                </a:tc>
              </a:tr>
              <a:tr h="1176196">
                <a:tc>
                  <a:txBody>
                    <a:bodyPr/>
                    <a:lstStyle/>
                    <a:p>
                      <a:r>
                        <a:rPr lang="en-GB" sz="2000" b="1" dirty="0" smtClean="0"/>
                        <a:t>Vaccination Status</a:t>
                      </a:r>
                      <a:endParaRPr lang="en-GB" sz="2000" b="1" dirty="0"/>
                    </a:p>
                  </a:txBody>
                  <a:tcPr marL="106934" marR="106934" marT="50408" marB="50408">
                    <a:solidFill>
                      <a:srgbClr val="C4DAF4"/>
                    </a:solidFill>
                  </a:tcPr>
                </a:tc>
                <a:tc>
                  <a:txBody>
                    <a:bodyPr/>
                    <a:lstStyle/>
                    <a:p>
                      <a:pPr marL="0" marR="0" indent="0" algn="l" defTabSz="801472" rtl="0" eaLnBrk="1" fontAlgn="auto" latinLnBrk="0" hangingPunct="1">
                        <a:lnSpc>
                          <a:spcPct val="100000"/>
                        </a:lnSpc>
                        <a:spcBef>
                          <a:spcPts val="0"/>
                        </a:spcBef>
                        <a:spcAft>
                          <a:spcPts val="0"/>
                        </a:spcAft>
                        <a:buClrTx/>
                        <a:buSzTx/>
                        <a:buFontTx/>
                        <a:buNone/>
                        <a:tabLst/>
                        <a:defRPr/>
                      </a:pPr>
                      <a:r>
                        <a:rPr lang="en-US" sz="2000" dirty="0" smtClean="0"/>
                        <a:t>Relies on home-based records (cards) and/or maternal recall</a:t>
                      </a:r>
                    </a:p>
                  </a:txBody>
                  <a:tcPr marL="106934" marR="106934" marT="50408" marB="50408">
                    <a:solidFill>
                      <a:srgbClr val="C4DAF4"/>
                    </a:solidFill>
                  </a:tcPr>
                </a:tc>
                <a:tc>
                  <a:txBody>
                    <a:bodyPr/>
                    <a:lstStyle/>
                    <a:p>
                      <a:pPr marL="0" marR="0" indent="0" algn="l" defTabSz="801472" rtl="0" eaLnBrk="1" fontAlgn="auto" latinLnBrk="0" hangingPunct="1">
                        <a:lnSpc>
                          <a:spcPct val="100000"/>
                        </a:lnSpc>
                        <a:spcBef>
                          <a:spcPts val="0"/>
                        </a:spcBef>
                        <a:spcAft>
                          <a:spcPts val="0"/>
                        </a:spcAft>
                        <a:buClrTx/>
                        <a:buSzTx/>
                        <a:buFontTx/>
                        <a:buNone/>
                        <a:tabLst/>
                        <a:defRPr/>
                      </a:pPr>
                      <a:r>
                        <a:rPr lang="en-US" sz="2000" dirty="0" smtClean="0"/>
                        <a:t>Relies on home-based records (cards) and/or maternal recall,  but</a:t>
                      </a:r>
                      <a:r>
                        <a:rPr lang="en-US" sz="2000" baseline="0" dirty="0" smtClean="0"/>
                        <a:t> encourages visits to health care facilities to document vaccination using registries</a:t>
                      </a:r>
                      <a:endParaRPr lang="en-GB" sz="2000" dirty="0"/>
                    </a:p>
                  </a:txBody>
                  <a:tcPr marL="106934" marR="106934" marT="50408" marB="50408">
                    <a:solidFill>
                      <a:srgbClr val="C4DAF4"/>
                    </a:solidFill>
                  </a:tcPr>
                </a:tc>
              </a:tr>
              <a:tr h="599803">
                <a:tc>
                  <a:txBody>
                    <a:bodyPr/>
                    <a:lstStyle/>
                    <a:p>
                      <a:endParaRPr lang="en-GB" sz="2000" b="1" dirty="0"/>
                    </a:p>
                  </a:txBody>
                  <a:tcPr marL="106934" marR="106934" marT="50408" marB="50408">
                    <a:solidFill>
                      <a:srgbClr val="96CCEE"/>
                    </a:solidFill>
                  </a:tcPr>
                </a:tc>
                <a:tc>
                  <a:txBody>
                    <a:bodyPr/>
                    <a:lstStyle/>
                    <a:p>
                      <a:pPr marL="0" marR="0" indent="0" algn="l" defTabSz="801472" rtl="0" eaLnBrk="1" fontAlgn="auto" latinLnBrk="0" hangingPunct="1">
                        <a:lnSpc>
                          <a:spcPct val="100000"/>
                        </a:lnSpc>
                        <a:spcBef>
                          <a:spcPts val="0"/>
                        </a:spcBef>
                        <a:spcAft>
                          <a:spcPts val="0"/>
                        </a:spcAft>
                        <a:buClrTx/>
                        <a:buSzTx/>
                        <a:buFontTx/>
                        <a:buNone/>
                        <a:tabLst/>
                        <a:defRPr/>
                      </a:pPr>
                      <a:endParaRPr lang="en-US" sz="2000" dirty="0" smtClean="0"/>
                    </a:p>
                  </a:txBody>
                  <a:tcPr marL="106934" marR="106934" marT="50408" marB="50408">
                    <a:solidFill>
                      <a:srgbClr val="96CCEE"/>
                    </a:solidFill>
                  </a:tcPr>
                </a:tc>
                <a:tc>
                  <a:txBody>
                    <a:bodyPr/>
                    <a:lstStyle/>
                    <a:p>
                      <a:r>
                        <a:rPr lang="en-GB" sz="2000" dirty="0" smtClean="0"/>
                        <a:t>Recommends</a:t>
                      </a:r>
                      <a:r>
                        <a:rPr lang="en-GB" sz="2000" baseline="0" dirty="0" smtClean="0"/>
                        <a:t> photographing cards </a:t>
                      </a:r>
                      <a:endParaRPr lang="en-GB" sz="2000" dirty="0"/>
                    </a:p>
                  </a:txBody>
                  <a:tcPr marL="106934" marR="106934" marT="50408" marB="50408">
                    <a:solidFill>
                      <a:srgbClr val="96CCEE"/>
                    </a:solidFill>
                  </a:tcPr>
                </a:tc>
              </a:tr>
              <a:tr h="705718">
                <a:tc>
                  <a:txBody>
                    <a:bodyPr/>
                    <a:lstStyle/>
                    <a:p>
                      <a:r>
                        <a:rPr lang="en-GB" sz="2000" b="1" dirty="0" smtClean="0"/>
                        <a:t>Data entry</a:t>
                      </a:r>
                      <a:endParaRPr lang="en-GB" sz="2000" b="1" dirty="0"/>
                    </a:p>
                  </a:txBody>
                  <a:tcPr marL="106934" marR="106934" marT="50408" marB="50408">
                    <a:solidFill>
                      <a:srgbClr val="C4DAF4"/>
                    </a:solidFill>
                  </a:tcPr>
                </a:tc>
                <a:tc>
                  <a:txBody>
                    <a:bodyPr/>
                    <a:lstStyle/>
                    <a:p>
                      <a:r>
                        <a:rPr lang="en-GB" sz="2000" dirty="0" smtClean="0"/>
                        <a:t>Only paper</a:t>
                      </a:r>
                      <a:r>
                        <a:rPr lang="en-GB" sz="2000" baseline="0" dirty="0" smtClean="0"/>
                        <a:t> forms included</a:t>
                      </a:r>
                      <a:endParaRPr lang="en-GB" sz="2000" dirty="0"/>
                    </a:p>
                  </a:txBody>
                  <a:tcPr marL="106934" marR="106934" marT="50408" marB="50408">
                    <a:solidFill>
                      <a:srgbClr val="C4DAF4"/>
                    </a:solidFill>
                  </a:tcPr>
                </a:tc>
                <a:tc>
                  <a:txBody>
                    <a:bodyPr/>
                    <a:lstStyle/>
                    <a:p>
                      <a:r>
                        <a:rPr lang="en-GB" sz="2000" dirty="0" smtClean="0"/>
                        <a:t>Includes</a:t>
                      </a:r>
                      <a:r>
                        <a:rPr lang="en-GB" sz="2000" baseline="0" dirty="0" smtClean="0"/>
                        <a:t> section of mobile data collection (using mobile devices)</a:t>
                      </a:r>
                      <a:endParaRPr lang="en-GB" sz="2000" dirty="0"/>
                    </a:p>
                  </a:txBody>
                  <a:tcPr marL="106934" marR="106934" marT="50408" marB="50408">
                    <a:solidFill>
                      <a:srgbClr val="C4DAF4"/>
                    </a:solidFill>
                  </a:tcPr>
                </a:tc>
              </a:tr>
              <a:tr h="1008168">
                <a:tc>
                  <a:txBody>
                    <a:bodyPr/>
                    <a:lstStyle/>
                    <a:p>
                      <a:r>
                        <a:rPr lang="en-GB" sz="2000" b="1" dirty="0" smtClean="0"/>
                        <a:t>Survey report</a:t>
                      </a:r>
                      <a:endParaRPr lang="en-GB" sz="2000" b="1" dirty="0"/>
                    </a:p>
                  </a:txBody>
                  <a:tcPr marL="106934" marR="106934" marT="50408" marB="50408">
                    <a:solidFill>
                      <a:srgbClr val="72BBE8"/>
                    </a:solidFill>
                  </a:tcPr>
                </a:tc>
                <a:tc>
                  <a:txBody>
                    <a:bodyPr/>
                    <a:lstStyle/>
                    <a:p>
                      <a:r>
                        <a:rPr lang="en-GB" sz="2000" dirty="0" smtClean="0"/>
                        <a:t>Not clear</a:t>
                      </a:r>
                      <a:r>
                        <a:rPr lang="en-GB" sz="2000" baseline="0" dirty="0" smtClean="0"/>
                        <a:t> guidance on report writing </a:t>
                      </a:r>
                      <a:endParaRPr lang="en-GB" sz="2000" dirty="0"/>
                    </a:p>
                  </a:txBody>
                  <a:tcPr marL="106934" marR="106934" marT="50408" marB="50408">
                    <a:solidFill>
                      <a:srgbClr val="72BBE8"/>
                    </a:solidFill>
                  </a:tcPr>
                </a:tc>
                <a:tc>
                  <a:txBody>
                    <a:bodyPr/>
                    <a:lstStyle/>
                    <a:p>
                      <a:r>
                        <a:rPr lang="en-US" sz="2000" dirty="0" smtClean="0"/>
                        <a:t>Encourages using the results for action</a:t>
                      </a:r>
                    </a:p>
                    <a:p>
                      <a:r>
                        <a:rPr lang="en-US" sz="2000" dirty="0" smtClean="0"/>
                        <a:t>Encourages</a:t>
                      </a:r>
                      <a:r>
                        <a:rPr lang="en-US" sz="2000" baseline="0" dirty="0" smtClean="0"/>
                        <a:t> detailed report writing to clearly understand l</a:t>
                      </a:r>
                      <a:r>
                        <a:rPr lang="en-US" sz="2000" dirty="0" smtClean="0"/>
                        <a:t>imitations</a:t>
                      </a:r>
                    </a:p>
                  </a:txBody>
                  <a:tcPr marL="106934" marR="106934" marT="50408" marB="50408">
                    <a:solidFill>
                      <a:srgbClr val="72BBE8"/>
                    </a:solidFill>
                  </a:tcPr>
                </a:tc>
              </a:tr>
              <a:tr h="705718">
                <a:tc>
                  <a:txBody>
                    <a:bodyPr/>
                    <a:lstStyle/>
                    <a:p>
                      <a:r>
                        <a:rPr lang="en-GB" sz="2000" b="1" dirty="0" smtClean="0"/>
                        <a:t>Overall</a:t>
                      </a:r>
                      <a:r>
                        <a:rPr lang="en-GB" sz="2000" b="1" baseline="0" dirty="0" smtClean="0"/>
                        <a:t> quality</a:t>
                      </a:r>
                      <a:endParaRPr lang="en-GB" sz="2000" b="1" dirty="0"/>
                    </a:p>
                  </a:txBody>
                  <a:tcPr marL="106934" marR="106934" marT="50408" marB="50408">
                    <a:solidFill>
                      <a:srgbClr val="C4DAF4"/>
                    </a:solidFill>
                  </a:tcPr>
                </a:tc>
                <a:tc>
                  <a:txBody>
                    <a:bodyPr/>
                    <a:lstStyle/>
                    <a:p>
                      <a:endParaRPr lang="en-GB" sz="2000" dirty="0"/>
                    </a:p>
                  </a:txBody>
                  <a:tcPr marL="106934" marR="106934" marT="50408" marB="50408">
                    <a:solidFill>
                      <a:srgbClr val="C4DAF4"/>
                    </a:solidFill>
                  </a:tcPr>
                </a:tc>
                <a:tc>
                  <a:txBody>
                    <a:bodyPr/>
                    <a:lstStyle/>
                    <a:p>
                      <a:r>
                        <a:rPr lang="en-US" sz="2000" dirty="0" smtClean="0"/>
                        <a:t>Renewed emphasis on taking steps to ensure minimize bias and improve data quality </a:t>
                      </a:r>
                    </a:p>
                  </a:txBody>
                  <a:tcPr marL="106934" marR="106934" marT="50408" marB="50408">
                    <a:solidFill>
                      <a:srgbClr val="C4DAF4"/>
                    </a:solidFill>
                  </a:tcPr>
                </a:tc>
              </a:tr>
            </a:tbl>
          </a:graphicData>
        </a:graphic>
      </p:graphicFrame>
    </p:spTree>
    <p:extLst>
      <p:ext uri="{BB962C8B-B14F-4D97-AF65-F5344CB8AC3E}">
        <p14:creationId xmlns:p14="http://schemas.microsoft.com/office/powerpoint/2010/main" val="3994464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830774708"/>
              </p:ext>
            </p:extLst>
          </p:nvPr>
        </p:nvGraphicFramePr>
        <p:xfrm>
          <a:off x="-4864" y="684337"/>
          <a:ext cx="10698266" cy="7401637"/>
        </p:xfrm>
        <a:graphic>
          <a:graphicData uri="http://schemas.openxmlformats.org/drawingml/2006/table">
            <a:tbl>
              <a:tblPr firstRow="1" firstCol="1" lastRow="1" lastCol="1" bandRow="1" bandCol="1">
                <a:tableStyleId>{5C22544A-7EE6-4342-B048-85BDC9FD1C3A}</a:tableStyleId>
              </a:tblPr>
              <a:tblGrid>
                <a:gridCol w="1270143"/>
                <a:gridCol w="2030462"/>
                <a:gridCol w="2618165"/>
                <a:gridCol w="4779496"/>
              </a:tblGrid>
              <a:tr h="184831">
                <a:tc>
                  <a:txBody>
                    <a:bodyPr/>
                    <a:lstStyle/>
                    <a:p>
                      <a:pPr algn="ctr">
                        <a:spcAft>
                          <a:spcPts val="0"/>
                        </a:spcAft>
                      </a:pPr>
                      <a:r>
                        <a:rPr lang="en-US" sz="1200" b="1" dirty="0">
                          <a:effectLst/>
                        </a:rPr>
                        <a:t>Methodology</a:t>
                      </a:r>
                      <a:endParaRPr lang="en-GB" sz="12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200" b="1" dirty="0">
                          <a:effectLst/>
                        </a:rPr>
                        <a:t>Characteristics</a:t>
                      </a:r>
                      <a:endParaRPr lang="en-GB" sz="12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200" b="1" dirty="0">
                          <a:effectLst/>
                        </a:rPr>
                        <a:t>Advantages</a:t>
                      </a:r>
                      <a:endParaRPr lang="en-GB" sz="1200" b="1" dirty="0">
                        <a:effectLst/>
                        <a:latin typeface="Arial"/>
                        <a:ea typeface="MS Mincho"/>
                        <a:cs typeface="Times New Roman"/>
                      </a:endParaRPr>
                    </a:p>
                  </a:txBody>
                  <a:tcPr marL="52510" marR="52510" marT="0" marB="0" anchor="ctr"/>
                </a:tc>
                <a:tc>
                  <a:txBody>
                    <a:bodyPr/>
                    <a:lstStyle/>
                    <a:p>
                      <a:pPr marL="3810" algn="ctr">
                        <a:spcAft>
                          <a:spcPts val="300"/>
                        </a:spcAft>
                      </a:pPr>
                      <a:r>
                        <a:rPr lang="en-US" sz="1200" b="1" dirty="0">
                          <a:effectLst/>
                        </a:rPr>
                        <a:t>Limitations</a:t>
                      </a:r>
                      <a:endParaRPr lang="en-GB" sz="1200" b="1" dirty="0">
                        <a:effectLst/>
                        <a:latin typeface="Arial"/>
                        <a:ea typeface="MS Mincho"/>
                        <a:cs typeface="Times New Roman"/>
                      </a:endParaRPr>
                    </a:p>
                  </a:txBody>
                  <a:tcPr marL="52510" marR="52510" marT="0" marB="0" anchor="ctr"/>
                </a:tc>
              </a:tr>
              <a:tr h="1789499">
                <a:tc>
                  <a:txBody>
                    <a:bodyPr/>
                    <a:lstStyle/>
                    <a:p>
                      <a:pPr algn="ctr">
                        <a:spcAft>
                          <a:spcPts val="0"/>
                        </a:spcAft>
                      </a:pPr>
                      <a:r>
                        <a:rPr lang="en-US" sz="1200" b="1" dirty="0">
                          <a:solidFill>
                            <a:schemeClr val="tx1"/>
                          </a:solidFill>
                          <a:effectLst/>
                        </a:rPr>
                        <a:t>Coverage based on administrative registries </a:t>
                      </a:r>
                      <a:endParaRPr lang="en-GB" sz="1200" b="1"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The numerator is the reported number of persons vaccinated and the denominator is the relevant official population figure.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may or may not be nominal.</a:t>
                      </a:r>
                      <a:endParaRPr lang="en-GB" sz="12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It provides periodic information for monitoring coverage progress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provides coverage information systematically for each type of vaccine based on time, place, and person.</a:t>
                      </a:r>
                      <a:endParaRPr lang="en-GB" sz="12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Depending on the quality of the data, both the numerators and the denominators can over- or underestimate coverage.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The numerators can be affected by inaccurate recording of the place of residence or by the inclusion of migrant population that had not been considered in the program’s total target population.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If revaccinated people are registered and the registry is not nominal, the coverage will be overestimated.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The official demographic data may contain errors or biases. </a:t>
                      </a:r>
                      <a:endParaRPr lang="en-GB" sz="1200" b="0" dirty="0">
                        <a:solidFill>
                          <a:schemeClr val="tx1"/>
                        </a:solidFill>
                        <a:effectLst/>
                        <a:latin typeface="Arial"/>
                        <a:ea typeface="MS Mincho"/>
                        <a:cs typeface="Times New Roman"/>
                      </a:endParaRPr>
                    </a:p>
                  </a:txBody>
                  <a:tcPr marL="52510" marR="52510" marT="0" marB="0" anchor="ctr">
                    <a:lnB w="12700" cap="flat" cmpd="sng" algn="ctr">
                      <a:solidFill>
                        <a:schemeClr val="tx1"/>
                      </a:solidFill>
                      <a:prstDash val="solid"/>
                      <a:round/>
                      <a:headEnd type="none" w="med" len="med"/>
                      <a:tailEnd type="none" w="med" len="med"/>
                    </a:lnB>
                    <a:solidFill>
                      <a:schemeClr val="bg1"/>
                    </a:solidFill>
                  </a:tcPr>
                </a:tc>
              </a:tr>
              <a:tr h="1705485">
                <a:tc>
                  <a:txBody>
                    <a:bodyPr/>
                    <a:lstStyle/>
                    <a:p>
                      <a:pPr algn="ctr">
                        <a:spcAft>
                          <a:spcPts val="0"/>
                        </a:spcAft>
                      </a:pPr>
                      <a:r>
                        <a:rPr lang="en-US" sz="1200" b="1" dirty="0">
                          <a:solidFill>
                            <a:schemeClr val="tx1"/>
                          </a:solidFill>
                          <a:effectLst/>
                        </a:rPr>
                        <a:t>Rapid coverage  monitoring door to door</a:t>
                      </a:r>
                      <a:endParaRPr lang="en-GB" sz="1200" b="1"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It provides a rapid assessment of the proportion of people vaccinated in a small, conveniently selected area.</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is used as supervisory tool.</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It is a simple, low-cost tool that provides information immediately.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is done by the local health team under the supervision of other levels, which means that it promotes evaluation of program performance and service improvement.</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The data obtained are not representative of the area evaluated, they cannot be aggregated, and they do not allow statistical inferences about the coverage.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If the homes visited had a greater probability of being well vaccinated or if many homes were excluded because they did not have the information or did not participate in the rapid monitoring, the results can give the false impression that the entire population in the area of influence is well vaccinated. </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7154">
                <a:tc>
                  <a:txBody>
                    <a:bodyPr/>
                    <a:lstStyle/>
                    <a:p>
                      <a:pPr algn="ctr">
                        <a:spcAft>
                          <a:spcPts val="0"/>
                        </a:spcAft>
                      </a:pPr>
                      <a:r>
                        <a:rPr lang="en-US" sz="1200" b="1" dirty="0">
                          <a:solidFill>
                            <a:schemeClr val="tx1"/>
                          </a:solidFill>
                          <a:effectLst/>
                        </a:rPr>
                        <a:t>Lot quality assurance sampling</a:t>
                      </a:r>
                      <a:endParaRPr lang="en-GB" sz="1200" b="1" dirty="0">
                        <a:solidFill>
                          <a:schemeClr val="tx1"/>
                        </a:solidFill>
                        <a:effectLst/>
                      </a:endParaRPr>
                    </a:p>
                    <a:p>
                      <a:pPr algn="ctr">
                        <a:spcAft>
                          <a:spcPts val="0"/>
                        </a:spcAft>
                      </a:pPr>
                      <a:r>
                        <a:rPr lang="en-US" sz="1200" b="1" dirty="0">
                          <a:solidFill>
                            <a:schemeClr val="tx1"/>
                          </a:solidFill>
                          <a:effectLst/>
                        </a:rPr>
                        <a:t> </a:t>
                      </a:r>
                      <a:endParaRPr lang="en-GB" sz="1200" b="1"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It randomly selects lots that are relatively uniform internally.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establishes a minimum and a maximum value as criteria for acceptance.</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The data collection tools are relatively simple.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shows the relative uniformity of coverage between one lot and another.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is not necessary to have information on all the lots in order to make decisions; specific measures are taken for each lot as soon as the results are available. </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rtl="0">
                        <a:spcAft>
                          <a:spcPts val="300"/>
                        </a:spcAft>
                        <a:buFont typeface="Wingdings"/>
                        <a:buChar char=""/>
                        <a:tabLst>
                          <a:tab pos="457200" algn="l"/>
                        </a:tabLst>
                      </a:pPr>
                      <a:r>
                        <a:rPr lang="en-US" sz="1200" b="0" dirty="0">
                          <a:solidFill>
                            <a:schemeClr val="tx1"/>
                          </a:solidFill>
                          <a:effectLst/>
                        </a:rPr>
                        <a:t>It does not estimate the coverage for each lot; it only tells whether or not the lot met the criteria for acceptance. </a:t>
                      </a:r>
                      <a:endParaRPr lang="en-GB" sz="1200" b="0" dirty="0">
                        <a:solidFill>
                          <a:schemeClr val="tx1"/>
                        </a:solidFill>
                        <a:effectLst/>
                      </a:endParaRPr>
                    </a:p>
                    <a:p>
                      <a:pPr marL="342900" lvl="0" indent="-342900">
                        <a:spcAft>
                          <a:spcPts val="300"/>
                        </a:spcAft>
                        <a:buFont typeface="Wingdings"/>
                        <a:buChar char=""/>
                        <a:tabLst>
                          <a:tab pos="457200" algn="l"/>
                        </a:tabLst>
                      </a:pPr>
                      <a:r>
                        <a:rPr lang="en-US" sz="1200" b="0" dirty="0">
                          <a:solidFill>
                            <a:schemeClr val="tx1"/>
                          </a:solidFill>
                          <a:effectLst/>
                        </a:rPr>
                        <a:t>By establishing a minimum value for deciding whether or not to accept the lot, there is a risk of concluding that the lots above that cutoff point do not require intervention. Thus, it is important to analyze the status of the lots that met the acceptance criteria. </a:t>
                      </a:r>
                      <a:endParaRPr lang="en-GB" sz="1200" b="0" dirty="0">
                        <a:solidFill>
                          <a:schemeClr val="tx1"/>
                        </a:solidFill>
                        <a:effectLst/>
                      </a:endParaRPr>
                    </a:p>
                    <a:p>
                      <a:pPr marL="342900" lvl="0" indent="-342900">
                        <a:spcAft>
                          <a:spcPts val="300"/>
                        </a:spcAft>
                        <a:buFont typeface="Wingdings"/>
                        <a:buChar char=""/>
                        <a:tabLst>
                          <a:tab pos="457200" algn="l"/>
                        </a:tabLst>
                      </a:pPr>
                      <a:r>
                        <a:rPr lang="en-US" sz="1200" b="0" dirty="0">
                          <a:solidFill>
                            <a:schemeClr val="tx1"/>
                          </a:solidFill>
                          <a:effectLst/>
                        </a:rPr>
                        <a:t>For high margins of acceptance (for example, 95% coverage) and narrow ranges of acceptability, the sample size needs to be large. LQAS has the same cost and logistic limitations as cluster surveys. </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04668">
                <a:tc>
                  <a:txBody>
                    <a:bodyPr/>
                    <a:lstStyle/>
                    <a:p>
                      <a:pPr algn="ctr">
                        <a:spcAft>
                          <a:spcPts val="0"/>
                        </a:spcAft>
                      </a:pPr>
                      <a:r>
                        <a:rPr lang="en-US" sz="1200" b="1" dirty="0">
                          <a:solidFill>
                            <a:schemeClr val="tx1"/>
                          </a:solidFill>
                          <a:effectLst/>
                        </a:rPr>
                        <a:t>Cluster sampling coverage surveys</a:t>
                      </a:r>
                      <a:endParaRPr lang="en-GB" sz="1200" b="1" dirty="0">
                        <a:solidFill>
                          <a:schemeClr val="tx1"/>
                        </a:solidFill>
                        <a:effectLst/>
                      </a:endParaRPr>
                    </a:p>
                    <a:p>
                      <a:pPr algn="ctr">
                        <a:spcAft>
                          <a:spcPts val="0"/>
                        </a:spcAft>
                      </a:pPr>
                      <a:r>
                        <a:rPr lang="en-US" sz="1200" b="1" dirty="0">
                          <a:solidFill>
                            <a:schemeClr val="tx1"/>
                          </a:solidFill>
                          <a:effectLst/>
                        </a:rPr>
                        <a:t> </a:t>
                      </a:r>
                      <a:endParaRPr lang="en-GB" sz="1200" b="1"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342900" lvl="0" indent="-342900" rtl="0">
                        <a:spcAft>
                          <a:spcPts val="300"/>
                        </a:spcAft>
                        <a:buFont typeface="Wingdings"/>
                        <a:buChar char=""/>
                        <a:tabLst>
                          <a:tab pos="182880" algn="l"/>
                        </a:tabLst>
                      </a:pPr>
                      <a:r>
                        <a:rPr lang="en-US" sz="1200" b="0">
                          <a:solidFill>
                            <a:schemeClr val="tx1"/>
                          </a:solidFill>
                          <a:effectLst/>
                        </a:rPr>
                        <a:t>The sampling design is probabilistic, with random selection of the population. It allows for statistical inferences.</a:t>
                      </a:r>
                      <a:endParaRPr lang="en-GB" sz="1200" b="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342900" lvl="0" indent="-342900" rtl="0">
                        <a:spcAft>
                          <a:spcPts val="300"/>
                        </a:spcAft>
                        <a:buFont typeface="Wingdings"/>
                        <a:buChar char=""/>
                        <a:tabLst>
                          <a:tab pos="182880" algn="l"/>
                        </a:tabLst>
                      </a:pPr>
                      <a:r>
                        <a:rPr lang="en-US" sz="1200" b="0">
                          <a:solidFill>
                            <a:schemeClr val="tx1"/>
                          </a:solidFill>
                          <a:effectLst/>
                        </a:rPr>
                        <a:t>It provides a direct measure of coverage of the population universe. </a:t>
                      </a:r>
                      <a:endParaRPr lang="en-GB" sz="1200" b="0">
                        <a:solidFill>
                          <a:schemeClr val="tx1"/>
                        </a:solidFill>
                        <a:effectLst/>
                      </a:endParaRPr>
                    </a:p>
                    <a:p>
                      <a:pPr marL="342900" lvl="0" indent="-342900">
                        <a:spcAft>
                          <a:spcPts val="300"/>
                        </a:spcAft>
                        <a:buFont typeface="Wingdings"/>
                        <a:buChar char=""/>
                        <a:tabLst>
                          <a:tab pos="182880" algn="l"/>
                        </a:tabLst>
                      </a:pPr>
                      <a:r>
                        <a:rPr lang="en-US" sz="1200" b="0">
                          <a:solidFill>
                            <a:schemeClr val="tx1"/>
                          </a:solidFill>
                          <a:effectLst/>
                        </a:rPr>
                        <a:t>It allows for the compilation of information on a larger number of variables by using more extensive forms than those used with the rapid methods.</a:t>
                      </a:r>
                      <a:endParaRPr lang="en-GB" sz="1200" b="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342900" lvl="0" indent="-342900" rtl="0">
                        <a:spcAft>
                          <a:spcPts val="300"/>
                        </a:spcAft>
                        <a:buFont typeface="Wingdings"/>
                        <a:buChar char=""/>
                        <a:tabLst>
                          <a:tab pos="182880" algn="l"/>
                        </a:tabLst>
                      </a:pPr>
                      <a:r>
                        <a:rPr lang="en-US" sz="1200" b="0" dirty="0">
                          <a:solidFill>
                            <a:schemeClr val="tx1"/>
                          </a:solidFill>
                          <a:effectLst/>
                        </a:rPr>
                        <a:t>The method requires detailed planning and organization and specialized professionals, resources, and logistics.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It requires a greater investment of time and resources to key in, process, tabulate, and analyze the data.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Unlike LQAS, it does not allow conclusions to be drawn for every cluster in the sample. The estimates are interpreted by adding up the data for all the sampling units. </a:t>
                      </a:r>
                      <a:endParaRPr lang="en-GB" sz="1200" b="0" dirty="0">
                        <a:solidFill>
                          <a:schemeClr val="tx1"/>
                        </a:solidFill>
                        <a:effectLst/>
                      </a:endParaRPr>
                    </a:p>
                    <a:p>
                      <a:pPr marL="342900" lvl="0" indent="-342900">
                        <a:spcAft>
                          <a:spcPts val="300"/>
                        </a:spcAft>
                        <a:buFont typeface="Wingdings"/>
                        <a:buChar char=""/>
                        <a:tabLst>
                          <a:tab pos="182880" algn="l"/>
                        </a:tabLst>
                      </a:pPr>
                      <a:r>
                        <a:rPr lang="en-US" sz="1200" b="0" dirty="0">
                          <a:solidFill>
                            <a:schemeClr val="tx1"/>
                          </a:solidFill>
                          <a:effectLst/>
                        </a:rPr>
                        <a:t>The results can be affected by biases. </a:t>
                      </a:r>
                      <a:endParaRPr lang="en-GB" sz="1200" b="0" dirty="0">
                        <a:solidFill>
                          <a:schemeClr val="tx1"/>
                        </a:solidFill>
                        <a:effectLst/>
                        <a:latin typeface="Arial"/>
                        <a:ea typeface="MS Mincho"/>
                        <a:cs typeface="Times New Roman"/>
                      </a:endParaRPr>
                    </a:p>
                  </a:txBody>
                  <a:tcPr marL="52510" marR="52510" marT="0" marB="0" anchor="ct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6" name="Rectangle 2"/>
          <p:cNvSpPr>
            <a:spLocks noChangeArrowheads="1"/>
          </p:cNvSpPr>
          <p:nvPr/>
        </p:nvSpPr>
        <p:spPr bwMode="auto">
          <a:xfrm>
            <a:off x="294139" y="-30191"/>
            <a:ext cx="10188434" cy="81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spAutoFit/>
          </a:bodyPr>
          <a:lstStyle>
            <a:lvl1pPr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1pPr>
            <a:lvl2pPr marL="742950" indent="-28575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2pPr>
            <a:lvl3pPr marL="11430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3pPr>
            <a:lvl4pPr marL="16002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4pPr>
            <a:lvl5pPr marL="20574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cs typeface="ＭＳ Ｐゴシック" pitchFamily="34" charset="-128"/>
              </a:defRPr>
            </a:lvl9pPr>
          </a:lstStyle>
          <a:p>
            <a:pPr algn="ctr" defTabSz="1042872" rtl="0" eaLnBrk="1" hangingPunct="1"/>
            <a:r>
              <a:rPr lang="en-US" altLang="en-US" sz="2300" dirty="0">
                <a:solidFill>
                  <a:prstClr val="black"/>
                </a:solidFill>
              </a:rPr>
              <a:t>Characteristics, advantages, and limitations of the methodologies</a:t>
            </a:r>
            <a:r>
              <a:rPr lang="en-US" altLang="en-US" sz="2300" b="0" dirty="0">
                <a:solidFill>
                  <a:prstClr val="black"/>
                </a:solidFill>
              </a:rPr>
              <a:t> </a:t>
            </a:r>
            <a:r>
              <a:rPr lang="en-US" altLang="en-US" sz="2300" dirty="0">
                <a:solidFill>
                  <a:prstClr val="black"/>
                </a:solidFill>
              </a:rPr>
              <a:t>used for monitoring vaccination coverage</a:t>
            </a:r>
            <a:endParaRPr lang="en-US" altLang="en-US" sz="2300" b="0" dirty="0">
              <a:solidFill>
                <a:prstClr val="black"/>
              </a:solidFill>
            </a:endParaRPr>
          </a:p>
        </p:txBody>
      </p:sp>
    </p:spTree>
    <p:extLst>
      <p:ext uri="{BB962C8B-B14F-4D97-AF65-F5344CB8AC3E}">
        <p14:creationId xmlns:p14="http://schemas.microsoft.com/office/powerpoint/2010/main" val="3325619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Coverage </a:t>
            </a:r>
            <a:endParaRPr lang="en-US" dirty="0"/>
          </a:p>
        </p:txBody>
      </p:sp>
      <p:sp>
        <p:nvSpPr>
          <p:cNvPr id="3" name="Content Placeholder 2"/>
          <p:cNvSpPr>
            <a:spLocks noGrp="1"/>
          </p:cNvSpPr>
          <p:nvPr>
            <p:ph idx="1"/>
          </p:nvPr>
        </p:nvSpPr>
        <p:spPr/>
        <p:txBody>
          <a:bodyPr/>
          <a:lstStyle/>
          <a:p>
            <a:r>
              <a:rPr lang="en-US" b="1" dirty="0" smtClean="0"/>
              <a:t>Estimating coverage</a:t>
            </a:r>
            <a:r>
              <a:rPr lang="en-US" dirty="0" smtClean="0"/>
              <a:t> (setting </a:t>
            </a:r>
            <a:r>
              <a:rPr lang="en-US" dirty="0"/>
              <a:t>inferential goals</a:t>
            </a:r>
            <a:r>
              <a:rPr lang="en-US" dirty="0" smtClean="0"/>
              <a:t>)</a:t>
            </a:r>
            <a:endParaRPr lang="en-US" b="1" dirty="0" smtClean="0"/>
          </a:p>
          <a:p>
            <a:pPr lvl="1"/>
            <a:r>
              <a:rPr lang="en-US" dirty="0" smtClean="0"/>
              <a:t>Confidence intervals (CIs) – want to balance precision and field logistics</a:t>
            </a:r>
          </a:p>
          <a:p>
            <a:pPr lvl="1"/>
            <a:r>
              <a:rPr lang="en-US" dirty="0" smtClean="0"/>
              <a:t>Generally, what factors drive the sample size calculation:</a:t>
            </a:r>
          </a:p>
          <a:p>
            <a:pPr lvl="2"/>
            <a:r>
              <a:rPr lang="en-US" u="sng" dirty="0" smtClean="0"/>
              <a:t>Non-modifiable</a:t>
            </a:r>
            <a:r>
              <a:rPr lang="en-US" dirty="0" smtClean="0"/>
              <a:t>:</a:t>
            </a:r>
          </a:p>
          <a:p>
            <a:pPr marL="1711326" lvl="2" indent="-228600">
              <a:buFont typeface="Arial" panose="020B0604020202020204" pitchFamily="34" charset="0"/>
              <a:buChar char="•"/>
            </a:pPr>
            <a:r>
              <a:rPr lang="en-US" dirty="0" smtClean="0"/>
              <a:t>Estimated current coverage</a:t>
            </a:r>
          </a:p>
          <a:p>
            <a:pPr marL="1711326" lvl="2" indent="-228600">
              <a:buFont typeface="Arial" panose="020B0604020202020204" pitchFamily="34" charset="0"/>
              <a:buChar char="•"/>
            </a:pPr>
            <a:r>
              <a:rPr lang="en-US" dirty="0" smtClean="0"/>
              <a:t>Design effect (DEFF)</a:t>
            </a:r>
          </a:p>
          <a:p>
            <a:pPr lvl="2"/>
            <a:r>
              <a:rPr lang="en-US" u="sng" dirty="0" smtClean="0"/>
              <a:t>Modifiable</a:t>
            </a:r>
            <a:r>
              <a:rPr lang="en-US" dirty="0" smtClean="0"/>
              <a:t>:</a:t>
            </a:r>
          </a:p>
          <a:p>
            <a:pPr marL="1711326" lvl="2" indent="-228600">
              <a:buFont typeface="Arial" panose="020B0604020202020204" pitchFamily="34" charset="0"/>
              <a:buChar char="•"/>
            </a:pPr>
            <a:r>
              <a:rPr lang="en-US" dirty="0"/>
              <a:t>Maximum width of CI </a:t>
            </a:r>
            <a:br>
              <a:rPr lang="en-US" dirty="0"/>
            </a:br>
            <a:r>
              <a:rPr lang="en-US" dirty="0"/>
              <a:t>(e.g., Steering Committee wants estimates no wider than +/- 5%)</a:t>
            </a:r>
          </a:p>
          <a:p>
            <a:endParaRPr lang="en-US" dirty="0" smtClean="0"/>
          </a:p>
        </p:txBody>
      </p:sp>
    </p:spTree>
    <p:extLst>
      <p:ext uri="{BB962C8B-B14F-4D97-AF65-F5344CB8AC3E}">
        <p14:creationId xmlns:p14="http://schemas.microsoft.com/office/powerpoint/2010/main" val="3075871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Coverage</a:t>
            </a:r>
            <a:endParaRPr lang="en-US" dirty="0"/>
          </a:p>
        </p:txBody>
      </p:sp>
      <p:sp>
        <p:nvSpPr>
          <p:cNvPr id="8" name="Content Placeholder 7"/>
          <p:cNvSpPr>
            <a:spLocks noGrp="1"/>
          </p:cNvSpPr>
          <p:nvPr>
            <p:ph idx="1"/>
          </p:nvPr>
        </p:nvSpPr>
        <p:spPr/>
        <p:txBody>
          <a:bodyPr/>
          <a:lstStyle/>
          <a:p>
            <a:r>
              <a:rPr lang="en-US" dirty="0"/>
              <a:t>(This is not usually the primary goal of a coverage survey)</a:t>
            </a:r>
          </a:p>
          <a:p>
            <a:r>
              <a:rPr lang="en-US" dirty="0" smtClean="0"/>
              <a:t>Looking for strong evidence of </a:t>
            </a:r>
          </a:p>
          <a:p>
            <a:pPr lvl="1"/>
            <a:r>
              <a:rPr lang="en-US" dirty="0" smtClean="0"/>
              <a:t>a </a:t>
            </a:r>
            <a:r>
              <a:rPr lang="en-US" dirty="0"/>
              <a:t>trend over </a:t>
            </a:r>
            <a:r>
              <a:rPr lang="en-US" dirty="0" smtClean="0"/>
              <a:t>time</a:t>
            </a:r>
          </a:p>
          <a:p>
            <a:pPr lvl="1"/>
            <a:r>
              <a:rPr lang="en-US" dirty="0" smtClean="0"/>
              <a:t>a </a:t>
            </a:r>
            <a:r>
              <a:rPr lang="en-US" dirty="0"/>
              <a:t>difference between </a:t>
            </a:r>
            <a:r>
              <a:rPr lang="en-US" dirty="0" smtClean="0"/>
              <a:t>geographic regions</a:t>
            </a:r>
            <a:endParaRPr lang="en-US" dirty="0"/>
          </a:p>
          <a:p>
            <a:r>
              <a:rPr lang="en-US" dirty="0" smtClean="0"/>
              <a:t>Small </a:t>
            </a:r>
            <a:r>
              <a:rPr lang="en-US" dirty="0"/>
              <a:t>surveys are only powered to detect large differences</a:t>
            </a:r>
          </a:p>
          <a:p>
            <a:r>
              <a:rPr lang="en-US" dirty="0" smtClean="0"/>
              <a:t>Large </a:t>
            </a:r>
            <a:r>
              <a:rPr lang="en-US" dirty="0"/>
              <a:t>surveys are required to detect small differences </a:t>
            </a:r>
            <a:br>
              <a:rPr lang="en-US" dirty="0"/>
            </a:br>
            <a:r>
              <a:rPr lang="en-US" dirty="0" smtClean="0"/>
              <a:t>(</a:t>
            </a:r>
            <a:r>
              <a:rPr lang="en-US" dirty="0"/>
              <a:t>but accuracy may suffer in a large survey</a:t>
            </a:r>
            <a:r>
              <a:rPr lang="en-US" dirty="0" smtClean="0"/>
              <a:t>)</a:t>
            </a:r>
          </a:p>
          <a:p>
            <a:pPr marL="0" indent="0">
              <a:buNone/>
            </a:pPr>
            <a:endParaRPr lang="en-US" dirty="0"/>
          </a:p>
        </p:txBody>
      </p:sp>
    </p:spTree>
    <p:extLst>
      <p:ext uri="{BB962C8B-B14F-4D97-AF65-F5344CB8AC3E}">
        <p14:creationId xmlns:p14="http://schemas.microsoft.com/office/powerpoint/2010/main" val="1417256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23672"/>
            <a:ext cx="9623425" cy="1260475"/>
          </a:xfrm>
        </p:spPr>
        <p:txBody>
          <a:bodyPr/>
          <a:lstStyle/>
          <a:p>
            <a:r>
              <a:rPr lang="en-US" dirty="0" smtClean="0"/>
              <a:t>Comparing Coverage</a:t>
            </a:r>
            <a:endParaRPr lang="en-US" dirty="0"/>
          </a:p>
        </p:txBody>
      </p:sp>
      <p:sp>
        <p:nvSpPr>
          <p:cNvPr id="4" name="Content Placeholder 3"/>
          <p:cNvSpPr>
            <a:spLocks noGrp="1"/>
          </p:cNvSpPr>
          <p:nvPr>
            <p:ph sz="half" idx="2"/>
          </p:nvPr>
        </p:nvSpPr>
        <p:spPr>
          <a:xfrm>
            <a:off x="534988" y="2464338"/>
            <a:ext cx="3583927" cy="2945219"/>
          </a:xfrm>
        </p:spPr>
        <p:txBody>
          <a:bodyPr/>
          <a:lstStyle/>
          <a:p>
            <a:pPr>
              <a:buFont typeface="Arial" panose="020B0604020202020204" pitchFamily="34" charset="0"/>
              <a:buChar char="•"/>
            </a:pPr>
            <a:r>
              <a:rPr lang="en-US" dirty="0"/>
              <a:t>Non-modifiable:</a:t>
            </a:r>
          </a:p>
          <a:p>
            <a:pPr lvl="1"/>
            <a:r>
              <a:rPr lang="en-US" dirty="0"/>
              <a:t>Estimated current coverage</a:t>
            </a:r>
          </a:p>
          <a:p>
            <a:pPr lvl="1"/>
            <a:r>
              <a:rPr lang="en-US" dirty="0"/>
              <a:t>Estimated coverage for comparison group</a:t>
            </a:r>
          </a:p>
          <a:p>
            <a:pPr lvl="1"/>
            <a:r>
              <a:rPr lang="en-US" dirty="0"/>
              <a:t>Design </a:t>
            </a:r>
            <a:r>
              <a:rPr lang="en-US" dirty="0" smtClean="0"/>
              <a:t>effect (DEFF)</a:t>
            </a:r>
            <a:endParaRPr lang="en-US" dirty="0"/>
          </a:p>
          <a:p>
            <a:endParaRPr lang="en-US" dirty="0"/>
          </a:p>
        </p:txBody>
      </p:sp>
      <p:sp>
        <p:nvSpPr>
          <p:cNvPr id="6" name="Content Placeholder 5"/>
          <p:cNvSpPr>
            <a:spLocks noGrp="1"/>
          </p:cNvSpPr>
          <p:nvPr>
            <p:ph sz="quarter" idx="4"/>
          </p:nvPr>
        </p:nvSpPr>
        <p:spPr>
          <a:xfrm>
            <a:off x="4532989" y="2464338"/>
            <a:ext cx="5625424" cy="3859619"/>
          </a:xfrm>
        </p:spPr>
        <p:txBody>
          <a:bodyPr/>
          <a:lstStyle/>
          <a:p>
            <a:pPr marL="411162" indent="-342900">
              <a:buFont typeface="Arial" panose="020B0604020202020204" pitchFamily="34" charset="0"/>
              <a:buChar char="•"/>
            </a:pPr>
            <a:r>
              <a:rPr lang="en-US" dirty="0"/>
              <a:t>Modifiable:</a:t>
            </a:r>
          </a:p>
          <a:p>
            <a:pPr lvl="1"/>
            <a:r>
              <a:rPr lang="en-US" b="1" dirty="0"/>
              <a:t>Magnitude</a:t>
            </a:r>
            <a:r>
              <a:rPr lang="en-US" dirty="0"/>
              <a:t> of difference to detect (programmatically relevant), e.g., difference of &gt;10% points since last survey</a:t>
            </a:r>
          </a:p>
          <a:p>
            <a:pPr lvl="1"/>
            <a:r>
              <a:rPr lang="en-US" b="1" dirty="0"/>
              <a:t>Alpha</a:t>
            </a:r>
            <a:r>
              <a:rPr lang="en-US" dirty="0"/>
              <a:t> (acceptable level of probability of finding a difference when there is </a:t>
            </a:r>
            <a:r>
              <a:rPr lang="en-US" u="sng" dirty="0"/>
              <a:t>no difference</a:t>
            </a:r>
            <a:r>
              <a:rPr lang="en-US" dirty="0"/>
              <a:t>)</a:t>
            </a:r>
          </a:p>
          <a:p>
            <a:pPr lvl="1"/>
            <a:r>
              <a:rPr lang="en-US" b="1" dirty="0"/>
              <a:t>Power</a:t>
            </a:r>
            <a:r>
              <a:rPr lang="en-US" dirty="0"/>
              <a:t> (acceptable level of probability of finding a difference given </a:t>
            </a:r>
            <a:r>
              <a:rPr lang="en-US" u="sng" dirty="0"/>
              <a:t>there is a difference</a:t>
            </a:r>
            <a:r>
              <a:rPr lang="en-US" dirty="0"/>
              <a:t>)</a:t>
            </a:r>
          </a:p>
          <a:p>
            <a:endParaRPr lang="en-US" dirty="0"/>
          </a:p>
        </p:txBody>
      </p:sp>
      <p:sp>
        <p:nvSpPr>
          <p:cNvPr id="12" name="TextBox 11"/>
          <p:cNvSpPr txBox="1"/>
          <p:nvPr/>
        </p:nvSpPr>
        <p:spPr>
          <a:xfrm>
            <a:off x="552893" y="1520456"/>
            <a:ext cx="10045834" cy="954107"/>
          </a:xfrm>
          <a:prstGeom prst="rect">
            <a:avLst/>
          </a:prstGeom>
          <a:noFill/>
        </p:spPr>
        <p:txBody>
          <a:bodyPr wrap="square" rtlCol="0">
            <a:spAutoFit/>
          </a:bodyPr>
          <a:lstStyle/>
          <a:p>
            <a:pPr marL="390525" lvl="2" indent="-390525" defTabSz="1042988" rtl="0">
              <a:spcBef>
                <a:spcPct val="80000"/>
              </a:spcBef>
              <a:buClr>
                <a:srgbClr val="1E7FB8"/>
              </a:buClr>
              <a:buFont typeface="Wingdings" pitchFamily="2" charset="2"/>
              <a:buChar char="l"/>
            </a:pPr>
            <a:r>
              <a:rPr lang="en-US" sz="2800" dirty="0">
                <a:latin typeface="+mn-lt"/>
                <a:cs typeface="+mn-cs"/>
              </a:rPr>
              <a:t>Generally, </a:t>
            </a:r>
            <a:r>
              <a:rPr lang="en-US" sz="2800" dirty="0" smtClean="0">
                <a:latin typeface="+mn-lt"/>
                <a:cs typeface="+mn-cs"/>
              </a:rPr>
              <a:t>factors </a:t>
            </a:r>
            <a:r>
              <a:rPr lang="en-US" sz="2800" dirty="0">
                <a:latin typeface="+mn-lt"/>
                <a:cs typeface="+mn-cs"/>
              </a:rPr>
              <a:t>that drive </a:t>
            </a:r>
            <a:r>
              <a:rPr lang="en-US" sz="2800" dirty="0" smtClean="0">
                <a:latin typeface="+mn-lt"/>
                <a:cs typeface="+mn-cs"/>
              </a:rPr>
              <a:t>the sample size calculation </a:t>
            </a:r>
            <a:r>
              <a:rPr lang="en-US" sz="2800" dirty="0">
                <a:latin typeface="+mn-lt"/>
                <a:cs typeface="+mn-cs"/>
              </a:rPr>
              <a:t>include:</a:t>
            </a:r>
          </a:p>
        </p:txBody>
      </p:sp>
    </p:spTree>
    <p:extLst>
      <p:ext uri="{BB962C8B-B14F-4D97-AF65-F5344CB8AC3E}">
        <p14:creationId xmlns:p14="http://schemas.microsoft.com/office/powerpoint/2010/main" val="1826823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Classifying </a:t>
            </a:r>
            <a:r>
              <a:rPr lang="en-US" dirty="0" smtClean="0"/>
              <a:t>Coverage</a:t>
            </a:r>
            <a:endParaRPr lang="en-US" dirty="0"/>
          </a:p>
        </p:txBody>
      </p:sp>
      <p:sp>
        <p:nvSpPr>
          <p:cNvPr id="4" name="Content Placeholder 3"/>
          <p:cNvSpPr>
            <a:spLocks noGrp="1"/>
          </p:cNvSpPr>
          <p:nvPr>
            <p:ph idx="1"/>
          </p:nvPr>
        </p:nvSpPr>
        <p:spPr/>
        <p:txBody>
          <a:bodyPr/>
          <a:lstStyle/>
          <a:p>
            <a:r>
              <a:rPr lang="en-US" dirty="0"/>
              <a:t>Use estimation results to apply a label to coverage</a:t>
            </a:r>
          </a:p>
          <a:p>
            <a:r>
              <a:rPr lang="en-US" dirty="0"/>
              <a:t>The label often involves a threshold</a:t>
            </a:r>
          </a:p>
          <a:p>
            <a:pPr lvl="1"/>
            <a:r>
              <a:rPr lang="en-US" dirty="0"/>
              <a:t>“Very likely to be &gt; 80%”</a:t>
            </a:r>
          </a:p>
          <a:p>
            <a:pPr lvl="1"/>
            <a:r>
              <a:rPr lang="en-US" dirty="0"/>
              <a:t>“Very likely to be &lt; 80%”</a:t>
            </a:r>
          </a:p>
          <a:p>
            <a:pPr lvl="1"/>
            <a:r>
              <a:rPr lang="en-US" dirty="0"/>
              <a:t>“Too close to 80% to draw a strong conclusion”</a:t>
            </a:r>
          </a:p>
          <a:p>
            <a:r>
              <a:rPr lang="en-US" dirty="0"/>
              <a:t>Larger surveys</a:t>
            </a:r>
          </a:p>
          <a:p>
            <a:pPr lvl="1"/>
            <a:r>
              <a:rPr lang="en-US" dirty="0"/>
              <a:t>Have smaller chance of classification error</a:t>
            </a:r>
          </a:p>
          <a:p>
            <a:pPr lvl="1"/>
            <a:r>
              <a:rPr lang="en-US" dirty="0"/>
              <a:t>Are able to classify with power nearer to the threshold</a:t>
            </a:r>
          </a:p>
          <a:p>
            <a:pPr lvl="1"/>
            <a:r>
              <a:rPr lang="en-US" dirty="0"/>
              <a:t>But may be more difficult to maintain quality </a:t>
            </a:r>
            <a:r>
              <a:rPr lang="en-US" dirty="0" smtClean="0"/>
              <a:t>&amp; accuracy</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55149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Coverage</a:t>
            </a:r>
          </a:p>
        </p:txBody>
      </p:sp>
      <p:sp>
        <p:nvSpPr>
          <p:cNvPr id="3" name="Content Placeholder 2"/>
          <p:cNvSpPr>
            <a:spLocks noGrp="1"/>
          </p:cNvSpPr>
          <p:nvPr>
            <p:ph idx="1"/>
          </p:nvPr>
        </p:nvSpPr>
        <p:spPr/>
        <p:txBody>
          <a:bodyPr/>
          <a:lstStyle/>
          <a:p>
            <a:pPr marL="390525" lvl="1" indent="-390525">
              <a:spcBef>
                <a:spcPct val="80000"/>
              </a:spcBef>
              <a:buFont typeface="Wingdings" pitchFamily="2" charset="2"/>
              <a:buChar char="l"/>
            </a:pPr>
            <a:r>
              <a:rPr lang="en-US" sz="2800" dirty="0" smtClean="0"/>
              <a:t>Can aggregate imprecise district- or province-level results into precise national level results</a:t>
            </a:r>
          </a:p>
          <a:p>
            <a:pPr marL="390525" lvl="1" indent="-390525">
              <a:spcBef>
                <a:spcPct val="80000"/>
              </a:spcBef>
              <a:buFont typeface="Wingdings" pitchFamily="2" charset="2"/>
              <a:buChar char="l"/>
            </a:pPr>
            <a:r>
              <a:rPr lang="en-US" sz="2800" dirty="0" smtClean="0"/>
              <a:t>Generally </a:t>
            </a:r>
            <a:r>
              <a:rPr lang="en-US" sz="2800" dirty="0"/>
              <a:t>what factors drive this calculation:</a:t>
            </a:r>
          </a:p>
          <a:p>
            <a:pPr lvl="1"/>
            <a:r>
              <a:rPr lang="en-US" dirty="0"/>
              <a:t>Non-modifiable:</a:t>
            </a:r>
          </a:p>
          <a:p>
            <a:pPr lvl="2"/>
            <a:r>
              <a:rPr lang="en-US" dirty="0"/>
              <a:t>Estimated current coverage</a:t>
            </a:r>
          </a:p>
          <a:p>
            <a:pPr lvl="1"/>
            <a:r>
              <a:rPr lang="en-US" dirty="0"/>
              <a:t>Modifiable:</a:t>
            </a:r>
          </a:p>
          <a:p>
            <a:pPr lvl="2"/>
            <a:r>
              <a:rPr lang="en-US" dirty="0"/>
              <a:t>Above or below a threshold</a:t>
            </a:r>
          </a:p>
          <a:p>
            <a:pPr lvl="2"/>
            <a:r>
              <a:rPr lang="en-US" dirty="0"/>
              <a:t>Difference in coverage we want to be quite sure to classify correctly</a:t>
            </a:r>
          </a:p>
          <a:p>
            <a:pPr lvl="1"/>
            <a:endParaRPr lang="en-US" dirty="0"/>
          </a:p>
        </p:txBody>
      </p:sp>
    </p:spTree>
    <p:extLst>
      <p:ext uri="{BB962C8B-B14F-4D97-AF65-F5344CB8AC3E}">
        <p14:creationId xmlns:p14="http://schemas.microsoft.com/office/powerpoint/2010/main" val="36026627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 Example</a:t>
            </a:r>
            <a:endParaRPr lang="en-US" dirty="0"/>
          </a:p>
        </p:txBody>
      </p:sp>
      <p:pic>
        <p:nvPicPr>
          <p:cNvPr id="7" name="Picture 6"/>
          <p:cNvPicPr>
            <a:picLocks noChangeAspect="1"/>
          </p:cNvPicPr>
          <p:nvPr/>
        </p:nvPicPr>
        <p:blipFill>
          <a:blip r:embed="rId2"/>
          <a:stretch>
            <a:fillRect/>
          </a:stretch>
        </p:blipFill>
        <p:spPr>
          <a:xfrm>
            <a:off x="353291" y="1466057"/>
            <a:ext cx="10024341" cy="5158055"/>
          </a:xfrm>
          <a:prstGeom prst="rect">
            <a:avLst/>
          </a:prstGeom>
        </p:spPr>
      </p:pic>
    </p:spTree>
    <p:extLst>
      <p:ext uri="{BB962C8B-B14F-4D97-AF65-F5344CB8AC3E}">
        <p14:creationId xmlns:p14="http://schemas.microsoft.com/office/powerpoint/2010/main" val="1399942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Main 2015 Enhancements: </a:t>
            </a:r>
            <a:r>
              <a:rPr lang="en-US" dirty="0" smtClean="0"/>
              <a:t>1. Defining </a:t>
            </a:r>
            <a:r>
              <a:rPr lang="en-US" dirty="0"/>
              <a:t>the </a:t>
            </a:r>
            <a:r>
              <a:rPr lang="en-US" dirty="0" smtClean="0"/>
              <a:t>Survey Scope</a:t>
            </a:r>
            <a:endParaRPr lang="en-US" dirty="0"/>
          </a:p>
        </p:txBody>
      </p:sp>
      <p:sp>
        <p:nvSpPr>
          <p:cNvPr id="4" name="Content Placeholder 3"/>
          <p:cNvSpPr>
            <a:spLocks noGrp="1"/>
          </p:cNvSpPr>
          <p:nvPr>
            <p:ph idx="1"/>
          </p:nvPr>
        </p:nvSpPr>
        <p:spPr/>
        <p:txBody>
          <a:bodyPr/>
          <a:lstStyle/>
          <a:p>
            <a:r>
              <a:rPr lang="en-US" b="1" u="sng" dirty="0" smtClean="0"/>
              <a:t>Define the target population</a:t>
            </a:r>
          </a:p>
          <a:p>
            <a:pPr lvl="1"/>
            <a:r>
              <a:rPr lang="en-US" dirty="0" smtClean="0"/>
              <a:t>What are the eligibility criteria for the population you plan to survey?</a:t>
            </a:r>
          </a:p>
          <a:p>
            <a:pPr lvl="2"/>
            <a:r>
              <a:rPr lang="en-US" dirty="0" smtClean="0"/>
              <a:t>e.g., children 12-23 months of age</a:t>
            </a:r>
          </a:p>
          <a:p>
            <a:pPr lvl="1"/>
            <a:r>
              <a:rPr lang="en-US" dirty="0" smtClean="0"/>
              <a:t>Is there more than one target population? </a:t>
            </a:r>
          </a:p>
          <a:p>
            <a:pPr lvl="2"/>
            <a:r>
              <a:rPr lang="en-US" dirty="0" smtClean="0"/>
              <a:t>e.g., children 12-23 months of age </a:t>
            </a:r>
            <a:r>
              <a:rPr lang="en-US" u="sng" dirty="0" smtClean="0"/>
              <a:t>and</a:t>
            </a:r>
            <a:r>
              <a:rPr lang="en-US" dirty="0" smtClean="0"/>
              <a:t> women who gave birth in the last 12 months for tetanus ascertainment</a:t>
            </a:r>
          </a:p>
          <a:p>
            <a:pPr lvl="2"/>
            <a:r>
              <a:rPr lang="en-US" dirty="0" smtClean="0"/>
              <a:t>e.g., children up to 15 years for measles SIA coverage and children 12-23 months for RI assessment</a:t>
            </a:r>
          </a:p>
        </p:txBody>
      </p:sp>
    </p:spTree>
    <p:extLst>
      <p:ext uri="{BB962C8B-B14F-4D97-AF65-F5344CB8AC3E}">
        <p14:creationId xmlns:p14="http://schemas.microsoft.com/office/powerpoint/2010/main" val="2892410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Precision vs. Accuracy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975" y="2021930"/>
            <a:ext cx="6372225" cy="3314700"/>
          </a:xfrm>
          <a:prstGeom prst="rect">
            <a:avLst/>
          </a:prstGeom>
        </p:spPr>
      </p:pic>
      <p:sp>
        <p:nvSpPr>
          <p:cNvPr id="6" name="TextBox 5"/>
          <p:cNvSpPr txBox="1"/>
          <p:nvPr/>
        </p:nvSpPr>
        <p:spPr>
          <a:xfrm>
            <a:off x="1977993" y="5540687"/>
            <a:ext cx="6069290" cy="553998"/>
          </a:xfrm>
          <a:prstGeom prst="rect">
            <a:avLst/>
          </a:prstGeom>
          <a:noFill/>
        </p:spPr>
        <p:txBody>
          <a:bodyPr wrap="none" rtlCol="0">
            <a:spAutoFit/>
          </a:bodyPr>
          <a:lstStyle/>
          <a:p>
            <a:r>
              <a:rPr lang="en-US" sz="1000" dirty="0" smtClean="0"/>
              <a:t>This is a modified version of an image from Wikipedia:    "Accuracy and precision" by </a:t>
            </a:r>
            <a:r>
              <a:rPr lang="en-US" sz="1000" dirty="0" err="1" smtClean="0"/>
              <a:t>Pekaje</a:t>
            </a:r>
            <a:r>
              <a:rPr lang="en-US" sz="1000" dirty="0" smtClean="0"/>
              <a:t> at English Wikipedia – </a:t>
            </a:r>
            <a:br>
              <a:rPr lang="en-US" sz="1000" dirty="0" smtClean="0"/>
            </a:br>
            <a:r>
              <a:rPr lang="en-US" sz="1000" dirty="0" smtClean="0"/>
              <a:t>Transferred from </a:t>
            </a:r>
            <a:r>
              <a:rPr lang="en-US" sz="1000" dirty="0" err="1" smtClean="0"/>
              <a:t>en.wikipedia</a:t>
            </a:r>
            <a:r>
              <a:rPr lang="en-US" sz="1000" dirty="0" smtClean="0"/>
              <a:t> to Commons. Licensed under GFDL via Wikimedia Commons – </a:t>
            </a:r>
            <a:br>
              <a:rPr lang="en-US" sz="1000" dirty="0" smtClean="0"/>
            </a:br>
            <a:r>
              <a:rPr lang="en-US" sz="1000" dirty="0" smtClean="0"/>
              <a:t>http://commons.wikimedia.org/wiki/File:Accuracy_and_precision.svg#/media/File:Accuracy_and_precision.svg</a:t>
            </a:r>
            <a:endParaRPr lang="en-US" sz="1000" dirty="0"/>
          </a:p>
        </p:txBody>
      </p:sp>
      <p:sp>
        <p:nvSpPr>
          <p:cNvPr id="7" name="TextBox 6"/>
          <p:cNvSpPr txBox="1"/>
          <p:nvPr/>
        </p:nvSpPr>
        <p:spPr>
          <a:xfrm>
            <a:off x="5085970" y="2529159"/>
            <a:ext cx="1118768" cy="400110"/>
          </a:xfrm>
          <a:prstGeom prst="rect">
            <a:avLst/>
          </a:prstGeom>
          <a:solidFill>
            <a:srgbClr val="FCFCFC"/>
          </a:solidFill>
        </p:spPr>
        <p:txBody>
          <a:bodyPr wrap="none" rtlCol="0">
            <a:spAutoFit/>
          </a:bodyPr>
          <a:lstStyle/>
          <a:p>
            <a:r>
              <a:rPr lang="en-US" sz="2000" dirty="0" smtClean="0"/>
              <a:t>Accuracy</a:t>
            </a:r>
            <a:endParaRPr lang="en-US" sz="2000" dirty="0"/>
          </a:p>
        </p:txBody>
      </p:sp>
      <p:sp>
        <p:nvSpPr>
          <p:cNvPr id="8" name="TextBox 7"/>
          <p:cNvSpPr txBox="1"/>
          <p:nvPr/>
        </p:nvSpPr>
        <p:spPr>
          <a:xfrm>
            <a:off x="6054427" y="4955245"/>
            <a:ext cx="1130246" cy="400110"/>
          </a:xfrm>
          <a:prstGeom prst="rect">
            <a:avLst/>
          </a:prstGeom>
          <a:solidFill>
            <a:srgbClr val="F6F6F6"/>
          </a:solidFill>
        </p:spPr>
        <p:txBody>
          <a:bodyPr wrap="none" rtlCol="0">
            <a:spAutoFit/>
          </a:bodyPr>
          <a:lstStyle/>
          <a:p>
            <a:r>
              <a:rPr lang="en-US" sz="2000" dirty="0" smtClean="0"/>
              <a:t>Precision</a:t>
            </a:r>
            <a:endParaRPr lang="en-US" sz="2000" dirty="0"/>
          </a:p>
        </p:txBody>
      </p:sp>
      <p:sp>
        <p:nvSpPr>
          <p:cNvPr id="9" name="TextBox 8"/>
          <p:cNvSpPr txBox="1"/>
          <p:nvPr/>
        </p:nvSpPr>
        <p:spPr>
          <a:xfrm>
            <a:off x="7447499" y="4745828"/>
            <a:ext cx="1822935" cy="400110"/>
          </a:xfrm>
          <a:prstGeom prst="rect">
            <a:avLst/>
          </a:prstGeom>
          <a:solidFill>
            <a:srgbClr val="F6F6F6"/>
          </a:solidFill>
        </p:spPr>
        <p:txBody>
          <a:bodyPr wrap="none" rtlCol="0">
            <a:spAutoFit/>
          </a:bodyPr>
          <a:lstStyle/>
          <a:p>
            <a:r>
              <a:rPr lang="en-US" sz="2000" dirty="0" smtClean="0"/>
              <a:t>Coverage (%)</a:t>
            </a:r>
            <a:endParaRPr lang="en-US" sz="2000" dirty="0"/>
          </a:p>
        </p:txBody>
      </p:sp>
      <p:cxnSp>
        <p:nvCxnSpPr>
          <p:cNvPr id="10" name="Straight Connector 9"/>
          <p:cNvCxnSpPr/>
          <p:nvPr/>
        </p:nvCxnSpPr>
        <p:spPr>
          <a:xfrm>
            <a:off x="4778273" y="2353352"/>
            <a:ext cx="0" cy="2286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47437" y="2373232"/>
            <a:ext cx="0" cy="2226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62546" y="1949240"/>
            <a:ext cx="2031454" cy="400110"/>
          </a:xfrm>
          <a:prstGeom prst="rect">
            <a:avLst/>
          </a:prstGeom>
          <a:solidFill>
            <a:srgbClr val="FCFCFC"/>
          </a:solidFill>
        </p:spPr>
        <p:txBody>
          <a:bodyPr wrap="none" rtlCol="0">
            <a:spAutoFit/>
          </a:bodyPr>
          <a:lstStyle/>
          <a:p>
            <a:r>
              <a:rPr lang="en-US" sz="2000" dirty="0" smtClean="0"/>
              <a:t>          True              </a:t>
            </a:r>
            <a:endParaRPr lang="en-US" sz="2000" dirty="0"/>
          </a:p>
        </p:txBody>
      </p:sp>
      <p:sp>
        <p:nvSpPr>
          <p:cNvPr id="13" name="TextBox 12"/>
          <p:cNvSpPr txBox="1"/>
          <p:nvPr/>
        </p:nvSpPr>
        <p:spPr>
          <a:xfrm>
            <a:off x="5528989" y="2020657"/>
            <a:ext cx="1630575" cy="400110"/>
          </a:xfrm>
          <a:prstGeom prst="rect">
            <a:avLst/>
          </a:prstGeom>
          <a:solidFill>
            <a:srgbClr val="FCFCFC"/>
          </a:solidFill>
        </p:spPr>
        <p:txBody>
          <a:bodyPr wrap="none" rtlCol="0">
            <a:spAutoFit/>
          </a:bodyPr>
          <a:lstStyle/>
          <a:p>
            <a:r>
              <a:rPr lang="en-US" sz="2000" dirty="0" smtClean="0"/>
              <a:t>       Estimated</a:t>
            </a:r>
            <a:endParaRPr lang="en-US" sz="2000" dirty="0"/>
          </a:p>
        </p:txBody>
      </p:sp>
      <p:sp>
        <p:nvSpPr>
          <p:cNvPr id="14" name="TextBox 13"/>
          <p:cNvSpPr txBox="1"/>
          <p:nvPr/>
        </p:nvSpPr>
        <p:spPr>
          <a:xfrm>
            <a:off x="1977993" y="2653230"/>
            <a:ext cx="1563809" cy="707886"/>
          </a:xfrm>
          <a:prstGeom prst="rect">
            <a:avLst/>
          </a:prstGeom>
          <a:solidFill>
            <a:srgbClr val="FCFCFC"/>
          </a:solidFill>
        </p:spPr>
        <p:txBody>
          <a:bodyPr wrap="square" rtlCol="0">
            <a:spAutoFit/>
          </a:bodyPr>
          <a:lstStyle/>
          <a:p>
            <a:pPr algn="ctr"/>
            <a:r>
              <a:rPr lang="en-US" sz="2000" dirty="0" smtClean="0"/>
              <a:t>Probability</a:t>
            </a:r>
            <a:br>
              <a:rPr lang="en-US" sz="2000" dirty="0" smtClean="0"/>
            </a:br>
            <a:r>
              <a:rPr lang="en-US" sz="2000" dirty="0" smtClean="0"/>
              <a:t>density</a:t>
            </a:r>
            <a:endParaRPr lang="en-US" sz="2000" dirty="0"/>
          </a:p>
        </p:txBody>
      </p:sp>
    </p:spTree>
    <p:extLst>
      <p:ext uri="{BB962C8B-B14F-4D97-AF65-F5344CB8AC3E}">
        <p14:creationId xmlns:p14="http://schemas.microsoft.com/office/powerpoint/2010/main" val="3978766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of the steps are the same to do field work on different age cohorts</a:t>
            </a:r>
          </a:p>
          <a:p>
            <a:r>
              <a:rPr lang="en-US" dirty="0" smtClean="0"/>
              <a:t>New guidelines give guidance to select sample size according to goals and select target number of households depending on the size of the age cohort</a:t>
            </a:r>
          </a:p>
          <a:p>
            <a:r>
              <a:rPr lang="en-US" dirty="0" smtClean="0"/>
              <a:t>Includes guidance for simultaneous work on more than one cohort</a:t>
            </a:r>
          </a:p>
        </p:txBody>
      </p:sp>
      <p:sp>
        <p:nvSpPr>
          <p:cNvPr id="2" name="Title 1"/>
          <p:cNvSpPr>
            <a:spLocks noGrp="1"/>
          </p:cNvSpPr>
          <p:nvPr>
            <p:ph type="title"/>
          </p:nvPr>
        </p:nvSpPr>
        <p:spPr/>
        <p:txBody>
          <a:bodyPr/>
          <a:lstStyle/>
          <a:p>
            <a:r>
              <a:rPr lang="en-US" dirty="0" smtClean="0"/>
              <a:t>Including Multiple Age Cohorts</a:t>
            </a:r>
            <a:endParaRPr lang="en-US" dirty="0"/>
          </a:p>
        </p:txBody>
      </p:sp>
    </p:spTree>
    <p:extLst>
      <p:ext uri="{BB962C8B-B14F-4D97-AF65-F5344CB8AC3E}">
        <p14:creationId xmlns:p14="http://schemas.microsoft.com/office/powerpoint/2010/main" val="3985799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Photos Present Challenges &amp; Benefits</a:t>
            </a:r>
            <a:endParaRPr lang="en-US" dirty="0"/>
          </a:p>
        </p:txBody>
      </p:sp>
      <p:pic>
        <p:nvPicPr>
          <p:cNvPr id="5" name="Picture 1"/>
          <p:cNvPicPr/>
          <p:nvPr/>
        </p:nvPicPr>
        <p:blipFill>
          <a:blip r:embed="rId3" cstate="print">
            <a:extLst>
              <a:ext uri="{28A0092B-C50C-407E-A947-70E740481C1C}">
                <a14:useLocalDpi xmlns:a14="http://schemas.microsoft.com/office/drawing/2010/main" val="0"/>
              </a:ext>
            </a:extLst>
          </a:blip>
          <a:stretch/>
        </p:blipFill>
        <p:spPr>
          <a:xfrm>
            <a:off x="288667" y="1421610"/>
            <a:ext cx="5456233" cy="5144109"/>
          </a:xfrm>
          <a:prstGeom prst="rect">
            <a:avLst/>
          </a:prstGeom>
          <a:ln>
            <a:noFill/>
          </a:ln>
        </p:spPr>
      </p:pic>
      <p:grpSp>
        <p:nvGrpSpPr>
          <p:cNvPr id="8" name="Group 7"/>
          <p:cNvGrpSpPr/>
          <p:nvPr/>
        </p:nvGrpSpPr>
        <p:grpSpPr>
          <a:xfrm>
            <a:off x="6925678" y="1421610"/>
            <a:ext cx="3299870" cy="4399826"/>
            <a:chOff x="6925678" y="1421610"/>
            <a:chExt cx="3299870" cy="4399826"/>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678" y="1421610"/>
              <a:ext cx="3299870" cy="4399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bwMode="auto">
            <a:xfrm>
              <a:off x="9202994" y="3519948"/>
              <a:ext cx="766916" cy="19664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smtClean="0">
                <a:ln>
                  <a:noFill/>
                </a:ln>
                <a:solidFill>
                  <a:srgbClr val="000066"/>
                </a:solidFill>
                <a:effectLst/>
                <a:latin typeface="Arial" charset="0"/>
                <a:cs typeface="Arial" charset="0"/>
              </a:endParaRPr>
            </a:p>
          </p:txBody>
        </p:sp>
        <p:sp>
          <p:nvSpPr>
            <p:cNvPr id="7" name="Rounded Rectangle 6"/>
            <p:cNvSpPr/>
            <p:nvPr/>
          </p:nvSpPr>
          <p:spPr bwMode="auto">
            <a:xfrm>
              <a:off x="8436078" y="1863213"/>
              <a:ext cx="1150374" cy="9832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GB" sz="3900" b="1" i="0" u="none" strike="noStrike" cap="none" normalizeH="0" baseline="0" smtClean="0">
                <a:ln>
                  <a:noFill/>
                </a:ln>
                <a:solidFill>
                  <a:srgbClr val="000066"/>
                </a:solidFill>
                <a:effectLst/>
                <a:latin typeface="Arial" charset="0"/>
                <a:cs typeface="Arial" charset="0"/>
              </a:endParaRPr>
            </a:p>
          </p:txBody>
        </p:sp>
      </p:grpSp>
    </p:spTree>
    <p:extLst>
      <p:ext uri="{BB962C8B-B14F-4D97-AF65-F5344CB8AC3E}">
        <p14:creationId xmlns:p14="http://schemas.microsoft.com/office/powerpoint/2010/main" val="1447445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129" y="1522413"/>
            <a:ext cx="4424516" cy="5084762"/>
          </a:xfrm>
        </p:spPr>
        <p:txBody>
          <a:bodyPr/>
          <a:lstStyle/>
          <a:p>
            <a:r>
              <a:rPr lang="en-US" sz="2400" dirty="0" smtClean="0"/>
              <a:t>If no vaccination card at home, seek a copy of the child’s vaccination records at the relevant health facility</a:t>
            </a:r>
          </a:p>
          <a:p>
            <a:r>
              <a:rPr lang="en-US" sz="2400" dirty="0" smtClean="0"/>
              <a:t>It requires resources to identify, liaise, copy records, enter &amp; manage data</a:t>
            </a:r>
          </a:p>
          <a:p>
            <a:r>
              <a:rPr lang="en-US" sz="2400" dirty="0" smtClean="0"/>
              <a:t>This can </a:t>
            </a:r>
            <a:r>
              <a:rPr lang="en-US" sz="2400" dirty="0"/>
              <a:t>yield substantial increases in proportion of survey data based on documented </a:t>
            </a:r>
            <a:r>
              <a:rPr lang="en-US" sz="2400" dirty="0" smtClean="0"/>
              <a:t>evidence</a:t>
            </a:r>
          </a:p>
          <a:p>
            <a:pPr marL="0" indent="0">
              <a:buNone/>
            </a:pPr>
            <a:endParaRPr lang="en-US" sz="2400" dirty="0" smtClean="0"/>
          </a:p>
        </p:txBody>
      </p:sp>
      <p:sp>
        <p:nvSpPr>
          <p:cNvPr id="2" name="Title 1"/>
          <p:cNvSpPr>
            <a:spLocks noGrp="1"/>
          </p:cNvSpPr>
          <p:nvPr>
            <p:ph type="title"/>
          </p:nvPr>
        </p:nvSpPr>
        <p:spPr/>
        <p:txBody>
          <a:bodyPr/>
          <a:lstStyle/>
          <a:p>
            <a:r>
              <a:rPr lang="en-US" dirty="0" smtClean="0"/>
              <a:t>Visit Health Facilities</a:t>
            </a:r>
            <a:endParaRPr lang="en-US" dirty="0"/>
          </a:p>
        </p:txBody>
      </p:sp>
      <p:pic>
        <p:nvPicPr>
          <p:cNvPr id="12" name="Picture 11" descr="NIC 5 Aug 2008 007.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9357" y="3685990"/>
            <a:ext cx="4355976" cy="3266982"/>
          </a:xfrm>
          <a:prstGeom prst="rect">
            <a:avLst/>
          </a:prstGeom>
        </p:spPr>
      </p:pic>
      <p:pic>
        <p:nvPicPr>
          <p:cNvPr id="13" name="Picture 12" descr="Tarjetero_PA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09499" y="1141225"/>
            <a:ext cx="4139952" cy="2853148"/>
          </a:xfrm>
          <a:prstGeom prst="rect">
            <a:avLst/>
          </a:prstGeom>
        </p:spPr>
      </p:pic>
      <p:pic>
        <p:nvPicPr>
          <p:cNvPr id="11" name="Content Placeholder 3" descr="NIC 5 Aug 2008 005.jpg"/>
          <p:cNvPicPr>
            <a:picLocks noChangeAspect="1"/>
          </p:cNvPicPr>
          <p:nvPr/>
        </p:nvPicPr>
        <p:blipFill rotWithShape="1">
          <a:blip r:embed="rId4" cstate="print">
            <a:extLst>
              <a:ext uri="{28A0092B-C50C-407E-A947-70E740481C1C}">
                <a14:useLocalDpi xmlns:a14="http://schemas.microsoft.com/office/drawing/2010/main" val="0"/>
              </a:ext>
            </a:extLst>
          </a:blip>
          <a:srcRect t="-10233" r="-4170"/>
          <a:stretch/>
        </p:blipFill>
        <p:spPr bwMode="auto">
          <a:xfrm>
            <a:off x="7344697" y="5112774"/>
            <a:ext cx="4667293" cy="233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27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1076" y="1522413"/>
            <a:ext cx="10026869" cy="5084762"/>
          </a:xfrm>
        </p:spPr>
        <p:txBody>
          <a:bodyPr/>
          <a:lstStyle/>
          <a:p>
            <a:pPr>
              <a:spcBef>
                <a:spcPts val="800"/>
              </a:spcBef>
            </a:pPr>
            <a:r>
              <a:rPr lang="en-US" b="1" dirty="0" smtClean="0"/>
              <a:t>Set Goal(s)</a:t>
            </a:r>
          </a:p>
          <a:p>
            <a:pPr marL="514350" indent="-514350">
              <a:spcBef>
                <a:spcPts val="800"/>
              </a:spcBef>
              <a:buFont typeface="+mj-lt"/>
              <a:buAutoNum type="arabicPeriod"/>
            </a:pPr>
            <a:r>
              <a:rPr lang="en-US" b="1" dirty="0" smtClean="0"/>
              <a:t>Estimate</a:t>
            </a:r>
            <a:r>
              <a:rPr lang="en-US" dirty="0" smtClean="0"/>
              <a:t> </a:t>
            </a:r>
            <a:r>
              <a:rPr lang="en-US" sz="2400" dirty="0" smtClean="0"/>
              <a:t>(for certain level of desired precision)</a:t>
            </a:r>
          </a:p>
          <a:p>
            <a:pPr lvl="1">
              <a:spcBef>
                <a:spcPts val="800"/>
              </a:spcBef>
            </a:pPr>
            <a:r>
              <a:rPr lang="en-US" sz="2000" dirty="0" smtClean="0"/>
              <a:t>Specify target coverage and max width of </a:t>
            </a:r>
            <a:r>
              <a:rPr lang="en-US" sz="1800" dirty="0"/>
              <a:t>(asymmetric</a:t>
            </a:r>
            <a:r>
              <a:rPr lang="en-US" sz="2000" dirty="0" smtClean="0"/>
              <a:t>) 95% CI</a:t>
            </a:r>
          </a:p>
          <a:p>
            <a:pPr lvl="1">
              <a:spcBef>
                <a:spcPts val="800"/>
              </a:spcBef>
            </a:pPr>
            <a:r>
              <a:rPr lang="en-US" sz="2000" dirty="0" smtClean="0"/>
              <a:t>Specify average respondents per cluster </a:t>
            </a:r>
            <a:r>
              <a:rPr lang="en-US" sz="1800" dirty="0" smtClean="0"/>
              <a:t>(eligible persons accepting to participate)</a:t>
            </a:r>
          </a:p>
          <a:p>
            <a:pPr lvl="1">
              <a:spcBef>
                <a:spcPts val="800"/>
              </a:spcBef>
            </a:pPr>
            <a:r>
              <a:rPr lang="en-US" sz="2000" dirty="0" smtClean="0"/>
              <a:t>Specify intra-cluster coefficient </a:t>
            </a:r>
            <a:r>
              <a:rPr lang="en-US" sz="1800" dirty="0" smtClean="0"/>
              <a:t>(ICC)</a:t>
            </a:r>
            <a:r>
              <a:rPr lang="en-US" sz="2000" dirty="0" smtClean="0"/>
              <a:t>, which relates to design effect</a:t>
            </a:r>
          </a:p>
          <a:p>
            <a:pPr marL="514350" indent="-514350">
              <a:spcBef>
                <a:spcPts val="800"/>
              </a:spcBef>
              <a:buFont typeface="+mj-lt"/>
              <a:buAutoNum type="arabicPeriod"/>
            </a:pPr>
            <a:r>
              <a:rPr lang="en-US" b="1" dirty="0" smtClean="0"/>
              <a:t>Classify</a:t>
            </a:r>
            <a:r>
              <a:rPr lang="en-US" dirty="0" smtClean="0"/>
              <a:t> </a:t>
            </a:r>
            <a:r>
              <a:rPr lang="en-US" sz="2400" i="1" dirty="0" smtClean="0"/>
              <a:t>(more on this later)</a:t>
            </a:r>
            <a:endParaRPr lang="en-US" sz="2000" i="1" dirty="0" smtClean="0"/>
          </a:p>
          <a:p>
            <a:pPr lvl="1">
              <a:spcBef>
                <a:spcPts val="800"/>
              </a:spcBef>
            </a:pPr>
            <a:r>
              <a:rPr lang="en-US" sz="2000" dirty="0" smtClean="0"/>
              <a:t>Specify two coverage thresholds </a:t>
            </a:r>
          </a:p>
          <a:p>
            <a:pPr lvl="1">
              <a:spcBef>
                <a:spcPts val="800"/>
              </a:spcBef>
            </a:pPr>
            <a:r>
              <a:rPr lang="en-US" sz="2000" dirty="0" smtClean="0"/>
              <a:t>Specify probability of Type I &amp; II errors</a:t>
            </a:r>
          </a:p>
          <a:p>
            <a:pPr marL="514350" indent="-514350">
              <a:spcBef>
                <a:spcPts val="800"/>
              </a:spcBef>
              <a:buFont typeface="+mj-lt"/>
              <a:buAutoNum type="arabicPeriod"/>
            </a:pPr>
            <a:r>
              <a:rPr lang="en-US" b="1" dirty="0" smtClean="0"/>
              <a:t>Test for Difference or Change</a:t>
            </a:r>
          </a:p>
          <a:p>
            <a:pPr lvl="1">
              <a:spcBef>
                <a:spcPts val="800"/>
              </a:spcBef>
            </a:pPr>
            <a:r>
              <a:rPr lang="en-US" sz="2000" dirty="0" smtClean="0"/>
              <a:t>Specify baseline &amp; hypothesized change</a:t>
            </a:r>
          </a:p>
          <a:p>
            <a:pPr lvl="1">
              <a:spcBef>
                <a:spcPts val="800"/>
              </a:spcBef>
            </a:pPr>
            <a:r>
              <a:rPr lang="en-US" sz="2000" dirty="0" smtClean="0"/>
              <a:t>Specify probability of Type I &amp; II errors</a:t>
            </a:r>
          </a:p>
        </p:txBody>
      </p:sp>
      <p:sp>
        <p:nvSpPr>
          <p:cNvPr id="6" name="Title 2"/>
          <p:cNvSpPr txBox="1">
            <a:spLocks/>
          </p:cNvSpPr>
          <p:nvPr/>
        </p:nvSpPr>
        <p:spPr bwMode="auto">
          <a:xfrm>
            <a:off x="-5260" y="10506"/>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a:lstStyle>
          <a:p>
            <a:r>
              <a:rPr lang="en-US" kern="0" dirty="0" smtClean="0"/>
              <a:t>Main 2015 Enhancements: 1. Defining the Survey Scope</a:t>
            </a:r>
            <a:endParaRPr lang="en-US" kern="0" dirty="0"/>
          </a:p>
        </p:txBody>
      </p:sp>
    </p:spTree>
    <p:extLst>
      <p:ext uri="{BB962C8B-B14F-4D97-AF65-F5344CB8AC3E}">
        <p14:creationId xmlns:p14="http://schemas.microsoft.com/office/powerpoint/2010/main" val="1227602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Survey Scope</a:t>
            </a:r>
            <a:endParaRPr lang="en-US" dirty="0"/>
          </a:p>
        </p:txBody>
      </p:sp>
      <p:sp>
        <p:nvSpPr>
          <p:cNvPr id="3" name="Content Placeholder 2"/>
          <p:cNvSpPr>
            <a:spLocks noGrp="1"/>
          </p:cNvSpPr>
          <p:nvPr>
            <p:ph idx="1"/>
          </p:nvPr>
        </p:nvSpPr>
        <p:spPr/>
        <p:txBody>
          <a:bodyPr/>
          <a:lstStyle/>
          <a:p>
            <a:pPr>
              <a:spcBef>
                <a:spcPts val="1200"/>
              </a:spcBef>
            </a:pPr>
            <a:r>
              <a:rPr lang="en-US" sz="3200" dirty="0" smtClean="0"/>
              <a:t>After</a:t>
            </a:r>
            <a:r>
              <a:rPr lang="en-US" sz="3200" baseline="0" dirty="0" smtClean="0"/>
              <a:t> selecting goals it is possible to:</a:t>
            </a:r>
          </a:p>
          <a:p>
            <a:pPr lvl="1">
              <a:spcBef>
                <a:spcPts val="1200"/>
              </a:spcBef>
            </a:pPr>
            <a:r>
              <a:rPr lang="en-US" sz="2800" baseline="0" dirty="0" smtClean="0"/>
              <a:t>Propose a survey design</a:t>
            </a:r>
          </a:p>
          <a:p>
            <a:pPr lvl="1">
              <a:spcBef>
                <a:spcPts val="1200"/>
              </a:spcBef>
            </a:pPr>
            <a:r>
              <a:rPr lang="en-US" sz="2800" baseline="0" dirty="0" smtClean="0"/>
              <a:t>Calculate sample size</a:t>
            </a:r>
          </a:p>
          <a:p>
            <a:pPr lvl="1">
              <a:spcBef>
                <a:spcPts val="1200"/>
              </a:spcBef>
            </a:pPr>
            <a:r>
              <a:rPr lang="en-US" sz="2800" dirty="0"/>
              <a:t>Set a survey schedule</a:t>
            </a:r>
          </a:p>
          <a:p>
            <a:pPr lvl="1">
              <a:spcBef>
                <a:spcPts val="1200"/>
              </a:spcBef>
            </a:pPr>
            <a:r>
              <a:rPr lang="en-US" sz="2800" dirty="0" smtClean="0"/>
              <a:t>Estimate a budget</a:t>
            </a:r>
          </a:p>
          <a:p>
            <a:pPr lvl="1">
              <a:spcBef>
                <a:spcPts val="1200"/>
              </a:spcBef>
            </a:pPr>
            <a:r>
              <a:rPr lang="en-US" sz="2800" dirty="0" smtClean="0"/>
              <a:t>Develop </a:t>
            </a:r>
            <a:r>
              <a:rPr lang="en-US" sz="2800" dirty="0"/>
              <a:t>an analysis plan</a:t>
            </a:r>
          </a:p>
          <a:p>
            <a:pPr lvl="1">
              <a:spcBef>
                <a:spcPts val="1200"/>
              </a:spcBef>
            </a:pPr>
            <a:endParaRPr lang="en-US" sz="2800" baseline="0" dirty="0" smtClean="0"/>
          </a:p>
          <a:p>
            <a:pPr>
              <a:spcBef>
                <a:spcPts val="1200"/>
              </a:spcBef>
            </a:pPr>
            <a:endParaRPr lang="en-US" sz="3200" dirty="0"/>
          </a:p>
        </p:txBody>
      </p:sp>
    </p:spTree>
    <p:extLst>
      <p:ext uri="{BB962C8B-B14F-4D97-AF65-F5344CB8AC3E}">
        <p14:creationId xmlns:p14="http://schemas.microsoft.com/office/powerpoint/2010/main" val="158688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606"/>
            <a:ext cx="10693400" cy="1002643"/>
          </a:xfrm>
        </p:spPr>
        <p:txBody>
          <a:bodyPr/>
          <a:lstStyle/>
          <a:p>
            <a:r>
              <a:rPr lang="en-US" dirty="0" smtClean="0"/>
              <a:t>Drivers of Sample Size </a:t>
            </a:r>
            <a:br>
              <a:rPr lang="en-US" dirty="0" smtClean="0"/>
            </a:br>
            <a:endParaRPr lang="en-US" dirty="0"/>
          </a:p>
        </p:txBody>
      </p:sp>
      <p:sp>
        <p:nvSpPr>
          <p:cNvPr id="3" name="Content Placeholder 2"/>
          <p:cNvSpPr>
            <a:spLocks noGrp="1"/>
          </p:cNvSpPr>
          <p:nvPr>
            <p:ph idx="1"/>
          </p:nvPr>
        </p:nvSpPr>
        <p:spPr>
          <a:xfrm>
            <a:off x="268014" y="1466191"/>
            <a:ext cx="9945961" cy="5076496"/>
          </a:xfrm>
        </p:spPr>
        <p:txBody>
          <a:bodyPr/>
          <a:lstStyle/>
          <a:p>
            <a:pPr>
              <a:spcBef>
                <a:spcPts val="600"/>
              </a:spcBef>
            </a:pPr>
            <a:r>
              <a:rPr lang="en-US" sz="2600" dirty="0" smtClean="0"/>
              <a:t>Number of strata</a:t>
            </a:r>
          </a:p>
          <a:p>
            <a:pPr lvl="1">
              <a:spcBef>
                <a:spcPts val="600"/>
              </a:spcBef>
            </a:pPr>
            <a:r>
              <a:rPr lang="en-US" sz="2000" dirty="0" smtClean="0"/>
              <a:t>The </a:t>
            </a:r>
            <a:r>
              <a:rPr lang="en-US" sz="2000" dirty="0"/>
              <a:t>eligible respondents are divided into mutually exclusive and exhaustive groups, and a separate survey is conducted and reported for each </a:t>
            </a:r>
            <a:r>
              <a:rPr lang="en-US" sz="2000" dirty="0" smtClean="0"/>
              <a:t>group</a:t>
            </a:r>
            <a:r>
              <a:rPr lang="en-US" sz="2000" dirty="0"/>
              <a:t> </a:t>
            </a:r>
            <a:r>
              <a:rPr lang="en-US" sz="2000" dirty="0" smtClean="0"/>
              <a:t>(</a:t>
            </a:r>
            <a:r>
              <a:rPr lang="en-US" sz="2000" dirty="0" err="1" smtClean="0"/>
              <a:t>eg</a:t>
            </a:r>
            <a:r>
              <a:rPr lang="en-US" sz="2000" dirty="0" smtClean="0"/>
              <a:t>. Provinces). Stata results can be combined to a nationally representative result</a:t>
            </a:r>
            <a:endParaRPr lang="en-US" sz="2000" dirty="0"/>
          </a:p>
          <a:p>
            <a:pPr>
              <a:spcBef>
                <a:spcPts val="600"/>
              </a:spcBef>
            </a:pPr>
            <a:r>
              <a:rPr lang="en-US" sz="2600" dirty="0"/>
              <a:t>Desired precision</a:t>
            </a:r>
            <a:endParaRPr lang="en-GB" sz="2600" dirty="0"/>
          </a:p>
          <a:p>
            <a:pPr lvl="1">
              <a:spcBef>
                <a:spcPts val="600"/>
              </a:spcBef>
            </a:pPr>
            <a:r>
              <a:rPr lang="en-GB" sz="2000" dirty="0" smtClean="0"/>
              <a:t>Desired level </a:t>
            </a:r>
            <a:r>
              <a:rPr lang="en-GB" sz="2000" dirty="0"/>
              <a:t>of precision </a:t>
            </a:r>
            <a:r>
              <a:rPr lang="en-GB" sz="2000" dirty="0" smtClean="0"/>
              <a:t>for a particular indicator</a:t>
            </a:r>
          </a:p>
          <a:p>
            <a:pPr lvl="1">
              <a:spcBef>
                <a:spcPts val="600"/>
              </a:spcBef>
            </a:pPr>
            <a:r>
              <a:rPr lang="en-GB" sz="2000" dirty="0" smtClean="0"/>
              <a:t>Small increases in precision result in large increases in sample size</a:t>
            </a:r>
            <a:endParaRPr lang="en-US" sz="2000" dirty="0"/>
          </a:p>
          <a:p>
            <a:pPr>
              <a:spcBef>
                <a:spcPts val="600"/>
              </a:spcBef>
            </a:pPr>
            <a:r>
              <a:rPr lang="en-US" sz="2600" dirty="0"/>
              <a:t>Coverage</a:t>
            </a:r>
            <a:r>
              <a:rPr lang="en-US" sz="2400" dirty="0" smtClean="0"/>
              <a:t> </a:t>
            </a:r>
            <a:r>
              <a:rPr lang="en-US" sz="2000" dirty="0" smtClean="0"/>
              <a:t>(expected)</a:t>
            </a:r>
          </a:p>
          <a:p>
            <a:pPr lvl="1">
              <a:spcBef>
                <a:spcPts val="600"/>
              </a:spcBef>
            </a:pPr>
            <a:r>
              <a:rPr lang="en-US" sz="2000" dirty="0"/>
              <a:t>50% results in the largest sample size</a:t>
            </a:r>
          </a:p>
          <a:p>
            <a:pPr>
              <a:spcBef>
                <a:spcPts val="600"/>
              </a:spcBef>
            </a:pPr>
            <a:r>
              <a:rPr lang="en-US" sz="2600" dirty="0"/>
              <a:t>Estimation vs. Classification</a:t>
            </a:r>
          </a:p>
          <a:p>
            <a:pPr lvl="1">
              <a:spcBef>
                <a:spcPts val="0"/>
              </a:spcBef>
            </a:pPr>
            <a:r>
              <a:rPr lang="en-US" sz="2000" dirty="0" smtClean="0"/>
              <a:t>Ask what </a:t>
            </a:r>
            <a:r>
              <a:rPr lang="en-US" sz="2000" dirty="0"/>
              <a:t>stakeholders </a:t>
            </a:r>
            <a:r>
              <a:rPr lang="en-US" sz="2000" u="sng" dirty="0" smtClean="0"/>
              <a:t>really</a:t>
            </a:r>
            <a:r>
              <a:rPr lang="en-US" sz="2000" dirty="0" smtClean="0"/>
              <a:t> </a:t>
            </a:r>
            <a:r>
              <a:rPr lang="en-US" sz="2000" dirty="0"/>
              <a:t>want to know</a:t>
            </a:r>
          </a:p>
          <a:p>
            <a:pPr lvl="1">
              <a:spcBef>
                <a:spcPts val="0"/>
              </a:spcBef>
            </a:pPr>
            <a:r>
              <a:rPr lang="en-US" sz="2000" dirty="0" smtClean="0"/>
              <a:t>Wanting “precise estimation” may really mean wanting to use results to classify</a:t>
            </a:r>
          </a:p>
          <a:p>
            <a:pPr lvl="1">
              <a:spcBef>
                <a:spcPts val="0"/>
              </a:spcBef>
            </a:pPr>
            <a:r>
              <a:rPr lang="en-US" sz="2000" dirty="0" smtClean="0"/>
              <a:t>Less precise results may be adequate to classify coverage that is 5% or 10% above or below a threshold</a:t>
            </a:r>
          </a:p>
          <a:p>
            <a:pPr>
              <a:spcBef>
                <a:spcPts val="600"/>
              </a:spcBef>
            </a:pPr>
            <a:endParaRPr lang="en-US" sz="2400" dirty="0"/>
          </a:p>
        </p:txBody>
      </p:sp>
    </p:spTree>
    <p:extLst>
      <p:ext uri="{BB962C8B-B14F-4D97-AF65-F5344CB8AC3E}">
        <p14:creationId xmlns:p14="http://schemas.microsoft.com/office/powerpoint/2010/main" val="2477180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1280" y="196645"/>
            <a:ext cx="9969908" cy="855408"/>
          </a:xfrm>
        </p:spPr>
        <p:txBody>
          <a:bodyPr/>
          <a:lstStyle/>
          <a:p>
            <a:r>
              <a:rPr lang="en-US" dirty="0" smtClean="0"/>
              <a:t>Sizing Survey to Meet Goals &amp; Budget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9945" y="1201257"/>
            <a:ext cx="4752298" cy="6001369"/>
          </a:xfrm>
          <a:prstGeom prst="rect">
            <a:avLst/>
          </a:prstGeom>
        </p:spPr>
      </p:pic>
    </p:spTree>
    <p:extLst>
      <p:ext uri="{BB962C8B-B14F-4D97-AF65-F5344CB8AC3E}">
        <p14:creationId xmlns:p14="http://schemas.microsoft.com/office/powerpoint/2010/main" val="15704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515716" y="5054712"/>
            <a:ext cx="4554140" cy="20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r>
              <a:rPr lang="en-US" altLang="en-US" dirty="0" smtClean="0"/>
              <a:t>Designing Data Collection Tools</a:t>
            </a:r>
            <a:endParaRPr lang="en-US" dirty="0"/>
          </a:p>
        </p:txBody>
      </p:sp>
      <p:sp>
        <p:nvSpPr>
          <p:cNvPr id="4" name="Text Placeholder 3"/>
          <p:cNvSpPr>
            <a:spLocks noGrp="1"/>
          </p:cNvSpPr>
          <p:nvPr>
            <p:ph sz="half" idx="1"/>
          </p:nvPr>
        </p:nvSpPr>
        <p:spPr>
          <a:xfrm>
            <a:off x="107609" y="1522413"/>
            <a:ext cx="4590515" cy="5084762"/>
          </a:xfrm>
        </p:spPr>
        <p:txBody>
          <a:bodyPr/>
          <a:lstStyle/>
          <a:p>
            <a:pPr marL="0" indent="0">
              <a:buNone/>
            </a:pPr>
            <a:r>
              <a:rPr lang="de-DE" sz="3200" dirty="0"/>
              <a:t>Where </a:t>
            </a:r>
            <a:r>
              <a:rPr lang="de-DE" sz="3200" dirty="0" smtClean="0"/>
              <a:t>should you start?</a:t>
            </a:r>
          </a:p>
          <a:p>
            <a:pPr lvl="0"/>
            <a:r>
              <a:rPr lang="de-DE" sz="2400" b="1" dirty="0" smtClean="0"/>
              <a:t>Select and/or define the indicators needed</a:t>
            </a:r>
          </a:p>
          <a:p>
            <a:pPr lvl="1"/>
            <a:r>
              <a:rPr lang="de-DE" sz="2000" dirty="0" smtClean="0"/>
              <a:t>Which vaccinations?</a:t>
            </a:r>
          </a:p>
          <a:p>
            <a:pPr lvl="1"/>
            <a:r>
              <a:rPr lang="de-DE" sz="2000" dirty="0" smtClean="0"/>
              <a:t>Which age cohorts?</a:t>
            </a:r>
          </a:p>
          <a:p>
            <a:pPr lvl="1"/>
            <a:r>
              <a:rPr lang="de-DE" sz="2000" dirty="0" smtClean="0"/>
              <a:t>Which background characteristics (urban/rural, sex, wealth quintile, education level of mother/caregiver)?</a:t>
            </a:r>
            <a:endParaRPr lang="de-DE" sz="2400" dirty="0" smtClean="0"/>
          </a:p>
          <a:p>
            <a:pPr lvl="0"/>
            <a:endParaRPr lang="de-DE" sz="2400" dirty="0"/>
          </a:p>
        </p:txBody>
      </p:sp>
      <p:sp>
        <p:nvSpPr>
          <p:cNvPr id="3" name="TextBox 2"/>
          <p:cNvSpPr txBox="1"/>
          <p:nvPr/>
        </p:nvSpPr>
        <p:spPr>
          <a:xfrm>
            <a:off x="5029201" y="1639614"/>
            <a:ext cx="5155324" cy="371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defTabSz="1042988" rtl="0">
              <a:spcBef>
                <a:spcPct val="80000"/>
              </a:spcBef>
              <a:buClr>
                <a:srgbClr val="1E7FB8"/>
              </a:buClr>
              <a:buFont typeface="Wingdings" pitchFamily="2" charset="2"/>
              <a:buNone/>
              <a:defRPr sz="3200">
                <a:latin typeface="+mn-lt"/>
                <a:cs typeface="+mn-cs"/>
              </a:defRPr>
            </a:lvl1pPr>
            <a:lvl2pPr marL="919163" lvl="1" indent="-322263" defTabSz="1042988" rtl="0">
              <a:spcBef>
                <a:spcPct val="20000"/>
              </a:spcBef>
              <a:buClr>
                <a:srgbClr val="1E7FB8"/>
              </a:buClr>
              <a:buFont typeface="Arial" charset="0"/>
              <a:buChar char="–"/>
              <a:defRPr sz="2000">
                <a:latin typeface="+mn-lt"/>
                <a:cs typeface="+mn-cs"/>
              </a:defRPr>
            </a:lvl2pPr>
            <a:lvl3pPr marL="1433513" indent="-307975" defTabSz="1042988" rtl="0">
              <a:spcBef>
                <a:spcPct val="20000"/>
              </a:spcBef>
              <a:buClr>
                <a:srgbClr val="1E7FB8"/>
              </a:buClr>
              <a:buChar char="•"/>
              <a:defRPr sz="2000">
                <a:latin typeface="Arial Narrow" pitchFamily="34" charset="0"/>
                <a:cs typeface="+mn-cs"/>
              </a:defRPr>
            </a:lvl3pPr>
            <a:lvl4pPr marL="1898650" indent="-258763" defTabSz="1042988" rtl="0">
              <a:spcBef>
                <a:spcPct val="20000"/>
              </a:spcBef>
              <a:buClr>
                <a:srgbClr val="1E7FB8"/>
              </a:buClr>
              <a:buChar char="–"/>
              <a:defRPr sz="1800">
                <a:latin typeface="Arial Narrow" pitchFamily="34" charset="0"/>
                <a:cs typeface="+mn-cs"/>
              </a:defRPr>
            </a:lvl4pPr>
            <a:lvl5pPr marL="2268538" indent="-165100" algn="r" defTabSz="1042988">
              <a:spcBef>
                <a:spcPct val="20000"/>
              </a:spcBef>
              <a:buChar char="»"/>
              <a:defRPr sz="1800">
                <a:latin typeface="+mn-lt"/>
                <a:cs typeface="+mn-cs"/>
              </a:defRPr>
            </a:lvl5pPr>
            <a:lvl6pPr marL="2725738" indent="-165100" algn="r" defTabSz="1042988" rtl="1" fontAlgn="base">
              <a:spcBef>
                <a:spcPct val="20000"/>
              </a:spcBef>
              <a:spcAft>
                <a:spcPct val="0"/>
              </a:spcAft>
              <a:buChar char="»"/>
              <a:defRPr sz="1800">
                <a:latin typeface="+mn-lt"/>
                <a:cs typeface="+mn-cs"/>
              </a:defRPr>
            </a:lvl6pPr>
            <a:lvl7pPr marL="3182938" indent="-165100" algn="r" defTabSz="1042988" rtl="1" fontAlgn="base">
              <a:spcBef>
                <a:spcPct val="20000"/>
              </a:spcBef>
              <a:spcAft>
                <a:spcPct val="0"/>
              </a:spcAft>
              <a:buChar char="»"/>
              <a:defRPr sz="1800">
                <a:latin typeface="+mn-lt"/>
                <a:cs typeface="+mn-cs"/>
              </a:defRPr>
            </a:lvl7pPr>
            <a:lvl8pPr marL="3640138" indent="-165100" algn="r" defTabSz="1042988" rtl="1" fontAlgn="base">
              <a:spcBef>
                <a:spcPct val="20000"/>
              </a:spcBef>
              <a:spcAft>
                <a:spcPct val="0"/>
              </a:spcAft>
              <a:buChar char="»"/>
              <a:defRPr sz="1800">
                <a:latin typeface="+mn-lt"/>
                <a:cs typeface="+mn-cs"/>
              </a:defRPr>
            </a:lvl8pPr>
            <a:lvl9pPr marL="4097338" indent="-165100" algn="r" defTabSz="1042988" rtl="1" fontAlgn="base">
              <a:spcBef>
                <a:spcPct val="20000"/>
              </a:spcBef>
              <a:spcAft>
                <a:spcPct val="0"/>
              </a:spcAft>
              <a:buChar char="»"/>
              <a:defRPr sz="1800">
                <a:latin typeface="+mn-lt"/>
                <a:cs typeface="+mn-cs"/>
              </a:defRPr>
            </a:lvl9pPr>
          </a:lstStyle>
          <a:p>
            <a:pPr marL="390525" indent="-390525">
              <a:buFont typeface="Wingdings" pitchFamily="2" charset="2"/>
              <a:buChar char="l"/>
            </a:pPr>
            <a:r>
              <a:rPr lang="en-US" sz="2400" dirty="0"/>
              <a:t>Maintain focus/avoid temptation to add on</a:t>
            </a:r>
          </a:p>
          <a:p>
            <a:pPr lvl="1"/>
            <a:r>
              <a:rPr lang="en-US" b="0" dirty="0"/>
              <a:t>Identify how each field/question will be used in analysis and reported</a:t>
            </a:r>
          </a:p>
          <a:p>
            <a:pPr lvl="1"/>
            <a:r>
              <a:rPr lang="en-US" b="0" dirty="0"/>
              <a:t>“Must have” vs. “nice to have”</a:t>
            </a:r>
          </a:p>
          <a:p>
            <a:pPr lvl="2"/>
            <a:r>
              <a:rPr lang="en-US" b="0" dirty="0"/>
              <a:t>Data quality decreases with increasing number of questions</a:t>
            </a:r>
          </a:p>
          <a:p>
            <a:pPr lvl="2"/>
            <a:r>
              <a:rPr lang="en-US" b="0" dirty="0"/>
              <a:t>There is such a thing as a ‘bad question’.</a:t>
            </a:r>
          </a:p>
          <a:p>
            <a:pPr lvl="2"/>
            <a:r>
              <a:rPr lang="en-US" b="0" dirty="0"/>
              <a:t>How will these data be used?</a:t>
            </a:r>
            <a:endParaRPr lang="de-DE" b="0" dirty="0"/>
          </a:p>
          <a:p>
            <a:endParaRPr lang="en-GB" dirty="0"/>
          </a:p>
        </p:txBody>
      </p:sp>
    </p:spTree>
    <p:extLst>
      <p:ext uri="{BB962C8B-B14F-4D97-AF65-F5344CB8AC3E}">
        <p14:creationId xmlns:p14="http://schemas.microsoft.com/office/powerpoint/2010/main" val="218875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alt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TotalTime>
  <Words>3531</Words>
  <Application>Microsoft Office PowerPoint</Application>
  <PresentationFormat>Custom</PresentationFormat>
  <Paragraphs>374</Paragraphs>
  <Slides>43</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MS Mincho</vt:lpstr>
      <vt:lpstr>ＭＳ Ｐゴシック</vt:lpstr>
      <vt:lpstr>Arial</vt:lpstr>
      <vt:lpstr>Arial Narrow</vt:lpstr>
      <vt:lpstr>Calibri</vt:lpstr>
      <vt:lpstr>Tahoma</vt:lpstr>
      <vt:lpstr>Times New Roman</vt:lpstr>
      <vt:lpstr>Wingdings</vt:lpstr>
      <vt:lpstr>master</vt:lpstr>
      <vt:lpstr>1_master</vt:lpstr>
      <vt:lpstr>Office Theme</vt:lpstr>
      <vt:lpstr>PowerPoint Presentation</vt:lpstr>
      <vt:lpstr>Vaccination Coverage Cluster Survey</vt:lpstr>
      <vt:lpstr>Why a New WHO Manual</vt:lpstr>
      <vt:lpstr>Main 2015 Enhancements: 1. Defining the Survey Scope</vt:lpstr>
      <vt:lpstr>PowerPoint Presentation</vt:lpstr>
      <vt:lpstr>Defining the Survey Scope</vt:lpstr>
      <vt:lpstr>Drivers of Sample Size  </vt:lpstr>
      <vt:lpstr>Sizing Survey to Meet Goals &amp; Budget</vt:lpstr>
      <vt:lpstr>Designing Data Collection Tools</vt:lpstr>
      <vt:lpstr>Main 2015 Enhancements: 2. Sampling</vt:lpstr>
      <vt:lpstr>1. Probability Sampling for Representativeness      &amp; Meaningful Confidence Intervals</vt:lpstr>
      <vt:lpstr>2. Pre-Selecting Households to Interview</vt:lpstr>
      <vt:lpstr>3. Document Outcome at Each Household</vt:lpstr>
      <vt:lpstr>4. Weighted Statistical Analysis</vt:lpstr>
      <vt:lpstr>Main 2015 Enhancements: 3. Vaccination Ascertainment. </vt:lpstr>
      <vt:lpstr>Main 2015 Enhancements: 4. Guidance on digital data collection </vt:lpstr>
      <vt:lpstr>PowerPoint Presentation</vt:lpstr>
      <vt:lpstr>Main 2015 Enhancements: 5. Steps to Minimize Bias and Bolster Data Quality</vt:lpstr>
      <vt:lpstr>Main 2015 Enhancements: 6. Innovative graphs for presenting some results</vt:lpstr>
      <vt:lpstr>Examples of Measles Campaign Organ Pipe Plots</vt:lpstr>
      <vt:lpstr>Inchworm Plots</vt:lpstr>
      <vt:lpstr>Example of inchworms </vt:lpstr>
      <vt:lpstr>Main 2015 Enhancements: 7. Reports to be Comprehensive and persuasive about quality</vt:lpstr>
      <vt:lpstr>Challenges: Technical Assistance and Investments</vt:lpstr>
      <vt:lpstr>Challenges: Microplanning</vt:lpstr>
      <vt:lpstr>Challenges: Expectations, Interpretation of Results, Understanding of Limitations</vt:lpstr>
      <vt:lpstr>Conclusion</vt:lpstr>
      <vt:lpstr>PowerPoint Presentation</vt:lpstr>
      <vt:lpstr>New WHO Reference Manual</vt:lpstr>
      <vt:lpstr>“Old” EPI Cluster Survey  </vt:lpstr>
      <vt:lpstr>PowerPoint Presentation</vt:lpstr>
      <vt:lpstr>PowerPoint Presentation</vt:lpstr>
      <vt:lpstr>PowerPoint Presentation</vt:lpstr>
      <vt:lpstr>Estimating Coverage </vt:lpstr>
      <vt:lpstr>Comparing Coverage</vt:lpstr>
      <vt:lpstr>Comparing Coverage</vt:lpstr>
      <vt:lpstr>Classifying Coverage</vt:lpstr>
      <vt:lpstr>Classifying Coverage</vt:lpstr>
      <vt:lpstr>Classification Example</vt:lpstr>
      <vt:lpstr>Precision vs. Accuracy</vt:lpstr>
      <vt:lpstr>Including Multiple Age Cohorts</vt:lpstr>
      <vt:lpstr>Photos Present Challenges &amp; Benefits</vt:lpstr>
      <vt:lpstr>Visit Health Facilities</vt:lpstr>
    </vt:vector>
  </TitlesOfParts>
  <Company>World Health 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Kretsinger, Katrina (CDC/CGH/GID)</cp:lastModifiedBy>
  <cp:revision>101</cp:revision>
  <dcterms:created xsi:type="dcterms:W3CDTF">2005-03-01T08:26:43Z</dcterms:created>
  <dcterms:modified xsi:type="dcterms:W3CDTF">2016-06-22T07:37:00Z</dcterms:modified>
  <cp:category>Guidelines</cp:category>
</cp:coreProperties>
</file>