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715000" type="screen16x1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984" y="-78"/>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686103"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6607210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6861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Shape 1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 name="Shape 1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 name="Shape 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Shape 17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4" name="Shape 1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Shape 210"/>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1" name="Shape 2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6861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6861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 name="Shape 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6861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6861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Shape 9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Shape 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6861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827305"/>
            <a:ext cx="8520600" cy="2280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3149027"/>
            <a:ext cx="8520600" cy="8807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229027"/>
            <a:ext cx="8520600" cy="21816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502472"/>
            <a:ext cx="8520600" cy="14454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389833"/>
            <a:ext cx="8520600" cy="9354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94472"/>
            <a:ext cx="8520600" cy="636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280527"/>
            <a:ext cx="8520600" cy="37959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94472"/>
            <a:ext cx="8520600" cy="636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280527"/>
            <a:ext cx="3999900" cy="3795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280527"/>
            <a:ext cx="3999900" cy="37959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94472"/>
            <a:ext cx="8520600" cy="636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617333"/>
            <a:ext cx="2808000" cy="839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544000"/>
            <a:ext cx="2808000" cy="35328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500166"/>
            <a:ext cx="6367800" cy="45453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38"/>
            <a:ext cx="4572000" cy="57150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370194"/>
            <a:ext cx="4045200" cy="16470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3114527"/>
            <a:ext cx="4045200" cy="1372199"/>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804527"/>
            <a:ext cx="3837000" cy="41058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700638"/>
            <a:ext cx="5998800" cy="6723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94472"/>
            <a:ext cx="8520600" cy="6363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280527"/>
            <a:ext cx="8520600" cy="37959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5181351"/>
            <a:ext cx="548700" cy="4374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p:nvPr>
        </p:nvSpPr>
        <p:spPr>
          <a:xfrm>
            <a:off x="311708" y="827305"/>
            <a:ext cx="8520600" cy="2280600"/>
          </a:xfrm>
          <a:prstGeom prst="rect">
            <a:avLst/>
          </a:prstGeom>
        </p:spPr>
        <p:txBody>
          <a:bodyPr lIns="91425" tIns="91425" rIns="91425" bIns="91425" anchor="b" anchorCtr="0">
            <a:noAutofit/>
          </a:bodyPr>
          <a:lstStyle/>
          <a:p>
            <a:pPr lvl="0">
              <a:spcBef>
                <a:spcPts val="0"/>
              </a:spcBef>
              <a:buNone/>
            </a:pPr>
            <a:r>
              <a:rPr lang="en" sz="1800">
                <a:solidFill>
                  <a:schemeClr val="accent2"/>
                </a:solidFill>
                <a:highlight>
                  <a:srgbClr val="FFFFFF"/>
                </a:highlight>
              </a:rPr>
              <a:t>Challenges and opportunities associated with the new SIA coverage survey guidelines, and practical issues related to implementing these guidelines</a:t>
            </a:r>
          </a:p>
          <a:p>
            <a:pPr lvl="0">
              <a:spcBef>
                <a:spcPts val="0"/>
              </a:spcBef>
              <a:buNone/>
            </a:pPr>
            <a:endParaRPr sz="1800">
              <a:solidFill>
                <a:schemeClr val="accent2"/>
              </a:solidFill>
              <a:highlight>
                <a:srgbClr val="FFFFFF"/>
              </a:highlight>
            </a:endParaRPr>
          </a:p>
          <a:p>
            <a:pPr lvl="0">
              <a:spcBef>
                <a:spcPts val="0"/>
              </a:spcBef>
              <a:buNone/>
            </a:pPr>
            <a:r>
              <a:rPr lang="en" sz="1800">
                <a:solidFill>
                  <a:schemeClr val="accent2"/>
                </a:solidFill>
                <a:highlight>
                  <a:srgbClr val="FFFFFF"/>
                </a:highlight>
              </a:rPr>
              <a:t>Accelerating Progress Towards Measles and Rubella Control/Elimination Goals</a:t>
            </a:r>
          </a:p>
          <a:p>
            <a:pPr lvl="0">
              <a:spcBef>
                <a:spcPts val="0"/>
              </a:spcBef>
              <a:buNone/>
            </a:pPr>
            <a:endParaRPr sz="1800">
              <a:solidFill>
                <a:schemeClr val="accent2"/>
              </a:solidFill>
              <a:highlight>
                <a:srgbClr val="FFFFFF"/>
              </a:highlight>
            </a:endParaRPr>
          </a:p>
          <a:p>
            <a:pPr lvl="0">
              <a:spcBef>
                <a:spcPts val="0"/>
              </a:spcBef>
              <a:buNone/>
            </a:pPr>
            <a:r>
              <a:rPr lang="en" sz="1800">
                <a:solidFill>
                  <a:schemeClr val="accent2"/>
                </a:solidFill>
                <a:highlight>
                  <a:srgbClr val="FFFFFF"/>
                </a:highlight>
              </a:rPr>
              <a:t>Geneva, Switzerland</a:t>
            </a:r>
          </a:p>
          <a:p>
            <a:pPr lvl="0" rtl="0">
              <a:spcBef>
                <a:spcPts val="0"/>
              </a:spcBef>
              <a:buNone/>
            </a:pPr>
            <a:r>
              <a:rPr lang="en" sz="1800">
                <a:solidFill>
                  <a:schemeClr val="accent2"/>
                </a:solidFill>
                <a:highlight>
                  <a:srgbClr val="FFFFFF"/>
                </a:highlight>
              </a:rPr>
              <a:t>22 June 2016</a:t>
            </a:r>
          </a:p>
        </p:txBody>
      </p:sp>
      <p:sp>
        <p:nvSpPr>
          <p:cNvPr id="55" name="Shape 55"/>
          <p:cNvSpPr txBox="1">
            <a:spLocks noGrp="1"/>
          </p:cNvSpPr>
          <p:nvPr>
            <p:ph type="subTitle" idx="1"/>
          </p:nvPr>
        </p:nvSpPr>
        <p:spPr>
          <a:xfrm>
            <a:off x="386575" y="4121333"/>
            <a:ext cx="8520600" cy="880800"/>
          </a:xfrm>
          <a:prstGeom prst="rect">
            <a:avLst/>
          </a:prstGeom>
        </p:spPr>
        <p:txBody>
          <a:bodyPr lIns="91425" tIns="91425" rIns="91425" bIns="91425" anchor="t" anchorCtr="0">
            <a:noAutofit/>
          </a:bodyPr>
          <a:lstStyle/>
          <a:p>
            <a:pPr lvl="0">
              <a:spcBef>
                <a:spcPts val="0"/>
              </a:spcBef>
              <a:buNone/>
            </a:pPr>
            <a:r>
              <a:rPr lang="en" sz="1400"/>
              <a:t>Tony BURTON, on behalf of:</a:t>
            </a:r>
          </a:p>
          <a:p>
            <a:pPr lvl="0" rtl="0">
              <a:spcBef>
                <a:spcPts val="0"/>
              </a:spcBef>
              <a:buNone/>
            </a:pPr>
            <a:r>
              <a:rPr lang="en" sz="1400"/>
              <a:t> </a:t>
            </a:r>
          </a:p>
          <a:p>
            <a:pPr lvl="0">
              <a:spcBef>
                <a:spcPts val="0"/>
              </a:spcBef>
              <a:buNone/>
            </a:pPr>
            <a:r>
              <a:rPr lang="en" sz="1400"/>
              <a:t>Lao People’s Democratic Republic’s National Institute of Public Health </a:t>
            </a:r>
          </a:p>
          <a:p>
            <a:pPr lvl="0">
              <a:spcBef>
                <a:spcPts val="0"/>
              </a:spcBef>
              <a:buNone/>
            </a:pPr>
            <a:r>
              <a:rPr lang="en" sz="1400"/>
              <a:t>WHO/Lao,</a:t>
            </a:r>
          </a:p>
          <a:p>
            <a:pPr lvl="0">
              <a:spcBef>
                <a:spcPts val="0"/>
              </a:spcBef>
              <a:buNone/>
            </a:pPr>
            <a:r>
              <a:rPr lang="en" sz="1400"/>
              <a:t>Biostats Global Consulting</a:t>
            </a:r>
          </a:p>
          <a:p>
            <a:pPr lvl="0">
              <a:spcBef>
                <a:spcPts val="0"/>
              </a:spcBef>
              <a:buNone/>
            </a:pPr>
            <a:endParaRPr sz="140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body" idx="1"/>
          </p:nvPr>
        </p:nvSpPr>
        <p:spPr>
          <a:xfrm>
            <a:off x="267300" y="1201316"/>
            <a:ext cx="8520600" cy="4222734"/>
          </a:xfrm>
          <a:prstGeom prst="rect">
            <a:avLst/>
          </a:prstGeom>
        </p:spPr>
        <p:txBody>
          <a:bodyPr lIns="91425" tIns="91425" rIns="91425" bIns="91425" anchor="t" anchorCtr="0">
            <a:noAutofit/>
          </a:bodyPr>
          <a:lstStyle/>
          <a:p>
            <a:pPr marL="514350" lvl="1" indent="-285750" rtl="0">
              <a:spcBef>
                <a:spcPts val="0"/>
              </a:spcBef>
              <a:buFont typeface="Arial" panose="020B0604020202020204" pitchFamily="34" charset="0"/>
              <a:buChar char="•"/>
            </a:pPr>
            <a:r>
              <a:rPr lang="en" sz="1800" dirty="0"/>
              <a:t>Ethical &amp; administrative clearance.</a:t>
            </a:r>
          </a:p>
          <a:p>
            <a:pPr marL="514350" lvl="1" indent="-285750" rtl="0">
              <a:lnSpc>
                <a:spcPct val="100000"/>
              </a:lnSpc>
              <a:spcBef>
                <a:spcPts val="0"/>
              </a:spcBef>
              <a:spcAft>
                <a:spcPts val="0"/>
              </a:spcAft>
              <a:buFont typeface="Arial" panose="020B0604020202020204" pitchFamily="34" charset="0"/>
              <a:buChar char="•"/>
            </a:pPr>
            <a:r>
              <a:rPr lang="en" sz="1800" dirty="0"/>
              <a:t>Administrative coordination between national and local administrative/health offices</a:t>
            </a:r>
          </a:p>
          <a:p>
            <a:pPr marL="800100" lvl="0" indent="-342900" rtl="0">
              <a:lnSpc>
                <a:spcPct val="100000"/>
              </a:lnSpc>
              <a:spcBef>
                <a:spcPts val="0"/>
              </a:spcBef>
              <a:spcAft>
                <a:spcPts val="0"/>
              </a:spcAft>
              <a:buFont typeface="Arial" panose="020B0604020202020204" pitchFamily="34" charset="0"/>
              <a:buChar char="•"/>
            </a:pPr>
            <a:endParaRPr sz="2400" dirty="0"/>
          </a:p>
          <a:p>
            <a:pPr marL="514350" lvl="1" indent="-285750" rtl="0">
              <a:lnSpc>
                <a:spcPct val="100000"/>
              </a:lnSpc>
              <a:spcBef>
                <a:spcPts val="0"/>
              </a:spcBef>
              <a:spcAft>
                <a:spcPts val="0"/>
              </a:spcAft>
              <a:buFont typeface="Arial" panose="020B0604020202020204" pitchFamily="34" charset="0"/>
              <a:buChar char="•"/>
            </a:pPr>
            <a:r>
              <a:rPr lang="en" sz="1800" dirty="0"/>
              <a:t>Selection of clusters by National Statistical Bureau</a:t>
            </a:r>
          </a:p>
          <a:p>
            <a:pPr marL="342900" lvl="0" indent="-342900" rtl="0">
              <a:lnSpc>
                <a:spcPct val="100000"/>
              </a:lnSpc>
              <a:spcBef>
                <a:spcPts val="0"/>
              </a:spcBef>
              <a:spcAft>
                <a:spcPts val="0"/>
              </a:spcAft>
              <a:buFont typeface="Arial" panose="020B0604020202020204" pitchFamily="34" charset="0"/>
              <a:buChar char="•"/>
            </a:pPr>
            <a:endParaRPr sz="2400" dirty="0"/>
          </a:p>
          <a:p>
            <a:pPr marL="514350" lvl="1" indent="-285750" rtl="0">
              <a:spcBef>
                <a:spcPts val="0"/>
              </a:spcBef>
              <a:buFont typeface="Arial" panose="020B0604020202020204" pitchFamily="34" charset="0"/>
              <a:buChar char="•"/>
            </a:pPr>
            <a:r>
              <a:rPr lang="en" sz="1800" dirty="0"/>
              <a:t>Recruitment of enumerators and supervisors.</a:t>
            </a:r>
          </a:p>
          <a:p>
            <a:pPr marL="514350" lvl="1" indent="-285750" rtl="0">
              <a:spcBef>
                <a:spcPts val="0"/>
              </a:spcBef>
              <a:buFont typeface="Arial" panose="020B0604020202020204" pitchFamily="34" charset="0"/>
              <a:buChar char="•"/>
            </a:pPr>
            <a:r>
              <a:rPr lang="en" sz="1800" dirty="0"/>
              <a:t>Development of training material and field guides.</a:t>
            </a:r>
          </a:p>
          <a:p>
            <a:pPr marL="514350" lvl="1" indent="-285750" rtl="0">
              <a:spcBef>
                <a:spcPts val="0"/>
              </a:spcBef>
              <a:buFont typeface="Arial" panose="020B0604020202020204" pitchFamily="34" charset="0"/>
              <a:buChar char="•"/>
            </a:pPr>
            <a:r>
              <a:rPr lang="en" sz="1800" dirty="0" smtClean="0"/>
              <a:t>Logistics </a:t>
            </a:r>
            <a:r>
              <a:rPr lang="en" sz="1800" dirty="0"/>
              <a:t>planning - drivers, etc.</a:t>
            </a:r>
          </a:p>
          <a:p>
            <a:pPr marL="514350" lvl="1" indent="-285750" rtl="0">
              <a:spcBef>
                <a:spcPts val="0"/>
              </a:spcBef>
              <a:buFont typeface="Arial" panose="020B0604020202020204" pitchFamily="34" charset="0"/>
              <a:buChar char="•"/>
            </a:pPr>
            <a:r>
              <a:rPr lang="en" sz="1800" dirty="0"/>
              <a:t>Printing of questionnaires</a:t>
            </a:r>
          </a:p>
        </p:txBody>
      </p:sp>
      <p:sp>
        <p:nvSpPr>
          <p:cNvPr id="117" name="Shape 117"/>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rtl="0">
              <a:spcBef>
                <a:spcPts val="0"/>
              </a:spcBef>
              <a:buNone/>
            </a:pPr>
            <a:r>
              <a:rPr lang="en" sz="2400"/>
              <a:t>October 2014 - March 2015: Planning, preparation</a:t>
            </a:r>
          </a:p>
        </p:txBody>
      </p:sp>
      <p:sp>
        <p:nvSpPr>
          <p:cNvPr id="118" name="Shape 118"/>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10</a:t>
            </a:fld>
            <a:endParaRPr lang="en"/>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395536" y="1273324"/>
            <a:ext cx="8505288" cy="4146242"/>
          </a:xfrm>
          <a:prstGeom prst="rect">
            <a:avLst/>
          </a:prstGeom>
        </p:spPr>
        <p:txBody>
          <a:bodyPr lIns="91425" tIns="91425" rIns="91425" bIns="91425" anchor="t" anchorCtr="0">
            <a:noAutofit/>
          </a:bodyPr>
          <a:lstStyle/>
          <a:p>
            <a:pPr marL="514350" lvl="1" indent="-285750" rtl="0">
              <a:spcBef>
                <a:spcPts val="0"/>
              </a:spcBef>
              <a:buFont typeface="Arial" panose="020B0604020202020204" pitchFamily="34" charset="0"/>
              <a:buChar char="•"/>
            </a:pPr>
            <a:r>
              <a:rPr lang="en" sz="1800" dirty="0"/>
              <a:t>Training of trainers (5-9 May 2015)</a:t>
            </a:r>
          </a:p>
          <a:p>
            <a:pPr marL="514350" lvl="1" indent="-285750" rtl="0">
              <a:spcBef>
                <a:spcPts val="0"/>
              </a:spcBef>
              <a:buFont typeface="Arial" panose="020B0604020202020204" pitchFamily="34" charset="0"/>
              <a:buChar char="•"/>
            </a:pPr>
            <a:r>
              <a:rPr lang="en" sz="1800" dirty="0"/>
              <a:t>Enumerator &amp; supervisor training (19-24 May 2015)</a:t>
            </a:r>
          </a:p>
          <a:p>
            <a:pPr marL="514350" lvl="1" indent="-285750" rtl="0">
              <a:spcBef>
                <a:spcPts val="0"/>
              </a:spcBef>
              <a:buFont typeface="Arial" panose="020B0604020202020204" pitchFamily="34" charset="0"/>
              <a:buChar char="•"/>
            </a:pPr>
            <a:r>
              <a:rPr lang="en" sz="1800" dirty="0"/>
              <a:t>Field testing (23 May)</a:t>
            </a:r>
          </a:p>
          <a:p>
            <a:pPr marL="514350" lvl="1" indent="-285750" rtl="0">
              <a:lnSpc>
                <a:spcPct val="100000"/>
              </a:lnSpc>
              <a:spcBef>
                <a:spcPts val="0"/>
              </a:spcBef>
              <a:spcAft>
                <a:spcPts val="0"/>
              </a:spcAft>
              <a:buFont typeface="Arial" panose="020B0604020202020204" pitchFamily="34" charset="0"/>
              <a:buChar char="•"/>
            </a:pPr>
            <a:r>
              <a:rPr lang="en" sz="1800" dirty="0"/>
              <a:t>Field exercise in Vientiane (27-31 May 2016)</a:t>
            </a:r>
          </a:p>
          <a:p>
            <a:pPr marL="342900" lvl="0" indent="-342900" rtl="0">
              <a:lnSpc>
                <a:spcPct val="100000"/>
              </a:lnSpc>
              <a:spcBef>
                <a:spcPts val="0"/>
              </a:spcBef>
              <a:spcAft>
                <a:spcPts val="0"/>
              </a:spcAft>
              <a:buFont typeface="Arial" panose="020B0604020202020204" pitchFamily="34" charset="0"/>
              <a:buChar char="•"/>
            </a:pPr>
            <a:endParaRPr sz="2400" dirty="0"/>
          </a:p>
          <a:p>
            <a:pPr marL="514350" lvl="1" indent="-285750" rtl="0">
              <a:lnSpc>
                <a:spcPct val="100000"/>
              </a:lnSpc>
              <a:spcBef>
                <a:spcPts val="0"/>
              </a:spcBef>
              <a:spcAft>
                <a:spcPts val="0"/>
              </a:spcAft>
              <a:buFont typeface="Arial" panose="020B0604020202020204" pitchFamily="34" charset="0"/>
              <a:buChar char="•"/>
            </a:pPr>
            <a:r>
              <a:rPr lang="en" sz="1800" dirty="0"/>
              <a:t>Field work in provinces (10 June - 31 August 2016)</a:t>
            </a:r>
          </a:p>
          <a:p>
            <a:pPr marL="342900" lvl="0" indent="-342900" rtl="0">
              <a:lnSpc>
                <a:spcPct val="100000"/>
              </a:lnSpc>
              <a:spcBef>
                <a:spcPts val="0"/>
              </a:spcBef>
              <a:spcAft>
                <a:spcPts val="0"/>
              </a:spcAft>
              <a:buFont typeface="Arial" panose="020B0604020202020204" pitchFamily="34" charset="0"/>
              <a:buChar char="•"/>
            </a:pPr>
            <a:endParaRPr sz="2400" dirty="0"/>
          </a:p>
          <a:p>
            <a:pPr marL="514350" lvl="1" indent="-285750" rtl="0">
              <a:lnSpc>
                <a:spcPct val="100000"/>
              </a:lnSpc>
              <a:spcBef>
                <a:spcPts val="0"/>
              </a:spcBef>
              <a:spcAft>
                <a:spcPts val="0"/>
              </a:spcAft>
              <a:buFont typeface="Arial" panose="020B0604020202020204" pitchFamily="34" charset="0"/>
              <a:buChar char="•"/>
            </a:pPr>
            <a:r>
              <a:rPr lang="en" sz="1800" dirty="0"/>
              <a:t>Data entry &amp; cleaning (September 2015 - March 2016)</a:t>
            </a:r>
          </a:p>
          <a:p>
            <a:pPr marL="342900" lvl="0" indent="-342900" rtl="0">
              <a:lnSpc>
                <a:spcPct val="100000"/>
              </a:lnSpc>
              <a:spcBef>
                <a:spcPts val="0"/>
              </a:spcBef>
              <a:spcAft>
                <a:spcPts val="0"/>
              </a:spcAft>
              <a:buFont typeface="Arial" panose="020B0604020202020204" pitchFamily="34" charset="0"/>
              <a:buChar char="•"/>
            </a:pPr>
            <a:endParaRPr sz="2400" dirty="0"/>
          </a:p>
          <a:p>
            <a:pPr marL="514350" lvl="1" indent="-285750" rtl="0">
              <a:lnSpc>
                <a:spcPct val="100000"/>
              </a:lnSpc>
              <a:spcBef>
                <a:spcPts val="0"/>
              </a:spcBef>
              <a:spcAft>
                <a:spcPts val="0"/>
              </a:spcAft>
              <a:buFont typeface="Arial" panose="020B0604020202020204" pitchFamily="34" charset="0"/>
              <a:buChar char="•"/>
            </a:pPr>
            <a:r>
              <a:rPr lang="en" sz="1800" dirty="0"/>
              <a:t>Data tabulation &amp; report writing (April - July 2016)</a:t>
            </a:r>
          </a:p>
          <a:p>
            <a:pPr marL="342900" lvl="0" indent="-342900" rtl="0">
              <a:lnSpc>
                <a:spcPct val="100000"/>
              </a:lnSpc>
              <a:spcBef>
                <a:spcPts val="0"/>
              </a:spcBef>
              <a:spcAft>
                <a:spcPts val="0"/>
              </a:spcAft>
              <a:buFont typeface="Arial" panose="020B0604020202020204" pitchFamily="34" charset="0"/>
              <a:buChar char="•"/>
            </a:pPr>
            <a:endParaRPr sz="2400" dirty="0"/>
          </a:p>
          <a:p>
            <a:pPr marL="342900" lvl="0" indent="-342900" rtl="0">
              <a:spcBef>
                <a:spcPts val="0"/>
              </a:spcBef>
              <a:buFont typeface="Arial" panose="020B0604020202020204" pitchFamily="34" charset="0"/>
              <a:buChar char="•"/>
            </a:pPr>
            <a:endParaRPr sz="2400" dirty="0"/>
          </a:p>
        </p:txBody>
      </p:sp>
      <p:sp>
        <p:nvSpPr>
          <p:cNvPr id="124" name="Shape 124"/>
          <p:cNvSpPr txBox="1">
            <a:spLocks noGrp="1"/>
          </p:cNvSpPr>
          <p:nvPr>
            <p:ph type="title"/>
          </p:nvPr>
        </p:nvSpPr>
        <p:spPr>
          <a:xfrm>
            <a:off x="311700" y="193204"/>
            <a:ext cx="8520600" cy="636300"/>
          </a:xfrm>
          <a:prstGeom prst="rect">
            <a:avLst/>
          </a:prstGeom>
        </p:spPr>
        <p:txBody>
          <a:bodyPr lIns="91425" tIns="91425" rIns="91425" bIns="91425" anchor="t" anchorCtr="0">
            <a:noAutofit/>
          </a:bodyPr>
          <a:lstStyle/>
          <a:p>
            <a:pPr lvl="0" rtl="0">
              <a:spcBef>
                <a:spcPts val="0"/>
              </a:spcBef>
              <a:buNone/>
            </a:pPr>
            <a:r>
              <a:rPr lang="en" sz="2400" dirty="0"/>
              <a:t>April 2015 -  July 2015: Training, testing and field work. Data entry, cleaning, tabulation</a:t>
            </a:r>
          </a:p>
        </p:txBody>
      </p:sp>
      <p:sp>
        <p:nvSpPr>
          <p:cNvPr id="125" name="Shape 125"/>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11</a:t>
            </a:fld>
            <a:endParaRPr lang="en"/>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311700" y="193204"/>
            <a:ext cx="8520600" cy="937568"/>
          </a:xfrm>
          <a:prstGeom prst="rect">
            <a:avLst/>
          </a:prstGeom>
        </p:spPr>
        <p:txBody>
          <a:bodyPr lIns="91425" tIns="91425" rIns="91425" bIns="91425" anchor="t" anchorCtr="0">
            <a:noAutofit/>
          </a:bodyPr>
          <a:lstStyle/>
          <a:p>
            <a:pPr lvl="0">
              <a:spcBef>
                <a:spcPts val="0"/>
              </a:spcBef>
              <a:buNone/>
            </a:pPr>
            <a:r>
              <a:rPr lang="en" sz="2000" b="1" dirty="0"/>
              <a:t>National Immunization Programme</a:t>
            </a:r>
          </a:p>
        </p:txBody>
      </p:sp>
      <p:pic>
        <p:nvPicPr>
          <p:cNvPr id="131" name="Shape 13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25850" y="911861"/>
            <a:ext cx="7201273" cy="4050725"/>
          </a:xfrm>
          <a:prstGeom prst="rect">
            <a:avLst/>
          </a:prstGeom>
          <a:noFill/>
          <a:ln>
            <a:noFill/>
          </a:ln>
        </p:spPr>
      </p:pic>
      <p:sp>
        <p:nvSpPr>
          <p:cNvPr id="132" name="Shape 132"/>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12</a:t>
            </a:fld>
            <a:endParaRPr lang="en"/>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311700" y="193204"/>
            <a:ext cx="8520600" cy="636300"/>
          </a:xfrm>
          <a:prstGeom prst="rect">
            <a:avLst/>
          </a:prstGeom>
        </p:spPr>
        <p:txBody>
          <a:bodyPr lIns="91425" tIns="91425" rIns="91425" bIns="91425" anchor="t" anchorCtr="0">
            <a:noAutofit/>
          </a:bodyPr>
          <a:lstStyle/>
          <a:p>
            <a:pPr lvl="0" rtl="0">
              <a:spcBef>
                <a:spcPts val="0"/>
              </a:spcBef>
              <a:buNone/>
            </a:pPr>
            <a:r>
              <a:rPr lang="en" sz="1600"/>
              <a:t>Dr Manithon Vonglokham, Principal Investigator, NIOP</a:t>
            </a:r>
          </a:p>
        </p:txBody>
      </p:sp>
      <p:pic>
        <p:nvPicPr>
          <p:cNvPr id="138" name="Shape 13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11700" y="933999"/>
            <a:ext cx="7253676" cy="4080197"/>
          </a:xfrm>
          <a:prstGeom prst="rect">
            <a:avLst/>
          </a:prstGeom>
          <a:noFill/>
          <a:ln>
            <a:noFill/>
          </a:ln>
        </p:spPr>
      </p:pic>
      <p:sp>
        <p:nvSpPr>
          <p:cNvPr id="139" name="Shape 139"/>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13</a:t>
            </a:fld>
            <a:endParaRPr lang="en"/>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311700" y="265212"/>
            <a:ext cx="8520600" cy="636300"/>
          </a:xfrm>
          <a:prstGeom prst="rect">
            <a:avLst/>
          </a:prstGeom>
        </p:spPr>
        <p:txBody>
          <a:bodyPr lIns="91425" tIns="91425" rIns="91425" bIns="91425" anchor="t" anchorCtr="0">
            <a:noAutofit/>
          </a:bodyPr>
          <a:lstStyle/>
          <a:p>
            <a:pPr lvl="0" rtl="0">
              <a:spcBef>
                <a:spcPts val="0"/>
              </a:spcBef>
              <a:buNone/>
            </a:pPr>
            <a:r>
              <a:rPr lang="en" sz="1800" dirty="0"/>
              <a:t>Training - everybody at once; no cascade training</a:t>
            </a:r>
          </a:p>
        </p:txBody>
      </p:sp>
      <p:pic>
        <p:nvPicPr>
          <p:cNvPr id="145" name="Shape 14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2550" y="1156166"/>
            <a:ext cx="6998546" cy="3936673"/>
          </a:xfrm>
          <a:prstGeom prst="rect">
            <a:avLst/>
          </a:prstGeom>
          <a:noFill/>
          <a:ln>
            <a:noFill/>
          </a:ln>
        </p:spPr>
      </p:pic>
      <p:sp>
        <p:nvSpPr>
          <p:cNvPr id="146" name="Shape 146"/>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14</a:t>
            </a:fld>
            <a:endParaRPr lang="en"/>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311700" y="337220"/>
            <a:ext cx="8520600" cy="636300"/>
          </a:xfrm>
          <a:prstGeom prst="rect">
            <a:avLst/>
          </a:prstGeom>
        </p:spPr>
        <p:txBody>
          <a:bodyPr lIns="91425" tIns="91425" rIns="91425" bIns="91425" anchor="t" anchorCtr="0">
            <a:noAutofit/>
          </a:bodyPr>
          <a:lstStyle/>
          <a:p>
            <a:pPr lvl="0">
              <a:spcBef>
                <a:spcPts val="0"/>
              </a:spcBef>
              <a:buNone/>
            </a:pPr>
            <a:r>
              <a:rPr lang="en" sz="1800"/>
              <a:t>Getting ready for field work</a:t>
            </a:r>
          </a:p>
        </p:txBody>
      </p:sp>
      <p:sp>
        <p:nvSpPr>
          <p:cNvPr id="152" name="Shape 152"/>
          <p:cNvSpPr txBox="1">
            <a:spLocks noGrp="1"/>
          </p:cNvSpPr>
          <p:nvPr>
            <p:ph type="body" idx="1"/>
          </p:nvPr>
        </p:nvSpPr>
        <p:spPr>
          <a:xfrm>
            <a:off x="311700" y="1280527"/>
            <a:ext cx="8520600" cy="3795900"/>
          </a:xfrm>
          <a:prstGeom prst="rect">
            <a:avLst/>
          </a:prstGeom>
        </p:spPr>
        <p:txBody>
          <a:bodyPr lIns="91425" tIns="91425" rIns="91425" bIns="91425" anchor="t" anchorCtr="0">
            <a:noAutofit/>
          </a:bodyPr>
          <a:lstStyle/>
          <a:p>
            <a:pPr lvl="0">
              <a:spcBef>
                <a:spcPts val="0"/>
              </a:spcBef>
              <a:buNone/>
            </a:pPr>
            <a:endParaRPr/>
          </a:p>
        </p:txBody>
      </p:sp>
      <p:pic>
        <p:nvPicPr>
          <p:cNvPr id="153" name="Shape 15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36425" y="1028972"/>
            <a:ext cx="6920700" cy="3892898"/>
          </a:xfrm>
          <a:prstGeom prst="rect">
            <a:avLst/>
          </a:prstGeom>
          <a:noFill/>
          <a:ln>
            <a:noFill/>
          </a:ln>
        </p:spPr>
      </p:pic>
      <p:sp>
        <p:nvSpPr>
          <p:cNvPr id="154" name="Shape 154"/>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15</a:t>
            </a:fld>
            <a:endParaRPr lang="en"/>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a:spcBef>
                <a:spcPts val="0"/>
              </a:spcBef>
              <a:buNone/>
            </a:pPr>
            <a:r>
              <a:rPr lang="en" sz="1800" dirty="0"/>
              <a:t>Sometimes the truck just won’t get you there.</a:t>
            </a:r>
          </a:p>
        </p:txBody>
      </p:sp>
      <p:pic>
        <p:nvPicPr>
          <p:cNvPr id="160" name="Shape 16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76750" y="1243749"/>
            <a:ext cx="2760231" cy="3680299"/>
          </a:xfrm>
          <a:prstGeom prst="rect">
            <a:avLst/>
          </a:prstGeom>
          <a:noFill/>
          <a:ln>
            <a:noFill/>
          </a:ln>
        </p:spPr>
      </p:pic>
      <p:pic>
        <p:nvPicPr>
          <p:cNvPr id="161" name="Shape 161"/>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6346593" y="1243749"/>
            <a:ext cx="2701157" cy="3601524"/>
          </a:xfrm>
          <a:prstGeom prst="rect">
            <a:avLst/>
          </a:prstGeom>
          <a:noFill/>
          <a:ln>
            <a:noFill/>
          </a:ln>
        </p:spPr>
      </p:pic>
      <p:pic>
        <p:nvPicPr>
          <p:cNvPr id="162" name="Shape 16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3294799" y="1243736"/>
            <a:ext cx="2752624" cy="3670176"/>
          </a:xfrm>
          <a:prstGeom prst="rect">
            <a:avLst/>
          </a:prstGeom>
          <a:noFill/>
          <a:ln>
            <a:noFill/>
          </a:ln>
        </p:spPr>
      </p:pic>
      <p:sp>
        <p:nvSpPr>
          <p:cNvPr id="163" name="Shape 163"/>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16</a:t>
            </a:fld>
            <a:endParaRPr lang="en"/>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Shape 168"/>
          <p:cNvPicPr preferRelativeResize="0"/>
          <p:nvPr/>
        </p:nvPicPr>
        <p:blipFill>
          <a:blip r:embed="rId3">
            <a:alphaModFix/>
          </a:blip>
          <a:stretch>
            <a:fillRect/>
          </a:stretch>
        </p:blipFill>
        <p:spPr>
          <a:xfrm>
            <a:off x="32175" y="15888"/>
            <a:ext cx="4313025" cy="3234774"/>
          </a:xfrm>
          <a:prstGeom prst="rect">
            <a:avLst/>
          </a:prstGeom>
          <a:noFill/>
          <a:ln>
            <a:noFill/>
          </a:ln>
        </p:spPr>
      </p:pic>
      <p:pic>
        <p:nvPicPr>
          <p:cNvPr id="169" name="Shape 169"/>
          <p:cNvPicPr preferRelativeResize="0"/>
          <p:nvPr/>
        </p:nvPicPr>
        <p:blipFill>
          <a:blip r:embed="rId4">
            <a:alphaModFix/>
          </a:blip>
          <a:stretch>
            <a:fillRect/>
          </a:stretch>
        </p:blipFill>
        <p:spPr>
          <a:xfrm>
            <a:off x="4465575" y="1822305"/>
            <a:ext cx="4657250" cy="3492950"/>
          </a:xfrm>
          <a:prstGeom prst="rect">
            <a:avLst/>
          </a:prstGeom>
          <a:noFill/>
          <a:ln>
            <a:noFill/>
          </a:ln>
        </p:spPr>
      </p:pic>
      <p:sp>
        <p:nvSpPr>
          <p:cNvPr id="170" name="Shape 170"/>
          <p:cNvSpPr txBox="1"/>
          <p:nvPr/>
        </p:nvSpPr>
        <p:spPr>
          <a:xfrm>
            <a:off x="4805500" y="459111"/>
            <a:ext cx="3510916" cy="432600"/>
          </a:xfrm>
          <a:prstGeom prst="rect">
            <a:avLst/>
          </a:prstGeom>
          <a:noFill/>
          <a:ln>
            <a:noFill/>
          </a:ln>
        </p:spPr>
        <p:txBody>
          <a:bodyPr lIns="91425" tIns="91425" rIns="91425" bIns="91425" anchor="t" anchorCtr="0">
            <a:noAutofit/>
          </a:bodyPr>
          <a:lstStyle/>
          <a:p>
            <a:pPr lvl="0">
              <a:spcBef>
                <a:spcPts val="0"/>
              </a:spcBef>
              <a:buNone/>
            </a:pPr>
            <a:r>
              <a:rPr lang="en" sz="1800" dirty="0"/>
              <a:t>Phieng village helps.</a:t>
            </a:r>
          </a:p>
        </p:txBody>
      </p:sp>
      <p:sp>
        <p:nvSpPr>
          <p:cNvPr id="171" name="Shape 171"/>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17</a:t>
            </a:fld>
            <a:endParaRPr lang="en"/>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Shape 17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68350" y="1019528"/>
            <a:ext cx="7209351" cy="4055251"/>
          </a:xfrm>
          <a:prstGeom prst="rect">
            <a:avLst/>
          </a:prstGeom>
          <a:noFill/>
          <a:ln>
            <a:noFill/>
          </a:ln>
        </p:spPr>
      </p:pic>
      <p:sp>
        <p:nvSpPr>
          <p:cNvPr id="177" name="Shape 177"/>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rtl="0">
              <a:spcBef>
                <a:spcPts val="0"/>
              </a:spcBef>
              <a:buNone/>
            </a:pPr>
            <a:r>
              <a:rPr lang="en" sz="1400"/>
              <a:t>Surveys in small villages. So much for house to house.</a:t>
            </a:r>
          </a:p>
        </p:txBody>
      </p:sp>
      <p:sp>
        <p:nvSpPr>
          <p:cNvPr id="178" name="Shape 178"/>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18</a:t>
            </a:fld>
            <a:endParaRPr lang="en"/>
          </a:p>
        </p:txBody>
      </p:sp>
      <p:pic>
        <p:nvPicPr>
          <p:cNvPr id="179" name="Shape 179"/>
          <p:cNvPicPr preferRelativeResize="0"/>
          <p:nvPr/>
        </p:nvPicPr>
        <p:blipFill>
          <a:blip r:embed="rId4">
            <a:alphaModFix/>
          </a:blip>
          <a:stretch>
            <a:fillRect/>
          </a:stretch>
        </p:blipFill>
        <p:spPr>
          <a:xfrm>
            <a:off x="171450" y="421977"/>
            <a:ext cx="8801100" cy="5153025"/>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19</a:t>
            </a:fld>
            <a:endParaRPr lang="en"/>
          </a:p>
        </p:txBody>
      </p:sp>
      <p:pic>
        <p:nvPicPr>
          <p:cNvPr id="185" name="Shape 18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6850" y="1972500"/>
            <a:ext cx="4620374" cy="3646247"/>
          </a:xfrm>
          <a:prstGeom prst="rect">
            <a:avLst/>
          </a:prstGeom>
          <a:noFill/>
          <a:ln>
            <a:noFill/>
          </a:ln>
        </p:spPr>
      </p:pic>
      <p:pic>
        <p:nvPicPr>
          <p:cNvPr id="186" name="Shape 186"/>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382651" y="94451"/>
            <a:ext cx="4699621" cy="3524722"/>
          </a:xfrm>
          <a:prstGeom prst="rect">
            <a:avLst/>
          </a:prstGeom>
          <a:noFill/>
          <a:ln>
            <a:noFill/>
          </a:ln>
        </p:spPr>
      </p:pic>
      <p:sp>
        <p:nvSpPr>
          <p:cNvPr id="187" name="Shape 187"/>
          <p:cNvSpPr txBox="1"/>
          <p:nvPr/>
        </p:nvSpPr>
        <p:spPr>
          <a:xfrm>
            <a:off x="406200" y="538450"/>
            <a:ext cx="3301704" cy="634800"/>
          </a:xfrm>
          <a:prstGeom prst="rect">
            <a:avLst/>
          </a:prstGeom>
          <a:noFill/>
          <a:ln>
            <a:noFill/>
          </a:ln>
        </p:spPr>
        <p:txBody>
          <a:bodyPr lIns="91425" tIns="91425" rIns="91425" bIns="91425" anchor="t" anchorCtr="0">
            <a:noAutofit/>
          </a:bodyPr>
          <a:lstStyle/>
          <a:p>
            <a:pPr lvl="0">
              <a:spcBef>
                <a:spcPts val="0"/>
              </a:spcBef>
              <a:buNone/>
            </a:pPr>
            <a:r>
              <a:rPr lang="en" sz="1800" dirty="0"/>
              <a:t>Data editing and cleaning</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a:spcBef>
                <a:spcPts val="0"/>
              </a:spcBef>
              <a:buNone/>
            </a:pPr>
            <a:endParaRPr/>
          </a:p>
        </p:txBody>
      </p:sp>
      <p:pic>
        <p:nvPicPr>
          <p:cNvPr id="61" name="Shape 6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0" y="0"/>
            <a:ext cx="9143998" cy="5143498"/>
          </a:xfrm>
          <a:prstGeom prst="rect">
            <a:avLst/>
          </a:prstGeom>
          <a:noFill/>
          <a:ln>
            <a:noFill/>
          </a:ln>
        </p:spPr>
      </p:pic>
      <p:sp>
        <p:nvSpPr>
          <p:cNvPr id="62" name="Shape 62"/>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a:t>
            </a:fld>
            <a:endParaRPr lang="e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311700" y="193204"/>
            <a:ext cx="8520600" cy="636300"/>
          </a:xfrm>
          <a:prstGeom prst="rect">
            <a:avLst/>
          </a:prstGeom>
        </p:spPr>
        <p:txBody>
          <a:bodyPr lIns="91425" tIns="91425" rIns="91425" bIns="91425" anchor="t" anchorCtr="0">
            <a:noAutofit/>
          </a:bodyPr>
          <a:lstStyle/>
          <a:p>
            <a:pPr lvl="0">
              <a:spcBef>
                <a:spcPts val="0"/>
              </a:spcBef>
              <a:buNone/>
            </a:pPr>
            <a:r>
              <a:rPr lang="en" sz="1800" dirty="0"/>
              <a:t>Entered, cleaned and ready for analysis</a:t>
            </a:r>
          </a:p>
        </p:txBody>
      </p:sp>
      <p:pic>
        <p:nvPicPr>
          <p:cNvPr id="193" name="Shape 19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84325" y="873333"/>
            <a:ext cx="5664625" cy="4248478"/>
          </a:xfrm>
          <a:prstGeom prst="rect">
            <a:avLst/>
          </a:prstGeom>
          <a:noFill/>
          <a:ln>
            <a:noFill/>
          </a:ln>
        </p:spPr>
      </p:pic>
      <p:sp>
        <p:nvSpPr>
          <p:cNvPr id="194" name="Shape 194"/>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20</a:t>
            </a:fld>
            <a:endParaRPr lang="en"/>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311700" y="193204"/>
            <a:ext cx="8520600" cy="937568"/>
          </a:xfrm>
          <a:prstGeom prst="rect">
            <a:avLst/>
          </a:prstGeom>
        </p:spPr>
        <p:txBody>
          <a:bodyPr lIns="91425" tIns="91425" rIns="91425" bIns="91425" anchor="t" anchorCtr="0">
            <a:noAutofit/>
          </a:bodyPr>
          <a:lstStyle/>
          <a:p>
            <a:pPr lvl="0">
              <a:spcBef>
                <a:spcPts val="0"/>
              </a:spcBef>
              <a:buNone/>
            </a:pPr>
            <a:r>
              <a:rPr lang="en" dirty="0"/>
              <a:t>Notable points</a:t>
            </a:r>
          </a:p>
        </p:txBody>
      </p:sp>
      <p:sp>
        <p:nvSpPr>
          <p:cNvPr id="200" name="Shape 200"/>
          <p:cNvSpPr txBox="1">
            <a:spLocks noGrp="1"/>
          </p:cNvSpPr>
          <p:nvPr>
            <p:ph type="body" idx="1"/>
          </p:nvPr>
        </p:nvSpPr>
        <p:spPr>
          <a:xfrm>
            <a:off x="311700" y="913284"/>
            <a:ext cx="8520600" cy="4163143"/>
          </a:xfrm>
          <a:prstGeom prst="rect">
            <a:avLst/>
          </a:prstGeom>
        </p:spPr>
        <p:txBody>
          <a:bodyPr lIns="91425" tIns="91425" rIns="91425" bIns="91425" anchor="t" anchorCtr="0">
            <a:noAutofit/>
          </a:bodyPr>
          <a:lstStyle/>
          <a:p>
            <a:pPr marL="457200" lvl="0" indent="-228600" rtl="0">
              <a:spcBef>
                <a:spcPts val="0"/>
              </a:spcBef>
              <a:spcAft>
                <a:spcPts val="600"/>
              </a:spcAft>
            </a:pPr>
            <a:r>
              <a:rPr lang="en" dirty="0"/>
              <a:t>NIOPH had previous experience with household cluster survey (LSIS)</a:t>
            </a:r>
          </a:p>
          <a:p>
            <a:pPr marL="914400" lvl="1" indent="-228600" rtl="0">
              <a:spcBef>
                <a:spcPts val="0"/>
              </a:spcBef>
              <a:spcAft>
                <a:spcPts val="600"/>
              </a:spcAft>
            </a:pPr>
            <a:r>
              <a:rPr lang="en" dirty="0"/>
              <a:t>Similar questionnaire, experience with logistics, previous work with Lao Statistical Bureau.</a:t>
            </a:r>
          </a:p>
          <a:p>
            <a:pPr marL="914400" lvl="1" indent="-228600" rtl="0">
              <a:spcBef>
                <a:spcPts val="0"/>
              </a:spcBef>
              <a:spcAft>
                <a:spcPts val="600"/>
              </a:spcAft>
            </a:pPr>
            <a:r>
              <a:rPr lang="en" dirty="0"/>
              <a:t>Expertise is limited and competes with other activities.</a:t>
            </a:r>
          </a:p>
          <a:p>
            <a:pPr marL="457200" lvl="0" indent="-228600" rtl="0">
              <a:spcBef>
                <a:spcPts val="0"/>
              </a:spcBef>
              <a:spcAft>
                <a:spcPts val="600"/>
              </a:spcAft>
            </a:pPr>
            <a:r>
              <a:rPr lang="en" dirty="0"/>
              <a:t>Lao Bureau of Statistics conducted a national census in spring 2015</a:t>
            </a:r>
          </a:p>
          <a:p>
            <a:pPr marL="914400" lvl="1" indent="-228600" rtl="0">
              <a:spcBef>
                <a:spcPts val="0"/>
              </a:spcBef>
              <a:spcAft>
                <a:spcPts val="600"/>
              </a:spcAft>
            </a:pPr>
            <a:r>
              <a:rPr lang="en" dirty="0"/>
              <a:t>update maps, listings and demographic estimates.</a:t>
            </a:r>
          </a:p>
          <a:p>
            <a:pPr marL="914400" lvl="1" indent="-228600" rtl="0">
              <a:spcBef>
                <a:spcPts val="0"/>
              </a:spcBef>
              <a:spcAft>
                <a:spcPts val="600"/>
              </a:spcAft>
            </a:pPr>
            <a:r>
              <a:rPr lang="en" dirty="0"/>
              <a:t>unavailable to develop data entry and tabulation computer systems.</a:t>
            </a:r>
          </a:p>
          <a:p>
            <a:pPr marL="457200" lvl="0" indent="-228600" rtl="0">
              <a:spcBef>
                <a:spcPts val="0"/>
              </a:spcBef>
              <a:spcAft>
                <a:spcPts val="600"/>
              </a:spcAft>
            </a:pPr>
            <a:r>
              <a:rPr lang="en" dirty="0"/>
              <a:t>Delay in funding resulted in field work being conducted in rainy season</a:t>
            </a:r>
          </a:p>
          <a:p>
            <a:pPr marL="914400" lvl="1" indent="-228600" rtl="0">
              <a:spcBef>
                <a:spcPts val="0"/>
              </a:spcBef>
              <a:spcAft>
                <a:spcPts val="600"/>
              </a:spcAft>
            </a:pPr>
            <a:r>
              <a:rPr lang="en" dirty="0"/>
              <a:t>Difficult transportation in some areas.</a:t>
            </a:r>
          </a:p>
          <a:p>
            <a:pPr marL="914400" lvl="1" indent="-228600" rtl="0">
              <a:spcBef>
                <a:spcPts val="0"/>
              </a:spcBef>
              <a:spcAft>
                <a:spcPts val="600"/>
              </a:spcAft>
            </a:pPr>
            <a:r>
              <a:rPr lang="en" dirty="0"/>
              <a:t>Families in fields during day time hours.</a:t>
            </a:r>
          </a:p>
          <a:p>
            <a:pPr marL="457200" lvl="0" indent="-228600" rtl="0">
              <a:spcBef>
                <a:spcPts val="0"/>
              </a:spcBef>
              <a:spcAft>
                <a:spcPts val="600"/>
              </a:spcAft>
            </a:pPr>
            <a:r>
              <a:rPr lang="en" dirty="0"/>
              <a:t>Complex survey</a:t>
            </a:r>
          </a:p>
          <a:p>
            <a:pPr marL="914400" lvl="1" indent="-228600" rtl="0">
              <a:spcBef>
                <a:spcPts val="0"/>
              </a:spcBef>
              <a:spcAft>
                <a:spcPts val="600"/>
              </a:spcAft>
            </a:pPr>
            <a:r>
              <a:rPr lang="en" dirty="0"/>
              <a:t>Multiple age cohorts/indicators</a:t>
            </a:r>
          </a:p>
          <a:p>
            <a:pPr marL="914400" lvl="1" indent="-228600" rtl="0">
              <a:spcBef>
                <a:spcPts val="0"/>
              </a:spcBef>
              <a:spcAft>
                <a:spcPts val="600"/>
              </a:spcAft>
            </a:pPr>
            <a:r>
              <a:rPr lang="en" dirty="0"/>
              <a:t>Powered for children 9-23 months of age. Likely oversampled for campaign</a:t>
            </a:r>
          </a:p>
          <a:p>
            <a:pPr marL="914400" lvl="1" indent="-228600" rtl="0">
              <a:spcBef>
                <a:spcPts val="0"/>
              </a:spcBef>
              <a:spcAft>
                <a:spcPts val="600"/>
              </a:spcAft>
            </a:pPr>
            <a:r>
              <a:rPr lang="en" dirty="0"/>
              <a:t>Results powered for province level estimates</a:t>
            </a:r>
          </a:p>
          <a:p>
            <a:pPr marL="0" lvl="0" indent="0">
              <a:spcBef>
                <a:spcPts val="0"/>
              </a:spcBef>
              <a:spcAft>
                <a:spcPts val="600"/>
              </a:spcAft>
              <a:buNone/>
            </a:pPr>
            <a:endParaRPr dirty="0"/>
          </a:p>
        </p:txBody>
      </p:sp>
      <p:sp>
        <p:nvSpPr>
          <p:cNvPr id="201" name="Shape 201"/>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21</a:t>
            </a:fld>
            <a:endParaRPr lang="e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Shape 206"/>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a:spcBef>
                <a:spcPts val="0"/>
              </a:spcBef>
              <a:buNone/>
            </a:pPr>
            <a:r>
              <a:rPr lang="en"/>
              <a:t>Summary I.</a:t>
            </a:r>
          </a:p>
        </p:txBody>
      </p:sp>
      <p:sp>
        <p:nvSpPr>
          <p:cNvPr id="207" name="Shape 207"/>
          <p:cNvSpPr txBox="1">
            <a:spLocks noGrp="1"/>
          </p:cNvSpPr>
          <p:nvPr>
            <p:ph type="body" idx="1"/>
          </p:nvPr>
        </p:nvSpPr>
        <p:spPr>
          <a:xfrm>
            <a:off x="323528" y="1057300"/>
            <a:ext cx="8508772" cy="4019127"/>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t>The 2015 revisions describes a survey method, not a survey design. It includes questions and discussions leading to a survey-specific design but does not prescribe one.</a:t>
            </a:r>
          </a:p>
          <a:p>
            <a:pPr marL="514350" lvl="0" indent="-285750" rtl="0">
              <a:spcBef>
                <a:spcPts val="0"/>
              </a:spcBef>
              <a:buFont typeface="Arial" panose="020B0604020202020204" pitchFamily="34" charset="0"/>
              <a:buChar char="•"/>
            </a:pPr>
            <a:r>
              <a:rPr lang="en" dirty="0"/>
              <a:t>Probability-based sampling and health facility visits feasible.</a:t>
            </a:r>
          </a:p>
          <a:p>
            <a:pPr marL="514350" lvl="0" indent="-285750" rtl="0">
              <a:spcBef>
                <a:spcPts val="0"/>
              </a:spcBef>
              <a:buFont typeface="Arial" panose="020B0604020202020204" pitchFamily="34" charset="0"/>
              <a:buChar char="•"/>
            </a:pPr>
            <a:r>
              <a:rPr lang="en" dirty="0"/>
              <a:t>Prior experience with DHS, MICS and other household survey makes questionnaire development, sampling and analysis facilitates implementation.</a:t>
            </a:r>
          </a:p>
          <a:p>
            <a:pPr marL="514350" lvl="0" indent="-285750" rtl="0">
              <a:spcBef>
                <a:spcPts val="0"/>
              </a:spcBef>
              <a:buFont typeface="Arial" panose="020B0604020202020204" pitchFamily="34" charset="0"/>
              <a:buChar char="•"/>
            </a:pPr>
            <a:r>
              <a:rPr lang="en" dirty="0"/>
              <a:t>Training was done centrally - rather than cascade training - improving consistency and quality of training.</a:t>
            </a:r>
          </a:p>
          <a:p>
            <a:pPr marL="514350" lvl="0" indent="-285750" rtl="0">
              <a:spcBef>
                <a:spcPts val="0"/>
              </a:spcBef>
              <a:buFont typeface="Arial" panose="020B0604020202020204" pitchFamily="34" charset="0"/>
              <a:buChar char="•"/>
            </a:pPr>
            <a:r>
              <a:rPr lang="en" dirty="0"/>
              <a:t>Digitization of interview results was done centrally due to difficult prior experience.</a:t>
            </a:r>
          </a:p>
        </p:txBody>
      </p:sp>
      <p:sp>
        <p:nvSpPr>
          <p:cNvPr id="208" name="Shape 208"/>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22</a:t>
            </a:fld>
            <a:endParaRPr lang="en"/>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rtl="0">
              <a:spcBef>
                <a:spcPts val="0"/>
              </a:spcBef>
              <a:buNone/>
            </a:pPr>
            <a:r>
              <a:rPr lang="en"/>
              <a:t>Summary II.</a:t>
            </a:r>
          </a:p>
        </p:txBody>
      </p:sp>
      <p:sp>
        <p:nvSpPr>
          <p:cNvPr id="214" name="Shape 214"/>
          <p:cNvSpPr txBox="1">
            <a:spLocks noGrp="1"/>
          </p:cNvSpPr>
          <p:nvPr>
            <p:ph type="body" idx="1"/>
          </p:nvPr>
        </p:nvSpPr>
        <p:spPr>
          <a:xfrm>
            <a:off x="311700" y="1280527"/>
            <a:ext cx="8520600" cy="379590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t>Increased complexity in cluster and household selection, tracking of individual household participation and weighted analysis usually necessitates collaboration with national statistical offices or other statistically sophisticated agencies or institutions. Coordination and scheduling can be complicated.</a:t>
            </a:r>
          </a:p>
          <a:p>
            <a:pPr marL="514350" lvl="0" indent="-285750" rtl="0">
              <a:spcBef>
                <a:spcPts val="0"/>
              </a:spcBef>
              <a:buFont typeface="Arial" panose="020B0604020202020204" pitchFamily="34" charset="0"/>
              <a:buChar char="•"/>
            </a:pPr>
            <a:r>
              <a:rPr lang="en" dirty="0"/>
              <a:t>Increased number of indicators, lower levels of representativeness and desire for finer levels of precision results in a more costly (financial, human, managerial and logistic) resources. Quality and timeliness becomes difficult to maintain.</a:t>
            </a:r>
          </a:p>
          <a:p>
            <a:pPr marL="514350" lvl="0" indent="-285750" rtl="0">
              <a:spcBef>
                <a:spcPts val="0"/>
              </a:spcBef>
              <a:buFont typeface="Arial" panose="020B0604020202020204" pitchFamily="34" charset="0"/>
              <a:buChar char="•"/>
            </a:pPr>
            <a:r>
              <a:rPr lang="en" dirty="0"/>
              <a:t>Clarity regarding use of survey results become essential as cost rise.</a:t>
            </a:r>
          </a:p>
        </p:txBody>
      </p:sp>
      <p:sp>
        <p:nvSpPr>
          <p:cNvPr id="215" name="Shape 215"/>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23</a:t>
            </a:fld>
            <a:endParaRPr lang="en"/>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body" idx="1"/>
          </p:nvPr>
        </p:nvSpPr>
        <p:spPr>
          <a:xfrm>
            <a:off x="311700" y="1345332"/>
            <a:ext cx="8520600" cy="4032448"/>
          </a:xfrm>
          <a:prstGeom prst="rect">
            <a:avLst/>
          </a:prstGeom>
        </p:spPr>
        <p:txBody>
          <a:bodyPr lIns="91425" tIns="91425" rIns="91425" bIns="91425" anchor="t" anchorCtr="0">
            <a:noAutofit/>
          </a:bodyPr>
          <a:lstStyle/>
          <a:p>
            <a:pPr marL="457200" lvl="0" indent="-228600" rtl="0">
              <a:spcBef>
                <a:spcPts val="0"/>
              </a:spcBef>
            </a:pPr>
            <a:r>
              <a:rPr lang="en" dirty="0"/>
              <a:t>GAVI Alliance offers to fund RI survey. </a:t>
            </a:r>
          </a:p>
          <a:p>
            <a:pPr marL="457200" lvl="0" indent="-228600" rtl="0">
              <a:lnSpc>
                <a:spcPct val="100000"/>
              </a:lnSpc>
              <a:spcBef>
                <a:spcPts val="0"/>
              </a:spcBef>
            </a:pPr>
            <a:r>
              <a:rPr lang="en" dirty="0"/>
              <a:t>Lao PDR plans MR campaign  (Nov - Dec 2014) for children 9 months - 9 years of age.</a:t>
            </a:r>
          </a:p>
          <a:p>
            <a:pPr lvl="0" rtl="0">
              <a:lnSpc>
                <a:spcPct val="100000"/>
              </a:lnSpc>
              <a:spcBef>
                <a:spcPts val="0"/>
              </a:spcBef>
              <a:spcAft>
                <a:spcPts val="0"/>
              </a:spcAft>
              <a:buNone/>
            </a:pPr>
            <a:endParaRPr dirty="0"/>
          </a:p>
          <a:p>
            <a:pPr marL="457200" lvl="0" indent="-228600" rtl="0">
              <a:lnSpc>
                <a:spcPct val="100000"/>
              </a:lnSpc>
              <a:spcBef>
                <a:spcPts val="0"/>
              </a:spcBef>
              <a:spcAft>
                <a:spcPts val="0"/>
              </a:spcAft>
            </a:pPr>
            <a:r>
              <a:rPr lang="en" dirty="0"/>
              <a:t>June: Initial concept note draft, finalized August 2014. MR 9 months - 9 years of age, 12-23 months for routine immunization. National Institute of Public Health identified as potential executing agency with support from National Statistical Bureau.</a:t>
            </a:r>
          </a:p>
          <a:p>
            <a:pPr lvl="0" rtl="0">
              <a:lnSpc>
                <a:spcPct val="100000"/>
              </a:lnSpc>
              <a:spcBef>
                <a:spcPts val="0"/>
              </a:spcBef>
              <a:spcAft>
                <a:spcPts val="0"/>
              </a:spcAft>
              <a:buNone/>
            </a:pPr>
            <a:endParaRPr dirty="0"/>
          </a:p>
          <a:p>
            <a:pPr marL="457200" lvl="0" indent="-228600" rtl="0">
              <a:spcBef>
                <a:spcPts val="0"/>
              </a:spcBef>
            </a:pPr>
            <a:r>
              <a:rPr lang="en" dirty="0"/>
              <a:t>August: Proposal finalized.</a:t>
            </a:r>
          </a:p>
          <a:p>
            <a:pPr marL="457200" lvl="0" indent="-228600" rtl="0">
              <a:spcBef>
                <a:spcPts val="0"/>
              </a:spcBef>
            </a:pPr>
            <a:r>
              <a:rPr lang="en" dirty="0"/>
              <a:t>September: Proposal submitted to GAVI Alliance.</a:t>
            </a:r>
          </a:p>
          <a:p>
            <a:pPr lvl="0">
              <a:spcBef>
                <a:spcPts val="0"/>
              </a:spcBef>
              <a:buNone/>
            </a:pPr>
            <a:endParaRPr dirty="0"/>
          </a:p>
        </p:txBody>
      </p:sp>
      <p:sp>
        <p:nvSpPr>
          <p:cNvPr id="68" name="Shape 68"/>
          <p:cNvSpPr txBox="1">
            <a:spLocks noGrp="1"/>
          </p:cNvSpPr>
          <p:nvPr>
            <p:ph type="title"/>
          </p:nvPr>
        </p:nvSpPr>
        <p:spPr>
          <a:xfrm>
            <a:off x="311700" y="265212"/>
            <a:ext cx="8520600" cy="636300"/>
          </a:xfrm>
          <a:prstGeom prst="rect">
            <a:avLst/>
          </a:prstGeom>
        </p:spPr>
        <p:txBody>
          <a:bodyPr lIns="91425" tIns="91425" rIns="91425" bIns="91425" anchor="t" anchorCtr="0">
            <a:noAutofit/>
          </a:bodyPr>
          <a:lstStyle/>
          <a:p>
            <a:pPr lvl="0">
              <a:spcBef>
                <a:spcPts val="0"/>
              </a:spcBef>
              <a:buNone/>
            </a:pPr>
            <a:r>
              <a:rPr lang="en" sz="2400" dirty="0"/>
              <a:t>2014: Inception and elaboration of the protocol. Request for financial support</a:t>
            </a:r>
          </a:p>
        </p:txBody>
      </p:sp>
      <p:sp>
        <p:nvSpPr>
          <p:cNvPr id="69" name="Shape 69"/>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3</a:t>
            </a:fld>
            <a:endParaRPr lang="en"/>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a:spcBef>
                <a:spcPts val="0"/>
              </a:spcBef>
              <a:buNone/>
            </a:pPr>
            <a:endParaRPr/>
          </a:p>
        </p:txBody>
      </p:sp>
      <p:pic>
        <p:nvPicPr>
          <p:cNvPr id="75" name="Shape 7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5325" y="0"/>
            <a:ext cx="9143998" cy="5143498"/>
          </a:xfrm>
          <a:prstGeom prst="rect">
            <a:avLst/>
          </a:prstGeom>
          <a:noFill/>
          <a:ln>
            <a:noFill/>
          </a:ln>
        </p:spPr>
      </p:pic>
      <p:sp>
        <p:nvSpPr>
          <p:cNvPr id="76" name="Shape 76"/>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4</a:t>
            </a:fld>
            <a:endParaRPr lang="en"/>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311700" y="2389833"/>
            <a:ext cx="8520600" cy="935400"/>
          </a:xfrm>
          <a:prstGeom prst="rect">
            <a:avLst/>
          </a:prstGeom>
        </p:spPr>
        <p:txBody>
          <a:bodyPr lIns="91425" tIns="91425" rIns="91425" bIns="91425" anchor="ctr" anchorCtr="0">
            <a:noAutofit/>
          </a:bodyPr>
          <a:lstStyle/>
          <a:p>
            <a:pPr lvl="0">
              <a:spcBef>
                <a:spcPts val="0"/>
              </a:spcBef>
              <a:buNone/>
            </a:pPr>
            <a:endParaRPr/>
          </a:p>
        </p:txBody>
      </p:sp>
      <p:pic>
        <p:nvPicPr>
          <p:cNvPr id="82" name="Shape 8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4400" y="15250"/>
            <a:ext cx="9095201" cy="5116050"/>
          </a:xfrm>
          <a:prstGeom prst="rect">
            <a:avLst/>
          </a:prstGeom>
          <a:noFill/>
          <a:ln>
            <a:noFill/>
          </a:ln>
        </p:spPr>
      </p:pic>
      <p:sp>
        <p:nvSpPr>
          <p:cNvPr id="83" name="Shape 83"/>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5</a:t>
            </a:fld>
            <a:endParaRPr lang="en"/>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Shape 8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8083" y="352250"/>
            <a:ext cx="4295883" cy="5143501"/>
          </a:xfrm>
          <a:prstGeom prst="rect">
            <a:avLst/>
          </a:prstGeom>
          <a:noFill/>
          <a:ln>
            <a:noFill/>
          </a:ln>
        </p:spPr>
      </p:pic>
      <p:sp>
        <p:nvSpPr>
          <p:cNvPr id="89" name="Shape 89"/>
          <p:cNvSpPr txBox="1">
            <a:spLocks noGrp="1"/>
          </p:cNvSpPr>
          <p:nvPr>
            <p:ph type="title"/>
          </p:nvPr>
        </p:nvSpPr>
        <p:spPr>
          <a:xfrm>
            <a:off x="4997400" y="1703194"/>
            <a:ext cx="3722400" cy="839700"/>
          </a:xfrm>
          <a:prstGeom prst="rect">
            <a:avLst/>
          </a:prstGeom>
        </p:spPr>
        <p:txBody>
          <a:bodyPr lIns="91425" tIns="91425" rIns="91425" bIns="91425" anchor="b" anchorCtr="0">
            <a:noAutofit/>
          </a:bodyPr>
          <a:lstStyle/>
          <a:p>
            <a:pPr lvl="0">
              <a:spcBef>
                <a:spcPts val="0"/>
              </a:spcBef>
              <a:buNone/>
            </a:pPr>
            <a:r>
              <a:rPr lang="en"/>
              <a:t>Sept 2014:</a:t>
            </a:r>
          </a:p>
          <a:p>
            <a:pPr lvl="0">
              <a:spcBef>
                <a:spcPts val="0"/>
              </a:spcBef>
              <a:buNone/>
            </a:pPr>
            <a:endParaRPr/>
          </a:p>
          <a:p>
            <a:pPr lvl="0">
              <a:spcBef>
                <a:spcPts val="0"/>
              </a:spcBef>
              <a:buNone/>
            </a:pPr>
            <a:r>
              <a:rPr lang="en"/>
              <a:t>Request for funding.</a:t>
            </a:r>
          </a:p>
        </p:txBody>
      </p:sp>
      <p:sp>
        <p:nvSpPr>
          <p:cNvPr id="90" name="Shape 90"/>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6</a:t>
            </a:fld>
            <a:endParaRPr lang="en"/>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Shape 95"/>
          <p:cNvSpPr txBox="1">
            <a:spLocks noGrp="1"/>
          </p:cNvSpPr>
          <p:nvPr>
            <p:ph type="title"/>
          </p:nvPr>
        </p:nvSpPr>
        <p:spPr>
          <a:xfrm>
            <a:off x="311700" y="2389833"/>
            <a:ext cx="8520600" cy="935400"/>
          </a:xfrm>
          <a:prstGeom prst="rect">
            <a:avLst/>
          </a:prstGeom>
        </p:spPr>
        <p:txBody>
          <a:bodyPr lIns="91425" tIns="91425" rIns="91425" bIns="91425" anchor="ctr" anchorCtr="0">
            <a:noAutofit/>
          </a:bodyPr>
          <a:lstStyle/>
          <a:p>
            <a:pPr lvl="0">
              <a:spcBef>
                <a:spcPts val="0"/>
              </a:spcBef>
              <a:buNone/>
            </a:pPr>
            <a:r>
              <a:rPr lang="en" sz="2400"/>
              <a:t>Measles-Rubella Supplemental Immunization Activity</a:t>
            </a:r>
          </a:p>
          <a:p>
            <a:pPr lvl="0">
              <a:spcBef>
                <a:spcPts val="0"/>
              </a:spcBef>
              <a:buNone/>
            </a:pPr>
            <a:endParaRPr sz="2400"/>
          </a:p>
          <a:p>
            <a:pPr lvl="0">
              <a:spcBef>
                <a:spcPts val="0"/>
              </a:spcBef>
              <a:buNone/>
            </a:pPr>
            <a:r>
              <a:rPr lang="en" sz="2400"/>
              <a:t>November - December 2014</a:t>
            </a:r>
          </a:p>
        </p:txBody>
      </p:sp>
      <p:sp>
        <p:nvSpPr>
          <p:cNvPr id="96" name="Shape 96"/>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7</a:t>
            </a:fld>
            <a:endParaRPr lang="en"/>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311700" y="1561356"/>
            <a:ext cx="8520600" cy="3795900"/>
          </a:xfrm>
          <a:prstGeom prst="rect">
            <a:avLst/>
          </a:prstGeom>
        </p:spPr>
        <p:txBody>
          <a:bodyPr lIns="91425" tIns="91425" rIns="91425" bIns="91425" anchor="t" anchorCtr="0">
            <a:noAutofit/>
          </a:bodyPr>
          <a:lstStyle/>
          <a:p>
            <a:pPr marL="457200" lvl="0" indent="-228600" rtl="0">
              <a:spcBef>
                <a:spcPts val="0"/>
              </a:spcBef>
            </a:pPr>
            <a:r>
              <a:rPr lang="en" dirty="0"/>
              <a:t>Based on 2011-2012 Lao PDR Social Indicator Survey*</a:t>
            </a:r>
          </a:p>
          <a:p>
            <a:pPr marL="457200" lvl="0" indent="-228600" rtl="0">
              <a:spcBef>
                <a:spcPts val="0"/>
              </a:spcBef>
            </a:pPr>
            <a:r>
              <a:rPr lang="en" dirty="0"/>
              <a:t>Household members and characteristics</a:t>
            </a:r>
          </a:p>
          <a:p>
            <a:pPr marL="914400" lvl="1" indent="-228600" rtl="0">
              <a:spcBef>
                <a:spcPts val="0"/>
              </a:spcBef>
            </a:pPr>
            <a:r>
              <a:rPr lang="en" dirty="0"/>
              <a:t>Education of household members, water and sanitation facilities, supplies and facilities.</a:t>
            </a:r>
          </a:p>
          <a:p>
            <a:pPr marL="914400" lvl="1" indent="-228600" rtl="0">
              <a:spcBef>
                <a:spcPts val="0"/>
              </a:spcBef>
            </a:pPr>
            <a:r>
              <a:rPr lang="en" dirty="0"/>
              <a:t>Housing characteristics</a:t>
            </a:r>
          </a:p>
          <a:p>
            <a:pPr marL="457200" lvl="0" indent="-228600" rtl="0">
              <a:spcBef>
                <a:spcPts val="0"/>
              </a:spcBef>
            </a:pPr>
            <a:r>
              <a:rPr lang="en" dirty="0"/>
              <a:t>MR campaign: 9 months up to 10 years of age (14 months)</a:t>
            </a:r>
          </a:p>
          <a:p>
            <a:pPr marL="457200" lvl="0" indent="-228600" rtl="0">
              <a:spcBef>
                <a:spcPts val="0"/>
              </a:spcBef>
            </a:pPr>
            <a:r>
              <a:rPr lang="en" dirty="0"/>
              <a:t>Routine immunization: 9-23 months of age</a:t>
            </a:r>
          </a:p>
          <a:p>
            <a:pPr marL="457200" lvl="0" indent="-228600" rtl="0">
              <a:spcBef>
                <a:spcPts val="0"/>
              </a:spcBef>
            </a:pPr>
            <a:r>
              <a:rPr lang="en" dirty="0"/>
              <a:t>Japanese encephalitis 1 - 14 years of age in 10 districts</a:t>
            </a:r>
          </a:p>
          <a:p>
            <a:pPr marL="457200" lvl="0" indent="-228600" rtl="0">
              <a:spcBef>
                <a:spcPts val="0"/>
              </a:spcBef>
            </a:pPr>
            <a:r>
              <a:rPr lang="en" dirty="0"/>
              <a:t>Height &amp; weight measurement: children 0 - 4 years of age</a:t>
            </a:r>
          </a:p>
        </p:txBody>
      </p:sp>
      <p:sp>
        <p:nvSpPr>
          <p:cNvPr id="102" name="Shape 102"/>
          <p:cNvSpPr txBox="1">
            <a:spLocks noGrp="1"/>
          </p:cNvSpPr>
          <p:nvPr>
            <p:ph type="title"/>
          </p:nvPr>
        </p:nvSpPr>
        <p:spPr>
          <a:xfrm>
            <a:off x="311700" y="494472"/>
            <a:ext cx="8520600" cy="636300"/>
          </a:xfrm>
          <a:prstGeom prst="rect">
            <a:avLst/>
          </a:prstGeom>
        </p:spPr>
        <p:txBody>
          <a:bodyPr lIns="91425" tIns="91425" rIns="91425" bIns="91425" anchor="t" anchorCtr="0">
            <a:noAutofit/>
          </a:bodyPr>
          <a:lstStyle/>
          <a:p>
            <a:pPr lvl="0" rtl="0">
              <a:spcBef>
                <a:spcPts val="0"/>
              </a:spcBef>
              <a:buNone/>
            </a:pPr>
            <a:r>
              <a:rPr lang="en" sz="2400"/>
              <a:t>October 2014 - March 2015: Protocol and questionnaire development</a:t>
            </a:r>
          </a:p>
        </p:txBody>
      </p:sp>
      <p:sp>
        <p:nvSpPr>
          <p:cNvPr id="103" name="Shape 103"/>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8</a:t>
            </a:fld>
            <a:endParaRPr lang="en"/>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Shape 108"/>
          <p:cNvSpPr txBox="1">
            <a:spLocks noGrp="1"/>
          </p:cNvSpPr>
          <p:nvPr>
            <p:ph type="body" idx="2"/>
          </p:nvPr>
        </p:nvSpPr>
        <p:spPr>
          <a:xfrm>
            <a:off x="4939500" y="804527"/>
            <a:ext cx="3837000" cy="4105800"/>
          </a:xfrm>
          <a:prstGeom prst="rect">
            <a:avLst/>
          </a:prstGeom>
        </p:spPr>
        <p:txBody>
          <a:bodyPr lIns="91425" tIns="91425" rIns="91425" bIns="91425" anchor="ctr" anchorCtr="0">
            <a:noAutofit/>
          </a:bodyPr>
          <a:lstStyle/>
          <a:p>
            <a:pPr lvl="0">
              <a:spcBef>
                <a:spcPts val="0"/>
              </a:spcBef>
              <a:buNone/>
            </a:pPr>
            <a:r>
              <a:rPr lang="en"/>
              <a:t> </a:t>
            </a:r>
          </a:p>
        </p:txBody>
      </p:sp>
      <p:pic>
        <p:nvPicPr>
          <p:cNvPr id="109" name="Shape 10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708132" y="220150"/>
            <a:ext cx="4299735" cy="5143501"/>
          </a:xfrm>
          <a:prstGeom prst="rect">
            <a:avLst/>
          </a:prstGeom>
          <a:noFill/>
          <a:ln>
            <a:noFill/>
          </a:ln>
        </p:spPr>
      </p:pic>
      <p:sp>
        <p:nvSpPr>
          <p:cNvPr id="110" name="Shape 110"/>
          <p:cNvSpPr txBox="1">
            <a:spLocks noGrp="1"/>
          </p:cNvSpPr>
          <p:nvPr>
            <p:ph type="title"/>
          </p:nvPr>
        </p:nvSpPr>
        <p:spPr>
          <a:xfrm>
            <a:off x="250700" y="2034000"/>
            <a:ext cx="4045200" cy="1647000"/>
          </a:xfrm>
          <a:prstGeom prst="rect">
            <a:avLst/>
          </a:prstGeom>
        </p:spPr>
        <p:txBody>
          <a:bodyPr lIns="91425" tIns="91425" rIns="91425" bIns="91425" anchor="b" anchorCtr="0">
            <a:noAutofit/>
          </a:bodyPr>
          <a:lstStyle/>
          <a:p>
            <a:pPr lvl="0">
              <a:spcBef>
                <a:spcPts val="0"/>
              </a:spcBef>
              <a:buNone/>
            </a:pPr>
            <a:r>
              <a:rPr lang="en"/>
              <a:t>Previous experience was important</a:t>
            </a:r>
          </a:p>
        </p:txBody>
      </p:sp>
      <p:sp>
        <p:nvSpPr>
          <p:cNvPr id="111" name="Shape 111"/>
          <p:cNvSpPr txBox="1">
            <a:spLocks noGrp="1"/>
          </p:cNvSpPr>
          <p:nvPr>
            <p:ph type="sldNum" idx="12"/>
          </p:nvPr>
        </p:nvSpPr>
        <p:spPr>
          <a:xfrm>
            <a:off x="8472457" y="5181351"/>
            <a:ext cx="548700" cy="437400"/>
          </a:xfrm>
          <a:prstGeom prst="rect">
            <a:avLst/>
          </a:prstGeom>
        </p:spPr>
        <p:txBody>
          <a:bodyPr lIns="91425" tIns="91425" rIns="91425" bIns="91425" anchor="ctr" anchorCtr="0">
            <a:noAutofit/>
          </a:bodyPr>
          <a:lstStyle/>
          <a:p>
            <a:pPr lvl="0">
              <a:spcBef>
                <a:spcPts val="0"/>
              </a:spcBef>
              <a:buNone/>
            </a:pPr>
            <a:fld id="{00000000-1234-1234-1234-123412341234}" type="slidenum">
              <a:rPr lang="en"/>
              <a:t>9</a:t>
            </a:fld>
            <a:endParaRPr lang="en"/>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776</Words>
  <Application>Microsoft Office PowerPoint</Application>
  <PresentationFormat>On-screen Show (16:10)</PresentationFormat>
  <Paragraphs>112</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simple-light-2</vt:lpstr>
      <vt:lpstr>Challenges and opportunities associated with the new SIA coverage survey guidelines, and practical issues related to implementing these guidelines  Accelerating Progress Towards Measles and Rubella Control/Elimination Goals  Geneva, Switzerland 22 June 2016</vt:lpstr>
      <vt:lpstr>PowerPoint Presentation</vt:lpstr>
      <vt:lpstr>2014: Inception and elaboration of the protocol. Request for financial support</vt:lpstr>
      <vt:lpstr>PowerPoint Presentation</vt:lpstr>
      <vt:lpstr>PowerPoint Presentation</vt:lpstr>
      <vt:lpstr>Sept 2014:  Request for funding.</vt:lpstr>
      <vt:lpstr>Measles-Rubella Supplemental Immunization Activity  November - December 2014</vt:lpstr>
      <vt:lpstr>October 2014 - March 2015: Protocol and questionnaire development</vt:lpstr>
      <vt:lpstr>Previous experience was important</vt:lpstr>
      <vt:lpstr>October 2014 - March 2015: Planning, preparation</vt:lpstr>
      <vt:lpstr>April 2015 -  July 2015: Training, testing and field work. Data entry, cleaning, tabulation</vt:lpstr>
      <vt:lpstr>National Immunization Programme</vt:lpstr>
      <vt:lpstr>Dr Manithon Vonglokham, Principal Investigator, NIOP</vt:lpstr>
      <vt:lpstr>Training - everybody at once; no cascade training</vt:lpstr>
      <vt:lpstr>Getting ready for field work</vt:lpstr>
      <vt:lpstr>Sometimes the truck just won’t get you there.</vt:lpstr>
      <vt:lpstr>PowerPoint Presentation</vt:lpstr>
      <vt:lpstr>Surveys in small villages. So much for house to house.</vt:lpstr>
      <vt:lpstr>PowerPoint Presentation</vt:lpstr>
      <vt:lpstr>Entered, cleaned and ready for analysis</vt:lpstr>
      <vt:lpstr>Notable points</vt:lpstr>
      <vt:lpstr>Summary I.</vt:lpstr>
      <vt:lpstr>Summary II.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Challenges and opportunities associated with the new SIA coverage survey guidelines, and practical issues related to implementing these guidelines  Accelerating Progress Towards Measles and Rubella Control/Elimination Goals  Geneva, Switzerland 22 June 2016</dc:title>
  <dc:creator>DANOVARO ALFARO, Maria Carolina</dc:creator>
  <cp:lastModifiedBy>DANOVARO ALFARO, Maria Carolina</cp:lastModifiedBy>
  <cp:revision>2</cp:revision>
  <dcterms:modified xsi:type="dcterms:W3CDTF">2016-06-22T10:10:31Z</dcterms:modified>
</cp:coreProperties>
</file>