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340" r:id="rId2"/>
    <p:sldId id="390" r:id="rId3"/>
    <p:sldId id="391" r:id="rId4"/>
    <p:sldId id="418" r:id="rId5"/>
    <p:sldId id="394" r:id="rId6"/>
    <p:sldId id="429" r:id="rId7"/>
    <p:sldId id="419" r:id="rId8"/>
    <p:sldId id="395" r:id="rId9"/>
    <p:sldId id="396" r:id="rId10"/>
    <p:sldId id="401" r:id="rId11"/>
    <p:sldId id="424" r:id="rId12"/>
    <p:sldId id="425" r:id="rId13"/>
    <p:sldId id="400" r:id="rId14"/>
    <p:sldId id="426" r:id="rId15"/>
    <p:sldId id="427" r:id="rId16"/>
    <p:sldId id="420" r:id="rId17"/>
    <p:sldId id="417" r:id="rId18"/>
    <p:sldId id="360" r:id="rId19"/>
  </p:sldIdLst>
  <p:sldSz cx="10693400" cy="7561263"/>
  <p:notesSz cx="7102475" cy="10233025"/>
  <p:defaultTextStyle>
    <a:defPPr>
      <a:defRPr lang="en-US"/>
    </a:defPPr>
    <a:lvl1pPr algn="l" rtl="1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1pPr>
    <a:lvl2pPr marL="457200" algn="l" rtl="1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2pPr>
    <a:lvl3pPr marL="914400" algn="l" rtl="1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3pPr>
    <a:lvl4pPr marL="1371600" algn="l" rtl="1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4pPr>
    <a:lvl5pPr marL="1828800" algn="l" rtl="1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ULDERS, Miguel Norman" initials="muldersm" lastIdx="3" clrIdx="0"/>
  <p:cmAuthor id="1" name="GACIC-DOBO, Marta" initials="GM" lastIdx="0" clrIdx="1"/>
  <p:cmAuthor id="2" name="PATEL, Minal" initials="patelm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4189DD"/>
    <a:srgbClr val="000066"/>
    <a:srgbClr val="66FF33"/>
    <a:srgbClr val="96CCEE"/>
    <a:srgbClr val="72BBE8"/>
    <a:srgbClr val="1E7FB8"/>
    <a:srgbClr val="C4D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5" autoAdjust="0"/>
    <p:restoredTop sz="90637" autoAdjust="0"/>
  </p:normalViewPr>
  <p:slideViewPr>
    <p:cSldViewPr snapToGrid="0" showGuides="1">
      <p:cViewPr>
        <p:scale>
          <a:sx n="70" d="100"/>
          <a:sy n="70" d="100"/>
        </p:scale>
        <p:origin x="-810" y="216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24" y="135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52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8247" cy="51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88" tIns="48044" rIns="96088" bIns="4804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World Health Organization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37" y="1"/>
            <a:ext cx="3078246" cy="51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88" tIns="48044" rIns="96088" bIns="4804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1ECB1326-A2BC-4DF2-A429-BE63EE6CC816}" type="datetime3">
              <a:rPr lang="en-US"/>
              <a:pPr/>
              <a:t>22 June 2016</a:t>
            </a:fld>
            <a:endParaRPr lang="en-US" dirty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9227"/>
            <a:ext cx="3078247" cy="51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88" tIns="48044" rIns="96088" bIns="4804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37" y="9719227"/>
            <a:ext cx="3078246" cy="51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88" tIns="48044" rIns="96088" bIns="4804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E7E19772-9CDA-49E2-9B46-DE112DDE92F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484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8247" cy="51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88" tIns="48044" rIns="96088" bIns="4804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World Health Organization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37" y="1"/>
            <a:ext cx="3078246" cy="51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88" tIns="48044" rIns="96088" bIns="4804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6AB14944-3019-4FBD-B7FB-2C75174BF156}" type="datetime3">
              <a:rPr lang="en-US"/>
              <a:pPr/>
              <a:t>22 June 2016</a:t>
            </a:fld>
            <a:endParaRPr lang="en-US" dirty="0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9788" y="768350"/>
            <a:ext cx="5422900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756" y="4860440"/>
            <a:ext cx="5680965" cy="460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88" tIns="48044" rIns="96088" bIns="480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9227"/>
            <a:ext cx="3078247" cy="51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88" tIns="48044" rIns="96088" bIns="4804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37" y="9719227"/>
            <a:ext cx="3078246" cy="51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88" tIns="48044" rIns="96088" bIns="4804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52994639-CCE2-4D90-A523-641AD8EFE9F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4102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World Health Organization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B152F40-54ED-404E-BD3C-862A42742CB3}" type="datetime3">
              <a:rPr lang="en-US"/>
              <a:pPr/>
              <a:t>22 June 2016</a:t>
            </a:fld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0EE45D-7B69-42FA-BCC4-14B7617B8DC8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World Health Organization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AB14944-3019-4FBD-B7FB-2C75174BF156}" type="datetime3">
              <a:rPr lang="en-US" smtClean="0"/>
              <a:pPr/>
              <a:t>22 June 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4639-CCE2-4D90-A523-641AD8EFE9F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65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507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89756" indent="-303752" defTabSz="985507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215009" indent="-243002" defTabSz="985507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701013" indent="-243002" defTabSz="985507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187016" indent="-243002" defTabSz="985507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673020" indent="-243002" defTabSz="98550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800">
                <a:solidFill>
                  <a:schemeClr val="tx1"/>
                </a:solidFill>
                <a:latin typeface="Arial" charset="0"/>
              </a:defRPr>
            </a:lvl6pPr>
            <a:lvl7pPr marL="3159023" indent="-243002" defTabSz="98550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800">
                <a:solidFill>
                  <a:schemeClr val="tx1"/>
                </a:solidFill>
                <a:latin typeface="Arial" charset="0"/>
              </a:defRPr>
            </a:lvl7pPr>
            <a:lvl8pPr marL="3645027" indent="-243002" defTabSz="98550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800">
                <a:solidFill>
                  <a:schemeClr val="tx1"/>
                </a:solidFill>
                <a:latin typeface="Arial" charset="0"/>
              </a:defRPr>
            </a:lvl8pPr>
            <a:lvl9pPr marL="4131031" indent="-243002" defTabSz="98550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FF"/>
              </a:buClr>
            </a:pPr>
            <a:fld id="{49156219-AD2B-43CE-9BB3-6EB42627135C}" type="slidenum">
              <a:rPr lang="en-US" sz="14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buClr>
                  <a:srgbClr val="0000FF"/>
                </a:buClr>
              </a:pPr>
              <a:t>6</a:t>
            </a:fld>
            <a:endParaRPr lang="en-US" sz="1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9788" y="768350"/>
            <a:ext cx="5427662" cy="3838575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7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0050" y="0"/>
            <a:ext cx="2673350" cy="6607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7867650" cy="6607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24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en-US" dirty="0" smtClean="0"/>
              <a:t>MR Surveillance Roadmap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/>
          <a:p>
            <a:fld id="{96A2C0E7-EC95-494A-AECD-D736646357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237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666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4224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7525" y="1522413"/>
            <a:ext cx="4772025" cy="5084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1950" y="1522413"/>
            <a:ext cx="4772025" cy="5084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55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96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967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94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83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0897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0693400" cy="1365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525" y="1522413"/>
            <a:ext cx="9696450" cy="508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0" y="1374775"/>
            <a:ext cx="106934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588" y="6632575"/>
            <a:ext cx="10693400" cy="928688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945797" y="7041285"/>
            <a:ext cx="49672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1042988" rtl="0"/>
            <a:r>
              <a:rPr lang="en-US" sz="1400" baseline="0" dirty="0" smtClean="0">
                <a:solidFill>
                  <a:srgbClr val="96CCEE"/>
                </a:solidFill>
                <a:latin typeface="Arial Narrow" pitchFamily="34" charset="0"/>
              </a:rPr>
              <a:t>Surveillance  Roadmap</a:t>
            </a:r>
            <a:r>
              <a:rPr lang="en-US" sz="14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000" baseline="12000" dirty="0">
                <a:solidFill>
                  <a:schemeClr val="bg1"/>
                </a:solidFill>
                <a:latin typeface="Arial Narrow" pitchFamily="34" charset="0"/>
              </a:rPr>
              <a:t>|</a:t>
            </a:r>
            <a:r>
              <a:rPr lang="en-US" sz="1400" dirty="0">
                <a:solidFill>
                  <a:srgbClr val="96CCEE"/>
                </a:solidFill>
                <a:latin typeface="Arial Narrow" pitchFamily="34" charset="0"/>
              </a:rPr>
              <a:t>  </a:t>
            </a:r>
            <a:fld id="{E195B5D5-3D61-44BD-AAD4-40384A6035CA}" type="datetime4">
              <a:rPr lang="en-US" sz="1400" b="0">
                <a:solidFill>
                  <a:srgbClr val="96CCEE"/>
                </a:solidFill>
                <a:latin typeface="Arial Narrow" pitchFamily="34" charset="0"/>
              </a:rPr>
              <a:pPr defTabSz="1042988" rtl="0"/>
              <a:t>June 22, 2016</a:t>
            </a:fld>
            <a:endParaRPr lang="en-US" sz="1400" dirty="0">
              <a:solidFill>
                <a:srgbClr val="96CCEE"/>
              </a:solidFill>
              <a:latin typeface="Arial Narrow" pitchFamily="34" charset="0"/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20688" y="7054850"/>
            <a:ext cx="415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defTabSz="1042988" rtl="0"/>
            <a:fld id="{7CDFF658-29FB-4D97-9CFC-A556E704BC92}" type="slidenum">
              <a:rPr lang="ar-SA" sz="1700">
                <a:solidFill>
                  <a:srgbClr val="72BBE8"/>
                </a:solidFill>
                <a:latin typeface="Arial Narrow" pitchFamily="34" charset="0"/>
              </a:rPr>
              <a:pPr algn="r" defTabSz="1042988" rtl="0"/>
              <a:t>‹#›</a:t>
            </a:fld>
            <a:r>
              <a:rPr lang="en-US" sz="1700" dirty="0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US" sz="2400" baseline="14000" dirty="0">
                <a:solidFill>
                  <a:schemeClr val="bg1"/>
                </a:solidFill>
                <a:latin typeface="Arial Narrow" pitchFamily="34" charset="0"/>
              </a:rPr>
              <a:t>|</a:t>
            </a:r>
          </a:p>
        </p:txBody>
      </p:sp>
      <p:pic>
        <p:nvPicPr>
          <p:cNvPr id="7185" name="Picture 17" descr="WHO-EN-white-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6659563"/>
            <a:ext cx="25812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+mj-lt"/>
          <a:ea typeface="+mj-ea"/>
          <a:cs typeface="+mj-cs"/>
        </a:defRPr>
      </a:lvl1pPr>
      <a:lvl2pPr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2pPr>
      <a:lvl3pPr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3pPr>
      <a:lvl4pPr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4pPr>
      <a:lvl5pPr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5pPr>
      <a:lvl6pPr marL="457200"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6pPr>
      <a:lvl7pPr marL="914400"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7pPr>
      <a:lvl8pPr marL="1371600"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8pPr>
      <a:lvl9pPr marL="1828800"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90525" indent="-390525" algn="l" defTabSz="1042988" rtl="0" fontAlgn="base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800">
          <a:solidFill>
            <a:srgbClr val="000066"/>
          </a:solidFill>
          <a:latin typeface="+mn-lt"/>
          <a:ea typeface="+mn-ea"/>
          <a:cs typeface="+mn-cs"/>
        </a:defRPr>
      </a:lvl1pPr>
      <a:lvl2pPr marL="919163" indent="-322263" algn="l" defTabSz="1042988" rtl="0" fontAlgn="base">
        <a:spcBef>
          <a:spcPct val="20000"/>
        </a:spcBef>
        <a:spcAft>
          <a:spcPct val="0"/>
        </a:spcAft>
        <a:buClr>
          <a:srgbClr val="1E7FB8"/>
        </a:buClr>
        <a:buFont typeface="Arial" charset="0"/>
        <a:buChar char="–"/>
        <a:defRPr sz="2400">
          <a:solidFill>
            <a:srgbClr val="000066"/>
          </a:solidFill>
          <a:latin typeface="+mn-lt"/>
          <a:cs typeface="+mn-cs"/>
        </a:defRPr>
      </a:lvl2pPr>
      <a:lvl3pPr marL="1433513" indent="-307975" algn="l" defTabSz="1042988" rtl="0" fontAlgn="base">
        <a:spcBef>
          <a:spcPct val="20000"/>
        </a:spcBef>
        <a:spcAft>
          <a:spcPct val="0"/>
        </a:spcAft>
        <a:buClr>
          <a:srgbClr val="1E7FB8"/>
        </a:buClr>
        <a:buChar char="•"/>
        <a:defRPr sz="2400">
          <a:solidFill>
            <a:srgbClr val="000066"/>
          </a:solidFill>
          <a:latin typeface="Arial Narrow" pitchFamily="34" charset="0"/>
          <a:cs typeface="+mn-cs"/>
        </a:defRPr>
      </a:lvl3pPr>
      <a:lvl4pPr marL="1898650" indent="-258763" algn="l" defTabSz="1042988" rtl="0" fontAlgn="base">
        <a:spcBef>
          <a:spcPct val="20000"/>
        </a:spcBef>
        <a:spcAft>
          <a:spcPct val="0"/>
        </a:spcAft>
        <a:buClr>
          <a:srgbClr val="1E7FB8"/>
        </a:buClr>
        <a:buChar char="–"/>
        <a:defRPr sz="2400">
          <a:solidFill>
            <a:srgbClr val="000066"/>
          </a:solidFill>
          <a:latin typeface="Arial Narrow" pitchFamily="34" charset="0"/>
          <a:cs typeface="+mn-cs"/>
        </a:defRPr>
      </a:lvl4pPr>
      <a:lvl5pPr marL="2268538" indent="-165100" algn="r" defTabSz="104298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5pPr>
      <a:lvl6pPr marL="2725738" indent="-165100" algn="r" defTabSz="104298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6pPr>
      <a:lvl7pPr marL="3182938" indent="-165100" algn="r" defTabSz="104298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7pPr>
      <a:lvl8pPr marL="3640138" indent="-165100" algn="r" defTabSz="104298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8pPr>
      <a:lvl9pPr marL="4097338" indent="-165100" algn="r" defTabSz="104298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91" name="Rectangle 7"/>
          <p:cNvSpPr>
            <a:spLocks noChangeArrowheads="1"/>
          </p:cNvSpPr>
          <p:nvPr/>
        </p:nvSpPr>
        <p:spPr bwMode="auto">
          <a:xfrm>
            <a:off x="0" y="5310188"/>
            <a:ext cx="10693400" cy="2251075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46789" name="Picture 5" descr="WHO-EN-white-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5578475"/>
            <a:ext cx="4430713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792" name="Rectangle 8"/>
          <p:cNvSpPr>
            <a:spLocks noChangeArrowheads="1"/>
          </p:cNvSpPr>
          <p:nvPr/>
        </p:nvSpPr>
        <p:spPr bwMode="auto">
          <a:xfrm>
            <a:off x="779463" y="1249363"/>
            <a:ext cx="9134475" cy="115411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 sz="5400" b="0" dirty="0"/>
          </a:p>
          <a:p>
            <a:pPr algn="ctr"/>
            <a:r>
              <a:rPr lang="en-US" sz="5400" b="0" dirty="0" smtClean="0">
                <a:solidFill>
                  <a:schemeClr val="bg1"/>
                </a:solidFill>
              </a:rPr>
              <a:t>Measles and Rubella Surveillance Roadmap</a:t>
            </a:r>
            <a:r>
              <a:rPr lang="en-US" sz="5400" b="0" dirty="0"/>
              <a:t>	</a:t>
            </a:r>
          </a:p>
          <a:p>
            <a:pPr algn="ctr" defTabSz="1042988" rtl="0"/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1740" y="3315437"/>
            <a:ext cx="8331128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 </a:t>
            </a:r>
            <a:endParaRPr lang="en-US" sz="2000" b="0" dirty="0"/>
          </a:p>
          <a:p>
            <a:pPr algn="ctr"/>
            <a:r>
              <a:rPr lang="en-US" sz="2000" b="0" dirty="0"/>
              <a:t> </a:t>
            </a:r>
            <a:r>
              <a:rPr lang="en-US" sz="2800" dirty="0">
                <a:solidFill>
                  <a:schemeClr val="bg1"/>
                </a:solidFill>
              </a:rPr>
              <a:t>Accelerating Progress towards 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Measles </a:t>
            </a:r>
            <a:r>
              <a:rPr lang="en-US" sz="2800" dirty="0">
                <a:solidFill>
                  <a:schemeClr val="bg1"/>
                </a:solidFill>
              </a:rPr>
              <a:t>and Rubella </a:t>
            </a:r>
            <a:r>
              <a:rPr lang="en-US" sz="2800" dirty="0" smtClean="0">
                <a:solidFill>
                  <a:schemeClr val="bg1"/>
                </a:solidFill>
              </a:rPr>
              <a:t>Control/Elimination Goals </a:t>
            </a:r>
            <a:endParaRPr lang="en-GB" sz="2800" dirty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Geneva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smtClean="0">
                <a:solidFill>
                  <a:schemeClr val="bg1"/>
                </a:solidFill>
              </a:rPr>
              <a:t>23 </a:t>
            </a:r>
            <a:r>
              <a:rPr lang="en-US" sz="2000" dirty="0">
                <a:solidFill>
                  <a:schemeClr val="bg1"/>
                </a:solidFill>
              </a:rPr>
              <a:t>June 2016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n-US" sz="2400" b="0" dirty="0">
              <a:solidFill>
                <a:schemeClr val="bg1"/>
              </a:solidFill>
            </a:endParaRPr>
          </a:p>
          <a:p>
            <a:pPr algn="ctr"/>
            <a:r>
              <a:rPr lang="en-US" sz="1800" b="0" dirty="0" smtClean="0">
                <a:solidFill>
                  <a:schemeClr val="bg1"/>
                </a:solidFill>
              </a:rPr>
              <a:t>Marta Gacic Dobo, WHO IVB/EPI</a:t>
            </a:r>
            <a:r>
              <a:rPr lang="en-US" sz="2400" b="0" dirty="0">
                <a:solidFill>
                  <a:schemeClr val="bg1"/>
                </a:solidFill>
              </a:rPr>
              <a:t>	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93400" cy="1365250"/>
          </a:xfrm>
        </p:spPr>
        <p:txBody>
          <a:bodyPr>
            <a:normAutofit/>
          </a:bodyPr>
          <a:lstStyle/>
          <a:p>
            <a:r>
              <a:rPr lang="en-GB" dirty="0" smtClean="0"/>
              <a:t>Rubella / Congenital rubella syndrome (CRS)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3 regions established rubella elimination goal (AMR,EUR,WPR)</a:t>
            </a:r>
          </a:p>
          <a:p>
            <a:r>
              <a:rPr lang="en-GB" dirty="0" smtClean="0"/>
              <a:t>1 region </a:t>
            </a:r>
            <a:r>
              <a:rPr lang="en-GB" dirty="0"/>
              <a:t>(SEAR</a:t>
            </a:r>
            <a:r>
              <a:rPr lang="en-GB" dirty="0" smtClean="0"/>
              <a:t>) established </a:t>
            </a:r>
            <a:r>
              <a:rPr lang="en-GB" dirty="0"/>
              <a:t> </a:t>
            </a:r>
            <a:r>
              <a:rPr lang="en-GB" dirty="0" smtClean="0"/>
              <a:t>rubella/CRS control goal </a:t>
            </a:r>
          </a:p>
          <a:p>
            <a:r>
              <a:rPr lang="en-GB" dirty="0" smtClean="0"/>
              <a:t>WHO recommends rubella surveillance to be integrated  to measles surveillance. </a:t>
            </a:r>
          </a:p>
          <a:p>
            <a:pPr lvl="1"/>
            <a:r>
              <a:rPr lang="en-GB" sz="3200" u="sng" dirty="0" smtClean="0">
                <a:solidFill>
                  <a:srgbClr val="FF0000"/>
                </a:solidFill>
              </a:rPr>
              <a:t>In practice this is not happening in most regions</a:t>
            </a:r>
          </a:p>
          <a:p>
            <a:pPr marL="521528" lvl="1" indent="0">
              <a:buNone/>
            </a:pPr>
            <a:endParaRPr lang="en-GB" dirty="0" smtClean="0"/>
          </a:p>
          <a:p>
            <a:pPr marL="521528" lvl="1" indent="0">
              <a:buNone/>
            </a:pPr>
            <a:endParaRPr lang="en-GB" dirty="0" smtClean="0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591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060" y="305789"/>
            <a:ext cx="9623385" cy="657901"/>
          </a:xfrm>
        </p:spPr>
        <p:txBody>
          <a:bodyPr/>
          <a:lstStyle/>
          <a:p>
            <a:pPr lvl="1"/>
            <a:r>
              <a:rPr lang="en-CA" sz="3600" b="1" dirty="0" smtClean="0">
                <a:solidFill>
                  <a:srgbClr val="002060"/>
                </a:solidFill>
                <a:effectLst/>
                <a:latin typeface="+mj-lt"/>
                <a:ea typeface="Calibri"/>
                <a:cs typeface="Times New Roman"/>
              </a:rPr>
              <a:t>Prioritizing  surveillance improvement</a:t>
            </a:r>
            <a:br>
              <a:rPr lang="en-CA" sz="3600" b="1" dirty="0" smtClean="0">
                <a:solidFill>
                  <a:srgbClr val="002060"/>
                </a:solidFill>
                <a:effectLst/>
                <a:latin typeface="+mj-lt"/>
                <a:ea typeface="Calibri"/>
                <a:cs typeface="Times New Roman"/>
              </a:rPr>
            </a:br>
            <a:r>
              <a:rPr lang="en-CA" sz="3600" b="1" dirty="0" smtClean="0">
                <a:solidFill>
                  <a:srgbClr val="002060"/>
                </a:solidFill>
                <a:effectLst/>
                <a:latin typeface="+mj-lt"/>
                <a:ea typeface="Calibri"/>
                <a:cs typeface="Times New Roman"/>
              </a:rPr>
              <a:t>Functional Attributes </a:t>
            </a:r>
            <a:r>
              <a:rPr lang="en-CA" sz="3600" b="1" dirty="0">
                <a:solidFill>
                  <a:srgbClr val="002060"/>
                </a:solidFill>
                <a:effectLst/>
                <a:latin typeface="+mj-lt"/>
                <a:ea typeface="Calibri"/>
                <a:cs typeface="Times New Roman"/>
              </a:rPr>
              <a:t>for </a:t>
            </a:r>
            <a:r>
              <a:rPr lang="en-CA" sz="3600" b="1" dirty="0" smtClean="0">
                <a:solidFill>
                  <a:srgbClr val="002060"/>
                </a:solidFill>
                <a:effectLst/>
                <a:latin typeface="+mj-lt"/>
                <a:ea typeface="Calibri"/>
                <a:cs typeface="Times New Roman"/>
              </a:rPr>
              <a:t>Phased Adoption</a:t>
            </a:r>
            <a:endParaRPr lang="en-US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007" y="1663753"/>
            <a:ext cx="9623385" cy="5559752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CA" sz="1800" dirty="0">
                <a:effectLst/>
              </a:rPr>
              <a:t>Detecting cases/outbreaks</a:t>
            </a:r>
          </a:p>
          <a:p>
            <a:pPr lvl="1"/>
            <a:r>
              <a:rPr lang="en-CA" sz="1800" dirty="0" smtClean="0">
                <a:effectLst/>
              </a:rPr>
              <a:t>case </a:t>
            </a:r>
            <a:r>
              <a:rPr lang="en-CA" sz="1800" dirty="0">
                <a:effectLst/>
              </a:rPr>
              <a:t>definition: fever and rash vs. fever, rash and 1/3 Cs</a:t>
            </a:r>
          </a:p>
          <a:p>
            <a:pPr lvl="1"/>
            <a:r>
              <a:rPr lang="en-CA" sz="1800" dirty="0">
                <a:effectLst/>
              </a:rPr>
              <a:t>a single case is considered an </a:t>
            </a:r>
            <a:r>
              <a:rPr lang="en-CA" sz="1800" dirty="0" smtClean="0">
                <a:effectLst/>
              </a:rPr>
              <a:t>outbreak</a:t>
            </a:r>
          </a:p>
          <a:p>
            <a:pPr marL="457200" indent="-457200"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CA" sz="1800" dirty="0">
                <a:effectLst/>
              </a:rPr>
              <a:t>Investigating and confirming cases/outbreaks</a:t>
            </a:r>
          </a:p>
          <a:p>
            <a:pPr lvl="1"/>
            <a:r>
              <a:rPr lang="en-CA" sz="1800" dirty="0" smtClean="0">
                <a:effectLst/>
              </a:rPr>
              <a:t>contact </a:t>
            </a:r>
            <a:r>
              <a:rPr lang="en-CA" sz="1800" dirty="0">
                <a:effectLst/>
              </a:rPr>
              <a:t>tracing is conducted to determine who infected the case (7-21 days before rash onset) in addition to who the case may have infected (4 days before to 4 days after rash onset</a:t>
            </a:r>
            <a:r>
              <a:rPr lang="en-CA" sz="1800" dirty="0" smtClean="0">
                <a:effectLst/>
              </a:rPr>
              <a:t>)</a:t>
            </a:r>
          </a:p>
          <a:p>
            <a:pPr lvl="1"/>
            <a:r>
              <a:rPr lang="en-CA" sz="1800" dirty="0" smtClean="0">
                <a:effectLst/>
              </a:rPr>
              <a:t>More restrictive requirements for epidemiologic linkage?</a:t>
            </a:r>
          </a:p>
          <a:p>
            <a:pPr marL="0" indent="0">
              <a:spcBef>
                <a:spcPts val="600"/>
              </a:spcBef>
              <a:buClr>
                <a:schemeClr val="tx1"/>
              </a:buClr>
              <a:buSzPct val="100000"/>
              <a:buNone/>
            </a:pPr>
            <a:r>
              <a:rPr lang="en-CA" sz="1800" dirty="0" smtClean="0">
                <a:effectLst/>
              </a:rPr>
              <a:t>3.  Data </a:t>
            </a:r>
            <a:r>
              <a:rPr lang="en-CA" sz="1800" dirty="0">
                <a:effectLst/>
              </a:rPr>
              <a:t>collection for cases/outbreaks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1800" dirty="0" smtClean="0">
                <a:effectLst/>
              </a:rPr>
              <a:t>core </a:t>
            </a:r>
            <a:r>
              <a:rPr lang="en-CA" sz="1800" dirty="0">
                <a:effectLst/>
              </a:rPr>
              <a:t>variable data may include more data points (e.g., 12 core variables)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1800" dirty="0">
                <a:effectLst/>
              </a:rPr>
              <a:t>additional data on potential risk factors for exposure and spread</a:t>
            </a:r>
          </a:p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en-CA" sz="1800" dirty="0" smtClean="0">
                <a:effectLst/>
              </a:rPr>
              <a:t>4.  Interpretation and use of data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1800" dirty="0" smtClean="0">
                <a:effectLst/>
              </a:rPr>
              <a:t>Determining </a:t>
            </a:r>
            <a:r>
              <a:rPr lang="en-CA" sz="1800" dirty="0">
                <a:effectLst/>
              </a:rPr>
              <a:t>the effective reproductive number (R</a:t>
            </a:r>
            <a:r>
              <a:rPr lang="en-CA" sz="1800" baseline="-25000" dirty="0">
                <a:effectLst/>
              </a:rPr>
              <a:t>e</a:t>
            </a:r>
            <a:r>
              <a:rPr lang="en-CA" sz="1800" dirty="0">
                <a:effectLst/>
              </a:rPr>
              <a:t>) for measles</a:t>
            </a:r>
            <a:endParaRPr lang="en-US" sz="1800" dirty="0">
              <a:effectLst/>
            </a:endParaRP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1800" dirty="0">
                <a:effectLst/>
              </a:rPr>
              <a:t>Verification of </a:t>
            </a:r>
            <a:r>
              <a:rPr lang="en-CA" sz="1800" dirty="0" smtClean="0">
                <a:effectLst/>
              </a:rPr>
              <a:t>elimination</a:t>
            </a:r>
            <a:endParaRPr lang="en-US" sz="2500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2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93400" cy="1365250"/>
          </a:xfrm>
        </p:spPr>
        <p:txBody>
          <a:bodyPr/>
          <a:lstStyle/>
          <a:p>
            <a:r>
              <a:rPr lang="en-US" sz="3600" dirty="0" smtClean="0">
                <a:solidFill>
                  <a:srgbClr val="002060"/>
                </a:solidFill>
                <a:effectLst/>
              </a:rPr>
              <a:t>Potential Thresholds for Phased Adoption of Resource-Intensive Functional Attributes</a:t>
            </a:r>
            <a:endParaRPr lang="en-US" sz="3600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China: provinces targeted elimination when measles incidence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 ≤ 20/million</a:t>
            </a:r>
          </a:p>
          <a:p>
            <a:r>
              <a:rPr lang="en-US" sz="2400" dirty="0" smtClean="0"/>
              <a:t>AFRO criteria for selecting countries for “elimination mode” surveillance:</a:t>
            </a:r>
          </a:p>
          <a:p>
            <a:pPr lvl="1"/>
            <a:r>
              <a:rPr lang="en-US" sz="1900" dirty="0" smtClean="0">
                <a:effectLst/>
              </a:rPr>
              <a:t>annual </a:t>
            </a:r>
            <a:r>
              <a:rPr lang="en-US" sz="1900" dirty="0">
                <a:effectLst/>
              </a:rPr>
              <a:t>incidence that has remained at less than 10/ million</a:t>
            </a:r>
          </a:p>
          <a:p>
            <a:pPr lvl="1"/>
            <a:r>
              <a:rPr lang="en-US" sz="1900" dirty="0" smtClean="0">
                <a:effectLst/>
              </a:rPr>
              <a:t>standard </a:t>
            </a:r>
            <a:r>
              <a:rPr lang="en-US" sz="1900" dirty="0">
                <a:effectLst/>
              </a:rPr>
              <a:t>measles surveillance performance maintained for </a:t>
            </a:r>
            <a:r>
              <a:rPr lang="en-US" sz="1900" u="sng" dirty="0">
                <a:effectLst/>
              </a:rPr>
              <a:t>&gt;</a:t>
            </a:r>
            <a:r>
              <a:rPr lang="en-US" sz="1900" dirty="0">
                <a:effectLst/>
              </a:rPr>
              <a:t> 3 years</a:t>
            </a:r>
          </a:p>
          <a:p>
            <a:pPr lvl="1"/>
            <a:r>
              <a:rPr lang="en-US" sz="1900" dirty="0">
                <a:effectLst/>
              </a:rPr>
              <a:t>WHO/UNICEF estimates of MCV1 ≥ 80% for </a:t>
            </a:r>
            <a:r>
              <a:rPr lang="en-US" sz="1900" u="sng" dirty="0">
                <a:effectLst/>
              </a:rPr>
              <a:t>&gt; </a:t>
            </a:r>
            <a:r>
              <a:rPr lang="en-US" sz="1900" dirty="0">
                <a:effectLst/>
              </a:rPr>
              <a:t>3 years</a:t>
            </a:r>
          </a:p>
          <a:p>
            <a:pPr lvl="1"/>
            <a:r>
              <a:rPr lang="en-US" sz="1900" dirty="0">
                <a:effectLst/>
              </a:rPr>
              <a:t>MR and/ or MCV2 introduced in the EPI program</a:t>
            </a:r>
          </a:p>
          <a:p>
            <a:pPr lvl="1"/>
            <a:r>
              <a:rPr lang="en-US" sz="1900" dirty="0">
                <a:effectLst/>
              </a:rPr>
              <a:t>Wide age range M or MR SIAs conducted nationwide after 2010 </a:t>
            </a:r>
          </a:p>
          <a:p>
            <a:pPr lvl="1"/>
            <a:r>
              <a:rPr lang="en-US" sz="1900" dirty="0">
                <a:effectLst/>
              </a:rPr>
              <a:t>No “significant” measles outbreak reported in at least 3 years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158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Funding for surveillance </a:t>
            </a:r>
            <a:r>
              <a:rPr lang="en-GB" dirty="0"/>
              <a:t>personnel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Polio funded</a:t>
            </a:r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18032716"/>
              </p:ext>
            </p:extLst>
          </p:nvPr>
        </p:nvGraphicFramePr>
        <p:xfrm>
          <a:off x="546767" y="2589750"/>
          <a:ext cx="4724776" cy="319284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791155"/>
                <a:gridCol w="1394196"/>
                <a:gridCol w="1539425"/>
              </a:tblGrid>
              <a:tr h="575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Category of staff</a:t>
                      </a:r>
                      <a:endParaRPr lang="en-GB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9709" marR="697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Number (globally)</a:t>
                      </a:r>
                      <a:endParaRPr lang="en-GB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9709" marR="697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Funds allocated (globally</a:t>
                      </a:r>
                      <a:r>
                        <a:rPr lang="en-GB" sz="1300" dirty="0" smtClean="0">
                          <a:effectLst/>
                        </a:rPr>
                        <a:t>) USD</a:t>
                      </a:r>
                      <a:endParaRPr lang="en-GB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9709" marR="69709" marT="0" marB="0" anchor="ctr"/>
                </a:tc>
              </a:tr>
              <a:tr h="5659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Data managers</a:t>
                      </a:r>
                      <a:endParaRPr lang="en-GB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9709" marR="697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18</a:t>
                      </a:r>
                      <a:endParaRPr lang="en-GB" sz="20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9709" marR="697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~4.0 million</a:t>
                      </a:r>
                      <a:endParaRPr lang="en-GB" sz="20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9709" marR="69709" marT="0" marB="0"/>
                </a:tc>
              </a:tr>
              <a:tr h="6049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Field surveillance staff (all categories)</a:t>
                      </a:r>
                      <a:endParaRPr lang="en-GB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9709" marR="697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133</a:t>
                      </a:r>
                      <a:endParaRPr lang="en-GB" sz="20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9709" marR="697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~31.8 million</a:t>
                      </a:r>
                      <a:endParaRPr lang="en-GB" sz="20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9709" marR="69709" marT="0" marB="0"/>
                </a:tc>
              </a:tr>
              <a:tr h="7211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Laboratory surveillance staff (all categories)</a:t>
                      </a:r>
                      <a:endParaRPr lang="en-GB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9709" marR="697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18</a:t>
                      </a:r>
                      <a:endParaRPr lang="en-GB" sz="20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9709" marR="697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~1.9 million</a:t>
                      </a:r>
                      <a:endParaRPr lang="en-GB" sz="20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9709" marR="69709" marT="0" marB="0"/>
                </a:tc>
              </a:tr>
              <a:tr h="72111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300" kern="1200" baseline="0" dirty="0" smtClean="0">
                          <a:effectLst/>
                        </a:rPr>
                        <a:t>Total</a:t>
                      </a:r>
                      <a:endParaRPr lang="en-GB" sz="1300" kern="1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709" marR="6970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2000" kern="1200" dirty="0" smtClean="0">
                          <a:effectLst/>
                        </a:rPr>
                        <a:t>169</a:t>
                      </a: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709" marR="6970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2000" kern="1200" dirty="0" smtClean="0">
                          <a:effectLst/>
                        </a:rPr>
                        <a:t>37.7 million</a:t>
                      </a: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709" marR="69709" marT="0" marB="0"/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CDC, BMGF and Gavi funded</a:t>
            </a:r>
            <a:endParaRPr lang="en-GB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53216169"/>
              </p:ext>
            </p:extLst>
          </p:nvPr>
        </p:nvGraphicFramePr>
        <p:xfrm>
          <a:off x="5515119" y="2589750"/>
          <a:ext cx="4726632" cy="3189157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791858"/>
                <a:gridCol w="1394744"/>
                <a:gridCol w="1540030"/>
              </a:tblGrid>
              <a:tr h="5752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Category of staff</a:t>
                      </a:r>
                      <a:endParaRPr lang="en-GB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9737" marR="697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Number (globally)</a:t>
                      </a:r>
                      <a:endParaRPr lang="en-GB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9737" marR="697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Funds allocated (globally</a:t>
                      </a:r>
                      <a:r>
                        <a:rPr lang="en-GB" sz="1300" dirty="0" smtClean="0">
                          <a:effectLst/>
                        </a:rPr>
                        <a:t>) USD</a:t>
                      </a:r>
                      <a:endParaRPr lang="en-GB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9737" marR="69737" marT="0" marB="0" anchor="ctr"/>
                </a:tc>
              </a:tr>
              <a:tr h="5661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Data managers</a:t>
                      </a:r>
                      <a:endParaRPr lang="en-GB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9737" marR="697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6</a:t>
                      </a:r>
                      <a:endParaRPr lang="en-GB" sz="20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9737" marR="697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0.55 million</a:t>
                      </a:r>
                      <a:endParaRPr lang="en-GB" sz="20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9737" marR="69737" marT="0" marB="0"/>
                </a:tc>
              </a:tr>
              <a:tr h="6049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Field surveillance staff (all categories)</a:t>
                      </a:r>
                      <a:endParaRPr lang="en-GB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9737" marR="697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38</a:t>
                      </a:r>
                      <a:endParaRPr lang="en-GB" sz="20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9737" marR="697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en-GB" sz="2000" dirty="0" smtClean="0">
                          <a:effectLst/>
                        </a:rPr>
                        <a:t>8 million</a:t>
                      </a:r>
                      <a:endParaRPr lang="en-GB" sz="20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9737" marR="69737" marT="0" marB="0"/>
                </a:tc>
              </a:tr>
              <a:tr h="721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Laboratory surveillance staff (all categories)</a:t>
                      </a:r>
                      <a:endParaRPr lang="en-GB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9737" marR="697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5</a:t>
                      </a:r>
                      <a:endParaRPr lang="en-GB" sz="20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9737" marR="697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1.1 million</a:t>
                      </a:r>
                      <a:endParaRPr lang="en-GB" sz="20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9737" marR="69737" marT="0" marB="0"/>
                </a:tc>
              </a:tr>
              <a:tr h="721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effectLst/>
                        </a:rPr>
                        <a:t>Total</a:t>
                      </a:r>
                      <a:endParaRPr lang="en-GB" sz="11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9737" marR="697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49</a:t>
                      </a:r>
                      <a:endParaRPr lang="en-GB" sz="20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9737" marR="697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9.7 million</a:t>
                      </a:r>
                      <a:endParaRPr lang="en-GB" sz="2000" dirty="0">
                        <a:effectLst/>
                        <a:latin typeface="Calibri"/>
                        <a:ea typeface="SimSun"/>
                      </a:endParaRPr>
                    </a:p>
                  </a:txBody>
                  <a:tcPr marL="69737" marR="69737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30953" y="5959142"/>
            <a:ext cx="6147283" cy="52082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en-GB" sz="2700" dirty="0">
                <a:solidFill>
                  <a:srgbClr val="FF0000"/>
                </a:solidFill>
              </a:rPr>
              <a:t>~80% is polio funded</a:t>
            </a:r>
          </a:p>
        </p:txBody>
      </p:sp>
    </p:spTree>
    <p:extLst>
      <p:ext uri="{BB962C8B-B14F-4D97-AF65-F5344CB8AC3E}">
        <p14:creationId xmlns:p14="http://schemas.microsoft.com/office/powerpoint/2010/main" val="37072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Case based surveillance status</a:t>
            </a:r>
            <a:br>
              <a:rPr lang="en-GB" dirty="0" smtClean="0"/>
            </a:br>
            <a:r>
              <a:rPr lang="en-GB" sz="3500" dirty="0"/>
              <a:t>most Member States implementing but....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69" t="19073" r="8524" b="22477"/>
          <a:stretch/>
        </p:blipFill>
        <p:spPr bwMode="auto">
          <a:xfrm>
            <a:off x="110362" y="1513488"/>
            <a:ext cx="6463862" cy="483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4581" y="1764296"/>
            <a:ext cx="3464680" cy="4874455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189 (97%) countries  have case based surveillance</a:t>
            </a:r>
          </a:p>
          <a:p>
            <a:r>
              <a:rPr lang="en-GB" dirty="0" smtClean="0"/>
              <a:t>37* (19%) </a:t>
            </a:r>
            <a:r>
              <a:rPr lang="en-GB" b="1" u="sng" dirty="0" smtClean="0"/>
              <a:t>not </a:t>
            </a:r>
            <a:r>
              <a:rPr lang="en-GB" dirty="0" smtClean="0"/>
              <a:t>report case based surveillance data to WHO HQ</a:t>
            </a:r>
          </a:p>
          <a:p>
            <a:r>
              <a:rPr lang="en-GB" dirty="0" smtClean="0"/>
              <a:t>5 (3%) counties  have not yet implemented national case based surveillance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027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Limitations of global monitoring system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Most Member States (95% in 2015) report  data monthly </a:t>
            </a:r>
          </a:p>
          <a:p>
            <a:endParaRPr lang="en-GB" dirty="0"/>
          </a:p>
          <a:p>
            <a:r>
              <a:rPr lang="en-GB" dirty="0" smtClean="0"/>
              <a:t>Only 60 (31%) meets surveillance sensitivity indicator (2/100 000 discarded cases)</a:t>
            </a:r>
          </a:p>
          <a:p>
            <a:endParaRPr lang="en-GB" dirty="0"/>
          </a:p>
          <a:p>
            <a:r>
              <a:rPr lang="en-GB" dirty="0" smtClean="0"/>
              <a:t>Due to monthly reporting at least 2 month lag of data availability at global level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13" t="18265" r="7140" b="22477"/>
          <a:stretch/>
        </p:blipFill>
        <p:spPr bwMode="auto">
          <a:xfrm>
            <a:off x="6262158" y="4043853"/>
            <a:ext cx="3657600" cy="267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00" t="17211" r="7108" b="22336"/>
          <a:stretch/>
        </p:blipFill>
        <p:spPr bwMode="auto">
          <a:xfrm>
            <a:off x="6200486" y="1442542"/>
            <a:ext cx="3519420" cy="260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97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10693400" cy="1365250"/>
          </a:xfrm>
        </p:spPr>
        <p:txBody>
          <a:bodyPr/>
          <a:lstStyle/>
          <a:p>
            <a:r>
              <a:rPr lang="en-GB" dirty="0" smtClean="0"/>
              <a:t>The road forward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96950" y="1563356"/>
            <a:ext cx="9696450" cy="5084762"/>
          </a:xfrm>
        </p:spPr>
        <p:txBody>
          <a:bodyPr/>
          <a:lstStyle/>
          <a:p>
            <a:r>
              <a:rPr lang="en-GB" sz="1800" dirty="0" smtClean="0"/>
              <a:t>Country ownership</a:t>
            </a:r>
          </a:p>
          <a:p>
            <a:r>
              <a:rPr lang="en-GB" sz="1800" dirty="0" smtClean="0"/>
              <a:t>Strengthen case based surveillance </a:t>
            </a:r>
          </a:p>
          <a:p>
            <a:pPr lvl="1"/>
            <a:r>
              <a:rPr lang="en-GB" sz="1800" dirty="0" smtClean="0"/>
              <a:t>Data collection, consolidation, analysis and feedback</a:t>
            </a:r>
          </a:p>
          <a:p>
            <a:pPr marL="390525" lvl="1" indent="-390525">
              <a:spcBef>
                <a:spcPct val="80000"/>
              </a:spcBef>
              <a:buFont typeface="Wingdings" pitchFamily="2" charset="2"/>
              <a:buChar char="l"/>
            </a:pPr>
            <a:r>
              <a:rPr lang="en-CA" sz="1800" dirty="0"/>
              <a:t>Integrate Measles and rubella surveillance</a:t>
            </a:r>
            <a:endParaRPr lang="en-GB" sz="1800" dirty="0"/>
          </a:p>
          <a:p>
            <a:r>
              <a:rPr lang="en-GB" sz="1800" dirty="0" smtClean="0"/>
              <a:t>Establish and strengthen CRS surveillance</a:t>
            </a:r>
          </a:p>
          <a:p>
            <a:r>
              <a:rPr lang="en-GB" sz="1800" dirty="0" smtClean="0"/>
              <a:t>Strengthen laboratory capacity</a:t>
            </a:r>
          </a:p>
          <a:p>
            <a:r>
              <a:rPr lang="en-GB" sz="1800" dirty="0" smtClean="0"/>
              <a:t>Strengthen outbreak </a:t>
            </a:r>
            <a:r>
              <a:rPr lang="en-GB" sz="1800" dirty="0" smtClean="0"/>
              <a:t>response capacity</a:t>
            </a:r>
          </a:p>
          <a:p>
            <a:r>
              <a:rPr lang="en-CA" sz="1800" dirty="0" smtClean="0"/>
              <a:t>Ensure </a:t>
            </a:r>
            <a:r>
              <a:rPr lang="en-CA" sz="1800" dirty="0"/>
              <a:t>high quality coverage data</a:t>
            </a:r>
            <a:endParaRPr lang="en-GB" sz="1800" dirty="0"/>
          </a:p>
          <a:p>
            <a:r>
              <a:rPr lang="en-CA" sz="1800" dirty="0"/>
              <a:t>Consider hard to reach groups that become increasingly important as potential reservoirs as elimination is approached</a:t>
            </a:r>
            <a:r>
              <a:rPr lang="en-CA" sz="1800" dirty="0" smtClean="0"/>
              <a:t>.</a:t>
            </a:r>
            <a:r>
              <a:rPr lang="en-GB" sz="2000" dirty="0" smtClean="0"/>
              <a:t>	</a:t>
            </a:r>
          </a:p>
          <a:p>
            <a:pPr marL="0" indent="0">
              <a:buNone/>
            </a:pPr>
            <a:r>
              <a:rPr lang="en-GB" sz="2400" b="1" dirty="0" smtClean="0">
                <a:solidFill>
                  <a:srgbClr val="FF0000"/>
                </a:solidFill>
              </a:rPr>
              <a:t>What is needed to achieve the above?</a:t>
            </a:r>
          </a:p>
        </p:txBody>
      </p:sp>
    </p:spTree>
    <p:extLst>
      <p:ext uri="{BB962C8B-B14F-4D97-AF65-F5344CB8AC3E}">
        <p14:creationId xmlns:p14="http://schemas.microsoft.com/office/powerpoint/2010/main" val="367354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93400" cy="1365250"/>
          </a:xfrm>
        </p:spPr>
        <p:txBody>
          <a:bodyPr/>
          <a:lstStyle/>
          <a:p>
            <a:r>
              <a:rPr lang="en-GB" dirty="0" smtClean="0"/>
              <a:t>Acknowledgement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Natasha Crowcroft and Sage WG on measles and rubella</a:t>
            </a:r>
          </a:p>
          <a:p>
            <a:r>
              <a:rPr lang="en-GB" sz="2400" dirty="0" smtClean="0"/>
              <a:t>David Sniadack</a:t>
            </a:r>
          </a:p>
          <a:p>
            <a:r>
              <a:rPr lang="en-GB" sz="2400" dirty="0" smtClean="0"/>
              <a:t>Susan Reef</a:t>
            </a:r>
          </a:p>
          <a:p>
            <a:r>
              <a:rPr lang="en-GB" sz="2400" dirty="0" smtClean="0"/>
              <a:t>Fiona Guerra</a:t>
            </a:r>
          </a:p>
          <a:p>
            <a:r>
              <a:rPr lang="en-GB" sz="2400" dirty="0" smtClean="0"/>
              <a:t>Gilliam Lim</a:t>
            </a:r>
          </a:p>
          <a:p>
            <a:r>
              <a:rPr lang="en-GB" sz="2400" dirty="0" smtClean="0"/>
              <a:t>Minal Patel</a:t>
            </a:r>
          </a:p>
          <a:p>
            <a:r>
              <a:rPr lang="en-GB" sz="2400" dirty="0" smtClean="0"/>
              <a:t>Peter Strebel</a:t>
            </a:r>
          </a:p>
        </p:txBody>
      </p:sp>
    </p:spTree>
    <p:extLst>
      <p:ext uri="{BB962C8B-B14F-4D97-AF65-F5344CB8AC3E}">
        <p14:creationId xmlns:p14="http://schemas.microsoft.com/office/powerpoint/2010/main" val="30964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818880" y="2090188"/>
            <a:ext cx="9090025" cy="16208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Thank You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6" y="4396534"/>
            <a:ext cx="1939593" cy="258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747" y="4302888"/>
            <a:ext cx="428625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17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93400" cy="1365250"/>
          </a:xfrm>
        </p:spPr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Roadmap for the development of elimination -standard measles, rubella and congenital rubella syndrome surveillance and monitoring</a:t>
            </a:r>
            <a:endParaRPr lang="en-GB" b="1" dirty="0"/>
          </a:p>
          <a:p>
            <a:pPr lvl="1"/>
            <a:r>
              <a:rPr lang="en-CA" dirty="0" smtClean="0"/>
              <a:t>This </a:t>
            </a:r>
            <a:r>
              <a:rPr lang="en-CA" dirty="0"/>
              <a:t>document was developed by the SAGE WG on measles and rubella with significant support from the WHO secretariat, Regional Office staff and the following individuals:  David H Sniadack, Susan Reef, Emma Lebo, Boubker Naouri, Fiona Guerra, Gillian Lim. It was developed with input and support from the Chairs of the Measles and Rubella Regional Verification Commission at a meeting in June </a:t>
            </a:r>
            <a:r>
              <a:rPr lang="en-CA" dirty="0" smtClean="0"/>
              <a:t>2015.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837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93400" cy="1365250"/>
          </a:xfrm>
        </p:spPr>
        <p:txBody>
          <a:bodyPr/>
          <a:lstStyle/>
          <a:p>
            <a:r>
              <a:rPr lang="en-GB" dirty="0" smtClean="0"/>
              <a:t>Why we need a roadmap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z="2400" dirty="0" smtClean="0"/>
              <a:t>All Member States and every WHO region has a measles elimination goal by 2020 or earlier.</a:t>
            </a:r>
          </a:p>
          <a:p>
            <a:pPr lvl="0"/>
            <a:r>
              <a:rPr lang="en-CA" sz="2400" dirty="0" smtClean="0"/>
              <a:t>Key factor to achieve and sustain elimination is </a:t>
            </a:r>
            <a:r>
              <a:rPr lang="en-CA" b="1" dirty="0" smtClean="0"/>
              <a:t>high quality case based surveillance. </a:t>
            </a:r>
          </a:p>
          <a:p>
            <a:pPr lvl="0"/>
            <a:r>
              <a:rPr lang="en-CA" sz="2400" dirty="0" smtClean="0"/>
              <a:t>Current surveillance standards and systems are not sufficient quality to facilitate and verify elimination in some countries.</a:t>
            </a:r>
          </a:p>
          <a:p>
            <a:pPr lvl="0"/>
            <a:r>
              <a:rPr lang="en-CA" sz="2400" dirty="0"/>
              <a:t>The development and implementation of a roadmap can serve as an implementation tool for strengthening </a:t>
            </a:r>
            <a:r>
              <a:rPr lang="en-CA" sz="2400" dirty="0" smtClean="0"/>
              <a:t>surveillance.</a:t>
            </a:r>
            <a:endParaRPr lang="en-US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4087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93400" cy="1365250"/>
          </a:xfrm>
        </p:spPr>
        <p:txBody>
          <a:bodyPr/>
          <a:lstStyle/>
          <a:p>
            <a:r>
              <a:rPr lang="en-GB" dirty="0" smtClean="0"/>
              <a:t>Roadmap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z="2400" dirty="0"/>
              <a:t>To describe the functions, attributes and infrastructure needs to conduct surveillance in different phases of measles and rubella </a:t>
            </a:r>
            <a:r>
              <a:rPr lang="en-CA" sz="2400" dirty="0" smtClean="0"/>
              <a:t>transmission</a:t>
            </a:r>
            <a:endParaRPr lang="en-GB" sz="2400" dirty="0"/>
          </a:p>
          <a:p>
            <a:pPr lvl="0"/>
            <a:r>
              <a:rPr lang="en-CA" sz="2400" dirty="0"/>
              <a:t>To describe current surveillance recommendations by Region and identify the gaps to achieve elimination-standard surveillance</a:t>
            </a:r>
            <a:endParaRPr lang="en-GB" sz="2400" dirty="0"/>
          </a:p>
          <a:p>
            <a:pPr lvl="0"/>
            <a:r>
              <a:rPr lang="en-CA" sz="2400" dirty="0"/>
              <a:t>To propose a prioritization scheme and criteria, by surveillance function and attribute, on when and how countries may transition to elimination-standard surveillance </a:t>
            </a:r>
            <a:endParaRPr lang="en-GB" sz="2400" dirty="0"/>
          </a:p>
          <a:p>
            <a:pPr lvl="0"/>
            <a:r>
              <a:rPr lang="en-CA" sz="2400" dirty="0"/>
              <a:t>To provide guidance on surveillance needs during large outbreaks that may occur even when countries are near or post elimination</a:t>
            </a: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46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Different stage of elimination status</a:t>
            </a:r>
            <a:br>
              <a:rPr lang="en-GB" dirty="0" smtClean="0"/>
            </a:br>
            <a:r>
              <a:rPr lang="en-GB" sz="3100" dirty="0"/>
              <a:t>described by goals or degrees of measles virus 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endParaRPr lang="en-CA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endParaRPr lang="en-CA" sz="2000" dirty="0"/>
          </a:p>
          <a:p>
            <a:r>
              <a:rPr lang="en-CA" sz="2000" dirty="0"/>
              <a:t>Control/Highly endemic </a:t>
            </a:r>
            <a:r>
              <a:rPr lang="en-CA" sz="1800" dirty="0"/>
              <a:t>(more than 5 cases per million)</a:t>
            </a:r>
          </a:p>
          <a:p>
            <a:pPr lvl="0"/>
            <a:r>
              <a:rPr lang="en-CA" sz="2000" dirty="0"/>
              <a:t>Accelerated Control-Mortality Reduction /Endemic </a:t>
            </a:r>
            <a:r>
              <a:rPr lang="en-GB" sz="2000" dirty="0"/>
              <a:t> </a:t>
            </a:r>
            <a:r>
              <a:rPr lang="en-CA" sz="1800" dirty="0"/>
              <a:t>(less than 5 cases per million)</a:t>
            </a:r>
          </a:p>
          <a:p>
            <a:pPr lvl="0"/>
            <a:r>
              <a:rPr lang="en-CA" sz="2000" dirty="0"/>
              <a:t>Near Elimination-Elimination/Sporadic cases and small outbreaks  </a:t>
            </a:r>
            <a:r>
              <a:rPr lang="en-CA" sz="1800" dirty="0"/>
              <a:t>(less than 1 case per million)</a:t>
            </a:r>
            <a:endParaRPr lang="en-GB" sz="2000" dirty="0"/>
          </a:p>
          <a:p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6819" y="5543966"/>
            <a:ext cx="10636581" cy="936321"/>
          </a:xfrm>
          <a:prstGeom prst="rect">
            <a:avLst/>
          </a:prstGeom>
          <a:noFill/>
        </p:spPr>
        <p:txBody>
          <a:bodyPr wrap="none" lIns="104306" tIns="52153" rIns="104306" bIns="52153" rtlCol="0">
            <a:spAutoFit/>
          </a:bodyPr>
          <a:lstStyle/>
          <a:p>
            <a:pPr algn="ctr"/>
            <a:r>
              <a:rPr lang="en-GB" sz="2700" dirty="0">
                <a:solidFill>
                  <a:srgbClr val="FF0000"/>
                </a:solidFill>
              </a:rPr>
              <a:t>Attributes of measles (and rubella) surveillance should change </a:t>
            </a:r>
          </a:p>
          <a:p>
            <a:pPr algn="ctr"/>
            <a:r>
              <a:rPr lang="en-GB" sz="2700" dirty="0">
                <a:solidFill>
                  <a:srgbClr val="FF0000"/>
                </a:solidFill>
              </a:rPr>
              <a:t>as countries progress towards elimination</a:t>
            </a:r>
            <a:r>
              <a:rPr lang="en-GB" sz="2700" dirty="0"/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97" y="1587666"/>
            <a:ext cx="5190912" cy="3893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10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361847" y="316597"/>
            <a:ext cx="10038285" cy="79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300" tIns="50654" rIns="101300" bIns="50654" anchor="ctr"/>
          <a:lstStyle/>
          <a:p>
            <a:pPr algn="ctr" defTabSz="1013355">
              <a:spcBef>
                <a:spcPct val="0"/>
              </a:spcBef>
              <a:buClrTx/>
              <a:buSzTx/>
              <a:buNone/>
            </a:pPr>
            <a:r>
              <a:rPr lang="en-GB" b="1" dirty="0">
                <a:effectLst/>
                <a:latin typeface="Arial"/>
                <a:cs typeface="Arial" pitchFamily="34" charset="0"/>
              </a:rPr>
              <a:t>Measles Surveillance, by </a:t>
            </a:r>
            <a:r>
              <a:rPr lang="en-GB" b="1" dirty="0" smtClean="0">
                <a:effectLst/>
                <a:latin typeface="Arial"/>
                <a:cs typeface="Arial" pitchFamily="34" charset="0"/>
              </a:rPr>
              <a:t>Goal and Epidemiologic Phase</a:t>
            </a:r>
            <a:endParaRPr lang="en-GB" b="1" dirty="0">
              <a:effectLst/>
              <a:latin typeface="Arial"/>
              <a:cs typeface="Arial" pitchFamily="34" charset="0"/>
            </a:endParaRPr>
          </a:p>
        </p:txBody>
      </p:sp>
      <p:sp>
        <p:nvSpPr>
          <p:cNvPr id="738312" name="Line 8"/>
          <p:cNvSpPr>
            <a:spLocks noChangeShapeType="1"/>
          </p:cNvSpPr>
          <p:nvPr/>
        </p:nvSpPr>
        <p:spPr bwMode="auto">
          <a:xfrm>
            <a:off x="4722300" y="1932014"/>
            <a:ext cx="919810" cy="0"/>
          </a:xfrm>
          <a:prstGeom prst="line">
            <a:avLst/>
          </a:prstGeom>
          <a:noFill/>
          <a:ln w="25400">
            <a:noFill/>
            <a:round/>
            <a:headEnd type="none" w="sm" len="sm"/>
            <a:tailEnd type="stealth" w="med" len="lg"/>
          </a:ln>
          <a:effectLst/>
        </p:spPr>
        <p:txBody>
          <a:bodyPr lIns="90937" tIns="45466" rIns="90937" bIns="45466">
            <a:spAutoFit/>
          </a:bodyPr>
          <a:lstStyle/>
          <a:p>
            <a:pPr defTabSz="1015851">
              <a:buClr>
                <a:srgbClr val="99FF99"/>
              </a:buCl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8421" name="Line 117"/>
          <p:cNvSpPr>
            <a:spLocks noChangeShapeType="1"/>
          </p:cNvSpPr>
          <p:nvPr/>
        </p:nvSpPr>
        <p:spPr bwMode="auto">
          <a:xfrm>
            <a:off x="2384896" y="6478580"/>
            <a:ext cx="310541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90937" tIns="45466" rIns="90937" bIns="45466"/>
          <a:lstStyle/>
          <a:p>
            <a:pPr defTabSz="1015851">
              <a:buClr>
                <a:srgbClr val="99FF99"/>
              </a:buCl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8423" name="Line 119"/>
          <p:cNvSpPr>
            <a:spLocks noChangeShapeType="1"/>
          </p:cNvSpPr>
          <p:nvPr/>
        </p:nvSpPr>
        <p:spPr bwMode="auto">
          <a:xfrm>
            <a:off x="5448354" y="6519524"/>
            <a:ext cx="310541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lIns="90937" tIns="45466" rIns="90937" bIns="45466"/>
          <a:lstStyle/>
          <a:p>
            <a:pPr defTabSz="1015851">
              <a:buClr>
                <a:srgbClr val="99FF99"/>
              </a:buCl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8307" name="Rectangle 3"/>
          <p:cNvSpPr>
            <a:spLocks noChangeArrowheads="1"/>
          </p:cNvSpPr>
          <p:nvPr/>
        </p:nvSpPr>
        <p:spPr bwMode="auto">
          <a:xfrm>
            <a:off x="2526519" y="6881741"/>
            <a:ext cx="2264922" cy="50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937" tIns="45466" rIns="90937" bIns="45466" anchor="ctr"/>
          <a:lstStyle/>
          <a:p>
            <a:pPr defTabSz="1015851">
              <a:buClr>
                <a:srgbClr val="99FF99"/>
              </a:buCl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8313" name="Text Box 9"/>
          <p:cNvSpPr txBox="1">
            <a:spLocks noChangeArrowheads="1"/>
          </p:cNvSpPr>
          <p:nvPr/>
        </p:nvSpPr>
        <p:spPr bwMode="auto">
          <a:xfrm>
            <a:off x="1425816" y="1545276"/>
            <a:ext cx="2049569" cy="348519"/>
          </a:xfrm>
          <a:prstGeom prst="rect">
            <a:avLst/>
          </a:prstGeom>
          <a:solidFill>
            <a:srgbClr val="8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 lIns="101300" tIns="50654" rIns="101300" bIns="50654">
            <a:spAutoFit/>
          </a:bodyPr>
          <a:lstStyle>
            <a:lvl1pPr defTabSz="1019175"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19175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19175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19175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19175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GB" sz="1600" b="1" dirty="0" smtClean="0">
                <a:solidFill>
                  <a:srgbClr val="FFFFFF"/>
                </a:solidFill>
                <a:effectLst/>
                <a:latin typeface="Tahoma" pitchFamily="34" charset="0"/>
              </a:rPr>
              <a:t>Control</a:t>
            </a:r>
            <a:endParaRPr lang="en-GB" sz="1600" b="1" dirty="0"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7270" name="Text Box 12"/>
          <p:cNvSpPr txBox="1">
            <a:spLocks noChangeArrowheads="1"/>
          </p:cNvSpPr>
          <p:nvPr/>
        </p:nvSpPr>
        <p:spPr bwMode="auto">
          <a:xfrm>
            <a:off x="4458967" y="1443804"/>
            <a:ext cx="2187286" cy="594976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101538" tIns="50771" rIns="101538" bIns="50771">
            <a:spAutoFit/>
          </a:bodyPr>
          <a:lstStyle>
            <a:lvl1pPr defTabSz="1019175"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19175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19175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19175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19175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GB" sz="1600" b="1" dirty="0" smtClean="0">
                <a:solidFill>
                  <a:srgbClr val="080808"/>
                </a:solidFill>
                <a:effectLst/>
                <a:latin typeface="Tahoma" pitchFamily="34" charset="0"/>
              </a:rPr>
              <a:t>Accelerated </a:t>
            </a:r>
            <a:r>
              <a:rPr lang="en-GB" sz="1600" b="1" dirty="0">
                <a:solidFill>
                  <a:srgbClr val="080808"/>
                </a:solidFill>
                <a:effectLst/>
                <a:latin typeface="Tahoma" pitchFamily="34" charset="0"/>
              </a:rPr>
              <a:t>Control </a:t>
            </a:r>
          </a:p>
        </p:txBody>
      </p:sp>
      <p:grpSp>
        <p:nvGrpSpPr>
          <p:cNvPr id="3" name="Group 144"/>
          <p:cNvGrpSpPr>
            <a:grpSpLocks/>
          </p:cNvGrpSpPr>
          <p:nvPr/>
        </p:nvGrpSpPr>
        <p:grpSpPr bwMode="auto">
          <a:xfrm>
            <a:off x="191607" y="1890316"/>
            <a:ext cx="10491614" cy="4706210"/>
            <a:chOff x="102" y="1224"/>
            <a:chExt cx="6228" cy="3651"/>
          </a:xfrm>
        </p:grpSpPr>
        <p:sp>
          <p:nvSpPr>
            <p:cNvPr id="7190" name="Rectangle 118"/>
            <p:cNvSpPr>
              <a:spLocks noChangeArrowheads="1"/>
            </p:cNvSpPr>
            <p:nvPr/>
          </p:nvSpPr>
          <p:spPr bwMode="auto">
            <a:xfrm>
              <a:off x="1737" y="4674"/>
              <a:ext cx="877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15851" eaLnBrk="0" hangingPunct="0">
                <a:spcBef>
                  <a:spcPct val="0"/>
                </a:spcBef>
                <a:buClrTx/>
                <a:buSzTx/>
                <a:buNone/>
              </a:pPr>
              <a:r>
                <a:rPr lang="en-US" sz="1600" dirty="0">
                  <a:solidFill>
                    <a:schemeClr val="tx1"/>
                  </a:solidFill>
                  <a:effectLst/>
                  <a:latin typeface="Tahoma" pitchFamily="34" charset="0"/>
                </a:rPr>
                <a:t>Measles Cases</a:t>
              </a:r>
            </a:p>
          </p:txBody>
        </p:sp>
        <p:sp>
          <p:nvSpPr>
            <p:cNvPr id="7191" name="Rectangle 120"/>
            <p:cNvSpPr>
              <a:spLocks noChangeArrowheads="1"/>
            </p:cNvSpPr>
            <p:nvPr/>
          </p:nvSpPr>
          <p:spPr bwMode="auto">
            <a:xfrm>
              <a:off x="3446" y="4684"/>
              <a:ext cx="1100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15851" eaLnBrk="0" hangingPunct="0">
                <a:spcBef>
                  <a:spcPct val="0"/>
                </a:spcBef>
                <a:buClrTx/>
                <a:buSzTx/>
                <a:buNone/>
              </a:pPr>
              <a:r>
                <a:rPr lang="en-US" sz="1600" dirty="0">
                  <a:solidFill>
                    <a:schemeClr val="tx1"/>
                  </a:solidFill>
                  <a:effectLst/>
                  <a:latin typeface="Tahoma" pitchFamily="34" charset="0"/>
                </a:rPr>
                <a:t>Measles Coverage</a:t>
              </a:r>
            </a:p>
          </p:txBody>
        </p:sp>
        <p:grpSp>
          <p:nvGrpSpPr>
            <p:cNvPr id="7192" name="Group 129"/>
            <p:cNvGrpSpPr>
              <a:grpSpLocks/>
            </p:cNvGrpSpPr>
            <p:nvPr/>
          </p:nvGrpSpPr>
          <p:grpSpPr bwMode="auto">
            <a:xfrm>
              <a:off x="102" y="1949"/>
              <a:ext cx="6228" cy="2493"/>
              <a:chOff x="371" y="1949"/>
              <a:chExt cx="5778" cy="2493"/>
            </a:xfrm>
          </p:grpSpPr>
          <p:sp>
            <p:nvSpPr>
              <p:cNvPr id="738321" name="Line 17"/>
              <p:cNvSpPr>
                <a:spLocks noChangeShapeType="1"/>
              </p:cNvSpPr>
              <p:nvPr/>
            </p:nvSpPr>
            <p:spPr bwMode="auto">
              <a:xfrm>
                <a:off x="894" y="2016"/>
                <a:ext cx="0" cy="2366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15851">
                  <a:buClr>
                    <a:srgbClr val="99FF99"/>
                  </a:buClr>
                  <a:defRPr/>
                </a:pPr>
                <a:endParaRPr lang="en-US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738322" name="Line 18"/>
              <p:cNvSpPr>
                <a:spLocks noChangeShapeType="1"/>
              </p:cNvSpPr>
              <p:nvPr/>
            </p:nvSpPr>
            <p:spPr bwMode="auto">
              <a:xfrm>
                <a:off x="838" y="4382"/>
                <a:ext cx="56" cy="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15851">
                  <a:buClr>
                    <a:srgbClr val="99FF99"/>
                  </a:buClr>
                  <a:defRPr/>
                </a:pPr>
                <a:endParaRPr lang="en-US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738323" name="Line 19"/>
              <p:cNvSpPr>
                <a:spLocks noChangeShapeType="1"/>
              </p:cNvSpPr>
              <p:nvPr/>
            </p:nvSpPr>
            <p:spPr bwMode="auto">
              <a:xfrm>
                <a:off x="838" y="4084"/>
                <a:ext cx="56" cy="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15851">
                  <a:buClr>
                    <a:srgbClr val="99FF99"/>
                  </a:buClr>
                  <a:defRPr/>
                </a:pPr>
                <a:endParaRPr lang="en-US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738324" name="Line 20"/>
              <p:cNvSpPr>
                <a:spLocks noChangeShapeType="1"/>
              </p:cNvSpPr>
              <p:nvPr/>
            </p:nvSpPr>
            <p:spPr bwMode="auto">
              <a:xfrm>
                <a:off x="838" y="3794"/>
                <a:ext cx="56" cy="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15851">
                  <a:buClr>
                    <a:srgbClr val="99FF99"/>
                  </a:buClr>
                  <a:defRPr/>
                </a:pPr>
                <a:endParaRPr lang="en-US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738325" name="Line 21"/>
              <p:cNvSpPr>
                <a:spLocks noChangeShapeType="1"/>
              </p:cNvSpPr>
              <p:nvPr/>
            </p:nvSpPr>
            <p:spPr bwMode="auto">
              <a:xfrm>
                <a:off x="838" y="3497"/>
                <a:ext cx="56" cy="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15851">
                  <a:buClr>
                    <a:srgbClr val="99FF99"/>
                  </a:buClr>
                  <a:defRPr/>
                </a:pPr>
                <a:endParaRPr lang="en-US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738326" name="Line 22"/>
              <p:cNvSpPr>
                <a:spLocks noChangeShapeType="1"/>
              </p:cNvSpPr>
              <p:nvPr/>
            </p:nvSpPr>
            <p:spPr bwMode="auto">
              <a:xfrm>
                <a:off x="838" y="3199"/>
                <a:ext cx="56" cy="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15851">
                  <a:buClr>
                    <a:srgbClr val="99FF99"/>
                  </a:buClr>
                  <a:defRPr/>
                </a:pPr>
                <a:endParaRPr lang="en-US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738327" name="Line 23"/>
              <p:cNvSpPr>
                <a:spLocks noChangeShapeType="1"/>
              </p:cNvSpPr>
              <p:nvPr/>
            </p:nvSpPr>
            <p:spPr bwMode="auto">
              <a:xfrm>
                <a:off x="838" y="2901"/>
                <a:ext cx="56" cy="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15851">
                  <a:buClr>
                    <a:srgbClr val="99FF99"/>
                  </a:buClr>
                  <a:defRPr/>
                </a:pPr>
                <a:endParaRPr lang="en-US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738328" name="Line 24"/>
              <p:cNvSpPr>
                <a:spLocks noChangeShapeType="1"/>
              </p:cNvSpPr>
              <p:nvPr/>
            </p:nvSpPr>
            <p:spPr bwMode="auto">
              <a:xfrm>
                <a:off x="838" y="2611"/>
                <a:ext cx="56" cy="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15851">
                  <a:buClr>
                    <a:srgbClr val="99FF99"/>
                  </a:buClr>
                  <a:defRPr/>
                </a:pPr>
                <a:endParaRPr lang="en-US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738329" name="Line 25"/>
              <p:cNvSpPr>
                <a:spLocks noChangeShapeType="1"/>
              </p:cNvSpPr>
              <p:nvPr/>
            </p:nvSpPr>
            <p:spPr bwMode="auto">
              <a:xfrm>
                <a:off x="838" y="2313"/>
                <a:ext cx="56" cy="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15851">
                  <a:buClr>
                    <a:srgbClr val="99FF99"/>
                  </a:buClr>
                  <a:defRPr/>
                </a:pPr>
                <a:endParaRPr lang="en-US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738330" name="Line 26"/>
              <p:cNvSpPr>
                <a:spLocks noChangeShapeType="1"/>
              </p:cNvSpPr>
              <p:nvPr/>
            </p:nvSpPr>
            <p:spPr bwMode="auto">
              <a:xfrm>
                <a:off x="838" y="2016"/>
                <a:ext cx="56" cy="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15851">
                  <a:buClr>
                    <a:srgbClr val="99FF99"/>
                  </a:buClr>
                  <a:defRPr/>
                </a:pPr>
                <a:endParaRPr lang="en-US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738331" name="Line 27"/>
              <p:cNvSpPr>
                <a:spLocks noChangeShapeType="1"/>
              </p:cNvSpPr>
              <p:nvPr/>
            </p:nvSpPr>
            <p:spPr bwMode="auto">
              <a:xfrm>
                <a:off x="894" y="4382"/>
                <a:ext cx="4792" cy="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15851">
                  <a:buClr>
                    <a:srgbClr val="99FF99"/>
                  </a:buClr>
                  <a:defRPr/>
                </a:pPr>
                <a:endParaRPr lang="en-US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738332" name="Line 28"/>
              <p:cNvSpPr>
                <a:spLocks noChangeShapeType="1"/>
              </p:cNvSpPr>
              <p:nvPr/>
            </p:nvSpPr>
            <p:spPr bwMode="auto">
              <a:xfrm flipV="1">
                <a:off x="894" y="4382"/>
                <a:ext cx="0" cy="6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15851">
                  <a:buClr>
                    <a:srgbClr val="99FF99"/>
                  </a:buClr>
                  <a:defRPr/>
                </a:pPr>
                <a:endParaRPr lang="en-US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738334" name="Line 30"/>
              <p:cNvSpPr>
                <a:spLocks noChangeShapeType="1"/>
              </p:cNvSpPr>
              <p:nvPr/>
            </p:nvSpPr>
            <p:spPr bwMode="auto">
              <a:xfrm flipV="1">
                <a:off x="1080" y="4382"/>
                <a:ext cx="0" cy="6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15851">
                  <a:buClr>
                    <a:srgbClr val="99FF99"/>
                  </a:buClr>
                  <a:defRPr/>
                </a:pPr>
                <a:endParaRPr lang="en-US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738336" name="Line 32"/>
              <p:cNvSpPr>
                <a:spLocks noChangeShapeType="1"/>
              </p:cNvSpPr>
              <p:nvPr/>
            </p:nvSpPr>
            <p:spPr bwMode="auto">
              <a:xfrm flipV="1">
                <a:off x="1259" y="4382"/>
                <a:ext cx="0" cy="6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15851">
                  <a:buClr>
                    <a:srgbClr val="99FF99"/>
                  </a:buClr>
                  <a:defRPr/>
                </a:pPr>
                <a:endParaRPr lang="en-US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738338" name="Line 34"/>
              <p:cNvSpPr>
                <a:spLocks noChangeShapeType="1"/>
              </p:cNvSpPr>
              <p:nvPr/>
            </p:nvSpPr>
            <p:spPr bwMode="auto">
              <a:xfrm flipV="1">
                <a:off x="1447" y="4382"/>
                <a:ext cx="0" cy="6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15851">
                  <a:buClr>
                    <a:srgbClr val="99FF99"/>
                  </a:buClr>
                  <a:defRPr/>
                </a:pPr>
                <a:endParaRPr lang="en-US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738340" name="Line 36"/>
              <p:cNvSpPr>
                <a:spLocks noChangeShapeType="1"/>
              </p:cNvSpPr>
              <p:nvPr/>
            </p:nvSpPr>
            <p:spPr bwMode="auto">
              <a:xfrm flipV="1">
                <a:off x="1634" y="4382"/>
                <a:ext cx="0" cy="6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15851">
                  <a:buClr>
                    <a:srgbClr val="99FF99"/>
                  </a:buClr>
                  <a:defRPr/>
                </a:pPr>
                <a:endParaRPr lang="en-US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738342" name="Line 38"/>
              <p:cNvSpPr>
                <a:spLocks noChangeShapeType="1"/>
              </p:cNvSpPr>
              <p:nvPr/>
            </p:nvSpPr>
            <p:spPr bwMode="auto">
              <a:xfrm flipV="1">
                <a:off x="1813" y="4382"/>
                <a:ext cx="0" cy="6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15851">
                  <a:buClr>
                    <a:srgbClr val="99FF99"/>
                  </a:buClr>
                  <a:defRPr/>
                </a:pPr>
                <a:endParaRPr lang="en-US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738344" name="Line 40"/>
              <p:cNvSpPr>
                <a:spLocks noChangeShapeType="1"/>
              </p:cNvSpPr>
              <p:nvPr/>
            </p:nvSpPr>
            <p:spPr bwMode="auto">
              <a:xfrm flipV="1">
                <a:off x="1999" y="4382"/>
                <a:ext cx="0" cy="6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15851">
                  <a:buClr>
                    <a:srgbClr val="99FF99"/>
                  </a:buClr>
                  <a:defRPr/>
                </a:pPr>
                <a:endParaRPr lang="en-US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738346" name="Line 42"/>
              <p:cNvSpPr>
                <a:spLocks noChangeShapeType="1"/>
              </p:cNvSpPr>
              <p:nvPr/>
            </p:nvSpPr>
            <p:spPr bwMode="auto">
              <a:xfrm flipV="1">
                <a:off x="2186" y="4382"/>
                <a:ext cx="0" cy="6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15851">
                  <a:buClr>
                    <a:srgbClr val="99FF99"/>
                  </a:buClr>
                  <a:defRPr/>
                </a:pPr>
                <a:endParaRPr lang="en-US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738348" name="Line 44"/>
              <p:cNvSpPr>
                <a:spLocks noChangeShapeType="1"/>
              </p:cNvSpPr>
              <p:nvPr/>
            </p:nvSpPr>
            <p:spPr bwMode="auto">
              <a:xfrm flipV="1">
                <a:off x="2366" y="4382"/>
                <a:ext cx="0" cy="6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15851">
                  <a:buClr>
                    <a:srgbClr val="99FF99"/>
                  </a:buClr>
                  <a:defRPr/>
                </a:pPr>
                <a:endParaRPr lang="en-US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738350" name="Line 46"/>
              <p:cNvSpPr>
                <a:spLocks noChangeShapeType="1"/>
              </p:cNvSpPr>
              <p:nvPr/>
            </p:nvSpPr>
            <p:spPr bwMode="auto">
              <a:xfrm flipV="1">
                <a:off x="2553" y="4382"/>
                <a:ext cx="0" cy="6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15851">
                  <a:buClr>
                    <a:srgbClr val="99FF99"/>
                  </a:buClr>
                  <a:defRPr/>
                </a:pPr>
                <a:endParaRPr lang="en-US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738352" name="Line 48"/>
              <p:cNvSpPr>
                <a:spLocks noChangeShapeType="1"/>
              </p:cNvSpPr>
              <p:nvPr/>
            </p:nvSpPr>
            <p:spPr bwMode="auto">
              <a:xfrm flipV="1">
                <a:off x="2739" y="4382"/>
                <a:ext cx="0" cy="6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15851">
                  <a:buClr>
                    <a:srgbClr val="99FF99"/>
                  </a:buClr>
                  <a:defRPr/>
                </a:pPr>
                <a:endParaRPr lang="en-US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738354" name="Line 50"/>
              <p:cNvSpPr>
                <a:spLocks noChangeShapeType="1"/>
              </p:cNvSpPr>
              <p:nvPr/>
            </p:nvSpPr>
            <p:spPr bwMode="auto">
              <a:xfrm flipV="1">
                <a:off x="2919" y="4382"/>
                <a:ext cx="0" cy="6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15851">
                  <a:buClr>
                    <a:srgbClr val="99FF99"/>
                  </a:buClr>
                  <a:defRPr/>
                </a:pPr>
                <a:endParaRPr lang="en-US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738356" name="Line 52"/>
              <p:cNvSpPr>
                <a:spLocks noChangeShapeType="1"/>
              </p:cNvSpPr>
              <p:nvPr/>
            </p:nvSpPr>
            <p:spPr bwMode="auto">
              <a:xfrm flipV="1">
                <a:off x="3106" y="4382"/>
                <a:ext cx="0" cy="6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15851">
                  <a:buClr>
                    <a:srgbClr val="99FF99"/>
                  </a:buClr>
                  <a:defRPr/>
                </a:pPr>
                <a:endParaRPr lang="en-US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738358" name="Line 54"/>
              <p:cNvSpPr>
                <a:spLocks noChangeShapeType="1"/>
              </p:cNvSpPr>
              <p:nvPr/>
            </p:nvSpPr>
            <p:spPr bwMode="auto">
              <a:xfrm flipV="1">
                <a:off x="3293" y="4382"/>
                <a:ext cx="0" cy="6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15851">
                  <a:buClr>
                    <a:srgbClr val="99FF99"/>
                  </a:buClr>
                  <a:defRPr/>
                </a:pPr>
                <a:endParaRPr lang="en-US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738360" name="Line 56"/>
              <p:cNvSpPr>
                <a:spLocks noChangeShapeType="1"/>
              </p:cNvSpPr>
              <p:nvPr/>
            </p:nvSpPr>
            <p:spPr bwMode="auto">
              <a:xfrm flipV="1">
                <a:off x="3473" y="4382"/>
                <a:ext cx="0" cy="6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15851">
                  <a:buClr>
                    <a:srgbClr val="99FF99"/>
                  </a:buClr>
                  <a:defRPr/>
                </a:pPr>
                <a:endParaRPr lang="en-US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738362" name="Line 58"/>
              <p:cNvSpPr>
                <a:spLocks noChangeShapeType="1"/>
              </p:cNvSpPr>
              <p:nvPr/>
            </p:nvSpPr>
            <p:spPr bwMode="auto">
              <a:xfrm flipV="1">
                <a:off x="3659" y="4382"/>
                <a:ext cx="0" cy="6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15851">
                  <a:buClr>
                    <a:srgbClr val="99FF99"/>
                  </a:buClr>
                  <a:defRPr/>
                </a:pPr>
                <a:endParaRPr lang="en-US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738364" name="Line 60"/>
              <p:cNvSpPr>
                <a:spLocks noChangeShapeType="1"/>
              </p:cNvSpPr>
              <p:nvPr/>
            </p:nvSpPr>
            <p:spPr bwMode="auto">
              <a:xfrm flipV="1">
                <a:off x="3839" y="4382"/>
                <a:ext cx="0" cy="6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15851">
                  <a:buClr>
                    <a:srgbClr val="99FF99"/>
                  </a:buClr>
                  <a:defRPr/>
                </a:pPr>
                <a:endParaRPr lang="en-US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738366" name="Line 62"/>
              <p:cNvSpPr>
                <a:spLocks noChangeShapeType="1"/>
              </p:cNvSpPr>
              <p:nvPr/>
            </p:nvSpPr>
            <p:spPr bwMode="auto">
              <a:xfrm flipV="1">
                <a:off x="4026" y="4382"/>
                <a:ext cx="0" cy="6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15851">
                  <a:buClr>
                    <a:srgbClr val="99FF99"/>
                  </a:buClr>
                  <a:defRPr/>
                </a:pPr>
                <a:endParaRPr lang="en-US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738368" name="Line 64"/>
              <p:cNvSpPr>
                <a:spLocks noChangeShapeType="1"/>
              </p:cNvSpPr>
              <p:nvPr/>
            </p:nvSpPr>
            <p:spPr bwMode="auto">
              <a:xfrm flipV="1">
                <a:off x="4213" y="4382"/>
                <a:ext cx="0" cy="6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15851">
                  <a:buClr>
                    <a:srgbClr val="99FF99"/>
                  </a:buClr>
                  <a:defRPr/>
                </a:pPr>
                <a:endParaRPr lang="en-US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738370" name="Line 66"/>
              <p:cNvSpPr>
                <a:spLocks noChangeShapeType="1"/>
              </p:cNvSpPr>
              <p:nvPr/>
            </p:nvSpPr>
            <p:spPr bwMode="auto">
              <a:xfrm flipV="1">
                <a:off x="4393" y="4382"/>
                <a:ext cx="0" cy="6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15851">
                  <a:buClr>
                    <a:srgbClr val="99FF99"/>
                  </a:buClr>
                  <a:defRPr/>
                </a:pPr>
                <a:endParaRPr lang="en-US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738372" name="Line 68"/>
              <p:cNvSpPr>
                <a:spLocks noChangeShapeType="1"/>
              </p:cNvSpPr>
              <p:nvPr/>
            </p:nvSpPr>
            <p:spPr bwMode="auto">
              <a:xfrm flipV="1">
                <a:off x="4579" y="4382"/>
                <a:ext cx="0" cy="6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15851">
                  <a:buClr>
                    <a:srgbClr val="99FF99"/>
                  </a:buClr>
                  <a:defRPr/>
                </a:pPr>
                <a:endParaRPr lang="en-US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738374" name="Line 70"/>
              <p:cNvSpPr>
                <a:spLocks noChangeShapeType="1"/>
              </p:cNvSpPr>
              <p:nvPr/>
            </p:nvSpPr>
            <p:spPr bwMode="auto">
              <a:xfrm flipV="1">
                <a:off x="4766" y="4382"/>
                <a:ext cx="0" cy="6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15851">
                  <a:buClr>
                    <a:srgbClr val="99FF99"/>
                  </a:buClr>
                  <a:defRPr/>
                </a:pPr>
                <a:endParaRPr lang="en-US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738376" name="Line 72"/>
              <p:cNvSpPr>
                <a:spLocks noChangeShapeType="1"/>
              </p:cNvSpPr>
              <p:nvPr/>
            </p:nvSpPr>
            <p:spPr bwMode="auto">
              <a:xfrm flipV="1">
                <a:off x="4946" y="4382"/>
                <a:ext cx="0" cy="6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15851">
                  <a:buClr>
                    <a:srgbClr val="99FF99"/>
                  </a:buClr>
                  <a:defRPr/>
                </a:pPr>
                <a:endParaRPr lang="en-US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738378" name="Line 74"/>
              <p:cNvSpPr>
                <a:spLocks noChangeShapeType="1"/>
              </p:cNvSpPr>
              <p:nvPr/>
            </p:nvSpPr>
            <p:spPr bwMode="auto">
              <a:xfrm flipV="1">
                <a:off x="5133" y="4382"/>
                <a:ext cx="0" cy="6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15851">
                  <a:buClr>
                    <a:srgbClr val="99FF99"/>
                  </a:buClr>
                  <a:defRPr/>
                </a:pPr>
                <a:endParaRPr lang="en-US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738380" name="Line 76"/>
              <p:cNvSpPr>
                <a:spLocks noChangeShapeType="1"/>
              </p:cNvSpPr>
              <p:nvPr/>
            </p:nvSpPr>
            <p:spPr bwMode="auto">
              <a:xfrm flipV="1">
                <a:off x="5320" y="4382"/>
                <a:ext cx="0" cy="6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15851">
                  <a:buClr>
                    <a:srgbClr val="99FF99"/>
                  </a:buClr>
                  <a:defRPr/>
                </a:pPr>
                <a:endParaRPr lang="en-US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738382" name="Line 78"/>
              <p:cNvSpPr>
                <a:spLocks noChangeShapeType="1"/>
              </p:cNvSpPr>
              <p:nvPr/>
            </p:nvSpPr>
            <p:spPr bwMode="auto">
              <a:xfrm flipV="1">
                <a:off x="5499" y="4382"/>
                <a:ext cx="0" cy="6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15851">
                  <a:buClr>
                    <a:srgbClr val="99FF99"/>
                  </a:buClr>
                  <a:defRPr/>
                </a:pPr>
                <a:endParaRPr lang="en-US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738384" name="Line 80"/>
              <p:cNvSpPr>
                <a:spLocks noChangeShapeType="1"/>
              </p:cNvSpPr>
              <p:nvPr/>
            </p:nvSpPr>
            <p:spPr bwMode="auto">
              <a:xfrm flipV="1">
                <a:off x="5686" y="4382"/>
                <a:ext cx="0" cy="6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15851">
                  <a:buClr>
                    <a:srgbClr val="99FF99"/>
                  </a:buClr>
                  <a:defRPr/>
                </a:pPr>
                <a:endParaRPr lang="en-US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738385" name="Freeform 81"/>
              <p:cNvSpPr>
                <a:spLocks/>
              </p:cNvSpPr>
              <p:nvPr/>
            </p:nvSpPr>
            <p:spPr bwMode="auto">
              <a:xfrm>
                <a:off x="894" y="2313"/>
                <a:ext cx="4792" cy="2069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13" y="0"/>
                  </a:cxn>
                  <a:cxn ang="0">
                    <a:pos x="27" y="159"/>
                  </a:cxn>
                  <a:cxn ang="0">
                    <a:pos x="40" y="40"/>
                  </a:cxn>
                  <a:cxn ang="0">
                    <a:pos x="53" y="218"/>
                  </a:cxn>
                  <a:cxn ang="0">
                    <a:pos x="67" y="238"/>
                  </a:cxn>
                  <a:cxn ang="0">
                    <a:pos x="80" y="206"/>
                  </a:cxn>
                  <a:cxn ang="0">
                    <a:pos x="93" y="79"/>
                  </a:cxn>
                  <a:cxn ang="0">
                    <a:pos x="107" y="99"/>
                  </a:cxn>
                  <a:cxn ang="0">
                    <a:pos x="120" y="238"/>
                  </a:cxn>
                  <a:cxn ang="0">
                    <a:pos x="133" y="258"/>
                  </a:cxn>
                  <a:cxn ang="0">
                    <a:pos x="147" y="266"/>
                  </a:cxn>
                  <a:cxn ang="0">
                    <a:pos x="160" y="258"/>
                  </a:cxn>
                  <a:cxn ang="0">
                    <a:pos x="173" y="179"/>
                  </a:cxn>
                  <a:cxn ang="0">
                    <a:pos x="187" y="262"/>
                  </a:cxn>
                  <a:cxn ang="0">
                    <a:pos x="200" y="266"/>
                  </a:cxn>
                  <a:cxn ang="0">
                    <a:pos x="213" y="270"/>
                  </a:cxn>
                  <a:cxn ang="0">
                    <a:pos x="227" y="270"/>
                  </a:cxn>
                  <a:cxn ang="0">
                    <a:pos x="240" y="274"/>
                  </a:cxn>
                  <a:cxn ang="0">
                    <a:pos x="253" y="270"/>
                  </a:cxn>
                  <a:cxn ang="0">
                    <a:pos x="267" y="268"/>
                  </a:cxn>
                  <a:cxn ang="0">
                    <a:pos x="280" y="278"/>
                  </a:cxn>
                  <a:cxn ang="0">
                    <a:pos x="293" y="278"/>
                  </a:cxn>
                  <a:cxn ang="0">
                    <a:pos x="307" y="278"/>
                  </a:cxn>
                  <a:cxn ang="0">
                    <a:pos x="320" y="278"/>
                  </a:cxn>
                  <a:cxn ang="0">
                    <a:pos x="333" y="277"/>
                  </a:cxn>
                  <a:cxn ang="0">
                    <a:pos x="347" y="262"/>
                  </a:cxn>
                  <a:cxn ang="0">
                    <a:pos x="360" y="274"/>
                  </a:cxn>
                  <a:cxn ang="0">
                    <a:pos x="373" y="276"/>
                  </a:cxn>
                  <a:cxn ang="0">
                    <a:pos x="386" y="278"/>
                  </a:cxn>
                  <a:cxn ang="0">
                    <a:pos x="400" y="278"/>
                  </a:cxn>
                  <a:cxn ang="0">
                    <a:pos x="413" y="272"/>
                  </a:cxn>
                  <a:cxn ang="0">
                    <a:pos x="426" y="278"/>
                  </a:cxn>
                  <a:cxn ang="0">
                    <a:pos x="440" y="278"/>
                  </a:cxn>
                  <a:cxn ang="0">
                    <a:pos x="453" y="278"/>
                  </a:cxn>
                  <a:cxn ang="0">
                    <a:pos x="466" y="278"/>
                  </a:cxn>
                  <a:cxn ang="0">
                    <a:pos x="480" y="278"/>
                  </a:cxn>
                  <a:cxn ang="0">
                    <a:pos x="493" y="278"/>
                  </a:cxn>
                  <a:cxn ang="0">
                    <a:pos x="506" y="278"/>
                  </a:cxn>
                  <a:cxn ang="0">
                    <a:pos x="520" y="278"/>
                  </a:cxn>
                  <a:cxn ang="0">
                    <a:pos x="533" y="278"/>
                  </a:cxn>
                  <a:cxn ang="0">
                    <a:pos x="546" y="266"/>
                  </a:cxn>
                  <a:cxn ang="0">
                    <a:pos x="560" y="278"/>
                  </a:cxn>
                  <a:cxn ang="0">
                    <a:pos x="573" y="278"/>
                  </a:cxn>
                  <a:cxn ang="0">
                    <a:pos x="586" y="278"/>
                  </a:cxn>
                  <a:cxn ang="0">
                    <a:pos x="600" y="278"/>
                  </a:cxn>
                  <a:cxn ang="0">
                    <a:pos x="613" y="278"/>
                  </a:cxn>
                  <a:cxn ang="0">
                    <a:pos x="626" y="278"/>
                  </a:cxn>
                  <a:cxn ang="0">
                    <a:pos x="640" y="278"/>
                  </a:cxn>
                  <a:cxn ang="0">
                    <a:pos x="653" y="278"/>
                  </a:cxn>
                  <a:cxn ang="0">
                    <a:pos x="666" y="278"/>
                  </a:cxn>
                  <a:cxn ang="0">
                    <a:pos x="680" y="278"/>
                  </a:cxn>
                  <a:cxn ang="0">
                    <a:pos x="693" y="278"/>
                  </a:cxn>
                </a:cxnLst>
                <a:rect l="0" t="0" r="r" b="b"/>
                <a:pathLst>
                  <a:path w="693" h="278">
                    <a:moveTo>
                      <a:pt x="0" y="79"/>
                    </a:moveTo>
                    <a:lnTo>
                      <a:pt x="13" y="0"/>
                    </a:lnTo>
                    <a:lnTo>
                      <a:pt x="27" y="159"/>
                    </a:lnTo>
                    <a:lnTo>
                      <a:pt x="40" y="40"/>
                    </a:lnTo>
                    <a:lnTo>
                      <a:pt x="53" y="218"/>
                    </a:lnTo>
                    <a:lnTo>
                      <a:pt x="67" y="238"/>
                    </a:lnTo>
                    <a:lnTo>
                      <a:pt x="80" y="206"/>
                    </a:lnTo>
                    <a:lnTo>
                      <a:pt x="93" y="79"/>
                    </a:lnTo>
                    <a:lnTo>
                      <a:pt x="107" y="99"/>
                    </a:lnTo>
                    <a:lnTo>
                      <a:pt x="120" y="238"/>
                    </a:lnTo>
                    <a:lnTo>
                      <a:pt x="133" y="258"/>
                    </a:lnTo>
                    <a:lnTo>
                      <a:pt x="147" y="266"/>
                    </a:lnTo>
                    <a:lnTo>
                      <a:pt x="160" y="258"/>
                    </a:lnTo>
                    <a:lnTo>
                      <a:pt x="173" y="179"/>
                    </a:lnTo>
                    <a:lnTo>
                      <a:pt x="187" y="262"/>
                    </a:lnTo>
                    <a:lnTo>
                      <a:pt x="200" y="266"/>
                    </a:lnTo>
                    <a:lnTo>
                      <a:pt x="213" y="270"/>
                    </a:lnTo>
                    <a:lnTo>
                      <a:pt x="227" y="270"/>
                    </a:lnTo>
                    <a:lnTo>
                      <a:pt x="240" y="274"/>
                    </a:lnTo>
                    <a:lnTo>
                      <a:pt x="253" y="270"/>
                    </a:lnTo>
                    <a:lnTo>
                      <a:pt x="267" y="268"/>
                    </a:lnTo>
                    <a:lnTo>
                      <a:pt x="280" y="278"/>
                    </a:lnTo>
                    <a:lnTo>
                      <a:pt x="293" y="278"/>
                    </a:lnTo>
                    <a:lnTo>
                      <a:pt x="307" y="278"/>
                    </a:lnTo>
                    <a:lnTo>
                      <a:pt x="320" y="278"/>
                    </a:lnTo>
                    <a:lnTo>
                      <a:pt x="333" y="277"/>
                    </a:lnTo>
                    <a:lnTo>
                      <a:pt x="347" y="262"/>
                    </a:lnTo>
                    <a:lnTo>
                      <a:pt x="360" y="274"/>
                    </a:lnTo>
                    <a:lnTo>
                      <a:pt x="373" y="276"/>
                    </a:lnTo>
                    <a:lnTo>
                      <a:pt x="386" y="278"/>
                    </a:lnTo>
                    <a:lnTo>
                      <a:pt x="400" y="278"/>
                    </a:lnTo>
                    <a:lnTo>
                      <a:pt x="413" y="272"/>
                    </a:lnTo>
                    <a:lnTo>
                      <a:pt x="426" y="278"/>
                    </a:lnTo>
                    <a:lnTo>
                      <a:pt x="440" y="278"/>
                    </a:lnTo>
                    <a:lnTo>
                      <a:pt x="453" y="278"/>
                    </a:lnTo>
                    <a:lnTo>
                      <a:pt x="466" y="278"/>
                    </a:lnTo>
                    <a:lnTo>
                      <a:pt x="480" y="278"/>
                    </a:lnTo>
                    <a:lnTo>
                      <a:pt x="493" y="278"/>
                    </a:lnTo>
                    <a:lnTo>
                      <a:pt x="506" y="278"/>
                    </a:lnTo>
                    <a:lnTo>
                      <a:pt x="520" y="278"/>
                    </a:lnTo>
                    <a:lnTo>
                      <a:pt x="533" y="278"/>
                    </a:lnTo>
                    <a:lnTo>
                      <a:pt x="546" y="266"/>
                    </a:lnTo>
                    <a:lnTo>
                      <a:pt x="560" y="278"/>
                    </a:lnTo>
                    <a:lnTo>
                      <a:pt x="573" y="278"/>
                    </a:lnTo>
                    <a:lnTo>
                      <a:pt x="586" y="278"/>
                    </a:lnTo>
                    <a:lnTo>
                      <a:pt x="600" y="278"/>
                    </a:lnTo>
                    <a:lnTo>
                      <a:pt x="613" y="278"/>
                    </a:lnTo>
                    <a:lnTo>
                      <a:pt x="626" y="278"/>
                    </a:lnTo>
                    <a:lnTo>
                      <a:pt x="640" y="278"/>
                    </a:lnTo>
                    <a:lnTo>
                      <a:pt x="653" y="278"/>
                    </a:lnTo>
                    <a:lnTo>
                      <a:pt x="666" y="278"/>
                    </a:lnTo>
                    <a:lnTo>
                      <a:pt x="680" y="278"/>
                    </a:lnTo>
                    <a:lnTo>
                      <a:pt x="693" y="278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15851">
                  <a:buClr>
                    <a:srgbClr val="99FF99"/>
                  </a:buClr>
                  <a:defRPr/>
                </a:pPr>
                <a:endParaRPr lang="en-US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738386" name="Line 82"/>
              <p:cNvSpPr>
                <a:spLocks noChangeShapeType="1"/>
              </p:cNvSpPr>
              <p:nvPr/>
            </p:nvSpPr>
            <p:spPr bwMode="auto">
              <a:xfrm>
                <a:off x="5686" y="2016"/>
                <a:ext cx="0" cy="2366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15851">
                  <a:buClr>
                    <a:srgbClr val="99FF99"/>
                  </a:buClr>
                  <a:defRPr/>
                </a:pPr>
                <a:endParaRPr lang="en-US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738387" name="Line 83"/>
              <p:cNvSpPr>
                <a:spLocks noChangeShapeType="1"/>
              </p:cNvSpPr>
              <p:nvPr/>
            </p:nvSpPr>
            <p:spPr bwMode="auto">
              <a:xfrm>
                <a:off x="5652" y="4382"/>
                <a:ext cx="69" cy="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15851">
                  <a:buClr>
                    <a:srgbClr val="99FF99"/>
                  </a:buClr>
                  <a:defRPr/>
                </a:pPr>
                <a:endParaRPr lang="en-US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738388" name="Line 84"/>
              <p:cNvSpPr>
                <a:spLocks noChangeShapeType="1"/>
              </p:cNvSpPr>
              <p:nvPr/>
            </p:nvSpPr>
            <p:spPr bwMode="auto">
              <a:xfrm>
                <a:off x="5652" y="4144"/>
                <a:ext cx="69" cy="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15851">
                  <a:buClr>
                    <a:srgbClr val="99FF99"/>
                  </a:buClr>
                  <a:defRPr/>
                </a:pPr>
                <a:endParaRPr lang="en-US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738389" name="Line 85"/>
              <p:cNvSpPr>
                <a:spLocks noChangeShapeType="1"/>
              </p:cNvSpPr>
              <p:nvPr/>
            </p:nvSpPr>
            <p:spPr bwMode="auto">
              <a:xfrm>
                <a:off x="5652" y="3906"/>
                <a:ext cx="69" cy="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15851">
                  <a:buClr>
                    <a:srgbClr val="99FF99"/>
                  </a:buClr>
                  <a:defRPr/>
                </a:pPr>
                <a:endParaRPr lang="en-US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738390" name="Line 86"/>
              <p:cNvSpPr>
                <a:spLocks noChangeShapeType="1"/>
              </p:cNvSpPr>
              <p:nvPr/>
            </p:nvSpPr>
            <p:spPr bwMode="auto">
              <a:xfrm>
                <a:off x="5652" y="3675"/>
                <a:ext cx="69" cy="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15851">
                  <a:buClr>
                    <a:srgbClr val="99FF99"/>
                  </a:buClr>
                  <a:defRPr/>
                </a:pPr>
                <a:endParaRPr lang="en-US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738391" name="Line 87"/>
              <p:cNvSpPr>
                <a:spLocks noChangeShapeType="1"/>
              </p:cNvSpPr>
              <p:nvPr/>
            </p:nvSpPr>
            <p:spPr bwMode="auto">
              <a:xfrm>
                <a:off x="5652" y="3437"/>
                <a:ext cx="69" cy="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15851">
                  <a:buClr>
                    <a:srgbClr val="99FF99"/>
                  </a:buClr>
                  <a:defRPr/>
                </a:pPr>
                <a:endParaRPr lang="en-US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738392" name="Line 88"/>
              <p:cNvSpPr>
                <a:spLocks noChangeShapeType="1"/>
              </p:cNvSpPr>
              <p:nvPr/>
            </p:nvSpPr>
            <p:spPr bwMode="auto">
              <a:xfrm>
                <a:off x="5652" y="3199"/>
                <a:ext cx="69" cy="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15851">
                  <a:buClr>
                    <a:srgbClr val="99FF99"/>
                  </a:buClr>
                  <a:defRPr/>
                </a:pPr>
                <a:endParaRPr lang="en-US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738393" name="Line 89"/>
              <p:cNvSpPr>
                <a:spLocks noChangeShapeType="1"/>
              </p:cNvSpPr>
              <p:nvPr/>
            </p:nvSpPr>
            <p:spPr bwMode="auto">
              <a:xfrm>
                <a:off x="5652" y="2961"/>
                <a:ext cx="69" cy="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15851">
                  <a:buClr>
                    <a:srgbClr val="99FF99"/>
                  </a:buClr>
                  <a:defRPr/>
                </a:pPr>
                <a:endParaRPr lang="en-US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738394" name="Line 90"/>
              <p:cNvSpPr>
                <a:spLocks noChangeShapeType="1"/>
              </p:cNvSpPr>
              <p:nvPr/>
            </p:nvSpPr>
            <p:spPr bwMode="auto">
              <a:xfrm>
                <a:off x="5652" y="2723"/>
                <a:ext cx="69" cy="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15851">
                  <a:buClr>
                    <a:srgbClr val="99FF99"/>
                  </a:buClr>
                  <a:defRPr/>
                </a:pPr>
                <a:endParaRPr lang="en-US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738395" name="Line 91"/>
              <p:cNvSpPr>
                <a:spLocks noChangeShapeType="1"/>
              </p:cNvSpPr>
              <p:nvPr/>
            </p:nvSpPr>
            <p:spPr bwMode="auto">
              <a:xfrm>
                <a:off x="5652" y="2492"/>
                <a:ext cx="69" cy="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15851">
                  <a:buClr>
                    <a:srgbClr val="99FF99"/>
                  </a:buClr>
                  <a:defRPr/>
                </a:pPr>
                <a:endParaRPr lang="en-US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738396" name="Line 92"/>
              <p:cNvSpPr>
                <a:spLocks noChangeShapeType="1"/>
              </p:cNvSpPr>
              <p:nvPr/>
            </p:nvSpPr>
            <p:spPr bwMode="auto">
              <a:xfrm>
                <a:off x="5652" y="2254"/>
                <a:ext cx="69" cy="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15851">
                  <a:buClr>
                    <a:srgbClr val="99FF99"/>
                  </a:buClr>
                  <a:defRPr/>
                </a:pPr>
                <a:endParaRPr lang="en-US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738397" name="Line 93"/>
              <p:cNvSpPr>
                <a:spLocks noChangeShapeType="1"/>
              </p:cNvSpPr>
              <p:nvPr/>
            </p:nvSpPr>
            <p:spPr bwMode="auto">
              <a:xfrm>
                <a:off x="5652" y="2016"/>
                <a:ext cx="69" cy="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15851">
                  <a:buClr>
                    <a:srgbClr val="99FF99"/>
                  </a:buClr>
                  <a:defRPr/>
                </a:pPr>
                <a:endParaRPr lang="en-US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7246" name="Rectangle 95"/>
              <p:cNvSpPr>
                <a:spLocks noChangeArrowheads="1"/>
              </p:cNvSpPr>
              <p:nvPr/>
            </p:nvSpPr>
            <p:spPr bwMode="auto">
              <a:xfrm>
                <a:off x="665" y="4278"/>
                <a:ext cx="53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15851" eaLnBrk="0" hangingPunct="0">
                  <a:spcBef>
                    <a:spcPct val="0"/>
                  </a:spcBef>
                  <a:buClrTx/>
                  <a:buSzTx/>
                  <a:buNone/>
                </a:pPr>
                <a:r>
                  <a:rPr lang="en-US" sz="1200" b="1"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0</a:t>
                </a:r>
                <a:endParaRPr lang="en-US" sz="1200"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247" name="Rectangle 96"/>
              <p:cNvSpPr>
                <a:spLocks noChangeArrowheads="1"/>
              </p:cNvSpPr>
              <p:nvPr/>
            </p:nvSpPr>
            <p:spPr bwMode="auto">
              <a:xfrm>
                <a:off x="563" y="4036"/>
                <a:ext cx="212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15851" eaLnBrk="0" hangingPunct="0">
                  <a:spcBef>
                    <a:spcPct val="0"/>
                  </a:spcBef>
                  <a:buClrTx/>
                  <a:buSzTx/>
                  <a:buNone/>
                </a:pPr>
                <a:r>
                  <a:rPr lang="en-US" sz="1200" b="1"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1000</a:t>
                </a:r>
                <a:endParaRPr lang="en-US" sz="1200"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248" name="Rectangle 97"/>
              <p:cNvSpPr>
                <a:spLocks noChangeArrowheads="1"/>
              </p:cNvSpPr>
              <p:nvPr/>
            </p:nvSpPr>
            <p:spPr bwMode="auto">
              <a:xfrm>
                <a:off x="563" y="3746"/>
                <a:ext cx="212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15851" eaLnBrk="0" hangingPunct="0">
                  <a:spcBef>
                    <a:spcPct val="0"/>
                  </a:spcBef>
                  <a:buClrTx/>
                  <a:buSzTx/>
                  <a:buNone/>
                </a:pPr>
                <a:r>
                  <a:rPr lang="en-US" sz="1200" b="1"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2000</a:t>
                </a:r>
                <a:endParaRPr lang="en-US" sz="1200"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249" name="Rectangle 98"/>
              <p:cNvSpPr>
                <a:spLocks noChangeArrowheads="1"/>
              </p:cNvSpPr>
              <p:nvPr/>
            </p:nvSpPr>
            <p:spPr bwMode="auto">
              <a:xfrm>
                <a:off x="563" y="3448"/>
                <a:ext cx="212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15851" eaLnBrk="0" hangingPunct="0">
                  <a:spcBef>
                    <a:spcPct val="0"/>
                  </a:spcBef>
                  <a:buClrTx/>
                  <a:buSzTx/>
                  <a:buNone/>
                </a:pPr>
                <a:r>
                  <a:rPr lang="en-US" sz="1200" b="1"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3000</a:t>
                </a:r>
                <a:endParaRPr lang="en-US" sz="1200"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250" name="Rectangle 99"/>
              <p:cNvSpPr>
                <a:spLocks noChangeArrowheads="1"/>
              </p:cNvSpPr>
              <p:nvPr/>
            </p:nvSpPr>
            <p:spPr bwMode="auto">
              <a:xfrm>
                <a:off x="563" y="3151"/>
                <a:ext cx="212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15851" eaLnBrk="0" hangingPunct="0">
                  <a:spcBef>
                    <a:spcPct val="0"/>
                  </a:spcBef>
                  <a:buClrTx/>
                  <a:buSzTx/>
                  <a:buNone/>
                </a:pPr>
                <a:r>
                  <a:rPr lang="en-US" sz="1200" b="1"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4000</a:t>
                </a:r>
                <a:endParaRPr lang="en-US" sz="1200"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251" name="Rectangle 100"/>
              <p:cNvSpPr>
                <a:spLocks noChangeArrowheads="1"/>
              </p:cNvSpPr>
              <p:nvPr/>
            </p:nvSpPr>
            <p:spPr bwMode="auto">
              <a:xfrm>
                <a:off x="563" y="2853"/>
                <a:ext cx="212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15851" eaLnBrk="0" hangingPunct="0">
                  <a:spcBef>
                    <a:spcPct val="0"/>
                  </a:spcBef>
                  <a:buClrTx/>
                  <a:buSzTx/>
                  <a:buNone/>
                </a:pPr>
                <a:r>
                  <a:rPr lang="en-US" sz="1200" b="1"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5000</a:t>
                </a:r>
                <a:endParaRPr lang="en-US" sz="1200"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252" name="Rectangle 101"/>
              <p:cNvSpPr>
                <a:spLocks noChangeArrowheads="1"/>
              </p:cNvSpPr>
              <p:nvPr/>
            </p:nvSpPr>
            <p:spPr bwMode="auto">
              <a:xfrm>
                <a:off x="563" y="2563"/>
                <a:ext cx="212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15851" eaLnBrk="0" hangingPunct="0">
                  <a:spcBef>
                    <a:spcPct val="0"/>
                  </a:spcBef>
                  <a:buClrTx/>
                  <a:buSzTx/>
                  <a:buNone/>
                </a:pPr>
                <a:r>
                  <a:rPr lang="en-US" sz="1200" b="1"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6000</a:t>
                </a:r>
                <a:endParaRPr lang="en-US" sz="1200"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253" name="Rectangle 102"/>
              <p:cNvSpPr>
                <a:spLocks noChangeArrowheads="1"/>
              </p:cNvSpPr>
              <p:nvPr/>
            </p:nvSpPr>
            <p:spPr bwMode="auto">
              <a:xfrm>
                <a:off x="563" y="2265"/>
                <a:ext cx="212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15851" eaLnBrk="0" hangingPunct="0">
                  <a:spcBef>
                    <a:spcPct val="0"/>
                  </a:spcBef>
                  <a:buClrTx/>
                  <a:buSzTx/>
                  <a:buNone/>
                </a:pPr>
                <a:r>
                  <a:rPr lang="en-US" sz="1200" b="1" dirty="0"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7000</a:t>
                </a:r>
                <a:endParaRPr lang="en-US" sz="1200" dirty="0"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254" name="Rectangle 103"/>
              <p:cNvSpPr>
                <a:spLocks noChangeArrowheads="1"/>
              </p:cNvSpPr>
              <p:nvPr/>
            </p:nvSpPr>
            <p:spPr bwMode="auto">
              <a:xfrm>
                <a:off x="563" y="1967"/>
                <a:ext cx="212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15851" eaLnBrk="0" hangingPunct="0">
                  <a:spcBef>
                    <a:spcPct val="0"/>
                  </a:spcBef>
                  <a:buClrTx/>
                  <a:buSzTx/>
                  <a:buNone/>
                </a:pPr>
                <a:r>
                  <a:rPr lang="en-US" sz="1200" b="1" dirty="0"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8000</a:t>
                </a:r>
                <a:endParaRPr lang="en-US" sz="1200" dirty="0"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255" name="Rectangle 104"/>
              <p:cNvSpPr>
                <a:spLocks noChangeArrowheads="1"/>
              </p:cNvSpPr>
              <p:nvPr/>
            </p:nvSpPr>
            <p:spPr bwMode="auto">
              <a:xfrm rot="16200000">
                <a:off x="278" y="3229"/>
                <a:ext cx="286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15851" eaLnBrk="0" hangingPunct="0">
                  <a:spcBef>
                    <a:spcPct val="0"/>
                  </a:spcBef>
                  <a:buClrTx/>
                  <a:buSzTx/>
                  <a:buNone/>
                </a:pPr>
                <a:r>
                  <a:rPr lang="en-US" sz="1200" b="1"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Cases</a:t>
                </a:r>
                <a:endParaRPr lang="en-US" sz="1200"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256" name="Rectangle 105"/>
              <p:cNvSpPr>
                <a:spLocks noChangeArrowheads="1"/>
              </p:cNvSpPr>
              <p:nvPr/>
            </p:nvSpPr>
            <p:spPr bwMode="auto">
              <a:xfrm>
                <a:off x="5777" y="4315"/>
                <a:ext cx="153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15851" eaLnBrk="0" hangingPunct="0">
                  <a:spcBef>
                    <a:spcPct val="0"/>
                  </a:spcBef>
                  <a:buClrTx/>
                  <a:buSzTx/>
                  <a:buNone/>
                </a:pPr>
                <a:r>
                  <a:rPr lang="en-US" sz="1200" b="1"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0%</a:t>
                </a:r>
                <a:endParaRPr lang="en-US" sz="1200"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257" name="Rectangle 106"/>
              <p:cNvSpPr>
                <a:spLocks noChangeArrowheads="1"/>
              </p:cNvSpPr>
              <p:nvPr/>
            </p:nvSpPr>
            <p:spPr bwMode="auto">
              <a:xfrm>
                <a:off x="5777" y="4077"/>
                <a:ext cx="206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15851" eaLnBrk="0" hangingPunct="0">
                  <a:spcBef>
                    <a:spcPct val="0"/>
                  </a:spcBef>
                  <a:buClrTx/>
                  <a:buSzTx/>
                  <a:buNone/>
                </a:pPr>
                <a:r>
                  <a:rPr lang="en-US" sz="1200" b="1"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10%</a:t>
                </a:r>
                <a:endParaRPr lang="en-US" sz="1200"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258" name="Rectangle 107"/>
              <p:cNvSpPr>
                <a:spLocks noChangeArrowheads="1"/>
              </p:cNvSpPr>
              <p:nvPr/>
            </p:nvSpPr>
            <p:spPr bwMode="auto">
              <a:xfrm>
                <a:off x="5777" y="3839"/>
                <a:ext cx="206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15851" eaLnBrk="0" hangingPunct="0">
                  <a:spcBef>
                    <a:spcPct val="0"/>
                  </a:spcBef>
                  <a:buClrTx/>
                  <a:buSzTx/>
                  <a:buNone/>
                </a:pPr>
                <a:r>
                  <a:rPr lang="en-US" sz="1200" b="1"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20%</a:t>
                </a:r>
                <a:endParaRPr lang="en-US" sz="1200"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259" name="Rectangle 108"/>
              <p:cNvSpPr>
                <a:spLocks noChangeArrowheads="1"/>
              </p:cNvSpPr>
              <p:nvPr/>
            </p:nvSpPr>
            <p:spPr bwMode="auto">
              <a:xfrm>
                <a:off x="5777" y="3608"/>
                <a:ext cx="206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15851" eaLnBrk="0" hangingPunct="0">
                  <a:spcBef>
                    <a:spcPct val="0"/>
                  </a:spcBef>
                  <a:buClrTx/>
                  <a:buSzTx/>
                  <a:buNone/>
                </a:pPr>
                <a:r>
                  <a:rPr lang="en-US" sz="1200" b="1"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30%</a:t>
                </a:r>
                <a:endParaRPr lang="en-US" sz="1200"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260" name="Rectangle 109"/>
              <p:cNvSpPr>
                <a:spLocks noChangeArrowheads="1"/>
              </p:cNvSpPr>
              <p:nvPr/>
            </p:nvSpPr>
            <p:spPr bwMode="auto">
              <a:xfrm>
                <a:off x="5777" y="3370"/>
                <a:ext cx="206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15851" eaLnBrk="0" hangingPunct="0">
                  <a:spcBef>
                    <a:spcPct val="0"/>
                  </a:spcBef>
                  <a:buClrTx/>
                  <a:buSzTx/>
                  <a:buNone/>
                </a:pPr>
                <a:r>
                  <a:rPr lang="en-US" sz="1200" b="1"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40%</a:t>
                </a:r>
                <a:endParaRPr lang="en-US" sz="1200"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261" name="Rectangle 110"/>
              <p:cNvSpPr>
                <a:spLocks noChangeArrowheads="1"/>
              </p:cNvSpPr>
              <p:nvPr/>
            </p:nvSpPr>
            <p:spPr bwMode="auto">
              <a:xfrm>
                <a:off x="5777" y="3132"/>
                <a:ext cx="206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15851" eaLnBrk="0" hangingPunct="0">
                  <a:spcBef>
                    <a:spcPct val="0"/>
                  </a:spcBef>
                  <a:buClrTx/>
                  <a:buSzTx/>
                  <a:buNone/>
                </a:pPr>
                <a:r>
                  <a:rPr lang="en-US" sz="1200" b="1"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50%</a:t>
                </a:r>
                <a:endParaRPr lang="en-US" sz="1200"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262" name="Rectangle 111"/>
              <p:cNvSpPr>
                <a:spLocks noChangeArrowheads="1"/>
              </p:cNvSpPr>
              <p:nvPr/>
            </p:nvSpPr>
            <p:spPr bwMode="auto">
              <a:xfrm>
                <a:off x="5777" y="2894"/>
                <a:ext cx="206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15851" eaLnBrk="0" hangingPunct="0">
                  <a:spcBef>
                    <a:spcPct val="0"/>
                  </a:spcBef>
                  <a:buClrTx/>
                  <a:buSzTx/>
                  <a:buNone/>
                </a:pPr>
                <a:r>
                  <a:rPr lang="en-US" sz="1200" b="1"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60%</a:t>
                </a:r>
                <a:endParaRPr lang="en-US" sz="1200"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263" name="Rectangle 112"/>
              <p:cNvSpPr>
                <a:spLocks noChangeArrowheads="1"/>
              </p:cNvSpPr>
              <p:nvPr/>
            </p:nvSpPr>
            <p:spPr bwMode="auto">
              <a:xfrm>
                <a:off x="5777" y="2656"/>
                <a:ext cx="206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15851" eaLnBrk="0" hangingPunct="0">
                  <a:spcBef>
                    <a:spcPct val="0"/>
                  </a:spcBef>
                  <a:buClrTx/>
                  <a:buSzTx/>
                  <a:buNone/>
                </a:pPr>
                <a:r>
                  <a:rPr lang="en-US" sz="1200" b="1"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70%</a:t>
                </a:r>
                <a:endParaRPr lang="en-US" sz="1200"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264" name="Rectangle 113"/>
              <p:cNvSpPr>
                <a:spLocks noChangeArrowheads="1"/>
              </p:cNvSpPr>
              <p:nvPr/>
            </p:nvSpPr>
            <p:spPr bwMode="auto">
              <a:xfrm>
                <a:off x="5777" y="2425"/>
                <a:ext cx="206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15851" eaLnBrk="0" hangingPunct="0">
                  <a:spcBef>
                    <a:spcPct val="0"/>
                  </a:spcBef>
                  <a:buClrTx/>
                  <a:buSzTx/>
                  <a:buNone/>
                </a:pPr>
                <a:r>
                  <a:rPr lang="en-US" sz="1200" b="1"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80%</a:t>
                </a:r>
                <a:endParaRPr lang="en-US" sz="1200"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265" name="Rectangle 114"/>
              <p:cNvSpPr>
                <a:spLocks noChangeArrowheads="1"/>
              </p:cNvSpPr>
              <p:nvPr/>
            </p:nvSpPr>
            <p:spPr bwMode="auto">
              <a:xfrm>
                <a:off x="5777" y="2187"/>
                <a:ext cx="206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15851" eaLnBrk="0" hangingPunct="0">
                  <a:spcBef>
                    <a:spcPct val="0"/>
                  </a:spcBef>
                  <a:buClrTx/>
                  <a:buSzTx/>
                  <a:buNone/>
                </a:pPr>
                <a:r>
                  <a:rPr lang="en-US" sz="1200" b="1"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90%</a:t>
                </a:r>
                <a:endParaRPr lang="en-US" sz="1200"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266" name="Rectangle 115"/>
              <p:cNvSpPr>
                <a:spLocks noChangeArrowheads="1"/>
              </p:cNvSpPr>
              <p:nvPr/>
            </p:nvSpPr>
            <p:spPr bwMode="auto">
              <a:xfrm>
                <a:off x="5777" y="1949"/>
                <a:ext cx="259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15851" eaLnBrk="0" hangingPunct="0">
                  <a:spcBef>
                    <a:spcPct val="0"/>
                  </a:spcBef>
                  <a:buClrTx/>
                  <a:buSzTx/>
                  <a:buNone/>
                </a:pPr>
                <a:r>
                  <a:rPr lang="en-US" sz="1200" b="1"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100%</a:t>
                </a:r>
                <a:endParaRPr lang="en-US" sz="1200"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267" name="Rectangle 116"/>
              <p:cNvSpPr>
                <a:spLocks noChangeArrowheads="1"/>
              </p:cNvSpPr>
              <p:nvPr/>
            </p:nvSpPr>
            <p:spPr bwMode="auto">
              <a:xfrm rot="16200000">
                <a:off x="5864" y="3332"/>
                <a:ext cx="469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15851" eaLnBrk="0" hangingPunct="0">
                  <a:spcBef>
                    <a:spcPct val="0"/>
                  </a:spcBef>
                  <a:buClrTx/>
                  <a:buSzTx/>
                  <a:buNone/>
                </a:pPr>
                <a:r>
                  <a:rPr lang="en-US" sz="1200" b="1"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Coverage</a:t>
                </a:r>
                <a:endParaRPr lang="en-US" sz="1200"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38427" name="Freeform 123"/>
              <p:cNvSpPr>
                <a:spLocks/>
              </p:cNvSpPr>
              <p:nvPr/>
            </p:nvSpPr>
            <p:spPr bwMode="auto">
              <a:xfrm>
                <a:off x="876" y="2072"/>
                <a:ext cx="4831" cy="2016"/>
              </a:xfrm>
              <a:custGeom>
                <a:avLst/>
                <a:gdLst/>
                <a:ahLst/>
                <a:cxnLst>
                  <a:cxn ang="0">
                    <a:pos x="0" y="2016"/>
                  </a:cxn>
                  <a:cxn ang="0">
                    <a:pos x="96" y="1824"/>
                  </a:cxn>
                  <a:cxn ang="0">
                    <a:pos x="192" y="1824"/>
                  </a:cxn>
                  <a:cxn ang="0">
                    <a:pos x="288" y="1824"/>
                  </a:cxn>
                  <a:cxn ang="0">
                    <a:pos x="432" y="1632"/>
                  </a:cxn>
                  <a:cxn ang="0">
                    <a:pos x="576" y="1632"/>
                  </a:cxn>
                  <a:cxn ang="0">
                    <a:pos x="720" y="1344"/>
                  </a:cxn>
                  <a:cxn ang="0">
                    <a:pos x="1056" y="768"/>
                  </a:cxn>
                  <a:cxn ang="0">
                    <a:pos x="1392" y="336"/>
                  </a:cxn>
                  <a:cxn ang="0">
                    <a:pos x="1488" y="144"/>
                  </a:cxn>
                  <a:cxn ang="0">
                    <a:pos x="1728" y="96"/>
                  </a:cxn>
                  <a:cxn ang="0">
                    <a:pos x="2016" y="144"/>
                  </a:cxn>
                  <a:cxn ang="0">
                    <a:pos x="2160" y="240"/>
                  </a:cxn>
                  <a:cxn ang="0">
                    <a:pos x="2304" y="288"/>
                  </a:cxn>
                  <a:cxn ang="0">
                    <a:pos x="2448" y="144"/>
                  </a:cxn>
                  <a:cxn ang="0">
                    <a:pos x="2640" y="144"/>
                  </a:cxn>
                  <a:cxn ang="0">
                    <a:pos x="2784" y="96"/>
                  </a:cxn>
                  <a:cxn ang="0">
                    <a:pos x="2928" y="96"/>
                  </a:cxn>
                  <a:cxn ang="0">
                    <a:pos x="3168" y="48"/>
                  </a:cxn>
                  <a:cxn ang="0">
                    <a:pos x="3312" y="48"/>
                  </a:cxn>
                  <a:cxn ang="0">
                    <a:pos x="3840" y="0"/>
                  </a:cxn>
                  <a:cxn ang="0">
                    <a:pos x="4464" y="0"/>
                  </a:cxn>
                  <a:cxn ang="0">
                    <a:pos x="4704" y="0"/>
                  </a:cxn>
                </a:cxnLst>
                <a:rect l="0" t="0" r="r" b="b"/>
                <a:pathLst>
                  <a:path w="4704" h="2016">
                    <a:moveTo>
                      <a:pt x="0" y="2016"/>
                    </a:moveTo>
                    <a:lnTo>
                      <a:pt x="96" y="1824"/>
                    </a:lnTo>
                    <a:lnTo>
                      <a:pt x="192" y="1824"/>
                    </a:lnTo>
                    <a:lnTo>
                      <a:pt x="288" y="1824"/>
                    </a:lnTo>
                    <a:lnTo>
                      <a:pt x="432" y="1632"/>
                    </a:lnTo>
                    <a:lnTo>
                      <a:pt x="576" y="1632"/>
                    </a:lnTo>
                    <a:lnTo>
                      <a:pt x="720" y="1344"/>
                    </a:lnTo>
                    <a:lnTo>
                      <a:pt x="1056" y="768"/>
                    </a:lnTo>
                    <a:lnTo>
                      <a:pt x="1392" y="336"/>
                    </a:lnTo>
                    <a:lnTo>
                      <a:pt x="1488" y="144"/>
                    </a:lnTo>
                    <a:lnTo>
                      <a:pt x="1728" y="96"/>
                    </a:lnTo>
                    <a:lnTo>
                      <a:pt x="2016" y="144"/>
                    </a:lnTo>
                    <a:lnTo>
                      <a:pt x="2160" y="240"/>
                    </a:lnTo>
                    <a:lnTo>
                      <a:pt x="2304" y="288"/>
                    </a:lnTo>
                    <a:lnTo>
                      <a:pt x="2448" y="144"/>
                    </a:lnTo>
                    <a:lnTo>
                      <a:pt x="2640" y="144"/>
                    </a:lnTo>
                    <a:lnTo>
                      <a:pt x="2784" y="96"/>
                    </a:lnTo>
                    <a:lnTo>
                      <a:pt x="2928" y="96"/>
                    </a:lnTo>
                    <a:lnTo>
                      <a:pt x="3168" y="48"/>
                    </a:lnTo>
                    <a:lnTo>
                      <a:pt x="3312" y="48"/>
                    </a:lnTo>
                    <a:lnTo>
                      <a:pt x="3840" y="0"/>
                    </a:lnTo>
                    <a:lnTo>
                      <a:pt x="4464" y="0"/>
                    </a:lnTo>
                    <a:lnTo>
                      <a:pt x="4704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15851">
                  <a:buClr>
                    <a:srgbClr val="99FF99"/>
                  </a:buClr>
                  <a:defRPr/>
                </a:pPr>
                <a:endParaRPr lang="en-US">
                  <a:solidFill>
                    <a:schemeClr val="tx1"/>
                  </a:solidFill>
                  <a:latin typeface="Arial"/>
                </a:endParaRPr>
              </a:p>
            </p:txBody>
          </p:sp>
        </p:grpSp>
        <p:sp>
          <p:nvSpPr>
            <p:cNvPr id="738431" name="Line 127"/>
            <p:cNvSpPr>
              <a:spLocks noChangeShapeType="1"/>
            </p:cNvSpPr>
            <p:nvPr/>
          </p:nvSpPr>
          <p:spPr bwMode="auto">
            <a:xfrm>
              <a:off x="2376" y="1224"/>
              <a:ext cx="0" cy="3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defTabSz="1015851">
                <a:buClr>
                  <a:srgbClr val="99FF99"/>
                </a:buClr>
                <a:defRPr/>
              </a:pPr>
              <a:endParaRPr lang="en-US">
                <a:solidFill>
                  <a:schemeClr val="tx1"/>
                </a:solidFill>
                <a:latin typeface="Arial"/>
              </a:endParaRPr>
            </a:p>
          </p:txBody>
        </p:sp>
        <p:sp>
          <p:nvSpPr>
            <p:cNvPr id="738432" name="Line 128"/>
            <p:cNvSpPr>
              <a:spLocks noChangeShapeType="1"/>
            </p:cNvSpPr>
            <p:nvPr/>
          </p:nvSpPr>
          <p:spPr bwMode="auto">
            <a:xfrm>
              <a:off x="4184" y="1240"/>
              <a:ext cx="0" cy="3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defTabSz="1015851">
                <a:buClr>
                  <a:srgbClr val="99FF99"/>
                </a:buClr>
                <a:defRPr/>
              </a:pPr>
              <a:endParaRPr lang="en-US">
                <a:solidFill>
                  <a:schemeClr val="tx1"/>
                </a:solidFill>
                <a:latin typeface="Arial"/>
              </a:endParaRPr>
            </a:p>
          </p:txBody>
        </p:sp>
      </p:grpSp>
      <p:sp>
        <p:nvSpPr>
          <p:cNvPr id="7186" name="AutoShape 134"/>
          <p:cNvSpPr>
            <a:spLocks noChangeArrowheads="1"/>
          </p:cNvSpPr>
          <p:nvPr/>
        </p:nvSpPr>
        <p:spPr bwMode="auto">
          <a:xfrm>
            <a:off x="4063304" y="2161636"/>
            <a:ext cx="2938763" cy="3825791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142" tIns="45569" rIns="91142" bIns="45569" anchor="ctr"/>
          <a:lstStyle/>
          <a:p>
            <a:pPr defTabSz="1015851" eaLnBrk="0" hangingPunct="0">
              <a:spcBef>
                <a:spcPct val="0"/>
              </a:spcBef>
              <a:buClr>
                <a:srgbClr val="080808"/>
              </a:buClr>
              <a:buSzTx/>
              <a:buFontTx/>
              <a:buChar char="•"/>
            </a:pPr>
            <a:r>
              <a:rPr lang="en-US" sz="1600" b="1" dirty="0">
                <a:solidFill>
                  <a:srgbClr val="080808"/>
                </a:solidFill>
                <a:effectLst/>
                <a:latin typeface="Arial"/>
              </a:rPr>
              <a:t> Type: case based for</a:t>
            </a:r>
          </a:p>
          <a:p>
            <a:pPr defTabSz="1015851" eaLnBrk="0" hangingPunct="0">
              <a:spcBef>
                <a:spcPct val="0"/>
              </a:spcBef>
              <a:buClr>
                <a:srgbClr val="080808"/>
              </a:buClr>
              <a:buSzTx/>
              <a:buNone/>
            </a:pPr>
            <a:r>
              <a:rPr lang="en-US" sz="1600" b="1" dirty="0" smtClean="0">
                <a:solidFill>
                  <a:srgbClr val="080808"/>
                </a:solidFill>
                <a:effectLst/>
                <a:latin typeface="Arial"/>
              </a:rPr>
              <a:t>outbreak only: specimens</a:t>
            </a:r>
            <a:endParaRPr lang="en-US" sz="1600" b="1" dirty="0">
              <a:solidFill>
                <a:srgbClr val="080808"/>
              </a:solidFill>
              <a:effectLst/>
              <a:latin typeface="Arial"/>
            </a:endParaRPr>
          </a:p>
          <a:p>
            <a:pPr defTabSz="1015851" eaLnBrk="0" hangingPunct="0">
              <a:spcBef>
                <a:spcPct val="0"/>
              </a:spcBef>
              <a:buClr>
                <a:srgbClr val="080808"/>
              </a:buClr>
              <a:buSzTx/>
              <a:buNone/>
            </a:pPr>
            <a:r>
              <a:rPr lang="en-US" sz="1600" b="1" dirty="0">
                <a:solidFill>
                  <a:srgbClr val="080808"/>
                </a:solidFill>
                <a:effectLst/>
                <a:latin typeface="Arial"/>
              </a:rPr>
              <a:t>from </a:t>
            </a:r>
            <a:r>
              <a:rPr lang="en-US" sz="1600" b="1" dirty="0" smtClean="0">
                <a:solidFill>
                  <a:srgbClr val="080808"/>
                </a:solidFill>
                <a:effectLst/>
                <a:latin typeface="Arial"/>
              </a:rPr>
              <a:t> </a:t>
            </a:r>
            <a:r>
              <a:rPr lang="en-US" sz="1600" b="1" dirty="0">
                <a:solidFill>
                  <a:srgbClr val="080808"/>
                </a:solidFill>
                <a:effectLst/>
                <a:latin typeface="Arial"/>
              </a:rPr>
              <a:t>5-10 cases</a:t>
            </a:r>
          </a:p>
          <a:p>
            <a:pPr defTabSz="1015851" eaLnBrk="0" hangingPunct="0">
              <a:spcBef>
                <a:spcPct val="0"/>
              </a:spcBef>
              <a:buClr>
                <a:srgbClr val="080808"/>
              </a:buClr>
              <a:buSzTx/>
              <a:buNone/>
            </a:pPr>
            <a:endParaRPr lang="en-US" sz="1600" b="1" dirty="0">
              <a:solidFill>
                <a:srgbClr val="080808"/>
              </a:solidFill>
              <a:effectLst/>
              <a:latin typeface="Arial"/>
            </a:endParaRPr>
          </a:p>
          <a:p>
            <a:pPr defTabSz="1015851" eaLnBrk="0" hangingPunct="0">
              <a:spcBef>
                <a:spcPct val="0"/>
              </a:spcBef>
              <a:buClr>
                <a:srgbClr val="080808"/>
              </a:buClr>
              <a:buSzTx/>
              <a:buFontTx/>
              <a:buChar char="•"/>
            </a:pPr>
            <a:r>
              <a:rPr lang="en-US" sz="1600" b="1" dirty="0">
                <a:solidFill>
                  <a:srgbClr val="080808"/>
                </a:solidFill>
                <a:effectLst/>
                <a:latin typeface="Arial"/>
              </a:rPr>
              <a:t> Data: </a:t>
            </a:r>
            <a:r>
              <a:rPr lang="en-US" sz="1600" b="1" dirty="0" smtClean="0">
                <a:solidFill>
                  <a:srgbClr val="080808"/>
                </a:solidFill>
                <a:effectLst/>
                <a:latin typeface="Arial"/>
              </a:rPr>
              <a:t>ID, residence, age,</a:t>
            </a:r>
          </a:p>
          <a:p>
            <a:pPr defTabSz="1015851" eaLnBrk="0" hangingPunct="0">
              <a:spcBef>
                <a:spcPct val="0"/>
              </a:spcBef>
              <a:buClr>
                <a:srgbClr val="080808"/>
              </a:buClr>
              <a:buSzTx/>
              <a:buNone/>
            </a:pPr>
            <a:r>
              <a:rPr lang="en-US" sz="1600" b="1" dirty="0" smtClean="0">
                <a:solidFill>
                  <a:srgbClr val="080808"/>
                </a:solidFill>
                <a:effectLst/>
                <a:latin typeface="Arial"/>
              </a:rPr>
              <a:t>  </a:t>
            </a:r>
            <a:r>
              <a:rPr lang="en-US" sz="1600" b="1" dirty="0" err="1" smtClean="0">
                <a:solidFill>
                  <a:srgbClr val="080808"/>
                </a:solidFill>
                <a:effectLst/>
                <a:latin typeface="Arial"/>
              </a:rPr>
              <a:t>vax</a:t>
            </a:r>
            <a:r>
              <a:rPr lang="en-US" sz="1600" b="1" dirty="0" smtClean="0">
                <a:solidFill>
                  <a:srgbClr val="080808"/>
                </a:solidFill>
                <a:effectLst/>
                <a:latin typeface="Arial"/>
              </a:rPr>
              <a:t> status, </a:t>
            </a:r>
            <a:r>
              <a:rPr lang="en-US" sz="1600" b="1" dirty="0" err="1" smtClean="0">
                <a:solidFill>
                  <a:srgbClr val="080808"/>
                </a:solidFill>
                <a:effectLst/>
                <a:latin typeface="Arial"/>
              </a:rPr>
              <a:t>donset</a:t>
            </a:r>
            <a:endParaRPr lang="en-US" sz="1600" b="1" dirty="0">
              <a:solidFill>
                <a:srgbClr val="080808"/>
              </a:solidFill>
              <a:effectLst/>
              <a:latin typeface="Arial"/>
            </a:endParaRPr>
          </a:p>
          <a:p>
            <a:pPr defTabSz="1015851" eaLnBrk="0" hangingPunct="0">
              <a:spcBef>
                <a:spcPct val="0"/>
              </a:spcBef>
              <a:buClr>
                <a:srgbClr val="080808"/>
              </a:buClr>
              <a:buSzTx/>
              <a:buFontTx/>
              <a:buChar char="•"/>
            </a:pPr>
            <a:endParaRPr lang="en-US" sz="1600" b="1" dirty="0">
              <a:solidFill>
                <a:srgbClr val="080808"/>
              </a:solidFill>
              <a:effectLst/>
              <a:latin typeface="Arial"/>
            </a:endParaRPr>
          </a:p>
          <a:p>
            <a:pPr defTabSz="1015851" eaLnBrk="0" hangingPunct="0">
              <a:spcBef>
                <a:spcPct val="0"/>
              </a:spcBef>
              <a:buClr>
                <a:srgbClr val="080808"/>
              </a:buClr>
              <a:buSzTx/>
              <a:buFontTx/>
              <a:buChar char="•"/>
            </a:pPr>
            <a:r>
              <a:rPr lang="en-US" sz="1600" b="1" dirty="0">
                <a:solidFill>
                  <a:srgbClr val="080808"/>
                </a:solidFill>
                <a:effectLst/>
                <a:latin typeface="Arial"/>
              </a:rPr>
              <a:t> Analysis: age specific</a:t>
            </a:r>
          </a:p>
          <a:p>
            <a:pPr defTabSz="1015851" eaLnBrk="0" hangingPunct="0">
              <a:spcBef>
                <a:spcPct val="0"/>
              </a:spcBef>
              <a:buClr>
                <a:srgbClr val="080808"/>
              </a:buClr>
              <a:buSzTx/>
              <a:buNone/>
            </a:pPr>
            <a:r>
              <a:rPr lang="en-US" sz="1600" b="1" dirty="0">
                <a:solidFill>
                  <a:srgbClr val="080808"/>
                </a:solidFill>
                <a:effectLst/>
                <a:latin typeface="Arial"/>
              </a:rPr>
              <a:t>incidence; cases by age</a:t>
            </a:r>
          </a:p>
          <a:p>
            <a:pPr defTabSz="1015851" eaLnBrk="0" hangingPunct="0">
              <a:spcBef>
                <a:spcPct val="0"/>
              </a:spcBef>
              <a:buClr>
                <a:srgbClr val="080808"/>
              </a:buClr>
              <a:buSzTx/>
              <a:buNone/>
            </a:pPr>
            <a:r>
              <a:rPr lang="en-US" sz="1600" b="1" dirty="0">
                <a:solidFill>
                  <a:srgbClr val="080808"/>
                </a:solidFill>
                <a:effectLst/>
                <a:latin typeface="Arial"/>
              </a:rPr>
              <a:t>group, </a:t>
            </a:r>
            <a:r>
              <a:rPr lang="en-US" sz="1600" b="1" dirty="0" err="1">
                <a:solidFill>
                  <a:srgbClr val="080808"/>
                </a:solidFill>
                <a:effectLst/>
                <a:latin typeface="Arial"/>
              </a:rPr>
              <a:t>vax</a:t>
            </a:r>
            <a:r>
              <a:rPr lang="en-US" sz="1600" b="1" dirty="0">
                <a:solidFill>
                  <a:srgbClr val="080808"/>
                </a:solidFill>
                <a:effectLst/>
                <a:latin typeface="Arial"/>
              </a:rPr>
              <a:t> </a:t>
            </a:r>
            <a:r>
              <a:rPr lang="en-US" sz="1600" b="1" dirty="0" smtClean="0">
                <a:solidFill>
                  <a:srgbClr val="080808"/>
                </a:solidFill>
                <a:effectLst/>
                <a:latin typeface="Arial"/>
              </a:rPr>
              <a:t>status; RFs</a:t>
            </a:r>
            <a:endParaRPr lang="en-US" sz="1600" b="1" dirty="0">
              <a:solidFill>
                <a:srgbClr val="080808"/>
              </a:solidFill>
              <a:effectLst/>
              <a:latin typeface="Arial"/>
            </a:endParaRPr>
          </a:p>
          <a:p>
            <a:pPr defTabSz="1015851" eaLnBrk="0" hangingPunct="0">
              <a:spcBef>
                <a:spcPct val="0"/>
              </a:spcBef>
              <a:buClr>
                <a:srgbClr val="080808"/>
              </a:buClr>
              <a:buSzTx/>
              <a:buNone/>
            </a:pPr>
            <a:endParaRPr lang="en-US" sz="1600" b="1" dirty="0">
              <a:solidFill>
                <a:srgbClr val="080808"/>
              </a:solidFill>
              <a:effectLst/>
              <a:latin typeface="Arial"/>
            </a:endParaRPr>
          </a:p>
          <a:p>
            <a:pPr defTabSz="1015851" eaLnBrk="0" hangingPunct="0">
              <a:spcBef>
                <a:spcPct val="0"/>
              </a:spcBef>
              <a:buClr>
                <a:srgbClr val="080808"/>
              </a:buClr>
              <a:buSzTx/>
              <a:buFontTx/>
              <a:buChar char="•"/>
            </a:pPr>
            <a:r>
              <a:rPr lang="en-US" sz="1600" b="1" dirty="0">
                <a:solidFill>
                  <a:srgbClr val="080808"/>
                </a:solidFill>
                <a:effectLst/>
                <a:latin typeface="Arial"/>
              </a:rPr>
              <a:t>Purpose: describe</a:t>
            </a:r>
          </a:p>
          <a:p>
            <a:pPr defTabSz="1015851" eaLnBrk="0" hangingPunct="0">
              <a:spcBef>
                <a:spcPct val="0"/>
              </a:spcBef>
              <a:buClr>
                <a:srgbClr val="080808"/>
              </a:buClr>
              <a:buSzTx/>
              <a:buNone/>
            </a:pPr>
            <a:r>
              <a:rPr lang="en-US" sz="1600" b="1" dirty="0">
                <a:solidFill>
                  <a:srgbClr val="080808"/>
                </a:solidFill>
                <a:effectLst/>
                <a:latin typeface="Arial"/>
              </a:rPr>
              <a:t>changing epidemiology; </a:t>
            </a:r>
          </a:p>
          <a:p>
            <a:pPr defTabSz="1015851" eaLnBrk="0" hangingPunct="0">
              <a:spcBef>
                <a:spcPct val="0"/>
              </a:spcBef>
              <a:buClr>
                <a:srgbClr val="080808"/>
              </a:buClr>
              <a:buSzTx/>
              <a:buNone/>
            </a:pPr>
            <a:r>
              <a:rPr lang="en-US" sz="1600" b="1" dirty="0">
                <a:solidFill>
                  <a:srgbClr val="080808"/>
                </a:solidFill>
                <a:effectLst/>
                <a:latin typeface="Arial"/>
              </a:rPr>
              <a:t>ID high risk populations</a:t>
            </a:r>
          </a:p>
        </p:txBody>
      </p:sp>
      <p:sp>
        <p:nvSpPr>
          <p:cNvPr id="7184" name="AutoShape 137"/>
          <p:cNvSpPr>
            <a:spLocks noChangeArrowheads="1"/>
          </p:cNvSpPr>
          <p:nvPr/>
        </p:nvSpPr>
        <p:spPr bwMode="auto">
          <a:xfrm>
            <a:off x="7156121" y="2159482"/>
            <a:ext cx="2824332" cy="3818195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142" tIns="45569" rIns="91142" bIns="45569" anchor="ctr"/>
          <a:lstStyle/>
          <a:p>
            <a:pPr defTabSz="1015851" eaLnBrk="0" hangingPunct="0">
              <a:spcBef>
                <a:spcPct val="0"/>
              </a:spcBef>
              <a:buClr>
                <a:srgbClr val="FFFFFF"/>
              </a:buClr>
              <a:buSzTx/>
              <a:buFontTx/>
              <a:buChar char="•"/>
            </a:pPr>
            <a:r>
              <a:rPr lang="en-US" sz="1600" b="1" dirty="0">
                <a:solidFill>
                  <a:srgbClr val="FFFFFF"/>
                </a:solidFill>
                <a:effectLst/>
                <a:latin typeface="Arial"/>
              </a:rPr>
              <a:t> Type: </a:t>
            </a:r>
            <a:r>
              <a:rPr lang="en-US" sz="1600" b="1" dirty="0" smtClean="0">
                <a:solidFill>
                  <a:srgbClr val="FFFFFF"/>
                </a:solidFill>
                <a:effectLst/>
                <a:latin typeface="Arial"/>
              </a:rPr>
              <a:t>case-based, for all;</a:t>
            </a:r>
            <a:endParaRPr lang="en-US" sz="1600" b="1" dirty="0">
              <a:solidFill>
                <a:srgbClr val="FFFFFF"/>
              </a:solidFill>
              <a:effectLst/>
              <a:latin typeface="Arial"/>
            </a:endParaRPr>
          </a:p>
          <a:p>
            <a:pPr defTabSz="1015851" eaLnBrk="0" hangingPunct="0">
              <a:spcBef>
                <a:spcPct val="0"/>
              </a:spcBef>
              <a:buClr>
                <a:srgbClr val="FFFFFF"/>
              </a:buClr>
              <a:buSzTx/>
              <a:buNone/>
            </a:pPr>
            <a:r>
              <a:rPr lang="en-US" sz="1600" b="1" dirty="0" smtClean="0">
                <a:solidFill>
                  <a:srgbClr val="FFFFFF"/>
                </a:solidFill>
                <a:effectLst/>
                <a:latin typeface="Arial"/>
              </a:rPr>
              <a:t>specimens </a:t>
            </a:r>
            <a:r>
              <a:rPr lang="en-US" sz="1600" b="1" dirty="0">
                <a:solidFill>
                  <a:srgbClr val="FFFFFF"/>
                </a:solidFill>
                <a:effectLst/>
                <a:latin typeface="Arial"/>
              </a:rPr>
              <a:t>from all unless</a:t>
            </a:r>
          </a:p>
          <a:p>
            <a:pPr defTabSz="1015851" eaLnBrk="0" hangingPunct="0">
              <a:spcBef>
                <a:spcPct val="0"/>
              </a:spcBef>
              <a:buClr>
                <a:srgbClr val="FFFFFF"/>
              </a:buClr>
              <a:buSzTx/>
              <a:buNone/>
            </a:pPr>
            <a:r>
              <a:rPr lang="en-US" sz="1600" b="1" dirty="0" err="1" smtClean="0">
                <a:solidFill>
                  <a:srgbClr val="FFFFFF"/>
                </a:solidFill>
                <a:effectLst/>
                <a:latin typeface="Arial"/>
              </a:rPr>
              <a:t>epi</a:t>
            </a:r>
            <a:r>
              <a:rPr lang="en-US" sz="1600" b="1" dirty="0" smtClean="0">
                <a:solidFill>
                  <a:srgbClr val="FFFFFF"/>
                </a:solidFill>
                <a:effectLst/>
                <a:latin typeface="Arial"/>
              </a:rPr>
              <a:t>-linked</a:t>
            </a:r>
          </a:p>
          <a:p>
            <a:pPr defTabSz="1015851" eaLnBrk="0" hangingPunct="0">
              <a:spcBef>
                <a:spcPct val="0"/>
              </a:spcBef>
              <a:buClr>
                <a:srgbClr val="FFFFFF"/>
              </a:buClr>
              <a:buSzTx/>
              <a:buNone/>
            </a:pPr>
            <a:endParaRPr lang="en-US" sz="1600" b="1" dirty="0">
              <a:solidFill>
                <a:srgbClr val="FFFFFF"/>
              </a:solidFill>
              <a:effectLst/>
              <a:latin typeface="Arial"/>
            </a:endParaRPr>
          </a:p>
          <a:p>
            <a:pPr defTabSz="1015851" eaLnBrk="0" hangingPunct="0">
              <a:spcBef>
                <a:spcPct val="0"/>
              </a:spcBef>
              <a:buClr>
                <a:srgbClr val="FFFFFF"/>
              </a:buClr>
              <a:buSzTx/>
              <a:buNone/>
            </a:pPr>
            <a:r>
              <a:rPr lang="en-US" sz="1600" b="1" dirty="0">
                <a:solidFill>
                  <a:srgbClr val="FFFFFF"/>
                </a:solidFill>
                <a:effectLst/>
                <a:latin typeface="Arial"/>
              </a:rPr>
              <a:t>Data: 12 core variables</a:t>
            </a:r>
          </a:p>
          <a:p>
            <a:pPr defTabSz="1015851" eaLnBrk="0" hangingPunct="0">
              <a:spcBef>
                <a:spcPct val="0"/>
              </a:spcBef>
              <a:buClr>
                <a:srgbClr val="FFFFFF"/>
              </a:buClr>
              <a:buSzTx/>
              <a:buNone/>
            </a:pPr>
            <a:endParaRPr lang="en-US" sz="1600" b="1" dirty="0">
              <a:solidFill>
                <a:srgbClr val="FFFFFF"/>
              </a:solidFill>
              <a:effectLst/>
              <a:latin typeface="Arial"/>
            </a:endParaRPr>
          </a:p>
          <a:p>
            <a:pPr defTabSz="1015851" eaLnBrk="0" hangingPunct="0">
              <a:spcBef>
                <a:spcPct val="0"/>
              </a:spcBef>
              <a:buClr>
                <a:srgbClr val="FFFFFF"/>
              </a:buClr>
              <a:buSzTx/>
              <a:buFontTx/>
              <a:buChar char="•"/>
            </a:pPr>
            <a:r>
              <a:rPr lang="en-US" sz="1600" b="1" dirty="0">
                <a:solidFill>
                  <a:srgbClr val="FFFFFF"/>
                </a:solidFill>
                <a:effectLst/>
                <a:latin typeface="Arial"/>
              </a:rPr>
              <a:t> Analysis: </a:t>
            </a:r>
            <a:r>
              <a:rPr lang="en-US" sz="1600" b="1" dirty="0" smtClean="0">
                <a:solidFill>
                  <a:srgbClr val="FFFFFF"/>
                </a:solidFill>
                <a:effectLst/>
                <a:latin typeface="Arial"/>
              </a:rPr>
              <a:t>same as AC </a:t>
            </a:r>
            <a:br>
              <a:rPr lang="en-US" sz="1600" b="1" dirty="0" smtClean="0">
                <a:solidFill>
                  <a:srgbClr val="FFFFFF"/>
                </a:solidFill>
                <a:effectLst/>
                <a:latin typeface="Arial"/>
              </a:rPr>
            </a:br>
            <a:r>
              <a:rPr lang="en-US" sz="1600" b="1" dirty="0" smtClean="0">
                <a:solidFill>
                  <a:srgbClr val="FFFFFF"/>
                </a:solidFill>
                <a:effectLst/>
                <a:latin typeface="Arial"/>
              </a:rPr>
              <a:t>plus source; </a:t>
            </a:r>
          </a:p>
          <a:p>
            <a:pPr defTabSz="1015851" eaLnBrk="0" hangingPunct="0">
              <a:spcBef>
                <a:spcPct val="0"/>
              </a:spcBef>
              <a:buClr>
                <a:srgbClr val="FFFFFF"/>
              </a:buClr>
              <a:buSzTx/>
              <a:buNone/>
            </a:pPr>
            <a:r>
              <a:rPr lang="en-US" sz="1600" b="1" dirty="0" smtClean="0">
                <a:solidFill>
                  <a:srgbClr val="FFFFFF"/>
                </a:solidFill>
                <a:effectLst/>
                <a:latin typeface="Arial"/>
              </a:rPr>
              <a:t>monitor </a:t>
            </a:r>
            <a:r>
              <a:rPr lang="en-US" sz="1600" b="1" dirty="0">
                <a:solidFill>
                  <a:srgbClr val="FFFFFF"/>
                </a:solidFill>
                <a:effectLst/>
                <a:latin typeface="Arial"/>
              </a:rPr>
              <a:t>surveillance </a:t>
            </a:r>
            <a:br>
              <a:rPr lang="en-US" sz="1600" b="1" dirty="0">
                <a:solidFill>
                  <a:srgbClr val="FFFFFF"/>
                </a:solidFill>
                <a:effectLst/>
                <a:latin typeface="Arial"/>
              </a:rPr>
            </a:br>
            <a:r>
              <a:rPr lang="en-US" sz="1600" b="1" dirty="0">
                <a:solidFill>
                  <a:srgbClr val="FFFFFF"/>
                </a:solidFill>
                <a:effectLst/>
                <a:latin typeface="Arial"/>
              </a:rPr>
              <a:t>performance  indicators  </a:t>
            </a:r>
          </a:p>
          <a:p>
            <a:pPr defTabSz="1015851" eaLnBrk="0" hangingPunct="0">
              <a:spcBef>
                <a:spcPct val="0"/>
              </a:spcBef>
              <a:buClr>
                <a:srgbClr val="FFFFFF"/>
              </a:buClr>
              <a:buSzTx/>
              <a:buNone/>
            </a:pPr>
            <a:endParaRPr lang="en-US" sz="1600" b="1" dirty="0">
              <a:solidFill>
                <a:srgbClr val="FFFFFF"/>
              </a:solidFill>
              <a:effectLst/>
              <a:latin typeface="Arial"/>
            </a:endParaRPr>
          </a:p>
          <a:p>
            <a:pPr defTabSz="1015851" eaLnBrk="0" hangingPunct="0">
              <a:spcBef>
                <a:spcPct val="0"/>
              </a:spcBef>
              <a:buClr>
                <a:srgbClr val="FFFFFF"/>
              </a:buClr>
              <a:buSzTx/>
              <a:buFontTx/>
              <a:buChar char="•"/>
            </a:pPr>
            <a:r>
              <a:rPr lang="en-US" sz="1600" b="1" dirty="0">
                <a:solidFill>
                  <a:srgbClr val="FFFFFF"/>
                </a:solidFill>
                <a:effectLst/>
                <a:latin typeface="Arial"/>
              </a:rPr>
              <a:t> Purpose: classify cases; </a:t>
            </a:r>
          </a:p>
          <a:p>
            <a:pPr defTabSz="1015851" eaLnBrk="0" hangingPunct="0">
              <a:spcBef>
                <a:spcPct val="0"/>
              </a:spcBef>
              <a:buClr>
                <a:srgbClr val="FFFFFF"/>
              </a:buClr>
              <a:buSzTx/>
              <a:buNone/>
            </a:pPr>
            <a:r>
              <a:rPr lang="en-US" sz="1600" b="1" dirty="0">
                <a:solidFill>
                  <a:srgbClr val="FFFFFF"/>
                </a:solidFill>
                <a:effectLst/>
                <a:latin typeface="Arial"/>
              </a:rPr>
              <a:t>customize interventions; </a:t>
            </a:r>
          </a:p>
          <a:p>
            <a:pPr defTabSz="1015851" eaLnBrk="0" hangingPunct="0">
              <a:spcBef>
                <a:spcPct val="0"/>
              </a:spcBef>
              <a:buClr>
                <a:srgbClr val="FFFFFF"/>
              </a:buClr>
              <a:buSzTx/>
              <a:buNone/>
            </a:pPr>
            <a:r>
              <a:rPr lang="en-US" sz="1600" b="1" dirty="0">
                <a:solidFill>
                  <a:srgbClr val="FFFFFF"/>
                </a:solidFill>
                <a:effectLst/>
                <a:latin typeface="Arial"/>
              </a:rPr>
              <a:t>ID virus; verify elimination</a:t>
            </a:r>
          </a:p>
        </p:txBody>
      </p:sp>
      <p:sp>
        <p:nvSpPr>
          <p:cNvPr id="7183" name="Rectangle 7"/>
          <p:cNvSpPr>
            <a:spLocks noChangeArrowheads="1"/>
          </p:cNvSpPr>
          <p:nvPr/>
        </p:nvSpPr>
        <p:spPr bwMode="auto">
          <a:xfrm>
            <a:off x="7602794" y="1558117"/>
            <a:ext cx="2025265" cy="350574"/>
          </a:xfrm>
          <a:prstGeom prst="rect">
            <a:avLst/>
          </a:prstGeom>
          <a:solidFill>
            <a:srgbClr val="008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101538" tIns="50771" rIns="101538" bIns="50771">
            <a:spAutoFit/>
          </a:bodyPr>
          <a:lstStyle/>
          <a:p>
            <a:pPr algn="ctr" defTabSz="1013355" eaLnBrk="0" hangingPunct="0">
              <a:spcBef>
                <a:spcPct val="50000"/>
              </a:spcBef>
              <a:buClrTx/>
              <a:buSzTx/>
              <a:buNone/>
            </a:pPr>
            <a:r>
              <a:rPr lang="en-GB" sz="1600" b="1" dirty="0">
                <a:solidFill>
                  <a:srgbClr val="FFFFFF"/>
                </a:solidFill>
                <a:effectLst/>
                <a:latin typeface="Tahoma" pitchFamily="34" charset="0"/>
              </a:rPr>
              <a:t>Elimination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07484" y="6109012"/>
            <a:ext cx="1526967" cy="307264"/>
          </a:xfrm>
          <a:prstGeom prst="rect">
            <a:avLst/>
          </a:prstGeom>
          <a:noFill/>
        </p:spPr>
        <p:txBody>
          <a:bodyPr wrap="none" lIns="90937" tIns="45466" rIns="90937" bIns="45466" rtlCol="0">
            <a:spAutoFit/>
          </a:bodyPr>
          <a:lstStyle/>
          <a:p>
            <a:pPr defTabSz="1015851">
              <a:buClr>
                <a:srgbClr val="99FF99"/>
              </a:buClr>
              <a:buNone/>
            </a:pPr>
            <a:r>
              <a:rPr lang="en-US" sz="1400" dirty="0" smtClean="0">
                <a:solidFill>
                  <a:schemeClr val="tx1"/>
                </a:solidFill>
                <a:latin typeface="Arial"/>
              </a:rPr>
              <a:t>Highly Endemic</a:t>
            </a:r>
            <a:endParaRPr lang="en-US" sz="14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911576" y="6035563"/>
            <a:ext cx="3214929" cy="307264"/>
          </a:xfrm>
          <a:prstGeom prst="rect">
            <a:avLst/>
          </a:prstGeom>
          <a:noFill/>
        </p:spPr>
        <p:txBody>
          <a:bodyPr wrap="none" lIns="90937" tIns="45466" rIns="90937" bIns="45466" rtlCol="0">
            <a:spAutoFit/>
          </a:bodyPr>
          <a:lstStyle/>
          <a:p>
            <a:pPr defTabSz="1015851">
              <a:buClr>
                <a:srgbClr val="99FF99"/>
              </a:buClr>
              <a:buNone/>
            </a:pPr>
            <a:r>
              <a:rPr lang="en-US" sz="1400" dirty="0" smtClean="0">
                <a:solidFill>
                  <a:schemeClr val="tx1"/>
                </a:solidFill>
                <a:latin typeface="Arial"/>
              </a:rPr>
              <a:t>Endemic with occasional outbreaks</a:t>
            </a:r>
            <a:endParaRPr lang="en-US" sz="14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197065" y="6047535"/>
            <a:ext cx="3280972" cy="522707"/>
          </a:xfrm>
          <a:prstGeom prst="rect">
            <a:avLst/>
          </a:prstGeom>
          <a:noFill/>
        </p:spPr>
        <p:txBody>
          <a:bodyPr wrap="square" lIns="90937" tIns="45466" rIns="90937" bIns="45466" rtlCol="0">
            <a:spAutoFit/>
          </a:bodyPr>
          <a:lstStyle/>
          <a:p>
            <a:pPr algn="ctr" defTabSz="1015851">
              <a:buClr>
                <a:srgbClr val="99FF99"/>
              </a:buClr>
              <a:buNone/>
            </a:pPr>
            <a:r>
              <a:rPr lang="en-US" sz="1400" dirty="0" smtClean="0">
                <a:solidFill>
                  <a:schemeClr val="tx1"/>
                </a:solidFill>
                <a:latin typeface="Arial"/>
              </a:rPr>
              <a:t>Sporadic cases and rare small</a:t>
            </a:r>
          </a:p>
          <a:p>
            <a:pPr algn="ctr" defTabSz="1015851">
              <a:buClr>
                <a:srgbClr val="99FF99"/>
              </a:buClr>
              <a:buNone/>
            </a:pPr>
            <a:r>
              <a:rPr lang="en-US" sz="1400" dirty="0" smtClean="0">
                <a:solidFill>
                  <a:schemeClr val="tx1"/>
                </a:solidFill>
                <a:latin typeface="Arial"/>
              </a:rPr>
              <a:t>                                 outbreaks</a:t>
            </a:r>
            <a:endParaRPr lang="en-US" sz="14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188" name="AutoShape 131"/>
          <p:cNvSpPr>
            <a:spLocks noChangeArrowheads="1"/>
          </p:cNvSpPr>
          <p:nvPr/>
        </p:nvSpPr>
        <p:spPr bwMode="auto">
          <a:xfrm>
            <a:off x="1264588" y="2134341"/>
            <a:ext cx="2612760" cy="3865368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142" tIns="45569" rIns="91142" bIns="45569" anchor="ctr"/>
          <a:lstStyle/>
          <a:p>
            <a:pPr defTabSz="1015851" eaLnBrk="0" hangingPunct="0">
              <a:spcBef>
                <a:spcPct val="0"/>
              </a:spcBef>
              <a:buClr>
                <a:srgbClr val="FFFFFF"/>
              </a:buClr>
              <a:buSzTx/>
              <a:buFontTx/>
              <a:buChar char="•"/>
            </a:pPr>
            <a:r>
              <a:rPr lang="en-US" sz="1600" b="1" dirty="0">
                <a:solidFill>
                  <a:srgbClr val="FFFFFF"/>
                </a:solidFill>
                <a:effectLst/>
                <a:latin typeface="Arial"/>
              </a:rPr>
              <a:t> Type: </a:t>
            </a:r>
            <a:r>
              <a:rPr lang="en-US" sz="1600" b="1" dirty="0" smtClean="0">
                <a:solidFill>
                  <a:srgbClr val="FFFFFF"/>
                </a:solidFill>
                <a:effectLst/>
                <a:latin typeface="Arial"/>
              </a:rPr>
              <a:t>Aggregate</a:t>
            </a:r>
            <a:r>
              <a:rPr lang="en-US" sz="1600" b="1" dirty="0">
                <a:solidFill>
                  <a:srgbClr val="FFFFFF"/>
                </a:solidFill>
                <a:effectLst/>
                <a:latin typeface="Arial"/>
              </a:rPr>
              <a:t/>
            </a:r>
            <a:br>
              <a:rPr lang="en-US" sz="1600" b="1" dirty="0">
                <a:solidFill>
                  <a:srgbClr val="FFFFFF"/>
                </a:solidFill>
                <a:effectLst/>
                <a:latin typeface="Arial"/>
              </a:rPr>
            </a:br>
            <a:endParaRPr lang="en-US" sz="1600" b="1" dirty="0">
              <a:solidFill>
                <a:srgbClr val="FFFFFF"/>
              </a:solidFill>
              <a:effectLst/>
              <a:latin typeface="Arial"/>
            </a:endParaRPr>
          </a:p>
          <a:p>
            <a:pPr defTabSz="1015851" eaLnBrk="0" hangingPunct="0">
              <a:spcBef>
                <a:spcPct val="0"/>
              </a:spcBef>
              <a:buClr>
                <a:srgbClr val="FFFFFF"/>
              </a:buClr>
              <a:buSzTx/>
              <a:buFontTx/>
              <a:buChar char="•"/>
            </a:pPr>
            <a:r>
              <a:rPr lang="en-US" sz="1600" b="1" dirty="0">
                <a:solidFill>
                  <a:srgbClr val="FFFFFF"/>
                </a:solidFill>
                <a:effectLst/>
                <a:latin typeface="Arial"/>
              </a:rPr>
              <a:t> Data: # of clinical</a:t>
            </a:r>
          </a:p>
          <a:p>
            <a:pPr defTabSz="1015851" eaLnBrk="0" hangingPunct="0">
              <a:spcBef>
                <a:spcPct val="0"/>
              </a:spcBef>
              <a:buClr>
                <a:srgbClr val="FFFFFF"/>
              </a:buClr>
              <a:buSzTx/>
              <a:buNone/>
            </a:pPr>
            <a:r>
              <a:rPr lang="en-US" sz="1600" b="1" dirty="0">
                <a:solidFill>
                  <a:srgbClr val="FFFFFF"/>
                </a:solidFill>
                <a:effectLst/>
                <a:latin typeface="Arial"/>
              </a:rPr>
              <a:t>   cases</a:t>
            </a:r>
          </a:p>
          <a:p>
            <a:pPr defTabSz="1015851" eaLnBrk="0" hangingPunct="0">
              <a:spcBef>
                <a:spcPct val="0"/>
              </a:spcBef>
              <a:buClr>
                <a:srgbClr val="FFFFFF"/>
              </a:buClr>
              <a:buSzTx/>
              <a:buFontTx/>
              <a:buChar char="•"/>
            </a:pPr>
            <a:endParaRPr lang="en-US" sz="1600" b="1" dirty="0">
              <a:solidFill>
                <a:srgbClr val="FFFFFF"/>
              </a:solidFill>
              <a:effectLst/>
              <a:latin typeface="Arial"/>
            </a:endParaRPr>
          </a:p>
          <a:p>
            <a:pPr defTabSz="1015851" eaLnBrk="0" hangingPunct="0">
              <a:spcBef>
                <a:spcPct val="0"/>
              </a:spcBef>
              <a:buClr>
                <a:srgbClr val="FFFFFF"/>
              </a:buClr>
              <a:buSzTx/>
              <a:buFontTx/>
              <a:buChar char="•"/>
            </a:pPr>
            <a:r>
              <a:rPr lang="en-US" sz="1600" b="1" dirty="0">
                <a:solidFill>
                  <a:srgbClr val="FFFFFF"/>
                </a:solidFill>
                <a:effectLst/>
                <a:latin typeface="Arial"/>
              </a:rPr>
              <a:t> Analysis: incidence</a:t>
            </a:r>
          </a:p>
          <a:p>
            <a:pPr defTabSz="1015851" eaLnBrk="0" hangingPunct="0">
              <a:spcBef>
                <a:spcPct val="0"/>
              </a:spcBef>
              <a:buClr>
                <a:srgbClr val="FFFFFF"/>
              </a:buClr>
              <a:buSzTx/>
              <a:buNone/>
            </a:pPr>
            <a:r>
              <a:rPr lang="en-US" sz="1600" b="1" dirty="0">
                <a:solidFill>
                  <a:srgbClr val="FFFFFF"/>
                </a:solidFill>
                <a:effectLst/>
                <a:latin typeface="Arial"/>
              </a:rPr>
              <a:t>  by time, place</a:t>
            </a:r>
          </a:p>
          <a:p>
            <a:pPr defTabSz="1015851" eaLnBrk="0" hangingPunct="0">
              <a:spcBef>
                <a:spcPct val="0"/>
              </a:spcBef>
              <a:buClr>
                <a:srgbClr val="FFFFFF"/>
              </a:buClr>
              <a:buSzTx/>
              <a:buNone/>
            </a:pPr>
            <a:endParaRPr lang="en-US" sz="1600" b="1" dirty="0">
              <a:solidFill>
                <a:srgbClr val="FFFFFF"/>
              </a:solidFill>
              <a:effectLst/>
              <a:latin typeface="Arial"/>
            </a:endParaRPr>
          </a:p>
          <a:p>
            <a:pPr defTabSz="1015851" eaLnBrk="0" hangingPunct="0">
              <a:spcBef>
                <a:spcPct val="0"/>
              </a:spcBef>
              <a:buClr>
                <a:srgbClr val="FFFFFF"/>
              </a:buClr>
              <a:buSzTx/>
              <a:buFontTx/>
              <a:buChar char="•"/>
            </a:pPr>
            <a:r>
              <a:rPr lang="en-US" sz="1600" b="1" dirty="0">
                <a:solidFill>
                  <a:srgbClr val="FFFFFF"/>
                </a:solidFill>
                <a:effectLst/>
                <a:latin typeface="Arial"/>
              </a:rPr>
              <a:t>Purpose: monitor </a:t>
            </a:r>
          </a:p>
          <a:p>
            <a:pPr defTabSz="1015851" eaLnBrk="0" hangingPunct="0">
              <a:spcBef>
                <a:spcPct val="0"/>
              </a:spcBef>
              <a:buClr>
                <a:srgbClr val="FFFFFF"/>
              </a:buClr>
              <a:buSzTx/>
              <a:buNone/>
            </a:pPr>
            <a:r>
              <a:rPr lang="en-US" sz="1600" b="1" dirty="0">
                <a:solidFill>
                  <a:srgbClr val="FFFFFF"/>
                </a:solidFill>
                <a:effectLst/>
                <a:latin typeface="Arial"/>
              </a:rPr>
              <a:t>incidence; ID high</a:t>
            </a:r>
          </a:p>
          <a:p>
            <a:pPr defTabSz="1015851" eaLnBrk="0" hangingPunct="0">
              <a:spcBef>
                <a:spcPct val="0"/>
              </a:spcBef>
              <a:buClr>
                <a:srgbClr val="FFFFFF"/>
              </a:buClr>
              <a:buSzTx/>
              <a:buNone/>
            </a:pPr>
            <a:r>
              <a:rPr lang="en-US" sz="1600" b="1" dirty="0">
                <a:solidFill>
                  <a:srgbClr val="FFFFFF"/>
                </a:solidFill>
                <a:effectLst/>
                <a:latin typeface="Arial"/>
              </a:rPr>
              <a:t>risk areas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288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9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313" grpId="0" animBg="1"/>
      <p:bldP spid="7270" grpId="0" animBg="1"/>
      <p:bldP spid="7186" grpId="0" animBg="1"/>
      <p:bldP spid="7184" grpId="0" animBg="1"/>
      <p:bldP spid="7183" grpId="0" animBg="1"/>
      <p:bldP spid="718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Existing guidance and the roadmap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619" y="1467822"/>
            <a:ext cx="1684477" cy="2467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Framework for verifying elimination of measles and rubella</a:t>
            </a:r>
          </a:p>
          <a:p>
            <a:r>
              <a:rPr lang="en-GB" dirty="0" smtClean="0"/>
              <a:t>Regional surveillance and verification guidelines</a:t>
            </a:r>
          </a:p>
          <a:p>
            <a:r>
              <a:rPr lang="en-GB" b="1" dirty="0" smtClean="0"/>
              <a:t>The role of roadmap is to help countries accelerate surveillance from control to verification standards</a:t>
            </a:r>
            <a:endParaRPr lang="en-GB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4100">
            <a:off x="1748861" y="1252539"/>
            <a:ext cx="1752538" cy="251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410">
            <a:off x="3326395" y="1775329"/>
            <a:ext cx="1943377" cy="244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6" y="3779837"/>
            <a:ext cx="1846746" cy="2684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4307">
            <a:off x="2075534" y="3835024"/>
            <a:ext cx="1916348" cy="268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0440">
            <a:off x="3404084" y="3693174"/>
            <a:ext cx="1967832" cy="25750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19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10693400" cy="1365250"/>
          </a:xfrm>
        </p:spPr>
        <p:txBody>
          <a:bodyPr>
            <a:normAutofit/>
          </a:bodyPr>
          <a:lstStyle/>
          <a:p>
            <a:r>
              <a:rPr lang="en-CA" sz="3200" dirty="0"/>
              <a:t>Summary of recommended measles and rubella surveillance indicators globally and in WHO regions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56063"/>
              </p:ext>
            </p:extLst>
          </p:nvPr>
        </p:nvGraphicFramePr>
        <p:xfrm>
          <a:off x="1052023" y="1478259"/>
          <a:ext cx="8348823" cy="5662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9319"/>
                <a:gridCol w="599055"/>
                <a:gridCol w="673675"/>
                <a:gridCol w="842094"/>
                <a:gridCol w="757884"/>
                <a:gridCol w="854190"/>
                <a:gridCol w="926303"/>
                <a:gridCol w="926303"/>
              </a:tblGrid>
              <a:tr h="4088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Surveillance Performance Indicators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Frame Work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AMR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WPR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EUR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EMR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AFR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SEAR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 anchor="ctr"/>
                </a:tc>
              </a:tr>
              <a:tr h="5573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1.≥ 80% of reporting units report to national level on time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 with modification</a:t>
                      </a:r>
                      <a:b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92D050"/>
                    </a:solidFill>
                  </a:tcPr>
                </a:tc>
              </a:tr>
              <a:tr h="408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2.100% of countries report to RO on time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92D050"/>
                    </a:solidFill>
                  </a:tcPr>
                </a:tc>
              </a:tr>
              <a:tr h="5393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3.Discarded MR ≥ 2/100,000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 with </a:t>
                      </a:r>
                      <a:r>
                        <a:rPr lang="en-CA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modification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92D050"/>
                    </a:solidFill>
                  </a:tcPr>
                </a:tc>
              </a:tr>
              <a:tr h="5573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4.≥ 80% of subnational admin units (e.g., province) with discarded MR ≥ 2/100,000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b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 with modification</a:t>
                      </a:r>
                      <a:b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92D050"/>
                    </a:solidFill>
                  </a:tcPr>
                </a:tc>
              </a:tr>
              <a:tr h="408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5.≥ 80% of suspected cases with adequate investigation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92D050"/>
                    </a:solidFill>
                  </a:tcPr>
                </a:tc>
              </a:tr>
              <a:tr h="408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- adequate investigation </a:t>
                      </a:r>
                      <a:r>
                        <a:rPr lang="en-CA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definition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(CV Core Variable)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 CV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 </a:t>
                      </a:r>
                      <a:r>
                        <a:rPr lang="en-CA" sz="11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CV</a:t>
                      </a: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 </a:t>
                      </a:r>
                      <a:r>
                        <a:rPr lang="en-CA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CV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 </a:t>
                      </a:r>
                      <a:r>
                        <a:rPr lang="en-CA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CV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Not specified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Not specified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FF0000"/>
                    </a:solidFill>
                  </a:tcPr>
                </a:tc>
              </a:tr>
              <a:tr h="408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- investigated within 48 hours of notification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 with </a:t>
                      </a:r>
                      <a:r>
                        <a:rPr lang="en-CA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modification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92D050"/>
                    </a:solidFill>
                  </a:tcPr>
                </a:tc>
              </a:tr>
              <a:tr h="408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6.≥ 80% of suspected cases with adequate specimen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 with </a:t>
                      </a:r>
                      <a:r>
                        <a:rPr lang="en-CA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modification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92D050"/>
                    </a:solidFill>
                  </a:tcPr>
                </a:tc>
              </a:tr>
              <a:tr h="7371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7.≥ 80% of outbreaks/transmission chains with adequate specimens for virus detection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 with modification</a:t>
                      </a:r>
                      <a:b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92D050"/>
                    </a:solidFill>
                  </a:tcPr>
                </a:tc>
              </a:tr>
              <a:tr h="408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8.≥ 80% of specimens arrive to lab within 5 days of collection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 with </a:t>
                      </a:r>
                      <a:r>
                        <a:rPr lang="en-CA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modification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/>
                </a:tc>
              </a:tr>
              <a:tr h="408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9.≥ 80% of specimens with serologic results within 4 days of arrival to lab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 with </a:t>
                      </a:r>
                      <a:r>
                        <a:rPr lang="en-CA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modification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0201" marR="80201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-42698" y="7194494"/>
            <a:ext cx="10485898" cy="443879"/>
          </a:xfrm>
          <a:prstGeom prst="rect">
            <a:avLst/>
          </a:prstGeom>
          <a:noFill/>
        </p:spPr>
        <p:txBody>
          <a:bodyPr wrap="none" lIns="104306" tIns="52153" rIns="104306" bIns="52153" rtlCol="0">
            <a:spAutoFit/>
          </a:bodyPr>
          <a:lstStyle/>
          <a:p>
            <a:r>
              <a:rPr lang="en-GB" sz="1100" dirty="0"/>
              <a:t>Source: </a:t>
            </a:r>
            <a:r>
              <a:rPr lang="en-CA" sz="1100" dirty="0"/>
              <a:t>Roadmap for the development of elimination/verification-standard measles, rubella and congenital rubella syndrome surveillance and monitoring</a:t>
            </a:r>
            <a:endParaRPr lang="en-GB" sz="1100" dirty="0"/>
          </a:p>
          <a:p>
            <a:r>
              <a:rPr lang="en-GB" sz="1100" dirty="0"/>
              <a:t>SAGE working group on measles and rubella, 2015</a:t>
            </a:r>
          </a:p>
        </p:txBody>
      </p:sp>
    </p:spTree>
    <p:extLst>
      <p:ext uri="{BB962C8B-B14F-4D97-AF65-F5344CB8AC3E}">
        <p14:creationId xmlns:p14="http://schemas.microsoft.com/office/powerpoint/2010/main" val="312302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93400" cy="1365250"/>
          </a:xfrm>
        </p:spPr>
        <p:txBody>
          <a:bodyPr>
            <a:normAutofit/>
          </a:bodyPr>
          <a:lstStyle/>
          <a:p>
            <a:r>
              <a:rPr lang="en-GB" dirty="0" smtClean="0"/>
              <a:t>Regional differences in surveillance standards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All regions collect the critical person, place and time data</a:t>
            </a:r>
          </a:p>
          <a:p>
            <a:r>
              <a:rPr lang="en-GB" dirty="0"/>
              <a:t>Regional recommendations contains most of the functional attributes associated with elimination standard surveillance</a:t>
            </a:r>
          </a:p>
          <a:p>
            <a:r>
              <a:rPr lang="en-US" dirty="0" smtClean="0"/>
              <a:t>Framework </a:t>
            </a:r>
            <a:r>
              <a:rPr lang="en-US" dirty="0"/>
              <a:t>for verifying elimination of measles and </a:t>
            </a:r>
            <a:r>
              <a:rPr lang="en-US" dirty="0" smtClean="0"/>
              <a:t>rubella   + 6 regional surveillance or elimination  guidelines</a:t>
            </a:r>
          </a:p>
          <a:p>
            <a:r>
              <a:rPr lang="en-GB" dirty="0" smtClean="0"/>
              <a:t>8 out 12 core data elements are common between regions for recommended </a:t>
            </a:r>
            <a:r>
              <a:rPr lang="en-GB" dirty="0"/>
              <a:t> </a:t>
            </a:r>
            <a:r>
              <a:rPr lang="en-GB" dirty="0" smtClean="0"/>
              <a:t>cases investigation</a:t>
            </a:r>
          </a:p>
          <a:p>
            <a:r>
              <a:rPr lang="en-GB" dirty="0"/>
              <a:t>Case and outbreak definitions of measles varies between regions </a:t>
            </a:r>
          </a:p>
          <a:p>
            <a:r>
              <a:rPr lang="en-GB" dirty="0" smtClean="0"/>
              <a:t>Recommended surveillance performance indicators slightly vary between regions</a:t>
            </a:r>
          </a:p>
          <a:p>
            <a:r>
              <a:rPr lang="en-GB" dirty="0" smtClean="0"/>
              <a:t>Reporting requirements (feedback and feed forward)  varies between weekly, monthly an quarterly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6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3.8|11.7|0.6|6.3"/>
</p:tagLst>
</file>

<file path=ppt/theme/theme1.xml><?xml version="1.0" encoding="utf-8"?>
<a:theme xmlns:a="http://schemas.openxmlformats.org/drawingml/2006/main" name="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6540</TotalTime>
  <Words>1340</Words>
  <Application>Microsoft Office PowerPoint</Application>
  <PresentationFormat>Custom</PresentationFormat>
  <Paragraphs>310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master</vt:lpstr>
      <vt:lpstr>PowerPoint Presentation</vt:lpstr>
      <vt:lpstr>Background</vt:lpstr>
      <vt:lpstr>Why we need a roadmap</vt:lpstr>
      <vt:lpstr>Roadmap objectives</vt:lpstr>
      <vt:lpstr>Different stage of elimination status described by goals or degrees of measles virus transmission</vt:lpstr>
      <vt:lpstr>PowerPoint Presentation</vt:lpstr>
      <vt:lpstr>Existing guidance and the roadmap</vt:lpstr>
      <vt:lpstr>Summary of recommended measles and rubella surveillance indicators globally and in WHO regions</vt:lpstr>
      <vt:lpstr>Regional differences in surveillance standards</vt:lpstr>
      <vt:lpstr>Rubella / Congenital rubella syndrome (CRS) </vt:lpstr>
      <vt:lpstr>Prioritizing  surveillance improvement Functional Attributes for Phased Adoption</vt:lpstr>
      <vt:lpstr>Potential Thresholds for Phased Adoption of Resource-Intensive Functional Attributes</vt:lpstr>
      <vt:lpstr>Funding for surveillance personnel</vt:lpstr>
      <vt:lpstr>Case based surveillance status most Member States implementing but....</vt:lpstr>
      <vt:lpstr>Limitations of global monitoring system</vt:lpstr>
      <vt:lpstr>The road forward</vt:lpstr>
      <vt:lpstr>Acknowledgement</vt:lpstr>
      <vt:lpstr>Thank You</vt:lpstr>
    </vt:vector>
  </TitlesOfParts>
  <Company>World Health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Guidelines</dc:title>
  <dc:subject>WHO template and recommendations</dc:subject>
  <dc:creator>Anne Guilloux</dc:creator>
  <cp:keywords>communication, photos, text</cp:keywords>
  <cp:lastModifiedBy>GACIC-DOBO, Marta</cp:lastModifiedBy>
  <cp:revision>222</cp:revision>
  <cp:lastPrinted>2015-06-17T13:02:22Z</cp:lastPrinted>
  <dcterms:created xsi:type="dcterms:W3CDTF">2005-03-01T08:26:43Z</dcterms:created>
  <dcterms:modified xsi:type="dcterms:W3CDTF">2016-06-22T04:37:33Z</dcterms:modified>
  <cp:category>Guidelines</cp:category>
</cp:coreProperties>
</file>