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22"/>
  </p:notesMasterIdLst>
  <p:handoutMasterIdLst>
    <p:handoutMasterId r:id="rId23"/>
  </p:handoutMasterIdLst>
  <p:sldIdLst>
    <p:sldId id="256" r:id="rId2"/>
    <p:sldId id="292" r:id="rId3"/>
    <p:sldId id="284" r:id="rId4"/>
    <p:sldId id="286" r:id="rId5"/>
    <p:sldId id="345" r:id="rId6"/>
    <p:sldId id="321" r:id="rId7"/>
    <p:sldId id="332" r:id="rId8"/>
    <p:sldId id="333" r:id="rId9"/>
    <p:sldId id="323" r:id="rId10"/>
    <p:sldId id="336" r:id="rId11"/>
    <p:sldId id="337" r:id="rId12"/>
    <p:sldId id="346" r:id="rId13"/>
    <p:sldId id="338" r:id="rId14"/>
    <p:sldId id="339" r:id="rId15"/>
    <p:sldId id="347" r:id="rId16"/>
    <p:sldId id="348" r:id="rId17"/>
    <p:sldId id="320" r:id="rId18"/>
    <p:sldId id="349" r:id="rId19"/>
    <p:sldId id="350" r:id="rId20"/>
    <p:sldId id="309" r:id="rId2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623" autoAdjust="0"/>
    <p:restoredTop sz="93220" autoAdjust="0"/>
  </p:normalViewPr>
  <p:slideViewPr>
    <p:cSldViewPr>
      <p:cViewPr>
        <p:scale>
          <a:sx n="75" d="100"/>
          <a:sy n="75" d="100"/>
        </p:scale>
        <p:origin x="-1699" y="-230"/>
      </p:cViewPr>
      <p:guideLst>
        <p:guide orient="horz" pos="2160"/>
        <p:guide pos="2880"/>
      </p:guideLst>
    </p:cSldViewPr>
  </p:slideViewPr>
  <p:notesTextViewPr>
    <p:cViewPr>
      <p:scale>
        <a:sx n="150" d="100"/>
        <a:sy n="150" d="100"/>
      </p:scale>
      <p:origin x="0" y="0"/>
    </p:cViewPr>
  </p:notesTextViewPr>
  <p:sorterViewPr>
    <p:cViewPr>
      <p:scale>
        <a:sx n="80" d="100"/>
        <a:sy n="8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38CBF18-17FE-4302-B0EA-C72B534E2EC3}" type="doc">
      <dgm:prSet loTypeId="urn:microsoft.com/office/officeart/2005/8/layout/hProcess11" loCatId="process" qsTypeId="urn:microsoft.com/office/officeart/2005/8/quickstyle/simple5" qsCatId="simple" csTypeId="urn:microsoft.com/office/officeart/2005/8/colors/accent2_5" csCatId="accent2" phldr="1"/>
      <dgm:spPr/>
      <dgm:t>
        <a:bodyPr/>
        <a:lstStyle/>
        <a:p>
          <a:endParaRPr lang="en-US"/>
        </a:p>
      </dgm:t>
    </dgm:pt>
    <dgm:pt modelId="{1B4E6895-95FC-497A-A887-5C8C824A1225}">
      <dgm:prSet phldrT="[Text]" custT="1"/>
      <dgm:spPr/>
      <dgm:t>
        <a:bodyPr/>
        <a:lstStyle/>
        <a:p>
          <a:endParaRPr lang="en-US" sz="1200" b="1" dirty="0"/>
        </a:p>
      </dgm:t>
    </dgm:pt>
    <dgm:pt modelId="{CECDC2C1-0861-4FCE-97D9-9F68F8857EC3}" type="parTrans" cxnId="{B7B0FBE7-10F7-4119-ACD5-83C757F7B678}">
      <dgm:prSet/>
      <dgm:spPr/>
      <dgm:t>
        <a:bodyPr/>
        <a:lstStyle/>
        <a:p>
          <a:endParaRPr lang="en-US"/>
        </a:p>
      </dgm:t>
    </dgm:pt>
    <dgm:pt modelId="{5492CB34-8B4D-45F7-B34D-70F4DB8AC3ED}" type="sibTrans" cxnId="{B7B0FBE7-10F7-4119-ACD5-83C757F7B678}">
      <dgm:prSet/>
      <dgm:spPr/>
      <dgm:t>
        <a:bodyPr/>
        <a:lstStyle/>
        <a:p>
          <a:endParaRPr lang="en-US"/>
        </a:p>
      </dgm:t>
    </dgm:pt>
    <dgm:pt modelId="{847DF522-5FD7-4A5D-84AA-E1FB7F4CC467}">
      <dgm:prSet phldrT="[Text]" custT="1"/>
      <dgm:spPr/>
      <dgm:t>
        <a:bodyPr anchor="b"/>
        <a:lstStyle/>
        <a:p>
          <a:pPr algn="l"/>
          <a:r>
            <a:rPr lang="en-US" sz="1100" b="1" dirty="0" smtClean="0"/>
            <a:t>D</a:t>
          </a:r>
          <a:r>
            <a:rPr lang="en-US" sz="1200" b="1" dirty="0" smtClean="0"/>
            <a:t>ec 2013: Outbreak caught the media attention blood specimen referrals </a:t>
          </a:r>
          <a:r>
            <a:rPr lang="en-US" sz="1200" b="1" baseline="0" dirty="0" smtClean="0"/>
            <a:t>rose sharply</a:t>
          </a:r>
          <a:endParaRPr lang="en-US" sz="1200" b="1" dirty="0"/>
        </a:p>
      </dgm:t>
    </dgm:pt>
    <dgm:pt modelId="{430B0906-C17C-4565-8E17-C317C4ACBEAD}" type="parTrans" cxnId="{F0C89452-15FA-40DA-AAB0-7E626998E0BE}">
      <dgm:prSet/>
      <dgm:spPr/>
      <dgm:t>
        <a:bodyPr/>
        <a:lstStyle/>
        <a:p>
          <a:endParaRPr lang="en-US"/>
        </a:p>
      </dgm:t>
    </dgm:pt>
    <dgm:pt modelId="{6155826E-9F1B-4E30-87B5-A49991D4D2D7}" type="sibTrans" cxnId="{F0C89452-15FA-40DA-AAB0-7E626998E0BE}">
      <dgm:prSet/>
      <dgm:spPr/>
      <dgm:t>
        <a:bodyPr/>
        <a:lstStyle/>
        <a:p>
          <a:endParaRPr lang="en-US"/>
        </a:p>
      </dgm:t>
    </dgm:pt>
    <dgm:pt modelId="{43B9E2F5-3BBB-4E5B-8F89-09720ED59E46}">
      <dgm:prSet/>
      <dgm:spPr/>
      <dgm:t>
        <a:bodyPr/>
        <a:lstStyle/>
        <a:p>
          <a:endParaRPr lang="en-US"/>
        </a:p>
      </dgm:t>
    </dgm:pt>
    <dgm:pt modelId="{26449C8B-E541-4652-9E0F-FE84AEF3B5BA}" type="parTrans" cxnId="{7A0207D1-E787-4501-960A-30EB61C50103}">
      <dgm:prSet/>
      <dgm:spPr/>
      <dgm:t>
        <a:bodyPr/>
        <a:lstStyle/>
        <a:p>
          <a:endParaRPr lang="en-US"/>
        </a:p>
      </dgm:t>
    </dgm:pt>
    <dgm:pt modelId="{E717334A-4EAB-4207-8FE7-CAC3B448E367}" type="sibTrans" cxnId="{7A0207D1-E787-4501-960A-30EB61C50103}">
      <dgm:prSet/>
      <dgm:spPr/>
      <dgm:t>
        <a:bodyPr/>
        <a:lstStyle/>
        <a:p>
          <a:endParaRPr lang="en-US"/>
        </a:p>
      </dgm:t>
    </dgm:pt>
    <dgm:pt modelId="{FB5C8336-2D66-4ECF-A13B-7DE73E2B7C63}">
      <dgm:prSet/>
      <dgm:spPr/>
      <dgm:t>
        <a:bodyPr/>
        <a:lstStyle/>
        <a:p>
          <a:endParaRPr lang="en-US"/>
        </a:p>
      </dgm:t>
    </dgm:pt>
    <dgm:pt modelId="{CC314E26-AF2B-4EDD-A553-73F30FDFC648}" type="parTrans" cxnId="{A4A76F4B-D18B-4FDD-90DE-DB6E66137830}">
      <dgm:prSet/>
      <dgm:spPr/>
      <dgm:t>
        <a:bodyPr/>
        <a:lstStyle/>
        <a:p>
          <a:endParaRPr lang="en-US"/>
        </a:p>
      </dgm:t>
    </dgm:pt>
    <dgm:pt modelId="{B40140BB-8D1F-42DF-9DB1-670FEB24C8D4}" type="sibTrans" cxnId="{A4A76F4B-D18B-4FDD-90DE-DB6E66137830}">
      <dgm:prSet/>
      <dgm:spPr/>
      <dgm:t>
        <a:bodyPr/>
        <a:lstStyle/>
        <a:p>
          <a:endParaRPr lang="en-US"/>
        </a:p>
      </dgm:t>
    </dgm:pt>
    <dgm:pt modelId="{4E3BAFED-2748-467B-82B6-50E86E0E0804}">
      <dgm:prSet phldrT="[Text]"/>
      <dgm:spPr/>
      <dgm:t>
        <a:bodyPr anchor="b"/>
        <a:lstStyle/>
        <a:p>
          <a:endParaRPr lang="en-US" dirty="0"/>
        </a:p>
      </dgm:t>
    </dgm:pt>
    <dgm:pt modelId="{289AE4A5-9496-40A6-A30E-4432512F2485}" type="parTrans" cxnId="{6C5DC3A3-8526-40D6-8EF7-31EEF79514EC}">
      <dgm:prSet/>
      <dgm:spPr/>
      <dgm:t>
        <a:bodyPr/>
        <a:lstStyle/>
        <a:p>
          <a:endParaRPr lang="en-US"/>
        </a:p>
      </dgm:t>
    </dgm:pt>
    <dgm:pt modelId="{9A274704-E43A-48B0-B72D-AD45373F866F}" type="sibTrans" cxnId="{6C5DC3A3-8526-40D6-8EF7-31EEF79514EC}">
      <dgm:prSet/>
      <dgm:spPr/>
      <dgm:t>
        <a:bodyPr/>
        <a:lstStyle/>
        <a:p>
          <a:endParaRPr lang="en-US"/>
        </a:p>
      </dgm:t>
    </dgm:pt>
    <dgm:pt modelId="{E008ACD8-3CBF-4C90-A607-7D21D18FD7DD}">
      <dgm:prSet/>
      <dgm:spPr/>
      <dgm:t>
        <a:bodyPr/>
        <a:lstStyle/>
        <a:p>
          <a:endParaRPr lang="en-US"/>
        </a:p>
      </dgm:t>
    </dgm:pt>
    <dgm:pt modelId="{21173E38-E1B7-401C-A057-D4D39D1F177D}" type="parTrans" cxnId="{B1915B4F-71B5-417E-ADE6-BB5BF34B8B2B}">
      <dgm:prSet/>
      <dgm:spPr/>
      <dgm:t>
        <a:bodyPr/>
        <a:lstStyle/>
        <a:p>
          <a:endParaRPr lang="en-US"/>
        </a:p>
      </dgm:t>
    </dgm:pt>
    <dgm:pt modelId="{4DBE2683-BFB1-4E41-9836-6BDC919DF73E}" type="sibTrans" cxnId="{B1915B4F-71B5-417E-ADE6-BB5BF34B8B2B}">
      <dgm:prSet/>
      <dgm:spPr/>
      <dgm:t>
        <a:bodyPr/>
        <a:lstStyle/>
        <a:p>
          <a:endParaRPr lang="en-US"/>
        </a:p>
      </dgm:t>
    </dgm:pt>
    <dgm:pt modelId="{7468714D-AF3D-4653-9A0C-5D9038D68996}">
      <dgm:prSet/>
      <dgm:spPr/>
      <dgm:t>
        <a:bodyPr/>
        <a:lstStyle/>
        <a:p>
          <a:endParaRPr lang="en-US"/>
        </a:p>
      </dgm:t>
    </dgm:pt>
    <dgm:pt modelId="{7ABDE642-747A-493C-B380-81C3AB46FC46}" type="parTrans" cxnId="{F95D8AE8-5CB5-44FF-9991-70E8782B13DC}">
      <dgm:prSet/>
      <dgm:spPr/>
      <dgm:t>
        <a:bodyPr/>
        <a:lstStyle/>
        <a:p>
          <a:endParaRPr lang="en-US"/>
        </a:p>
      </dgm:t>
    </dgm:pt>
    <dgm:pt modelId="{4142EE92-4998-4F25-8E71-FABE87F59D25}" type="sibTrans" cxnId="{F95D8AE8-5CB5-44FF-9991-70E8782B13DC}">
      <dgm:prSet/>
      <dgm:spPr/>
      <dgm:t>
        <a:bodyPr/>
        <a:lstStyle/>
        <a:p>
          <a:endParaRPr lang="en-US"/>
        </a:p>
      </dgm:t>
    </dgm:pt>
    <dgm:pt modelId="{31334D90-358F-472E-9ED1-CA6E6559A7AE}">
      <dgm:prSet/>
      <dgm:spPr/>
      <dgm:t>
        <a:bodyPr/>
        <a:lstStyle/>
        <a:p>
          <a:endParaRPr lang="en-US"/>
        </a:p>
      </dgm:t>
    </dgm:pt>
    <dgm:pt modelId="{E0436A48-62FC-4E17-AA4B-F9DB4F59CD36}" type="parTrans" cxnId="{1EB8BE93-A6B2-4E96-AD03-4B6429E723C5}">
      <dgm:prSet/>
      <dgm:spPr/>
      <dgm:t>
        <a:bodyPr/>
        <a:lstStyle/>
        <a:p>
          <a:endParaRPr lang="en-US"/>
        </a:p>
      </dgm:t>
    </dgm:pt>
    <dgm:pt modelId="{2B18AECC-72AA-4A94-9D3F-FF37A777FE15}" type="sibTrans" cxnId="{1EB8BE93-A6B2-4E96-AD03-4B6429E723C5}">
      <dgm:prSet/>
      <dgm:spPr/>
      <dgm:t>
        <a:bodyPr/>
        <a:lstStyle/>
        <a:p>
          <a:endParaRPr lang="en-US"/>
        </a:p>
      </dgm:t>
    </dgm:pt>
    <dgm:pt modelId="{55B5A22C-FBCA-4F33-9CFB-C14FAFA9A72D}">
      <dgm:prSet/>
      <dgm:spPr/>
      <dgm:t>
        <a:bodyPr/>
        <a:lstStyle/>
        <a:p>
          <a:endParaRPr lang="en-US"/>
        </a:p>
      </dgm:t>
    </dgm:pt>
    <dgm:pt modelId="{F4DCD9A0-0C7F-4C0E-A860-1B969F4A3D02}" type="parTrans" cxnId="{59793F1F-FF1C-433F-97DD-3312AB7A40C9}">
      <dgm:prSet/>
      <dgm:spPr/>
      <dgm:t>
        <a:bodyPr/>
        <a:lstStyle/>
        <a:p>
          <a:endParaRPr lang="en-US"/>
        </a:p>
      </dgm:t>
    </dgm:pt>
    <dgm:pt modelId="{810436F4-AC8E-4C26-8DE3-0970A0B4D517}" type="sibTrans" cxnId="{59793F1F-FF1C-433F-97DD-3312AB7A40C9}">
      <dgm:prSet/>
      <dgm:spPr/>
      <dgm:t>
        <a:bodyPr/>
        <a:lstStyle/>
        <a:p>
          <a:endParaRPr lang="en-US"/>
        </a:p>
      </dgm:t>
    </dgm:pt>
    <dgm:pt modelId="{2E1E1F8F-38D4-4DC1-A2F7-F4FFEAD9297C}">
      <dgm:prSet/>
      <dgm:spPr/>
      <dgm:t>
        <a:bodyPr/>
        <a:lstStyle/>
        <a:p>
          <a:endParaRPr lang="en-US"/>
        </a:p>
      </dgm:t>
    </dgm:pt>
    <dgm:pt modelId="{F6F780A2-3EF3-44E6-800F-E36439B85602}" type="parTrans" cxnId="{B87BB854-D64D-4AA9-A096-3707B23C44CD}">
      <dgm:prSet/>
      <dgm:spPr/>
      <dgm:t>
        <a:bodyPr/>
        <a:lstStyle/>
        <a:p>
          <a:endParaRPr lang="en-US"/>
        </a:p>
      </dgm:t>
    </dgm:pt>
    <dgm:pt modelId="{C29B3CFE-05DF-49E1-9E1F-C2352A302CFE}" type="sibTrans" cxnId="{B87BB854-D64D-4AA9-A096-3707B23C44CD}">
      <dgm:prSet/>
      <dgm:spPr/>
      <dgm:t>
        <a:bodyPr/>
        <a:lstStyle/>
        <a:p>
          <a:endParaRPr lang="en-US"/>
        </a:p>
      </dgm:t>
    </dgm:pt>
    <dgm:pt modelId="{96A94368-9899-4423-AFC4-AFD29E0EECBC}">
      <dgm:prSet/>
      <dgm:spPr/>
      <dgm:t>
        <a:bodyPr/>
        <a:lstStyle/>
        <a:p>
          <a:endParaRPr lang="en-US"/>
        </a:p>
      </dgm:t>
    </dgm:pt>
    <dgm:pt modelId="{DC929DDC-84F6-469F-9DB0-23887CD9618D}" type="parTrans" cxnId="{52C5F60C-506C-45E4-B4B8-8B7943FA4057}">
      <dgm:prSet/>
      <dgm:spPr/>
      <dgm:t>
        <a:bodyPr/>
        <a:lstStyle/>
        <a:p>
          <a:endParaRPr lang="en-US"/>
        </a:p>
      </dgm:t>
    </dgm:pt>
    <dgm:pt modelId="{741CB737-54A6-4F8B-A8FB-91CA911FED48}" type="sibTrans" cxnId="{52C5F60C-506C-45E4-B4B8-8B7943FA4057}">
      <dgm:prSet/>
      <dgm:spPr/>
      <dgm:t>
        <a:bodyPr/>
        <a:lstStyle/>
        <a:p>
          <a:endParaRPr lang="en-US"/>
        </a:p>
      </dgm:t>
    </dgm:pt>
    <dgm:pt modelId="{0FF80E1D-DDE5-41C5-8906-8BD42A142C74}">
      <dgm:prSet/>
      <dgm:spPr/>
      <dgm:t>
        <a:bodyPr/>
        <a:lstStyle/>
        <a:p>
          <a:endParaRPr lang="en-US"/>
        </a:p>
      </dgm:t>
    </dgm:pt>
    <dgm:pt modelId="{49D94E4D-BCDF-4229-9342-7B6E2466FBDE}" type="parTrans" cxnId="{3F0311C0-3B9B-4C6C-AB18-8E4C76CCA77B}">
      <dgm:prSet/>
      <dgm:spPr/>
      <dgm:t>
        <a:bodyPr/>
        <a:lstStyle/>
        <a:p>
          <a:endParaRPr lang="en-US"/>
        </a:p>
      </dgm:t>
    </dgm:pt>
    <dgm:pt modelId="{352937AD-CFE1-4A87-BA83-53B4AC7E03A0}" type="sibTrans" cxnId="{3F0311C0-3B9B-4C6C-AB18-8E4C76CCA77B}">
      <dgm:prSet/>
      <dgm:spPr/>
      <dgm:t>
        <a:bodyPr/>
        <a:lstStyle/>
        <a:p>
          <a:endParaRPr lang="en-US"/>
        </a:p>
      </dgm:t>
    </dgm:pt>
    <dgm:pt modelId="{413741BD-9893-43C9-AC21-00E9BFDDFB3E}">
      <dgm:prSet phldrT="[Text]" custT="1"/>
      <dgm:spPr/>
      <dgm:t>
        <a:bodyPr/>
        <a:lstStyle/>
        <a:p>
          <a:pPr algn="l"/>
          <a:endParaRPr lang="en-US" sz="1200" b="1" dirty="0"/>
        </a:p>
      </dgm:t>
    </dgm:pt>
    <dgm:pt modelId="{E9C21F1D-9A78-418D-8676-27796A4594AF}" type="sibTrans" cxnId="{FEE5FDC6-348F-4875-8915-461365C51963}">
      <dgm:prSet/>
      <dgm:spPr/>
      <dgm:t>
        <a:bodyPr/>
        <a:lstStyle/>
        <a:p>
          <a:endParaRPr lang="en-US"/>
        </a:p>
      </dgm:t>
    </dgm:pt>
    <dgm:pt modelId="{8DFDE621-6808-4587-B6DF-2C10E5F17BEF}" type="parTrans" cxnId="{FEE5FDC6-348F-4875-8915-461365C51963}">
      <dgm:prSet/>
      <dgm:spPr/>
      <dgm:t>
        <a:bodyPr/>
        <a:lstStyle/>
        <a:p>
          <a:endParaRPr lang="en-US"/>
        </a:p>
      </dgm:t>
    </dgm:pt>
    <dgm:pt modelId="{ABCD9047-A9CD-4432-8C13-66F8548EB1FF}" type="pres">
      <dgm:prSet presAssocID="{F38CBF18-17FE-4302-B0EA-C72B534E2EC3}" presName="Name0" presStyleCnt="0">
        <dgm:presLayoutVars>
          <dgm:dir/>
          <dgm:resizeHandles val="exact"/>
        </dgm:presLayoutVars>
      </dgm:prSet>
      <dgm:spPr/>
      <dgm:t>
        <a:bodyPr/>
        <a:lstStyle/>
        <a:p>
          <a:endParaRPr lang="en-US"/>
        </a:p>
      </dgm:t>
    </dgm:pt>
    <dgm:pt modelId="{3456E9BF-0CB4-49D2-8AE6-2BBE14B54AE8}" type="pres">
      <dgm:prSet presAssocID="{F38CBF18-17FE-4302-B0EA-C72B534E2EC3}" presName="arrow" presStyleLbl="bgShp" presStyleIdx="0" presStyleCnt="1" custScaleY="40438" custLinFactNeighborX="3580" custLinFactNeighborY="740"/>
      <dgm:spPr/>
    </dgm:pt>
    <dgm:pt modelId="{8E5B670F-B4C2-4322-B6DD-9F618ED93CD1}" type="pres">
      <dgm:prSet presAssocID="{F38CBF18-17FE-4302-B0EA-C72B534E2EC3}" presName="points" presStyleCnt="0"/>
      <dgm:spPr/>
    </dgm:pt>
    <dgm:pt modelId="{96E5B96E-D84D-4D92-A241-7717A5D0CCAB}" type="pres">
      <dgm:prSet presAssocID="{1B4E6895-95FC-497A-A887-5C8C824A1225}" presName="compositeA" presStyleCnt="0"/>
      <dgm:spPr/>
    </dgm:pt>
    <dgm:pt modelId="{CE03157D-25C7-4590-9350-100A526954E9}" type="pres">
      <dgm:prSet presAssocID="{1B4E6895-95FC-497A-A887-5C8C824A1225}" presName="textA" presStyleLbl="revTx" presStyleIdx="0" presStyleCnt="13" custScaleX="131806" custScaleY="73203" custLinFactNeighborX="13344" custLinFactNeighborY="15952">
        <dgm:presLayoutVars>
          <dgm:bulletEnabled val="1"/>
        </dgm:presLayoutVars>
      </dgm:prSet>
      <dgm:spPr/>
      <dgm:t>
        <a:bodyPr/>
        <a:lstStyle/>
        <a:p>
          <a:endParaRPr lang="en-US"/>
        </a:p>
      </dgm:t>
    </dgm:pt>
    <dgm:pt modelId="{31CA1D7A-21FB-4499-B132-D983BA1F2180}" type="pres">
      <dgm:prSet presAssocID="{1B4E6895-95FC-497A-A887-5C8C824A1225}" presName="circleA" presStyleLbl="node1" presStyleIdx="0" presStyleCnt="13" custScaleX="82645" custScaleY="82645" custLinFactNeighborX="18241" custLinFactNeighborY="27396"/>
      <dgm:spPr/>
    </dgm:pt>
    <dgm:pt modelId="{27257076-1765-4F19-99B7-1CA85DED8E5F}" type="pres">
      <dgm:prSet presAssocID="{1B4E6895-95FC-497A-A887-5C8C824A1225}" presName="spaceA" presStyleCnt="0"/>
      <dgm:spPr/>
    </dgm:pt>
    <dgm:pt modelId="{12B721C2-B17F-4C9C-BFEC-8E3C72767EFD}" type="pres">
      <dgm:prSet presAssocID="{5492CB34-8B4D-45F7-B34D-70F4DB8AC3ED}" presName="space" presStyleCnt="0"/>
      <dgm:spPr/>
    </dgm:pt>
    <dgm:pt modelId="{9338DA61-B847-4307-801C-7F95C82E950C}" type="pres">
      <dgm:prSet presAssocID="{413741BD-9893-43C9-AC21-00E9BFDDFB3E}" presName="compositeB" presStyleCnt="0"/>
      <dgm:spPr/>
    </dgm:pt>
    <dgm:pt modelId="{AB186568-71BC-4782-AC24-C7A6A3DF2B57}" type="pres">
      <dgm:prSet presAssocID="{413741BD-9893-43C9-AC21-00E9BFDDFB3E}" presName="textB" presStyleLbl="revTx" presStyleIdx="1" presStyleCnt="13" custScaleX="214999" custScaleY="124170" custLinFactNeighborX="-75822" custLinFactNeighborY="51097">
        <dgm:presLayoutVars>
          <dgm:bulletEnabled val="1"/>
        </dgm:presLayoutVars>
      </dgm:prSet>
      <dgm:spPr/>
      <dgm:t>
        <a:bodyPr/>
        <a:lstStyle/>
        <a:p>
          <a:endParaRPr lang="en-US"/>
        </a:p>
      </dgm:t>
    </dgm:pt>
    <dgm:pt modelId="{7D3EE78C-3FC4-45C0-A743-DD202BA50779}" type="pres">
      <dgm:prSet presAssocID="{413741BD-9893-43C9-AC21-00E9BFDDFB3E}" presName="circleB" presStyleLbl="node1" presStyleIdx="1" presStyleCnt="13" custScaleX="82645" custScaleY="82645" custLinFactNeighborX="-36037" custLinFactNeighborY="29842"/>
      <dgm:spPr/>
    </dgm:pt>
    <dgm:pt modelId="{13B7E1C6-AEC5-4291-B3A3-3D04484E9A5D}" type="pres">
      <dgm:prSet presAssocID="{413741BD-9893-43C9-AC21-00E9BFDDFB3E}" presName="spaceB" presStyleCnt="0"/>
      <dgm:spPr/>
    </dgm:pt>
    <dgm:pt modelId="{64BA09C4-A036-4312-B870-CD265C310C6D}" type="pres">
      <dgm:prSet presAssocID="{E9C21F1D-9A78-418D-8676-27796A4594AF}" presName="space" presStyleCnt="0"/>
      <dgm:spPr/>
    </dgm:pt>
    <dgm:pt modelId="{676D9728-927C-469B-9A99-1E6786BA88CD}" type="pres">
      <dgm:prSet presAssocID="{43B9E2F5-3BBB-4E5B-8F89-09720ED59E46}" presName="compositeA" presStyleCnt="0"/>
      <dgm:spPr/>
    </dgm:pt>
    <dgm:pt modelId="{7942A810-D848-47EF-96BD-A531B06C1123}" type="pres">
      <dgm:prSet presAssocID="{43B9E2F5-3BBB-4E5B-8F89-09720ED59E46}" presName="textA" presStyleLbl="revTx" presStyleIdx="2" presStyleCnt="13">
        <dgm:presLayoutVars>
          <dgm:bulletEnabled val="1"/>
        </dgm:presLayoutVars>
      </dgm:prSet>
      <dgm:spPr/>
      <dgm:t>
        <a:bodyPr/>
        <a:lstStyle/>
        <a:p>
          <a:endParaRPr lang="en-US"/>
        </a:p>
      </dgm:t>
    </dgm:pt>
    <dgm:pt modelId="{893F5F1F-E524-488B-A82E-3A8DC6F4638F}" type="pres">
      <dgm:prSet presAssocID="{43B9E2F5-3BBB-4E5B-8F89-09720ED59E46}" presName="circleA" presStyleLbl="node1" presStyleIdx="2" presStyleCnt="13" custScaleX="82645" custScaleY="82645" custLinFactNeighborX="-79483" custLinFactNeighborY="426"/>
      <dgm:spPr/>
    </dgm:pt>
    <dgm:pt modelId="{4FA23617-202B-4D10-A7E6-DD0328108DE9}" type="pres">
      <dgm:prSet presAssocID="{43B9E2F5-3BBB-4E5B-8F89-09720ED59E46}" presName="spaceA" presStyleCnt="0"/>
      <dgm:spPr/>
    </dgm:pt>
    <dgm:pt modelId="{D8C8CCBC-914D-4357-8FA6-428DE349E793}" type="pres">
      <dgm:prSet presAssocID="{E717334A-4EAB-4207-8FE7-CAC3B448E367}" presName="space" presStyleCnt="0"/>
      <dgm:spPr/>
    </dgm:pt>
    <dgm:pt modelId="{38FCBA7D-A353-4FAA-8A83-BD7944652A27}" type="pres">
      <dgm:prSet presAssocID="{847DF522-5FD7-4A5D-84AA-E1FB7F4CC467}" presName="compositeB" presStyleCnt="0"/>
      <dgm:spPr/>
    </dgm:pt>
    <dgm:pt modelId="{63C6211F-72CD-4C04-8CD2-48F9C794E896}" type="pres">
      <dgm:prSet presAssocID="{847DF522-5FD7-4A5D-84AA-E1FB7F4CC467}" presName="textB" presStyleLbl="revTx" presStyleIdx="3" presStyleCnt="13" custScaleX="226649" custScaleY="95560" custLinFactX="-1088" custLinFactNeighborX="-100000" custLinFactNeighborY="1053">
        <dgm:presLayoutVars>
          <dgm:bulletEnabled val="1"/>
        </dgm:presLayoutVars>
      </dgm:prSet>
      <dgm:spPr/>
      <dgm:t>
        <a:bodyPr/>
        <a:lstStyle/>
        <a:p>
          <a:endParaRPr lang="en-US"/>
        </a:p>
      </dgm:t>
    </dgm:pt>
    <dgm:pt modelId="{6D817C79-8A63-4F7E-BFC6-E44578A89250}" type="pres">
      <dgm:prSet presAssocID="{847DF522-5FD7-4A5D-84AA-E1FB7F4CC467}" presName="circleB" presStyleLbl="node1" presStyleIdx="3" presStyleCnt="13" custScaleX="82645" custScaleY="82645" custLinFactX="-44892" custLinFactNeighborX="-100000" custLinFactNeighborY="-221"/>
      <dgm:spPr/>
    </dgm:pt>
    <dgm:pt modelId="{D67A1456-8FFB-4778-88F7-89D389DD727E}" type="pres">
      <dgm:prSet presAssocID="{847DF522-5FD7-4A5D-84AA-E1FB7F4CC467}" presName="spaceB" presStyleCnt="0"/>
      <dgm:spPr/>
    </dgm:pt>
    <dgm:pt modelId="{33AF6B9A-CDAD-46D4-AA9F-6FBC12274207}" type="pres">
      <dgm:prSet presAssocID="{6155826E-9F1B-4E30-87B5-A49991D4D2D7}" presName="space" presStyleCnt="0"/>
      <dgm:spPr/>
    </dgm:pt>
    <dgm:pt modelId="{0A162DAB-ED33-4E03-9CDE-F15FDDE3322C}" type="pres">
      <dgm:prSet presAssocID="{7468714D-AF3D-4653-9A0C-5D9038D68996}" presName="compositeA" presStyleCnt="0"/>
      <dgm:spPr/>
    </dgm:pt>
    <dgm:pt modelId="{C488C2BA-8E41-49C5-B2BF-E3DC03B5A7C3}" type="pres">
      <dgm:prSet presAssocID="{7468714D-AF3D-4653-9A0C-5D9038D68996}" presName="textA" presStyleLbl="revTx" presStyleIdx="4" presStyleCnt="13" custLinFactX="-91546" custLinFactNeighborX="-100000" custLinFactNeighborY="5272">
        <dgm:presLayoutVars>
          <dgm:bulletEnabled val="1"/>
        </dgm:presLayoutVars>
      </dgm:prSet>
      <dgm:spPr/>
      <dgm:t>
        <a:bodyPr/>
        <a:lstStyle/>
        <a:p>
          <a:endParaRPr lang="en-US"/>
        </a:p>
      </dgm:t>
    </dgm:pt>
    <dgm:pt modelId="{F1E4182C-8C1F-48A0-9B7E-3CAA576383EF}" type="pres">
      <dgm:prSet presAssocID="{7468714D-AF3D-4653-9A0C-5D9038D68996}" presName="circleA" presStyleLbl="node1" presStyleIdx="4" presStyleCnt="13" custScaleX="82645" custScaleY="82645" custLinFactX="-85337" custLinFactNeighborX="-100000" custLinFactNeighborY="-1902"/>
      <dgm:spPr/>
    </dgm:pt>
    <dgm:pt modelId="{CC1925A5-F61E-4C0C-9458-7FA060D81D74}" type="pres">
      <dgm:prSet presAssocID="{7468714D-AF3D-4653-9A0C-5D9038D68996}" presName="spaceA" presStyleCnt="0"/>
      <dgm:spPr/>
    </dgm:pt>
    <dgm:pt modelId="{2CC1A12A-CA99-4F88-AC4B-20E41E65B934}" type="pres">
      <dgm:prSet presAssocID="{4142EE92-4998-4F25-8E71-FABE87F59D25}" presName="space" presStyleCnt="0"/>
      <dgm:spPr/>
    </dgm:pt>
    <dgm:pt modelId="{2178A90A-179A-4DE1-A4AD-25212BCD2397}" type="pres">
      <dgm:prSet presAssocID="{FB5C8336-2D66-4ECF-A13B-7DE73E2B7C63}" presName="compositeB" presStyleCnt="0"/>
      <dgm:spPr/>
    </dgm:pt>
    <dgm:pt modelId="{6E220DAD-5255-4D6C-945E-D4B319692029}" type="pres">
      <dgm:prSet presAssocID="{FB5C8336-2D66-4ECF-A13B-7DE73E2B7C63}" presName="textB" presStyleLbl="revTx" presStyleIdx="5" presStyleCnt="13">
        <dgm:presLayoutVars>
          <dgm:bulletEnabled val="1"/>
        </dgm:presLayoutVars>
      </dgm:prSet>
      <dgm:spPr/>
      <dgm:t>
        <a:bodyPr/>
        <a:lstStyle/>
        <a:p>
          <a:endParaRPr lang="en-US"/>
        </a:p>
      </dgm:t>
    </dgm:pt>
    <dgm:pt modelId="{D65050D8-CD6E-4800-9338-973EE3D2368B}" type="pres">
      <dgm:prSet presAssocID="{FB5C8336-2D66-4ECF-A13B-7DE73E2B7C63}" presName="circleB" presStyleLbl="node1" presStyleIdx="5" presStyleCnt="13" custScaleX="82645" custScaleY="82645" custLinFactX="-28067" custLinFactNeighborX="-100000" custLinFactNeighborY="4313"/>
      <dgm:spPr/>
    </dgm:pt>
    <dgm:pt modelId="{F9015175-B28B-420C-85FC-1719E63C5F6B}" type="pres">
      <dgm:prSet presAssocID="{FB5C8336-2D66-4ECF-A13B-7DE73E2B7C63}" presName="spaceB" presStyleCnt="0"/>
      <dgm:spPr/>
    </dgm:pt>
    <dgm:pt modelId="{023B34F7-ABD0-4703-85AE-72DB62DA37F5}" type="pres">
      <dgm:prSet presAssocID="{B40140BB-8D1F-42DF-9DB1-670FEB24C8D4}" presName="space" presStyleCnt="0"/>
      <dgm:spPr/>
    </dgm:pt>
    <dgm:pt modelId="{60309FFD-4F43-4C16-BD3F-9D4653D7EACE}" type="pres">
      <dgm:prSet presAssocID="{E008ACD8-3CBF-4C90-A607-7D21D18FD7DD}" presName="compositeA" presStyleCnt="0"/>
      <dgm:spPr/>
    </dgm:pt>
    <dgm:pt modelId="{DE8F7746-BEF9-4A8C-8390-75198EDE3A3C}" type="pres">
      <dgm:prSet presAssocID="{E008ACD8-3CBF-4C90-A607-7D21D18FD7DD}" presName="textA" presStyleLbl="revTx" presStyleIdx="6" presStyleCnt="13">
        <dgm:presLayoutVars>
          <dgm:bulletEnabled val="1"/>
        </dgm:presLayoutVars>
      </dgm:prSet>
      <dgm:spPr/>
      <dgm:t>
        <a:bodyPr/>
        <a:lstStyle/>
        <a:p>
          <a:endParaRPr lang="en-US"/>
        </a:p>
      </dgm:t>
    </dgm:pt>
    <dgm:pt modelId="{F350ECD4-2BF8-4139-98E4-0EA2CE65A058}" type="pres">
      <dgm:prSet presAssocID="{E008ACD8-3CBF-4C90-A607-7D21D18FD7DD}" presName="circleA" presStyleLbl="node1" presStyleIdx="6" presStyleCnt="13" custScaleX="82645" custScaleY="82645" custLinFactNeighborX="-78909" custLinFactNeighborY="7774"/>
      <dgm:spPr/>
    </dgm:pt>
    <dgm:pt modelId="{3D0510A5-4961-4A66-BA6D-33700B6F3CE6}" type="pres">
      <dgm:prSet presAssocID="{E008ACD8-3CBF-4C90-A607-7D21D18FD7DD}" presName="spaceA" presStyleCnt="0"/>
      <dgm:spPr/>
    </dgm:pt>
    <dgm:pt modelId="{6E098DFF-3754-4C5B-8935-8D15C6AD6C2D}" type="pres">
      <dgm:prSet presAssocID="{4DBE2683-BFB1-4E41-9836-6BDC919DF73E}" presName="space" presStyleCnt="0"/>
      <dgm:spPr/>
    </dgm:pt>
    <dgm:pt modelId="{3F558A2F-78ED-4F36-81EF-D812FA4FFFA7}" type="pres">
      <dgm:prSet presAssocID="{4E3BAFED-2748-467B-82B6-50E86E0E0804}" presName="compositeB" presStyleCnt="0"/>
      <dgm:spPr/>
    </dgm:pt>
    <dgm:pt modelId="{BFAB2D58-B7EC-4E99-BB12-C27877F6B292}" type="pres">
      <dgm:prSet presAssocID="{4E3BAFED-2748-467B-82B6-50E86E0E0804}" presName="textB" presStyleLbl="revTx" presStyleIdx="7" presStyleCnt="13" custLinFactX="-123670" custLinFactY="-44728" custLinFactNeighborX="-200000" custLinFactNeighborY="-100000">
        <dgm:presLayoutVars>
          <dgm:bulletEnabled val="1"/>
        </dgm:presLayoutVars>
      </dgm:prSet>
      <dgm:spPr/>
      <dgm:t>
        <a:bodyPr/>
        <a:lstStyle/>
        <a:p>
          <a:endParaRPr lang="en-US"/>
        </a:p>
      </dgm:t>
    </dgm:pt>
    <dgm:pt modelId="{98E9B31B-EE76-484A-A1AC-D5796ACBE725}" type="pres">
      <dgm:prSet presAssocID="{4E3BAFED-2748-467B-82B6-50E86E0E0804}" presName="circleB" presStyleLbl="node1" presStyleIdx="7" presStyleCnt="13" custScaleX="82645" custScaleY="82645" custLinFactNeighborX="-22566" custLinFactNeighborY="-1902"/>
      <dgm:spPr/>
    </dgm:pt>
    <dgm:pt modelId="{82D5B5B0-10B7-46AA-9B3C-968943408A08}" type="pres">
      <dgm:prSet presAssocID="{4E3BAFED-2748-467B-82B6-50E86E0E0804}" presName="spaceB" presStyleCnt="0"/>
      <dgm:spPr/>
    </dgm:pt>
    <dgm:pt modelId="{93212B4B-B4EF-4DD8-A997-DFBBF0446D9A}" type="pres">
      <dgm:prSet presAssocID="{9A274704-E43A-48B0-B72D-AD45373F866F}" presName="space" presStyleCnt="0"/>
      <dgm:spPr/>
    </dgm:pt>
    <dgm:pt modelId="{F2C25E87-EA2D-45A0-963D-55619CFC893A}" type="pres">
      <dgm:prSet presAssocID="{31334D90-358F-472E-9ED1-CA6E6559A7AE}" presName="compositeA" presStyleCnt="0"/>
      <dgm:spPr/>
    </dgm:pt>
    <dgm:pt modelId="{351EB5C7-9B04-4370-A226-40EE4DDA33F6}" type="pres">
      <dgm:prSet presAssocID="{31334D90-358F-472E-9ED1-CA6E6559A7AE}" presName="textA" presStyleLbl="revTx" presStyleIdx="8" presStyleCnt="13">
        <dgm:presLayoutVars>
          <dgm:bulletEnabled val="1"/>
        </dgm:presLayoutVars>
      </dgm:prSet>
      <dgm:spPr/>
      <dgm:t>
        <a:bodyPr/>
        <a:lstStyle/>
        <a:p>
          <a:endParaRPr lang="en-US"/>
        </a:p>
      </dgm:t>
    </dgm:pt>
    <dgm:pt modelId="{A8C8EAF2-5983-4F15-9E07-6A1A9265BDDD}" type="pres">
      <dgm:prSet presAssocID="{31334D90-358F-472E-9ED1-CA6E6559A7AE}" presName="circleA" presStyleLbl="node1" presStyleIdx="8" presStyleCnt="13" custScaleX="82645" custScaleY="82645" custLinFactNeighborX="6368" custLinFactNeighborY="896"/>
      <dgm:spPr/>
    </dgm:pt>
    <dgm:pt modelId="{1142A9DC-F3B2-4E76-AC07-427FADA42B62}" type="pres">
      <dgm:prSet presAssocID="{31334D90-358F-472E-9ED1-CA6E6559A7AE}" presName="spaceA" presStyleCnt="0"/>
      <dgm:spPr/>
    </dgm:pt>
    <dgm:pt modelId="{E07D9A8A-06A8-47AE-9EDA-F09FB34B6586}" type="pres">
      <dgm:prSet presAssocID="{2B18AECC-72AA-4A94-9D3F-FF37A777FE15}" presName="space" presStyleCnt="0"/>
      <dgm:spPr/>
    </dgm:pt>
    <dgm:pt modelId="{ACCCA82E-0FC6-4802-A3C5-50C0AAD7D3F4}" type="pres">
      <dgm:prSet presAssocID="{55B5A22C-FBCA-4F33-9CFB-C14FAFA9A72D}" presName="compositeB" presStyleCnt="0"/>
      <dgm:spPr/>
    </dgm:pt>
    <dgm:pt modelId="{B0B228DD-3523-475F-8CF3-A8B7CE722A13}" type="pres">
      <dgm:prSet presAssocID="{55B5A22C-FBCA-4F33-9CFB-C14FAFA9A72D}" presName="textB" presStyleLbl="revTx" presStyleIdx="9" presStyleCnt="13">
        <dgm:presLayoutVars>
          <dgm:bulletEnabled val="1"/>
        </dgm:presLayoutVars>
      </dgm:prSet>
      <dgm:spPr/>
      <dgm:t>
        <a:bodyPr/>
        <a:lstStyle/>
        <a:p>
          <a:endParaRPr lang="en-US"/>
        </a:p>
      </dgm:t>
    </dgm:pt>
    <dgm:pt modelId="{5DA3CBA7-98F4-49EA-A13C-98C98ED2BCDC}" type="pres">
      <dgm:prSet presAssocID="{55B5A22C-FBCA-4F33-9CFB-C14FAFA9A72D}" presName="circleB" presStyleLbl="node1" presStyleIdx="9" presStyleCnt="13" custScaleX="87626" custScaleY="82645" custLinFactNeighborX="33191" custLinFactNeighborY="4442"/>
      <dgm:spPr/>
    </dgm:pt>
    <dgm:pt modelId="{DE1D6BC6-F5AA-4F58-A1EE-7572F4F197ED}" type="pres">
      <dgm:prSet presAssocID="{55B5A22C-FBCA-4F33-9CFB-C14FAFA9A72D}" presName="spaceB" presStyleCnt="0"/>
      <dgm:spPr/>
    </dgm:pt>
    <dgm:pt modelId="{839CFFCA-2615-4005-8CBE-6204B09EE8AE}" type="pres">
      <dgm:prSet presAssocID="{810436F4-AC8E-4C26-8DE3-0970A0B4D517}" presName="space" presStyleCnt="0"/>
      <dgm:spPr/>
    </dgm:pt>
    <dgm:pt modelId="{A3043EA5-454D-4199-818D-E0CE8B73BF5A}" type="pres">
      <dgm:prSet presAssocID="{2E1E1F8F-38D4-4DC1-A2F7-F4FFEAD9297C}" presName="compositeA" presStyleCnt="0"/>
      <dgm:spPr/>
    </dgm:pt>
    <dgm:pt modelId="{2B6E168C-A912-446A-A066-95EFDEEBB046}" type="pres">
      <dgm:prSet presAssocID="{2E1E1F8F-38D4-4DC1-A2F7-F4FFEAD9297C}" presName="textA" presStyleLbl="revTx" presStyleIdx="10" presStyleCnt="13">
        <dgm:presLayoutVars>
          <dgm:bulletEnabled val="1"/>
        </dgm:presLayoutVars>
      </dgm:prSet>
      <dgm:spPr/>
      <dgm:t>
        <a:bodyPr/>
        <a:lstStyle/>
        <a:p>
          <a:endParaRPr lang="en-US"/>
        </a:p>
      </dgm:t>
    </dgm:pt>
    <dgm:pt modelId="{F926A12E-6210-4B0C-A8B5-822A17AA88BD}" type="pres">
      <dgm:prSet presAssocID="{2E1E1F8F-38D4-4DC1-A2F7-F4FFEAD9297C}" presName="circleA" presStyleLbl="node1" presStyleIdx="10" presStyleCnt="13" custScaleX="82645" custScaleY="82645" custLinFactNeighborX="62638" custLinFactNeighborY="5621"/>
      <dgm:spPr/>
    </dgm:pt>
    <dgm:pt modelId="{D36A9EA7-278A-4288-990D-ECDE9CE0163C}" type="pres">
      <dgm:prSet presAssocID="{2E1E1F8F-38D4-4DC1-A2F7-F4FFEAD9297C}" presName="spaceA" presStyleCnt="0"/>
      <dgm:spPr/>
    </dgm:pt>
    <dgm:pt modelId="{A2541016-82D5-4C7F-9377-EC0B44BFBFBC}" type="pres">
      <dgm:prSet presAssocID="{C29B3CFE-05DF-49E1-9E1F-C2352A302CFE}" presName="space" presStyleCnt="0"/>
      <dgm:spPr/>
    </dgm:pt>
    <dgm:pt modelId="{C02EA55C-D259-4AA8-8FF5-CB2A229F6A7D}" type="pres">
      <dgm:prSet presAssocID="{96A94368-9899-4423-AFC4-AFD29E0EECBC}" presName="compositeB" presStyleCnt="0"/>
      <dgm:spPr/>
    </dgm:pt>
    <dgm:pt modelId="{1A2D2446-7E4A-42D6-B1BE-B62CF63E9DC2}" type="pres">
      <dgm:prSet presAssocID="{96A94368-9899-4423-AFC4-AFD29E0EECBC}" presName="textB" presStyleLbl="revTx" presStyleIdx="11" presStyleCnt="13">
        <dgm:presLayoutVars>
          <dgm:bulletEnabled val="1"/>
        </dgm:presLayoutVars>
      </dgm:prSet>
      <dgm:spPr/>
      <dgm:t>
        <a:bodyPr/>
        <a:lstStyle/>
        <a:p>
          <a:endParaRPr lang="en-US"/>
        </a:p>
      </dgm:t>
    </dgm:pt>
    <dgm:pt modelId="{22AF3311-22B8-4EA2-804D-D1A01EEBA75D}" type="pres">
      <dgm:prSet presAssocID="{96A94368-9899-4423-AFC4-AFD29E0EECBC}" presName="circleB" presStyleLbl="node1" presStyleIdx="11" presStyleCnt="13" custScaleX="82645" custScaleY="82645" custLinFactX="4423" custLinFactNeighborX="100000" custLinFactNeighborY="-1902"/>
      <dgm:spPr/>
    </dgm:pt>
    <dgm:pt modelId="{03712752-EB42-46FE-B678-3F95D2E3457A}" type="pres">
      <dgm:prSet presAssocID="{96A94368-9899-4423-AFC4-AFD29E0EECBC}" presName="spaceB" presStyleCnt="0"/>
      <dgm:spPr/>
    </dgm:pt>
    <dgm:pt modelId="{F80232BC-8469-4CA8-9E2E-1A0B83A48879}" type="pres">
      <dgm:prSet presAssocID="{741CB737-54A6-4F8B-A8FB-91CA911FED48}" presName="space" presStyleCnt="0"/>
      <dgm:spPr/>
    </dgm:pt>
    <dgm:pt modelId="{11D1CE76-3078-4566-9A18-A954DDDB1571}" type="pres">
      <dgm:prSet presAssocID="{0FF80E1D-DDE5-41C5-8906-8BD42A142C74}" presName="compositeA" presStyleCnt="0"/>
      <dgm:spPr/>
    </dgm:pt>
    <dgm:pt modelId="{FD65372A-A222-4B74-828C-3FA8D4EA00FD}" type="pres">
      <dgm:prSet presAssocID="{0FF80E1D-DDE5-41C5-8906-8BD42A142C74}" presName="textA" presStyleLbl="revTx" presStyleIdx="12" presStyleCnt="13">
        <dgm:presLayoutVars>
          <dgm:bulletEnabled val="1"/>
        </dgm:presLayoutVars>
      </dgm:prSet>
      <dgm:spPr/>
      <dgm:t>
        <a:bodyPr/>
        <a:lstStyle/>
        <a:p>
          <a:endParaRPr lang="en-US"/>
        </a:p>
      </dgm:t>
    </dgm:pt>
    <dgm:pt modelId="{BE6D3CC7-FB53-499D-87AF-4C1AD59065A0}" type="pres">
      <dgm:prSet presAssocID="{0FF80E1D-DDE5-41C5-8906-8BD42A142C74}" presName="circleA" presStyleLbl="node1" presStyleIdx="12" presStyleCnt="13" custScaleX="82645" custScaleY="82645" custLinFactX="31348" custLinFactNeighborX="100000" custLinFactNeighborY="5410"/>
      <dgm:spPr/>
    </dgm:pt>
    <dgm:pt modelId="{CF06436B-A188-4786-9580-B44581AE19B7}" type="pres">
      <dgm:prSet presAssocID="{0FF80E1D-DDE5-41C5-8906-8BD42A142C74}" presName="spaceA" presStyleCnt="0"/>
      <dgm:spPr/>
    </dgm:pt>
  </dgm:ptLst>
  <dgm:cxnLst>
    <dgm:cxn modelId="{EE678981-5542-43AA-A7D3-65DC09077402}" type="presOf" srcId="{FB5C8336-2D66-4ECF-A13B-7DE73E2B7C63}" destId="{6E220DAD-5255-4D6C-945E-D4B319692029}" srcOrd="0" destOrd="0" presId="urn:microsoft.com/office/officeart/2005/8/layout/hProcess11"/>
    <dgm:cxn modelId="{F0C89452-15FA-40DA-AAB0-7E626998E0BE}" srcId="{F38CBF18-17FE-4302-B0EA-C72B534E2EC3}" destId="{847DF522-5FD7-4A5D-84AA-E1FB7F4CC467}" srcOrd="3" destOrd="0" parTransId="{430B0906-C17C-4565-8E17-C317C4ACBEAD}" sibTransId="{6155826E-9F1B-4E30-87B5-A49991D4D2D7}"/>
    <dgm:cxn modelId="{74C0BB72-E3C2-4D52-B5F7-753AF73A4EAE}" type="presOf" srcId="{1B4E6895-95FC-497A-A887-5C8C824A1225}" destId="{CE03157D-25C7-4590-9350-100A526954E9}" srcOrd="0" destOrd="0" presId="urn:microsoft.com/office/officeart/2005/8/layout/hProcess11"/>
    <dgm:cxn modelId="{CC6F781B-BDE1-4464-A876-ACAAA35CD41E}" type="presOf" srcId="{E008ACD8-3CBF-4C90-A607-7D21D18FD7DD}" destId="{DE8F7746-BEF9-4A8C-8390-75198EDE3A3C}" srcOrd="0" destOrd="0" presId="urn:microsoft.com/office/officeart/2005/8/layout/hProcess11"/>
    <dgm:cxn modelId="{1F5C2FF5-4E74-4A91-8A03-81CE33DDAF5A}" type="presOf" srcId="{55B5A22C-FBCA-4F33-9CFB-C14FAFA9A72D}" destId="{B0B228DD-3523-475F-8CF3-A8B7CE722A13}" srcOrd="0" destOrd="0" presId="urn:microsoft.com/office/officeart/2005/8/layout/hProcess11"/>
    <dgm:cxn modelId="{6C5DC3A3-8526-40D6-8EF7-31EEF79514EC}" srcId="{F38CBF18-17FE-4302-B0EA-C72B534E2EC3}" destId="{4E3BAFED-2748-467B-82B6-50E86E0E0804}" srcOrd="7" destOrd="0" parTransId="{289AE4A5-9496-40A6-A30E-4432512F2485}" sibTransId="{9A274704-E43A-48B0-B72D-AD45373F866F}"/>
    <dgm:cxn modelId="{5E843581-CB85-4BDF-A4B9-131FB9FB668F}" type="presOf" srcId="{31334D90-358F-472E-9ED1-CA6E6559A7AE}" destId="{351EB5C7-9B04-4370-A226-40EE4DDA33F6}" srcOrd="0" destOrd="0" presId="urn:microsoft.com/office/officeart/2005/8/layout/hProcess11"/>
    <dgm:cxn modelId="{FEE5FDC6-348F-4875-8915-461365C51963}" srcId="{F38CBF18-17FE-4302-B0EA-C72B534E2EC3}" destId="{413741BD-9893-43C9-AC21-00E9BFDDFB3E}" srcOrd="1" destOrd="0" parTransId="{8DFDE621-6808-4587-B6DF-2C10E5F17BEF}" sibTransId="{E9C21F1D-9A78-418D-8676-27796A4594AF}"/>
    <dgm:cxn modelId="{52C5F60C-506C-45E4-B4B8-8B7943FA4057}" srcId="{F38CBF18-17FE-4302-B0EA-C72B534E2EC3}" destId="{96A94368-9899-4423-AFC4-AFD29E0EECBC}" srcOrd="11" destOrd="0" parTransId="{DC929DDC-84F6-469F-9DB0-23887CD9618D}" sibTransId="{741CB737-54A6-4F8B-A8FB-91CA911FED48}"/>
    <dgm:cxn modelId="{BB8725AA-EE84-48E6-9016-373DB12C1584}" type="presOf" srcId="{413741BD-9893-43C9-AC21-00E9BFDDFB3E}" destId="{AB186568-71BC-4782-AC24-C7A6A3DF2B57}" srcOrd="0" destOrd="0" presId="urn:microsoft.com/office/officeart/2005/8/layout/hProcess11"/>
    <dgm:cxn modelId="{F95D8AE8-5CB5-44FF-9991-70E8782B13DC}" srcId="{F38CBF18-17FE-4302-B0EA-C72B534E2EC3}" destId="{7468714D-AF3D-4653-9A0C-5D9038D68996}" srcOrd="4" destOrd="0" parTransId="{7ABDE642-747A-493C-B380-81C3AB46FC46}" sibTransId="{4142EE92-4998-4F25-8E71-FABE87F59D25}"/>
    <dgm:cxn modelId="{1552D3D8-DE35-4772-8A6C-23E196032457}" type="presOf" srcId="{847DF522-5FD7-4A5D-84AA-E1FB7F4CC467}" destId="{63C6211F-72CD-4C04-8CD2-48F9C794E896}" srcOrd="0" destOrd="0" presId="urn:microsoft.com/office/officeart/2005/8/layout/hProcess11"/>
    <dgm:cxn modelId="{2DF70DD2-8486-4031-ADA7-3B3CE418206A}" type="presOf" srcId="{43B9E2F5-3BBB-4E5B-8F89-09720ED59E46}" destId="{7942A810-D848-47EF-96BD-A531B06C1123}" srcOrd="0" destOrd="0" presId="urn:microsoft.com/office/officeart/2005/8/layout/hProcess11"/>
    <dgm:cxn modelId="{B87BB854-D64D-4AA9-A096-3707B23C44CD}" srcId="{F38CBF18-17FE-4302-B0EA-C72B534E2EC3}" destId="{2E1E1F8F-38D4-4DC1-A2F7-F4FFEAD9297C}" srcOrd="10" destOrd="0" parTransId="{F6F780A2-3EF3-44E6-800F-E36439B85602}" sibTransId="{C29B3CFE-05DF-49E1-9E1F-C2352A302CFE}"/>
    <dgm:cxn modelId="{4329D8C6-F33B-410C-B142-E94BBDEAE6E5}" type="presOf" srcId="{96A94368-9899-4423-AFC4-AFD29E0EECBC}" destId="{1A2D2446-7E4A-42D6-B1BE-B62CF63E9DC2}" srcOrd="0" destOrd="0" presId="urn:microsoft.com/office/officeart/2005/8/layout/hProcess11"/>
    <dgm:cxn modelId="{D84E76B1-27AA-4F0E-A800-412D88B1F170}" type="presOf" srcId="{2E1E1F8F-38D4-4DC1-A2F7-F4FFEAD9297C}" destId="{2B6E168C-A912-446A-A066-95EFDEEBB046}" srcOrd="0" destOrd="0" presId="urn:microsoft.com/office/officeart/2005/8/layout/hProcess11"/>
    <dgm:cxn modelId="{6E139946-E097-45F6-A492-455D454DE8C4}" type="presOf" srcId="{4E3BAFED-2748-467B-82B6-50E86E0E0804}" destId="{BFAB2D58-B7EC-4E99-BB12-C27877F6B292}" srcOrd="0" destOrd="0" presId="urn:microsoft.com/office/officeart/2005/8/layout/hProcess11"/>
    <dgm:cxn modelId="{82D68A56-D2DC-4F5B-ABFA-496A80F560F7}" type="presOf" srcId="{0FF80E1D-DDE5-41C5-8906-8BD42A142C74}" destId="{FD65372A-A222-4B74-828C-3FA8D4EA00FD}" srcOrd="0" destOrd="0" presId="urn:microsoft.com/office/officeart/2005/8/layout/hProcess11"/>
    <dgm:cxn modelId="{B1915B4F-71B5-417E-ADE6-BB5BF34B8B2B}" srcId="{F38CBF18-17FE-4302-B0EA-C72B534E2EC3}" destId="{E008ACD8-3CBF-4C90-A607-7D21D18FD7DD}" srcOrd="6" destOrd="0" parTransId="{21173E38-E1B7-401C-A057-D4D39D1F177D}" sibTransId="{4DBE2683-BFB1-4E41-9836-6BDC919DF73E}"/>
    <dgm:cxn modelId="{7A0207D1-E787-4501-960A-30EB61C50103}" srcId="{F38CBF18-17FE-4302-B0EA-C72B534E2EC3}" destId="{43B9E2F5-3BBB-4E5B-8F89-09720ED59E46}" srcOrd="2" destOrd="0" parTransId="{26449C8B-E541-4652-9E0F-FE84AEF3B5BA}" sibTransId="{E717334A-4EAB-4207-8FE7-CAC3B448E367}"/>
    <dgm:cxn modelId="{A4A76F4B-D18B-4FDD-90DE-DB6E66137830}" srcId="{F38CBF18-17FE-4302-B0EA-C72B534E2EC3}" destId="{FB5C8336-2D66-4ECF-A13B-7DE73E2B7C63}" srcOrd="5" destOrd="0" parTransId="{CC314E26-AF2B-4EDD-A553-73F30FDFC648}" sibTransId="{B40140BB-8D1F-42DF-9DB1-670FEB24C8D4}"/>
    <dgm:cxn modelId="{3F0311C0-3B9B-4C6C-AB18-8E4C76CCA77B}" srcId="{F38CBF18-17FE-4302-B0EA-C72B534E2EC3}" destId="{0FF80E1D-DDE5-41C5-8906-8BD42A142C74}" srcOrd="12" destOrd="0" parTransId="{49D94E4D-BCDF-4229-9342-7B6E2466FBDE}" sibTransId="{352937AD-CFE1-4A87-BA83-53B4AC7E03A0}"/>
    <dgm:cxn modelId="{0E4F23FD-E105-4749-A194-26EB639C19B8}" type="presOf" srcId="{F38CBF18-17FE-4302-B0EA-C72B534E2EC3}" destId="{ABCD9047-A9CD-4432-8C13-66F8548EB1FF}" srcOrd="0" destOrd="0" presId="urn:microsoft.com/office/officeart/2005/8/layout/hProcess11"/>
    <dgm:cxn modelId="{59793F1F-FF1C-433F-97DD-3312AB7A40C9}" srcId="{F38CBF18-17FE-4302-B0EA-C72B534E2EC3}" destId="{55B5A22C-FBCA-4F33-9CFB-C14FAFA9A72D}" srcOrd="9" destOrd="0" parTransId="{F4DCD9A0-0C7F-4C0E-A860-1B969F4A3D02}" sibTransId="{810436F4-AC8E-4C26-8DE3-0970A0B4D517}"/>
    <dgm:cxn modelId="{1EB8BE93-A6B2-4E96-AD03-4B6429E723C5}" srcId="{F38CBF18-17FE-4302-B0EA-C72B534E2EC3}" destId="{31334D90-358F-472E-9ED1-CA6E6559A7AE}" srcOrd="8" destOrd="0" parTransId="{E0436A48-62FC-4E17-AA4B-F9DB4F59CD36}" sibTransId="{2B18AECC-72AA-4A94-9D3F-FF37A777FE15}"/>
    <dgm:cxn modelId="{B7B0FBE7-10F7-4119-ACD5-83C757F7B678}" srcId="{F38CBF18-17FE-4302-B0EA-C72B534E2EC3}" destId="{1B4E6895-95FC-497A-A887-5C8C824A1225}" srcOrd="0" destOrd="0" parTransId="{CECDC2C1-0861-4FCE-97D9-9F68F8857EC3}" sibTransId="{5492CB34-8B4D-45F7-B34D-70F4DB8AC3ED}"/>
    <dgm:cxn modelId="{DC9D458F-FB54-4D29-BC3B-2C33577423DD}" type="presOf" srcId="{7468714D-AF3D-4653-9A0C-5D9038D68996}" destId="{C488C2BA-8E41-49C5-B2BF-E3DC03B5A7C3}" srcOrd="0" destOrd="0" presId="urn:microsoft.com/office/officeart/2005/8/layout/hProcess11"/>
    <dgm:cxn modelId="{8DA34F7F-E1D1-4190-BD5F-12633E60149D}" type="presParOf" srcId="{ABCD9047-A9CD-4432-8C13-66F8548EB1FF}" destId="{3456E9BF-0CB4-49D2-8AE6-2BBE14B54AE8}" srcOrd="0" destOrd="0" presId="urn:microsoft.com/office/officeart/2005/8/layout/hProcess11"/>
    <dgm:cxn modelId="{F44FA933-F898-432F-ACA3-98DD1B691441}" type="presParOf" srcId="{ABCD9047-A9CD-4432-8C13-66F8548EB1FF}" destId="{8E5B670F-B4C2-4322-B6DD-9F618ED93CD1}" srcOrd="1" destOrd="0" presId="urn:microsoft.com/office/officeart/2005/8/layout/hProcess11"/>
    <dgm:cxn modelId="{44D738FA-F307-4D68-87FB-8848C1927934}" type="presParOf" srcId="{8E5B670F-B4C2-4322-B6DD-9F618ED93CD1}" destId="{96E5B96E-D84D-4D92-A241-7717A5D0CCAB}" srcOrd="0" destOrd="0" presId="urn:microsoft.com/office/officeart/2005/8/layout/hProcess11"/>
    <dgm:cxn modelId="{858E0AD3-CFD5-4DEB-A9D9-99F3837BB19A}" type="presParOf" srcId="{96E5B96E-D84D-4D92-A241-7717A5D0CCAB}" destId="{CE03157D-25C7-4590-9350-100A526954E9}" srcOrd="0" destOrd="0" presId="urn:microsoft.com/office/officeart/2005/8/layout/hProcess11"/>
    <dgm:cxn modelId="{1E4D525E-FD2C-410F-8707-8ABE73C1A9D6}" type="presParOf" srcId="{96E5B96E-D84D-4D92-A241-7717A5D0CCAB}" destId="{31CA1D7A-21FB-4499-B132-D983BA1F2180}" srcOrd="1" destOrd="0" presId="urn:microsoft.com/office/officeart/2005/8/layout/hProcess11"/>
    <dgm:cxn modelId="{6022A886-6C7E-4783-8EF9-DF81A44DC6E5}" type="presParOf" srcId="{96E5B96E-D84D-4D92-A241-7717A5D0CCAB}" destId="{27257076-1765-4F19-99B7-1CA85DED8E5F}" srcOrd="2" destOrd="0" presId="urn:microsoft.com/office/officeart/2005/8/layout/hProcess11"/>
    <dgm:cxn modelId="{CA6E1FD2-F81D-4195-83CD-BA442D639024}" type="presParOf" srcId="{8E5B670F-B4C2-4322-B6DD-9F618ED93CD1}" destId="{12B721C2-B17F-4C9C-BFEC-8E3C72767EFD}" srcOrd="1" destOrd="0" presId="urn:microsoft.com/office/officeart/2005/8/layout/hProcess11"/>
    <dgm:cxn modelId="{1312FBF9-5A7B-4F8D-867F-5A7E403B950D}" type="presParOf" srcId="{8E5B670F-B4C2-4322-B6DD-9F618ED93CD1}" destId="{9338DA61-B847-4307-801C-7F95C82E950C}" srcOrd="2" destOrd="0" presId="urn:microsoft.com/office/officeart/2005/8/layout/hProcess11"/>
    <dgm:cxn modelId="{B29CCF45-9C27-4CF9-95A2-4E13026DDD09}" type="presParOf" srcId="{9338DA61-B847-4307-801C-7F95C82E950C}" destId="{AB186568-71BC-4782-AC24-C7A6A3DF2B57}" srcOrd="0" destOrd="0" presId="urn:microsoft.com/office/officeart/2005/8/layout/hProcess11"/>
    <dgm:cxn modelId="{C0AC4C7E-E55D-416F-A0FA-30DB866E50C5}" type="presParOf" srcId="{9338DA61-B847-4307-801C-7F95C82E950C}" destId="{7D3EE78C-3FC4-45C0-A743-DD202BA50779}" srcOrd="1" destOrd="0" presId="urn:microsoft.com/office/officeart/2005/8/layout/hProcess11"/>
    <dgm:cxn modelId="{A7D86952-25EC-456E-B0F6-5E2C6C9782DB}" type="presParOf" srcId="{9338DA61-B847-4307-801C-7F95C82E950C}" destId="{13B7E1C6-AEC5-4291-B3A3-3D04484E9A5D}" srcOrd="2" destOrd="0" presId="urn:microsoft.com/office/officeart/2005/8/layout/hProcess11"/>
    <dgm:cxn modelId="{7C6047F4-F7C5-4FE5-98BA-39D03960DD2E}" type="presParOf" srcId="{8E5B670F-B4C2-4322-B6DD-9F618ED93CD1}" destId="{64BA09C4-A036-4312-B870-CD265C310C6D}" srcOrd="3" destOrd="0" presId="urn:microsoft.com/office/officeart/2005/8/layout/hProcess11"/>
    <dgm:cxn modelId="{29ED77F2-8673-496A-9F33-5A593E0EA5B3}" type="presParOf" srcId="{8E5B670F-B4C2-4322-B6DD-9F618ED93CD1}" destId="{676D9728-927C-469B-9A99-1E6786BA88CD}" srcOrd="4" destOrd="0" presId="urn:microsoft.com/office/officeart/2005/8/layout/hProcess11"/>
    <dgm:cxn modelId="{8355CF8B-6EAA-4C65-9F86-D8BC7EB85DFF}" type="presParOf" srcId="{676D9728-927C-469B-9A99-1E6786BA88CD}" destId="{7942A810-D848-47EF-96BD-A531B06C1123}" srcOrd="0" destOrd="0" presId="urn:microsoft.com/office/officeart/2005/8/layout/hProcess11"/>
    <dgm:cxn modelId="{5A17962A-8433-48E0-81C9-3398D45F568E}" type="presParOf" srcId="{676D9728-927C-469B-9A99-1E6786BA88CD}" destId="{893F5F1F-E524-488B-A82E-3A8DC6F4638F}" srcOrd="1" destOrd="0" presId="urn:microsoft.com/office/officeart/2005/8/layout/hProcess11"/>
    <dgm:cxn modelId="{D041A45A-E192-4F91-B893-D14AEAAAA91E}" type="presParOf" srcId="{676D9728-927C-469B-9A99-1E6786BA88CD}" destId="{4FA23617-202B-4D10-A7E6-DD0328108DE9}" srcOrd="2" destOrd="0" presId="urn:microsoft.com/office/officeart/2005/8/layout/hProcess11"/>
    <dgm:cxn modelId="{55CD57A3-749D-4AF6-A265-D86BCB9AF500}" type="presParOf" srcId="{8E5B670F-B4C2-4322-B6DD-9F618ED93CD1}" destId="{D8C8CCBC-914D-4357-8FA6-428DE349E793}" srcOrd="5" destOrd="0" presId="urn:microsoft.com/office/officeart/2005/8/layout/hProcess11"/>
    <dgm:cxn modelId="{3C763B17-1E9E-4AB6-BBEF-0D5D8DC04EE8}" type="presParOf" srcId="{8E5B670F-B4C2-4322-B6DD-9F618ED93CD1}" destId="{38FCBA7D-A353-4FAA-8A83-BD7944652A27}" srcOrd="6" destOrd="0" presId="urn:microsoft.com/office/officeart/2005/8/layout/hProcess11"/>
    <dgm:cxn modelId="{0696E324-01A4-4F25-9219-A77FCE341B14}" type="presParOf" srcId="{38FCBA7D-A353-4FAA-8A83-BD7944652A27}" destId="{63C6211F-72CD-4C04-8CD2-48F9C794E896}" srcOrd="0" destOrd="0" presId="urn:microsoft.com/office/officeart/2005/8/layout/hProcess11"/>
    <dgm:cxn modelId="{8830BD74-7D53-436D-B59B-97BBCCDA1614}" type="presParOf" srcId="{38FCBA7D-A353-4FAA-8A83-BD7944652A27}" destId="{6D817C79-8A63-4F7E-BFC6-E44578A89250}" srcOrd="1" destOrd="0" presId="urn:microsoft.com/office/officeart/2005/8/layout/hProcess11"/>
    <dgm:cxn modelId="{D37CFC7C-5626-45E6-AFD6-E706E397B476}" type="presParOf" srcId="{38FCBA7D-A353-4FAA-8A83-BD7944652A27}" destId="{D67A1456-8FFB-4778-88F7-89D389DD727E}" srcOrd="2" destOrd="0" presId="urn:microsoft.com/office/officeart/2005/8/layout/hProcess11"/>
    <dgm:cxn modelId="{566A6657-39D0-447D-BCF8-2DC6E3B9AF44}" type="presParOf" srcId="{8E5B670F-B4C2-4322-B6DD-9F618ED93CD1}" destId="{33AF6B9A-CDAD-46D4-AA9F-6FBC12274207}" srcOrd="7" destOrd="0" presId="urn:microsoft.com/office/officeart/2005/8/layout/hProcess11"/>
    <dgm:cxn modelId="{A2860113-F2B2-427A-9154-14C4E43C7C25}" type="presParOf" srcId="{8E5B670F-B4C2-4322-B6DD-9F618ED93CD1}" destId="{0A162DAB-ED33-4E03-9CDE-F15FDDE3322C}" srcOrd="8" destOrd="0" presId="urn:microsoft.com/office/officeart/2005/8/layout/hProcess11"/>
    <dgm:cxn modelId="{E6051E55-71FA-4B84-A662-ECB7C8D35579}" type="presParOf" srcId="{0A162DAB-ED33-4E03-9CDE-F15FDDE3322C}" destId="{C488C2BA-8E41-49C5-B2BF-E3DC03B5A7C3}" srcOrd="0" destOrd="0" presId="urn:microsoft.com/office/officeart/2005/8/layout/hProcess11"/>
    <dgm:cxn modelId="{77CA3C67-A5C8-4E68-AC31-DC2A5D647CD0}" type="presParOf" srcId="{0A162DAB-ED33-4E03-9CDE-F15FDDE3322C}" destId="{F1E4182C-8C1F-48A0-9B7E-3CAA576383EF}" srcOrd="1" destOrd="0" presId="urn:microsoft.com/office/officeart/2005/8/layout/hProcess11"/>
    <dgm:cxn modelId="{CDD960A9-02BF-4E9A-B3AA-6B18A0938214}" type="presParOf" srcId="{0A162DAB-ED33-4E03-9CDE-F15FDDE3322C}" destId="{CC1925A5-F61E-4C0C-9458-7FA060D81D74}" srcOrd="2" destOrd="0" presId="urn:microsoft.com/office/officeart/2005/8/layout/hProcess11"/>
    <dgm:cxn modelId="{2109B722-F5A7-4B9C-8047-9CEF81433B70}" type="presParOf" srcId="{8E5B670F-B4C2-4322-B6DD-9F618ED93CD1}" destId="{2CC1A12A-CA99-4F88-AC4B-20E41E65B934}" srcOrd="9" destOrd="0" presId="urn:microsoft.com/office/officeart/2005/8/layout/hProcess11"/>
    <dgm:cxn modelId="{A7AF9303-0A76-4F5B-ADB6-7D5731DE147E}" type="presParOf" srcId="{8E5B670F-B4C2-4322-B6DD-9F618ED93CD1}" destId="{2178A90A-179A-4DE1-A4AD-25212BCD2397}" srcOrd="10" destOrd="0" presId="urn:microsoft.com/office/officeart/2005/8/layout/hProcess11"/>
    <dgm:cxn modelId="{2CBE903A-1FA6-4AFD-9307-A74986228FAC}" type="presParOf" srcId="{2178A90A-179A-4DE1-A4AD-25212BCD2397}" destId="{6E220DAD-5255-4D6C-945E-D4B319692029}" srcOrd="0" destOrd="0" presId="urn:microsoft.com/office/officeart/2005/8/layout/hProcess11"/>
    <dgm:cxn modelId="{6D0DCC64-5D38-4D6C-975C-E640C5797569}" type="presParOf" srcId="{2178A90A-179A-4DE1-A4AD-25212BCD2397}" destId="{D65050D8-CD6E-4800-9338-973EE3D2368B}" srcOrd="1" destOrd="0" presId="urn:microsoft.com/office/officeart/2005/8/layout/hProcess11"/>
    <dgm:cxn modelId="{092A0FCC-A151-40D0-8F50-9B4A5D6DF889}" type="presParOf" srcId="{2178A90A-179A-4DE1-A4AD-25212BCD2397}" destId="{F9015175-B28B-420C-85FC-1719E63C5F6B}" srcOrd="2" destOrd="0" presId="urn:microsoft.com/office/officeart/2005/8/layout/hProcess11"/>
    <dgm:cxn modelId="{37282D5B-D4AB-4EC5-8027-7F46064D07C2}" type="presParOf" srcId="{8E5B670F-B4C2-4322-B6DD-9F618ED93CD1}" destId="{023B34F7-ABD0-4703-85AE-72DB62DA37F5}" srcOrd="11" destOrd="0" presId="urn:microsoft.com/office/officeart/2005/8/layout/hProcess11"/>
    <dgm:cxn modelId="{65B48340-2B17-4769-9FD5-36CD564319BC}" type="presParOf" srcId="{8E5B670F-B4C2-4322-B6DD-9F618ED93CD1}" destId="{60309FFD-4F43-4C16-BD3F-9D4653D7EACE}" srcOrd="12" destOrd="0" presId="urn:microsoft.com/office/officeart/2005/8/layout/hProcess11"/>
    <dgm:cxn modelId="{BA1CF706-94BE-4262-8E7C-B466B0220B1E}" type="presParOf" srcId="{60309FFD-4F43-4C16-BD3F-9D4653D7EACE}" destId="{DE8F7746-BEF9-4A8C-8390-75198EDE3A3C}" srcOrd="0" destOrd="0" presId="urn:microsoft.com/office/officeart/2005/8/layout/hProcess11"/>
    <dgm:cxn modelId="{45458C66-CBE7-4CF1-9D18-970347D62CB7}" type="presParOf" srcId="{60309FFD-4F43-4C16-BD3F-9D4653D7EACE}" destId="{F350ECD4-2BF8-4139-98E4-0EA2CE65A058}" srcOrd="1" destOrd="0" presId="urn:microsoft.com/office/officeart/2005/8/layout/hProcess11"/>
    <dgm:cxn modelId="{C31C6A95-E325-4104-85B1-96CE7F3D1B16}" type="presParOf" srcId="{60309FFD-4F43-4C16-BD3F-9D4653D7EACE}" destId="{3D0510A5-4961-4A66-BA6D-33700B6F3CE6}" srcOrd="2" destOrd="0" presId="urn:microsoft.com/office/officeart/2005/8/layout/hProcess11"/>
    <dgm:cxn modelId="{1E630B65-7C91-4D45-A0AB-964B2B28AF22}" type="presParOf" srcId="{8E5B670F-B4C2-4322-B6DD-9F618ED93CD1}" destId="{6E098DFF-3754-4C5B-8935-8D15C6AD6C2D}" srcOrd="13" destOrd="0" presId="urn:microsoft.com/office/officeart/2005/8/layout/hProcess11"/>
    <dgm:cxn modelId="{9F6E33A8-733D-403D-A985-E5AA46A5ED84}" type="presParOf" srcId="{8E5B670F-B4C2-4322-B6DD-9F618ED93CD1}" destId="{3F558A2F-78ED-4F36-81EF-D812FA4FFFA7}" srcOrd="14" destOrd="0" presId="urn:microsoft.com/office/officeart/2005/8/layout/hProcess11"/>
    <dgm:cxn modelId="{F022B5C1-863A-4436-9445-89BFEA4696F1}" type="presParOf" srcId="{3F558A2F-78ED-4F36-81EF-D812FA4FFFA7}" destId="{BFAB2D58-B7EC-4E99-BB12-C27877F6B292}" srcOrd="0" destOrd="0" presId="urn:microsoft.com/office/officeart/2005/8/layout/hProcess11"/>
    <dgm:cxn modelId="{81D0041D-F37A-4993-A3EB-A24EBFF4E2AD}" type="presParOf" srcId="{3F558A2F-78ED-4F36-81EF-D812FA4FFFA7}" destId="{98E9B31B-EE76-484A-A1AC-D5796ACBE725}" srcOrd="1" destOrd="0" presId="urn:microsoft.com/office/officeart/2005/8/layout/hProcess11"/>
    <dgm:cxn modelId="{95C37A51-F807-4D35-AB7A-A61427C752FB}" type="presParOf" srcId="{3F558A2F-78ED-4F36-81EF-D812FA4FFFA7}" destId="{82D5B5B0-10B7-46AA-9B3C-968943408A08}" srcOrd="2" destOrd="0" presId="urn:microsoft.com/office/officeart/2005/8/layout/hProcess11"/>
    <dgm:cxn modelId="{F2287ECE-23A5-4109-A669-7B370E23C12E}" type="presParOf" srcId="{8E5B670F-B4C2-4322-B6DD-9F618ED93CD1}" destId="{93212B4B-B4EF-4DD8-A997-DFBBF0446D9A}" srcOrd="15" destOrd="0" presId="urn:microsoft.com/office/officeart/2005/8/layout/hProcess11"/>
    <dgm:cxn modelId="{E2892AE8-BA9B-499D-9B8C-FC52A3771666}" type="presParOf" srcId="{8E5B670F-B4C2-4322-B6DD-9F618ED93CD1}" destId="{F2C25E87-EA2D-45A0-963D-55619CFC893A}" srcOrd="16" destOrd="0" presId="urn:microsoft.com/office/officeart/2005/8/layout/hProcess11"/>
    <dgm:cxn modelId="{05F2DA56-0025-4FBC-8830-6B90EA149346}" type="presParOf" srcId="{F2C25E87-EA2D-45A0-963D-55619CFC893A}" destId="{351EB5C7-9B04-4370-A226-40EE4DDA33F6}" srcOrd="0" destOrd="0" presId="urn:microsoft.com/office/officeart/2005/8/layout/hProcess11"/>
    <dgm:cxn modelId="{6C0B1F8F-7F05-49C5-9B30-944F5C5193B9}" type="presParOf" srcId="{F2C25E87-EA2D-45A0-963D-55619CFC893A}" destId="{A8C8EAF2-5983-4F15-9E07-6A1A9265BDDD}" srcOrd="1" destOrd="0" presId="urn:microsoft.com/office/officeart/2005/8/layout/hProcess11"/>
    <dgm:cxn modelId="{3739CE28-C9E4-4B9F-9719-4E24D0B7D4B4}" type="presParOf" srcId="{F2C25E87-EA2D-45A0-963D-55619CFC893A}" destId="{1142A9DC-F3B2-4E76-AC07-427FADA42B62}" srcOrd="2" destOrd="0" presId="urn:microsoft.com/office/officeart/2005/8/layout/hProcess11"/>
    <dgm:cxn modelId="{0F5D40CA-478C-449B-A2F0-52F99EFE420F}" type="presParOf" srcId="{8E5B670F-B4C2-4322-B6DD-9F618ED93CD1}" destId="{E07D9A8A-06A8-47AE-9EDA-F09FB34B6586}" srcOrd="17" destOrd="0" presId="urn:microsoft.com/office/officeart/2005/8/layout/hProcess11"/>
    <dgm:cxn modelId="{AD2A6D99-EBFB-4EF9-A33C-BFD8072E8ABB}" type="presParOf" srcId="{8E5B670F-B4C2-4322-B6DD-9F618ED93CD1}" destId="{ACCCA82E-0FC6-4802-A3C5-50C0AAD7D3F4}" srcOrd="18" destOrd="0" presId="urn:microsoft.com/office/officeart/2005/8/layout/hProcess11"/>
    <dgm:cxn modelId="{B453EB4C-A762-4765-A43A-89229B274625}" type="presParOf" srcId="{ACCCA82E-0FC6-4802-A3C5-50C0AAD7D3F4}" destId="{B0B228DD-3523-475F-8CF3-A8B7CE722A13}" srcOrd="0" destOrd="0" presId="urn:microsoft.com/office/officeart/2005/8/layout/hProcess11"/>
    <dgm:cxn modelId="{0D546C4A-D433-4B11-ACFF-327FFF0369AE}" type="presParOf" srcId="{ACCCA82E-0FC6-4802-A3C5-50C0AAD7D3F4}" destId="{5DA3CBA7-98F4-49EA-A13C-98C98ED2BCDC}" srcOrd="1" destOrd="0" presId="urn:microsoft.com/office/officeart/2005/8/layout/hProcess11"/>
    <dgm:cxn modelId="{C5813AA6-722E-4C7F-BE1D-84E6FF12446E}" type="presParOf" srcId="{ACCCA82E-0FC6-4802-A3C5-50C0AAD7D3F4}" destId="{DE1D6BC6-F5AA-4F58-A1EE-7572F4F197ED}" srcOrd="2" destOrd="0" presId="urn:microsoft.com/office/officeart/2005/8/layout/hProcess11"/>
    <dgm:cxn modelId="{A48D2097-F7DF-4D15-924C-A3A37DBC058A}" type="presParOf" srcId="{8E5B670F-B4C2-4322-B6DD-9F618ED93CD1}" destId="{839CFFCA-2615-4005-8CBE-6204B09EE8AE}" srcOrd="19" destOrd="0" presId="urn:microsoft.com/office/officeart/2005/8/layout/hProcess11"/>
    <dgm:cxn modelId="{76081E84-7B13-4D62-B4FF-94DB9A9BDE3B}" type="presParOf" srcId="{8E5B670F-B4C2-4322-B6DD-9F618ED93CD1}" destId="{A3043EA5-454D-4199-818D-E0CE8B73BF5A}" srcOrd="20" destOrd="0" presId="urn:microsoft.com/office/officeart/2005/8/layout/hProcess11"/>
    <dgm:cxn modelId="{41807B05-0EE1-4399-B89D-A0D9187C800F}" type="presParOf" srcId="{A3043EA5-454D-4199-818D-E0CE8B73BF5A}" destId="{2B6E168C-A912-446A-A066-95EFDEEBB046}" srcOrd="0" destOrd="0" presId="urn:microsoft.com/office/officeart/2005/8/layout/hProcess11"/>
    <dgm:cxn modelId="{CFD362F8-1192-403F-8067-8538281FEB0C}" type="presParOf" srcId="{A3043EA5-454D-4199-818D-E0CE8B73BF5A}" destId="{F926A12E-6210-4B0C-A8B5-822A17AA88BD}" srcOrd="1" destOrd="0" presId="urn:microsoft.com/office/officeart/2005/8/layout/hProcess11"/>
    <dgm:cxn modelId="{E66C4B66-DEAE-4D81-B423-97A461F4EBFB}" type="presParOf" srcId="{A3043EA5-454D-4199-818D-E0CE8B73BF5A}" destId="{D36A9EA7-278A-4288-990D-ECDE9CE0163C}" srcOrd="2" destOrd="0" presId="urn:microsoft.com/office/officeart/2005/8/layout/hProcess11"/>
    <dgm:cxn modelId="{DB155BD6-D40A-4C01-B36A-4827C9A38AC3}" type="presParOf" srcId="{8E5B670F-B4C2-4322-B6DD-9F618ED93CD1}" destId="{A2541016-82D5-4C7F-9377-EC0B44BFBFBC}" srcOrd="21" destOrd="0" presId="urn:microsoft.com/office/officeart/2005/8/layout/hProcess11"/>
    <dgm:cxn modelId="{1CDD558D-6CE3-4D57-9092-4D037A131ED8}" type="presParOf" srcId="{8E5B670F-B4C2-4322-B6DD-9F618ED93CD1}" destId="{C02EA55C-D259-4AA8-8FF5-CB2A229F6A7D}" srcOrd="22" destOrd="0" presId="urn:microsoft.com/office/officeart/2005/8/layout/hProcess11"/>
    <dgm:cxn modelId="{650379F4-0795-4A59-B43A-9794B5526481}" type="presParOf" srcId="{C02EA55C-D259-4AA8-8FF5-CB2A229F6A7D}" destId="{1A2D2446-7E4A-42D6-B1BE-B62CF63E9DC2}" srcOrd="0" destOrd="0" presId="urn:microsoft.com/office/officeart/2005/8/layout/hProcess11"/>
    <dgm:cxn modelId="{83BF14B4-3484-4BC1-9E35-8A790093EA1F}" type="presParOf" srcId="{C02EA55C-D259-4AA8-8FF5-CB2A229F6A7D}" destId="{22AF3311-22B8-4EA2-804D-D1A01EEBA75D}" srcOrd="1" destOrd="0" presId="urn:microsoft.com/office/officeart/2005/8/layout/hProcess11"/>
    <dgm:cxn modelId="{6A6A3D27-19EC-441D-A15C-EDD6EF1A2D8F}" type="presParOf" srcId="{C02EA55C-D259-4AA8-8FF5-CB2A229F6A7D}" destId="{03712752-EB42-46FE-B678-3F95D2E3457A}" srcOrd="2" destOrd="0" presId="urn:microsoft.com/office/officeart/2005/8/layout/hProcess11"/>
    <dgm:cxn modelId="{3D85B6AF-C35D-4BAF-BAB3-4C90AC12D674}" type="presParOf" srcId="{8E5B670F-B4C2-4322-B6DD-9F618ED93CD1}" destId="{F80232BC-8469-4CA8-9E2E-1A0B83A48879}" srcOrd="23" destOrd="0" presId="urn:microsoft.com/office/officeart/2005/8/layout/hProcess11"/>
    <dgm:cxn modelId="{1775B1A7-1DC9-40A2-845C-0B27EF7C0751}" type="presParOf" srcId="{8E5B670F-B4C2-4322-B6DD-9F618ED93CD1}" destId="{11D1CE76-3078-4566-9A18-A954DDDB1571}" srcOrd="24" destOrd="0" presId="urn:microsoft.com/office/officeart/2005/8/layout/hProcess11"/>
    <dgm:cxn modelId="{E2EDCE85-E5A2-4A5E-AFDC-3313A13B6A67}" type="presParOf" srcId="{11D1CE76-3078-4566-9A18-A954DDDB1571}" destId="{FD65372A-A222-4B74-828C-3FA8D4EA00FD}" srcOrd="0" destOrd="0" presId="urn:microsoft.com/office/officeart/2005/8/layout/hProcess11"/>
    <dgm:cxn modelId="{750DEFE8-AA62-4DEF-BB60-989D910B2AC0}" type="presParOf" srcId="{11D1CE76-3078-4566-9A18-A954DDDB1571}" destId="{BE6D3CC7-FB53-499D-87AF-4C1AD59065A0}" srcOrd="1" destOrd="0" presId="urn:microsoft.com/office/officeart/2005/8/layout/hProcess11"/>
    <dgm:cxn modelId="{6243E651-0A3C-4FC3-9611-6BE61928F6FB}" type="presParOf" srcId="{11D1CE76-3078-4566-9A18-A954DDDB1571}" destId="{CF06436B-A188-4786-9580-B44581AE19B7}" srcOrd="2" destOrd="0" presId="urn:microsoft.com/office/officeart/2005/8/layout/hProcess1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56E9BF-0CB4-49D2-8AE6-2BBE14B54AE8}">
      <dsp:nvSpPr>
        <dsp:cNvPr id="0" name=""/>
        <dsp:cNvSpPr/>
      </dsp:nvSpPr>
      <dsp:spPr>
        <a:xfrm>
          <a:off x="0" y="1715904"/>
          <a:ext cx="8924436" cy="657572"/>
        </a:xfrm>
        <a:prstGeom prst="notchedRightArrow">
          <a:avLst/>
        </a:prstGeom>
        <a:solidFill>
          <a:schemeClr val="accent2">
            <a:tint val="40000"/>
            <a:hueOff val="0"/>
            <a:satOff val="0"/>
            <a:lumOff val="0"/>
            <a:alphaOff val="0"/>
          </a:schemeClr>
        </a:solidFill>
        <a:ln>
          <a:noFill/>
        </a:ln>
        <a:effectLst/>
        <a:scene3d>
          <a:camera prst="orthographicFront">
            <a:rot lat="0" lon="0" rev="0"/>
          </a:camera>
          <a:lightRig rig="glow" dir="tl">
            <a:rot lat="0" lon="0" rev="1800000"/>
          </a:lightRig>
        </a:scene3d>
        <a:sp3d contourW="10160" prstMaterial="dkEdge">
          <a:bevelT w="0" h="0" prst="angle"/>
          <a:contourClr>
            <a:schemeClr val="accent2">
              <a:tint val="40000"/>
              <a:hueOff val="0"/>
              <a:satOff val="0"/>
              <a:lumOff val="0"/>
              <a:alphaOff val="0"/>
              <a:shade val="30000"/>
              <a:satMod val="150000"/>
            </a:schemeClr>
          </a:contourClr>
        </a:sp3d>
      </dsp:spPr>
      <dsp:style>
        <a:lnRef idx="0">
          <a:scrgbClr r="0" g="0" b="0"/>
        </a:lnRef>
        <a:fillRef idx="1">
          <a:scrgbClr r="0" g="0" b="0"/>
        </a:fillRef>
        <a:effectRef idx="2">
          <a:scrgbClr r="0" g="0" b="0"/>
        </a:effectRef>
        <a:fontRef idx="minor"/>
      </dsp:style>
    </dsp:sp>
    <dsp:sp modelId="{CE03157D-25C7-4590-9350-100A526954E9}">
      <dsp:nvSpPr>
        <dsp:cNvPr id="0" name=""/>
        <dsp:cNvSpPr/>
      </dsp:nvSpPr>
      <dsp:spPr>
        <a:xfrm>
          <a:off x="69582" y="368337"/>
          <a:ext cx="647463" cy="11903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b" anchorCtr="0">
          <a:noAutofit/>
        </a:bodyPr>
        <a:lstStyle/>
        <a:p>
          <a:pPr lvl="0" algn="ctr" defTabSz="533400">
            <a:lnSpc>
              <a:spcPct val="90000"/>
            </a:lnSpc>
            <a:spcBef>
              <a:spcPct val="0"/>
            </a:spcBef>
            <a:spcAft>
              <a:spcPct val="35000"/>
            </a:spcAft>
          </a:pPr>
          <a:endParaRPr lang="en-US" sz="1200" b="1" kern="1200" dirty="0"/>
        </a:p>
      </dsp:txBody>
      <dsp:txXfrm>
        <a:off x="69582" y="368337"/>
        <a:ext cx="647463" cy="1190373"/>
      </dsp:txXfrm>
    </dsp:sp>
    <dsp:sp modelId="{31CA1D7A-21FB-4499-B132-D983BA1F2180}">
      <dsp:nvSpPr>
        <dsp:cNvPr id="0" name=""/>
        <dsp:cNvSpPr/>
      </dsp:nvSpPr>
      <dsp:spPr>
        <a:xfrm>
          <a:off x="233931" y="1867103"/>
          <a:ext cx="335977" cy="335977"/>
        </a:xfrm>
        <a:prstGeom prst="ellipse">
          <a:avLst/>
        </a:prstGeom>
        <a:gradFill rotWithShape="0">
          <a:gsLst>
            <a:gs pos="0">
              <a:schemeClr val="accent2">
                <a:alpha val="90000"/>
                <a:hueOff val="0"/>
                <a:satOff val="0"/>
                <a:lumOff val="0"/>
                <a:alphaOff val="0"/>
                <a:tint val="73000"/>
                <a:shade val="100000"/>
                <a:satMod val="150000"/>
              </a:schemeClr>
            </a:gs>
            <a:gs pos="25000">
              <a:schemeClr val="accent2">
                <a:alpha val="90000"/>
                <a:hueOff val="0"/>
                <a:satOff val="0"/>
                <a:lumOff val="0"/>
                <a:alphaOff val="0"/>
                <a:tint val="96000"/>
                <a:shade val="80000"/>
                <a:satMod val="105000"/>
              </a:schemeClr>
            </a:gs>
            <a:gs pos="38000">
              <a:schemeClr val="accent2">
                <a:alpha val="90000"/>
                <a:hueOff val="0"/>
                <a:satOff val="0"/>
                <a:lumOff val="0"/>
                <a:alphaOff val="0"/>
                <a:tint val="96000"/>
                <a:shade val="59000"/>
                <a:satMod val="120000"/>
              </a:schemeClr>
            </a:gs>
            <a:gs pos="55000">
              <a:schemeClr val="accent2">
                <a:alpha val="90000"/>
                <a:hueOff val="0"/>
                <a:satOff val="0"/>
                <a:lumOff val="0"/>
                <a:alphaOff val="0"/>
                <a:tint val="100000"/>
                <a:shade val="57000"/>
                <a:satMod val="120000"/>
              </a:schemeClr>
            </a:gs>
            <a:gs pos="80000">
              <a:schemeClr val="accent2">
                <a:alpha val="90000"/>
                <a:hueOff val="0"/>
                <a:satOff val="0"/>
                <a:lumOff val="0"/>
                <a:alphaOff val="0"/>
                <a:tint val="100000"/>
                <a:shade val="56000"/>
                <a:satMod val="145000"/>
              </a:schemeClr>
            </a:gs>
            <a:gs pos="88000">
              <a:schemeClr val="accent2">
                <a:alpha val="90000"/>
                <a:hueOff val="0"/>
                <a:satOff val="0"/>
                <a:lumOff val="0"/>
                <a:alphaOff val="0"/>
                <a:tint val="100000"/>
                <a:shade val="63000"/>
                <a:satMod val="160000"/>
              </a:schemeClr>
            </a:gs>
            <a:gs pos="100000">
              <a:schemeClr val="accent2">
                <a:alpha val="90000"/>
                <a:hueOff val="0"/>
                <a:satOff val="0"/>
                <a:lumOff val="0"/>
                <a:alphaOff val="0"/>
                <a:tint val="99000"/>
                <a:shade val="100000"/>
                <a:satMod val="155000"/>
              </a:schemeClr>
            </a:gs>
          </a:gsLst>
          <a:lin ang="5400000" scaled="0"/>
        </a:gradFill>
        <a:ln>
          <a:noFill/>
        </a:ln>
        <a:effectLst>
          <a:glow rad="50800">
            <a:schemeClr val="accent2">
              <a:alpha val="90000"/>
              <a:hueOff val="0"/>
              <a:satOff val="0"/>
              <a:lumOff val="0"/>
              <a:alphaOff val="0"/>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accent2">
              <a:alpha val="90000"/>
              <a:hueOff val="0"/>
              <a:satOff val="0"/>
              <a:lumOff val="0"/>
              <a:alphaOff val="0"/>
              <a:shade val="30000"/>
              <a:satMod val="150000"/>
            </a:schemeClr>
          </a:contourClr>
        </a:sp3d>
      </dsp:spPr>
      <dsp:style>
        <a:lnRef idx="0">
          <a:scrgbClr r="0" g="0" b="0"/>
        </a:lnRef>
        <a:fillRef idx="3">
          <a:scrgbClr r="0" g="0" b="0"/>
        </a:fillRef>
        <a:effectRef idx="3">
          <a:scrgbClr r="0" g="0" b="0"/>
        </a:effectRef>
        <a:fontRef idx="minor">
          <a:schemeClr val="lt1"/>
        </a:fontRef>
      </dsp:style>
    </dsp:sp>
    <dsp:sp modelId="{AB186568-71BC-4782-AC24-C7A6A3DF2B57}">
      <dsp:nvSpPr>
        <dsp:cNvPr id="0" name=""/>
        <dsp:cNvSpPr/>
      </dsp:nvSpPr>
      <dsp:spPr>
        <a:xfrm>
          <a:off x="303601" y="2144413"/>
          <a:ext cx="1056127" cy="2019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t" anchorCtr="0">
          <a:noAutofit/>
        </a:bodyPr>
        <a:lstStyle/>
        <a:p>
          <a:pPr lvl="0" algn="l" defTabSz="533400">
            <a:lnSpc>
              <a:spcPct val="90000"/>
            </a:lnSpc>
            <a:spcBef>
              <a:spcPct val="0"/>
            </a:spcBef>
            <a:spcAft>
              <a:spcPct val="35000"/>
            </a:spcAft>
          </a:pPr>
          <a:endParaRPr lang="en-US" sz="1200" b="1" kern="1200" dirty="0"/>
        </a:p>
      </dsp:txBody>
      <dsp:txXfrm>
        <a:off x="303601" y="2144413"/>
        <a:ext cx="1056127" cy="2019160"/>
      </dsp:txXfrm>
    </dsp:sp>
    <dsp:sp modelId="{7D3EE78C-3FC4-45C0-A743-DD202BA50779}">
      <dsp:nvSpPr>
        <dsp:cNvPr id="0" name=""/>
        <dsp:cNvSpPr/>
      </dsp:nvSpPr>
      <dsp:spPr>
        <a:xfrm>
          <a:off x="889631" y="1887726"/>
          <a:ext cx="335977" cy="335977"/>
        </a:xfrm>
        <a:prstGeom prst="ellipse">
          <a:avLst/>
        </a:prstGeom>
        <a:gradFill rotWithShape="0">
          <a:gsLst>
            <a:gs pos="0">
              <a:schemeClr val="accent2">
                <a:alpha val="90000"/>
                <a:hueOff val="0"/>
                <a:satOff val="0"/>
                <a:lumOff val="0"/>
                <a:alphaOff val="-3333"/>
                <a:tint val="73000"/>
                <a:shade val="100000"/>
                <a:satMod val="150000"/>
              </a:schemeClr>
            </a:gs>
            <a:gs pos="25000">
              <a:schemeClr val="accent2">
                <a:alpha val="90000"/>
                <a:hueOff val="0"/>
                <a:satOff val="0"/>
                <a:lumOff val="0"/>
                <a:alphaOff val="-3333"/>
                <a:tint val="96000"/>
                <a:shade val="80000"/>
                <a:satMod val="105000"/>
              </a:schemeClr>
            </a:gs>
            <a:gs pos="38000">
              <a:schemeClr val="accent2">
                <a:alpha val="90000"/>
                <a:hueOff val="0"/>
                <a:satOff val="0"/>
                <a:lumOff val="0"/>
                <a:alphaOff val="-3333"/>
                <a:tint val="96000"/>
                <a:shade val="59000"/>
                <a:satMod val="120000"/>
              </a:schemeClr>
            </a:gs>
            <a:gs pos="55000">
              <a:schemeClr val="accent2">
                <a:alpha val="90000"/>
                <a:hueOff val="0"/>
                <a:satOff val="0"/>
                <a:lumOff val="0"/>
                <a:alphaOff val="-3333"/>
                <a:tint val="100000"/>
                <a:shade val="57000"/>
                <a:satMod val="120000"/>
              </a:schemeClr>
            </a:gs>
            <a:gs pos="80000">
              <a:schemeClr val="accent2">
                <a:alpha val="90000"/>
                <a:hueOff val="0"/>
                <a:satOff val="0"/>
                <a:lumOff val="0"/>
                <a:alphaOff val="-3333"/>
                <a:tint val="100000"/>
                <a:shade val="56000"/>
                <a:satMod val="145000"/>
              </a:schemeClr>
            </a:gs>
            <a:gs pos="88000">
              <a:schemeClr val="accent2">
                <a:alpha val="90000"/>
                <a:hueOff val="0"/>
                <a:satOff val="0"/>
                <a:lumOff val="0"/>
                <a:alphaOff val="-3333"/>
                <a:tint val="100000"/>
                <a:shade val="63000"/>
                <a:satMod val="160000"/>
              </a:schemeClr>
            </a:gs>
            <a:gs pos="100000">
              <a:schemeClr val="accent2">
                <a:alpha val="90000"/>
                <a:hueOff val="0"/>
                <a:satOff val="0"/>
                <a:lumOff val="0"/>
                <a:alphaOff val="-3333"/>
                <a:tint val="99000"/>
                <a:shade val="100000"/>
                <a:satMod val="155000"/>
              </a:schemeClr>
            </a:gs>
          </a:gsLst>
          <a:lin ang="5400000" scaled="0"/>
        </a:gradFill>
        <a:ln>
          <a:noFill/>
        </a:ln>
        <a:effectLst>
          <a:glow rad="50800">
            <a:schemeClr val="accent2">
              <a:alpha val="90000"/>
              <a:hueOff val="0"/>
              <a:satOff val="0"/>
              <a:lumOff val="0"/>
              <a:alphaOff val="-3333"/>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accent2">
              <a:alpha val="90000"/>
              <a:hueOff val="0"/>
              <a:satOff val="0"/>
              <a:lumOff val="0"/>
              <a:alphaOff val="-3333"/>
              <a:shade val="30000"/>
              <a:satMod val="150000"/>
            </a:schemeClr>
          </a:contourClr>
        </a:sp3d>
      </dsp:spPr>
      <dsp:style>
        <a:lnRef idx="0">
          <a:scrgbClr r="0" g="0" b="0"/>
        </a:lnRef>
        <a:fillRef idx="3">
          <a:scrgbClr r="0" g="0" b="0"/>
        </a:fillRef>
        <a:effectRef idx="3">
          <a:scrgbClr r="0" g="0" b="0"/>
        </a:effectRef>
        <a:fontRef idx="minor">
          <a:schemeClr val="lt1"/>
        </a:fontRef>
      </dsp:style>
    </dsp:sp>
    <dsp:sp modelId="{7942A810-D848-47EF-96BD-A531B06C1123}">
      <dsp:nvSpPr>
        <dsp:cNvPr id="0" name=""/>
        <dsp:cNvSpPr/>
      </dsp:nvSpPr>
      <dsp:spPr>
        <a:xfrm>
          <a:off x="1756746" y="0"/>
          <a:ext cx="491224" cy="1626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5384" tIns="405384" rIns="405384" bIns="405384" numCol="1" spcCol="1270" anchor="b" anchorCtr="0">
          <a:noAutofit/>
        </a:bodyPr>
        <a:lstStyle/>
        <a:p>
          <a:pPr lvl="0" algn="ctr" defTabSz="2533650">
            <a:lnSpc>
              <a:spcPct val="90000"/>
            </a:lnSpc>
            <a:spcBef>
              <a:spcPct val="0"/>
            </a:spcBef>
            <a:spcAft>
              <a:spcPct val="35000"/>
            </a:spcAft>
          </a:pPr>
          <a:endParaRPr lang="en-US" sz="5700" kern="1200"/>
        </a:p>
      </dsp:txBody>
      <dsp:txXfrm>
        <a:off x="1756746" y="0"/>
        <a:ext cx="491224" cy="1626126"/>
      </dsp:txXfrm>
    </dsp:sp>
    <dsp:sp modelId="{893F5F1F-E524-488B-A82E-3A8DC6F4638F}">
      <dsp:nvSpPr>
        <dsp:cNvPr id="0" name=""/>
        <dsp:cNvSpPr/>
      </dsp:nvSpPr>
      <dsp:spPr>
        <a:xfrm>
          <a:off x="1511246" y="1866400"/>
          <a:ext cx="335977" cy="335977"/>
        </a:xfrm>
        <a:prstGeom prst="ellipse">
          <a:avLst/>
        </a:prstGeom>
        <a:gradFill rotWithShape="0">
          <a:gsLst>
            <a:gs pos="0">
              <a:schemeClr val="accent2">
                <a:alpha val="90000"/>
                <a:hueOff val="0"/>
                <a:satOff val="0"/>
                <a:lumOff val="0"/>
                <a:alphaOff val="-6667"/>
                <a:tint val="73000"/>
                <a:shade val="100000"/>
                <a:satMod val="150000"/>
              </a:schemeClr>
            </a:gs>
            <a:gs pos="25000">
              <a:schemeClr val="accent2">
                <a:alpha val="90000"/>
                <a:hueOff val="0"/>
                <a:satOff val="0"/>
                <a:lumOff val="0"/>
                <a:alphaOff val="-6667"/>
                <a:tint val="96000"/>
                <a:shade val="80000"/>
                <a:satMod val="105000"/>
              </a:schemeClr>
            </a:gs>
            <a:gs pos="38000">
              <a:schemeClr val="accent2">
                <a:alpha val="90000"/>
                <a:hueOff val="0"/>
                <a:satOff val="0"/>
                <a:lumOff val="0"/>
                <a:alphaOff val="-6667"/>
                <a:tint val="96000"/>
                <a:shade val="59000"/>
                <a:satMod val="120000"/>
              </a:schemeClr>
            </a:gs>
            <a:gs pos="55000">
              <a:schemeClr val="accent2">
                <a:alpha val="90000"/>
                <a:hueOff val="0"/>
                <a:satOff val="0"/>
                <a:lumOff val="0"/>
                <a:alphaOff val="-6667"/>
                <a:tint val="100000"/>
                <a:shade val="57000"/>
                <a:satMod val="120000"/>
              </a:schemeClr>
            </a:gs>
            <a:gs pos="80000">
              <a:schemeClr val="accent2">
                <a:alpha val="90000"/>
                <a:hueOff val="0"/>
                <a:satOff val="0"/>
                <a:lumOff val="0"/>
                <a:alphaOff val="-6667"/>
                <a:tint val="100000"/>
                <a:shade val="56000"/>
                <a:satMod val="145000"/>
              </a:schemeClr>
            </a:gs>
            <a:gs pos="88000">
              <a:schemeClr val="accent2">
                <a:alpha val="90000"/>
                <a:hueOff val="0"/>
                <a:satOff val="0"/>
                <a:lumOff val="0"/>
                <a:alphaOff val="-6667"/>
                <a:tint val="100000"/>
                <a:shade val="63000"/>
                <a:satMod val="160000"/>
              </a:schemeClr>
            </a:gs>
            <a:gs pos="100000">
              <a:schemeClr val="accent2">
                <a:alpha val="90000"/>
                <a:hueOff val="0"/>
                <a:satOff val="0"/>
                <a:lumOff val="0"/>
                <a:alphaOff val="-6667"/>
                <a:tint val="99000"/>
                <a:shade val="100000"/>
                <a:satMod val="155000"/>
              </a:schemeClr>
            </a:gs>
          </a:gsLst>
          <a:lin ang="5400000" scaled="0"/>
        </a:gradFill>
        <a:ln>
          <a:noFill/>
        </a:ln>
        <a:effectLst>
          <a:glow rad="50800">
            <a:schemeClr val="accent2">
              <a:alpha val="90000"/>
              <a:hueOff val="0"/>
              <a:satOff val="0"/>
              <a:lumOff val="0"/>
              <a:alphaOff val="-6667"/>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accent2">
              <a:alpha val="90000"/>
              <a:hueOff val="0"/>
              <a:satOff val="0"/>
              <a:lumOff val="0"/>
              <a:alphaOff val="-6667"/>
              <a:shade val="30000"/>
              <a:satMod val="150000"/>
            </a:schemeClr>
          </a:contourClr>
        </a:sp3d>
      </dsp:spPr>
      <dsp:style>
        <a:lnRef idx="0">
          <a:scrgbClr r="0" g="0" b="0"/>
        </a:lnRef>
        <a:fillRef idx="3">
          <a:scrgbClr r="0" g="0" b="0"/>
        </a:fillRef>
        <a:effectRef idx="3">
          <a:scrgbClr r="0" g="0" b="0"/>
        </a:effectRef>
        <a:fontRef idx="minor">
          <a:schemeClr val="lt1"/>
        </a:fontRef>
      </dsp:style>
    </dsp:sp>
    <dsp:sp modelId="{63C6211F-72CD-4C04-8CD2-48F9C794E896}">
      <dsp:nvSpPr>
        <dsp:cNvPr id="0" name=""/>
        <dsp:cNvSpPr/>
      </dsp:nvSpPr>
      <dsp:spPr>
        <a:xfrm>
          <a:off x="1775963" y="2510462"/>
          <a:ext cx="1113355" cy="15539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b" anchorCtr="0">
          <a:noAutofit/>
        </a:bodyPr>
        <a:lstStyle/>
        <a:p>
          <a:pPr lvl="0" algn="l" defTabSz="488950">
            <a:lnSpc>
              <a:spcPct val="90000"/>
            </a:lnSpc>
            <a:spcBef>
              <a:spcPct val="0"/>
            </a:spcBef>
            <a:spcAft>
              <a:spcPct val="35000"/>
            </a:spcAft>
          </a:pPr>
          <a:r>
            <a:rPr lang="en-US" sz="1100" b="1" kern="1200" dirty="0" smtClean="0"/>
            <a:t>D</a:t>
          </a:r>
          <a:r>
            <a:rPr lang="en-US" sz="1200" b="1" kern="1200" dirty="0" smtClean="0"/>
            <a:t>ec 2013: Outbreak caught the media attention blood specimen referrals </a:t>
          </a:r>
          <a:r>
            <a:rPr lang="en-US" sz="1200" b="1" kern="1200" baseline="0" dirty="0" smtClean="0"/>
            <a:t>rose sharply</a:t>
          </a:r>
          <a:endParaRPr lang="en-US" sz="1200" b="1" kern="1200" dirty="0"/>
        </a:p>
      </dsp:txBody>
      <dsp:txXfrm>
        <a:off x="1775963" y="2510462"/>
        <a:ext cx="1113355" cy="1553926"/>
      </dsp:txXfrm>
    </dsp:sp>
    <dsp:sp modelId="{6D817C79-8A63-4F7E-BFC6-E44578A89250}">
      <dsp:nvSpPr>
        <dsp:cNvPr id="0" name=""/>
        <dsp:cNvSpPr/>
      </dsp:nvSpPr>
      <dsp:spPr>
        <a:xfrm>
          <a:off x="2072189" y="1881820"/>
          <a:ext cx="335977" cy="335977"/>
        </a:xfrm>
        <a:prstGeom prst="ellipse">
          <a:avLst/>
        </a:prstGeom>
        <a:gradFill rotWithShape="0">
          <a:gsLst>
            <a:gs pos="0">
              <a:schemeClr val="accent2">
                <a:alpha val="90000"/>
                <a:hueOff val="0"/>
                <a:satOff val="0"/>
                <a:lumOff val="0"/>
                <a:alphaOff val="-10000"/>
                <a:tint val="73000"/>
                <a:shade val="100000"/>
                <a:satMod val="150000"/>
              </a:schemeClr>
            </a:gs>
            <a:gs pos="25000">
              <a:schemeClr val="accent2">
                <a:alpha val="90000"/>
                <a:hueOff val="0"/>
                <a:satOff val="0"/>
                <a:lumOff val="0"/>
                <a:alphaOff val="-10000"/>
                <a:tint val="96000"/>
                <a:shade val="80000"/>
                <a:satMod val="105000"/>
              </a:schemeClr>
            </a:gs>
            <a:gs pos="38000">
              <a:schemeClr val="accent2">
                <a:alpha val="90000"/>
                <a:hueOff val="0"/>
                <a:satOff val="0"/>
                <a:lumOff val="0"/>
                <a:alphaOff val="-10000"/>
                <a:tint val="96000"/>
                <a:shade val="59000"/>
                <a:satMod val="120000"/>
              </a:schemeClr>
            </a:gs>
            <a:gs pos="55000">
              <a:schemeClr val="accent2">
                <a:alpha val="90000"/>
                <a:hueOff val="0"/>
                <a:satOff val="0"/>
                <a:lumOff val="0"/>
                <a:alphaOff val="-10000"/>
                <a:tint val="100000"/>
                <a:shade val="57000"/>
                <a:satMod val="120000"/>
              </a:schemeClr>
            </a:gs>
            <a:gs pos="80000">
              <a:schemeClr val="accent2">
                <a:alpha val="90000"/>
                <a:hueOff val="0"/>
                <a:satOff val="0"/>
                <a:lumOff val="0"/>
                <a:alphaOff val="-10000"/>
                <a:tint val="100000"/>
                <a:shade val="56000"/>
                <a:satMod val="145000"/>
              </a:schemeClr>
            </a:gs>
            <a:gs pos="88000">
              <a:schemeClr val="accent2">
                <a:alpha val="90000"/>
                <a:hueOff val="0"/>
                <a:satOff val="0"/>
                <a:lumOff val="0"/>
                <a:alphaOff val="-10000"/>
                <a:tint val="100000"/>
                <a:shade val="63000"/>
                <a:satMod val="160000"/>
              </a:schemeClr>
            </a:gs>
            <a:gs pos="100000">
              <a:schemeClr val="accent2">
                <a:alpha val="90000"/>
                <a:hueOff val="0"/>
                <a:satOff val="0"/>
                <a:lumOff val="0"/>
                <a:alphaOff val="-10000"/>
                <a:tint val="99000"/>
                <a:shade val="100000"/>
                <a:satMod val="155000"/>
              </a:schemeClr>
            </a:gs>
          </a:gsLst>
          <a:lin ang="5400000" scaled="0"/>
        </a:gradFill>
        <a:ln>
          <a:noFill/>
        </a:ln>
        <a:effectLst>
          <a:glow rad="50800">
            <a:schemeClr val="accent2">
              <a:alpha val="90000"/>
              <a:hueOff val="0"/>
              <a:satOff val="0"/>
              <a:lumOff val="0"/>
              <a:alphaOff val="-10000"/>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accent2">
              <a:alpha val="90000"/>
              <a:hueOff val="0"/>
              <a:satOff val="0"/>
              <a:lumOff val="0"/>
              <a:alphaOff val="-10000"/>
              <a:shade val="30000"/>
              <a:satMod val="150000"/>
            </a:schemeClr>
          </a:contourClr>
        </a:sp3d>
      </dsp:spPr>
      <dsp:style>
        <a:lnRef idx="0">
          <a:scrgbClr r="0" g="0" b="0"/>
        </a:lnRef>
        <a:fillRef idx="3">
          <a:scrgbClr r="0" g="0" b="0"/>
        </a:fillRef>
        <a:effectRef idx="3">
          <a:scrgbClr r="0" g="0" b="0"/>
        </a:effectRef>
        <a:fontRef idx="minor">
          <a:schemeClr val="lt1"/>
        </a:fontRef>
      </dsp:style>
    </dsp:sp>
    <dsp:sp modelId="{C488C2BA-8E41-49C5-B2BF-E3DC03B5A7C3}">
      <dsp:nvSpPr>
        <dsp:cNvPr id="0" name=""/>
        <dsp:cNvSpPr/>
      </dsp:nvSpPr>
      <dsp:spPr>
        <a:xfrm>
          <a:off x="2469528" y="85729"/>
          <a:ext cx="491224" cy="1626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5384" tIns="405384" rIns="405384" bIns="405384" numCol="1" spcCol="1270" anchor="b" anchorCtr="0">
          <a:noAutofit/>
        </a:bodyPr>
        <a:lstStyle/>
        <a:p>
          <a:pPr lvl="0" algn="ctr" defTabSz="2533650">
            <a:lnSpc>
              <a:spcPct val="90000"/>
            </a:lnSpc>
            <a:spcBef>
              <a:spcPct val="0"/>
            </a:spcBef>
            <a:spcAft>
              <a:spcPct val="35000"/>
            </a:spcAft>
          </a:pPr>
          <a:endParaRPr lang="en-US" sz="5700" kern="1200"/>
        </a:p>
      </dsp:txBody>
      <dsp:txXfrm>
        <a:off x="2469528" y="85729"/>
        <a:ext cx="491224" cy="1626126"/>
      </dsp:txXfrm>
    </dsp:sp>
    <dsp:sp modelId="{F1E4182C-8C1F-48A0-9B7E-3CAA576383EF}">
      <dsp:nvSpPr>
        <dsp:cNvPr id="0" name=""/>
        <dsp:cNvSpPr/>
      </dsp:nvSpPr>
      <dsp:spPr>
        <a:xfrm>
          <a:off x="2734619" y="1856936"/>
          <a:ext cx="335977" cy="335977"/>
        </a:xfrm>
        <a:prstGeom prst="ellipse">
          <a:avLst/>
        </a:prstGeom>
        <a:gradFill rotWithShape="0">
          <a:gsLst>
            <a:gs pos="0">
              <a:schemeClr val="accent2">
                <a:alpha val="90000"/>
                <a:hueOff val="0"/>
                <a:satOff val="0"/>
                <a:lumOff val="0"/>
                <a:alphaOff val="-13333"/>
                <a:tint val="73000"/>
                <a:shade val="100000"/>
                <a:satMod val="150000"/>
              </a:schemeClr>
            </a:gs>
            <a:gs pos="25000">
              <a:schemeClr val="accent2">
                <a:alpha val="90000"/>
                <a:hueOff val="0"/>
                <a:satOff val="0"/>
                <a:lumOff val="0"/>
                <a:alphaOff val="-13333"/>
                <a:tint val="96000"/>
                <a:shade val="80000"/>
                <a:satMod val="105000"/>
              </a:schemeClr>
            </a:gs>
            <a:gs pos="38000">
              <a:schemeClr val="accent2">
                <a:alpha val="90000"/>
                <a:hueOff val="0"/>
                <a:satOff val="0"/>
                <a:lumOff val="0"/>
                <a:alphaOff val="-13333"/>
                <a:tint val="96000"/>
                <a:shade val="59000"/>
                <a:satMod val="120000"/>
              </a:schemeClr>
            </a:gs>
            <a:gs pos="55000">
              <a:schemeClr val="accent2">
                <a:alpha val="90000"/>
                <a:hueOff val="0"/>
                <a:satOff val="0"/>
                <a:lumOff val="0"/>
                <a:alphaOff val="-13333"/>
                <a:tint val="100000"/>
                <a:shade val="57000"/>
                <a:satMod val="120000"/>
              </a:schemeClr>
            </a:gs>
            <a:gs pos="80000">
              <a:schemeClr val="accent2">
                <a:alpha val="90000"/>
                <a:hueOff val="0"/>
                <a:satOff val="0"/>
                <a:lumOff val="0"/>
                <a:alphaOff val="-13333"/>
                <a:tint val="100000"/>
                <a:shade val="56000"/>
                <a:satMod val="145000"/>
              </a:schemeClr>
            </a:gs>
            <a:gs pos="88000">
              <a:schemeClr val="accent2">
                <a:alpha val="90000"/>
                <a:hueOff val="0"/>
                <a:satOff val="0"/>
                <a:lumOff val="0"/>
                <a:alphaOff val="-13333"/>
                <a:tint val="100000"/>
                <a:shade val="63000"/>
                <a:satMod val="160000"/>
              </a:schemeClr>
            </a:gs>
            <a:gs pos="100000">
              <a:schemeClr val="accent2">
                <a:alpha val="90000"/>
                <a:hueOff val="0"/>
                <a:satOff val="0"/>
                <a:lumOff val="0"/>
                <a:alphaOff val="-13333"/>
                <a:tint val="99000"/>
                <a:shade val="100000"/>
                <a:satMod val="155000"/>
              </a:schemeClr>
            </a:gs>
          </a:gsLst>
          <a:lin ang="5400000" scaled="0"/>
        </a:gradFill>
        <a:ln>
          <a:noFill/>
        </a:ln>
        <a:effectLst>
          <a:glow rad="50800">
            <a:schemeClr val="accent2">
              <a:alpha val="90000"/>
              <a:hueOff val="0"/>
              <a:satOff val="0"/>
              <a:lumOff val="0"/>
              <a:alphaOff val="-13333"/>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accent2">
              <a:alpha val="90000"/>
              <a:hueOff val="0"/>
              <a:satOff val="0"/>
              <a:lumOff val="0"/>
              <a:alphaOff val="-13333"/>
              <a:shade val="30000"/>
              <a:satMod val="150000"/>
            </a:schemeClr>
          </a:contourClr>
        </a:sp3d>
      </dsp:spPr>
      <dsp:style>
        <a:lnRef idx="0">
          <a:scrgbClr r="0" g="0" b="0"/>
        </a:lnRef>
        <a:fillRef idx="3">
          <a:scrgbClr r="0" g="0" b="0"/>
        </a:fillRef>
        <a:effectRef idx="3">
          <a:scrgbClr r="0" g="0" b="0"/>
        </a:effectRef>
        <a:fontRef idx="minor">
          <a:schemeClr val="lt1"/>
        </a:fontRef>
      </dsp:style>
    </dsp:sp>
    <dsp:sp modelId="{6E220DAD-5255-4D6C-945E-D4B319692029}">
      <dsp:nvSpPr>
        <dsp:cNvPr id="0" name=""/>
        <dsp:cNvSpPr/>
      </dsp:nvSpPr>
      <dsp:spPr>
        <a:xfrm>
          <a:off x="3926234" y="2439188"/>
          <a:ext cx="491224" cy="1626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5384" tIns="405384" rIns="405384" bIns="405384" numCol="1" spcCol="1270" anchor="t" anchorCtr="0">
          <a:noAutofit/>
        </a:bodyPr>
        <a:lstStyle/>
        <a:p>
          <a:pPr lvl="0" algn="ctr" defTabSz="2533650">
            <a:lnSpc>
              <a:spcPct val="90000"/>
            </a:lnSpc>
            <a:spcBef>
              <a:spcPct val="0"/>
            </a:spcBef>
            <a:spcAft>
              <a:spcPct val="35000"/>
            </a:spcAft>
          </a:pPr>
          <a:endParaRPr lang="en-US" sz="5700" kern="1200"/>
        </a:p>
      </dsp:txBody>
      <dsp:txXfrm>
        <a:off x="3926234" y="2439188"/>
        <a:ext cx="491224" cy="1626126"/>
      </dsp:txXfrm>
    </dsp:sp>
    <dsp:sp modelId="{D65050D8-CD6E-4800-9338-973EE3D2368B}">
      <dsp:nvSpPr>
        <dsp:cNvPr id="0" name=""/>
        <dsp:cNvSpPr/>
      </dsp:nvSpPr>
      <dsp:spPr>
        <a:xfrm>
          <a:off x="3483225" y="1882202"/>
          <a:ext cx="335977" cy="335977"/>
        </a:xfrm>
        <a:prstGeom prst="ellipse">
          <a:avLst/>
        </a:prstGeom>
        <a:gradFill rotWithShape="0">
          <a:gsLst>
            <a:gs pos="0">
              <a:schemeClr val="accent2">
                <a:alpha val="90000"/>
                <a:hueOff val="0"/>
                <a:satOff val="0"/>
                <a:lumOff val="0"/>
                <a:alphaOff val="-16667"/>
                <a:tint val="73000"/>
                <a:shade val="100000"/>
                <a:satMod val="150000"/>
              </a:schemeClr>
            </a:gs>
            <a:gs pos="25000">
              <a:schemeClr val="accent2">
                <a:alpha val="90000"/>
                <a:hueOff val="0"/>
                <a:satOff val="0"/>
                <a:lumOff val="0"/>
                <a:alphaOff val="-16667"/>
                <a:tint val="96000"/>
                <a:shade val="80000"/>
                <a:satMod val="105000"/>
              </a:schemeClr>
            </a:gs>
            <a:gs pos="38000">
              <a:schemeClr val="accent2">
                <a:alpha val="90000"/>
                <a:hueOff val="0"/>
                <a:satOff val="0"/>
                <a:lumOff val="0"/>
                <a:alphaOff val="-16667"/>
                <a:tint val="96000"/>
                <a:shade val="59000"/>
                <a:satMod val="120000"/>
              </a:schemeClr>
            </a:gs>
            <a:gs pos="55000">
              <a:schemeClr val="accent2">
                <a:alpha val="90000"/>
                <a:hueOff val="0"/>
                <a:satOff val="0"/>
                <a:lumOff val="0"/>
                <a:alphaOff val="-16667"/>
                <a:tint val="100000"/>
                <a:shade val="57000"/>
                <a:satMod val="120000"/>
              </a:schemeClr>
            </a:gs>
            <a:gs pos="80000">
              <a:schemeClr val="accent2">
                <a:alpha val="90000"/>
                <a:hueOff val="0"/>
                <a:satOff val="0"/>
                <a:lumOff val="0"/>
                <a:alphaOff val="-16667"/>
                <a:tint val="100000"/>
                <a:shade val="56000"/>
                <a:satMod val="145000"/>
              </a:schemeClr>
            </a:gs>
            <a:gs pos="88000">
              <a:schemeClr val="accent2">
                <a:alpha val="90000"/>
                <a:hueOff val="0"/>
                <a:satOff val="0"/>
                <a:lumOff val="0"/>
                <a:alphaOff val="-16667"/>
                <a:tint val="100000"/>
                <a:shade val="63000"/>
                <a:satMod val="160000"/>
              </a:schemeClr>
            </a:gs>
            <a:gs pos="100000">
              <a:schemeClr val="accent2">
                <a:alpha val="90000"/>
                <a:hueOff val="0"/>
                <a:satOff val="0"/>
                <a:lumOff val="0"/>
                <a:alphaOff val="-16667"/>
                <a:tint val="99000"/>
                <a:shade val="100000"/>
                <a:satMod val="155000"/>
              </a:schemeClr>
            </a:gs>
          </a:gsLst>
          <a:lin ang="5400000" scaled="0"/>
        </a:gradFill>
        <a:ln>
          <a:noFill/>
        </a:ln>
        <a:effectLst>
          <a:glow rad="50800">
            <a:schemeClr val="accent2">
              <a:alpha val="90000"/>
              <a:hueOff val="0"/>
              <a:satOff val="0"/>
              <a:lumOff val="0"/>
              <a:alphaOff val="-16667"/>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accent2">
              <a:alpha val="90000"/>
              <a:hueOff val="0"/>
              <a:satOff val="0"/>
              <a:lumOff val="0"/>
              <a:alphaOff val="-16667"/>
              <a:shade val="30000"/>
              <a:satMod val="150000"/>
            </a:schemeClr>
          </a:contourClr>
        </a:sp3d>
      </dsp:spPr>
      <dsp:style>
        <a:lnRef idx="0">
          <a:scrgbClr r="0" g="0" b="0"/>
        </a:lnRef>
        <a:fillRef idx="3">
          <a:scrgbClr r="0" g="0" b="0"/>
        </a:fillRef>
        <a:effectRef idx="3">
          <a:scrgbClr r="0" g="0" b="0"/>
        </a:effectRef>
        <a:fontRef idx="minor">
          <a:schemeClr val="lt1"/>
        </a:fontRef>
      </dsp:style>
    </dsp:sp>
    <dsp:sp modelId="{DE8F7746-BEF9-4A8C-8390-75198EDE3A3C}">
      <dsp:nvSpPr>
        <dsp:cNvPr id="0" name=""/>
        <dsp:cNvSpPr/>
      </dsp:nvSpPr>
      <dsp:spPr>
        <a:xfrm>
          <a:off x="4442020" y="0"/>
          <a:ext cx="491224" cy="1626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5384" tIns="405384" rIns="405384" bIns="405384" numCol="1" spcCol="1270" anchor="b" anchorCtr="0">
          <a:noAutofit/>
        </a:bodyPr>
        <a:lstStyle/>
        <a:p>
          <a:pPr lvl="0" algn="ctr" defTabSz="2533650">
            <a:lnSpc>
              <a:spcPct val="90000"/>
            </a:lnSpc>
            <a:spcBef>
              <a:spcPct val="0"/>
            </a:spcBef>
            <a:spcAft>
              <a:spcPct val="35000"/>
            </a:spcAft>
          </a:pPr>
          <a:endParaRPr lang="en-US" sz="5700" kern="1200"/>
        </a:p>
      </dsp:txBody>
      <dsp:txXfrm>
        <a:off x="4442020" y="0"/>
        <a:ext cx="491224" cy="1626126"/>
      </dsp:txXfrm>
    </dsp:sp>
    <dsp:sp modelId="{F350ECD4-2BF8-4139-98E4-0EA2CE65A058}">
      <dsp:nvSpPr>
        <dsp:cNvPr id="0" name=""/>
        <dsp:cNvSpPr/>
      </dsp:nvSpPr>
      <dsp:spPr>
        <a:xfrm>
          <a:off x="4198853" y="1896272"/>
          <a:ext cx="335977" cy="335977"/>
        </a:xfrm>
        <a:prstGeom prst="ellipse">
          <a:avLst/>
        </a:prstGeom>
        <a:gradFill rotWithShape="0">
          <a:gsLst>
            <a:gs pos="0">
              <a:schemeClr val="accent2">
                <a:alpha val="90000"/>
                <a:hueOff val="0"/>
                <a:satOff val="0"/>
                <a:lumOff val="0"/>
                <a:alphaOff val="-20000"/>
                <a:tint val="73000"/>
                <a:shade val="100000"/>
                <a:satMod val="150000"/>
              </a:schemeClr>
            </a:gs>
            <a:gs pos="25000">
              <a:schemeClr val="accent2">
                <a:alpha val="90000"/>
                <a:hueOff val="0"/>
                <a:satOff val="0"/>
                <a:lumOff val="0"/>
                <a:alphaOff val="-20000"/>
                <a:tint val="96000"/>
                <a:shade val="80000"/>
                <a:satMod val="105000"/>
              </a:schemeClr>
            </a:gs>
            <a:gs pos="38000">
              <a:schemeClr val="accent2">
                <a:alpha val="90000"/>
                <a:hueOff val="0"/>
                <a:satOff val="0"/>
                <a:lumOff val="0"/>
                <a:alphaOff val="-20000"/>
                <a:tint val="96000"/>
                <a:shade val="59000"/>
                <a:satMod val="120000"/>
              </a:schemeClr>
            </a:gs>
            <a:gs pos="55000">
              <a:schemeClr val="accent2">
                <a:alpha val="90000"/>
                <a:hueOff val="0"/>
                <a:satOff val="0"/>
                <a:lumOff val="0"/>
                <a:alphaOff val="-20000"/>
                <a:tint val="100000"/>
                <a:shade val="57000"/>
                <a:satMod val="120000"/>
              </a:schemeClr>
            </a:gs>
            <a:gs pos="80000">
              <a:schemeClr val="accent2">
                <a:alpha val="90000"/>
                <a:hueOff val="0"/>
                <a:satOff val="0"/>
                <a:lumOff val="0"/>
                <a:alphaOff val="-20000"/>
                <a:tint val="100000"/>
                <a:shade val="56000"/>
                <a:satMod val="145000"/>
              </a:schemeClr>
            </a:gs>
            <a:gs pos="88000">
              <a:schemeClr val="accent2">
                <a:alpha val="90000"/>
                <a:hueOff val="0"/>
                <a:satOff val="0"/>
                <a:lumOff val="0"/>
                <a:alphaOff val="-20000"/>
                <a:tint val="100000"/>
                <a:shade val="63000"/>
                <a:satMod val="160000"/>
              </a:schemeClr>
            </a:gs>
            <a:gs pos="100000">
              <a:schemeClr val="accent2">
                <a:alpha val="90000"/>
                <a:hueOff val="0"/>
                <a:satOff val="0"/>
                <a:lumOff val="0"/>
                <a:alphaOff val="-20000"/>
                <a:tint val="99000"/>
                <a:shade val="100000"/>
                <a:satMod val="155000"/>
              </a:schemeClr>
            </a:gs>
          </a:gsLst>
          <a:lin ang="5400000" scaled="0"/>
        </a:gradFill>
        <a:ln>
          <a:noFill/>
        </a:ln>
        <a:effectLst>
          <a:glow rad="50800">
            <a:schemeClr val="accent2">
              <a:alpha val="90000"/>
              <a:hueOff val="0"/>
              <a:satOff val="0"/>
              <a:lumOff val="0"/>
              <a:alphaOff val="-20000"/>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accent2">
              <a:alpha val="90000"/>
              <a:hueOff val="0"/>
              <a:satOff val="0"/>
              <a:lumOff val="0"/>
              <a:alphaOff val="-20000"/>
              <a:shade val="30000"/>
              <a:satMod val="150000"/>
            </a:schemeClr>
          </a:contourClr>
        </a:sp3d>
      </dsp:spPr>
      <dsp:style>
        <a:lnRef idx="0">
          <a:scrgbClr r="0" g="0" b="0"/>
        </a:lnRef>
        <a:fillRef idx="3">
          <a:scrgbClr r="0" g="0" b="0"/>
        </a:fillRef>
        <a:effectRef idx="3">
          <a:scrgbClr r="0" g="0" b="0"/>
        </a:effectRef>
        <a:fontRef idx="minor">
          <a:schemeClr val="lt1"/>
        </a:fontRef>
      </dsp:style>
    </dsp:sp>
    <dsp:sp modelId="{BFAB2D58-B7EC-4E99-BB12-C27877F6B292}">
      <dsp:nvSpPr>
        <dsp:cNvPr id="0" name=""/>
        <dsp:cNvSpPr/>
      </dsp:nvSpPr>
      <dsp:spPr>
        <a:xfrm>
          <a:off x="3367859" y="85729"/>
          <a:ext cx="491224" cy="1626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5384" tIns="405384" rIns="405384" bIns="405384" numCol="1" spcCol="1270" anchor="b" anchorCtr="0">
          <a:noAutofit/>
        </a:bodyPr>
        <a:lstStyle/>
        <a:p>
          <a:pPr lvl="0" algn="ctr" defTabSz="2533650">
            <a:lnSpc>
              <a:spcPct val="90000"/>
            </a:lnSpc>
            <a:spcBef>
              <a:spcPct val="0"/>
            </a:spcBef>
            <a:spcAft>
              <a:spcPct val="35000"/>
            </a:spcAft>
          </a:pPr>
          <a:endParaRPr lang="en-US" sz="5700" kern="1200" dirty="0"/>
        </a:p>
      </dsp:txBody>
      <dsp:txXfrm>
        <a:off x="3367859" y="85729"/>
        <a:ext cx="491224" cy="1626126"/>
      </dsp:txXfrm>
    </dsp:sp>
    <dsp:sp modelId="{98E9B31B-EE76-484A-A1AC-D5796ACBE725}">
      <dsp:nvSpPr>
        <dsp:cNvPr id="0" name=""/>
        <dsp:cNvSpPr/>
      </dsp:nvSpPr>
      <dsp:spPr>
        <a:xfrm>
          <a:off x="4943691" y="1856936"/>
          <a:ext cx="335977" cy="335977"/>
        </a:xfrm>
        <a:prstGeom prst="ellipse">
          <a:avLst/>
        </a:prstGeom>
        <a:gradFill rotWithShape="0">
          <a:gsLst>
            <a:gs pos="0">
              <a:schemeClr val="accent2">
                <a:alpha val="90000"/>
                <a:hueOff val="0"/>
                <a:satOff val="0"/>
                <a:lumOff val="0"/>
                <a:alphaOff val="-23333"/>
                <a:tint val="73000"/>
                <a:shade val="100000"/>
                <a:satMod val="150000"/>
              </a:schemeClr>
            </a:gs>
            <a:gs pos="25000">
              <a:schemeClr val="accent2">
                <a:alpha val="90000"/>
                <a:hueOff val="0"/>
                <a:satOff val="0"/>
                <a:lumOff val="0"/>
                <a:alphaOff val="-23333"/>
                <a:tint val="96000"/>
                <a:shade val="80000"/>
                <a:satMod val="105000"/>
              </a:schemeClr>
            </a:gs>
            <a:gs pos="38000">
              <a:schemeClr val="accent2">
                <a:alpha val="90000"/>
                <a:hueOff val="0"/>
                <a:satOff val="0"/>
                <a:lumOff val="0"/>
                <a:alphaOff val="-23333"/>
                <a:tint val="96000"/>
                <a:shade val="59000"/>
                <a:satMod val="120000"/>
              </a:schemeClr>
            </a:gs>
            <a:gs pos="55000">
              <a:schemeClr val="accent2">
                <a:alpha val="90000"/>
                <a:hueOff val="0"/>
                <a:satOff val="0"/>
                <a:lumOff val="0"/>
                <a:alphaOff val="-23333"/>
                <a:tint val="100000"/>
                <a:shade val="57000"/>
                <a:satMod val="120000"/>
              </a:schemeClr>
            </a:gs>
            <a:gs pos="80000">
              <a:schemeClr val="accent2">
                <a:alpha val="90000"/>
                <a:hueOff val="0"/>
                <a:satOff val="0"/>
                <a:lumOff val="0"/>
                <a:alphaOff val="-23333"/>
                <a:tint val="100000"/>
                <a:shade val="56000"/>
                <a:satMod val="145000"/>
              </a:schemeClr>
            </a:gs>
            <a:gs pos="88000">
              <a:schemeClr val="accent2">
                <a:alpha val="90000"/>
                <a:hueOff val="0"/>
                <a:satOff val="0"/>
                <a:lumOff val="0"/>
                <a:alphaOff val="-23333"/>
                <a:tint val="100000"/>
                <a:shade val="63000"/>
                <a:satMod val="160000"/>
              </a:schemeClr>
            </a:gs>
            <a:gs pos="100000">
              <a:schemeClr val="accent2">
                <a:alpha val="90000"/>
                <a:hueOff val="0"/>
                <a:satOff val="0"/>
                <a:lumOff val="0"/>
                <a:alphaOff val="-23333"/>
                <a:tint val="99000"/>
                <a:shade val="100000"/>
                <a:satMod val="155000"/>
              </a:schemeClr>
            </a:gs>
          </a:gsLst>
          <a:lin ang="5400000" scaled="0"/>
        </a:gradFill>
        <a:ln>
          <a:noFill/>
        </a:ln>
        <a:effectLst>
          <a:glow rad="50800">
            <a:schemeClr val="accent2">
              <a:alpha val="90000"/>
              <a:hueOff val="0"/>
              <a:satOff val="0"/>
              <a:lumOff val="0"/>
              <a:alphaOff val="-23333"/>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accent2">
              <a:alpha val="90000"/>
              <a:hueOff val="0"/>
              <a:satOff val="0"/>
              <a:lumOff val="0"/>
              <a:alphaOff val="-23333"/>
              <a:shade val="30000"/>
              <a:satMod val="150000"/>
            </a:schemeClr>
          </a:contourClr>
        </a:sp3d>
      </dsp:spPr>
      <dsp:style>
        <a:lnRef idx="0">
          <a:scrgbClr r="0" g="0" b="0"/>
        </a:lnRef>
        <a:fillRef idx="3">
          <a:scrgbClr r="0" g="0" b="0"/>
        </a:fillRef>
        <a:effectRef idx="3">
          <a:scrgbClr r="0" g="0" b="0"/>
        </a:effectRef>
        <a:fontRef idx="minor">
          <a:schemeClr val="lt1"/>
        </a:fontRef>
      </dsp:style>
    </dsp:sp>
    <dsp:sp modelId="{351EB5C7-9B04-4370-A226-40EE4DDA33F6}">
      <dsp:nvSpPr>
        <dsp:cNvPr id="0" name=""/>
        <dsp:cNvSpPr/>
      </dsp:nvSpPr>
      <dsp:spPr>
        <a:xfrm>
          <a:off x="5473591" y="0"/>
          <a:ext cx="491224" cy="1626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5384" tIns="405384" rIns="405384" bIns="405384" numCol="1" spcCol="1270" anchor="b" anchorCtr="0">
          <a:noAutofit/>
        </a:bodyPr>
        <a:lstStyle/>
        <a:p>
          <a:pPr lvl="0" algn="ctr" defTabSz="2533650">
            <a:lnSpc>
              <a:spcPct val="90000"/>
            </a:lnSpc>
            <a:spcBef>
              <a:spcPct val="0"/>
            </a:spcBef>
            <a:spcAft>
              <a:spcPct val="35000"/>
            </a:spcAft>
          </a:pPr>
          <a:endParaRPr lang="en-US" sz="5700" kern="1200"/>
        </a:p>
      </dsp:txBody>
      <dsp:txXfrm>
        <a:off x="5473591" y="0"/>
        <a:ext cx="491224" cy="1626126"/>
      </dsp:txXfrm>
    </dsp:sp>
    <dsp:sp modelId="{A8C8EAF2-5983-4F15-9E07-6A1A9265BDDD}">
      <dsp:nvSpPr>
        <dsp:cNvPr id="0" name=""/>
        <dsp:cNvSpPr/>
      </dsp:nvSpPr>
      <dsp:spPr>
        <a:xfrm>
          <a:off x="5577102" y="1868311"/>
          <a:ext cx="335977" cy="335977"/>
        </a:xfrm>
        <a:prstGeom prst="ellipse">
          <a:avLst/>
        </a:prstGeom>
        <a:gradFill rotWithShape="0">
          <a:gsLst>
            <a:gs pos="0">
              <a:schemeClr val="accent2">
                <a:alpha val="90000"/>
                <a:hueOff val="0"/>
                <a:satOff val="0"/>
                <a:lumOff val="0"/>
                <a:alphaOff val="-26667"/>
                <a:tint val="73000"/>
                <a:shade val="100000"/>
                <a:satMod val="150000"/>
              </a:schemeClr>
            </a:gs>
            <a:gs pos="25000">
              <a:schemeClr val="accent2">
                <a:alpha val="90000"/>
                <a:hueOff val="0"/>
                <a:satOff val="0"/>
                <a:lumOff val="0"/>
                <a:alphaOff val="-26667"/>
                <a:tint val="96000"/>
                <a:shade val="80000"/>
                <a:satMod val="105000"/>
              </a:schemeClr>
            </a:gs>
            <a:gs pos="38000">
              <a:schemeClr val="accent2">
                <a:alpha val="90000"/>
                <a:hueOff val="0"/>
                <a:satOff val="0"/>
                <a:lumOff val="0"/>
                <a:alphaOff val="-26667"/>
                <a:tint val="96000"/>
                <a:shade val="59000"/>
                <a:satMod val="120000"/>
              </a:schemeClr>
            </a:gs>
            <a:gs pos="55000">
              <a:schemeClr val="accent2">
                <a:alpha val="90000"/>
                <a:hueOff val="0"/>
                <a:satOff val="0"/>
                <a:lumOff val="0"/>
                <a:alphaOff val="-26667"/>
                <a:tint val="100000"/>
                <a:shade val="57000"/>
                <a:satMod val="120000"/>
              </a:schemeClr>
            </a:gs>
            <a:gs pos="80000">
              <a:schemeClr val="accent2">
                <a:alpha val="90000"/>
                <a:hueOff val="0"/>
                <a:satOff val="0"/>
                <a:lumOff val="0"/>
                <a:alphaOff val="-26667"/>
                <a:tint val="100000"/>
                <a:shade val="56000"/>
                <a:satMod val="145000"/>
              </a:schemeClr>
            </a:gs>
            <a:gs pos="88000">
              <a:schemeClr val="accent2">
                <a:alpha val="90000"/>
                <a:hueOff val="0"/>
                <a:satOff val="0"/>
                <a:lumOff val="0"/>
                <a:alphaOff val="-26667"/>
                <a:tint val="100000"/>
                <a:shade val="63000"/>
                <a:satMod val="160000"/>
              </a:schemeClr>
            </a:gs>
            <a:gs pos="100000">
              <a:schemeClr val="accent2">
                <a:alpha val="90000"/>
                <a:hueOff val="0"/>
                <a:satOff val="0"/>
                <a:lumOff val="0"/>
                <a:alphaOff val="-26667"/>
                <a:tint val="99000"/>
                <a:shade val="100000"/>
                <a:satMod val="155000"/>
              </a:schemeClr>
            </a:gs>
          </a:gsLst>
          <a:lin ang="5400000" scaled="0"/>
        </a:gradFill>
        <a:ln>
          <a:noFill/>
        </a:ln>
        <a:effectLst>
          <a:glow rad="50800">
            <a:schemeClr val="accent2">
              <a:alpha val="90000"/>
              <a:hueOff val="0"/>
              <a:satOff val="0"/>
              <a:lumOff val="0"/>
              <a:alphaOff val="-26667"/>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accent2">
              <a:alpha val="90000"/>
              <a:hueOff val="0"/>
              <a:satOff val="0"/>
              <a:lumOff val="0"/>
              <a:alphaOff val="-26667"/>
              <a:shade val="30000"/>
              <a:satMod val="150000"/>
            </a:schemeClr>
          </a:contourClr>
        </a:sp3d>
      </dsp:spPr>
      <dsp:style>
        <a:lnRef idx="0">
          <a:scrgbClr r="0" g="0" b="0"/>
        </a:lnRef>
        <a:fillRef idx="3">
          <a:scrgbClr r="0" g="0" b="0"/>
        </a:fillRef>
        <a:effectRef idx="3">
          <a:scrgbClr r="0" g="0" b="0"/>
        </a:effectRef>
        <a:fontRef idx="minor">
          <a:schemeClr val="lt1"/>
        </a:fontRef>
      </dsp:style>
    </dsp:sp>
    <dsp:sp modelId="{B0B228DD-3523-475F-8CF3-A8B7CE722A13}">
      <dsp:nvSpPr>
        <dsp:cNvPr id="0" name=""/>
        <dsp:cNvSpPr/>
      </dsp:nvSpPr>
      <dsp:spPr>
        <a:xfrm>
          <a:off x="5989377" y="2439188"/>
          <a:ext cx="491224" cy="1626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5384" tIns="405384" rIns="405384" bIns="405384" numCol="1" spcCol="1270" anchor="t" anchorCtr="0">
          <a:noAutofit/>
        </a:bodyPr>
        <a:lstStyle/>
        <a:p>
          <a:pPr lvl="0" algn="ctr" defTabSz="2533650">
            <a:lnSpc>
              <a:spcPct val="90000"/>
            </a:lnSpc>
            <a:spcBef>
              <a:spcPct val="0"/>
            </a:spcBef>
            <a:spcAft>
              <a:spcPct val="35000"/>
            </a:spcAft>
          </a:pPr>
          <a:endParaRPr lang="en-US" sz="5700" kern="1200"/>
        </a:p>
      </dsp:txBody>
      <dsp:txXfrm>
        <a:off x="5989377" y="2439188"/>
        <a:ext cx="491224" cy="1626126"/>
      </dsp:txXfrm>
    </dsp:sp>
    <dsp:sp modelId="{5DA3CBA7-98F4-49EA-A13C-98C98ED2BCDC}">
      <dsp:nvSpPr>
        <dsp:cNvPr id="0" name=""/>
        <dsp:cNvSpPr/>
      </dsp:nvSpPr>
      <dsp:spPr>
        <a:xfrm>
          <a:off x="6191807" y="1882726"/>
          <a:ext cx="356227" cy="335977"/>
        </a:xfrm>
        <a:prstGeom prst="ellipse">
          <a:avLst/>
        </a:prstGeom>
        <a:gradFill rotWithShape="0">
          <a:gsLst>
            <a:gs pos="0">
              <a:schemeClr val="accent2">
                <a:alpha val="90000"/>
                <a:hueOff val="0"/>
                <a:satOff val="0"/>
                <a:lumOff val="0"/>
                <a:alphaOff val="-30000"/>
                <a:tint val="73000"/>
                <a:shade val="100000"/>
                <a:satMod val="150000"/>
              </a:schemeClr>
            </a:gs>
            <a:gs pos="25000">
              <a:schemeClr val="accent2">
                <a:alpha val="90000"/>
                <a:hueOff val="0"/>
                <a:satOff val="0"/>
                <a:lumOff val="0"/>
                <a:alphaOff val="-30000"/>
                <a:tint val="96000"/>
                <a:shade val="80000"/>
                <a:satMod val="105000"/>
              </a:schemeClr>
            </a:gs>
            <a:gs pos="38000">
              <a:schemeClr val="accent2">
                <a:alpha val="90000"/>
                <a:hueOff val="0"/>
                <a:satOff val="0"/>
                <a:lumOff val="0"/>
                <a:alphaOff val="-30000"/>
                <a:tint val="96000"/>
                <a:shade val="59000"/>
                <a:satMod val="120000"/>
              </a:schemeClr>
            </a:gs>
            <a:gs pos="55000">
              <a:schemeClr val="accent2">
                <a:alpha val="90000"/>
                <a:hueOff val="0"/>
                <a:satOff val="0"/>
                <a:lumOff val="0"/>
                <a:alphaOff val="-30000"/>
                <a:tint val="100000"/>
                <a:shade val="57000"/>
                <a:satMod val="120000"/>
              </a:schemeClr>
            </a:gs>
            <a:gs pos="80000">
              <a:schemeClr val="accent2">
                <a:alpha val="90000"/>
                <a:hueOff val="0"/>
                <a:satOff val="0"/>
                <a:lumOff val="0"/>
                <a:alphaOff val="-30000"/>
                <a:tint val="100000"/>
                <a:shade val="56000"/>
                <a:satMod val="145000"/>
              </a:schemeClr>
            </a:gs>
            <a:gs pos="88000">
              <a:schemeClr val="accent2">
                <a:alpha val="90000"/>
                <a:hueOff val="0"/>
                <a:satOff val="0"/>
                <a:lumOff val="0"/>
                <a:alphaOff val="-30000"/>
                <a:tint val="100000"/>
                <a:shade val="63000"/>
                <a:satMod val="160000"/>
              </a:schemeClr>
            </a:gs>
            <a:gs pos="100000">
              <a:schemeClr val="accent2">
                <a:alpha val="90000"/>
                <a:hueOff val="0"/>
                <a:satOff val="0"/>
                <a:lumOff val="0"/>
                <a:alphaOff val="-30000"/>
                <a:tint val="99000"/>
                <a:shade val="100000"/>
                <a:satMod val="155000"/>
              </a:schemeClr>
            </a:gs>
          </a:gsLst>
          <a:lin ang="5400000" scaled="0"/>
        </a:gradFill>
        <a:ln>
          <a:noFill/>
        </a:ln>
        <a:effectLst>
          <a:glow rad="50800">
            <a:schemeClr val="accent2">
              <a:alpha val="90000"/>
              <a:hueOff val="0"/>
              <a:satOff val="0"/>
              <a:lumOff val="0"/>
              <a:alphaOff val="-30000"/>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accent2">
              <a:alpha val="90000"/>
              <a:hueOff val="0"/>
              <a:satOff val="0"/>
              <a:lumOff val="0"/>
              <a:alphaOff val="-30000"/>
              <a:shade val="30000"/>
              <a:satMod val="150000"/>
            </a:schemeClr>
          </a:contourClr>
        </a:sp3d>
      </dsp:spPr>
      <dsp:style>
        <a:lnRef idx="0">
          <a:scrgbClr r="0" g="0" b="0"/>
        </a:lnRef>
        <a:fillRef idx="3">
          <a:scrgbClr r="0" g="0" b="0"/>
        </a:fillRef>
        <a:effectRef idx="3">
          <a:scrgbClr r="0" g="0" b="0"/>
        </a:effectRef>
        <a:fontRef idx="minor">
          <a:schemeClr val="lt1"/>
        </a:fontRef>
      </dsp:style>
    </dsp:sp>
    <dsp:sp modelId="{2B6E168C-A912-446A-A066-95EFDEEBB046}">
      <dsp:nvSpPr>
        <dsp:cNvPr id="0" name=""/>
        <dsp:cNvSpPr/>
      </dsp:nvSpPr>
      <dsp:spPr>
        <a:xfrm>
          <a:off x="6505163" y="0"/>
          <a:ext cx="491224" cy="1626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5384" tIns="405384" rIns="405384" bIns="405384" numCol="1" spcCol="1270" anchor="b" anchorCtr="0">
          <a:noAutofit/>
        </a:bodyPr>
        <a:lstStyle/>
        <a:p>
          <a:pPr lvl="0" algn="ctr" defTabSz="2533650">
            <a:lnSpc>
              <a:spcPct val="90000"/>
            </a:lnSpc>
            <a:spcBef>
              <a:spcPct val="0"/>
            </a:spcBef>
            <a:spcAft>
              <a:spcPct val="35000"/>
            </a:spcAft>
          </a:pPr>
          <a:endParaRPr lang="en-US" sz="5700" kern="1200"/>
        </a:p>
      </dsp:txBody>
      <dsp:txXfrm>
        <a:off x="6505163" y="0"/>
        <a:ext cx="491224" cy="1626126"/>
      </dsp:txXfrm>
    </dsp:sp>
    <dsp:sp modelId="{F926A12E-6210-4B0C-A8B5-822A17AA88BD}">
      <dsp:nvSpPr>
        <dsp:cNvPr id="0" name=""/>
        <dsp:cNvSpPr/>
      </dsp:nvSpPr>
      <dsp:spPr>
        <a:xfrm>
          <a:off x="6837429" y="1887519"/>
          <a:ext cx="335977" cy="335977"/>
        </a:xfrm>
        <a:prstGeom prst="ellipse">
          <a:avLst/>
        </a:prstGeom>
        <a:gradFill rotWithShape="0">
          <a:gsLst>
            <a:gs pos="0">
              <a:schemeClr val="accent2">
                <a:alpha val="90000"/>
                <a:hueOff val="0"/>
                <a:satOff val="0"/>
                <a:lumOff val="0"/>
                <a:alphaOff val="-33333"/>
                <a:tint val="73000"/>
                <a:shade val="100000"/>
                <a:satMod val="150000"/>
              </a:schemeClr>
            </a:gs>
            <a:gs pos="25000">
              <a:schemeClr val="accent2">
                <a:alpha val="90000"/>
                <a:hueOff val="0"/>
                <a:satOff val="0"/>
                <a:lumOff val="0"/>
                <a:alphaOff val="-33333"/>
                <a:tint val="96000"/>
                <a:shade val="80000"/>
                <a:satMod val="105000"/>
              </a:schemeClr>
            </a:gs>
            <a:gs pos="38000">
              <a:schemeClr val="accent2">
                <a:alpha val="90000"/>
                <a:hueOff val="0"/>
                <a:satOff val="0"/>
                <a:lumOff val="0"/>
                <a:alphaOff val="-33333"/>
                <a:tint val="96000"/>
                <a:shade val="59000"/>
                <a:satMod val="120000"/>
              </a:schemeClr>
            </a:gs>
            <a:gs pos="55000">
              <a:schemeClr val="accent2">
                <a:alpha val="90000"/>
                <a:hueOff val="0"/>
                <a:satOff val="0"/>
                <a:lumOff val="0"/>
                <a:alphaOff val="-33333"/>
                <a:tint val="100000"/>
                <a:shade val="57000"/>
                <a:satMod val="120000"/>
              </a:schemeClr>
            </a:gs>
            <a:gs pos="80000">
              <a:schemeClr val="accent2">
                <a:alpha val="90000"/>
                <a:hueOff val="0"/>
                <a:satOff val="0"/>
                <a:lumOff val="0"/>
                <a:alphaOff val="-33333"/>
                <a:tint val="100000"/>
                <a:shade val="56000"/>
                <a:satMod val="145000"/>
              </a:schemeClr>
            </a:gs>
            <a:gs pos="88000">
              <a:schemeClr val="accent2">
                <a:alpha val="90000"/>
                <a:hueOff val="0"/>
                <a:satOff val="0"/>
                <a:lumOff val="0"/>
                <a:alphaOff val="-33333"/>
                <a:tint val="100000"/>
                <a:shade val="63000"/>
                <a:satMod val="160000"/>
              </a:schemeClr>
            </a:gs>
            <a:gs pos="100000">
              <a:schemeClr val="accent2">
                <a:alpha val="90000"/>
                <a:hueOff val="0"/>
                <a:satOff val="0"/>
                <a:lumOff val="0"/>
                <a:alphaOff val="-33333"/>
                <a:tint val="99000"/>
                <a:shade val="100000"/>
                <a:satMod val="155000"/>
              </a:schemeClr>
            </a:gs>
          </a:gsLst>
          <a:lin ang="5400000" scaled="0"/>
        </a:gradFill>
        <a:ln>
          <a:noFill/>
        </a:ln>
        <a:effectLst>
          <a:glow rad="50800">
            <a:schemeClr val="accent2">
              <a:alpha val="90000"/>
              <a:hueOff val="0"/>
              <a:satOff val="0"/>
              <a:lumOff val="0"/>
              <a:alphaOff val="-33333"/>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accent2">
              <a:alpha val="90000"/>
              <a:hueOff val="0"/>
              <a:satOff val="0"/>
              <a:lumOff val="0"/>
              <a:alphaOff val="-33333"/>
              <a:shade val="30000"/>
              <a:satMod val="150000"/>
            </a:schemeClr>
          </a:contourClr>
        </a:sp3d>
      </dsp:spPr>
      <dsp:style>
        <a:lnRef idx="0">
          <a:scrgbClr r="0" g="0" b="0"/>
        </a:lnRef>
        <a:fillRef idx="3">
          <a:scrgbClr r="0" g="0" b="0"/>
        </a:fillRef>
        <a:effectRef idx="3">
          <a:scrgbClr r="0" g="0" b="0"/>
        </a:effectRef>
        <a:fontRef idx="minor">
          <a:schemeClr val="lt1"/>
        </a:fontRef>
      </dsp:style>
    </dsp:sp>
    <dsp:sp modelId="{1A2D2446-7E4A-42D6-B1BE-B62CF63E9DC2}">
      <dsp:nvSpPr>
        <dsp:cNvPr id="0" name=""/>
        <dsp:cNvSpPr/>
      </dsp:nvSpPr>
      <dsp:spPr>
        <a:xfrm>
          <a:off x="7020948" y="2439188"/>
          <a:ext cx="491224" cy="1626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5384" tIns="405384" rIns="405384" bIns="405384" numCol="1" spcCol="1270" anchor="t" anchorCtr="0">
          <a:noAutofit/>
        </a:bodyPr>
        <a:lstStyle/>
        <a:p>
          <a:pPr lvl="0" algn="ctr" defTabSz="2533650">
            <a:lnSpc>
              <a:spcPct val="90000"/>
            </a:lnSpc>
            <a:spcBef>
              <a:spcPct val="0"/>
            </a:spcBef>
            <a:spcAft>
              <a:spcPct val="35000"/>
            </a:spcAft>
          </a:pPr>
          <a:endParaRPr lang="en-US" sz="5700" kern="1200"/>
        </a:p>
      </dsp:txBody>
      <dsp:txXfrm>
        <a:off x="7020948" y="2439188"/>
        <a:ext cx="491224" cy="1626126"/>
      </dsp:txXfrm>
    </dsp:sp>
    <dsp:sp modelId="{22AF3311-22B8-4EA2-804D-D1A01EEBA75D}">
      <dsp:nvSpPr>
        <dsp:cNvPr id="0" name=""/>
        <dsp:cNvSpPr/>
      </dsp:nvSpPr>
      <dsp:spPr>
        <a:xfrm>
          <a:off x="7523084" y="1856936"/>
          <a:ext cx="335977" cy="335977"/>
        </a:xfrm>
        <a:prstGeom prst="ellipse">
          <a:avLst/>
        </a:prstGeom>
        <a:gradFill rotWithShape="0">
          <a:gsLst>
            <a:gs pos="0">
              <a:schemeClr val="accent2">
                <a:alpha val="90000"/>
                <a:hueOff val="0"/>
                <a:satOff val="0"/>
                <a:lumOff val="0"/>
                <a:alphaOff val="-36667"/>
                <a:tint val="73000"/>
                <a:shade val="100000"/>
                <a:satMod val="150000"/>
              </a:schemeClr>
            </a:gs>
            <a:gs pos="25000">
              <a:schemeClr val="accent2">
                <a:alpha val="90000"/>
                <a:hueOff val="0"/>
                <a:satOff val="0"/>
                <a:lumOff val="0"/>
                <a:alphaOff val="-36667"/>
                <a:tint val="96000"/>
                <a:shade val="80000"/>
                <a:satMod val="105000"/>
              </a:schemeClr>
            </a:gs>
            <a:gs pos="38000">
              <a:schemeClr val="accent2">
                <a:alpha val="90000"/>
                <a:hueOff val="0"/>
                <a:satOff val="0"/>
                <a:lumOff val="0"/>
                <a:alphaOff val="-36667"/>
                <a:tint val="96000"/>
                <a:shade val="59000"/>
                <a:satMod val="120000"/>
              </a:schemeClr>
            </a:gs>
            <a:gs pos="55000">
              <a:schemeClr val="accent2">
                <a:alpha val="90000"/>
                <a:hueOff val="0"/>
                <a:satOff val="0"/>
                <a:lumOff val="0"/>
                <a:alphaOff val="-36667"/>
                <a:tint val="100000"/>
                <a:shade val="57000"/>
                <a:satMod val="120000"/>
              </a:schemeClr>
            </a:gs>
            <a:gs pos="80000">
              <a:schemeClr val="accent2">
                <a:alpha val="90000"/>
                <a:hueOff val="0"/>
                <a:satOff val="0"/>
                <a:lumOff val="0"/>
                <a:alphaOff val="-36667"/>
                <a:tint val="100000"/>
                <a:shade val="56000"/>
                <a:satMod val="145000"/>
              </a:schemeClr>
            </a:gs>
            <a:gs pos="88000">
              <a:schemeClr val="accent2">
                <a:alpha val="90000"/>
                <a:hueOff val="0"/>
                <a:satOff val="0"/>
                <a:lumOff val="0"/>
                <a:alphaOff val="-36667"/>
                <a:tint val="100000"/>
                <a:shade val="63000"/>
                <a:satMod val="160000"/>
              </a:schemeClr>
            </a:gs>
            <a:gs pos="100000">
              <a:schemeClr val="accent2">
                <a:alpha val="90000"/>
                <a:hueOff val="0"/>
                <a:satOff val="0"/>
                <a:lumOff val="0"/>
                <a:alphaOff val="-36667"/>
                <a:tint val="99000"/>
                <a:shade val="100000"/>
                <a:satMod val="155000"/>
              </a:schemeClr>
            </a:gs>
          </a:gsLst>
          <a:lin ang="5400000" scaled="0"/>
        </a:gradFill>
        <a:ln>
          <a:noFill/>
        </a:ln>
        <a:effectLst>
          <a:glow rad="50800">
            <a:schemeClr val="accent2">
              <a:alpha val="90000"/>
              <a:hueOff val="0"/>
              <a:satOff val="0"/>
              <a:lumOff val="0"/>
              <a:alphaOff val="-36667"/>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accent2">
              <a:alpha val="90000"/>
              <a:hueOff val="0"/>
              <a:satOff val="0"/>
              <a:lumOff val="0"/>
              <a:alphaOff val="-36667"/>
              <a:shade val="30000"/>
              <a:satMod val="150000"/>
            </a:schemeClr>
          </a:contourClr>
        </a:sp3d>
      </dsp:spPr>
      <dsp:style>
        <a:lnRef idx="0">
          <a:scrgbClr r="0" g="0" b="0"/>
        </a:lnRef>
        <a:fillRef idx="3">
          <a:scrgbClr r="0" g="0" b="0"/>
        </a:fillRef>
        <a:effectRef idx="3">
          <a:scrgbClr r="0" g="0" b="0"/>
        </a:effectRef>
        <a:fontRef idx="minor">
          <a:schemeClr val="lt1"/>
        </a:fontRef>
      </dsp:style>
    </dsp:sp>
    <dsp:sp modelId="{FD65372A-A222-4B74-828C-3FA8D4EA00FD}">
      <dsp:nvSpPr>
        <dsp:cNvPr id="0" name=""/>
        <dsp:cNvSpPr/>
      </dsp:nvSpPr>
      <dsp:spPr>
        <a:xfrm>
          <a:off x="7536734" y="0"/>
          <a:ext cx="491224" cy="1626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5384" tIns="405384" rIns="405384" bIns="405384" numCol="1" spcCol="1270" anchor="b" anchorCtr="0">
          <a:noAutofit/>
        </a:bodyPr>
        <a:lstStyle/>
        <a:p>
          <a:pPr lvl="0" algn="ctr" defTabSz="2533650">
            <a:lnSpc>
              <a:spcPct val="90000"/>
            </a:lnSpc>
            <a:spcBef>
              <a:spcPct val="0"/>
            </a:spcBef>
            <a:spcAft>
              <a:spcPct val="35000"/>
            </a:spcAft>
          </a:pPr>
          <a:endParaRPr lang="en-US" sz="5700" kern="1200"/>
        </a:p>
      </dsp:txBody>
      <dsp:txXfrm>
        <a:off x="7536734" y="0"/>
        <a:ext cx="491224" cy="1626126"/>
      </dsp:txXfrm>
    </dsp:sp>
    <dsp:sp modelId="{BE6D3CC7-FB53-499D-87AF-4C1AD59065A0}">
      <dsp:nvSpPr>
        <dsp:cNvPr id="0" name=""/>
        <dsp:cNvSpPr/>
      </dsp:nvSpPr>
      <dsp:spPr>
        <a:xfrm>
          <a:off x="8148328" y="1886661"/>
          <a:ext cx="335977" cy="335977"/>
        </a:xfrm>
        <a:prstGeom prst="ellipse">
          <a:avLst/>
        </a:prstGeom>
        <a:gradFill rotWithShape="0">
          <a:gsLst>
            <a:gs pos="0">
              <a:schemeClr val="accent2">
                <a:alpha val="90000"/>
                <a:hueOff val="0"/>
                <a:satOff val="0"/>
                <a:lumOff val="0"/>
                <a:alphaOff val="-40000"/>
                <a:tint val="73000"/>
                <a:shade val="100000"/>
                <a:satMod val="150000"/>
              </a:schemeClr>
            </a:gs>
            <a:gs pos="25000">
              <a:schemeClr val="accent2">
                <a:alpha val="90000"/>
                <a:hueOff val="0"/>
                <a:satOff val="0"/>
                <a:lumOff val="0"/>
                <a:alphaOff val="-40000"/>
                <a:tint val="96000"/>
                <a:shade val="80000"/>
                <a:satMod val="105000"/>
              </a:schemeClr>
            </a:gs>
            <a:gs pos="38000">
              <a:schemeClr val="accent2">
                <a:alpha val="90000"/>
                <a:hueOff val="0"/>
                <a:satOff val="0"/>
                <a:lumOff val="0"/>
                <a:alphaOff val="-40000"/>
                <a:tint val="96000"/>
                <a:shade val="59000"/>
                <a:satMod val="120000"/>
              </a:schemeClr>
            </a:gs>
            <a:gs pos="55000">
              <a:schemeClr val="accent2">
                <a:alpha val="90000"/>
                <a:hueOff val="0"/>
                <a:satOff val="0"/>
                <a:lumOff val="0"/>
                <a:alphaOff val="-40000"/>
                <a:tint val="100000"/>
                <a:shade val="57000"/>
                <a:satMod val="120000"/>
              </a:schemeClr>
            </a:gs>
            <a:gs pos="80000">
              <a:schemeClr val="accent2">
                <a:alpha val="90000"/>
                <a:hueOff val="0"/>
                <a:satOff val="0"/>
                <a:lumOff val="0"/>
                <a:alphaOff val="-40000"/>
                <a:tint val="100000"/>
                <a:shade val="56000"/>
                <a:satMod val="145000"/>
              </a:schemeClr>
            </a:gs>
            <a:gs pos="88000">
              <a:schemeClr val="accent2">
                <a:alpha val="90000"/>
                <a:hueOff val="0"/>
                <a:satOff val="0"/>
                <a:lumOff val="0"/>
                <a:alphaOff val="-40000"/>
                <a:tint val="100000"/>
                <a:shade val="63000"/>
                <a:satMod val="160000"/>
              </a:schemeClr>
            </a:gs>
            <a:gs pos="100000">
              <a:schemeClr val="accent2">
                <a:alpha val="90000"/>
                <a:hueOff val="0"/>
                <a:satOff val="0"/>
                <a:lumOff val="0"/>
                <a:alphaOff val="-40000"/>
                <a:tint val="99000"/>
                <a:shade val="100000"/>
                <a:satMod val="155000"/>
              </a:schemeClr>
            </a:gs>
          </a:gsLst>
          <a:lin ang="5400000" scaled="0"/>
        </a:gradFill>
        <a:ln>
          <a:noFill/>
        </a:ln>
        <a:effectLst>
          <a:glow rad="50800">
            <a:schemeClr val="accent2">
              <a:alpha val="90000"/>
              <a:hueOff val="0"/>
              <a:satOff val="0"/>
              <a:lumOff val="0"/>
              <a:alphaOff val="-40000"/>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accent2">
              <a:alpha val="90000"/>
              <a:hueOff val="0"/>
              <a:satOff val="0"/>
              <a:lumOff val="0"/>
              <a:alphaOff val="-40000"/>
              <a:shade val="30000"/>
              <a:satMod val="150000"/>
            </a:schemeClr>
          </a:contourClr>
        </a:sp3d>
      </dsp:spPr>
      <dsp:style>
        <a:lnRef idx="0">
          <a:scrgbClr r="0" g="0" b="0"/>
        </a:lnRef>
        <a:fillRef idx="3">
          <a:scrgbClr r="0" g="0" b="0"/>
        </a:fillRef>
        <a:effectRef idx="3">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2D36B795-BA93-4722-95D9-F09623E369C8}" type="datetimeFigureOut">
              <a:rPr lang="en-US" smtClean="0"/>
              <a:pPr/>
              <a:t>6/22/2016</a:t>
            </a:fld>
            <a:endParaRPr lang="en-US"/>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1AE636A7-F275-42A3-AB77-6F177327CAA6}" type="slidenum">
              <a:rPr lang="en-US" smtClean="0"/>
              <a:pPr/>
              <a:t>‹#›</a:t>
            </a:fld>
            <a:endParaRPr lang="en-US"/>
          </a:p>
        </p:txBody>
      </p:sp>
    </p:spTree>
    <p:extLst>
      <p:ext uri="{BB962C8B-B14F-4D97-AF65-F5344CB8AC3E}">
        <p14:creationId xmlns="" xmlns:p14="http://schemas.microsoft.com/office/powerpoint/2010/main" val="18973612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C04D3FA5-E449-455F-931B-E0ADC43CA6F9}" type="datetimeFigureOut">
              <a:rPr lang="en-US" smtClean="0"/>
              <a:pPr/>
              <a:t>6/22/2016</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FEFA2897-DAB0-4D09-994C-18E83A9FD86E}" type="slidenum">
              <a:rPr lang="en-US" smtClean="0"/>
              <a:pPr/>
              <a:t>‹#›</a:t>
            </a:fld>
            <a:endParaRPr lang="en-US"/>
          </a:p>
        </p:txBody>
      </p:sp>
    </p:spTree>
    <p:extLst>
      <p:ext uri="{BB962C8B-B14F-4D97-AF65-F5344CB8AC3E}">
        <p14:creationId xmlns="" xmlns:p14="http://schemas.microsoft.com/office/powerpoint/2010/main" val="18310662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PH" dirty="0"/>
          </a:p>
        </p:txBody>
      </p:sp>
      <p:sp>
        <p:nvSpPr>
          <p:cNvPr id="4" name="Slide Number Placeholder 3"/>
          <p:cNvSpPr>
            <a:spLocks noGrp="1"/>
          </p:cNvSpPr>
          <p:nvPr>
            <p:ph type="sldNum" sz="quarter" idx="10"/>
          </p:nvPr>
        </p:nvSpPr>
        <p:spPr/>
        <p:txBody>
          <a:bodyPr/>
          <a:lstStyle/>
          <a:p>
            <a:fld id="{FEFA2897-DAB0-4D09-994C-18E83A9FD86E}"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33363" indent="-233363" eaLnBrk="1" hangingPunct="1">
              <a:spcBef>
                <a:spcPct val="0"/>
              </a:spcBef>
              <a:buFont typeface="Arial" panose="020B0604020202020204" pitchFamily="34" charset="0"/>
              <a:buChar char="•"/>
            </a:pPr>
            <a:r>
              <a:rPr lang="en-SG" altLang="en-US" b="0" dirty="0" smtClean="0"/>
              <a:t>Following outbreak years 2010 and 2011, 2012 was a relatively more “relaxed” or “benign” year for the National Measles Lab, with referrals distributed across the 12 months.</a:t>
            </a:r>
          </a:p>
          <a:p>
            <a:pPr marL="233363" indent="-233363" eaLnBrk="1" hangingPunct="1">
              <a:spcBef>
                <a:spcPct val="0"/>
              </a:spcBef>
              <a:buFont typeface="Arial" panose="020B0604020202020204" pitchFamily="34" charset="0"/>
              <a:buChar char="•"/>
            </a:pPr>
            <a:r>
              <a:rPr lang="en-SG" altLang="en-US" b="0" dirty="0" smtClean="0"/>
              <a:t>2013, however, was a different story, with referrals beginning to rise by May and steeply rising up to December and peaking during</a:t>
            </a:r>
            <a:r>
              <a:rPr lang="en-SG" altLang="en-US" b="0" baseline="0" dirty="0" smtClean="0"/>
              <a:t> the </a:t>
            </a:r>
            <a:r>
              <a:rPr lang="en-SG" altLang="en-US" b="0" dirty="0" smtClean="0"/>
              <a:t>1</a:t>
            </a:r>
            <a:r>
              <a:rPr lang="en-SG" altLang="en-US" b="0" baseline="30000" dirty="0" smtClean="0"/>
              <a:t>st</a:t>
            </a:r>
            <a:r>
              <a:rPr lang="en-SG" altLang="en-US" b="0" dirty="0" smtClean="0"/>
              <a:t> quarter of 2014.</a:t>
            </a:r>
          </a:p>
          <a:p>
            <a:pPr marL="233363" marR="0" indent="-233363"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PH" altLang="en-US" dirty="0" smtClean="0"/>
              <a:t>There was no directive from our ministry to strategize specimen collection. Specimens were still taken from ALL suspected cases, following the Administrative Order from 2012.</a:t>
            </a:r>
          </a:p>
          <a:p>
            <a:pPr marL="233363" marR="0" indent="-233363"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PH" altLang="en-US" dirty="0" smtClean="0"/>
              <a:t>Note that almost 18,000 serum samples were received in January to February alone. </a:t>
            </a:r>
          </a:p>
          <a:p>
            <a:pPr marL="233363" marR="0" indent="-233363"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PH" altLang="en-US" dirty="0" smtClean="0"/>
              <a:t>A good thing to note is that collection of swab samples for viral isolation significantly improved</a:t>
            </a:r>
          </a:p>
          <a:p>
            <a:pPr marL="233363" marR="0" indent="-233363"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PH" altLang="en-US" dirty="0" smtClean="0"/>
              <a:t>Encouragingly, average daily samples referrals, after it</a:t>
            </a:r>
            <a:r>
              <a:rPr lang="en-PH" altLang="en-US" baseline="0" dirty="0" smtClean="0"/>
              <a:t> peaked in January and February, started to decline.</a:t>
            </a:r>
            <a:endParaRPr lang="en-SG" altLang="en-US" dirty="0" smtClean="0"/>
          </a:p>
        </p:txBody>
      </p:sp>
      <p:sp>
        <p:nvSpPr>
          <p:cNvPr id="358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EF42A8E-6583-4B6A-9260-E965773A0B87}" type="slidenum">
              <a:rPr lang="en-SG" smtClean="0">
                <a:cs typeface="Arial" pitchFamily="34" charset="0"/>
              </a:rPr>
              <a:pPr fontAlgn="base">
                <a:spcBef>
                  <a:spcPct val="0"/>
                </a:spcBef>
                <a:spcAft>
                  <a:spcPct val="0"/>
                </a:spcAft>
                <a:defRPr/>
              </a:pPr>
              <a:t>13</a:t>
            </a:fld>
            <a:endParaRPr lang="en-SG" smtClean="0">
              <a:cs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1. Sustainability of Operations and Preparedness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 key challenge for the NML is the sustainability of its operations (increased number of testing staff, integration of real time PCR testing in the testing algorithm of viral isolation, inclusion of regular genotyping of Measles virus isolates, etc.). </a:t>
            </a:r>
          </a:p>
          <a:p>
            <a:endParaRPr lang="en-US" dirty="0" smtClean="0"/>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PH" altLang="en-US" baseline="0" dirty="0" smtClean="0"/>
              <a:t>Towards the end of January, the NML reached the lab’s maximum testing capacity, which is 10 plates a day, with 5 plates per staff but the demand from hospitals and local government unit for test result is increasing day-by-day.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PH" altLang="en-US" baseline="0" dirty="0" smtClean="0"/>
              <a:t>Many LGUs were waiting for lab-confirmation of the outbreak before they would implement outbreak response immunization.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PH" altLang="en-US" sz="1200" b="0" baseline="0" dirty="0" smtClean="0"/>
          </a:p>
          <a:p>
            <a:pPr marL="114300" indent="0">
              <a:spcBef>
                <a:spcPts val="1200"/>
              </a:spcBef>
              <a:buNone/>
            </a:pPr>
            <a:r>
              <a:rPr lang="en-US" altLang="en-US" sz="1800" b="1" dirty="0" smtClean="0"/>
              <a:t>2. Serology test kit stock out</a:t>
            </a:r>
          </a:p>
          <a:p>
            <a:pPr marL="285750" indent="-285750">
              <a:buFont typeface="Arial" panose="020B0604020202020204" pitchFamily="34" charset="0"/>
              <a:buChar char="•"/>
            </a:pPr>
            <a:r>
              <a:rPr lang="en-US" altLang="en-US" sz="1800" dirty="0" smtClean="0"/>
              <a:t>Stock out experienced by end of February 2014.</a:t>
            </a:r>
            <a:r>
              <a:rPr lang="en-US" altLang="en-US" sz="1800" baseline="0" dirty="0" smtClean="0"/>
              <a:t> </a:t>
            </a:r>
            <a:r>
              <a:rPr lang="en-US" altLang="en-US" sz="1800" dirty="0" smtClean="0"/>
              <a:t>WHO</a:t>
            </a:r>
            <a:r>
              <a:rPr lang="en-US" altLang="en-US" sz="1800" baseline="0" dirty="0" smtClean="0"/>
              <a:t> procured additional test kits </a:t>
            </a:r>
            <a:r>
              <a:rPr lang="en-US" altLang="en-US" sz="1800" dirty="0" smtClean="0"/>
              <a:t>were</a:t>
            </a:r>
            <a:r>
              <a:rPr lang="en-US" altLang="en-US" sz="1800" baseline="0" dirty="0" smtClean="0"/>
              <a:t> </a:t>
            </a:r>
            <a:r>
              <a:rPr lang="en-US" altLang="en-US" sz="1800" dirty="0" smtClean="0"/>
              <a:t>not sufficient to test all the specimens</a:t>
            </a:r>
          </a:p>
          <a:p>
            <a:pPr lvl="1"/>
            <a:endParaRPr lang="en-US" altLang="en-US" sz="1800" dirty="0" smtClean="0"/>
          </a:p>
          <a:p>
            <a:pPr marL="114300" indent="0">
              <a:buNone/>
            </a:pPr>
            <a:r>
              <a:rPr lang="en-US" altLang="en-US" sz="2200" b="1" dirty="0" smtClean="0"/>
              <a:t>3. Laboratory contamination</a:t>
            </a:r>
          </a:p>
          <a:p>
            <a:pPr marL="285750" indent="-285750">
              <a:buFont typeface="Arial" panose="020B0604020202020204" pitchFamily="34" charset="0"/>
              <a:buChar char="•"/>
            </a:pPr>
            <a:r>
              <a:rPr lang="en-US" altLang="en-US" sz="1800" dirty="0" smtClean="0"/>
              <a:t>NML had to simultaneously deal with an incidence of mycoplasma contamination of Vero-</a:t>
            </a:r>
            <a:r>
              <a:rPr lang="en-US" altLang="en-US" sz="1800" dirty="0" err="1" smtClean="0"/>
              <a:t>hSLAM</a:t>
            </a:r>
            <a:r>
              <a:rPr lang="en-US" altLang="en-US" sz="1800" dirty="0" smtClean="0"/>
              <a:t> cell lines</a:t>
            </a:r>
          </a:p>
          <a:p>
            <a:pPr>
              <a:spcBef>
                <a:spcPts val="1200"/>
              </a:spcBef>
            </a:pPr>
            <a:endParaRPr lang="en-US" altLang="en-US" sz="1800" dirty="0" smtClean="0"/>
          </a:p>
          <a:p>
            <a:pPr marL="114300" indent="0">
              <a:buNone/>
              <a:defRPr/>
            </a:pPr>
            <a:r>
              <a:rPr lang="en-GB" sz="1800" b="1" dirty="0" smtClean="0"/>
              <a:t>4. Specimen storage and retrieval issue </a:t>
            </a:r>
            <a:endParaRPr lang="en-GB" sz="1800" dirty="0" smtClean="0"/>
          </a:p>
          <a:p>
            <a:pPr marL="285750" indent="-285750">
              <a:buFont typeface="Arial" panose="020B0604020202020204" pitchFamily="34" charset="0"/>
              <a:buChar char="•"/>
              <a:defRPr/>
            </a:pPr>
            <a:r>
              <a:rPr lang="en-GB" sz="1800" dirty="0" smtClean="0"/>
              <a:t>untested specimens occupied significant storage space</a:t>
            </a:r>
          </a:p>
          <a:p>
            <a:pPr marL="285750" indent="-285750">
              <a:buFont typeface="Arial" panose="020B0604020202020204" pitchFamily="34" charset="0"/>
              <a:buChar char="•"/>
              <a:defRPr/>
            </a:pPr>
            <a:r>
              <a:rPr lang="en-GB" sz="1800" dirty="0" smtClean="0"/>
              <a:t>Due to large quantity of stored specimens, even the retrieval of specimens for priority testing proved to be time-consuming</a:t>
            </a:r>
          </a:p>
          <a:p>
            <a:pPr marL="285750" indent="-285750">
              <a:buFont typeface="Arial" panose="020B0604020202020204" pitchFamily="34" charset="0"/>
              <a:buChar char="•"/>
              <a:defRPr/>
            </a:pPr>
            <a:r>
              <a:rPr lang="en-US" sz="1800" dirty="0" smtClean="0"/>
              <a:t>All untested samples continued to be stored at NML</a:t>
            </a:r>
          </a:p>
          <a:p>
            <a:pPr>
              <a:spcBef>
                <a:spcPts val="1200"/>
              </a:spcBef>
            </a:pPr>
            <a:endParaRPr lang="en-PH" altLang="en-US" sz="1800" dirty="0" smtClean="0"/>
          </a:p>
          <a:p>
            <a:pPr marL="114300" indent="0">
              <a:buNone/>
              <a:defRPr/>
            </a:pPr>
            <a:r>
              <a:rPr lang="en-US" altLang="en-US" sz="1200" b="1" dirty="0" smtClean="0"/>
              <a:t>5. Compromised specimen and data quality</a:t>
            </a:r>
          </a:p>
          <a:p>
            <a:pPr marL="171450" indent="-171450">
              <a:buFont typeface="Arial" panose="020B0604020202020204" pitchFamily="34" charset="0"/>
              <a:buChar char="•"/>
              <a:defRPr/>
            </a:pPr>
            <a:r>
              <a:rPr lang="en-US" sz="1200" dirty="0" smtClean="0"/>
              <a:t>Incompletely CIF, discrepancy of lab and surveillance data, illegible hand writings or poor labeling</a:t>
            </a:r>
          </a:p>
          <a:p>
            <a:pPr marL="171450" indent="-171450">
              <a:buFont typeface="Arial" panose="020B0604020202020204" pitchFamily="34" charset="0"/>
              <a:buChar char="•"/>
              <a:defRPr/>
            </a:pPr>
            <a:r>
              <a:rPr lang="en-US" sz="1200" dirty="0" smtClean="0"/>
              <a:t>duplicate samples or samples without CIF (vice-versa), grossly </a:t>
            </a:r>
            <a:r>
              <a:rPr lang="en-US" sz="1200" dirty="0" err="1" smtClean="0"/>
              <a:t>hemolyzed</a:t>
            </a:r>
            <a:r>
              <a:rPr lang="en-US" sz="1200" dirty="0" smtClean="0"/>
              <a:t>/degraded blood samples, improperly collected DBS</a:t>
            </a:r>
          </a:p>
          <a:p>
            <a:endParaRPr lang="en-US" dirty="0" smtClean="0"/>
          </a:p>
          <a:p>
            <a:r>
              <a:rPr lang="en-US" sz="1200" b="1" kern="1200" dirty="0" smtClean="0">
                <a:solidFill>
                  <a:schemeClr val="tx1"/>
                </a:solidFill>
                <a:effectLst/>
                <a:latin typeface="+mn-lt"/>
                <a:ea typeface="+mn-ea"/>
                <a:cs typeface="+mn-cs"/>
              </a:rPr>
              <a:t>6. Maintaining Timeliness and Other Quality Indicators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Due to the overwhelming number of specimen referrals, the NML’s turn around time for providing final laboratory results extended to more than 2 months during the height of the measles outbreaks.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Turnaround time aligned with the WHO standards resumed in July.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NML is also working on the recommendations provided by the WHO Accreditation Team for to ensure quality laboratory operations.</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FEFA2897-DAB0-4D09-994C-18E83A9FD86E}" type="slidenum">
              <a:rPr lang="en-US" smtClean="0"/>
              <a:pPr/>
              <a:t>14</a:t>
            </a:fld>
            <a:endParaRPr lang="en-US"/>
          </a:p>
        </p:txBody>
      </p:sp>
    </p:spTree>
    <p:extLst>
      <p:ext uri="{BB962C8B-B14F-4D97-AF65-F5344CB8AC3E}">
        <p14:creationId xmlns="" xmlns:p14="http://schemas.microsoft.com/office/powerpoint/2010/main" val="30261225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Temporarily discontinued re-testing of measles equivocal results </a:t>
            </a:r>
          </a:p>
          <a:p>
            <a:pPr lvl="0"/>
            <a:r>
              <a:rPr lang="en-GB" sz="1200" kern="1200" dirty="0" smtClean="0">
                <a:solidFill>
                  <a:schemeClr val="tx1"/>
                </a:solidFill>
                <a:effectLst/>
                <a:latin typeface="+mn-lt"/>
                <a:ea typeface="+mn-ea"/>
                <a:cs typeface="+mn-cs"/>
              </a:rPr>
              <a:t>The NML and EB agreed to regulate weekly supply of specimen kits  </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Frequency of measles IgM Testing shifted from thrice a week to daily, with 2 shifts per day  </a:t>
            </a:r>
          </a:p>
          <a:p>
            <a:pPr lvl="0"/>
            <a:r>
              <a:rPr lang="en-PH" sz="1200" kern="1200" dirty="0" smtClean="0">
                <a:solidFill>
                  <a:schemeClr val="tx1"/>
                </a:solidFill>
                <a:effectLst/>
                <a:latin typeface="+mn-lt"/>
                <a:ea typeface="+mn-ea"/>
                <a:cs typeface="+mn-cs"/>
              </a:rPr>
              <a:t>Early 2014, the Virology Department of RITM activated its Incident Command System (surge capacity) to support the National measles Lab operations</a:t>
            </a:r>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Additional Laboratory Technical Staff for the NML were hired and trained</a:t>
            </a:r>
          </a:p>
          <a:p>
            <a:pPr lvl="1"/>
            <a:r>
              <a:rPr lang="en-US" sz="1200" kern="1200" dirty="0" smtClean="0">
                <a:solidFill>
                  <a:schemeClr val="tx1"/>
                </a:solidFill>
                <a:effectLst/>
                <a:latin typeface="+mn-lt"/>
                <a:ea typeface="+mn-ea"/>
                <a:cs typeface="+mn-cs"/>
              </a:rPr>
              <a:t>6 RITM staff were repurposed to support samples and  information management</a:t>
            </a:r>
          </a:p>
          <a:p>
            <a:pPr lvl="1"/>
            <a:r>
              <a:rPr lang="en-US" sz="1200" kern="1200" dirty="0" smtClean="0">
                <a:solidFill>
                  <a:schemeClr val="tx1"/>
                </a:solidFill>
                <a:effectLst/>
                <a:latin typeface="+mn-lt"/>
                <a:ea typeface="+mn-ea"/>
                <a:cs typeface="+mn-cs"/>
              </a:rPr>
              <a:t>WHO assigned one data manager to support the NML in data encoding, analysis and identification of samples to be prioritized for testing.</a:t>
            </a:r>
          </a:p>
          <a:p>
            <a:pPr lvl="0"/>
            <a:r>
              <a:rPr lang="en-US" sz="1200" kern="1200" dirty="0" smtClean="0">
                <a:solidFill>
                  <a:schemeClr val="tx1"/>
                </a:solidFill>
                <a:effectLst/>
                <a:latin typeface="+mn-lt"/>
                <a:ea typeface="+mn-ea"/>
                <a:cs typeface="+mn-cs"/>
              </a:rPr>
              <a:t>RITM Surveillance Unit was created to deal with data management and providing feedback and test results. This way, NML laboratory staff were able to focus on running the tests </a:t>
            </a:r>
          </a:p>
          <a:p>
            <a:pPr lvl="0"/>
            <a:r>
              <a:rPr lang="en-PH" sz="1200" kern="1200" dirty="0" smtClean="0">
                <a:solidFill>
                  <a:schemeClr val="tx1"/>
                </a:solidFill>
                <a:effectLst/>
                <a:latin typeface="+mn-lt"/>
                <a:ea typeface="+mn-ea"/>
                <a:cs typeface="+mn-cs"/>
              </a:rPr>
              <a:t>NML adopted a priority sample testing method by mid-February 2014 to strategically support the LGUS in dealing with the outbreak.</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pPr lvl="0"/>
            <a:r>
              <a:rPr lang="en-PH" sz="1200" kern="1200" dirty="0" smtClean="0">
                <a:solidFill>
                  <a:schemeClr val="tx1"/>
                </a:solidFill>
                <a:effectLst/>
                <a:latin typeface="+mn-lt"/>
                <a:ea typeface="+mn-ea"/>
                <a:cs typeface="+mn-cs"/>
              </a:rPr>
              <a:t>When the lab ran out of IgM test kit towards the end of February, other tests were performed to compensate for LGU demand for results:</a:t>
            </a:r>
            <a:endParaRPr lang="en-US" sz="1200" kern="1200" dirty="0" smtClean="0">
              <a:solidFill>
                <a:schemeClr val="tx1"/>
              </a:solidFill>
              <a:effectLst/>
              <a:latin typeface="+mn-lt"/>
              <a:ea typeface="+mn-ea"/>
              <a:cs typeface="+mn-cs"/>
            </a:endParaRPr>
          </a:p>
          <a:p>
            <a:pPr lvl="1"/>
            <a:r>
              <a:rPr lang="en-PH" sz="1200" kern="1200" dirty="0" smtClean="0">
                <a:solidFill>
                  <a:schemeClr val="tx1"/>
                </a:solidFill>
                <a:effectLst/>
                <a:latin typeface="+mn-lt"/>
                <a:ea typeface="+mn-ea"/>
                <a:cs typeface="+mn-cs"/>
              </a:rPr>
              <a:t>With more swab samples available, </a:t>
            </a:r>
            <a:r>
              <a:rPr lang="en-PH" sz="1200" u="sng" kern="1200" dirty="0" smtClean="0">
                <a:solidFill>
                  <a:schemeClr val="tx1"/>
                </a:solidFill>
                <a:effectLst/>
                <a:latin typeface="+mn-lt"/>
                <a:ea typeface="+mn-ea"/>
                <a:cs typeface="+mn-cs"/>
              </a:rPr>
              <a:t>Measles VI and IF confirmation </a:t>
            </a:r>
            <a:r>
              <a:rPr lang="en-PH" sz="1200" kern="1200" dirty="0" smtClean="0">
                <a:solidFill>
                  <a:schemeClr val="tx1"/>
                </a:solidFill>
                <a:effectLst/>
                <a:latin typeface="+mn-lt"/>
                <a:ea typeface="+mn-ea"/>
                <a:cs typeface="+mn-cs"/>
              </a:rPr>
              <a:t>became more regularly performed.</a:t>
            </a:r>
            <a:endParaRPr lang="en-US" sz="1200" kern="1200" dirty="0" smtClean="0">
              <a:solidFill>
                <a:schemeClr val="tx1"/>
              </a:solidFill>
              <a:effectLst/>
              <a:latin typeface="+mn-lt"/>
              <a:ea typeface="+mn-ea"/>
              <a:cs typeface="+mn-cs"/>
            </a:endParaRPr>
          </a:p>
          <a:p>
            <a:pPr lvl="1"/>
            <a:r>
              <a:rPr lang="en-PH" sz="1200" kern="1200" dirty="0" smtClean="0">
                <a:solidFill>
                  <a:schemeClr val="tx1"/>
                </a:solidFill>
                <a:effectLst/>
                <a:latin typeface="+mn-lt"/>
                <a:ea typeface="+mn-ea"/>
                <a:cs typeface="+mn-cs"/>
              </a:rPr>
              <a:t>In parallel, NML began to use </a:t>
            </a:r>
            <a:r>
              <a:rPr lang="en-PH" sz="1200" u="sng" kern="1200" dirty="0" err="1" smtClean="0">
                <a:solidFill>
                  <a:schemeClr val="tx1"/>
                </a:solidFill>
                <a:effectLst/>
                <a:latin typeface="+mn-lt"/>
                <a:ea typeface="+mn-ea"/>
                <a:cs typeface="+mn-cs"/>
              </a:rPr>
              <a:t>realtime</a:t>
            </a:r>
            <a:r>
              <a:rPr lang="en-PH" sz="1200" u="sng" kern="1200" dirty="0" smtClean="0">
                <a:solidFill>
                  <a:schemeClr val="tx1"/>
                </a:solidFill>
                <a:effectLst/>
                <a:latin typeface="+mn-lt"/>
                <a:ea typeface="+mn-ea"/>
                <a:cs typeface="+mn-cs"/>
              </a:rPr>
              <a:t> PCR, which honed lab staff skills in the use of this testing method</a:t>
            </a:r>
            <a:endParaRPr lang="en-US" sz="1200" kern="1200" dirty="0" smtClean="0">
              <a:solidFill>
                <a:schemeClr val="tx1"/>
              </a:solidFill>
              <a:effectLst/>
              <a:latin typeface="+mn-lt"/>
              <a:ea typeface="+mn-ea"/>
              <a:cs typeface="+mn-cs"/>
            </a:endParaRPr>
          </a:p>
          <a:p>
            <a:pPr lvl="1"/>
            <a:r>
              <a:rPr lang="en-PH" sz="1200" u="sng" kern="1200" dirty="0" smtClean="0">
                <a:solidFill>
                  <a:schemeClr val="tx1"/>
                </a:solidFill>
                <a:effectLst/>
                <a:latin typeface="+mn-lt"/>
                <a:ea typeface="+mn-ea"/>
                <a:cs typeface="+mn-cs"/>
              </a:rPr>
              <a:t>Conventional PCR </a:t>
            </a:r>
            <a:r>
              <a:rPr lang="en-PH" sz="1200" kern="1200" dirty="0" smtClean="0">
                <a:solidFill>
                  <a:schemeClr val="tx1"/>
                </a:solidFill>
                <a:effectLst/>
                <a:latin typeface="+mn-lt"/>
                <a:ea typeface="+mn-ea"/>
                <a:cs typeface="+mn-cs"/>
              </a:rPr>
              <a:t>followed by </a:t>
            </a:r>
            <a:r>
              <a:rPr lang="en-PH" sz="1200" u="sng" kern="1200" dirty="0" smtClean="0">
                <a:solidFill>
                  <a:schemeClr val="tx1"/>
                </a:solidFill>
                <a:effectLst/>
                <a:latin typeface="+mn-lt"/>
                <a:ea typeface="+mn-ea"/>
                <a:cs typeface="+mn-cs"/>
              </a:rPr>
              <a:t>sequencing </a:t>
            </a:r>
            <a:r>
              <a:rPr lang="en-PH" sz="1200" kern="1200" dirty="0" smtClean="0">
                <a:solidFill>
                  <a:schemeClr val="tx1"/>
                </a:solidFill>
                <a:effectLst/>
                <a:latin typeface="+mn-lt"/>
                <a:ea typeface="+mn-ea"/>
                <a:cs typeface="+mn-cs"/>
              </a:rPr>
              <a:t>and analysis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pPr lvl="0"/>
            <a:r>
              <a:rPr lang="en-US" sz="1200" kern="1200" dirty="0" err="1" smtClean="0">
                <a:solidFill>
                  <a:schemeClr val="tx1"/>
                </a:solidFill>
                <a:effectLst/>
                <a:latin typeface="+mn-lt"/>
                <a:ea typeface="+mn-ea"/>
                <a:cs typeface="+mn-cs"/>
              </a:rPr>
              <a:t>Mycoplasm</a:t>
            </a:r>
            <a:r>
              <a:rPr lang="en-US" sz="1200" kern="1200" dirty="0" smtClean="0">
                <a:solidFill>
                  <a:schemeClr val="tx1"/>
                </a:solidFill>
                <a:effectLst/>
                <a:latin typeface="+mn-lt"/>
                <a:ea typeface="+mn-ea"/>
                <a:cs typeface="+mn-cs"/>
              </a:rPr>
              <a:t> contamination was treated with </a:t>
            </a:r>
            <a:r>
              <a:rPr lang="en-US" sz="1200" kern="1200" dirty="0" err="1" smtClean="0">
                <a:solidFill>
                  <a:schemeClr val="tx1"/>
                </a:solidFill>
                <a:effectLst/>
                <a:latin typeface="+mn-lt"/>
                <a:ea typeface="+mn-ea"/>
                <a:cs typeface="+mn-cs"/>
              </a:rPr>
              <a:t>Mycokill</a:t>
            </a:r>
            <a:r>
              <a:rPr lang="en-US" sz="1200" kern="1200" dirty="0" smtClean="0">
                <a:solidFill>
                  <a:schemeClr val="tx1"/>
                </a:solidFill>
                <a:effectLst/>
                <a:latin typeface="+mn-lt"/>
                <a:ea typeface="+mn-ea"/>
                <a:cs typeface="+mn-cs"/>
              </a:rPr>
              <a:t>. All the other cell lines are already negative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EFA2897-DAB0-4D09-994C-18E83A9FD86E}" type="slidenum">
              <a:rPr lang="en-US" smtClean="0"/>
              <a:pPr/>
              <a:t>15</a:t>
            </a:fld>
            <a:endParaRPr lang="en-US"/>
          </a:p>
        </p:txBody>
      </p:sp>
    </p:spTree>
    <p:extLst>
      <p:ext uri="{BB962C8B-B14F-4D97-AF65-F5344CB8AC3E}">
        <p14:creationId xmlns="" xmlns:p14="http://schemas.microsoft.com/office/powerpoint/2010/main" val="30261225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Identified priority samples to be tested are among specimens referred from January to June 2014 </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Samples from suspect cases from an area with at least one laboratory confirmed case are no longer tested. Instead, cases were epidemiologically-linked to the confirmed case. </a:t>
            </a:r>
          </a:p>
          <a:p>
            <a:pPr marL="171450" lvl="0" indent="-171450">
              <a:buFont typeface="Arial" panose="020B0604020202020204" pitchFamily="34" charset="0"/>
              <a:buChar char="•"/>
            </a:pPr>
            <a:r>
              <a:rPr lang="en-PH" sz="1200" kern="1200" dirty="0" smtClean="0">
                <a:solidFill>
                  <a:schemeClr val="tx1"/>
                </a:solidFill>
                <a:effectLst/>
                <a:latin typeface="+mn-lt"/>
                <a:ea typeface="+mn-ea"/>
                <a:cs typeface="+mn-cs"/>
              </a:rPr>
              <a:t>With the priority testing method, the following criteria was use to identify samples to be tested:</a:t>
            </a:r>
            <a:endParaRPr lang="en-US" sz="1200" kern="1200" dirty="0" smtClean="0">
              <a:solidFill>
                <a:schemeClr val="tx1"/>
              </a:solidFill>
              <a:effectLst/>
              <a:latin typeface="+mn-lt"/>
              <a:ea typeface="+mn-ea"/>
              <a:cs typeface="+mn-cs"/>
            </a:endParaRPr>
          </a:p>
          <a:p>
            <a:pPr marL="685800" lvl="1" indent="-228600">
              <a:buFont typeface="+mj-lt"/>
              <a:buAutoNum type="alphaLcPeriod"/>
            </a:pPr>
            <a:r>
              <a:rPr lang="en-PH" sz="1200" kern="1200" dirty="0" smtClean="0">
                <a:solidFill>
                  <a:schemeClr val="tx1"/>
                </a:solidFill>
                <a:effectLst/>
                <a:latin typeface="+mn-lt"/>
                <a:ea typeface="+mn-ea"/>
                <a:cs typeface="+mn-cs"/>
              </a:rPr>
              <a:t>Calamity areas (Region 8 that was severely affected by Typhoon Haiyan – situation in the area at the time was bleak, e.g. down health system and service delivery, over-crowded evacuation centers, etc., and any delay in the outbreak response will prove detrimental </a:t>
            </a:r>
            <a:endParaRPr lang="en-US" sz="1200" kern="1200" dirty="0" smtClean="0">
              <a:solidFill>
                <a:schemeClr val="tx1"/>
              </a:solidFill>
              <a:effectLst/>
              <a:latin typeface="+mn-lt"/>
              <a:ea typeface="+mn-ea"/>
              <a:cs typeface="+mn-cs"/>
            </a:endParaRPr>
          </a:p>
          <a:p>
            <a:pPr marL="685800" lvl="1" indent="-228600">
              <a:buFont typeface="+mj-lt"/>
              <a:buAutoNum type="alphaLcPeriod"/>
            </a:pPr>
            <a:r>
              <a:rPr lang="en-PH" sz="1200" kern="1200" dirty="0" smtClean="0">
                <a:solidFill>
                  <a:schemeClr val="tx1"/>
                </a:solidFill>
                <a:effectLst/>
                <a:latin typeface="+mn-lt"/>
                <a:ea typeface="+mn-ea"/>
                <a:cs typeface="+mn-cs"/>
              </a:rPr>
              <a:t>Areas </a:t>
            </a:r>
            <a:r>
              <a:rPr lang="en-US" sz="1200" kern="1200" dirty="0" smtClean="0">
                <a:solidFill>
                  <a:schemeClr val="tx1"/>
                </a:solidFill>
                <a:effectLst/>
                <a:latin typeface="+mn-lt"/>
                <a:ea typeface="+mn-ea"/>
                <a:cs typeface="+mn-cs"/>
              </a:rPr>
              <a:t>without documented laboratory-confirmed measles case yet</a:t>
            </a:r>
          </a:p>
          <a:p>
            <a:pPr marL="685800" lvl="1" indent="-228600">
              <a:buFont typeface="+mj-lt"/>
              <a:buAutoNum type="alphaLcPeriod"/>
            </a:pPr>
            <a:r>
              <a:rPr lang="en-PH" sz="1200" kern="1200" dirty="0" smtClean="0">
                <a:solidFill>
                  <a:schemeClr val="tx1"/>
                </a:solidFill>
                <a:effectLst/>
                <a:latin typeface="+mn-lt"/>
                <a:ea typeface="+mn-ea"/>
                <a:cs typeface="+mn-cs"/>
              </a:rPr>
              <a:t>Areas that are considered “urgent/priority” by the Regional Epidemiology and Surveillance Units because of presence of risk factors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EFA2897-DAB0-4D09-994C-18E83A9FD86E}" type="slidenum">
              <a:rPr lang="en-US" smtClean="0"/>
              <a:pPr/>
              <a:t>16</a:t>
            </a:fld>
            <a:endParaRPr lang="en-US"/>
          </a:p>
        </p:txBody>
      </p:sp>
    </p:spTree>
    <p:extLst>
      <p:ext uri="{BB962C8B-B14F-4D97-AF65-F5344CB8AC3E}">
        <p14:creationId xmlns="" xmlns:p14="http://schemas.microsoft.com/office/powerpoint/2010/main" val="18699923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FA2897-DAB0-4D09-994C-18E83A9FD86E}" type="slidenum">
              <a:rPr lang="en-US" smtClean="0"/>
              <a:pPr/>
              <a:t>18</a:t>
            </a:fld>
            <a:endParaRPr lang="en-US"/>
          </a:p>
        </p:txBody>
      </p:sp>
    </p:spTree>
    <p:extLst>
      <p:ext uri="{BB962C8B-B14F-4D97-AF65-F5344CB8AC3E}">
        <p14:creationId xmlns="" xmlns:p14="http://schemas.microsoft.com/office/powerpoint/2010/main" val="16795631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FA2897-DAB0-4D09-994C-18E83A9FD86E}" type="slidenum">
              <a:rPr lang="en-US" smtClean="0"/>
              <a:pPr/>
              <a:t>19</a:t>
            </a:fld>
            <a:endParaRPr lang="en-US"/>
          </a:p>
        </p:txBody>
      </p:sp>
    </p:spTree>
    <p:extLst>
      <p:ext uri="{BB962C8B-B14F-4D97-AF65-F5344CB8AC3E}">
        <p14:creationId xmlns="" xmlns:p14="http://schemas.microsoft.com/office/powerpoint/2010/main" val="1679563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Measles</a:t>
            </a:r>
            <a:r>
              <a:rPr lang="en-US" baseline="0" dirty="0" smtClean="0"/>
              <a:t> e</a:t>
            </a:r>
            <a:r>
              <a:rPr lang="en-US" dirty="0" smtClean="0"/>
              <a:t>pidemic</a:t>
            </a:r>
            <a:r>
              <a:rPr lang="en-US" baseline="0" dirty="0" smtClean="0"/>
              <a:t> peak was in January 2014, however due to delays in lab testing and result, this was not immediately realized until the specimen testing resumed to normal and databases have been updated. </a:t>
            </a:r>
          </a:p>
          <a:p>
            <a:endParaRPr lang="en-US" baseline="0" dirty="0" smtClean="0"/>
          </a:p>
          <a:p>
            <a:r>
              <a:rPr lang="en-US" baseline="0" dirty="0" smtClean="0"/>
              <a:t>The challenge on how to timely determine epidemic peak during a major outbreak remains.</a:t>
            </a:r>
            <a:endParaRPr lang="en-US" dirty="0"/>
          </a:p>
        </p:txBody>
      </p:sp>
      <p:sp>
        <p:nvSpPr>
          <p:cNvPr id="4" name="Slide Number Placeholder 3"/>
          <p:cNvSpPr>
            <a:spLocks noGrp="1"/>
          </p:cNvSpPr>
          <p:nvPr>
            <p:ph type="sldNum" sz="quarter" idx="10"/>
          </p:nvPr>
        </p:nvSpPr>
        <p:spPr/>
        <p:txBody>
          <a:bodyPr/>
          <a:lstStyle/>
          <a:p>
            <a:fld id="{FEFA2897-DAB0-4D09-994C-18E83A9FD86E}" type="slidenum">
              <a:rPr lang="en-US" smtClean="0"/>
              <a:pPr/>
              <a:t>3</a:t>
            </a:fld>
            <a:endParaRPr lang="en-US"/>
          </a:p>
        </p:txBody>
      </p:sp>
    </p:spTree>
    <p:extLst>
      <p:ext uri="{BB962C8B-B14F-4D97-AF65-F5344CB8AC3E}">
        <p14:creationId xmlns="" xmlns:p14="http://schemas.microsoft.com/office/powerpoint/2010/main" val="2817272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1241425"/>
            <a:ext cx="4464050" cy="3349625"/>
          </a:xfrm>
        </p:spPr>
      </p:sp>
      <p:sp>
        <p:nvSpPr>
          <p:cNvPr id="3" name="Notes Placeholder 2"/>
          <p:cNvSpPr>
            <a:spLocks noGrp="1"/>
          </p:cNvSpPr>
          <p:nvPr>
            <p:ph type="body" idx="1"/>
          </p:nvPr>
        </p:nvSpPr>
        <p:spPr/>
        <p:txBody>
          <a:bodyPr/>
          <a:lstStyle/>
          <a:p>
            <a:r>
              <a:rPr lang="en-PH" dirty="0" smtClean="0"/>
              <a:t>These maps show the measles situation in the Philippines</a:t>
            </a:r>
            <a:r>
              <a:rPr lang="en-PH" baseline="0" dirty="0" smtClean="0"/>
              <a:t> in 2013, 2014 and 2015. The outbreak actually started in Q1 of 2013 in Region 1 (</a:t>
            </a:r>
            <a:r>
              <a:rPr lang="en-PH" baseline="0" dirty="0" err="1" smtClean="0"/>
              <a:t>Pangasinan</a:t>
            </a:r>
            <a:r>
              <a:rPr lang="en-PH" baseline="0" dirty="0" smtClean="0"/>
              <a:t>), Region IVA and NCR, and gradually spreading in Region V, Region 6 (Panay Island), Region 9 and 10 in Mindanao.</a:t>
            </a:r>
          </a:p>
          <a:p>
            <a:endParaRPr lang="en-PH"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PH" baseline="0" dirty="0" smtClean="0"/>
              <a:t>In 2014, transmission persisted but with gradual spread until Q4 2013 when the country was hit by 3 major disasters </a:t>
            </a:r>
            <a:r>
              <a:rPr lang="en-US" sz="1200" b="0" dirty="0" smtClean="0"/>
              <a:t>that resulted to massive</a:t>
            </a:r>
            <a:r>
              <a:rPr lang="en-US" sz="1200" b="0" baseline="0" dirty="0" smtClean="0"/>
              <a:t> population displacement and movement that facilitate more rapid spread of measle</a:t>
            </a:r>
            <a:r>
              <a:rPr lang="en-US" sz="1200" b="0" dirty="0" smtClean="0"/>
              <a:t>s</a:t>
            </a:r>
            <a:r>
              <a:rPr lang="en-US" sz="1200" b="0" baseline="0" dirty="0" smtClean="0"/>
              <a:t> such that in December 2013, almost all regions had massive outbreaks.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baseline="0" dirty="0" smtClean="0"/>
              <a:t>A catch up vaccination in Regions 3, 4A and NCR was conducted targeting under-two children with the purpose of averting further deaths and spread of the virus. Also, a national MR-OPV SIA targeting under-five children was also conducted in September 2014,</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baseline="0" dirty="0" smtClean="0"/>
              <a:t>Despite of the nationwide SIA, measles persisted in some areas in Luzon, </a:t>
            </a:r>
            <a:r>
              <a:rPr lang="en-US" sz="1200" b="0" baseline="0" dirty="0" err="1" smtClean="0"/>
              <a:t>Visayas</a:t>
            </a:r>
            <a:r>
              <a:rPr lang="en-US" sz="1200" b="0" baseline="0" dirty="0" smtClean="0"/>
              <a:t> and Mindanao, mostly affecting older children and adults. </a:t>
            </a:r>
            <a:endParaRPr lang="en-US" sz="1200" b="0" dirty="0" smtClean="0"/>
          </a:p>
          <a:p>
            <a:endParaRPr lang="en-PH" baseline="0" dirty="0" smtClean="0"/>
          </a:p>
          <a:p>
            <a:endParaRPr lang="en-PH" baseline="0" dirty="0" smtClean="0"/>
          </a:p>
          <a:p>
            <a:endParaRPr lang="en-PH" dirty="0"/>
          </a:p>
        </p:txBody>
      </p:sp>
      <p:sp>
        <p:nvSpPr>
          <p:cNvPr id="4" name="Slide Number Placeholder 3"/>
          <p:cNvSpPr>
            <a:spLocks noGrp="1"/>
          </p:cNvSpPr>
          <p:nvPr>
            <p:ph type="sldNum" sz="quarter" idx="10"/>
          </p:nvPr>
        </p:nvSpPr>
        <p:spPr/>
        <p:txBody>
          <a:bodyPr/>
          <a:lstStyle/>
          <a:p>
            <a:fld id="{4F702D94-AF16-4170-AB52-8A03CB61D186}" type="slidenum">
              <a:rPr lang="en-PH" smtClean="0">
                <a:solidFill>
                  <a:prstClr val="black"/>
                </a:solidFill>
              </a:rPr>
              <a:pPr/>
              <a:t>4</a:t>
            </a:fld>
            <a:endParaRPr lang="en-PH">
              <a:solidFill>
                <a:prstClr val="black"/>
              </a:solidFill>
            </a:endParaRPr>
          </a:p>
        </p:txBody>
      </p:sp>
    </p:spTree>
    <p:extLst>
      <p:ext uri="{BB962C8B-B14F-4D97-AF65-F5344CB8AC3E}">
        <p14:creationId xmlns="" xmlns:p14="http://schemas.microsoft.com/office/powerpoint/2010/main" val="24181763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4300" indent="0">
              <a:spcBef>
                <a:spcPts val="1200"/>
              </a:spcBef>
              <a:buNone/>
            </a:pPr>
            <a:r>
              <a:rPr lang="en-GB" sz="1800" b="1" dirty="0" smtClean="0"/>
              <a:t>1. Manpower capacity  and logistics </a:t>
            </a:r>
          </a:p>
          <a:p>
            <a:pPr marL="285750" indent="-285750">
              <a:spcBef>
                <a:spcPts val="1200"/>
              </a:spcBef>
              <a:buFont typeface="Arial" panose="020B0604020202020204" pitchFamily="34" charset="0"/>
              <a:buChar char="•"/>
            </a:pPr>
            <a:r>
              <a:rPr lang="en-GB" sz="1800" dirty="0" smtClean="0"/>
              <a:t>Only one person is in-charge of measles surveillance coordination at the central level and no dedicated VPDSO at the regional level</a:t>
            </a:r>
          </a:p>
          <a:p>
            <a:pPr marL="285750" indent="-285750">
              <a:spcBef>
                <a:spcPts val="1200"/>
              </a:spcBef>
              <a:buFont typeface="Arial" panose="020B0604020202020204" pitchFamily="34" charset="0"/>
              <a:buChar char="•"/>
            </a:pPr>
            <a:r>
              <a:rPr lang="en-GB" sz="1800" dirty="0" smtClean="0"/>
              <a:t>Local health workers and hospital staff are already over-stretched and have limited time for surveillance resulting to delayed investigation, reporting, specimen collection and transport </a:t>
            </a:r>
          </a:p>
          <a:p>
            <a:pPr marL="285750" indent="-285750">
              <a:spcBef>
                <a:spcPts val="1200"/>
              </a:spcBef>
              <a:buFont typeface="Arial" panose="020B0604020202020204" pitchFamily="34" charset="0"/>
              <a:buChar char="•"/>
            </a:pPr>
            <a:r>
              <a:rPr lang="en-GB" sz="1800" dirty="0" smtClean="0"/>
              <a:t>Main sentinel site (San Lazaro Hospital) is understaffed and unable to cope with patient care demand, resulting to significant surveillance backlog</a:t>
            </a:r>
          </a:p>
          <a:p>
            <a:pPr marL="285750" indent="-285750">
              <a:spcBef>
                <a:spcPts val="1200"/>
              </a:spcBef>
              <a:buFont typeface="Arial" panose="020B0604020202020204" pitchFamily="34" charset="0"/>
              <a:buChar char="•"/>
            </a:pPr>
            <a:r>
              <a:rPr lang="en-GB" sz="1800" dirty="0" smtClean="0"/>
              <a:t>In many areas, Many new DSOs were not yet trained on measles outbreak / field investigation and epi-linking, thus dependent on lab confirmation for initiating response activities</a:t>
            </a:r>
          </a:p>
          <a:p>
            <a:pPr marL="285750" indent="-285750">
              <a:spcBef>
                <a:spcPts val="1200"/>
              </a:spcBef>
              <a:buFont typeface="Arial" panose="020B0604020202020204" pitchFamily="34" charset="0"/>
              <a:buChar char="•"/>
            </a:pPr>
            <a:r>
              <a:rPr lang="en-GB" sz="1800" dirty="0" smtClean="0"/>
              <a:t>Limited fund for specimen shipment, field investigation, production of forms and procurement of specimen kits </a:t>
            </a:r>
          </a:p>
          <a:p>
            <a:pPr>
              <a:spcBef>
                <a:spcPts val="1200"/>
              </a:spcBef>
            </a:pPr>
            <a:endParaRPr lang="en-GB" sz="1800" dirty="0" smtClean="0"/>
          </a:p>
          <a:p>
            <a:pPr marL="114300" indent="0">
              <a:spcBef>
                <a:spcPts val="0"/>
              </a:spcBef>
              <a:buNone/>
            </a:pPr>
            <a:r>
              <a:rPr lang="en-GB" sz="2000" b="1" dirty="0" smtClean="0"/>
              <a:t>2. </a:t>
            </a:r>
            <a:r>
              <a:rPr lang="en-GB" sz="1800" b="1" dirty="0" smtClean="0"/>
              <a:t>Adequacy</a:t>
            </a:r>
            <a:r>
              <a:rPr lang="en-GB" sz="1800" b="1" baseline="0" dirty="0" smtClean="0"/>
              <a:t> of s</a:t>
            </a:r>
            <a:r>
              <a:rPr lang="en-GB" sz="1800" b="1" dirty="0" smtClean="0"/>
              <a:t>upply and logistics </a:t>
            </a:r>
          </a:p>
          <a:p>
            <a:pPr marL="400050" indent="-285750">
              <a:spcBef>
                <a:spcPts val="0"/>
              </a:spcBef>
              <a:buFont typeface="Arial" panose="020B0604020202020204" pitchFamily="34" charset="0"/>
              <a:buChar char="•"/>
            </a:pPr>
            <a:r>
              <a:rPr lang="en-GB" sz="1800" dirty="0" smtClean="0"/>
              <a:t>Limited fund for production of forms and procurement of specimen kits </a:t>
            </a:r>
          </a:p>
          <a:p>
            <a:pPr marL="400050" indent="-285750">
              <a:spcBef>
                <a:spcPts val="0"/>
              </a:spcBef>
              <a:buFont typeface="Arial" panose="020B0604020202020204" pitchFamily="34" charset="0"/>
              <a:buChar char="•"/>
            </a:pPr>
            <a:r>
              <a:rPr lang="en-US" sz="1800" dirty="0" smtClean="0"/>
              <a:t>Lack of funds for specimen transport resulting in delays in shipment or spoilage of specimens</a:t>
            </a:r>
          </a:p>
          <a:p>
            <a:pPr marL="400050" indent="-285750">
              <a:spcBef>
                <a:spcPts val="0"/>
              </a:spcBef>
              <a:buFont typeface="Arial" panose="020B0604020202020204" pitchFamily="34" charset="0"/>
              <a:buChar char="•"/>
            </a:pPr>
            <a:r>
              <a:rPr lang="en-US" sz="1800" dirty="0" smtClean="0"/>
              <a:t>DOH contracted courier, XIMEX, does not operate in all provinces and lacks awareness on specimen transport protocols which contributes in the delay of specimen transport</a:t>
            </a:r>
          </a:p>
          <a:p>
            <a:pPr marL="400050" indent="-285750">
              <a:spcBef>
                <a:spcPts val="0"/>
              </a:spcBef>
              <a:buFont typeface="Arial" panose="020B0604020202020204" pitchFamily="34" charset="0"/>
              <a:buChar char="•"/>
            </a:pPr>
            <a:r>
              <a:rPr lang="en-US" sz="1800" dirty="0" smtClean="0"/>
              <a:t>Most of the local airline companies reject airfreight of biological specimens</a:t>
            </a:r>
          </a:p>
          <a:p>
            <a:pPr marL="400050" indent="-285750">
              <a:spcBef>
                <a:spcPts val="0"/>
              </a:spcBef>
              <a:buFont typeface="Arial" panose="020B0604020202020204" pitchFamily="34" charset="0"/>
              <a:buChar char="•"/>
            </a:pPr>
            <a:r>
              <a:rPr lang="en-US" sz="1800" dirty="0" smtClean="0"/>
              <a:t>Stock out of specimen collection kits in many areas</a:t>
            </a:r>
          </a:p>
          <a:p>
            <a:pPr marL="114300" indent="0">
              <a:spcBef>
                <a:spcPts val="1200"/>
              </a:spcBef>
              <a:buNone/>
            </a:pPr>
            <a:endParaRPr lang="en-GB" sz="2000" b="1" dirty="0" smtClean="0"/>
          </a:p>
          <a:p>
            <a:pPr marL="114300" indent="0">
              <a:spcBef>
                <a:spcPts val="1200"/>
              </a:spcBef>
              <a:buNone/>
            </a:pPr>
            <a:r>
              <a:rPr lang="en-GB" sz="2000" b="1" dirty="0" smtClean="0"/>
              <a:t>3. Quality of Data management</a:t>
            </a:r>
          </a:p>
          <a:p>
            <a:pPr marL="457200" indent="-342900">
              <a:spcBef>
                <a:spcPts val="1200"/>
              </a:spcBef>
              <a:buFont typeface="Arial" panose="020B0604020202020204" pitchFamily="34" charset="0"/>
              <a:buChar char="•"/>
            </a:pPr>
            <a:r>
              <a:rPr lang="en-GB" sz="2000" dirty="0" smtClean="0"/>
              <a:t>Delays in case investigation resulting to some cases being discharged without investigation and/or specimens</a:t>
            </a:r>
          </a:p>
          <a:p>
            <a:pPr marL="457200" indent="-342900">
              <a:spcBef>
                <a:spcPts val="1200"/>
              </a:spcBef>
              <a:buFont typeface="Arial" panose="020B0604020202020204" pitchFamily="34" charset="0"/>
              <a:buChar char="•"/>
            </a:pPr>
            <a:r>
              <a:rPr lang="en-GB" sz="2000" dirty="0" smtClean="0"/>
              <a:t>Backlog in data encoding and submission to next levels resulted to inability to timely analyse data for detect clusters.  Many outbreaks were detected only when they became full blown.</a:t>
            </a:r>
          </a:p>
          <a:p>
            <a:pPr marL="457200" indent="-342900">
              <a:spcBef>
                <a:spcPts val="1200"/>
              </a:spcBef>
              <a:buFont typeface="Arial" panose="020B0604020202020204" pitchFamily="34" charset="0"/>
              <a:buChar char="•"/>
            </a:pPr>
            <a:r>
              <a:rPr lang="en-GB" sz="2000" dirty="0" smtClean="0"/>
              <a:t>Incomplete data in the CIF and significant discrepancy between  laboratory and surveillance data. </a:t>
            </a:r>
          </a:p>
          <a:p>
            <a:pPr marL="457200" indent="-342900">
              <a:spcBef>
                <a:spcPts val="1200"/>
              </a:spcBef>
              <a:buFont typeface="Arial" panose="020B0604020202020204" pitchFamily="34" charset="0"/>
              <a:buChar char="•"/>
            </a:pPr>
            <a:r>
              <a:rPr lang="en-GB" sz="2000" dirty="0" smtClean="0"/>
              <a:t>Many information are missing in the surveillance data making it difficult to epi-linked cases, or predict outbreak patterns</a:t>
            </a:r>
          </a:p>
          <a:p>
            <a:pPr>
              <a:spcBef>
                <a:spcPts val="1200"/>
              </a:spcBef>
            </a:pPr>
            <a:endParaRPr lang="en-GB" sz="2000" dirty="0" smtClean="0"/>
          </a:p>
          <a:p>
            <a:pPr marL="114300" indent="0">
              <a:buNone/>
            </a:pPr>
            <a:r>
              <a:rPr lang="en-GB" sz="1800" b="1" dirty="0" smtClean="0"/>
              <a:t>4. Reporting and feedback mechanism</a:t>
            </a:r>
          </a:p>
          <a:p>
            <a:pPr marL="400050" indent="-285750">
              <a:buFont typeface="Arial" panose="020B0604020202020204" pitchFamily="34" charset="0"/>
              <a:buChar char="•"/>
            </a:pPr>
            <a:r>
              <a:rPr lang="en-GB" sz="1800" dirty="0" smtClean="0"/>
              <a:t>Back log in providing lab results to sub-national levels to help in planning and dealing with the outbreaks</a:t>
            </a:r>
          </a:p>
          <a:p>
            <a:pPr marL="400050" indent="-285750">
              <a:buFont typeface="Arial" panose="020B0604020202020204" pitchFamily="34" charset="0"/>
              <a:buChar char="•"/>
            </a:pPr>
            <a:r>
              <a:rPr lang="en-GB" sz="1800" dirty="0" smtClean="0"/>
              <a:t>Unmet expectations of the local health workers for lab result resulted to confusion and delayed outbreak response, further aggravating the situation. </a:t>
            </a:r>
          </a:p>
          <a:p>
            <a:pPr marL="400050" indent="-285750">
              <a:buFont typeface="Arial" panose="020B0604020202020204" pitchFamily="34" charset="0"/>
              <a:buChar char="•"/>
            </a:pPr>
            <a:r>
              <a:rPr lang="en-US" sz="1800" dirty="0" smtClean="0"/>
              <a:t>Shifting the surveillance activities to outbreak mode: collection of specimens from all cases vs. collection of representative samples</a:t>
            </a:r>
          </a:p>
          <a:p>
            <a:pPr marL="400050" indent="-285750">
              <a:buFont typeface="Arial" panose="020B0604020202020204" pitchFamily="34" charset="0"/>
              <a:buChar char="•"/>
            </a:pPr>
            <a:r>
              <a:rPr lang="en-US" sz="1800" dirty="0" smtClean="0"/>
              <a:t>Outbreak happened when most regions have already cascaded the information that specimens must be collected in at least</a:t>
            </a:r>
            <a:r>
              <a:rPr lang="en-US" sz="1800" baseline="0" dirty="0" smtClean="0"/>
              <a:t> </a:t>
            </a:r>
            <a:r>
              <a:rPr lang="en-US" sz="1800" dirty="0" smtClean="0"/>
              <a:t>80% of measles cases in compliance with AO2012-003. </a:t>
            </a:r>
            <a:r>
              <a:rPr lang="en-US" sz="1800" kern="0" dirty="0" smtClean="0">
                <a:cs typeface="Arial" panose="020B0604020202020204" pitchFamily="34" charset="0"/>
              </a:rPr>
              <a:t>When NML is already flooded with blood specimens, there was a concern about asking the LGUs not to collect specimen from all cases anymore because it may backfire to surveillance once the outbreak is over.</a:t>
            </a:r>
            <a:endParaRPr lang="en-GB" sz="2000" dirty="0" smtClean="0"/>
          </a:p>
          <a:p>
            <a:pPr marL="411480" lvl="1" indent="0">
              <a:spcBef>
                <a:spcPts val="1200"/>
              </a:spcBef>
              <a:buNone/>
            </a:pPr>
            <a:endParaRPr lang="en-GB" sz="1800" dirty="0" smtClean="0"/>
          </a:p>
          <a:p>
            <a:endParaRPr lang="en-US" dirty="0"/>
          </a:p>
        </p:txBody>
      </p:sp>
      <p:sp>
        <p:nvSpPr>
          <p:cNvPr id="4" name="Slide Number Placeholder 3"/>
          <p:cNvSpPr>
            <a:spLocks noGrp="1"/>
          </p:cNvSpPr>
          <p:nvPr>
            <p:ph type="sldNum" sz="quarter" idx="10"/>
          </p:nvPr>
        </p:nvSpPr>
        <p:spPr/>
        <p:txBody>
          <a:bodyPr/>
          <a:lstStyle/>
          <a:p>
            <a:fld id="{FEFA2897-DAB0-4D09-994C-18E83A9FD86E}" type="slidenum">
              <a:rPr lang="en-US" smtClean="0"/>
              <a:pPr/>
              <a:t>6</a:t>
            </a:fld>
            <a:endParaRPr lang="en-US"/>
          </a:p>
        </p:txBody>
      </p:sp>
    </p:spTree>
    <p:extLst>
      <p:ext uri="{BB962C8B-B14F-4D97-AF65-F5344CB8AC3E}">
        <p14:creationId xmlns="" xmlns:p14="http://schemas.microsoft.com/office/powerpoint/2010/main" val="39632827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smtClean="0"/>
              <a:t>Surge capacity was activated after the Secretary of Health officially acknowledge the outbreak,  especially in Regions 3, 4A and NCR</a:t>
            </a:r>
          </a:p>
          <a:p>
            <a:pPr marL="742950" lvl="1" indent="-285750">
              <a:buFont typeface="Arial" panose="020B0604020202020204" pitchFamily="34" charset="0"/>
              <a:buChar char="•"/>
            </a:pPr>
            <a:r>
              <a:rPr lang="en-GB" sz="1800" dirty="0" smtClean="0"/>
              <a:t>At the national level, 2 PIDSR SO were repurposed to support measles surveillance coordination and data management</a:t>
            </a:r>
          </a:p>
          <a:p>
            <a:pPr marL="742950" lvl="1" indent="-285750">
              <a:buFont typeface="Arial" panose="020B0604020202020204" pitchFamily="34" charset="0"/>
              <a:buChar char="•"/>
            </a:pPr>
            <a:r>
              <a:rPr lang="en-GB" sz="1800" dirty="0" smtClean="0"/>
              <a:t>RHOs also repurpose regional staff (HEMS, ESR, EPI, MCH, etc.) to support RESU for measles surveillance and response</a:t>
            </a:r>
          </a:p>
          <a:p>
            <a:pPr marL="742950" lvl="1" indent="-285750">
              <a:buFont typeface="Arial" panose="020B0604020202020204" pitchFamily="34" charset="0"/>
              <a:buChar char="•"/>
            </a:pPr>
            <a:r>
              <a:rPr lang="en-GB" sz="1800" dirty="0" smtClean="0"/>
              <a:t>NCR DSOs assigned RHO staff to conduct daily monitoring and investigation of cases in San Lazaro Hospital</a:t>
            </a:r>
          </a:p>
          <a:p>
            <a:pPr lvl="1"/>
            <a:endParaRPr lang="en-GB" sz="1800" dirty="0" smtClean="0"/>
          </a:p>
          <a:p>
            <a:r>
              <a:rPr lang="en-GB" sz="1800" dirty="0" smtClean="0"/>
              <a:t>Many regions conducted refresher orientation on measles surveillance and outbreak response for DSO, DSC and LGUs</a:t>
            </a:r>
          </a:p>
          <a:p>
            <a:endParaRPr lang="en-GB" sz="1800" dirty="0" smtClean="0"/>
          </a:p>
          <a:p>
            <a:r>
              <a:rPr lang="en-GB" sz="1800" dirty="0" smtClean="0"/>
              <a:t>DOH EB and WHO did emergency procurement of additional supply of specimen collection kits for measles investigation</a:t>
            </a:r>
          </a:p>
          <a:p>
            <a:endParaRPr lang="en-GB" sz="1800" dirty="0" smtClean="0"/>
          </a:p>
          <a:p>
            <a:r>
              <a:rPr lang="en-GB" sz="1800" dirty="0" smtClean="0"/>
              <a:t>To overcome collection and transport issues, promoted collection of DBS instead of whole blood in areas with difficulty</a:t>
            </a:r>
          </a:p>
          <a:p>
            <a:endParaRPr lang="en-GB" sz="1800" dirty="0" smtClean="0"/>
          </a:p>
          <a:p>
            <a:r>
              <a:rPr lang="en-US" sz="1800" kern="0" dirty="0" smtClean="0">
                <a:cs typeface="Arial" panose="020B0604020202020204" pitchFamily="34" charset="0"/>
              </a:rPr>
              <a:t>The DOH EB and NML regulated the allocation of specimen collection kits (limit to 5 per region per week)</a:t>
            </a:r>
          </a:p>
          <a:p>
            <a:endParaRPr lang="en-US" sz="1800" kern="0" dirty="0" smtClean="0">
              <a:cs typeface="Arial" panose="020B0604020202020204" pitchFamily="34" charset="0"/>
            </a:endParaRPr>
          </a:p>
          <a:p>
            <a:r>
              <a:rPr lang="en-US" sz="1800" kern="0" dirty="0" smtClean="0">
                <a:cs typeface="Arial" panose="020B0604020202020204" pitchFamily="34" charset="0"/>
              </a:rPr>
              <a:t>DOH EB promoted epi-linking of cases in areas with documented lab-confirmed cases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FEFA2897-DAB0-4D09-994C-18E83A9FD86E}" type="slidenum">
              <a:rPr lang="en-US" smtClean="0"/>
              <a:pPr/>
              <a:t>7</a:t>
            </a:fld>
            <a:endParaRPr lang="en-US"/>
          </a:p>
        </p:txBody>
      </p:sp>
    </p:spTree>
    <p:extLst>
      <p:ext uri="{BB962C8B-B14F-4D97-AF65-F5344CB8AC3E}">
        <p14:creationId xmlns="" xmlns:p14="http://schemas.microsoft.com/office/powerpoint/2010/main" val="39632827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smtClean="0"/>
              <a:t>DOH EB issued a released AO for strengthening laboratory confirmation for measles surveillance. Contains guidelines on specimen collection in an outbreak setting</a:t>
            </a:r>
          </a:p>
          <a:p>
            <a:pPr lvl="1"/>
            <a:endParaRPr lang="en-GB" sz="18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800" kern="0" dirty="0" smtClean="0">
                <a:cs typeface="Arial" panose="020B0604020202020204" pitchFamily="34" charset="0"/>
              </a:rPr>
              <a:t>The DOH EB and NML developed a more strategic approach to case/outbreak confirmation that will prevent confusion in specimen collection particularly when the outbreak is over.</a:t>
            </a:r>
          </a:p>
          <a:p>
            <a:endParaRPr lang="en-GB" sz="1800" dirty="0" smtClean="0"/>
          </a:p>
          <a:p>
            <a:r>
              <a:rPr lang="en-GB" sz="1800" dirty="0" smtClean="0"/>
              <a:t>WHO provided data management support to SLH and DOH EB for data encoding, consolidation, analysis, epi-linking, mapping, report generation, etc.</a:t>
            </a:r>
          </a:p>
          <a:p>
            <a:endParaRPr lang="en-GB" sz="1800" dirty="0" smtClean="0"/>
          </a:p>
          <a:p>
            <a:r>
              <a:rPr lang="en-GB" sz="1800" dirty="0" smtClean="0"/>
              <a:t>DOH EB also came up with an AO providing guidance for LGUs in responding to measles outbreak, including epi-linking of case in areas with laboratory confirmed measles – while this was drafted in March, the AO was only issued in October 2014.</a:t>
            </a:r>
          </a:p>
          <a:p>
            <a:endParaRPr lang="en-GB" sz="1800" dirty="0" smtClean="0"/>
          </a:p>
          <a:p>
            <a:endParaRPr lang="en-US" dirty="0"/>
          </a:p>
        </p:txBody>
      </p:sp>
      <p:sp>
        <p:nvSpPr>
          <p:cNvPr id="4" name="Slide Number Placeholder 3"/>
          <p:cNvSpPr>
            <a:spLocks noGrp="1"/>
          </p:cNvSpPr>
          <p:nvPr>
            <p:ph type="sldNum" sz="quarter" idx="10"/>
          </p:nvPr>
        </p:nvSpPr>
        <p:spPr/>
        <p:txBody>
          <a:bodyPr/>
          <a:lstStyle/>
          <a:p>
            <a:fld id="{FEFA2897-DAB0-4D09-994C-18E83A9FD86E}" type="slidenum">
              <a:rPr lang="en-US" smtClean="0"/>
              <a:pPr/>
              <a:t>8</a:t>
            </a:fld>
            <a:endParaRPr lang="en-US"/>
          </a:p>
        </p:txBody>
      </p:sp>
    </p:spTree>
    <p:extLst>
      <p:ext uri="{BB962C8B-B14F-4D97-AF65-F5344CB8AC3E}">
        <p14:creationId xmlns="" xmlns:p14="http://schemas.microsoft.com/office/powerpoint/2010/main" val="39632827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spcBef>
                <a:spcPts val="2000"/>
              </a:spcBef>
              <a:buFont typeface="Arial" panose="020B0604020202020204" pitchFamily="34" charset="0"/>
              <a:buChar char="•"/>
            </a:pPr>
            <a:r>
              <a:rPr lang="en-GB" dirty="0" smtClean="0"/>
              <a:t>While there is knowledge on epi-linking, this is not routinely practiced in regular times because the surveillance guidelines promotes collecting samples from every case, as possible. </a:t>
            </a:r>
          </a:p>
          <a:p>
            <a:pPr marL="171450" indent="-171450">
              <a:spcBef>
                <a:spcPts val="2000"/>
              </a:spcBef>
              <a:buFont typeface="Arial" panose="020B0604020202020204" pitchFamily="34" charset="0"/>
              <a:buChar char="•"/>
            </a:pPr>
            <a:endParaRPr lang="en-GB" dirty="0" smtClean="0"/>
          </a:p>
          <a:p>
            <a:pPr marL="171450" indent="-171450">
              <a:spcBef>
                <a:spcPts val="2000"/>
              </a:spcBef>
              <a:buFont typeface="Arial" panose="020B0604020202020204" pitchFamily="34" charset="0"/>
              <a:buChar char="•"/>
            </a:pPr>
            <a:r>
              <a:rPr lang="en-US" dirty="0" smtClean="0"/>
              <a:t>Even in January, when specimen referrals sharply rose and blood collection kits are running out, the system resorted to DBS collection more  than epi-linking of cases. </a:t>
            </a:r>
          </a:p>
          <a:p>
            <a:pPr marL="171450" indent="-171450">
              <a:spcBef>
                <a:spcPts val="2000"/>
              </a:spcBef>
              <a:buFont typeface="Arial" panose="020B0604020202020204" pitchFamily="34" charset="0"/>
              <a:buChar char="•"/>
            </a:pPr>
            <a:endParaRPr lang="en-US" dirty="0" smtClean="0"/>
          </a:p>
          <a:p>
            <a:pPr marL="171450" indent="-171450">
              <a:spcBef>
                <a:spcPts val="2000"/>
              </a:spcBef>
              <a:buFont typeface="Arial" panose="020B0604020202020204" pitchFamily="34" charset="0"/>
              <a:buChar char="•"/>
            </a:pPr>
            <a:r>
              <a:rPr lang="en-US" dirty="0" smtClean="0"/>
              <a:t>When the lab ran out of test kit in February and unable to test more than 10,000 samples taken from suspect measles, epi-linking has become more critical. It needs to be done first to support the lab in the representative sampling method (which will be explained later. </a:t>
            </a:r>
          </a:p>
          <a:p>
            <a:pPr marL="171450" indent="-171450">
              <a:spcBef>
                <a:spcPts val="2000"/>
              </a:spcBef>
              <a:buFont typeface="Arial" panose="020B0604020202020204" pitchFamily="34" charset="0"/>
              <a:buChar char="•"/>
            </a:pPr>
            <a:endParaRPr lang="en-US" dirty="0" smtClean="0"/>
          </a:p>
          <a:p>
            <a:pPr marL="171450" indent="-171450">
              <a:spcBef>
                <a:spcPts val="2000"/>
              </a:spcBef>
              <a:buFont typeface="Arial" panose="020B0604020202020204" pitchFamily="34" charset="0"/>
              <a:buChar char="•"/>
            </a:pPr>
            <a:r>
              <a:rPr lang="en-US" dirty="0" smtClean="0"/>
              <a:t>A data manager is provided by WHO to support the central office in the data cleaning, analysis and epi-linking of cases</a:t>
            </a:r>
            <a:endParaRPr lang="en-US" dirty="0"/>
          </a:p>
        </p:txBody>
      </p:sp>
      <p:sp>
        <p:nvSpPr>
          <p:cNvPr id="4" name="Slide Number Placeholder 3"/>
          <p:cNvSpPr>
            <a:spLocks noGrp="1"/>
          </p:cNvSpPr>
          <p:nvPr>
            <p:ph type="sldNum" sz="quarter" idx="10"/>
          </p:nvPr>
        </p:nvSpPr>
        <p:spPr/>
        <p:txBody>
          <a:bodyPr/>
          <a:lstStyle/>
          <a:p>
            <a:fld id="{FEFA2897-DAB0-4D09-994C-18E83A9FD86E}" type="slidenum">
              <a:rPr lang="en-US" smtClean="0"/>
              <a:pPr/>
              <a:t>9</a:t>
            </a:fld>
            <a:endParaRPr lang="en-US"/>
          </a:p>
        </p:txBody>
      </p:sp>
    </p:spTree>
    <p:extLst>
      <p:ext uri="{BB962C8B-B14F-4D97-AF65-F5344CB8AC3E}">
        <p14:creationId xmlns="" xmlns:p14="http://schemas.microsoft.com/office/powerpoint/2010/main" val="26544216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FA2897-DAB0-4D09-994C-18E83A9FD86E}" type="slidenum">
              <a:rPr lang="en-US" smtClean="0"/>
              <a:pPr/>
              <a:t>10</a:t>
            </a:fld>
            <a:endParaRPr lang="en-US"/>
          </a:p>
        </p:txBody>
      </p:sp>
    </p:spTree>
    <p:extLst>
      <p:ext uri="{BB962C8B-B14F-4D97-AF65-F5344CB8AC3E}">
        <p14:creationId xmlns="" xmlns:p14="http://schemas.microsoft.com/office/powerpoint/2010/main" val="30795183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1. 2013: measles outbreak already noted first in NCR, then in Regions 3 and 4A, which further spread to Regions 5 &amp; 6I</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2. Three major disasters (Zamboanga City siege, earthquake &amp; typhoon Haiyan) resulted to massive internal displacement of population, which is believed to facilitate rapid spread of measles to other parts of the country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3. Nov 2013: while the country is</a:t>
            </a:r>
            <a:r>
              <a:rPr lang="en-US" baseline="0" dirty="0" smtClean="0"/>
              <a:t> dealing with the aftermath of typhoon Haiyan in 3 affected regions, virus has spread in almost all regions of the country causing a sharp </a:t>
            </a:r>
            <a:r>
              <a:rPr lang="en-US" dirty="0" smtClean="0"/>
              <a:t>increase in measles reporting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4. Dec 2013 – blood specimen referrals to National</a:t>
            </a:r>
            <a:r>
              <a:rPr lang="en-US" baseline="0" dirty="0" smtClean="0"/>
              <a:t> Measles Laboratory rose sharply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5. With the media hype, public awareness on measles increased resulting to a proportionate increase in the suspect case reporting and blood specimen referrals. WHO hired 2 data managers assigned to support NPL and San Lazaro Hospital, which has the highest admission of suspect measles cases.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6. From 23 Jan-3 Feb, the DOH supported the three regions with the highest measles transmission. These are Regions III, IVA and NCR. DOH also promoted the use of dried blood spot for specimen collection due to insufficient supply of collection kits.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7. On 24 Jan 2014, DOH issued administrative order #2014-0003, updated guidelines on strengthening laboratory confirmation of measles cases. This provided further guidance on how disease surveillance officer will adjust the number of specimens to be collected from suspect cases in an outbreak area.</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8. 0n 10 Feb, the NPL stopped testing measles specimen due to stock out of measles IgM test kit. Likewise, allocation of serum and DBS collection kit were controlled. Only  sets are given per region.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9. WHO replenished the NPL with test kits and lab testing resumed. However, only new specimens will be tested. There was an agreement between NPL and DOH EB that NPL will no longer test old specimens. The purpose is to better guide the LGU in determining where response immunization is necessary.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10. In Sept 2014, a country-wide MR-OPV SIA was conducted with a 91% coverage.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11. On 27 Oct 2014, DOH issued AO#2014-0039, Strengthening LGU capacity for identifying measles outbreak and planning for appropriate response.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12. After the 2014 MR SIA, the number of cases sharply decrease and la resumed testing all incoming samples.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FEFA2897-DAB0-4D09-994C-18E83A9FD86E}" type="slidenum">
              <a:rPr lang="en-US" smtClean="0"/>
              <a:pPr/>
              <a:t>12</a:t>
            </a:fld>
            <a:endParaRPr lang="en-US"/>
          </a:p>
        </p:txBody>
      </p:sp>
    </p:spTree>
    <p:extLst>
      <p:ext uri="{BB962C8B-B14F-4D97-AF65-F5344CB8AC3E}">
        <p14:creationId xmlns="" xmlns:p14="http://schemas.microsoft.com/office/powerpoint/2010/main" val="5803944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96D9EB7-4C3D-47E8-B3C9-B74377F1A449}" type="datetimeFigureOut">
              <a:rPr lang="en-GB" smtClean="0"/>
              <a:pPr/>
              <a:t>22/06/2016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1F9A2ED5-05FD-420A-8493-08357452ADBA}" type="slidenum">
              <a:rPr lang="en-GB" smtClean="0"/>
              <a:pPr/>
              <a:t>‹#›</a:t>
            </a:fld>
            <a:endParaRPr lang="en-GB" dirty="0"/>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6D9EB7-4C3D-47E8-B3C9-B74377F1A449}" type="datetimeFigureOut">
              <a:rPr lang="en-GB" smtClean="0"/>
              <a:pPr/>
              <a:t>22/06/2016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F9A2ED5-05FD-420A-8493-08357452ADBA}"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96D9EB7-4C3D-47E8-B3C9-B74377F1A449}" type="datetimeFigureOut">
              <a:rPr lang="en-GB" smtClean="0"/>
              <a:pPr/>
              <a:t>22/06/2016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F9A2ED5-05FD-420A-8493-08357452ADBA}"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6D9EB7-4C3D-47E8-B3C9-B74377F1A449}" type="datetimeFigureOut">
              <a:rPr lang="en-GB" smtClean="0"/>
              <a:pPr/>
              <a:t>22/06/2016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F9A2ED5-05FD-420A-8493-08357452ADBA}"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96D9EB7-4C3D-47E8-B3C9-B74377F1A449}" type="datetimeFigureOut">
              <a:rPr lang="en-GB" smtClean="0"/>
              <a:pPr/>
              <a:t>22/06/2016</a:t>
            </a:fld>
            <a:endParaRPr lang="en-GB" dirty="0"/>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F9A2ED5-05FD-420A-8493-08357452ADBA}" type="slidenum">
              <a:rPr lang="en-GB" smtClean="0"/>
              <a:pPr/>
              <a:t>‹#›</a:t>
            </a:fld>
            <a:endParaRPr lang="en-GB" dirty="0"/>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96D9EB7-4C3D-47E8-B3C9-B74377F1A449}" type="datetimeFigureOut">
              <a:rPr lang="en-GB" smtClean="0"/>
              <a:pPr/>
              <a:t>22/06/2016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F9A2ED5-05FD-420A-8493-08357452ADBA}"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96D9EB7-4C3D-47E8-B3C9-B74377F1A449}" type="datetimeFigureOut">
              <a:rPr lang="en-GB" smtClean="0"/>
              <a:pPr/>
              <a:t>22/06/2016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1F9A2ED5-05FD-420A-8493-08357452ADBA}"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6D9EB7-4C3D-47E8-B3C9-B74377F1A449}" type="datetimeFigureOut">
              <a:rPr lang="en-GB" smtClean="0"/>
              <a:pPr/>
              <a:t>22/06/2016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1F9A2ED5-05FD-420A-8493-08357452ADBA}"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796D9EB7-4C3D-47E8-B3C9-B74377F1A449}" type="datetimeFigureOut">
              <a:rPr lang="en-GB" smtClean="0"/>
              <a:pPr/>
              <a:t>22/06/2016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1F9A2ED5-05FD-420A-8493-08357452ADBA}"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96D9EB7-4C3D-47E8-B3C9-B74377F1A449}" type="datetimeFigureOut">
              <a:rPr lang="en-GB" smtClean="0"/>
              <a:pPr/>
              <a:t>22/06/2016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F9A2ED5-05FD-420A-8493-08357452ADBA}" type="slidenum">
              <a:rPr lang="en-GB" smtClean="0"/>
              <a:pPr/>
              <a:t>‹#›</a:t>
            </a:fld>
            <a:endParaRPr lang="en-GB" dirty="0"/>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796D9EB7-4C3D-47E8-B3C9-B74377F1A449}" type="datetimeFigureOut">
              <a:rPr lang="en-GB" smtClean="0"/>
              <a:pPr/>
              <a:t>22/06/2016</a:t>
            </a:fld>
            <a:endParaRPr lang="en-GB" dirty="0"/>
          </a:p>
        </p:txBody>
      </p:sp>
      <p:sp>
        <p:nvSpPr>
          <p:cNvPr id="7" name="Slide Number Placeholder 6"/>
          <p:cNvSpPr>
            <a:spLocks noGrp="1"/>
          </p:cNvSpPr>
          <p:nvPr>
            <p:ph type="sldNum" sz="quarter" idx="12"/>
          </p:nvPr>
        </p:nvSpPr>
        <p:spPr/>
        <p:txBody>
          <a:bodyPr/>
          <a:lstStyle/>
          <a:p>
            <a:fld id="{1F9A2ED5-05FD-420A-8493-08357452ADBA}" type="slidenum">
              <a:rPr lang="en-GB" smtClean="0"/>
              <a:pPr/>
              <a:t>‹#›</a:t>
            </a:fld>
            <a:endParaRPr lang="en-GB" dirty="0"/>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GB" dirty="0"/>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796D9EB7-4C3D-47E8-B3C9-B74377F1A449}" type="datetimeFigureOut">
              <a:rPr lang="en-GB" smtClean="0"/>
              <a:pPr/>
              <a:t>22/06/2016</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1F9A2ED5-05FD-420A-8493-08357452ADBA}" type="slidenum">
              <a:rPr lang="en-GB" smtClean="0"/>
              <a:pPr/>
              <a:t>‹#›</a:t>
            </a:fld>
            <a:endParaRPr lang="en-GB" dirty="0"/>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5576" y="5589240"/>
            <a:ext cx="6400800" cy="936104"/>
          </a:xfrm>
        </p:spPr>
        <p:txBody>
          <a:bodyPr>
            <a:noAutofit/>
          </a:bodyPr>
          <a:lstStyle/>
          <a:p>
            <a:pPr>
              <a:spcBef>
                <a:spcPts val="0"/>
              </a:spcBef>
            </a:pPr>
            <a:r>
              <a:rPr lang="en-GB" b="1" dirty="0" smtClean="0">
                <a:solidFill>
                  <a:schemeClr val="accent5">
                    <a:lumMod val="50000"/>
                  </a:schemeClr>
                </a:solidFill>
              </a:rPr>
              <a:t>MARIA Wilda T. Silva, MD</a:t>
            </a:r>
          </a:p>
          <a:p>
            <a:pPr>
              <a:spcBef>
                <a:spcPts val="0"/>
              </a:spcBef>
            </a:pPr>
            <a:r>
              <a:rPr lang="en-GB" b="1" dirty="0" smtClean="0">
                <a:solidFill>
                  <a:schemeClr val="accent5">
                    <a:lumMod val="50000"/>
                  </a:schemeClr>
                </a:solidFill>
              </a:rPr>
              <a:t>Department of Health </a:t>
            </a:r>
          </a:p>
          <a:p>
            <a:pPr>
              <a:spcBef>
                <a:spcPts val="0"/>
              </a:spcBef>
            </a:pPr>
            <a:r>
              <a:rPr lang="en-GB" b="1" dirty="0" smtClean="0">
                <a:solidFill>
                  <a:schemeClr val="accent5">
                    <a:lumMod val="50000"/>
                  </a:schemeClr>
                </a:solidFill>
              </a:rPr>
              <a:t>Philippines</a:t>
            </a:r>
          </a:p>
        </p:txBody>
      </p:sp>
      <p:sp>
        <p:nvSpPr>
          <p:cNvPr id="2" name="Title 1"/>
          <p:cNvSpPr>
            <a:spLocks noGrp="1"/>
          </p:cNvSpPr>
          <p:nvPr>
            <p:ph type="ctrTitle"/>
          </p:nvPr>
        </p:nvSpPr>
        <p:spPr/>
        <p:txBody>
          <a:bodyPr>
            <a:noAutofit/>
          </a:bodyPr>
          <a:lstStyle/>
          <a:p>
            <a:r>
              <a:rPr lang="en-GB" sz="2400" dirty="0" smtClean="0"/>
              <a:t>How the Philippines Overcome the </a:t>
            </a:r>
            <a:br>
              <a:rPr lang="en-GB" sz="2400" dirty="0" smtClean="0"/>
            </a:br>
            <a:r>
              <a:rPr lang="en-GB" sz="2400" dirty="0" smtClean="0"/>
              <a:t>Surveillance Challenges Elicited by the 2014 Measles Outbreak</a:t>
            </a:r>
            <a:endParaRPr lang="en-GB" sz="2400" dirty="0"/>
          </a:p>
        </p:txBody>
      </p:sp>
    </p:spTree>
    <p:extLst>
      <p:ext uri="{BB962C8B-B14F-4D97-AF65-F5344CB8AC3E}">
        <p14:creationId xmlns="" xmlns:p14="http://schemas.microsoft.com/office/powerpoint/2010/main" val="29360798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chor="ctr"/>
          <a:lstStyle/>
          <a:p>
            <a:r>
              <a:rPr lang="en-GB" sz="3200" b="1" dirty="0" smtClean="0"/>
              <a:t>laboratory challenges</a:t>
            </a:r>
            <a:endParaRPr lang="en-US" sz="3200" b="1" dirty="0"/>
          </a:p>
        </p:txBody>
      </p:sp>
      <p:sp>
        <p:nvSpPr>
          <p:cNvPr id="2" name="Text Placeholder 1"/>
          <p:cNvSpPr>
            <a:spLocks noGrp="1"/>
          </p:cNvSpPr>
          <p:nvPr>
            <p:ph type="body" idx="1"/>
          </p:nvPr>
        </p:nvSpPr>
        <p:spPr/>
        <p:txBody>
          <a:bodyPr>
            <a:normAutofit/>
          </a:bodyPr>
          <a:lstStyle/>
          <a:p>
            <a:r>
              <a:rPr lang="en-GB" sz="2400" b="1" dirty="0"/>
              <a:t>2014 measles outbreak</a:t>
            </a:r>
            <a:endParaRPr lang="en-US" sz="2400" b="1" dirty="0"/>
          </a:p>
        </p:txBody>
      </p:sp>
    </p:spTree>
    <p:extLst>
      <p:ext uri="{BB962C8B-B14F-4D97-AF65-F5344CB8AC3E}">
        <p14:creationId xmlns="" xmlns:p14="http://schemas.microsoft.com/office/powerpoint/2010/main" val="40513634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NUMBER OF SPECIMEN REFERRALS</a:t>
            </a:r>
            <a:endParaRPr lang="en-US" dirty="0"/>
          </a:p>
        </p:txBody>
      </p:sp>
      <p:sp>
        <p:nvSpPr>
          <p:cNvPr id="5" name="Content Placeholder 4"/>
          <p:cNvSpPr>
            <a:spLocks noGrp="1"/>
          </p:cNvSpPr>
          <p:nvPr>
            <p:ph idx="1"/>
          </p:nvPr>
        </p:nvSpPr>
        <p:spPr>
          <a:xfrm>
            <a:off x="179512" y="1916832"/>
            <a:ext cx="8229600" cy="4373563"/>
          </a:xfrm>
        </p:spPr>
        <p:txBody>
          <a:bodyPr/>
          <a:lstStyle/>
          <a:p>
            <a:r>
              <a:rPr lang="en-US" sz="2200" dirty="0" smtClean="0"/>
              <a:t>Specimens referral increased in 6 folds, from </a:t>
            </a:r>
            <a:r>
              <a:rPr lang="en-US" sz="2200" dirty="0"/>
              <a:t>6,091 in 2013 </a:t>
            </a:r>
            <a:r>
              <a:rPr lang="en-US" sz="2200" dirty="0" smtClean="0"/>
              <a:t>to 41,248 in 2014</a:t>
            </a:r>
          </a:p>
          <a:p>
            <a:endParaRPr lang="en-US" sz="2200" dirty="0" smtClean="0"/>
          </a:p>
          <a:p>
            <a:r>
              <a:rPr lang="en-US" sz="2200" dirty="0" smtClean="0"/>
              <a:t>Only 50% of the specimens referred in 2014 were tested by the NML</a:t>
            </a:r>
          </a:p>
          <a:p>
            <a:endParaRPr lang="en-US" sz="2200" dirty="0" smtClean="0"/>
          </a:p>
          <a:p>
            <a:r>
              <a:rPr lang="en-US" sz="2200" dirty="0" smtClean="0"/>
              <a:t>Specimen referral peaked in </a:t>
            </a:r>
            <a:r>
              <a:rPr lang="en-US" sz="2200" dirty="0"/>
              <a:t>J</a:t>
            </a:r>
            <a:r>
              <a:rPr lang="en-US" sz="2200" dirty="0" smtClean="0"/>
              <a:t>anuary 2014</a:t>
            </a:r>
          </a:p>
          <a:p>
            <a:endParaRPr lang="en-US" sz="2200" dirty="0"/>
          </a:p>
          <a:p>
            <a:r>
              <a:rPr lang="en-US" sz="2200" dirty="0" smtClean="0"/>
              <a:t>Positivity </a:t>
            </a:r>
            <a:r>
              <a:rPr lang="en-US" sz="2200" dirty="0"/>
              <a:t>rate for measles was 68% and 6% for Rubella</a:t>
            </a:r>
          </a:p>
          <a:p>
            <a:endParaRPr lang="en-US" sz="2200" dirty="0"/>
          </a:p>
          <a:p>
            <a:endParaRPr lang="en-US" dirty="0"/>
          </a:p>
        </p:txBody>
      </p:sp>
    </p:spTree>
    <p:extLst>
      <p:ext uri="{BB962C8B-B14F-4D97-AF65-F5344CB8AC3E}">
        <p14:creationId xmlns="" xmlns:p14="http://schemas.microsoft.com/office/powerpoint/2010/main" val="15732993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Chronology of events</a:t>
            </a:r>
            <a:endParaRPr lang="en-GB"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369873721"/>
              </p:ext>
            </p:extLst>
          </p:nvPr>
        </p:nvGraphicFramePr>
        <p:xfrm>
          <a:off x="112060" y="1700808"/>
          <a:ext cx="8924436" cy="40653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p:cNvSpPr txBox="1"/>
          <p:nvPr/>
        </p:nvSpPr>
        <p:spPr>
          <a:xfrm>
            <a:off x="1126704" y="1885233"/>
            <a:ext cx="1217662" cy="1384995"/>
          </a:xfrm>
          <a:prstGeom prst="rect">
            <a:avLst/>
          </a:prstGeom>
          <a:noFill/>
        </p:spPr>
        <p:txBody>
          <a:bodyPr wrap="square" rtlCol="0">
            <a:spAutoFit/>
          </a:bodyPr>
          <a:lstStyle/>
          <a:p>
            <a:pPr lvl="0"/>
            <a:r>
              <a:rPr lang="en-US" sz="1200" b="1" dirty="0">
                <a:solidFill>
                  <a:srgbClr val="FF0000"/>
                </a:solidFill>
              </a:rPr>
              <a:t>Nov </a:t>
            </a:r>
            <a:r>
              <a:rPr lang="en-US" sz="1200" b="1" dirty="0" smtClean="0">
                <a:solidFill>
                  <a:srgbClr val="FF0000"/>
                </a:solidFill>
              </a:rPr>
              <a:t>2013: </a:t>
            </a:r>
            <a:r>
              <a:rPr lang="en-US" sz="1200" b="1" dirty="0">
                <a:solidFill>
                  <a:srgbClr val="FF0000"/>
                </a:solidFill>
              </a:rPr>
              <a:t>virus spread in all regions leading to sharp increase in </a:t>
            </a:r>
            <a:r>
              <a:rPr lang="en-US" sz="1200" b="1" dirty="0" smtClean="0">
                <a:solidFill>
                  <a:srgbClr val="FF0000"/>
                </a:solidFill>
              </a:rPr>
              <a:t>reporting</a:t>
            </a:r>
            <a:endParaRPr lang="en-US" sz="1200" b="1" dirty="0">
              <a:solidFill>
                <a:srgbClr val="FF0000"/>
              </a:solidFill>
            </a:endParaRPr>
          </a:p>
        </p:txBody>
      </p:sp>
      <p:sp>
        <p:nvSpPr>
          <p:cNvPr id="10" name="TextBox 9"/>
          <p:cNvSpPr txBox="1"/>
          <p:nvPr/>
        </p:nvSpPr>
        <p:spPr>
          <a:xfrm>
            <a:off x="2483768" y="1711144"/>
            <a:ext cx="1440160" cy="1569660"/>
          </a:xfrm>
          <a:prstGeom prst="rect">
            <a:avLst/>
          </a:prstGeom>
          <a:noFill/>
        </p:spPr>
        <p:txBody>
          <a:bodyPr wrap="square" rtlCol="0" anchor="b">
            <a:spAutoFit/>
          </a:bodyPr>
          <a:lstStyle/>
          <a:p>
            <a:pPr lvl="0"/>
            <a:r>
              <a:rPr lang="en-US" sz="1200" b="1" dirty="0" smtClean="0"/>
              <a:t>Jan 2014: surveillance system &amp; lab overwhelmed. WHO data managers supported lab &amp; surveillance</a:t>
            </a:r>
            <a:endParaRPr lang="en-US" sz="1200" b="1" dirty="0"/>
          </a:p>
        </p:txBody>
      </p:sp>
      <p:sp>
        <p:nvSpPr>
          <p:cNvPr id="11" name="TextBox 10"/>
          <p:cNvSpPr txBox="1"/>
          <p:nvPr/>
        </p:nvSpPr>
        <p:spPr>
          <a:xfrm>
            <a:off x="4067944" y="1676420"/>
            <a:ext cx="1155275" cy="1569660"/>
          </a:xfrm>
          <a:prstGeom prst="rect">
            <a:avLst/>
          </a:prstGeom>
          <a:noFill/>
        </p:spPr>
        <p:txBody>
          <a:bodyPr wrap="square" rtlCol="0" anchor="b">
            <a:spAutoFit/>
          </a:bodyPr>
          <a:lstStyle/>
          <a:p>
            <a:r>
              <a:rPr lang="en-US" sz="1200" b="1" dirty="0" smtClean="0"/>
              <a:t>24 Jan 2014: backlog in sample testing widened. DOH issued AO#2014-0003 </a:t>
            </a:r>
            <a:endParaRPr lang="en-US" sz="1200" b="1" dirty="0"/>
          </a:p>
        </p:txBody>
      </p:sp>
      <p:sp>
        <p:nvSpPr>
          <p:cNvPr id="16" name="TextBox 15"/>
          <p:cNvSpPr txBox="1"/>
          <p:nvPr/>
        </p:nvSpPr>
        <p:spPr>
          <a:xfrm>
            <a:off x="4763054" y="4174167"/>
            <a:ext cx="986043" cy="1200329"/>
          </a:xfrm>
          <a:prstGeom prst="rect">
            <a:avLst/>
          </a:prstGeom>
          <a:noFill/>
        </p:spPr>
        <p:txBody>
          <a:bodyPr wrap="square" rtlCol="0">
            <a:spAutoFit/>
          </a:bodyPr>
          <a:lstStyle/>
          <a:p>
            <a:r>
              <a:rPr lang="en-US" sz="1200" b="1" dirty="0" smtClean="0"/>
              <a:t>10 Feb 2014: Test kit stock out; NML stopped testing</a:t>
            </a:r>
            <a:endParaRPr lang="en-US" sz="1200" b="1" dirty="0"/>
          </a:p>
        </p:txBody>
      </p:sp>
      <p:sp>
        <p:nvSpPr>
          <p:cNvPr id="17" name="TextBox 16"/>
          <p:cNvSpPr txBox="1"/>
          <p:nvPr/>
        </p:nvSpPr>
        <p:spPr>
          <a:xfrm>
            <a:off x="5580112" y="1849612"/>
            <a:ext cx="1292468" cy="1384995"/>
          </a:xfrm>
          <a:prstGeom prst="rect">
            <a:avLst/>
          </a:prstGeom>
          <a:noFill/>
        </p:spPr>
        <p:txBody>
          <a:bodyPr wrap="square" rtlCol="0" anchor="b">
            <a:spAutoFit/>
          </a:bodyPr>
          <a:lstStyle/>
          <a:p>
            <a:r>
              <a:rPr lang="en-US" sz="1200" b="1" dirty="0" smtClean="0"/>
              <a:t>March 2014: NML used sampling method to prioritize specimens for testing</a:t>
            </a:r>
            <a:endParaRPr lang="en-US" sz="1200" b="1" dirty="0"/>
          </a:p>
        </p:txBody>
      </p:sp>
      <p:sp>
        <p:nvSpPr>
          <p:cNvPr id="20" name="TextBox 19"/>
          <p:cNvSpPr txBox="1"/>
          <p:nvPr/>
        </p:nvSpPr>
        <p:spPr>
          <a:xfrm>
            <a:off x="3647165" y="4182556"/>
            <a:ext cx="913565" cy="1200329"/>
          </a:xfrm>
          <a:prstGeom prst="rect">
            <a:avLst/>
          </a:prstGeom>
          <a:noFill/>
        </p:spPr>
        <p:txBody>
          <a:bodyPr wrap="square" rtlCol="0">
            <a:spAutoFit/>
          </a:bodyPr>
          <a:lstStyle/>
          <a:p>
            <a:r>
              <a:rPr lang="en-US" sz="1200" b="1" dirty="0" smtClean="0">
                <a:solidFill>
                  <a:srgbClr val="FF0000"/>
                </a:solidFill>
              </a:rPr>
              <a:t>23 Jan–3 Feb: Measles catch up in NCR, III and IVA</a:t>
            </a:r>
            <a:endParaRPr lang="en-US" sz="1200" b="1" dirty="0">
              <a:solidFill>
                <a:srgbClr val="FF0000"/>
              </a:solidFill>
            </a:endParaRPr>
          </a:p>
        </p:txBody>
      </p:sp>
      <p:sp>
        <p:nvSpPr>
          <p:cNvPr id="22" name="TextBox 21"/>
          <p:cNvSpPr txBox="1"/>
          <p:nvPr/>
        </p:nvSpPr>
        <p:spPr>
          <a:xfrm>
            <a:off x="6711800" y="2096929"/>
            <a:ext cx="924007" cy="1200329"/>
          </a:xfrm>
          <a:prstGeom prst="rect">
            <a:avLst/>
          </a:prstGeom>
          <a:noFill/>
        </p:spPr>
        <p:txBody>
          <a:bodyPr wrap="square" rtlCol="0">
            <a:spAutoFit/>
          </a:bodyPr>
          <a:lstStyle/>
          <a:p>
            <a:r>
              <a:rPr lang="en-US" sz="1200" b="1" dirty="0" smtClean="0">
                <a:solidFill>
                  <a:srgbClr val="FF0000"/>
                </a:solidFill>
              </a:rPr>
              <a:t>Sep 2014: MR-OPV SIA for under-five children </a:t>
            </a:r>
            <a:endParaRPr lang="en-US" sz="1200" b="1" dirty="0">
              <a:solidFill>
                <a:srgbClr val="FF0000"/>
              </a:solidFill>
            </a:endParaRPr>
          </a:p>
        </p:txBody>
      </p:sp>
      <p:sp>
        <p:nvSpPr>
          <p:cNvPr id="23" name="TextBox 22"/>
          <p:cNvSpPr txBox="1"/>
          <p:nvPr/>
        </p:nvSpPr>
        <p:spPr>
          <a:xfrm>
            <a:off x="7452320" y="4210289"/>
            <a:ext cx="864096" cy="1015663"/>
          </a:xfrm>
          <a:prstGeom prst="rect">
            <a:avLst/>
          </a:prstGeom>
          <a:noFill/>
        </p:spPr>
        <p:txBody>
          <a:bodyPr wrap="square" rtlCol="0" anchor="b">
            <a:spAutoFit/>
          </a:bodyPr>
          <a:lstStyle/>
          <a:p>
            <a:r>
              <a:rPr lang="en-US" sz="1200" b="1" dirty="0" smtClean="0"/>
              <a:t>27 Oct 2014: DOH AO#2014-0039</a:t>
            </a:r>
            <a:endParaRPr lang="en-US" sz="1200" b="1" dirty="0"/>
          </a:p>
        </p:txBody>
      </p:sp>
      <p:sp>
        <p:nvSpPr>
          <p:cNvPr id="24" name="TextBox 23"/>
          <p:cNvSpPr txBox="1"/>
          <p:nvPr/>
        </p:nvSpPr>
        <p:spPr>
          <a:xfrm>
            <a:off x="7857873" y="1841742"/>
            <a:ext cx="1133109" cy="1384995"/>
          </a:xfrm>
          <a:prstGeom prst="rect">
            <a:avLst/>
          </a:prstGeom>
          <a:noFill/>
        </p:spPr>
        <p:txBody>
          <a:bodyPr wrap="square" rtlCol="0">
            <a:spAutoFit/>
          </a:bodyPr>
          <a:lstStyle/>
          <a:p>
            <a:r>
              <a:rPr lang="en-US" sz="1200" b="1" dirty="0" smtClean="0"/>
              <a:t>Jan 2015: reverted to regular surveillance &amp; specimen collection &amp; testing</a:t>
            </a:r>
            <a:endParaRPr lang="en-US" sz="1200" b="1" dirty="0"/>
          </a:p>
        </p:txBody>
      </p:sp>
      <p:sp>
        <p:nvSpPr>
          <p:cNvPr id="25" name="Down Arrow 24"/>
          <p:cNvSpPr/>
          <p:nvPr/>
        </p:nvSpPr>
        <p:spPr>
          <a:xfrm>
            <a:off x="409810" y="3270228"/>
            <a:ext cx="216024" cy="273121"/>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Down Arrow 25"/>
          <p:cNvSpPr/>
          <p:nvPr/>
        </p:nvSpPr>
        <p:spPr>
          <a:xfrm>
            <a:off x="1619672" y="3280150"/>
            <a:ext cx="216024" cy="273121"/>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Down Arrow 26"/>
          <p:cNvSpPr/>
          <p:nvPr/>
        </p:nvSpPr>
        <p:spPr>
          <a:xfrm>
            <a:off x="2915816" y="3299895"/>
            <a:ext cx="216024" cy="273121"/>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Down Arrow 27"/>
          <p:cNvSpPr/>
          <p:nvPr/>
        </p:nvSpPr>
        <p:spPr>
          <a:xfrm>
            <a:off x="4355976" y="3246080"/>
            <a:ext cx="216024" cy="273121"/>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Down Arrow 28"/>
          <p:cNvSpPr/>
          <p:nvPr/>
        </p:nvSpPr>
        <p:spPr>
          <a:xfrm>
            <a:off x="5752773" y="3251395"/>
            <a:ext cx="216024" cy="273121"/>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Down Arrow 29"/>
          <p:cNvSpPr/>
          <p:nvPr/>
        </p:nvSpPr>
        <p:spPr>
          <a:xfrm>
            <a:off x="7056276" y="3275763"/>
            <a:ext cx="216024" cy="273121"/>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Down Arrow 30"/>
          <p:cNvSpPr/>
          <p:nvPr/>
        </p:nvSpPr>
        <p:spPr>
          <a:xfrm flipV="1">
            <a:off x="971600" y="3937168"/>
            <a:ext cx="216024" cy="273121"/>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lumMod val="60000"/>
                  <a:lumOff val="40000"/>
                </a:schemeClr>
              </a:solidFill>
            </a:endParaRPr>
          </a:p>
        </p:txBody>
      </p:sp>
      <p:sp>
        <p:nvSpPr>
          <p:cNvPr id="32" name="Down Arrow 31"/>
          <p:cNvSpPr/>
          <p:nvPr/>
        </p:nvSpPr>
        <p:spPr>
          <a:xfrm flipV="1">
            <a:off x="2297274" y="3913909"/>
            <a:ext cx="216024" cy="273121"/>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lumMod val="60000"/>
                  <a:lumOff val="40000"/>
                </a:schemeClr>
              </a:solidFill>
            </a:endParaRPr>
          </a:p>
        </p:txBody>
      </p:sp>
      <p:sp>
        <p:nvSpPr>
          <p:cNvPr id="33" name="Down Arrow 32"/>
          <p:cNvSpPr/>
          <p:nvPr/>
        </p:nvSpPr>
        <p:spPr>
          <a:xfrm flipV="1">
            <a:off x="3714864" y="3937167"/>
            <a:ext cx="216024" cy="273121"/>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lumMod val="60000"/>
                  <a:lumOff val="40000"/>
                </a:schemeClr>
              </a:solidFill>
            </a:endParaRPr>
          </a:p>
        </p:txBody>
      </p:sp>
      <p:sp>
        <p:nvSpPr>
          <p:cNvPr id="34" name="Down Arrow 33"/>
          <p:cNvSpPr/>
          <p:nvPr/>
        </p:nvSpPr>
        <p:spPr>
          <a:xfrm flipV="1">
            <a:off x="5148064" y="3923447"/>
            <a:ext cx="216024" cy="273121"/>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lumMod val="60000"/>
                  <a:lumOff val="40000"/>
                </a:schemeClr>
              </a:solidFill>
            </a:endParaRPr>
          </a:p>
        </p:txBody>
      </p:sp>
      <p:sp>
        <p:nvSpPr>
          <p:cNvPr id="35" name="Down Arrow 34"/>
          <p:cNvSpPr/>
          <p:nvPr/>
        </p:nvSpPr>
        <p:spPr>
          <a:xfrm flipV="1">
            <a:off x="6454621" y="3938151"/>
            <a:ext cx="216024" cy="273121"/>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lumMod val="60000"/>
                  <a:lumOff val="40000"/>
                </a:schemeClr>
              </a:solidFill>
            </a:endParaRPr>
          </a:p>
        </p:txBody>
      </p:sp>
      <p:sp>
        <p:nvSpPr>
          <p:cNvPr id="36" name="Down Arrow 35"/>
          <p:cNvSpPr/>
          <p:nvPr/>
        </p:nvSpPr>
        <p:spPr>
          <a:xfrm flipV="1">
            <a:off x="7704348" y="3937168"/>
            <a:ext cx="216024" cy="273121"/>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lumMod val="60000"/>
                  <a:lumOff val="40000"/>
                </a:schemeClr>
              </a:solidFill>
            </a:endParaRPr>
          </a:p>
        </p:txBody>
      </p:sp>
      <p:sp>
        <p:nvSpPr>
          <p:cNvPr id="38" name="TextBox 37"/>
          <p:cNvSpPr txBox="1"/>
          <p:nvPr/>
        </p:nvSpPr>
        <p:spPr>
          <a:xfrm>
            <a:off x="323528" y="3573903"/>
            <a:ext cx="216024" cy="307777"/>
          </a:xfrm>
          <a:prstGeom prst="rect">
            <a:avLst/>
          </a:prstGeom>
          <a:noFill/>
        </p:spPr>
        <p:txBody>
          <a:bodyPr wrap="square" rtlCol="0">
            <a:spAutoFit/>
          </a:bodyPr>
          <a:lstStyle/>
          <a:p>
            <a:r>
              <a:rPr lang="en-US" sz="1400" b="1" dirty="0" smtClean="0">
                <a:solidFill>
                  <a:schemeClr val="accent2">
                    <a:lumMod val="60000"/>
                    <a:lumOff val="40000"/>
                  </a:schemeClr>
                </a:solidFill>
                <a:latin typeface="Arial Rounded MT Bold" panose="020F0704030504030204" pitchFamily="34" charset="0"/>
              </a:rPr>
              <a:t>1</a:t>
            </a:r>
            <a:endParaRPr lang="en-US" sz="1400" b="1" dirty="0">
              <a:solidFill>
                <a:schemeClr val="accent2">
                  <a:lumMod val="60000"/>
                  <a:lumOff val="40000"/>
                </a:schemeClr>
              </a:solidFill>
              <a:latin typeface="Arial Rounded MT Bold" panose="020F0704030504030204" pitchFamily="34" charset="0"/>
            </a:endParaRPr>
          </a:p>
        </p:txBody>
      </p:sp>
      <p:sp>
        <p:nvSpPr>
          <p:cNvPr id="39" name="TextBox 38"/>
          <p:cNvSpPr txBox="1"/>
          <p:nvPr/>
        </p:nvSpPr>
        <p:spPr>
          <a:xfrm>
            <a:off x="1043608" y="3625279"/>
            <a:ext cx="216024" cy="307777"/>
          </a:xfrm>
          <a:prstGeom prst="rect">
            <a:avLst/>
          </a:prstGeom>
          <a:noFill/>
        </p:spPr>
        <p:txBody>
          <a:bodyPr wrap="square" rtlCol="0">
            <a:spAutoFit/>
          </a:bodyPr>
          <a:lstStyle/>
          <a:p>
            <a:r>
              <a:rPr lang="en-US" sz="1400" b="1" dirty="0" smtClean="0">
                <a:solidFill>
                  <a:schemeClr val="accent2">
                    <a:lumMod val="60000"/>
                    <a:lumOff val="40000"/>
                  </a:schemeClr>
                </a:solidFill>
                <a:latin typeface="Arial Rounded MT Bold" panose="020F0704030504030204" pitchFamily="34" charset="0"/>
              </a:rPr>
              <a:t>2</a:t>
            </a:r>
            <a:endParaRPr lang="en-US" sz="1400" b="1" dirty="0">
              <a:solidFill>
                <a:schemeClr val="accent2">
                  <a:lumMod val="60000"/>
                  <a:lumOff val="40000"/>
                </a:schemeClr>
              </a:solidFill>
              <a:latin typeface="Arial Rounded MT Bold" panose="020F0704030504030204" pitchFamily="34" charset="0"/>
            </a:endParaRPr>
          </a:p>
        </p:txBody>
      </p:sp>
      <p:sp>
        <p:nvSpPr>
          <p:cNvPr id="40" name="TextBox 39"/>
          <p:cNvSpPr txBox="1"/>
          <p:nvPr/>
        </p:nvSpPr>
        <p:spPr>
          <a:xfrm>
            <a:off x="1619672" y="3573016"/>
            <a:ext cx="216024" cy="307777"/>
          </a:xfrm>
          <a:prstGeom prst="rect">
            <a:avLst/>
          </a:prstGeom>
          <a:noFill/>
        </p:spPr>
        <p:txBody>
          <a:bodyPr wrap="square" rtlCol="0">
            <a:spAutoFit/>
          </a:bodyPr>
          <a:lstStyle/>
          <a:p>
            <a:r>
              <a:rPr lang="en-US" sz="1400" b="1" dirty="0" smtClean="0">
                <a:solidFill>
                  <a:schemeClr val="accent2">
                    <a:lumMod val="60000"/>
                    <a:lumOff val="40000"/>
                  </a:schemeClr>
                </a:solidFill>
                <a:latin typeface="Arial Rounded MT Bold" panose="020F0704030504030204" pitchFamily="34" charset="0"/>
              </a:rPr>
              <a:t>3</a:t>
            </a:r>
            <a:endParaRPr lang="en-US" sz="1400" b="1" dirty="0">
              <a:solidFill>
                <a:schemeClr val="accent2">
                  <a:lumMod val="60000"/>
                  <a:lumOff val="40000"/>
                </a:schemeClr>
              </a:solidFill>
              <a:latin typeface="Arial Rounded MT Bold" panose="020F0704030504030204" pitchFamily="34" charset="0"/>
            </a:endParaRPr>
          </a:p>
        </p:txBody>
      </p:sp>
      <p:sp>
        <p:nvSpPr>
          <p:cNvPr id="41" name="TextBox 40"/>
          <p:cNvSpPr txBox="1"/>
          <p:nvPr/>
        </p:nvSpPr>
        <p:spPr>
          <a:xfrm>
            <a:off x="2267744" y="3574132"/>
            <a:ext cx="216024" cy="307777"/>
          </a:xfrm>
          <a:prstGeom prst="rect">
            <a:avLst/>
          </a:prstGeom>
          <a:noFill/>
        </p:spPr>
        <p:txBody>
          <a:bodyPr wrap="square" rtlCol="0">
            <a:spAutoFit/>
          </a:bodyPr>
          <a:lstStyle/>
          <a:p>
            <a:r>
              <a:rPr lang="en-US" sz="1400" b="1" dirty="0" smtClean="0">
                <a:solidFill>
                  <a:schemeClr val="accent2">
                    <a:lumMod val="60000"/>
                    <a:lumOff val="40000"/>
                  </a:schemeClr>
                </a:solidFill>
                <a:latin typeface="Arial Rounded MT Bold" panose="020F0704030504030204" pitchFamily="34" charset="0"/>
              </a:rPr>
              <a:t>4</a:t>
            </a:r>
            <a:endParaRPr lang="en-US" sz="1400" b="1" dirty="0">
              <a:solidFill>
                <a:schemeClr val="accent2">
                  <a:lumMod val="60000"/>
                  <a:lumOff val="40000"/>
                </a:schemeClr>
              </a:solidFill>
              <a:latin typeface="Arial Rounded MT Bold" panose="020F0704030504030204" pitchFamily="34" charset="0"/>
            </a:endParaRPr>
          </a:p>
        </p:txBody>
      </p:sp>
      <p:sp>
        <p:nvSpPr>
          <p:cNvPr id="42" name="TextBox 41"/>
          <p:cNvSpPr txBox="1"/>
          <p:nvPr/>
        </p:nvSpPr>
        <p:spPr>
          <a:xfrm>
            <a:off x="2843808" y="3567208"/>
            <a:ext cx="216024" cy="307777"/>
          </a:xfrm>
          <a:prstGeom prst="rect">
            <a:avLst/>
          </a:prstGeom>
          <a:noFill/>
        </p:spPr>
        <p:txBody>
          <a:bodyPr wrap="square" rtlCol="0">
            <a:spAutoFit/>
          </a:bodyPr>
          <a:lstStyle/>
          <a:p>
            <a:r>
              <a:rPr lang="en-US" sz="1400" b="1" dirty="0" smtClean="0">
                <a:solidFill>
                  <a:schemeClr val="accent2">
                    <a:lumMod val="60000"/>
                    <a:lumOff val="40000"/>
                  </a:schemeClr>
                </a:solidFill>
                <a:latin typeface="Arial Rounded MT Bold" panose="020F0704030504030204" pitchFamily="34" charset="0"/>
              </a:rPr>
              <a:t>5</a:t>
            </a:r>
            <a:endParaRPr lang="en-US" sz="1400" b="1" dirty="0">
              <a:solidFill>
                <a:schemeClr val="accent2">
                  <a:lumMod val="60000"/>
                  <a:lumOff val="40000"/>
                </a:schemeClr>
              </a:solidFill>
              <a:latin typeface="Arial Rounded MT Bold" panose="020F0704030504030204" pitchFamily="34" charset="0"/>
            </a:endParaRPr>
          </a:p>
        </p:txBody>
      </p:sp>
      <p:sp>
        <p:nvSpPr>
          <p:cNvPr id="43" name="TextBox 42"/>
          <p:cNvSpPr txBox="1"/>
          <p:nvPr/>
        </p:nvSpPr>
        <p:spPr>
          <a:xfrm>
            <a:off x="3635896" y="3625279"/>
            <a:ext cx="216024" cy="307777"/>
          </a:xfrm>
          <a:prstGeom prst="rect">
            <a:avLst/>
          </a:prstGeom>
          <a:noFill/>
        </p:spPr>
        <p:txBody>
          <a:bodyPr wrap="square" rtlCol="0">
            <a:spAutoFit/>
          </a:bodyPr>
          <a:lstStyle/>
          <a:p>
            <a:r>
              <a:rPr lang="en-US" sz="1400" b="1" dirty="0" smtClean="0">
                <a:solidFill>
                  <a:schemeClr val="accent2">
                    <a:lumMod val="60000"/>
                    <a:lumOff val="40000"/>
                  </a:schemeClr>
                </a:solidFill>
                <a:latin typeface="Arial Rounded MT Bold" panose="020F0704030504030204" pitchFamily="34" charset="0"/>
              </a:rPr>
              <a:t>6</a:t>
            </a:r>
            <a:endParaRPr lang="en-US" sz="1400" b="1" dirty="0">
              <a:solidFill>
                <a:schemeClr val="accent2">
                  <a:lumMod val="60000"/>
                  <a:lumOff val="40000"/>
                </a:schemeClr>
              </a:solidFill>
              <a:latin typeface="Arial Rounded MT Bold" panose="020F0704030504030204" pitchFamily="34" charset="0"/>
            </a:endParaRPr>
          </a:p>
        </p:txBody>
      </p:sp>
      <p:sp>
        <p:nvSpPr>
          <p:cNvPr id="44" name="TextBox 43"/>
          <p:cNvSpPr txBox="1"/>
          <p:nvPr/>
        </p:nvSpPr>
        <p:spPr>
          <a:xfrm>
            <a:off x="4355976" y="3625279"/>
            <a:ext cx="216024" cy="307777"/>
          </a:xfrm>
          <a:prstGeom prst="rect">
            <a:avLst/>
          </a:prstGeom>
          <a:noFill/>
        </p:spPr>
        <p:txBody>
          <a:bodyPr wrap="square" rtlCol="0">
            <a:spAutoFit/>
          </a:bodyPr>
          <a:lstStyle/>
          <a:p>
            <a:r>
              <a:rPr lang="en-US" sz="1400" b="1" dirty="0" smtClean="0">
                <a:solidFill>
                  <a:schemeClr val="accent2">
                    <a:lumMod val="60000"/>
                    <a:lumOff val="40000"/>
                  </a:schemeClr>
                </a:solidFill>
                <a:latin typeface="Arial Rounded MT Bold" panose="020F0704030504030204" pitchFamily="34" charset="0"/>
              </a:rPr>
              <a:t>7</a:t>
            </a:r>
            <a:endParaRPr lang="en-US" sz="1400" b="1" dirty="0">
              <a:solidFill>
                <a:schemeClr val="accent2">
                  <a:lumMod val="60000"/>
                  <a:lumOff val="40000"/>
                </a:schemeClr>
              </a:solidFill>
              <a:latin typeface="Arial Rounded MT Bold" panose="020F0704030504030204" pitchFamily="34" charset="0"/>
            </a:endParaRPr>
          </a:p>
        </p:txBody>
      </p:sp>
      <p:sp>
        <p:nvSpPr>
          <p:cNvPr id="45" name="TextBox 44"/>
          <p:cNvSpPr txBox="1"/>
          <p:nvPr/>
        </p:nvSpPr>
        <p:spPr>
          <a:xfrm>
            <a:off x="5076056" y="3546436"/>
            <a:ext cx="216024" cy="307777"/>
          </a:xfrm>
          <a:prstGeom prst="rect">
            <a:avLst/>
          </a:prstGeom>
          <a:noFill/>
        </p:spPr>
        <p:txBody>
          <a:bodyPr wrap="square" rtlCol="0">
            <a:spAutoFit/>
          </a:bodyPr>
          <a:lstStyle/>
          <a:p>
            <a:r>
              <a:rPr lang="en-US" sz="1400" b="1" dirty="0" smtClean="0">
                <a:solidFill>
                  <a:schemeClr val="accent2">
                    <a:lumMod val="60000"/>
                    <a:lumOff val="40000"/>
                  </a:schemeClr>
                </a:solidFill>
                <a:latin typeface="Arial Rounded MT Bold" panose="020F0704030504030204" pitchFamily="34" charset="0"/>
              </a:rPr>
              <a:t>8</a:t>
            </a:r>
            <a:endParaRPr lang="en-US" sz="1400" b="1" dirty="0">
              <a:solidFill>
                <a:schemeClr val="accent2">
                  <a:lumMod val="60000"/>
                  <a:lumOff val="40000"/>
                </a:schemeClr>
              </a:solidFill>
              <a:latin typeface="Arial Rounded MT Bold" panose="020F0704030504030204" pitchFamily="34" charset="0"/>
            </a:endParaRPr>
          </a:p>
        </p:txBody>
      </p:sp>
      <p:sp>
        <p:nvSpPr>
          <p:cNvPr id="46" name="TextBox 45"/>
          <p:cNvSpPr txBox="1"/>
          <p:nvPr/>
        </p:nvSpPr>
        <p:spPr>
          <a:xfrm>
            <a:off x="5724128" y="3574582"/>
            <a:ext cx="216024" cy="307777"/>
          </a:xfrm>
          <a:prstGeom prst="rect">
            <a:avLst/>
          </a:prstGeom>
          <a:noFill/>
        </p:spPr>
        <p:txBody>
          <a:bodyPr wrap="square" rtlCol="0">
            <a:spAutoFit/>
          </a:bodyPr>
          <a:lstStyle/>
          <a:p>
            <a:r>
              <a:rPr lang="en-US" sz="1400" b="1" dirty="0" smtClean="0">
                <a:solidFill>
                  <a:schemeClr val="accent2">
                    <a:lumMod val="60000"/>
                    <a:lumOff val="40000"/>
                  </a:schemeClr>
                </a:solidFill>
                <a:latin typeface="Arial Rounded MT Bold" panose="020F0704030504030204" pitchFamily="34" charset="0"/>
              </a:rPr>
              <a:t>9</a:t>
            </a:r>
            <a:endParaRPr lang="en-US" sz="1400" b="1" dirty="0">
              <a:solidFill>
                <a:schemeClr val="accent2">
                  <a:lumMod val="60000"/>
                  <a:lumOff val="40000"/>
                </a:schemeClr>
              </a:solidFill>
              <a:latin typeface="Arial Rounded MT Bold" panose="020F0704030504030204" pitchFamily="34" charset="0"/>
            </a:endParaRPr>
          </a:p>
        </p:txBody>
      </p:sp>
      <p:sp>
        <p:nvSpPr>
          <p:cNvPr id="47" name="TextBox 46"/>
          <p:cNvSpPr txBox="1"/>
          <p:nvPr/>
        </p:nvSpPr>
        <p:spPr>
          <a:xfrm>
            <a:off x="6228184" y="3573016"/>
            <a:ext cx="504056" cy="307777"/>
          </a:xfrm>
          <a:prstGeom prst="rect">
            <a:avLst/>
          </a:prstGeom>
          <a:noFill/>
        </p:spPr>
        <p:txBody>
          <a:bodyPr wrap="square" rtlCol="0">
            <a:spAutoFit/>
          </a:bodyPr>
          <a:lstStyle/>
          <a:p>
            <a:r>
              <a:rPr lang="en-US" sz="1400" b="1" dirty="0" smtClean="0">
                <a:solidFill>
                  <a:schemeClr val="accent2">
                    <a:lumMod val="60000"/>
                    <a:lumOff val="40000"/>
                  </a:schemeClr>
                </a:solidFill>
                <a:latin typeface="Arial Rounded MT Bold" panose="020F0704030504030204" pitchFamily="34" charset="0"/>
              </a:rPr>
              <a:t>10</a:t>
            </a:r>
            <a:endParaRPr lang="en-US" sz="1400" b="1" dirty="0">
              <a:solidFill>
                <a:schemeClr val="accent2">
                  <a:lumMod val="60000"/>
                  <a:lumOff val="40000"/>
                </a:schemeClr>
              </a:solidFill>
              <a:latin typeface="Arial Rounded MT Bold" panose="020F0704030504030204" pitchFamily="34" charset="0"/>
            </a:endParaRPr>
          </a:p>
        </p:txBody>
      </p:sp>
      <p:sp>
        <p:nvSpPr>
          <p:cNvPr id="48" name="TextBox 47"/>
          <p:cNvSpPr txBox="1"/>
          <p:nvPr/>
        </p:nvSpPr>
        <p:spPr>
          <a:xfrm>
            <a:off x="6876256" y="3625279"/>
            <a:ext cx="504056" cy="307777"/>
          </a:xfrm>
          <a:prstGeom prst="rect">
            <a:avLst/>
          </a:prstGeom>
          <a:noFill/>
        </p:spPr>
        <p:txBody>
          <a:bodyPr wrap="square" rtlCol="0">
            <a:spAutoFit/>
          </a:bodyPr>
          <a:lstStyle/>
          <a:p>
            <a:r>
              <a:rPr lang="en-US" sz="1400" b="1" dirty="0" smtClean="0">
                <a:solidFill>
                  <a:schemeClr val="accent2">
                    <a:lumMod val="60000"/>
                    <a:lumOff val="40000"/>
                  </a:schemeClr>
                </a:solidFill>
                <a:latin typeface="Arial Rounded MT Bold" panose="020F0704030504030204" pitchFamily="34" charset="0"/>
              </a:rPr>
              <a:t>11</a:t>
            </a:r>
            <a:endParaRPr lang="en-US" sz="1400" b="1" dirty="0">
              <a:solidFill>
                <a:schemeClr val="accent2">
                  <a:lumMod val="60000"/>
                  <a:lumOff val="40000"/>
                </a:schemeClr>
              </a:solidFill>
              <a:latin typeface="Arial Rounded MT Bold" panose="020F0704030504030204" pitchFamily="34" charset="0"/>
            </a:endParaRPr>
          </a:p>
        </p:txBody>
      </p:sp>
      <p:sp>
        <p:nvSpPr>
          <p:cNvPr id="49" name="TextBox 48"/>
          <p:cNvSpPr txBox="1"/>
          <p:nvPr/>
        </p:nvSpPr>
        <p:spPr>
          <a:xfrm>
            <a:off x="7596336" y="3592761"/>
            <a:ext cx="504056" cy="307777"/>
          </a:xfrm>
          <a:prstGeom prst="rect">
            <a:avLst/>
          </a:prstGeom>
          <a:noFill/>
        </p:spPr>
        <p:txBody>
          <a:bodyPr wrap="square" rtlCol="0">
            <a:spAutoFit/>
          </a:bodyPr>
          <a:lstStyle/>
          <a:p>
            <a:r>
              <a:rPr lang="en-US" sz="1400" b="1" dirty="0" smtClean="0">
                <a:solidFill>
                  <a:schemeClr val="accent2">
                    <a:lumMod val="60000"/>
                    <a:lumOff val="40000"/>
                  </a:schemeClr>
                </a:solidFill>
                <a:latin typeface="Arial Rounded MT Bold" panose="020F0704030504030204" pitchFamily="34" charset="0"/>
              </a:rPr>
              <a:t>12</a:t>
            </a:r>
            <a:endParaRPr lang="en-US" sz="1400" b="1" dirty="0">
              <a:solidFill>
                <a:schemeClr val="accent2">
                  <a:lumMod val="60000"/>
                  <a:lumOff val="40000"/>
                </a:schemeClr>
              </a:solidFill>
              <a:latin typeface="Arial Rounded MT Bold" panose="020F0704030504030204" pitchFamily="34" charset="0"/>
            </a:endParaRPr>
          </a:p>
        </p:txBody>
      </p:sp>
      <p:sp>
        <p:nvSpPr>
          <p:cNvPr id="50" name="TextBox 49"/>
          <p:cNvSpPr txBox="1"/>
          <p:nvPr/>
        </p:nvSpPr>
        <p:spPr>
          <a:xfrm>
            <a:off x="193786" y="2060848"/>
            <a:ext cx="864096" cy="1200329"/>
          </a:xfrm>
          <a:prstGeom prst="rect">
            <a:avLst/>
          </a:prstGeom>
          <a:noFill/>
        </p:spPr>
        <p:txBody>
          <a:bodyPr wrap="square" rtlCol="0" anchor="b">
            <a:spAutoFit/>
          </a:bodyPr>
          <a:lstStyle/>
          <a:p>
            <a:pPr lvl="0"/>
            <a:r>
              <a:rPr lang="en-US" sz="1200" b="1" dirty="0"/>
              <a:t>Q1-Q3 2013: measles outbreak </a:t>
            </a:r>
            <a:r>
              <a:rPr lang="en-US" sz="1200" b="1" dirty="0" smtClean="0"/>
              <a:t>started in </a:t>
            </a:r>
            <a:r>
              <a:rPr lang="en-US" sz="1200" b="1" dirty="0"/>
              <a:t>5 regions </a:t>
            </a:r>
          </a:p>
        </p:txBody>
      </p:sp>
      <p:sp>
        <p:nvSpPr>
          <p:cNvPr id="51" name="TextBox 50"/>
          <p:cNvSpPr txBox="1"/>
          <p:nvPr/>
        </p:nvSpPr>
        <p:spPr>
          <a:xfrm>
            <a:off x="8172400" y="3615670"/>
            <a:ext cx="504056" cy="307777"/>
          </a:xfrm>
          <a:prstGeom prst="rect">
            <a:avLst/>
          </a:prstGeom>
          <a:noFill/>
        </p:spPr>
        <p:txBody>
          <a:bodyPr wrap="square" rtlCol="0">
            <a:spAutoFit/>
          </a:bodyPr>
          <a:lstStyle/>
          <a:p>
            <a:r>
              <a:rPr lang="en-US" sz="1400" b="1" dirty="0" smtClean="0">
                <a:solidFill>
                  <a:schemeClr val="accent2">
                    <a:lumMod val="60000"/>
                    <a:lumOff val="40000"/>
                  </a:schemeClr>
                </a:solidFill>
                <a:latin typeface="Arial Rounded MT Bold" panose="020F0704030504030204" pitchFamily="34" charset="0"/>
              </a:rPr>
              <a:t>13</a:t>
            </a:r>
            <a:endParaRPr lang="en-US" sz="1400" b="1" dirty="0">
              <a:solidFill>
                <a:schemeClr val="accent2">
                  <a:lumMod val="60000"/>
                  <a:lumOff val="40000"/>
                </a:schemeClr>
              </a:solidFill>
              <a:latin typeface="Arial Rounded MT Bold" panose="020F0704030504030204" pitchFamily="34" charset="0"/>
            </a:endParaRPr>
          </a:p>
        </p:txBody>
      </p:sp>
      <p:sp>
        <p:nvSpPr>
          <p:cNvPr id="52" name="Down Arrow 51"/>
          <p:cNvSpPr/>
          <p:nvPr/>
        </p:nvSpPr>
        <p:spPr>
          <a:xfrm>
            <a:off x="8316416" y="3273706"/>
            <a:ext cx="216024" cy="273121"/>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6130815" y="4196568"/>
            <a:ext cx="961465" cy="1200329"/>
          </a:xfrm>
          <a:prstGeom prst="rect">
            <a:avLst/>
          </a:prstGeom>
          <a:noFill/>
        </p:spPr>
        <p:txBody>
          <a:bodyPr wrap="square" rtlCol="0">
            <a:spAutoFit/>
          </a:bodyPr>
          <a:lstStyle/>
          <a:p>
            <a:r>
              <a:rPr lang="en-US" sz="1200" b="1" dirty="0" smtClean="0"/>
              <a:t>July 2014: NPL resumed testing 100% of samples</a:t>
            </a:r>
            <a:endParaRPr lang="en-US" sz="1200" b="1" dirty="0"/>
          </a:p>
        </p:txBody>
      </p:sp>
      <p:sp>
        <p:nvSpPr>
          <p:cNvPr id="5" name="TextBox 4"/>
          <p:cNvSpPr txBox="1"/>
          <p:nvPr/>
        </p:nvSpPr>
        <p:spPr>
          <a:xfrm>
            <a:off x="493444" y="4196568"/>
            <a:ext cx="1126228" cy="1384995"/>
          </a:xfrm>
          <a:prstGeom prst="rect">
            <a:avLst/>
          </a:prstGeom>
          <a:noFill/>
        </p:spPr>
        <p:txBody>
          <a:bodyPr wrap="square" rtlCol="0">
            <a:spAutoFit/>
          </a:bodyPr>
          <a:lstStyle/>
          <a:p>
            <a:pPr lvl="0"/>
            <a:r>
              <a:rPr lang="en-US" sz="1200" b="1" dirty="0"/>
              <a:t>Q4 2013: three major disasters resulted to rapid measles </a:t>
            </a:r>
            <a:r>
              <a:rPr lang="en-US" sz="1200" b="1" dirty="0" smtClean="0"/>
              <a:t>transmission</a:t>
            </a:r>
            <a:endParaRPr lang="en-US" sz="1200" b="1" dirty="0"/>
          </a:p>
        </p:txBody>
      </p:sp>
    </p:spTree>
    <p:extLst>
      <p:ext uri="{BB962C8B-B14F-4D97-AF65-F5344CB8AC3E}">
        <p14:creationId xmlns="" xmlns:p14="http://schemas.microsoft.com/office/powerpoint/2010/main" val="2857623176"/>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Picture 5"/>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87264" y="1988840"/>
            <a:ext cx="8435883" cy="468051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6" name="Title 1"/>
          <p:cNvSpPr txBox="1">
            <a:spLocks/>
          </p:cNvSpPr>
          <p:nvPr/>
        </p:nvSpPr>
        <p:spPr>
          <a:xfrm>
            <a:off x="462476" y="404664"/>
            <a:ext cx="8260672" cy="103942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a:lstStyle>
          <a:p>
            <a:r>
              <a:rPr lang="en-GB" sz="2800" b="1" dirty="0" smtClean="0"/>
              <a:t>Status of specimens collected from suspect measles cases, 2013 vs. 2014</a:t>
            </a:r>
            <a:endParaRPr lang="en-GB" sz="2800" b="1" dirty="0"/>
          </a:p>
        </p:txBody>
      </p:sp>
      <p:grpSp>
        <p:nvGrpSpPr>
          <p:cNvPr id="3" name="Group 2"/>
          <p:cNvGrpSpPr/>
          <p:nvPr/>
        </p:nvGrpSpPr>
        <p:grpSpPr>
          <a:xfrm>
            <a:off x="2195736" y="3812847"/>
            <a:ext cx="1008112" cy="1737335"/>
            <a:chOff x="2195736" y="3812847"/>
            <a:chExt cx="1008112" cy="1737335"/>
          </a:xfrm>
        </p:grpSpPr>
        <p:sp>
          <p:nvSpPr>
            <p:cNvPr id="4" name="Down Arrow 3"/>
            <p:cNvSpPr/>
            <p:nvPr/>
          </p:nvSpPr>
          <p:spPr>
            <a:xfrm>
              <a:off x="2627784" y="5031370"/>
              <a:ext cx="216024" cy="518812"/>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195736" y="3812847"/>
              <a:ext cx="1008112" cy="1200329"/>
            </a:xfrm>
            <a:prstGeom prst="rect">
              <a:avLst/>
            </a:prstGeom>
            <a:solidFill>
              <a:schemeClr val="bg2">
                <a:lumMod val="90000"/>
              </a:schemeClr>
            </a:solidFill>
          </p:spPr>
          <p:txBody>
            <a:bodyPr wrap="square" rtlCol="0" anchor="b">
              <a:spAutoFit/>
            </a:bodyPr>
            <a:lstStyle/>
            <a:p>
              <a:pPr lvl="0"/>
              <a:r>
                <a:rPr lang="en-US" sz="1200" b="1" dirty="0" smtClean="0"/>
                <a:t>Q1/Q3 </a:t>
              </a:r>
              <a:r>
                <a:rPr lang="en-US" sz="1200" b="1" dirty="0"/>
                <a:t>2013: measles outbreak </a:t>
              </a:r>
              <a:r>
                <a:rPr lang="en-US" sz="1200" b="1" dirty="0" smtClean="0"/>
                <a:t>started in </a:t>
              </a:r>
              <a:r>
                <a:rPr lang="en-US" sz="1200" b="1" dirty="0"/>
                <a:t>5 regions </a:t>
              </a:r>
            </a:p>
          </p:txBody>
        </p:sp>
      </p:grpSp>
      <p:grpSp>
        <p:nvGrpSpPr>
          <p:cNvPr id="25" name="Group 24"/>
          <p:cNvGrpSpPr/>
          <p:nvPr/>
        </p:nvGrpSpPr>
        <p:grpSpPr>
          <a:xfrm>
            <a:off x="3640789" y="3573285"/>
            <a:ext cx="1126228" cy="1885810"/>
            <a:chOff x="3640789" y="3573285"/>
            <a:chExt cx="1126228" cy="1885810"/>
          </a:xfrm>
        </p:grpSpPr>
        <p:sp>
          <p:nvSpPr>
            <p:cNvPr id="9" name="Down Arrow 8"/>
            <p:cNvSpPr/>
            <p:nvPr/>
          </p:nvSpPr>
          <p:spPr>
            <a:xfrm>
              <a:off x="4107199" y="4940283"/>
              <a:ext cx="216024" cy="518812"/>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3640789" y="3573285"/>
              <a:ext cx="1126228" cy="1384995"/>
            </a:xfrm>
            <a:prstGeom prst="rect">
              <a:avLst/>
            </a:prstGeom>
            <a:solidFill>
              <a:schemeClr val="accent2">
                <a:lumMod val="40000"/>
                <a:lumOff val="60000"/>
              </a:schemeClr>
            </a:solidFill>
          </p:spPr>
          <p:txBody>
            <a:bodyPr wrap="square" rtlCol="0">
              <a:spAutoFit/>
            </a:bodyPr>
            <a:lstStyle/>
            <a:p>
              <a:pPr lvl="0"/>
              <a:r>
                <a:rPr lang="en-US" sz="1200" b="1" dirty="0"/>
                <a:t>Q4 2013: three major disasters resulted to rapid measles </a:t>
              </a:r>
              <a:r>
                <a:rPr lang="en-US" sz="1200" b="1" dirty="0" smtClean="0"/>
                <a:t>transmission</a:t>
              </a:r>
              <a:endParaRPr lang="en-US" sz="1200" b="1" dirty="0"/>
            </a:p>
          </p:txBody>
        </p:sp>
      </p:grpSp>
      <p:sp>
        <p:nvSpPr>
          <p:cNvPr id="12" name="Rectangle 11"/>
          <p:cNvSpPr/>
          <p:nvPr/>
        </p:nvSpPr>
        <p:spPr>
          <a:xfrm>
            <a:off x="755576" y="1799235"/>
            <a:ext cx="1113355" cy="1553926"/>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grpSp>
        <p:nvGrpSpPr>
          <p:cNvPr id="17" name="Group 16"/>
          <p:cNvGrpSpPr/>
          <p:nvPr/>
        </p:nvGrpSpPr>
        <p:grpSpPr>
          <a:xfrm>
            <a:off x="4036134" y="2137262"/>
            <a:ext cx="1113355" cy="1787358"/>
            <a:chOff x="4103689" y="1988840"/>
            <a:chExt cx="1113355" cy="1787358"/>
          </a:xfrm>
        </p:grpSpPr>
        <p:sp>
          <p:nvSpPr>
            <p:cNvPr id="14" name="Down Arrow 13"/>
            <p:cNvSpPr/>
            <p:nvPr/>
          </p:nvSpPr>
          <p:spPr>
            <a:xfrm>
              <a:off x="4505205" y="3257386"/>
              <a:ext cx="216024" cy="518812"/>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4103689" y="1988840"/>
              <a:ext cx="1113355" cy="1284622"/>
            </a:xfrm>
            <a:prstGeom prst="rect">
              <a:avLst/>
            </a:prstGeom>
            <a:solidFill>
              <a:schemeClr val="accent5">
                <a:lumMod val="20000"/>
                <a:lumOff val="80000"/>
              </a:schemeClr>
            </a:solidFill>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78232" tIns="78232" rIns="78232" bIns="78232" numCol="1" spcCol="1270" anchor="b" anchorCtr="0">
              <a:noAutofit/>
            </a:bodyPr>
            <a:lstStyle/>
            <a:p>
              <a:pPr lvl="0" algn="l" defTabSz="488950">
                <a:lnSpc>
                  <a:spcPct val="90000"/>
                </a:lnSpc>
                <a:spcBef>
                  <a:spcPct val="0"/>
                </a:spcBef>
                <a:spcAft>
                  <a:spcPct val="35000"/>
                </a:spcAft>
              </a:pPr>
              <a:r>
                <a:rPr lang="en-US" sz="1100" b="1" kern="1200" dirty="0" smtClean="0"/>
                <a:t>D</a:t>
              </a:r>
              <a:r>
                <a:rPr lang="en-US" sz="1200" b="1" kern="1200" dirty="0" smtClean="0"/>
                <a:t>ec 2013: Outbreak caught media attention. specimen referrals </a:t>
              </a:r>
              <a:r>
                <a:rPr lang="en-US" sz="1200" b="1" kern="1200" baseline="0" dirty="0" smtClean="0"/>
                <a:t>rose sharply</a:t>
              </a:r>
              <a:endParaRPr lang="en-US" sz="1200" b="1" kern="1200" dirty="0"/>
            </a:p>
          </p:txBody>
        </p:sp>
      </p:grpSp>
      <p:grpSp>
        <p:nvGrpSpPr>
          <p:cNvPr id="18" name="Group 17"/>
          <p:cNvGrpSpPr/>
          <p:nvPr/>
        </p:nvGrpSpPr>
        <p:grpSpPr>
          <a:xfrm>
            <a:off x="4082941" y="431762"/>
            <a:ext cx="1584176" cy="2251916"/>
            <a:chOff x="3974929" y="638641"/>
            <a:chExt cx="1584176" cy="2251916"/>
          </a:xfrm>
        </p:grpSpPr>
        <p:sp>
          <p:nvSpPr>
            <p:cNvPr id="19" name="Down Arrow 18"/>
            <p:cNvSpPr/>
            <p:nvPr/>
          </p:nvSpPr>
          <p:spPr>
            <a:xfrm>
              <a:off x="4659005" y="2371745"/>
              <a:ext cx="216024" cy="518812"/>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3974929" y="638641"/>
              <a:ext cx="1584176" cy="1754326"/>
            </a:xfrm>
            <a:prstGeom prst="rect">
              <a:avLst/>
            </a:prstGeom>
            <a:solidFill>
              <a:schemeClr val="accent2">
                <a:lumMod val="20000"/>
                <a:lumOff val="80000"/>
              </a:schemeClr>
            </a:solidFill>
          </p:spPr>
          <p:txBody>
            <a:bodyPr wrap="square" rtlCol="0" anchor="b">
              <a:spAutoFit/>
            </a:bodyPr>
            <a:lstStyle/>
            <a:p>
              <a:pPr lvl="0"/>
              <a:r>
                <a:rPr lang="en-US" sz="1200" b="1" dirty="0" smtClean="0"/>
                <a:t>Jan 2014: surveillance &amp; lab overwhelmed. WHO data managers supported lab &amp; </a:t>
              </a:r>
              <a:r>
                <a:rPr lang="en-US" sz="1200" b="1" dirty="0"/>
                <a:t>surveillance. DOH issued AO#2014-0003 </a:t>
              </a:r>
            </a:p>
          </p:txBody>
        </p:sp>
      </p:grpSp>
      <p:grpSp>
        <p:nvGrpSpPr>
          <p:cNvPr id="24" name="Group 23"/>
          <p:cNvGrpSpPr/>
          <p:nvPr/>
        </p:nvGrpSpPr>
        <p:grpSpPr>
          <a:xfrm>
            <a:off x="4670947" y="1277691"/>
            <a:ext cx="1182919" cy="1719141"/>
            <a:chOff x="4613217" y="1192638"/>
            <a:chExt cx="986043" cy="1719141"/>
          </a:xfrm>
        </p:grpSpPr>
        <p:sp>
          <p:nvSpPr>
            <p:cNvPr id="21" name="Down Arrow 20"/>
            <p:cNvSpPr/>
            <p:nvPr/>
          </p:nvSpPr>
          <p:spPr>
            <a:xfrm>
              <a:off x="4901167" y="2392967"/>
              <a:ext cx="216024" cy="518812"/>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4613217" y="1192638"/>
              <a:ext cx="986043" cy="1200329"/>
            </a:xfrm>
            <a:prstGeom prst="rect">
              <a:avLst/>
            </a:prstGeom>
            <a:solidFill>
              <a:schemeClr val="accent6">
                <a:lumMod val="20000"/>
                <a:lumOff val="80000"/>
              </a:schemeClr>
            </a:solidFill>
          </p:spPr>
          <p:txBody>
            <a:bodyPr wrap="square" rtlCol="0">
              <a:spAutoFit/>
            </a:bodyPr>
            <a:lstStyle/>
            <a:p>
              <a:r>
                <a:rPr lang="en-US" sz="1200" b="1" dirty="0" smtClean="0"/>
                <a:t>10 Feb 2014: Test kit stock out; NML stopped testing</a:t>
              </a:r>
              <a:endParaRPr lang="en-US" sz="1200" b="1" dirty="0"/>
            </a:p>
          </p:txBody>
        </p:sp>
      </p:grpSp>
      <p:grpSp>
        <p:nvGrpSpPr>
          <p:cNvPr id="26" name="Group 25"/>
          <p:cNvGrpSpPr/>
          <p:nvPr/>
        </p:nvGrpSpPr>
        <p:grpSpPr>
          <a:xfrm>
            <a:off x="4780127" y="1693190"/>
            <a:ext cx="1255009" cy="2088472"/>
            <a:chOff x="4875029" y="1573443"/>
            <a:chExt cx="1066060" cy="2088472"/>
          </a:xfrm>
        </p:grpSpPr>
        <p:sp>
          <p:nvSpPr>
            <p:cNvPr id="29" name="TextBox 28"/>
            <p:cNvSpPr txBox="1"/>
            <p:nvPr/>
          </p:nvSpPr>
          <p:spPr>
            <a:xfrm>
              <a:off x="4875029" y="1573443"/>
              <a:ext cx="1066060" cy="1569660"/>
            </a:xfrm>
            <a:prstGeom prst="rect">
              <a:avLst/>
            </a:prstGeom>
            <a:solidFill>
              <a:schemeClr val="accent5">
                <a:lumMod val="40000"/>
                <a:lumOff val="60000"/>
              </a:schemeClr>
            </a:solidFill>
          </p:spPr>
          <p:txBody>
            <a:bodyPr wrap="square" rtlCol="0" anchor="b">
              <a:spAutoFit/>
            </a:bodyPr>
            <a:lstStyle/>
            <a:p>
              <a:r>
                <a:rPr lang="en-US" sz="1200" b="1" dirty="0" smtClean="0"/>
                <a:t>March 2014: NML used sampling method to prioritize specimens for testing until June</a:t>
              </a:r>
              <a:endParaRPr lang="en-US" sz="1200" b="1" dirty="0"/>
            </a:p>
          </p:txBody>
        </p:sp>
        <p:sp>
          <p:nvSpPr>
            <p:cNvPr id="31" name="Down Arrow 30"/>
            <p:cNvSpPr/>
            <p:nvPr/>
          </p:nvSpPr>
          <p:spPr>
            <a:xfrm>
              <a:off x="5343081" y="3143103"/>
              <a:ext cx="178182" cy="518812"/>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 name="Group 26"/>
          <p:cNvGrpSpPr/>
          <p:nvPr/>
        </p:nvGrpSpPr>
        <p:grpSpPr>
          <a:xfrm>
            <a:off x="6156176" y="3480548"/>
            <a:ext cx="961465" cy="1719141"/>
            <a:chOff x="6156176" y="3480548"/>
            <a:chExt cx="961465" cy="1719141"/>
          </a:xfrm>
        </p:grpSpPr>
        <p:sp>
          <p:nvSpPr>
            <p:cNvPr id="32" name="Down Arrow 31"/>
            <p:cNvSpPr/>
            <p:nvPr/>
          </p:nvSpPr>
          <p:spPr>
            <a:xfrm>
              <a:off x="6516216" y="4680877"/>
              <a:ext cx="216024" cy="518812"/>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p:cNvSpPr txBox="1"/>
            <p:nvPr/>
          </p:nvSpPr>
          <p:spPr>
            <a:xfrm>
              <a:off x="6156176" y="3480548"/>
              <a:ext cx="961465" cy="1200329"/>
            </a:xfrm>
            <a:prstGeom prst="rect">
              <a:avLst/>
            </a:prstGeom>
            <a:solidFill>
              <a:schemeClr val="bg2">
                <a:lumMod val="50000"/>
              </a:schemeClr>
            </a:solidFill>
          </p:spPr>
          <p:txBody>
            <a:bodyPr wrap="square" rtlCol="0">
              <a:spAutoFit/>
            </a:bodyPr>
            <a:lstStyle/>
            <a:p>
              <a:r>
                <a:rPr lang="en-US" sz="1200" b="1" dirty="0" smtClean="0"/>
                <a:t>July 2014: NPL resumed testing 100% of samples</a:t>
              </a:r>
              <a:endParaRPr lang="en-US" sz="1200" b="1" dirty="0"/>
            </a:p>
          </p:txBody>
        </p:sp>
      </p:grpSp>
      <p:grpSp>
        <p:nvGrpSpPr>
          <p:cNvPr id="28" name="Group 27"/>
          <p:cNvGrpSpPr/>
          <p:nvPr/>
        </p:nvGrpSpPr>
        <p:grpSpPr>
          <a:xfrm>
            <a:off x="7236296" y="3924620"/>
            <a:ext cx="864096" cy="1534475"/>
            <a:chOff x="7236296" y="3924620"/>
            <a:chExt cx="864096" cy="1534475"/>
          </a:xfrm>
        </p:grpSpPr>
        <p:sp>
          <p:nvSpPr>
            <p:cNvPr id="33" name="Down Arrow 32"/>
            <p:cNvSpPr/>
            <p:nvPr/>
          </p:nvSpPr>
          <p:spPr>
            <a:xfrm>
              <a:off x="7452320" y="4940283"/>
              <a:ext cx="216024" cy="518812"/>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7236296" y="3924620"/>
              <a:ext cx="864096" cy="1015663"/>
            </a:xfrm>
            <a:prstGeom prst="rect">
              <a:avLst/>
            </a:prstGeom>
            <a:solidFill>
              <a:srgbClr val="FFC000"/>
            </a:solidFill>
          </p:spPr>
          <p:txBody>
            <a:bodyPr wrap="square" rtlCol="0" anchor="b">
              <a:spAutoFit/>
            </a:bodyPr>
            <a:lstStyle/>
            <a:p>
              <a:r>
                <a:rPr lang="en-US" sz="1200" b="1" dirty="0" smtClean="0"/>
                <a:t>27 Oct 2014: DOH AO#2014-0039</a:t>
              </a:r>
              <a:endParaRPr lang="en-US" sz="1200" b="1" dirty="0"/>
            </a:p>
          </p:txBody>
        </p:sp>
      </p:grpSp>
      <p:grpSp>
        <p:nvGrpSpPr>
          <p:cNvPr id="2048" name="Group 2047"/>
          <p:cNvGrpSpPr/>
          <p:nvPr/>
        </p:nvGrpSpPr>
        <p:grpSpPr>
          <a:xfrm>
            <a:off x="7929881" y="3728050"/>
            <a:ext cx="1133109" cy="1905654"/>
            <a:chOff x="7929881" y="3812847"/>
            <a:chExt cx="1133109" cy="1905654"/>
          </a:xfrm>
        </p:grpSpPr>
        <p:sp>
          <p:nvSpPr>
            <p:cNvPr id="34" name="Down Arrow 33"/>
            <p:cNvSpPr/>
            <p:nvPr/>
          </p:nvSpPr>
          <p:spPr>
            <a:xfrm>
              <a:off x="8388424" y="5199689"/>
              <a:ext cx="216024" cy="518812"/>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7929881" y="3812847"/>
              <a:ext cx="1133109" cy="1384995"/>
            </a:xfrm>
            <a:prstGeom prst="rect">
              <a:avLst/>
            </a:prstGeom>
            <a:solidFill>
              <a:srgbClr val="FFFF00"/>
            </a:solidFill>
          </p:spPr>
          <p:txBody>
            <a:bodyPr wrap="square" rtlCol="0">
              <a:spAutoFit/>
            </a:bodyPr>
            <a:lstStyle/>
            <a:p>
              <a:r>
                <a:rPr lang="en-US" sz="1200" b="1" dirty="0" smtClean="0"/>
                <a:t>Jan 2015: reverted to regular surveillance &amp; specimen collection &amp; testing</a:t>
              </a:r>
              <a:endParaRPr lang="en-US" sz="1200" b="1" dirty="0"/>
            </a:p>
          </p:txBody>
        </p:sp>
      </p:grpSp>
    </p:spTree>
    <p:extLst>
      <p:ext uri="{BB962C8B-B14F-4D97-AF65-F5344CB8AC3E}">
        <p14:creationId xmlns="" xmlns:p14="http://schemas.microsoft.com/office/powerpoint/2010/main" val="228527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100"/>
                                  </p:stCondLst>
                                  <p:childTnLst>
                                    <p:set>
                                      <p:cBhvr>
                                        <p:cTn id="6" dur="1" fill="hold">
                                          <p:stCondLst>
                                            <p:cond delay="0"/>
                                          </p:stCondLst>
                                        </p:cTn>
                                        <p:tgtEl>
                                          <p:spTgt spid="3"/>
                                        </p:tgtEl>
                                        <p:attrNameLst>
                                          <p:attrName>style.visibility</p:attrName>
                                        </p:attrNameLst>
                                      </p:cBhvr>
                                      <p:to>
                                        <p:strVal val="visible"/>
                                      </p:to>
                                    </p:set>
                                  </p:childTnLst>
                                  <p:subTnLst>
                                    <p:set>
                                      <p:cBhvr override="childStyle">
                                        <p:cTn dur="1" fill="hold" display="0" masterRel="nextClick" afterEffect="1"/>
                                        <p:tgtEl>
                                          <p:spTgt spid="3"/>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subTnLst>
                                    <p:set>
                                      <p:cBhvr override="childStyle">
                                        <p:cTn dur="1" fill="hold" display="0" masterRel="nextClick" afterEffect="1"/>
                                        <p:tgtEl>
                                          <p:spTgt spid="25"/>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subTnLst>
                                    <p:set>
                                      <p:cBhvr override="childStyle">
                                        <p:cTn dur="1" fill="hold" display="0" masterRel="nextClick" afterEffect="1"/>
                                        <p:tgtEl>
                                          <p:spTgt spid="17"/>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subTnLst>
                                    <p:set>
                                      <p:cBhvr override="childStyle">
                                        <p:cTn dur="1" fill="hold" display="0" masterRel="nextClick" afterEffect="1"/>
                                        <p:tgtEl>
                                          <p:spTgt spid="18"/>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100"/>
                                  </p:stCondLst>
                                  <p:childTnLst>
                                    <p:set>
                                      <p:cBhvr>
                                        <p:cTn id="22" dur="1" fill="hold">
                                          <p:stCondLst>
                                            <p:cond delay="0"/>
                                          </p:stCondLst>
                                        </p:cTn>
                                        <p:tgtEl>
                                          <p:spTgt spid="24"/>
                                        </p:tgtEl>
                                        <p:attrNameLst>
                                          <p:attrName>style.visibility</p:attrName>
                                        </p:attrNameLst>
                                      </p:cBhvr>
                                      <p:to>
                                        <p:strVal val="visible"/>
                                      </p:to>
                                    </p:set>
                                  </p:childTnLst>
                                  <p:subTnLst>
                                    <p:set>
                                      <p:cBhvr override="childStyle">
                                        <p:cTn dur="1" fill="hold" display="0" masterRel="nextClick" afterEffect="1"/>
                                        <p:tgtEl>
                                          <p:spTgt spid="24"/>
                                        </p:tgtEl>
                                        <p:attrNameLst>
                                          <p:attrName>style.visibility</p:attrName>
                                        </p:attrNameLst>
                                      </p:cBhvr>
                                      <p:to>
                                        <p:strVal val="hidden"/>
                                      </p:to>
                                    </p:set>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6"/>
                                        </p:tgtEl>
                                        <p:attrNameLst>
                                          <p:attrName>style.visibility</p:attrName>
                                        </p:attrNameLst>
                                      </p:cBhvr>
                                      <p:to>
                                        <p:strVal val="visible"/>
                                      </p:to>
                                    </p:set>
                                  </p:childTnLst>
                                  <p:subTnLst>
                                    <p:set>
                                      <p:cBhvr override="childStyle">
                                        <p:cTn dur="1" fill="hold" display="0" masterRel="nextClick" afterEffect="1"/>
                                        <p:tgtEl>
                                          <p:spTgt spid="26"/>
                                        </p:tgtEl>
                                        <p:attrNameLst>
                                          <p:attrName>style.visibility</p:attrName>
                                        </p:attrNameLst>
                                      </p:cBhvr>
                                      <p:to>
                                        <p:strVal val="hidden"/>
                                      </p:to>
                                    </p:set>
                                  </p:sub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subTnLst>
                                    <p:set>
                                      <p:cBhvr override="childStyle">
                                        <p:cTn dur="1" fill="hold" display="0" masterRel="nextClick" afterEffect="1"/>
                                        <p:tgtEl>
                                          <p:spTgt spid="27"/>
                                        </p:tgtEl>
                                        <p:attrNameLst>
                                          <p:attrName>style.visibility</p:attrName>
                                        </p:attrNameLst>
                                      </p:cBhvr>
                                      <p:to>
                                        <p:strVal val="hidden"/>
                                      </p:to>
                                    </p:set>
                                  </p:sub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8"/>
                                        </p:tgtEl>
                                        <p:attrNameLst>
                                          <p:attrName>style.visibility</p:attrName>
                                        </p:attrNameLst>
                                      </p:cBhvr>
                                      <p:to>
                                        <p:strVal val="visible"/>
                                      </p:to>
                                    </p:set>
                                  </p:childTnLst>
                                  <p:subTnLst>
                                    <p:set>
                                      <p:cBhvr override="childStyle">
                                        <p:cTn dur="1" fill="hold" display="0" masterRel="nextClick" afterEffect="1"/>
                                        <p:tgtEl>
                                          <p:spTgt spid="28"/>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48"/>
                                        </p:tgtEl>
                                        <p:attrNameLst>
                                          <p:attrName>style.visibility</p:attrName>
                                        </p:attrNameLst>
                                      </p:cBhvr>
                                      <p:to>
                                        <p:strVal val="visible"/>
                                      </p:to>
                                    </p:set>
                                  </p:childTnLst>
                                  <p:subTnLst>
                                    <p:set>
                                      <p:cBhvr override="childStyle">
                                        <p:cTn dur="1" fill="hold" display="0" masterRel="nextClick" afterEffect="1"/>
                                        <p:tgtEl>
                                          <p:spTgt spid="2048"/>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smtClean="0"/>
              <a:t>Laboratory testing challenges</a:t>
            </a:r>
            <a:endParaRPr lang="en-GB" sz="3200" b="1" dirty="0"/>
          </a:p>
        </p:txBody>
      </p:sp>
      <p:sp>
        <p:nvSpPr>
          <p:cNvPr id="3" name="Content Placeholder 2"/>
          <p:cNvSpPr>
            <a:spLocks noGrp="1"/>
          </p:cNvSpPr>
          <p:nvPr>
            <p:ph idx="1"/>
          </p:nvPr>
        </p:nvSpPr>
        <p:spPr>
          <a:xfrm>
            <a:off x="251520" y="1844824"/>
            <a:ext cx="5544616" cy="4896544"/>
          </a:xfrm>
        </p:spPr>
        <p:txBody>
          <a:bodyPr>
            <a:noAutofit/>
          </a:bodyPr>
          <a:lstStyle/>
          <a:p>
            <a:pPr marL="114300" indent="0">
              <a:spcBef>
                <a:spcPts val="2000"/>
              </a:spcBef>
              <a:buNone/>
            </a:pPr>
            <a:r>
              <a:rPr lang="en-US" sz="2000" b="1" dirty="0" smtClean="0"/>
              <a:t>1. Sustainability </a:t>
            </a:r>
            <a:r>
              <a:rPr lang="en-US" sz="2000" b="1" dirty="0"/>
              <a:t>of </a:t>
            </a:r>
            <a:r>
              <a:rPr lang="en-US" sz="2000" b="1" dirty="0" smtClean="0"/>
              <a:t>operations </a:t>
            </a:r>
            <a:r>
              <a:rPr lang="en-US" sz="2000" b="1" dirty="0"/>
              <a:t>and </a:t>
            </a:r>
            <a:r>
              <a:rPr lang="en-US" sz="2000" b="1" dirty="0" smtClean="0"/>
              <a:t>preparedness</a:t>
            </a:r>
          </a:p>
          <a:p>
            <a:pPr marL="114300" indent="0">
              <a:spcBef>
                <a:spcPts val="2000"/>
              </a:spcBef>
              <a:buNone/>
            </a:pPr>
            <a:r>
              <a:rPr lang="en-US" altLang="en-US" sz="2000" b="1" dirty="0" smtClean="0"/>
              <a:t>2. Serology </a:t>
            </a:r>
            <a:r>
              <a:rPr lang="en-US" altLang="en-US" sz="2000" b="1" dirty="0"/>
              <a:t>test kit stock out</a:t>
            </a:r>
          </a:p>
          <a:p>
            <a:pPr marL="114300" indent="0">
              <a:spcBef>
                <a:spcPts val="2000"/>
              </a:spcBef>
              <a:buNone/>
            </a:pPr>
            <a:r>
              <a:rPr lang="en-US" altLang="en-US" sz="2000" b="1" dirty="0" smtClean="0"/>
              <a:t>3. Laboratory contamination</a:t>
            </a:r>
          </a:p>
          <a:p>
            <a:pPr marL="114300" indent="0">
              <a:spcBef>
                <a:spcPts val="2000"/>
              </a:spcBef>
              <a:buNone/>
              <a:defRPr/>
            </a:pPr>
            <a:r>
              <a:rPr lang="en-GB" sz="2000" b="1" dirty="0" smtClean="0"/>
              <a:t>4</a:t>
            </a:r>
            <a:r>
              <a:rPr lang="en-GB" sz="2000" b="1" dirty="0"/>
              <a:t>. Specimen storage and retrieval issue </a:t>
            </a:r>
            <a:endParaRPr lang="en-GB" sz="2000" b="1" dirty="0" smtClean="0"/>
          </a:p>
          <a:p>
            <a:pPr marL="114300" indent="0">
              <a:spcBef>
                <a:spcPts val="2000"/>
              </a:spcBef>
              <a:buNone/>
              <a:defRPr/>
            </a:pPr>
            <a:r>
              <a:rPr lang="en-US" altLang="en-US" sz="2000" b="1" dirty="0" smtClean="0"/>
              <a:t>5</a:t>
            </a:r>
            <a:r>
              <a:rPr lang="en-US" altLang="en-US" sz="2000" b="1" dirty="0"/>
              <a:t>. Compromised specimen and data </a:t>
            </a:r>
            <a:r>
              <a:rPr lang="en-US" altLang="en-US" sz="2000" b="1" dirty="0" smtClean="0"/>
              <a:t>quality</a:t>
            </a:r>
          </a:p>
          <a:p>
            <a:pPr marL="114300" indent="0">
              <a:spcBef>
                <a:spcPts val="2000"/>
              </a:spcBef>
              <a:buNone/>
              <a:defRPr/>
            </a:pPr>
            <a:r>
              <a:rPr lang="en-US" sz="2000" b="1" dirty="0" smtClean="0"/>
              <a:t>6</a:t>
            </a:r>
            <a:r>
              <a:rPr lang="en-US" sz="2000" b="1" dirty="0"/>
              <a:t>. Maintaining Timeliness and Other Quality Indicators </a:t>
            </a:r>
          </a:p>
          <a:p>
            <a:pPr>
              <a:spcBef>
                <a:spcPts val="1200"/>
              </a:spcBef>
            </a:pPr>
            <a:endParaRPr lang="en-PH" altLang="en-US" sz="1800" dirty="0"/>
          </a:p>
          <a:p>
            <a:pPr marL="114300" indent="0">
              <a:spcBef>
                <a:spcPts val="1200"/>
              </a:spcBef>
              <a:buNone/>
            </a:pPr>
            <a:endParaRPr lang="en-US" sz="1800" b="1" dirty="0"/>
          </a:p>
        </p:txBody>
      </p:sp>
      <p:pic>
        <p:nvPicPr>
          <p:cNvPr id="4" name="Picture 3" descr="C:\Users\New Tropical\Desktop\1st Q EPM 2014\DSC_0066.jpg"/>
          <p:cNvPicPr>
            <a:picLocks noChangeAspect="1" noChangeArrowheads="1"/>
          </p:cNvPicPr>
          <p:nvPr/>
        </p:nvPicPr>
        <p:blipFill rotWithShape="1">
          <a:blip r:embed="rId3" cstate="email">
            <a:extLst>
              <a:ext uri="{28A0092B-C50C-407E-A947-70E740481C1C}">
                <a14:useLocalDpi xmlns="" xmlns:a14="http://schemas.microsoft.com/office/drawing/2010/main"/>
              </a:ext>
            </a:extLst>
          </a:blip>
          <a:srcRect/>
          <a:stretch/>
        </p:blipFill>
        <p:spPr bwMode="auto">
          <a:xfrm>
            <a:off x="5940152" y="1700808"/>
            <a:ext cx="2966484" cy="489654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23336820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a:t>Key Laboratory interventions</a:t>
            </a:r>
          </a:p>
        </p:txBody>
      </p:sp>
      <p:sp>
        <p:nvSpPr>
          <p:cNvPr id="3" name="Content Placeholder 2"/>
          <p:cNvSpPr>
            <a:spLocks noGrp="1"/>
          </p:cNvSpPr>
          <p:nvPr>
            <p:ph idx="1"/>
          </p:nvPr>
        </p:nvSpPr>
        <p:spPr>
          <a:xfrm>
            <a:off x="251520" y="1752600"/>
            <a:ext cx="8640960" cy="4988768"/>
          </a:xfrm>
        </p:spPr>
        <p:txBody>
          <a:bodyPr>
            <a:noAutofit/>
          </a:bodyPr>
          <a:lstStyle/>
          <a:p>
            <a:pPr lvl="0">
              <a:spcBef>
                <a:spcPts val="2000"/>
              </a:spcBef>
            </a:pPr>
            <a:r>
              <a:rPr lang="en-US" sz="1800" dirty="0"/>
              <a:t>Temporarily discontinued re-testing of measles equivocal results </a:t>
            </a:r>
            <a:r>
              <a:rPr lang="en-US" sz="1800" dirty="0" smtClean="0"/>
              <a:t>and </a:t>
            </a:r>
            <a:r>
              <a:rPr lang="en-GB" sz="1800" dirty="0" smtClean="0"/>
              <a:t>regulated </a:t>
            </a:r>
            <a:r>
              <a:rPr lang="en-GB" sz="1800" dirty="0"/>
              <a:t>weekly supply of specimen kits  </a:t>
            </a:r>
            <a:endParaRPr lang="en-US" sz="1800" dirty="0"/>
          </a:p>
          <a:p>
            <a:pPr lvl="0">
              <a:spcBef>
                <a:spcPts val="2000"/>
              </a:spcBef>
            </a:pPr>
            <a:r>
              <a:rPr lang="en-US" sz="1800" dirty="0"/>
              <a:t>Frequency of measles IgM Testing shifted from thrice a week to daily, with 2 shifts per day  </a:t>
            </a:r>
          </a:p>
          <a:p>
            <a:pPr lvl="0">
              <a:spcBef>
                <a:spcPts val="2000"/>
              </a:spcBef>
            </a:pPr>
            <a:r>
              <a:rPr lang="en-PH" sz="1800" dirty="0" smtClean="0"/>
              <a:t>Activated the Incident Command System </a:t>
            </a:r>
            <a:r>
              <a:rPr lang="en-PH" sz="1800" dirty="0"/>
              <a:t>to support the </a:t>
            </a:r>
            <a:r>
              <a:rPr lang="en-PH" sz="1800" dirty="0" smtClean="0"/>
              <a:t>national </a:t>
            </a:r>
            <a:r>
              <a:rPr lang="en-PH" sz="1800" dirty="0"/>
              <a:t>measles Lab </a:t>
            </a:r>
            <a:r>
              <a:rPr lang="en-PH" sz="1800" dirty="0" smtClean="0"/>
              <a:t>operations</a:t>
            </a:r>
          </a:p>
          <a:p>
            <a:pPr lvl="0">
              <a:spcBef>
                <a:spcPts val="2000"/>
              </a:spcBef>
            </a:pPr>
            <a:r>
              <a:rPr lang="en-US" sz="1800" dirty="0"/>
              <a:t>RITM Surveillance Unit </a:t>
            </a:r>
            <a:r>
              <a:rPr lang="en-US" sz="1800" dirty="0" smtClean="0"/>
              <a:t>created </a:t>
            </a:r>
            <a:r>
              <a:rPr lang="en-US" sz="1800" dirty="0"/>
              <a:t>to deal with data management and providing feedback and test </a:t>
            </a:r>
            <a:r>
              <a:rPr lang="en-US" sz="1800" dirty="0" smtClean="0"/>
              <a:t>results</a:t>
            </a:r>
          </a:p>
          <a:p>
            <a:pPr lvl="0">
              <a:spcBef>
                <a:spcPts val="2000"/>
              </a:spcBef>
            </a:pPr>
            <a:r>
              <a:rPr lang="en-PH" sz="1800" dirty="0" smtClean="0"/>
              <a:t>NML </a:t>
            </a:r>
            <a:r>
              <a:rPr lang="en-PH" sz="1800" dirty="0"/>
              <a:t>adopted a priority sample testing method by mid-February 2014 </a:t>
            </a:r>
            <a:endParaRPr lang="en-PH" sz="1800" dirty="0" smtClean="0"/>
          </a:p>
          <a:p>
            <a:pPr lvl="0">
              <a:spcBef>
                <a:spcPts val="2000"/>
              </a:spcBef>
            </a:pPr>
            <a:r>
              <a:rPr lang="en-PH" sz="1800" dirty="0" smtClean="0"/>
              <a:t>Other </a:t>
            </a:r>
            <a:r>
              <a:rPr lang="en-PH" sz="1800" dirty="0"/>
              <a:t>tests were performed to compensate for LGU demand for </a:t>
            </a:r>
            <a:r>
              <a:rPr lang="en-PH" sz="1800" dirty="0" smtClean="0"/>
              <a:t>results during time of test kit stock out</a:t>
            </a:r>
            <a:endParaRPr lang="en-US" sz="1800" dirty="0"/>
          </a:p>
          <a:p>
            <a:pPr>
              <a:spcBef>
                <a:spcPts val="1200"/>
              </a:spcBef>
            </a:pPr>
            <a:endParaRPr lang="en-US" sz="1800" dirty="0"/>
          </a:p>
        </p:txBody>
      </p:sp>
    </p:spTree>
    <p:extLst>
      <p:ext uri="{BB962C8B-B14F-4D97-AF65-F5344CB8AC3E}">
        <p14:creationId xmlns="" xmlns:p14="http://schemas.microsoft.com/office/powerpoint/2010/main" val="20792761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2800" b="1" dirty="0" smtClean="0"/>
              <a:t>Method for priority sample testing</a:t>
            </a:r>
            <a:endParaRPr lang="en-US" sz="2800" b="1" dirty="0"/>
          </a:p>
        </p:txBody>
      </p:sp>
      <p:sp>
        <p:nvSpPr>
          <p:cNvPr id="5" name="Content Placeholder 4"/>
          <p:cNvSpPr>
            <a:spLocks noGrp="1"/>
          </p:cNvSpPr>
          <p:nvPr>
            <p:ph idx="1"/>
          </p:nvPr>
        </p:nvSpPr>
        <p:spPr>
          <a:xfrm>
            <a:off x="251520" y="1752600"/>
            <a:ext cx="8640960" cy="4916760"/>
          </a:xfrm>
        </p:spPr>
        <p:txBody>
          <a:bodyPr>
            <a:noAutofit/>
          </a:bodyPr>
          <a:lstStyle/>
          <a:p>
            <a:pPr>
              <a:lnSpc>
                <a:spcPct val="110000"/>
              </a:lnSpc>
              <a:spcBef>
                <a:spcPts val="2000"/>
              </a:spcBef>
            </a:pPr>
            <a:r>
              <a:rPr lang="en-US" sz="1800" dirty="0"/>
              <a:t>Identified priority samples to be tested are among specimens referred from January to June 2014 </a:t>
            </a:r>
          </a:p>
          <a:p>
            <a:pPr>
              <a:lnSpc>
                <a:spcPct val="110000"/>
              </a:lnSpc>
              <a:spcBef>
                <a:spcPts val="2000"/>
              </a:spcBef>
            </a:pPr>
            <a:r>
              <a:rPr lang="en-US" sz="1800" dirty="0"/>
              <a:t>Samples from suspect cases from an area with at least one laboratory confirmed case are no longer tested. </a:t>
            </a:r>
            <a:endParaRPr lang="en-US" sz="1800" dirty="0" smtClean="0"/>
          </a:p>
          <a:p>
            <a:pPr>
              <a:lnSpc>
                <a:spcPct val="110000"/>
              </a:lnSpc>
              <a:spcBef>
                <a:spcPts val="2000"/>
              </a:spcBef>
            </a:pPr>
            <a:r>
              <a:rPr lang="en-US" sz="1800" dirty="0" smtClean="0"/>
              <a:t>Epi-linking had to be conducted first before data can be analyzed for determining samples to be prioritized for testing</a:t>
            </a:r>
          </a:p>
          <a:p>
            <a:pPr>
              <a:lnSpc>
                <a:spcPct val="110000"/>
              </a:lnSpc>
              <a:spcBef>
                <a:spcPts val="2000"/>
              </a:spcBef>
            </a:pPr>
            <a:r>
              <a:rPr lang="en-PH" sz="1800" b="1" dirty="0" smtClean="0"/>
              <a:t>The </a:t>
            </a:r>
            <a:r>
              <a:rPr lang="en-PH" sz="1800" b="1" dirty="0"/>
              <a:t>following criteria was use to identify </a:t>
            </a:r>
            <a:r>
              <a:rPr lang="en-PH" sz="1800" b="1" dirty="0" smtClean="0"/>
              <a:t>priority samples: </a:t>
            </a:r>
            <a:endParaRPr lang="en-US" sz="1800" b="1" dirty="0"/>
          </a:p>
          <a:p>
            <a:pPr marL="754380" lvl="1" indent="-342900">
              <a:spcBef>
                <a:spcPts val="0"/>
              </a:spcBef>
              <a:buFont typeface="+mj-lt"/>
              <a:buAutoNum type="alphaLcPeriod"/>
            </a:pPr>
            <a:r>
              <a:rPr lang="en-PH" sz="1800" dirty="0"/>
              <a:t>Calamity areas (Region 8 that was severely affected by Typhoon </a:t>
            </a:r>
            <a:r>
              <a:rPr lang="en-PH" sz="1800" dirty="0" smtClean="0"/>
              <a:t>Haiyan</a:t>
            </a:r>
          </a:p>
          <a:p>
            <a:pPr marL="754380" lvl="1" indent="-342900">
              <a:spcBef>
                <a:spcPts val="0"/>
              </a:spcBef>
              <a:buFont typeface="+mj-lt"/>
              <a:buAutoNum type="alphaLcPeriod"/>
            </a:pPr>
            <a:r>
              <a:rPr lang="en-PH" sz="1800" dirty="0" smtClean="0"/>
              <a:t>Areas </a:t>
            </a:r>
            <a:r>
              <a:rPr lang="en-US" sz="1800" dirty="0"/>
              <a:t>without documented laboratory-confirmed measles case yet</a:t>
            </a:r>
          </a:p>
          <a:p>
            <a:pPr marL="754380" lvl="1" indent="-342900">
              <a:spcBef>
                <a:spcPts val="0"/>
              </a:spcBef>
              <a:buFont typeface="+mj-lt"/>
              <a:buAutoNum type="alphaLcPeriod"/>
            </a:pPr>
            <a:r>
              <a:rPr lang="en-PH" sz="1800" dirty="0"/>
              <a:t>Areas that are considered “urgent/priority” by the Regional Epidemiology and Surveillance Units because of presence of risk factors </a:t>
            </a:r>
            <a:endParaRPr lang="en-US" sz="1800" dirty="0"/>
          </a:p>
          <a:p>
            <a:endParaRPr lang="en-US" sz="1800" dirty="0"/>
          </a:p>
        </p:txBody>
      </p:sp>
    </p:spTree>
    <p:extLst>
      <p:ext uri="{BB962C8B-B14F-4D97-AF65-F5344CB8AC3E}">
        <p14:creationId xmlns="" xmlns:p14="http://schemas.microsoft.com/office/powerpoint/2010/main" val="37681643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General Impact of Measles Outbreak on Surveillance</a:t>
            </a:r>
            <a:endParaRPr lang="en-GB" b="1" dirty="0"/>
          </a:p>
        </p:txBody>
      </p:sp>
      <p:sp>
        <p:nvSpPr>
          <p:cNvPr id="3" name="Content Placeholder 2"/>
          <p:cNvSpPr>
            <a:spLocks noGrp="1"/>
          </p:cNvSpPr>
          <p:nvPr>
            <p:ph idx="1"/>
          </p:nvPr>
        </p:nvSpPr>
        <p:spPr>
          <a:xfrm>
            <a:off x="457200" y="1772816"/>
            <a:ext cx="8229600" cy="4824536"/>
          </a:xfrm>
        </p:spPr>
        <p:txBody>
          <a:bodyPr>
            <a:noAutofit/>
          </a:bodyPr>
          <a:lstStyle/>
          <a:p>
            <a:pPr>
              <a:spcBef>
                <a:spcPts val="1200"/>
              </a:spcBef>
            </a:pPr>
            <a:r>
              <a:rPr lang="en-GB" sz="1800" dirty="0"/>
              <a:t>Awareness and sensitivity of measles surveillance generally improved</a:t>
            </a:r>
          </a:p>
          <a:p>
            <a:pPr>
              <a:spcBef>
                <a:spcPts val="1200"/>
              </a:spcBef>
            </a:pPr>
            <a:r>
              <a:rPr lang="en-GB" sz="1800" dirty="0" smtClean="0"/>
              <a:t>Updated guidelines on surveillance and laboratory confirmation </a:t>
            </a:r>
          </a:p>
          <a:p>
            <a:pPr>
              <a:spcBef>
                <a:spcPts val="1200"/>
              </a:spcBef>
            </a:pPr>
            <a:r>
              <a:rPr lang="en-GB" sz="1800" dirty="0"/>
              <a:t>Awareness on the importance of cluster monitoring and epi-linking of cases </a:t>
            </a:r>
          </a:p>
          <a:p>
            <a:pPr>
              <a:spcBef>
                <a:spcPts val="1200"/>
              </a:spcBef>
            </a:pPr>
            <a:r>
              <a:rPr lang="en-GB" sz="1800" dirty="0" smtClean="0"/>
              <a:t>Development of an outbreak response guidelines  for local health workers based on different scenarios during a high and low transmission period </a:t>
            </a:r>
          </a:p>
          <a:p>
            <a:pPr>
              <a:spcBef>
                <a:spcPts val="1200"/>
              </a:spcBef>
            </a:pPr>
            <a:r>
              <a:rPr lang="en-PH" altLang="en-US" sz="1800" dirty="0" smtClean="0"/>
              <a:t>Lab gained expertise on use of </a:t>
            </a:r>
            <a:r>
              <a:rPr lang="en-PH" altLang="en-US" sz="1800" dirty="0"/>
              <a:t>real-time PCR, conventional PCR, genotyping </a:t>
            </a:r>
            <a:r>
              <a:rPr lang="en-PH" altLang="en-US" sz="1800" dirty="0" smtClean="0"/>
              <a:t>analysis, which have become regular </a:t>
            </a:r>
            <a:r>
              <a:rPr lang="en-PH" altLang="en-US" sz="1800" dirty="0"/>
              <a:t>NML </a:t>
            </a:r>
            <a:r>
              <a:rPr lang="en-PH" altLang="en-US" sz="1800" dirty="0" smtClean="0"/>
              <a:t>activities</a:t>
            </a:r>
          </a:p>
          <a:p>
            <a:pPr>
              <a:spcBef>
                <a:spcPts val="1200"/>
              </a:spcBef>
            </a:pPr>
            <a:r>
              <a:rPr lang="en-PH" altLang="en-US" sz="1800" dirty="0" smtClean="0"/>
              <a:t>Lab continued to implement WHO recommendations to strengthen lab capacity and prevent contamination.</a:t>
            </a:r>
            <a:endParaRPr lang="en-PH" altLang="en-US" sz="1800" dirty="0"/>
          </a:p>
          <a:p>
            <a:endParaRPr lang="en-PH" altLang="en-US" sz="1800" dirty="0" smtClean="0"/>
          </a:p>
          <a:p>
            <a:endParaRPr lang="en-PH" altLang="en-US" sz="1800" dirty="0"/>
          </a:p>
          <a:p>
            <a:pPr>
              <a:spcBef>
                <a:spcPts val="1200"/>
              </a:spcBef>
            </a:pPr>
            <a:endParaRPr lang="en-GB" sz="1800" dirty="0" smtClean="0"/>
          </a:p>
        </p:txBody>
      </p:sp>
    </p:spTree>
    <p:extLst>
      <p:ext uri="{BB962C8B-B14F-4D97-AF65-F5344CB8AC3E}">
        <p14:creationId xmlns="" xmlns:p14="http://schemas.microsoft.com/office/powerpoint/2010/main" val="29720000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4664"/>
            <a:ext cx="8260672" cy="1039427"/>
          </a:xfrm>
        </p:spPr>
        <p:txBody>
          <a:bodyPr>
            <a:normAutofit/>
          </a:bodyPr>
          <a:lstStyle/>
          <a:p>
            <a:r>
              <a:rPr lang="en-GB" sz="3600" b="1" dirty="0" smtClean="0"/>
              <a:t>Key Lessons Learnt</a:t>
            </a:r>
            <a:endParaRPr lang="en-GB" sz="3600" b="1" dirty="0"/>
          </a:p>
        </p:txBody>
      </p:sp>
      <p:sp>
        <p:nvSpPr>
          <p:cNvPr id="3" name="Content Placeholder 2"/>
          <p:cNvSpPr>
            <a:spLocks noGrp="1"/>
          </p:cNvSpPr>
          <p:nvPr>
            <p:ph idx="1"/>
          </p:nvPr>
        </p:nvSpPr>
        <p:spPr>
          <a:xfrm>
            <a:off x="251520" y="1752600"/>
            <a:ext cx="8640960" cy="4844752"/>
          </a:xfrm>
        </p:spPr>
        <p:txBody>
          <a:bodyPr>
            <a:noAutofit/>
          </a:bodyPr>
          <a:lstStyle/>
          <a:p>
            <a:pPr>
              <a:spcBef>
                <a:spcPts val="1200"/>
              </a:spcBef>
            </a:pPr>
            <a:r>
              <a:rPr lang="en-PH" altLang="en-US" sz="2000" b="1" dirty="0" smtClean="0"/>
              <a:t>Surveillance</a:t>
            </a:r>
          </a:p>
          <a:p>
            <a:pPr marL="571500" indent="-457200">
              <a:spcBef>
                <a:spcPts val="1200"/>
              </a:spcBef>
              <a:buFont typeface="+mj-lt"/>
              <a:buAutoNum type="arabicPeriod"/>
            </a:pPr>
            <a:r>
              <a:rPr lang="en-GB" sz="2000" dirty="0" smtClean="0"/>
              <a:t>In order to facilitate ease of </a:t>
            </a:r>
            <a:r>
              <a:rPr lang="en-GB" sz="2000" dirty="0"/>
              <a:t> </a:t>
            </a:r>
            <a:r>
              <a:rPr lang="en-GB" sz="2000" dirty="0" smtClean="0"/>
              <a:t>encoding and data analysis, and for preventing delays in outbreak detection and response,  consider shifting from case-based investigation to </a:t>
            </a:r>
            <a:r>
              <a:rPr lang="en-GB" sz="2000" dirty="0" err="1" smtClean="0"/>
              <a:t>linelisting</a:t>
            </a:r>
            <a:r>
              <a:rPr lang="en-GB" sz="2000" dirty="0" smtClean="0"/>
              <a:t> of cases. </a:t>
            </a:r>
            <a:endParaRPr lang="en-GB" sz="2000" dirty="0"/>
          </a:p>
          <a:p>
            <a:pPr marL="571500" indent="-457200">
              <a:spcBef>
                <a:spcPts val="1200"/>
              </a:spcBef>
              <a:buFont typeface="+mj-lt"/>
              <a:buAutoNum type="arabicPeriod"/>
            </a:pPr>
            <a:r>
              <a:rPr lang="en-GB" sz="2000" dirty="0" smtClean="0"/>
              <a:t>Consider shifting to emergency weekly reporting </a:t>
            </a:r>
            <a:r>
              <a:rPr lang="en-GB" sz="2000" dirty="0"/>
              <a:t>with </a:t>
            </a:r>
            <a:r>
              <a:rPr lang="en-GB" sz="2000" dirty="0" err="1"/>
              <a:t>linelisting</a:t>
            </a:r>
            <a:r>
              <a:rPr lang="en-GB" sz="2000" dirty="0"/>
              <a:t> </a:t>
            </a:r>
            <a:r>
              <a:rPr lang="en-GB" sz="2000" dirty="0" smtClean="0"/>
              <a:t>to facilitate monitoring and implementation of outbreak response </a:t>
            </a:r>
            <a:endParaRPr lang="en-GB" sz="2000" dirty="0"/>
          </a:p>
          <a:p>
            <a:pPr marL="571500" indent="-457200">
              <a:spcBef>
                <a:spcPts val="1200"/>
              </a:spcBef>
              <a:buFont typeface="+mj-lt"/>
              <a:buAutoNum type="arabicPeriod"/>
            </a:pPr>
            <a:r>
              <a:rPr lang="en-PH" altLang="en-US" sz="2000" dirty="0" smtClean="0"/>
              <a:t>Need </a:t>
            </a:r>
            <a:r>
              <a:rPr lang="en-PH" altLang="en-US" sz="2000" dirty="0"/>
              <a:t>to further strengthen use of data for action, including timely data analysis of surveillance and lab data, and epidemiologic linkage </a:t>
            </a:r>
          </a:p>
          <a:p>
            <a:pPr marL="114300" indent="0">
              <a:spcBef>
                <a:spcPts val="1200"/>
              </a:spcBef>
              <a:buNone/>
            </a:pPr>
            <a:endParaRPr lang="en-PH" altLang="en-US" sz="1800" dirty="0" smtClean="0"/>
          </a:p>
          <a:p>
            <a:pPr>
              <a:spcBef>
                <a:spcPts val="1200"/>
              </a:spcBef>
            </a:pPr>
            <a:endParaRPr lang="en-PH" altLang="en-US" sz="1800" dirty="0"/>
          </a:p>
        </p:txBody>
      </p:sp>
    </p:spTree>
    <p:extLst>
      <p:ext uri="{BB962C8B-B14F-4D97-AF65-F5344CB8AC3E}">
        <p14:creationId xmlns="" xmlns:p14="http://schemas.microsoft.com/office/powerpoint/2010/main" val="27703670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4664"/>
            <a:ext cx="8260672" cy="1039427"/>
          </a:xfrm>
        </p:spPr>
        <p:txBody>
          <a:bodyPr>
            <a:normAutofit/>
          </a:bodyPr>
          <a:lstStyle/>
          <a:p>
            <a:r>
              <a:rPr lang="en-GB" sz="3600" b="1" dirty="0" smtClean="0"/>
              <a:t>Key Lessons Learnt</a:t>
            </a:r>
            <a:endParaRPr lang="en-GB" sz="3600" b="1" dirty="0"/>
          </a:p>
        </p:txBody>
      </p:sp>
      <p:sp>
        <p:nvSpPr>
          <p:cNvPr id="3" name="Content Placeholder 2"/>
          <p:cNvSpPr>
            <a:spLocks noGrp="1"/>
          </p:cNvSpPr>
          <p:nvPr>
            <p:ph idx="1"/>
          </p:nvPr>
        </p:nvSpPr>
        <p:spPr>
          <a:xfrm>
            <a:off x="251520" y="1752600"/>
            <a:ext cx="8640960" cy="4844752"/>
          </a:xfrm>
        </p:spPr>
        <p:txBody>
          <a:bodyPr>
            <a:noAutofit/>
          </a:bodyPr>
          <a:lstStyle/>
          <a:p>
            <a:pPr>
              <a:spcBef>
                <a:spcPts val="1200"/>
              </a:spcBef>
            </a:pPr>
            <a:r>
              <a:rPr lang="en-PH" altLang="en-US" sz="2200" b="1" dirty="0" smtClean="0"/>
              <a:t>Laboratory:</a:t>
            </a:r>
          </a:p>
          <a:p>
            <a:pPr marL="457200" indent="-342900">
              <a:spcBef>
                <a:spcPts val="1200"/>
              </a:spcBef>
              <a:buFont typeface="+mj-lt"/>
              <a:buAutoNum type="arabicPeriod"/>
            </a:pPr>
            <a:r>
              <a:rPr lang="en-GB" sz="2200" dirty="0"/>
              <a:t>Development of a laboratory contingency plan for activating surge </a:t>
            </a:r>
            <a:r>
              <a:rPr lang="en-GB" sz="2200" dirty="0" smtClean="0"/>
              <a:t>capacity and for adjusting approach to lab confirmation especially in resource-limited areas</a:t>
            </a:r>
            <a:endParaRPr lang="en-GB" sz="2200" dirty="0"/>
          </a:p>
          <a:p>
            <a:pPr marL="571500" indent="-457200">
              <a:spcBef>
                <a:spcPts val="1200"/>
              </a:spcBef>
              <a:buFont typeface="+mj-lt"/>
              <a:buAutoNum type="arabicPeriod"/>
            </a:pPr>
            <a:r>
              <a:rPr lang="en-GB" sz="2200" dirty="0" smtClean="0"/>
              <a:t>In case of another major outbreak in the future, consider establishing satellite VPD laboratory in the affected area </a:t>
            </a:r>
            <a:endParaRPr lang="en-GB" sz="2200" dirty="0"/>
          </a:p>
          <a:p>
            <a:pPr marL="571500" indent="-457200">
              <a:spcBef>
                <a:spcPts val="1200"/>
              </a:spcBef>
              <a:buFont typeface="+mj-lt"/>
              <a:buAutoNum type="arabicPeriod"/>
            </a:pPr>
            <a:r>
              <a:rPr lang="en-PH" altLang="en-US" sz="2200" dirty="0" smtClean="0"/>
              <a:t>Need </a:t>
            </a:r>
            <a:r>
              <a:rPr lang="en-PH" altLang="en-US" sz="2200" dirty="0"/>
              <a:t>to develop a guidelines on how to deal with stored untested </a:t>
            </a:r>
            <a:r>
              <a:rPr lang="en-PH" altLang="en-US" sz="2200" dirty="0" smtClean="0"/>
              <a:t>samples – e.g. explore possibility of using the samples for </a:t>
            </a:r>
            <a:r>
              <a:rPr lang="en-PH" altLang="en-US" sz="2200" dirty="0" err="1" smtClean="0"/>
              <a:t>sero</a:t>
            </a:r>
            <a:r>
              <a:rPr lang="en-PH" altLang="en-US" sz="2200" dirty="0" smtClean="0"/>
              <a:t>-prevalence study</a:t>
            </a:r>
            <a:endParaRPr lang="en-PH" altLang="en-US" sz="2200" dirty="0"/>
          </a:p>
          <a:p>
            <a:pPr marL="571500" indent="-457200">
              <a:spcBef>
                <a:spcPts val="1200"/>
              </a:spcBef>
              <a:buFont typeface="+mj-lt"/>
              <a:buAutoNum type="arabicPeriod"/>
            </a:pPr>
            <a:endParaRPr lang="en-PH" altLang="en-US" sz="1800" dirty="0" smtClean="0"/>
          </a:p>
          <a:p>
            <a:pPr marL="571500" indent="-457200">
              <a:spcBef>
                <a:spcPts val="1200"/>
              </a:spcBef>
              <a:buFont typeface="+mj-lt"/>
              <a:buAutoNum type="arabicPeriod"/>
            </a:pPr>
            <a:endParaRPr lang="en-PH" altLang="en-US" sz="1800" dirty="0" smtClean="0"/>
          </a:p>
          <a:p>
            <a:pPr>
              <a:spcBef>
                <a:spcPts val="1200"/>
              </a:spcBef>
            </a:pPr>
            <a:endParaRPr lang="en-PH" altLang="en-US" sz="1800" dirty="0"/>
          </a:p>
        </p:txBody>
      </p:sp>
      <p:sp>
        <p:nvSpPr>
          <p:cNvPr id="5" name="Rectangle 4"/>
          <p:cNvSpPr/>
          <p:nvPr/>
        </p:nvSpPr>
        <p:spPr>
          <a:xfrm>
            <a:off x="451556" y="5904934"/>
            <a:ext cx="8280920" cy="646331"/>
          </a:xfrm>
          <a:prstGeom prst="rect">
            <a:avLst/>
          </a:prstGeom>
        </p:spPr>
        <p:txBody>
          <a:bodyPr wrap="square" anchor="ctr">
            <a:spAutoFit/>
          </a:bodyPr>
          <a:lstStyle/>
          <a:p>
            <a:pPr algn="ctr">
              <a:spcBef>
                <a:spcPts val="1200"/>
              </a:spcBef>
            </a:pPr>
            <a:r>
              <a:rPr lang="en-PH" altLang="en-US" b="1" i="1" dirty="0" smtClean="0">
                <a:solidFill>
                  <a:schemeClr val="accent3">
                    <a:lumMod val="50000"/>
                  </a:schemeClr>
                </a:solidFill>
              </a:rPr>
              <a:t>Discuss </a:t>
            </a:r>
            <a:r>
              <a:rPr lang="en-PH" altLang="en-US" b="1" i="1" dirty="0">
                <a:solidFill>
                  <a:schemeClr val="accent3">
                    <a:lumMod val="50000"/>
                  </a:schemeClr>
                </a:solidFill>
              </a:rPr>
              <a:t>further need to improve surge capacity (staff and additional equipment) and performance of both surveillance and laboratory</a:t>
            </a:r>
          </a:p>
        </p:txBody>
      </p:sp>
    </p:spTree>
    <p:extLst>
      <p:ext uri="{BB962C8B-B14F-4D97-AF65-F5344CB8AC3E}">
        <p14:creationId xmlns="" xmlns:p14="http://schemas.microsoft.com/office/powerpoint/2010/main" val="29954897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sz="3600" b="1" dirty="0"/>
              <a:t>Epidemiology of Measles </a:t>
            </a:r>
            <a:r>
              <a:rPr lang="en-GB" sz="3600" b="1" dirty="0" smtClean="0"/>
              <a:t/>
            </a:r>
            <a:br>
              <a:rPr lang="en-GB" sz="3600" b="1" dirty="0" smtClean="0"/>
            </a:br>
            <a:r>
              <a:rPr lang="en-GB" sz="3600" b="1" dirty="0" smtClean="0"/>
              <a:t>in </a:t>
            </a:r>
            <a:r>
              <a:rPr lang="en-GB" sz="3600" b="1" dirty="0"/>
              <a:t>the Philippines</a:t>
            </a:r>
            <a:endParaRPr lang="en-US" sz="3600" b="1" dirty="0"/>
          </a:p>
        </p:txBody>
      </p:sp>
    </p:spTree>
    <p:extLst>
      <p:ext uri="{BB962C8B-B14F-4D97-AF65-F5344CB8AC3E}">
        <p14:creationId xmlns="" xmlns:p14="http://schemas.microsoft.com/office/powerpoint/2010/main" val="1443596568"/>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PH" dirty="0" smtClean="0"/>
              <a:t>Thank you!</a:t>
            </a:r>
            <a:endParaRPr lang="en-PH" dirty="0"/>
          </a:p>
        </p:txBody>
      </p:sp>
    </p:spTree>
    <p:extLst>
      <p:ext uri="{BB962C8B-B14F-4D97-AF65-F5344CB8AC3E}">
        <p14:creationId xmlns="" xmlns:p14="http://schemas.microsoft.com/office/powerpoint/2010/main" val="32507678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sz="2800" b="1" dirty="0" smtClean="0"/>
              <a:t>Measles cases by month of rash onset </a:t>
            </a:r>
            <a:br>
              <a:rPr lang="en-US" sz="2800" b="1" dirty="0" smtClean="0"/>
            </a:br>
            <a:r>
              <a:rPr lang="en-US" sz="2800" b="1" dirty="0" smtClean="0"/>
              <a:t>2010 - 2015</a:t>
            </a:r>
            <a:endParaRPr lang="en-US" sz="2800" b="1" dirty="0"/>
          </a:p>
        </p:txBody>
      </p:sp>
      <p:pic>
        <p:nvPicPr>
          <p:cNvPr id="8" name="Picture 7"/>
          <p:cNvPicPr/>
          <p:nvPr/>
        </p:nvPicPr>
        <p:blipFill>
          <a:blip r:embed="rId3" cstate="email">
            <a:extLst>
              <a:ext uri="{28A0092B-C50C-407E-A947-70E740481C1C}">
                <a14:useLocalDpi xmlns="" xmlns:a14="http://schemas.microsoft.com/office/drawing/2010/main"/>
              </a:ext>
            </a:extLst>
          </a:blip>
          <a:srcRect/>
          <a:stretch>
            <a:fillRect/>
          </a:stretch>
        </p:blipFill>
        <p:spPr bwMode="auto">
          <a:xfrm>
            <a:off x="179512" y="1700808"/>
            <a:ext cx="8784976" cy="4968552"/>
          </a:xfrm>
          <a:prstGeom prst="rect">
            <a:avLst/>
          </a:prstGeom>
          <a:noFill/>
          <a:ln w="9525">
            <a:noFill/>
            <a:miter lim="800000"/>
            <a:headEnd/>
            <a:tailEnd/>
          </a:ln>
        </p:spPr>
      </p:pic>
    </p:spTree>
    <p:extLst>
      <p:ext uri="{BB962C8B-B14F-4D97-AF65-F5344CB8AC3E}">
        <p14:creationId xmlns="" xmlns:p14="http://schemas.microsoft.com/office/powerpoint/2010/main" val="2707595488"/>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a:bodyPr>
          <a:lstStyle/>
          <a:p>
            <a:r>
              <a:rPr lang="en-PH" sz="2500" b="1" dirty="0"/>
              <a:t>Confirmed Measles </a:t>
            </a:r>
            <a:r>
              <a:rPr lang="en-PH" sz="2500" b="1" dirty="0" smtClean="0"/>
              <a:t>Cases</a:t>
            </a:r>
            <a:br>
              <a:rPr lang="en-PH" sz="2500" b="1" dirty="0" smtClean="0"/>
            </a:br>
            <a:r>
              <a:rPr lang="en-PH" sz="2500" b="1" dirty="0" smtClean="0"/>
              <a:t>2013  - 2015</a:t>
            </a:r>
            <a:endParaRPr lang="en-US" sz="2500" b="1" dirty="0"/>
          </a:p>
        </p:txBody>
      </p:sp>
      <p:pic>
        <p:nvPicPr>
          <p:cNvPr id="11" name="Picture 10"/>
          <p:cNvPicPr/>
          <p:nvPr/>
        </p:nvPicPr>
        <p:blipFill rotWithShape="1">
          <a:blip r:embed="rId3" cstate="email">
            <a:extLst>
              <a:ext uri="{28A0092B-C50C-407E-A947-70E740481C1C}">
                <a14:useLocalDpi xmlns="" xmlns:a14="http://schemas.microsoft.com/office/drawing/2010/main"/>
              </a:ext>
            </a:extLst>
          </a:blip>
          <a:srcRect/>
          <a:stretch/>
        </p:blipFill>
        <p:spPr bwMode="auto">
          <a:xfrm>
            <a:off x="0" y="1561604"/>
            <a:ext cx="8892479" cy="5107755"/>
          </a:xfrm>
          <a:prstGeom prst="rect">
            <a:avLst/>
          </a:prstGeom>
          <a:noFill/>
        </p:spPr>
      </p:pic>
      <p:sp>
        <p:nvSpPr>
          <p:cNvPr id="2" name="Oval 1"/>
          <p:cNvSpPr/>
          <p:nvPr/>
        </p:nvSpPr>
        <p:spPr>
          <a:xfrm>
            <a:off x="971600" y="3573016"/>
            <a:ext cx="432048" cy="432048"/>
          </a:xfrm>
          <a:prstGeom prst="ellipse">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873006" y="2996952"/>
            <a:ext cx="353926" cy="360040"/>
          </a:xfrm>
          <a:prstGeom prst="ellipse">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7092280" y="3573016"/>
            <a:ext cx="432048" cy="432048"/>
          </a:xfrm>
          <a:prstGeom prst="ellipse">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7524328" y="4581128"/>
            <a:ext cx="432048" cy="432048"/>
          </a:xfrm>
          <a:prstGeom prst="ellipse">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7524328" y="5589240"/>
            <a:ext cx="432048" cy="432048"/>
          </a:xfrm>
          <a:prstGeom prst="ellipse">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8172400" y="5968125"/>
            <a:ext cx="432048" cy="432048"/>
          </a:xfrm>
          <a:prstGeom prst="ellipse">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7049750" y="2996952"/>
            <a:ext cx="432048" cy="432048"/>
          </a:xfrm>
          <a:prstGeom prst="ellipse">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80874098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animBg="1"/>
      <p:bldP spid="7" grpId="0" animBg="1"/>
      <p:bldP spid="8" grpId="0" animBg="1"/>
      <p:bldP spid="10"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chor="ctr"/>
          <a:lstStyle/>
          <a:p>
            <a:r>
              <a:rPr lang="en-GB" sz="3200" b="1" dirty="0" smtClean="0"/>
              <a:t>Surveillance challenges</a:t>
            </a:r>
            <a:endParaRPr lang="en-US" sz="3200" b="1" dirty="0"/>
          </a:p>
        </p:txBody>
      </p:sp>
      <p:sp>
        <p:nvSpPr>
          <p:cNvPr id="2" name="Text Placeholder 1"/>
          <p:cNvSpPr>
            <a:spLocks noGrp="1"/>
          </p:cNvSpPr>
          <p:nvPr>
            <p:ph type="body" idx="1"/>
          </p:nvPr>
        </p:nvSpPr>
        <p:spPr/>
        <p:txBody>
          <a:bodyPr>
            <a:normAutofit/>
          </a:bodyPr>
          <a:lstStyle/>
          <a:p>
            <a:r>
              <a:rPr lang="en-GB" sz="2400" b="1" dirty="0"/>
              <a:t>2014 measles outbreak</a:t>
            </a:r>
            <a:endParaRPr lang="en-US" sz="2400" b="1" dirty="0"/>
          </a:p>
        </p:txBody>
      </p:sp>
    </p:spTree>
    <p:extLst>
      <p:ext uri="{BB962C8B-B14F-4D97-AF65-F5344CB8AC3E}">
        <p14:creationId xmlns="" xmlns:p14="http://schemas.microsoft.com/office/powerpoint/2010/main" val="2349097780"/>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smtClean="0"/>
              <a:t>Key Surveillance Challenges </a:t>
            </a:r>
          </a:p>
        </p:txBody>
      </p:sp>
      <p:sp>
        <p:nvSpPr>
          <p:cNvPr id="3" name="Content Placeholder 2"/>
          <p:cNvSpPr>
            <a:spLocks noGrp="1"/>
          </p:cNvSpPr>
          <p:nvPr>
            <p:ph idx="1"/>
          </p:nvPr>
        </p:nvSpPr>
        <p:spPr>
          <a:xfrm>
            <a:off x="144016" y="1752600"/>
            <a:ext cx="8892480" cy="4916760"/>
          </a:xfrm>
        </p:spPr>
        <p:txBody>
          <a:bodyPr>
            <a:noAutofit/>
          </a:bodyPr>
          <a:lstStyle/>
          <a:p>
            <a:pPr marL="457200" indent="-342900">
              <a:spcBef>
                <a:spcPts val="1200"/>
              </a:spcBef>
              <a:buAutoNum type="arabicPeriod"/>
            </a:pPr>
            <a:r>
              <a:rPr lang="en-GB" sz="2800" dirty="0" smtClean="0"/>
              <a:t>   Manpower </a:t>
            </a:r>
            <a:r>
              <a:rPr lang="en-GB" sz="2800" dirty="0"/>
              <a:t>capacity  </a:t>
            </a:r>
          </a:p>
          <a:p>
            <a:pPr marL="457200" indent="-342900">
              <a:spcBef>
                <a:spcPts val="1200"/>
              </a:spcBef>
              <a:buAutoNum type="arabicPeriod"/>
            </a:pPr>
            <a:endParaRPr lang="en-GB" sz="2800" dirty="0"/>
          </a:p>
          <a:p>
            <a:pPr marL="457200" indent="-342900">
              <a:spcBef>
                <a:spcPts val="1200"/>
              </a:spcBef>
              <a:buAutoNum type="arabicPeriod"/>
            </a:pPr>
            <a:r>
              <a:rPr lang="en-GB" sz="2800" dirty="0" smtClean="0"/>
              <a:t>   Adequacy </a:t>
            </a:r>
            <a:r>
              <a:rPr lang="en-GB" sz="2800" dirty="0"/>
              <a:t>of supply and logistics </a:t>
            </a:r>
          </a:p>
          <a:p>
            <a:pPr marL="457200" indent="-342900">
              <a:spcBef>
                <a:spcPts val="1200"/>
              </a:spcBef>
              <a:buAutoNum type="arabicPeriod"/>
            </a:pPr>
            <a:endParaRPr lang="en-GB" sz="2800" dirty="0"/>
          </a:p>
          <a:p>
            <a:pPr marL="457200" indent="-342900">
              <a:spcBef>
                <a:spcPts val="1200"/>
              </a:spcBef>
              <a:buAutoNum type="arabicPeriod"/>
            </a:pPr>
            <a:r>
              <a:rPr lang="en-GB" sz="2800" dirty="0" smtClean="0"/>
              <a:t>   Quality </a:t>
            </a:r>
            <a:r>
              <a:rPr lang="en-GB" sz="2800" dirty="0"/>
              <a:t>of Data management</a:t>
            </a:r>
          </a:p>
          <a:p>
            <a:pPr marL="457200" indent="-342900">
              <a:spcBef>
                <a:spcPts val="1200"/>
              </a:spcBef>
              <a:buAutoNum type="arabicPeriod"/>
            </a:pPr>
            <a:endParaRPr lang="en-GB" sz="2800" dirty="0"/>
          </a:p>
          <a:p>
            <a:pPr marL="457200" indent="-342900">
              <a:spcBef>
                <a:spcPts val="1200"/>
              </a:spcBef>
              <a:buFont typeface="Arial" pitchFamily="34" charset="0"/>
              <a:buAutoNum type="arabicPeriod"/>
            </a:pPr>
            <a:r>
              <a:rPr lang="en-GB" sz="2800" dirty="0" smtClean="0"/>
              <a:t>   Reporting </a:t>
            </a:r>
            <a:r>
              <a:rPr lang="en-GB" sz="2800" dirty="0"/>
              <a:t>and feedback mechanism</a:t>
            </a:r>
          </a:p>
          <a:p>
            <a:pPr marL="457200" indent="-342900">
              <a:spcBef>
                <a:spcPts val="1200"/>
              </a:spcBef>
              <a:buAutoNum type="arabicPeriod"/>
            </a:pPr>
            <a:endParaRPr lang="en-GB" b="1" dirty="0"/>
          </a:p>
          <a:p>
            <a:pPr marL="457200" indent="-342900">
              <a:spcBef>
                <a:spcPts val="1200"/>
              </a:spcBef>
              <a:buAutoNum type="arabicPeriod"/>
            </a:pPr>
            <a:endParaRPr lang="en-GB" b="1" dirty="0" smtClean="0"/>
          </a:p>
        </p:txBody>
      </p:sp>
    </p:spTree>
    <p:extLst>
      <p:ext uri="{BB962C8B-B14F-4D97-AF65-F5344CB8AC3E}">
        <p14:creationId xmlns="" xmlns:p14="http://schemas.microsoft.com/office/powerpoint/2010/main" val="1475038711"/>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smtClean="0"/>
              <a:t>Key Interventions to maintain surveillance functionality</a:t>
            </a:r>
            <a:endParaRPr lang="en-GB" sz="2800" b="1" dirty="0"/>
          </a:p>
        </p:txBody>
      </p:sp>
      <p:sp>
        <p:nvSpPr>
          <p:cNvPr id="3" name="Content Placeholder 2"/>
          <p:cNvSpPr>
            <a:spLocks noGrp="1"/>
          </p:cNvSpPr>
          <p:nvPr>
            <p:ph idx="1"/>
          </p:nvPr>
        </p:nvSpPr>
        <p:spPr>
          <a:xfrm>
            <a:off x="251520" y="1752600"/>
            <a:ext cx="8640960" cy="4916760"/>
          </a:xfrm>
        </p:spPr>
        <p:txBody>
          <a:bodyPr>
            <a:noAutofit/>
          </a:bodyPr>
          <a:lstStyle/>
          <a:p>
            <a:pPr>
              <a:spcBef>
                <a:spcPts val="2000"/>
              </a:spcBef>
            </a:pPr>
            <a:r>
              <a:rPr lang="en-GB" sz="1900" dirty="0" smtClean="0"/>
              <a:t>Surge capacity was activated after the Secretary of Health officially acknowledge the outbreak,</a:t>
            </a:r>
          </a:p>
          <a:p>
            <a:pPr>
              <a:spcBef>
                <a:spcPts val="2000"/>
              </a:spcBef>
            </a:pPr>
            <a:r>
              <a:rPr lang="en-GB" sz="1900" dirty="0" smtClean="0"/>
              <a:t>Many regions conducted refresher orientation on measles surveillance and outbreak response for DSO, DSC and LGUs</a:t>
            </a:r>
          </a:p>
          <a:p>
            <a:pPr>
              <a:spcBef>
                <a:spcPts val="2000"/>
              </a:spcBef>
            </a:pPr>
            <a:r>
              <a:rPr lang="en-GB" sz="1900" dirty="0" smtClean="0"/>
              <a:t>DOH EB and WHO did emergency procurement of additional supply of specimen collection kits for measles investigation</a:t>
            </a:r>
          </a:p>
          <a:p>
            <a:pPr>
              <a:spcBef>
                <a:spcPts val="2000"/>
              </a:spcBef>
            </a:pPr>
            <a:r>
              <a:rPr lang="en-GB" sz="1900" dirty="0" smtClean="0"/>
              <a:t>To </a:t>
            </a:r>
            <a:r>
              <a:rPr lang="en-GB" sz="1900" dirty="0"/>
              <a:t>overcome </a:t>
            </a:r>
            <a:r>
              <a:rPr lang="en-GB" sz="1900" dirty="0" smtClean="0"/>
              <a:t>collection </a:t>
            </a:r>
            <a:r>
              <a:rPr lang="en-GB" sz="1900" dirty="0"/>
              <a:t>and transport issues, promoted collection of DBS instead of whole blood in areas with </a:t>
            </a:r>
            <a:r>
              <a:rPr lang="en-GB" sz="1900" dirty="0" smtClean="0"/>
              <a:t>difficulty</a:t>
            </a:r>
          </a:p>
          <a:p>
            <a:pPr>
              <a:spcBef>
                <a:spcPts val="2000"/>
              </a:spcBef>
            </a:pPr>
            <a:r>
              <a:rPr lang="en-US" sz="1900" kern="0" dirty="0" smtClean="0">
                <a:cs typeface="Arial" panose="020B0604020202020204" pitchFamily="34" charset="0"/>
              </a:rPr>
              <a:t>The </a:t>
            </a:r>
            <a:r>
              <a:rPr lang="en-US" sz="1900" kern="0" dirty="0">
                <a:cs typeface="Arial" panose="020B0604020202020204" pitchFamily="34" charset="0"/>
              </a:rPr>
              <a:t>DOH EB and NML regulated the allocation of specimen collection kits (limit to 5 per region per week)</a:t>
            </a:r>
          </a:p>
          <a:p>
            <a:pPr>
              <a:spcBef>
                <a:spcPts val="2000"/>
              </a:spcBef>
            </a:pPr>
            <a:r>
              <a:rPr lang="en-US" sz="1900" kern="0" dirty="0" smtClean="0">
                <a:cs typeface="Arial" panose="020B0604020202020204" pitchFamily="34" charset="0"/>
              </a:rPr>
              <a:t>DOH </a:t>
            </a:r>
            <a:r>
              <a:rPr lang="en-US" sz="1900" kern="0" dirty="0">
                <a:cs typeface="Arial" panose="020B0604020202020204" pitchFamily="34" charset="0"/>
              </a:rPr>
              <a:t>EB promoted epi-linking of cases in areas with documented lab-confirmed cases</a:t>
            </a:r>
          </a:p>
          <a:p>
            <a:endParaRPr lang="en-GB" sz="1800" dirty="0"/>
          </a:p>
          <a:p>
            <a:endParaRPr lang="en-GB" sz="1800" dirty="0"/>
          </a:p>
          <a:p>
            <a:endParaRPr lang="en-GB" sz="1800" dirty="0" smtClean="0"/>
          </a:p>
        </p:txBody>
      </p:sp>
    </p:spTree>
    <p:extLst>
      <p:ext uri="{BB962C8B-B14F-4D97-AF65-F5344CB8AC3E}">
        <p14:creationId xmlns="" xmlns:p14="http://schemas.microsoft.com/office/powerpoint/2010/main" val="3498391584"/>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a:t>Key Interventions to maintain surveillance functionality</a:t>
            </a:r>
          </a:p>
        </p:txBody>
      </p:sp>
      <p:sp>
        <p:nvSpPr>
          <p:cNvPr id="3" name="Content Placeholder 2"/>
          <p:cNvSpPr>
            <a:spLocks noGrp="1"/>
          </p:cNvSpPr>
          <p:nvPr>
            <p:ph idx="1"/>
          </p:nvPr>
        </p:nvSpPr>
        <p:spPr>
          <a:xfrm>
            <a:off x="323528" y="1700808"/>
            <a:ext cx="8496944" cy="4916760"/>
          </a:xfrm>
          <a:noFill/>
        </p:spPr>
        <p:txBody>
          <a:bodyPr>
            <a:noAutofit/>
          </a:bodyPr>
          <a:lstStyle/>
          <a:p>
            <a:pPr>
              <a:spcBef>
                <a:spcPts val="2000"/>
              </a:spcBef>
            </a:pPr>
            <a:r>
              <a:rPr lang="en-GB" sz="2000" dirty="0"/>
              <a:t>DOH EB issued a released AO for strengthening laboratory confirmation for measles </a:t>
            </a:r>
            <a:r>
              <a:rPr lang="en-GB" sz="2000" dirty="0" smtClean="0"/>
              <a:t>surveillance</a:t>
            </a:r>
          </a:p>
          <a:p>
            <a:pPr>
              <a:spcBef>
                <a:spcPts val="2000"/>
              </a:spcBef>
            </a:pPr>
            <a:r>
              <a:rPr lang="en-US" sz="2000" kern="0" dirty="0" smtClean="0">
                <a:cs typeface="Arial" panose="020B0604020202020204" pitchFamily="34" charset="0"/>
              </a:rPr>
              <a:t>The </a:t>
            </a:r>
            <a:r>
              <a:rPr lang="en-US" sz="2000" kern="0" dirty="0">
                <a:cs typeface="Arial" panose="020B0604020202020204" pitchFamily="34" charset="0"/>
              </a:rPr>
              <a:t>DOH EB and NML </a:t>
            </a:r>
            <a:r>
              <a:rPr lang="en-US" sz="2000" kern="0" dirty="0" smtClean="0">
                <a:cs typeface="Arial" panose="020B0604020202020204" pitchFamily="34" charset="0"/>
              </a:rPr>
              <a:t>developed a more </a:t>
            </a:r>
            <a:r>
              <a:rPr lang="en-US" sz="2000" kern="0" dirty="0">
                <a:cs typeface="Arial" panose="020B0604020202020204" pitchFamily="34" charset="0"/>
              </a:rPr>
              <a:t>strategic approach to case/outbreak </a:t>
            </a:r>
            <a:r>
              <a:rPr lang="en-US" sz="2000" kern="0" dirty="0" smtClean="0">
                <a:cs typeface="Arial" panose="020B0604020202020204" pitchFamily="34" charset="0"/>
              </a:rPr>
              <a:t>confirmation that will prevent confusion in specimen collection particularly when the outbreak is over.</a:t>
            </a:r>
            <a:endParaRPr lang="en-US" sz="2000" kern="0" dirty="0">
              <a:cs typeface="Arial" panose="020B0604020202020204" pitchFamily="34" charset="0"/>
            </a:endParaRPr>
          </a:p>
          <a:p>
            <a:pPr>
              <a:spcBef>
                <a:spcPts val="2000"/>
              </a:spcBef>
            </a:pPr>
            <a:r>
              <a:rPr lang="en-GB" sz="2000" dirty="0" smtClean="0"/>
              <a:t>WHO </a:t>
            </a:r>
            <a:r>
              <a:rPr lang="en-GB" sz="2000" dirty="0"/>
              <a:t>provided data management support to SLH and DOH EB for data encoding, consolidation, analysis, epi-linking, mapping, report generation, etc.</a:t>
            </a:r>
          </a:p>
          <a:p>
            <a:pPr>
              <a:spcBef>
                <a:spcPts val="2000"/>
              </a:spcBef>
            </a:pPr>
            <a:r>
              <a:rPr lang="en-GB" sz="2000" dirty="0" smtClean="0"/>
              <a:t>DOH </a:t>
            </a:r>
            <a:r>
              <a:rPr lang="en-GB" sz="2000" dirty="0"/>
              <a:t>EB also came up with an AO providing guidance for LGUs in responding to measles outbreak, including epi-linking of case in areas with laboratory confirmed </a:t>
            </a:r>
            <a:r>
              <a:rPr lang="en-GB" sz="2000" dirty="0" smtClean="0"/>
              <a:t>measles</a:t>
            </a:r>
            <a:endParaRPr lang="en-GB" sz="2000" dirty="0"/>
          </a:p>
        </p:txBody>
      </p:sp>
    </p:spTree>
    <p:extLst>
      <p:ext uri="{BB962C8B-B14F-4D97-AF65-F5344CB8AC3E}">
        <p14:creationId xmlns="" xmlns:p14="http://schemas.microsoft.com/office/powerpoint/2010/main" val="2724280246"/>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b="1" dirty="0" smtClean="0"/>
              <a:t>Epi linking compatible cases </a:t>
            </a:r>
            <a:br>
              <a:rPr lang="en-GB" sz="2800" b="1" dirty="0" smtClean="0"/>
            </a:br>
            <a:r>
              <a:rPr lang="en-GB" sz="2800" b="1" dirty="0" smtClean="0"/>
              <a:t>with lab-confirmed cases</a:t>
            </a:r>
            <a:endParaRPr lang="en-GB" sz="2800" b="1" dirty="0"/>
          </a:p>
        </p:txBody>
      </p:sp>
      <p:sp>
        <p:nvSpPr>
          <p:cNvPr id="3" name="Content Placeholder 2"/>
          <p:cNvSpPr>
            <a:spLocks noGrp="1"/>
          </p:cNvSpPr>
          <p:nvPr>
            <p:ph idx="1"/>
          </p:nvPr>
        </p:nvSpPr>
        <p:spPr/>
        <p:txBody>
          <a:bodyPr>
            <a:normAutofit lnSpcReduction="10000"/>
          </a:bodyPr>
          <a:lstStyle/>
          <a:p>
            <a:pPr>
              <a:spcBef>
                <a:spcPts val="2000"/>
              </a:spcBef>
            </a:pPr>
            <a:r>
              <a:rPr lang="en-US" sz="2200" dirty="0"/>
              <a:t>Even in January, when specimen referrals sharply rose and blood collection kits are running out, the system resorted to DBS collection more  than epi-linking of cases. </a:t>
            </a:r>
          </a:p>
          <a:p>
            <a:pPr>
              <a:spcBef>
                <a:spcPts val="2000"/>
              </a:spcBef>
            </a:pPr>
            <a:r>
              <a:rPr lang="en-US" sz="2200" dirty="0"/>
              <a:t>When the lab ran out of test kit in February and unable to test more than 10,000 samples taken from suspect measles, epi-linking has become more critical. It needs to be done first to support the lab in the representative sampling method </a:t>
            </a:r>
          </a:p>
          <a:p>
            <a:pPr>
              <a:spcBef>
                <a:spcPts val="2000"/>
              </a:spcBef>
            </a:pPr>
            <a:r>
              <a:rPr lang="en-US" sz="2200" dirty="0"/>
              <a:t>A data manager is provided by WHO to support the central office in the data cleaning, analysis and epi-linking of cases</a:t>
            </a:r>
          </a:p>
          <a:p>
            <a:endParaRPr lang="en-GB" dirty="0" smtClean="0"/>
          </a:p>
          <a:p>
            <a:endParaRPr lang="en-GB" dirty="0"/>
          </a:p>
        </p:txBody>
      </p:sp>
    </p:spTree>
    <p:extLst>
      <p:ext uri="{BB962C8B-B14F-4D97-AF65-F5344CB8AC3E}">
        <p14:creationId xmlns="" xmlns:p14="http://schemas.microsoft.com/office/powerpoint/2010/main" val="2792371655"/>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3245</TotalTime>
  <Words>3149</Words>
  <Application>Microsoft Office PowerPoint</Application>
  <PresentationFormat>On-screen Show (4:3)</PresentationFormat>
  <Paragraphs>271</Paragraphs>
  <Slides>20</Slides>
  <Notes>15</Notes>
  <HiddenSlides>2</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Apothecary</vt:lpstr>
      <vt:lpstr>How the Philippines Overcome the  Surveillance Challenges Elicited by the 2014 Measles Outbreak</vt:lpstr>
      <vt:lpstr>Epidemiology of Measles  in the Philippines</vt:lpstr>
      <vt:lpstr>Measles cases by month of rash onset  2010 - 2015</vt:lpstr>
      <vt:lpstr>Confirmed Measles Cases 2013  - 2015</vt:lpstr>
      <vt:lpstr>Surveillance challenges</vt:lpstr>
      <vt:lpstr>Key Surveillance Challenges </vt:lpstr>
      <vt:lpstr>Key Interventions to maintain surveillance functionality</vt:lpstr>
      <vt:lpstr>Key Interventions to maintain surveillance functionality</vt:lpstr>
      <vt:lpstr>Epi linking compatible cases  with lab-confirmed cases</vt:lpstr>
      <vt:lpstr>laboratory challenges</vt:lpstr>
      <vt:lpstr>NUMBER OF SPECIMEN REFERRALS</vt:lpstr>
      <vt:lpstr>Chronology of events</vt:lpstr>
      <vt:lpstr>Slide 13</vt:lpstr>
      <vt:lpstr>Laboratory testing challenges</vt:lpstr>
      <vt:lpstr>Key Laboratory interventions</vt:lpstr>
      <vt:lpstr>Method for priority sample testing</vt:lpstr>
      <vt:lpstr>General Impact of Measles Outbreak on Surveillance</vt:lpstr>
      <vt:lpstr>Key Lessons Learnt</vt:lpstr>
      <vt:lpstr>Key Lessons Learnt</vt:lpstr>
      <vt:lpstr>Thank you!</vt:lpstr>
    </vt:vector>
  </TitlesOfParts>
  <Company>WHO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Surveillance: Philippines</dc:title>
  <dc:creator>PATEL, Minal</dc:creator>
  <cp:lastModifiedBy>doh</cp:lastModifiedBy>
  <cp:revision>182</cp:revision>
  <cp:lastPrinted>2016-06-09T09:15:29Z</cp:lastPrinted>
  <dcterms:created xsi:type="dcterms:W3CDTF">2016-05-23T11:53:39Z</dcterms:created>
  <dcterms:modified xsi:type="dcterms:W3CDTF">2016-06-22T14:10:06Z</dcterms:modified>
</cp:coreProperties>
</file>