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340" r:id="rId2"/>
    <p:sldId id="341" r:id="rId3"/>
    <p:sldId id="361" r:id="rId4"/>
    <p:sldId id="362" r:id="rId5"/>
    <p:sldId id="363" r:id="rId6"/>
    <p:sldId id="368" r:id="rId7"/>
    <p:sldId id="376" r:id="rId8"/>
    <p:sldId id="370" r:id="rId9"/>
    <p:sldId id="373" r:id="rId10"/>
    <p:sldId id="374" r:id="rId11"/>
    <p:sldId id="371" r:id="rId12"/>
    <p:sldId id="372" r:id="rId13"/>
    <p:sldId id="365" r:id="rId14"/>
    <p:sldId id="375" r:id="rId15"/>
    <p:sldId id="369" r:id="rId16"/>
    <p:sldId id="360" r:id="rId17"/>
  </p:sldIdLst>
  <p:sldSz cx="10693400" cy="7561263"/>
  <p:notesSz cx="6808788" cy="9940925"/>
  <p:defaultTextStyle>
    <a:defPPr>
      <a:defRPr lang="en-US"/>
    </a:defPPr>
    <a:lvl1pPr algn="l" rtl="1" fontAlgn="base">
      <a:spcBef>
        <a:spcPct val="0"/>
      </a:spcBef>
      <a:spcAft>
        <a:spcPct val="0"/>
      </a:spcAft>
      <a:defRPr sz="3900" b="1" kern="1200">
        <a:solidFill>
          <a:srgbClr val="000066"/>
        </a:solidFill>
        <a:latin typeface="Arial" charset="0"/>
        <a:ea typeface="+mn-ea"/>
        <a:cs typeface="Arial" charset="0"/>
      </a:defRPr>
    </a:lvl1pPr>
    <a:lvl2pPr marL="457200" algn="l" rtl="1" fontAlgn="base">
      <a:spcBef>
        <a:spcPct val="0"/>
      </a:spcBef>
      <a:spcAft>
        <a:spcPct val="0"/>
      </a:spcAft>
      <a:defRPr sz="3900" b="1" kern="1200">
        <a:solidFill>
          <a:srgbClr val="000066"/>
        </a:solidFill>
        <a:latin typeface="Arial" charset="0"/>
        <a:ea typeface="+mn-ea"/>
        <a:cs typeface="Arial" charset="0"/>
      </a:defRPr>
    </a:lvl2pPr>
    <a:lvl3pPr marL="914400" algn="l" rtl="1" fontAlgn="base">
      <a:spcBef>
        <a:spcPct val="0"/>
      </a:spcBef>
      <a:spcAft>
        <a:spcPct val="0"/>
      </a:spcAft>
      <a:defRPr sz="3900" b="1" kern="1200">
        <a:solidFill>
          <a:srgbClr val="000066"/>
        </a:solidFill>
        <a:latin typeface="Arial" charset="0"/>
        <a:ea typeface="+mn-ea"/>
        <a:cs typeface="Arial" charset="0"/>
      </a:defRPr>
    </a:lvl3pPr>
    <a:lvl4pPr marL="1371600" algn="l" rtl="1" fontAlgn="base">
      <a:spcBef>
        <a:spcPct val="0"/>
      </a:spcBef>
      <a:spcAft>
        <a:spcPct val="0"/>
      </a:spcAft>
      <a:defRPr sz="3900" b="1" kern="1200">
        <a:solidFill>
          <a:srgbClr val="000066"/>
        </a:solidFill>
        <a:latin typeface="Arial" charset="0"/>
        <a:ea typeface="+mn-ea"/>
        <a:cs typeface="Arial" charset="0"/>
      </a:defRPr>
    </a:lvl4pPr>
    <a:lvl5pPr marL="1828800" algn="l" rtl="1" fontAlgn="base">
      <a:spcBef>
        <a:spcPct val="0"/>
      </a:spcBef>
      <a:spcAft>
        <a:spcPct val="0"/>
      </a:spcAft>
      <a:defRPr sz="3900" b="1" kern="1200">
        <a:solidFill>
          <a:srgbClr val="000066"/>
        </a:solidFill>
        <a:latin typeface="Arial" charset="0"/>
        <a:ea typeface="+mn-ea"/>
        <a:cs typeface="Arial" charset="0"/>
      </a:defRPr>
    </a:lvl5pPr>
    <a:lvl6pPr marL="2286000" algn="l" defTabSz="914400" rtl="0" eaLnBrk="1" latinLnBrk="0" hangingPunct="1">
      <a:defRPr sz="3900" b="1" kern="1200">
        <a:solidFill>
          <a:srgbClr val="000066"/>
        </a:solidFill>
        <a:latin typeface="Arial" charset="0"/>
        <a:ea typeface="+mn-ea"/>
        <a:cs typeface="Arial" charset="0"/>
      </a:defRPr>
    </a:lvl6pPr>
    <a:lvl7pPr marL="2743200" algn="l" defTabSz="914400" rtl="0" eaLnBrk="1" latinLnBrk="0" hangingPunct="1">
      <a:defRPr sz="3900" b="1" kern="1200">
        <a:solidFill>
          <a:srgbClr val="000066"/>
        </a:solidFill>
        <a:latin typeface="Arial" charset="0"/>
        <a:ea typeface="+mn-ea"/>
        <a:cs typeface="Arial" charset="0"/>
      </a:defRPr>
    </a:lvl7pPr>
    <a:lvl8pPr marL="3200400" algn="l" defTabSz="914400" rtl="0" eaLnBrk="1" latinLnBrk="0" hangingPunct="1">
      <a:defRPr sz="3900" b="1" kern="1200">
        <a:solidFill>
          <a:srgbClr val="000066"/>
        </a:solidFill>
        <a:latin typeface="Arial" charset="0"/>
        <a:ea typeface="+mn-ea"/>
        <a:cs typeface="Arial" charset="0"/>
      </a:defRPr>
    </a:lvl8pPr>
    <a:lvl9pPr marL="3657600" algn="l" defTabSz="914400" rtl="0" eaLnBrk="1" latinLnBrk="0" hangingPunct="1">
      <a:defRPr sz="3900" b="1" kern="1200">
        <a:solidFill>
          <a:srgbClr val="000066"/>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EL, Minal" initials="patelm" lastIdx="2" clrIdx="0"/>
  <p:cmAuthor id="1" name="MULDERS, Miguel Norman" initials="mulder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C4DAF4"/>
    <a:srgbClr val="66FF33"/>
    <a:srgbClr val="96CCEE"/>
    <a:srgbClr val="72BBE8"/>
    <a:srgbClr val="1E7FB8"/>
    <a:srgbClr val="4189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63760" autoAdjust="0"/>
  </p:normalViewPr>
  <p:slideViewPr>
    <p:cSldViewPr snapToGrid="0" showGuides="1">
      <p:cViewPr>
        <p:scale>
          <a:sx n="50" d="100"/>
          <a:sy n="50" d="100"/>
        </p:scale>
        <p:origin x="-1650" y="114"/>
      </p:cViewPr>
      <p:guideLst>
        <p:guide orient="horz" pos="2381"/>
        <p:guide pos="3368"/>
      </p:guideLst>
    </p:cSldViewPr>
  </p:slideViewPr>
  <p:notesTextViewPr>
    <p:cViewPr>
      <p:scale>
        <a:sx n="1" d="1"/>
        <a:sy n="1" d="1"/>
      </p:scale>
      <p:origin x="0" y="330"/>
    </p:cViewPr>
  </p:notesTextViewPr>
  <p:notesViewPr>
    <p:cSldViewPr snapToGrid="0" showGuides="1">
      <p:cViewPr varScale="1">
        <p:scale>
          <a:sx n="68" d="100"/>
          <a:sy n="68" d="100"/>
        </p:scale>
        <p:origin x="-2868"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padmin\Documents\NepalSeroSurvey\data\MARCH8\merged3datasets_tables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[merged3datasets_tables1.xlsx]measles age serum!PivotTable6</c:name>
    <c:fmtId val="-1"/>
  </c:pivotSource>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mn-lt"/>
                <a:ea typeface="+mn-ea"/>
                <a:cs typeface="+mn-cs"/>
              </a:defRPr>
            </a:pPr>
            <a:r>
              <a:rPr lang="en-US" sz="1400" dirty="0"/>
              <a:t>Measles</a:t>
            </a:r>
            <a:r>
              <a:rPr lang="en-US" sz="1400" baseline="0" dirty="0"/>
              <a:t>-specific </a:t>
            </a:r>
            <a:r>
              <a:rPr lang="en-US" sz="1400" baseline="0" dirty="0" err="1"/>
              <a:t>IgG</a:t>
            </a:r>
            <a:r>
              <a:rPr lang="en-US" sz="1400" baseline="0" dirty="0"/>
              <a:t> </a:t>
            </a:r>
            <a:r>
              <a:rPr lang="en-US" sz="1400" b="1" i="0" baseline="0" dirty="0">
                <a:effectLst/>
              </a:rPr>
              <a:t>(serum) by age group, Nepal MR </a:t>
            </a:r>
            <a:r>
              <a:rPr lang="en-US" sz="1400" b="1" i="0" baseline="0" dirty="0" err="1">
                <a:effectLst/>
              </a:rPr>
              <a:t>serosurvey</a:t>
            </a:r>
            <a:r>
              <a:rPr lang="en-US" sz="1400" b="1" i="0" baseline="0" dirty="0">
                <a:effectLst/>
              </a:rPr>
              <a:t>, 2013 (</a:t>
            </a:r>
            <a:r>
              <a:rPr lang="en-US" sz="1400" b="1" i="0" baseline="0" dirty="0" smtClean="0">
                <a:effectLst/>
              </a:rPr>
              <a:t>n=735) </a:t>
            </a:r>
            <a:endParaRPr lang="en-US" sz="1400" dirty="0">
              <a:effectLst/>
            </a:endParaRPr>
          </a:p>
        </c:rich>
      </c:tx>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s>
    <c:plotArea>
      <c:layout>
        <c:manualLayout>
          <c:layoutTarget val="inner"/>
          <c:xMode val="edge"/>
          <c:yMode val="edge"/>
          <c:x val="9.4785584784587595E-2"/>
          <c:y val="0.19264557326084999"/>
          <c:w val="0.74249469704896598"/>
          <c:h val="0.65268217004746099"/>
        </c:manualLayout>
      </c:layout>
      <c:barChart>
        <c:barDir val="col"/>
        <c:grouping val="clustered"/>
        <c:varyColors val="0"/>
        <c:ser>
          <c:idx val="0"/>
          <c:order val="0"/>
          <c:tx>
            <c:strRef>
              <c:f>'measles age serum'!$B$10:$B$11</c:f>
              <c:strCache>
                <c:ptCount val="1"/>
                <c:pt idx="0">
                  <c:v>Positive</c:v>
                </c:pt>
              </c:strCache>
            </c:strRef>
          </c:tx>
          <c:spPr>
            <a:solidFill>
              <a:srgbClr val="00B050"/>
            </a:solidFill>
          </c:spPr>
          <c:invertIfNegative val="0"/>
          <c:cat>
            <c:strRef>
              <c:f>'measles age serum'!$A$12:$A$26</c:f>
              <c:strCach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strCache>
            </c:strRef>
          </c:cat>
          <c:val>
            <c:numRef>
              <c:f>'measles age serum'!$B$12:$B$26</c:f>
              <c:numCache>
                <c:formatCode>0.00%</c:formatCode>
                <c:ptCount val="14"/>
                <c:pt idx="0">
                  <c:v>0.71739130434782605</c:v>
                </c:pt>
                <c:pt idx="1">
                  <c:v>0.78333333333333299</c:v>
                </c:pt>
                <c:pt idx="2">
                  <c:v>0.83582089552238803</c:v>
                </c:pt>
                <c:pt idx="3">
                  <c:v>0.81428571428571395</c:v>
                </c:pt>
                <c:pt idx="4">
                  <c:v>0.8125</c:v>
                </c:pt>
                <c:pt idx="5">
                  <c:v>0.92592592592592604</c:v>
                </c:pt>
                <c:pt idx="6">
                  <c:v>0.8125</c:v>
                </c:pt>
                <c:pt idx="7">
                  <c:v>0.87931034482758597</c:v>
                </c:pt>
                <c:pt idx="8">
                  <c:v>0.82352941176470595</c:v>
                </c:pt>
                <c:pt idx="9">
                  <c:v>0.89230769230769302</c:v>
                </c:pt>
                <c:pt idx="10">
                  <c:v>0.85483870967741904</c:v>
                </c:pt>
                <c:pt idx="11">
                  <c:v>0.88235294117647101</c:v>
                </c:pt>
                <c:pt idx="12">
                  <c:v>0.77777777777777801</c:v>
                </c:pt>
                <c:pt idx="13">
                  <c:v>0.76923076923076905</c:v>
                </c:pt>
              </c:numCache>
            </c:numRef>
          </c:val>
        </c:ser>
        <c:ser>
          <c:idx val="1"/>
          <c:order val="1"/>
          <c:tx>
            <c:strRef>
              <c:f>'measles age serum'!$C$10:$C$11</c:f>
              <c:strCache>
                <c:ptCount val="1"/>
                <c:pt idx="0">
                  <c:v>Negative</c:v>
                </c:pt>
              </c:strCache>
            </c:strRef>
          </c:tx>
          <c:invertIfNegative val="0"/>
          <c:cat>
            <c:strRef>
              <c:f>'measles age serum'!$A$12:$A$26</c:f>
              <c:strCach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strCache>
            </c:strRef>
          </c:cat>
          <c:val>
            <c:numRef>
              <c:f>'measles age serum'!$C$12:$C$26</c:f>
              <c:numCache>
                <c:formatCode>0.00%</c:formatCode>
                <c:ptCount val="14"/>
                <c:pt idx="0">
                  <c:v>0.282608695652174</c:v>
                </c:pt>
                <c:pt idx="1">
                  <c:v>0.21666666666666701</c:v>
                </c:pt>
                <c:pt idx="2">
                  <c:v>0.164179104477612</c:v>
                </c:pt>
                <c:pt idx="3">
                  <c:v>0.185714285714286</c:v>
                </c:pt>
                <c:pt idx="4">
                  <c:v>0.1875</c:v>
                </c:pt>
                <c:pt idx="5">
                  <c:v>7.4074074074074098E-2</c:v>
                </c:pt>
                <c:pt idx="6">
                  <c:v>0.1875</c:v>
                </c:pt>
                <c:pt idx="7">
                  <c:v>0.12068965517241401</c:v>
                </c:pt>
                <c:pt idx="8">
                  <c:v>0.17647058823529399</c:v>
                </c:pt>
                <c:pt idx="9">
                  <c:v>0.107692307692308</c:v>
                </c:pt>
                <c:pt idx="10">
                  <c:v>0.14516129032258099</c:v>
                </c:pt>
                <c:pt idx="11">
                  <c:v>0.11764705882352899</c:v>
                </c:pt>
                <c:pt idx="12">
                  <c:v>0.22222222222222199</c:v>
                </c:pt>
                <c:pt idx="13">
                  <c:v>0.230769230769231</c:v>
                </c:pt>
              </c:numCache>
            </c:numRef>
          </c:val>
        </c:ser>
        <c:dLbls>
          <c:showLegendKey val="0"/>
          <c:showVal val="0"/>
          <c:showCatName val="0"/>
          <c:showSerName val="0"/>
          <c:showPercent val="0"/>
          <c:showBubbleSize val="0"/>
        </c:dLbls>
        <c:gapWidth val="150"/>
        <c:axId val="81565184"/>
        <c:axId val="81567104"/>
      </c:barChart>
      <c:catAx>
        <c:axId val="81565184"/>
        <c:scaling>
          <c:orientation val="minMax"/>
        </c:scaling>
        <c:delete val="0"/>
        <c:axPos val="b"/>
        <c:title>
          <c:tx>
            <c:rich>
              <a:bodyPr/>
              <a:lstStyle/>
              <a:p>
                <a:pPr>
                  <a:defRPr sz="2000"/>
                </a:pPr>
                <a:r>
                  <a:rPr lang="en-US" sz="2000"/>
                  <a:t>Age</a:t>
                </a:r>
                <a:r>
                  <a:rPr lang="en-US" sz="2000" baseline="0"/>
                  <a:t> (years)</a:t>
                </a:r>
                <a:endParaRPr lang="en-US" sz="2000"/>
              </a:p>
            </c:rich>
          </c:tx>
          <c:overlay val="0"/>
        </c:title>
        <c:majorTickMark val="out"/>
        <c:minorTickMark val="none"/>
        <c:tickLblPos val="nextTo"/>
        <c:txPr>
          <a:bodyPr/>
          <a:lstStyle/>
          <a:p>
            <a:pPr>
              <a:defRPr sz="2000" b="1"/>
            </a:pPr>
            <a:endParaRPr lang="en-US"/>
          </a:p>
        </c:txPr>
        <c:crossAx val="81567104"/>
        <c:crosses val="autoZero"/>
        <c:auto val="1"/>
        <c:lblAlgn val="ctr"/>
        <c:lblOffset val="100"/>
        <c:noMultiLvlLbl val="0"/>
      </c:catAx>
      <c:valAx>
        <c:axId val="81567104"/>
        <c:scaling>
          <c:orientation val="minMax"/>
        </c:scaling>
        <c:delete val="0"/>
        <c:axPos val="l"/>
        <c:numFmt formatCode="0%" sourceLinked="0"/>
        <c:majorTickMark val="out"/>
        <c:minorTickMark val="none"/>
        <c:tickLblPos val="nextTo"/>
        <c:txPr>
          <a:bodyPr/>
          <a:lstStyle/>
          <a:p>
            <a:pPr>
              <a:defRPr sz="1800" b="1"/>
            </a:pPr>
            <a:endParaRPr lang="en-US"/>
          </a:p>
        </c:txPr>
        <c:crossAx val="81565184"/>
        <c:crosses val="autoZero"/>
        <c:crossBetween val="between"/>
      </c:valAx>
    </c:plotArea>
    <c:legend>
      <c:legendPos val="r"/>
      <c:layout>
        <c:manualLayout>
          <c:xMode val="edge"/>
          <c:yMode val="edge"/>
          <c:x val="0.64938225689825535"/>
          <c:y val="0.11878047995632526"/>
          <c:w val="0.3072279615661222"/>
          <c:h val="0.14604547013061372"/>
        </c:manualLayout>
      </c:layout>
      <c:overlay val="0"/>
      <c:txPr>
        <a:bodyPr/>
        <a:lstStyle/>
        <a:p>
          <a:pPr>
            <a:defRPr sz="1800" b="1"/>
          </a:pPr>
          <a:endParaRPr lang="en-US"/>
        </a:p>
      </c:txPr>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2950962" cy="49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0" tIns="46419" rIns="92840" bIns="46419" numCol="1" anchor="t" anchorCtr="0" compatLnSpc="1">
            <a:prstTxWarp prst="textNoShape">
              <a:avLst/>
            </a:prstTxWarp>
          </a:bodyPr>
          <a:lstStyle>
            <a:lvl1pPr>
              <a:defRPr sz="1200" b="0">
                <a:solidFill>
                  <a:schemeClr val="tx1"/>
                </a:solidFill>
              </a:defRPr>
            </a:lvl1pPr>
          </a:lstStyle>
          <a:p>
            <a:r>
              <a:rPr lang="en-US" dirty="0"/>
              <a:t>World Health Organization</a:t>
            </a:r>
          </a:p>
        </p:txBody>
      </p:sp>
      <p:sp>
        <p:nvSpPr>
          <p:cNvPr id="29699" name="Rectangle 3"/>
          <p:cNvSpPr>
            <a:spLocks noGrp="1" noChangeArrowheads="1"/>
          </p:cNvSpPr>
          <p:nvPr>
            <p:ph type="dt" sz="quarter" idx="1"/>
          </p:nvPr>
        </p:nvSpPr>
        <p:spPr bwMode="auto">
          <a:xfrm>
            <a:off x="3856205" y="1"/>
            <a:ext cx="2950961" cy="49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0" tIns="46419" rIns="92840" bIns="46419" numCol="1" anchor="t" anchorCtr="0" compatLnSpc="1">
            <a:prstTxWarp prst="textNoShape">
              <a:avLst/>
            </a:prstTxWarp>
          </a:bodyPr>
          <a:lstStyle>
            <a:lvl1pPr algn="r">
              <a:defRPr sz="1200" b="0">
                <a:solidFill>
                  <a:schemeClr val="tx1"/>
                </a:solidFill>
              </a:defRPr>
            </a:lvl1pPr>
          </a:lstStyle>
          <a:p>
            <a:fld id="{1ECB1326-A2BC-4DF2-A429-BE63EE6CC816}" type="datetime3">
              <a:rPr lang="en-US"/>
              <a:pPr/>
              <a:t>22 June 2016</a:t>
            </a:fld>
            <a:endParaRPr lang="en-US" dirty="0"/>
          </a:p>
        </p:txBody>
      </p:sp>
      <p:sp>
        <p:nvSpPr>
          <p:cNvPr id="29700" name="Rectangle 4"/>
          <p:cNvSpPr>
            <a:spLocks noGrp="1" noChangeArrowheads="1"/>
          </p:cNvSpPr>
          <p:nvPr>
            <p:ph type="ftr" sz="quarter" idx="2"/>
          </p:nvPr>
        </p:nvSpPr>
        <p:spPr bwMode="auto">
          <a:xfrm>
            <a:off x="0" y="9441794"/>
            <a:ext cx="2950962" cy="49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0" tIns="46419" rIns="92840" bIns="46419" numCol="1" anchor="b" anchorCtr="0" compatLnSpc="1">
            <a:prstTxWarp prst="textNoShape">
              <a:avLst/>
            </a:prstTxWarp>
          </a:bodyPr>
          <a:lstStyle>
            <a:lvl1pPr>
              <a:defRPr sz="1200" b="0">
                <a:solidFill>
                  <a:schemeClr val="tx1"/>
                </a:solidFill>
              </a:defRPr>
            </a:lvl1pPr>
          </a:lstStyle>
          <a:p>
            <a:endParaRPr lang="en-US" dirty="0"/>
          </a:p>
        </p:txBody>
      </p:sp>
      <p:sp>
        <p:nvSpPr>
          <p:cNvPr id="29701" name="Rectangle 5"/>
          <p:cNvSpPr>
            <a:spLocks noGrp="1" noChangeArrowheads="1"/>
          </p:cNvSpPr>
          <p:nvPr>
            <p:ph type="sldNum" sz="quarter" idx="3"/>
          </p:nvPr>
        </p:nvSpPr>
        <p:spPr bwMode="auto">
          <a:xfrm>
            <a:off x="3856205" y="9441794"/>
            <a:ext cx="2950961" cy="49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0" tIns="46419" rIns="92840" bIns="46419" numCol="1" anchor="b" anchorCtr="0" compatLnSpc="1">
            <a:prstTxWarp prst="textNoShape">
              <a:avLst/>
            </a:prstTxWarp>
          </a:bodyPr>
          <a:lstStyle>
            <a:lvl1pPr algn="r">
              <a:defRPr sz="1200" b="0">
                <a:solidFill>
                  <a:schemeClr val="tx1"/>
                </a:solidFill>
              </a:defRPr>
            </a:lvl1pPr>
          </a:lstStyle>
          <a:p>
            <a:fld id="{E7E19772-9CDA-49E2-9B46-DE112DDE92F4}" type="slidenum">
              <a:rPr lang="en-US"/>
              <a:pPr/>
              <a:t>‹#›</a:t>
            </a:fld>
            <a:endParaRPr lang="en-US" dirty="0"/>
          </a:p>
        </p:txBody>
      </p:sp>
    </p:spTree>
    <p:extLst>
      <p:ext uri="{BB962C8B-B14F-4D97-AF65-F5344CB8AC3E}">
        <p14:creationId xmlns:p14="http://schemas.microsoft.com/office/powerpoint/2010/main" val="3393484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1"/>
            <a:ext cx="2950962" cy="49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0" tIns="46419" rIns="92840" bIns="46419" numCol="1" anchor="t" anchorCtr="0" compatLnSpc="1">
            <a:prstTxWarp prst="textNoShape">
              <a:avLst/>
            </a:prstTxWarp>
          </a:bodyPr>
          <a:lstStyle>
            <a:lvl1pPr>
              <a:defRPr sz="1200" b="0">
                <a:solidFill>
                  <a:schemeClr val="tx1"/>
                </a:solidFill>
              </a:defRPr>
            </a:lvl1pPr>
          </a:lstStyle>
          <a:p>
            <a:r>
              <a:rPr lang="en-US" dirty="0"/>
              <a:t>World Health Organization</a:t>
            </a:r>
          </a:p>
        </p:txBody>
      </p:sp>
      <p:sp>
        <p:nvSpPr>
          <p:cNvPr id="31747" name="Rectangle 3"/>
          <p:cNvSpPr>
            <a:spLocks noGrp="1" noChangeArrowheads="1"/>
          </p:cNvSpPr>
          <p:nvPr>
            <p:ph type="dt" idx="1"/>
          </p:nvPr>
        </p:nvSpPr>
        <p:spPr bwMode="auto">
          <a:xfrm>
            <a:off x="3856205" y="1"/>
            <a:ext cx="2950961" cy="49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0" tIns="46419" rIns="92840" bIns="46419" numCol="1" anchor="t" anchorCtr="0" compatLnSpc="1">
            <a:prstTxWarp prst="textNoShape">
              <a:avLst/>
            </a:prstTxWarp>
          </a:bodyPr>
          <a:lstStyle>
            <a:lvl1pPr algn="r">
              <a:defRPr sz="1200" b="0">
                <a:solidFill>
                  <a:schemeClr val="tx1"/>
                </a:solidFill>
              </a:defRPr>
            </a:lvl1pPr>
          </a:lstStyle>
          <a:p>
            <a:fld id="{6AB14944-3019-4FBD-B7FB-2C75174BF156}" type="datetime3">
              <a:rPr lang="en-US"/>
              <a:pPr/>
              <a:t>22 June 2016</a:t>
            </a:fld>
            <a:endParaRPr lang="en-US" dirty="0"/>
          </a:p>
        </p:txBody>
      </p:sp>
      <p:sp>
        <p:nvSpPr>
          <p:cNvPr id="31748" name="Rectangle 4"/>
          <p:cNvSpPr>
            <a:spLocks noGrp="1" noRot="1" noChangeAspect="1" noChangeArrowheads="1" noTextEdit="1"/>
          </p:cNvSpPr>
          <p:nvPr>
            <p:ph type="sldImg" idx="2"/>
          </p:nvPr>
        </p:nvSpPr>
        <p:spPr bwMode="auto">
          <a:xfrm>
            <a:off x="769938" y="746125"/>
            <a:ext cx="5268912"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1366" y="4721699"/>
            <a:ext cx="5446058" cy="447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0" tIns="46419" rIns="92840" bIns="4641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1750" name="Rectangle 6"/>
          <p:cNvSpPr>
            <a:spLocks noGrp="1" noChangeArrowheads="1"/>
          </p:cNvSpPr>
          <p:nvPr>
            <p:ph type="ftr" sz="quarter" idx="4"/>
          </p:nvPr>
        </p:nvSpPr>
        <p:spPr bwMode="auto">
          <a:xfrm>
            <a:off x="0" y="9441794"/>
            <a:ext cx="2950962" cy="49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0" tIns="46419" rIns="92840" bIns="46419" numCol="1" anchor="b" anchorCtr="0" compatLnSpc="1">
            <a:prstTxWarp prst="textNoShape">
              <a:avLst/>
            </a:prstTxWarp>
          </a:bodyPr>
          <a:lstStyle>
            <a:lvl1pPr>
              <a:defRPr sz="1200" b="0">
                <a:solidFill>
                  <a:schemeClr val="tx1"/>
                </a:solidFill>
              </a:defRPr>
            </a:lvl1pPr>
          </a:lstStyle>
          <a:p>
            <a:endParaRPr lang="en-US" dirty="0"/>
          </a:p>
        </p:txBody>
      </p:sp>
      <p:sp>
        <p:nvSpPr>
          <p:cNvPr id="31751" name="Rectangle 7"/>
          <p:cNvSpPr>
            <a:spLocks noGrp="1" noChangeArrowheads="1"/>
          </p:cNvSpPr>
          <p:nvPr>
            <p:ph type="sldNum" sz="quarter" idx="5"/>
          </p:nvPr>
        </p:nvSpPr>
        <p:spPr bwMode="auto">
          <a:xfrm>
            <a:off x="3856205" y="9441794"/>
            <a:ext cx="2950961" cy="49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0" tIns="46419" rIns="92840" bIns="46419" numCol="1" anchor="b" anchorCtr="0" compatLnSpc="1">
            <a:prstTxWarp prst="textNoShape">
              <a:avLst/>
            </a:prstTxWarp>
          </a:bodyPr>
          <a:lstStyle>
            <a:lvl1pPr algn="r">
              <a:defRPr sz="1200" b="0">
                <a:solidFill>
                  <a:schemeClr val="tx1"/>
                </a:solidFill>
              </a:defRPr>
            </a:lvl1pPr>
          </a:lstStyle>
          <a:p>
            <a:fld id="{52994639-CCE2-4D90-A523-641AD8EFE9F9}" type="slidenum">
              <a:rPr lang="en-US"/>
              <a:pPr/>
              <a:t>‹#›</a:t>
            </a:fld>
            <a:endParaRPr lang="en-US" dirty="0"/>
          </a:p>
        </p:txBody>
      </p:sp>
    </p:spTree>
    <p:extLst>
      <p:ext uri="{BB962C8B-B14F-4D97-AF65-F5344CB8AC3E}">
        <p14:creationId xmlns:p14="http://schemas.microsoft.com/office/powerpoint/2010/main" val="541641029"/>
      </p:ext>
    </p:extLst>
  </p:cSld>
  <p:clrMap bg1="lt1" tx1="dk1" bg2="lt2" tx2="dk2" accent1="accent1" accent2="accent2" accent3="accent3" accent4="accent4" accent5="accent5" accent6="accent6" hlink="hlink" folHlink="folHlink"/>
  <p:hf ftr="0"/>
  <p:notesStyle>
    <a:lvl1pPr algn="l" rtl="1" fontAlgn="base">
      <a:spcBef>
        <a:spcPct val="30000"/>
      </a:spcBef>
      <a:spcAft>
        <a:spcPct val="0"/>
      </a:spcAft>
      <a:defRPr sz="1200" kern="1200">
        <a:solidFill>
          <a:schemeClr val="tx1"/>
        </a:solidFill>
        <a:latin typeface="Arial" charset="0"/>
        <a:ea typeface="+mn-ea"/>
        <a:cs typeface="Arial" charset="0"/>
      </a:defRPr>
    </a:lvl1pPr>
    <a:lvl2pPr marL="457200" algn="l" rtl="1" fontAlgn="base">
      <a:spcBef>
        <a:spcPct val="30000"/>
      </a:spcBef>
      <a:spcAft>
        <a:spcPct val="0"/>
      </a:spcAft>
      <a:defRPr sz="1200" kern="1200">
        <a:solidFill>
          <a:schemeClr val="tx1"/>
        </a:solidFill>
        <a:latin typeface="Arial" charset="0"/>
        <a:ea typeface="+mn-ea"/>
        <a:cs typeface="Arial" charset="0"/>
      </a:defRPr>
    </a:lvl2pPr>
    <a:lvl3pPr marL="914400" algn="l" rtl="1" fontAlgn="base">
      <a:spcBef>
        <a:spcPct val="30000"/>
      </a:spcBef>
      <a:spcAft>
        <a:spcPct val="0"/>
      </a:spcAft>
      <a:defRPr sz="1200" kern="1200">
        <a:solidFill>
          <a:schemeClr val="tx1"/>
        </a:solidFill>
        <a:latin typeface="Arial" charset="0"/>
        <a:ea typeface="+mn-ea"/>
        <a:cs typeface="Arial" charset="0"/>
      </a:defRPr>
    </a:lvl3pPr>
    <a:lvl4pPr marL="1371600" algn="l" rtl="1" fontAlgn="base">
      <a:spcBef>
        <a:spcPct val="30000"/>
      </a:spcBef>
      <a:spcAft>
        <a:spcPct val="0"/>
      </a:spcAft>
      <a:defRPr sz="1200" kern="1200">
        <a:solidFill>
          <a:schemeClr val="tx1"/>
        </a:solidFill>
        <a:latin typeface="Arial" charset="0"/>
        <a:ea typeface="+mn-ea"/>
        <a:cs typeface="Arial" charset="0"/>
      </a:defRPr>
    </a:lvl4pPr>
    <a:lvl5pPr marL="1828800" algn="l"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World Health Organization</a:t>
            </a:r>
          </a:p>
        </p:txBody>
      </p:sp>
      <p:sp>
        <p:nvSpPr>
          <p:cNvPr id="5" name="Rectangle 3"/>
          <p:cNvSpPr>
            <a:spLocks noGrp="1" noChangeArrowheads="1"/>
          </p:cNvSpPr>
          <p:nvPr>
            <p:ph type="dt" idx="1"/>
          </p:nvPr>
        </p:nvSpPr>
        <p:spPr>
          <a:ln/>
        </p:spPr>
        <p:txBody>
          <a:bodyPr/>
          <a:lstStyle/>
          <a:p>
            <a:fld id="{7B152F40-54ED-404E-BD3C-862A42742CB3}" type="datetime3">
              <a:rPr lang="en-US"/>
              <a:pPr/>
              <a:t>22 June 2016</a:t>
            </a:fld>
            <a:endParaRPr lang="en-US" dirty="0"/>
          </a:p>
        </p:txBody>
      </p:sp>
      <p:sp>
        <p:nvSpPr>
          <p:cNvPr id="7" name="Rectangle 7"/>
          <p:cNvSpPr>
            <a:spLocks noGrp="1" noChangeArrowheads="1"/>
          </p:cNvSpPr>
          <p:nvPr>
            <p:ph type="sldNum" sz="quarter" idx="5"/>
          </p:nvPr>
        </p:nvSpPr>
        <p:spPr>
          <a:ln/>
        </p:spPr>
        <p:txBody>
          <a:bodyPr/>
          <a:lstStyle/>
          <a:p>
            <a:fld id="{C90EE45D-7B69-42FA-BCC4-14B7617B8DC8}" type="slidenum">
              <a:rPr lang="en-US"/>
              <a:pPr/>
              <a:t>1</a:t>
            </a:fld>
            <a:endParaRPr lang="en-US" dirty="0"/>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pPr algn="l" rtl="0"/>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Lessons learnt</a:t>
            </a:r>
          </a:p>
          <a:p>
            <a:r>
              <a:rPr lang="en-GB" dirty="0" smtClean="0"/>
              <a:t>Training laboratory staff on management of large numbers of specimens and data</a:t>
            </a:r>
          </a:p>
          <a:p>
            <a:pPr lvl="1"/>
            <a:r>
              <a:rPr lang="en-GB" dirty="0" smtClean="0"/>
              <a:t>Many samples at the same time</a:t>
            </a:r>
          </a:p>
          <a:p>
            <a:pPr lvl="1"/>
            <a:r>
              <a:rPr lang="en-GB" dirty="0" smtClean="0"/>
              <a:t>Bar coder, hook-up between computer and ELISA reader would help but often are not available</a:t>
            </a:r>
          </a:p>
          <a:p>
            <a:r>
              <a:rPr lang="en-GB" dirty="0" smtClean="0"/>
              <a:t>On-site assessment of laboratory</a:t>
            </a:r>
          </a:p>
          <a:p>
            <a:r>
              <a:rPr lang="en-GB" dirty="0" smtClean="0"/>
              <a:t>No request for nominations rather specific invitations for training to ensure the persons doing the testing are actually being trained</a:t>
            </a:r>
          </a:p>
          <a:p>
            <a:r>
              <a:rPr lang="en-GB" smtClean="0"/>
              <a:t>Appoint full-time local coordinator during entire study and analysis phase</a:t>
            </a:r>
          </a:p>
          <a:p>
            <a:endParaRPr lang="en-GB"/>
          </a:p>
        </p:txBody>
      </p:sp>
      <p:sp>
        <p:nvSpPr>
          <p:cNvPr id="4" name="Header Placeholder 3"/>
          <p:cNvSpPr>
            <a:spLocks noGrp="1"/>
          </p:cNvSpPr>
          <p:nvPr>
            <p:ph type="hdr" sz="quarter" idx="10"/>
          </p:nvPr>
        </p:nvSpPr>
        <p:spPr/>
        <p:txBody>
          <a:bodyPr/>
          <a:lstStyle/>
          <a:p>
            <a:r>
              <a:rPr lang="en-US" smtClean="0"/>
              <a:t>World Health Organization</a:t>
            </a:r>
            <a:endParaRPr lang="en-US" dirty="0"/>
          </a:p>
        </p:txBody>
      </p:sp>
      <p:sp>
        <p:nvSpPr>
          <p:cNvPr id="5" name="Date Placeholder 4"/>
          <p:cNvSpPr>
            <a:spLocks noGrp="1"/>
          </p:cNvSpPr>
          <p:nvPr>
            <p:ph type="dt" idx="11"/>
          </p:nvPr>
        </p:nvSpPr>
        <p:spPr/>
        <p:txBody>
          <a:bodyPr/>
          <a:lstStyle/>
          <a:p>
            <a:fld id="{6AB14944-3019-4FBD-B7FB-2C75174BF156}" type="datetime3">
              <a:rPr lang="en-US" smtClean="0"/>
              <a:pPr/>
              <a:t>22 June 2016</a:t>
            </a:fld>
            <a:endParaRPr lang="en-US" dirty="0"/>
          </a:p>
        </p:txBody>
      </p:sp>
      <p:sp>
        <p:nvSpPr>
          <p:cNvPr id="6" name="Slide Number Placeholder 5"/>
          <p:cNvSpPr>
            <a:spLocks noGrp="1"/>
          </p:cNvSpPr>
          <p:nvPr>
            <p:ph type="sldNum" sz="quarter" idx="12"/>
          </p:nvPr>
        </p:nvSpPr>
        <p:spPr/>
        <p:txBody>
          <a:bodyPr/>
          <a:lstStyle/>
          <a:p>
            <a:fld id="{52994639-CCE2-4D90-A523-641AD8EFE9F9}" type="slidenum">
              <a:rPr lang="en-US" smtClean="0"/>
              <a:pPr/>
              <a:t>13</a:t>
            </a:fld>
            <a:endParaRPr lang="en-US" dirty="0"/>
          </a:p>
        </p:txBody>
      </p:sp>
    </p:spTree>
    <p:extLst>
      <p:ext uri="{BB962C8B-B14F-4D97-AF65-F5344CB8AC3E}">
        <p14:creationId xmlns:p14="http://schemas.microsoft.com/office/powerpoint/2010/main" val="287999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Purpose</a:t>
            </a:r>
          </a:p>
          <a:p>
            <a:pPr lvl="1" algn="l"/>
            <a:r>
              <a:rPr lang="en-US" dirty="0" smtClean="0"/>
              <a:t>Provide information to guidance on who/where to vaccinate</a:t>
            </a:r>
          </a:p>
          <a:p>
            <a:pPr lvl="2" algn="l"/>
            <a:r>
              <a:rPr lang="en-US" strike="sngStrike" dirty="0" smtClean="0">
                <a:solidFill>
                  <a:srgbClr val="FF0000"/>
                </a:solidFill>
              </a:rPr>
              <a:t>High risk areas</a:t>
            </a:r>
          </a:p>
          <a:p>
            <a:pPr lvl="2" algn="l"/>
            <a:r>
              <a:rPr lang="en-US" strike="sngStrike" dirty="0" smtClean="0">
                <a:solidFill>
                  <a:srgbClr val="FF0000"/>
                </a:solidFill>
              </a:rPr>
              <a:t>Changes to immunization schedule</a:t>
            </a:r>
          </a:p>
          <a:p>
            <a:pPr lvl="2" algn="l"/>
            <a:r>
              <a:rPr lang="en-US" strike="sngStrike" dirty="0" smtClean="0">
                <a:solidFill>
                  <a:srgbClr val="FF0000"/>
                </a:solidFill>
              </a:rPr>
              <a:t>Decision making regarding the need for SIAs</a:t>
            </a:r>
          </a:p>
          <a:p>
            <a:pPr lvl="1" algn="l"/>
            <a:r>
              <a:rPr lang="en-US" dirty="0" smtClean="0"/>
              <a:t>Monitor population immunity over time (</a:t>
            </a:r>
            <a:r>
              <a:rPr lang="en-US" dirty="0" err="1" smtClean="0"/>
              <a:t>serosurveillance</a:t>
            </a:r>
            <a:r>
              <a:rPr lang="en-US" dirty="0" smtClean="0"/>
              <a:t>)</a:t>
            </a:r>
          </a:p>
          <a:p>
            <a:pPr lvl="1" algn="l"/>
            <a:r>
              <a:rPr lang="en-US" dirty="0" smtClean="0"/>
              <a:t>Provide evidence for verification of elimination</a:t>
            </a:r>
          </a:p>
          <a:p>
            <a:pPr lvl="2" algn="l"/>
            <a:r>
              <a:rPr lang="en-US" strike="sngStrike" dirty="0" smtClean="0">
                <a:solidFill>
                  <a:srgbClr val="FF0000"/>
                </a:solidFill>
              </a:rPr>
              <a:t>Close remaining immunity gaps to sustain elimination</a:t>
            </a:r>
          </a:p>
          <a:p>
            <a:pPr lvl="1" algn="l"/>
            <a:r>
              <a:rPr lang="en-US" dirty="0" smtClean="0"/>
              <a:t>Assess impact of campaign (pre/post)</a:t>
            </a:r>
          </a:p>
        </p:txBody>
      </p:sp>
      <p:sp>
        <p:nvSpPr>
          <p:cNvPr id="4" name="Header Placeholder 3"/>
          <p:cNvSpPr>
            <a:spLocks noGrp="1"/>
          </p:cNvSpPr>
          <p:nvPr>
            <p:ph type="hdr" sz="quarter" idx="10"/>
          </p:nvPr>
        </p:nvSpPr>
        <p:spPr/>
        <p:txBody>
          <a:bodyPr/>
          <a:lstStyle/>
          <a:p>
            <a:r>
              <a:rPr lang="en-US" smtClean="0"/>
              <a:t>World Health Organization</a:t>
            </a:r>
            <a:endParaRPr lang="en-US" dirty="0"/>
          </a:p>
        </p:txBody>
      </p:sp>
      <p:sp>
        <p:nvSpPr>
          <p:cNvPr id="5" name="Date Placeholder 4"/>
          <p:cNvSpPr>
            <a:spLocks noGrp="1"/>
          </p:cNvSpPr>
          <p:nvPr>
            <p:ph type="dt" idx="11"/>
          </p:nvPr>
        </p:nvSpPr>
        <p:spPr/>
        <p:txBody>
          <a:bodyPr/>
          <a:lstStyle/>
          <a:p>
            <a:fld id="{6AB14944-3019-4FBD-B7FB-2C75174BF156}" type="datetime3">
              <a:rPr lang="en-US" smtClean="0"/>
              <a:pPr/>
              <a:t>22 June 2016</a:t>
            </a:fld>
            <a:endParaRPr lang="en-US" dirty="0"/>
          </a:p>
        </p:txBody>
      </p:sp>
      <p:sp>
        <p:nvSpPr>
          <p:cNvPr id="6" name="Slide Number Placeholder 5"/>
          <p:cNvSpPr>
            <a:spLocks noGrp="1"/>
          </p:cNvSpPr>
          <p:nvPr>
            <p:ph type="sldNum" sz="quarter" idx="12"/>
          </p:nvPr>
        </p:nvSpPr>
        <p:spPr/>
        <p:txBody>
          <a:bodyPr/>
          <a:lstStyle/>
          <a:p>
            <a:fld id="{52994639-CCE2-4D90-A523-641AD8EFE9F9}" type="slidenum">
              <a:rPr lang="en-US" smtClean="0"/>
              <a:pPr/>
              <a:t>2</a:t>
            </a:fld>
            <a:endParaRPr lang="en-US" dirty="0"/>
          </a:p>
        </p:txBody>
      </p:sp>
    </p:spTree>
    <p:extLst>
      <p:ext uri="{BB962C8B-B14F-4D97-AF65-F5344CB8AC3E}">
        <p14:creationId xmlns:p14="http://schemas.microsoft.com/office/powerpoint/2010/main" val="338672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gn="l"/>
            <a:r>
              <a:rPr lang="en-GB" dirty="0" smtClean="0"/>
              <a:t>Subnational vs national</a:t>
            </a:r>
          </a:p>
          <a:p>
            <a:pPr lvl="2" algn="l"/>
            <a:r>
              <a:rPr lang="en-GB" dirty="0" smtClean="0"/>
              <a:t>Piggybacking onto another </a:t>
            </a:r>
            <a:r>
              <a:rPr lang="en-GB" dirty="0" err="1" smtClean="0"/>
              <a:t>serosurvey</a:t>
            </a:r>
            <a:endParaRPr lang="en-GB" dirty="0" smtClean="0"/>
          </a:p>
          <a:p>
            <a:pPr lvl="2" algn="l"/>
            <a:r>
              <a:rPr lang="en-GB" dirty="0" smtClean="0"/>
              <a:t>Banked samples</a:t>
            </a:r>
          </a:p>
          <a:p>
            <a:pPr lvl="2" algn="l"/>
            <a:r>
              <a:rPr lang="en-GB" dirty="0" smtClean="0"/>
              <a:t>Age group targeted</a:t>
            </a:r>
          </a:p>
          <a:p>
            <a:pPr algn="l"/>
            <a:endParaRPr lang="en-GB" dirty="0"/>
          </a:p>
        </p:txBody>
      </p:sp>
      <p:sp>
        <p:nvSpPr>
          <p:cNvPr id="4" name="Header Placeholder 3"/>
          <p:cNvSpPr>
            <a:spLocks noGrp="1"/>
          </p:cNvSpPr>
          <p:nvPr>
            <p:ph type="hdr" sz="quarter" idx="10"/>
          </p:nvPr>
        </p:nvSpPr>
        <p:spPr/>
        <p:txBody>
          <a:bodyPr/>
          <a:lstStyle/>
          <a:p>
            <a:r>
              <a:rPr lang="en-US" smtClean="0"/>
              <a:t>World Health Organization</a:t>
            </a:r>
            <a:endParaRPr lang="en-US" dirty="0"/>
          </a:p>
        </p:txBody>
      </p:sp>
      <p:sp>
        <p:nvSpPr>
          <p:cNvPr id="5" name="Date Placeholder 4"/>
          <p:cNvSpPr>
            <a:spLocks noGrp="1"/>
          </p:cNvSpPr>
          <p:nvPr>
            <p:ph type="dt" idx="11"/>
          </p:nvPr>
        </p:nvSpPr>
        <p:spPr/>
        <p:txBody>
          <a:bodyPr/>
          <a:lstStyle/>
          <a:p>
            <a:fld id="{6AB14944-3019-4FBD-B7FB-2C75174BF156}" type="datetime3">
              <a:rPr lang="en-US" smtClean="0"/>
              <a:pPr/>
              <a:t>22 June 2016</a:t>
            </a:fld>
            <a:endParaRPr lang="en-US" dirty="0"/>
          </a:p>
        </p:txBody>
      </p:sp>
      <p:sp>
        <p:nvSpPr>
          <p:cNvPr id="6" name="Slide Number Placeholder 5"/>
          <p:cNvSpPr>
            <a:spLocks noGrp="1"/>
          </p:cNvSpPr>
          <p:nvPr>
            <p:ph type="sldNum" sz="quarter" idx="12"/>
          </p:nvPr>
        </p:nvSpPr>
        <p:spPr/>
        <p:txBody>
          <a:bodyPr/>
          <a:lstStyle/>
          <a:p>
            <a:fld id="{52994639-CCE2-4D90-A523-641AD8EFE9F9}" type="slidenum">
              <a:rPr lang="en-US" smtClean="0"/>
              <a:pPr/>
              <a:t>3</a:t>
            </a:fld>
            <a:endParaRPr lang="en-US" dirty="0"/>
          </a:p>
        </p:txBody>
      </p:sp>
    </p:spTree>
    <p:extLst>
      <p:ext uri="{BB962C8B-B14F-4D97-AF65-F5344CB8AC3E}">
        <p14:creationId xmlns:p14="http://schemas.microsoft.com/office/powerpoint/2010/main" val="1640465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r>
              <a:rPr lang="en-GB" dirty="0" smtClean="0"/>
              <a:t>Engaging local authorities</a:t>
            </a:r>
          </a:p>
          <a:p>
            <a:pPr lvl="1" algn="l"/>
            <a:r>
              <a:rPr lang="en-GB" dirty="0" smtClean="0"/>
              <a:t>Selection, training, supervision of field/lab teams</a:t>
            </a:r>
          </a:p>
          <a:p>
            <a:pPr lvl="1" algn="l"/>
            <a:r>
              <a:rPr lang="en-GB" dirty="0" smtClean="0"/>
              <a:t>Sampling in the field (stressing randomness)</a:t>
            </a:r>
          </a:p>
          <a:p>
            <a:pPr lvl="1">
              <a:spcBef>
                <a:spcPts val="24"/>
              </a:spcBef>
            </a:pPr>
            <a:r>
              <a:rPr lang="en-GB" dirty="0" smtClean="0"/>
              <a:t>Data collection/management</a:t>
            </a:r>
          </a:p>
          <a:p>
            <a:pPr algn="l"/>
            <a:endParaRPr lang="en-GB" dirty="0" smtClean="0"/>
          </a:p>
          <a:p>
            <a:pPr algn="l"/>
            <a:r>
              <a:rPr lang="en-GB" dirty="0" smtClean="0"/>
              <a:t>seroprevalence ≠ protection </a:t>
            </a:r>
          </a:p>
          <a:p>
            <a:pPr algn="l"/>
            <a:endParaRPr lang="en-GB" dirty="0" smtClean="0"/>
          </a:p>
          <a:p>
            <a:pPr lvl="1" algn="l"/>
            <a:r>
              <a:rPr lang="en-GB" dirty="0" smtClean="0"/>
              <a:t>Specimen collection/transport</a:t>
            </a:r>
          </a:p>
          <a:p>
            <a:pPr lvl="1" algn="l"/>
            <a:r>
              <a:rPr lang="en-GB" dirty="0" smtClean="0"/>
              <a:t>Specimen type </a:t>
            </a:r>
            <a:r>
              <a:rPr lang="en-GB" strike="sngStrike" dirty="0" smtClean="0">
                <a:solidFill>
                  <a:srgbClr val="FF0000"/>
                </a:solidFill>
              </a:rPr>
              <a:t>choice</a:t>
            </a:r>
            <a:r>
              <a:rPr lang="en-GB" dirty="0" smtClean="0"/>
              <a:t> (serum vs DBS vs oral fluid)</a:t>
            </a:r>
          </a:p>
          <a:p>
            <a:pPr lvl="1" algn="l"/>
            <a:r>
              <a:rPr lang="en-GB" dirty="0" smtClean="0"/>
              <a:t>Assay (different assays give different results)</a:t>
            </a:r>
          </a:p>
          <a:p>
            <a:pPr lvl="1" algn="l"/>
            <a:r>
              <a:rPr lang="en-GB" dirty="0" smtClean="0"/>
              <a:t>QC </a:t>
            </a:r>
            <a:r>
              <a:rPr lang="en-GB" strike="sngStrike" dirty="0" smtClean="0">
                <a:solidFill>
                  <a:srgbClr val="FF0000"/>
                </a:solidFill>
              </a:rPr>
              <a:t>testing</a:t>
            </a:r>
          </a:p>
          <a:p>
            <a:pPr lvl="1" algn="l"/>
            <a:r>
              <a:rPr lang="en-GB" dirty="0" smtClean="0"/>
              <a:t>Safety</a:t>
            </a:r>
          </a:p>
          <a:p>
            <a:pPr algn="l"/>
            <a:endParaRPr lang="en-GB" dirty="0"/>
          </a:p>
        </p:txBody>
      </p:sp>
      <p:sp>
        <p:nvSpPr>
          <p:cNvPr id="4" name="Header Placeholder 3"/>
          <p:cNvSpPr>
            <a:spLocks noGrp="1"/>
          </p:cNvSpPr>
          <p:nvPr>
            <p:ph type="hdr" sz="quarter" idx="10"/>
          </p:nvPr>
        </p:nvSpPr>
        <p:spPr/>
        <p:txBody>
          <a:bodyPr/>
          <a:lstStyle/>
          <a:p>
            <a:r>
              <a:rPr lang="en-US" smtClean="0"/>
              <a:t>World Health Organization</a:t>
            </a:r>
            <a:endParaRPr lang="en-US" dirty="0"/>
          </a:p>
        </p:txBody>
      </p:sp>
      <p:sp>
        <p:nvSpPr>
          <p:cNvPr id="5" name="Date Placeholder 4"/>
          <p:cNvSpPr>
            <a:spLocks noGrp="1"/>
          </p:cNvSpPr>
          <p:nvPr>
            <p:ph type="dt" idx="11"/>
          </p:nvPr>
        </p:nvSpPr>
        <p:spPr/>
        <p:txBody>
          <a:bodyPr/>
          <a:lstStyle/>
          <a:p>
            <a:fld id="{6AB14944-3019-4FBD-B7FB-2C75174BF156}" type="datetime3">
              <a:rPr lang="en-US" smtClean="0"/>
              <a:pPr/>
              <a:t>22 June 2016</a:t>
            </a:fld>
            <a:endParaRPr lang="en-US" dirty="0"/>
          </a:p>
        </p:txBody>
      </p:sp>
      <p:sp>
        <p:nvSpPr>
          <p:cNvPr id="6" name="Slide Number Placeholder 5"/>
          <p:cNvSpPr>
            <a:spLocks noGrp="1"/>
          </p:cNvSpPr>
          <p:nvPr>
            <p:ph type="sldNum" sz="quarter" idx="12"/>
          </p:nvPr>
        </p:nvSpPr>
        <p:spPr/>
        <p:txBody>
          <a:bodyPr/>
          <a:lstStyle/>
          <a:p>
            <a:fld id="{52994639-CCE2-4D90-A523-641AD8EFE9F9}" type="slidenum">
              <a:rPr lang="en-US" smtClean="0"/>
              <a:pPr/>
              <a:t>4</a:t>
            </a:fld>
            <a:endParaRPr lang="en-US" dirty="0"/>
          </a:p>
        </p:txBody>
      </p:sp>
    </p:spTree>
    <p:extLst>
      <p:ext uri="{BB962C8B-B14F-4D97-AF65-F5344CB8AC3E}">
        <p14:creationId xmlns:p14="http://schemas.microsoft.com/office/powerpoint/2010/main" val="3123177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smtClean="0"/>
          </a:p>
          <a:p>
            <a:pPr algn="l"/>
            <a:r>
              <a:rPr lang="en-GB" dirty="0" smtClean="0"/>
              <a:t>Do you need this slide?</a:t>
            </a:r>
          </a:p>
          <a:p>
            <a:pPr algn="l"/>
            <a:r>
              <a:rPr lang="en-GB" dirty="0" smtClean="0"/>
              <a:t>This is rationale and should be before</a:t>
            </a:r>
            <a:r>
              <a:rPr lang="en-GB" baseline="0" dirty="0" smtClean="0"/>
              <a:t> topics </a:t>
            </a:r>
          </a:p>
          <a:p>
            <a:pPr algn="l"/>
            <a:endParaRPr lang="en-GB" dirty="0"/>
          </a:p>
        </p:txBody>
      </p:sp>
      <p:sp>
        <p:nvSpPr>
          <p:cNvPr id="4" name="Header Placeholder 3"/>
          <p:cNvSpPr>
            <a:spLocks noGrp="1"/>
          </p:cNvSpPr>
          <p:nvPr>
            <p:ph type="hdr" sz="quarter" idx="10"/>
          </p:nvPr>
        </p:nvSpPr>
        <p:spPr/>
        <p:txBody>
          <a:bodyPr/>
          <a:lstStyle/>
          <a:p>
            <a:r>
              <a:rPr lang="en-US" smtClean="0"/>
              <a:t>World Health Organization</a:t>
            </a:r>
            <a:endParaRPr lang="en-US" dirty="0"/>
          </a:p>
        </p:txBody>
      </p:sp>
      <p:sp>
        <p:nvSpPr>
          <p:cNvPr id="5" name="Date Placeholder 4"/>
          <p:cNvSpPr>
            <a:spLocks noGrp="1"/>
          </p:cNvSpPr>
          <p:nvPr>
            <p:ph type="dt" idx="11"/>
          </p:nvPr>
        </p:nvSpPr>
        <p:spPr/>
        <p:txBody>
          <a:bodyPr/>
          <a:lstStyle/>
          <a:p>
            <a:fld id="{6AB14944-3019-4FBD-B7FB-2C75174BF156}" type="datetime3">
              <a:rPr lang="en-US" smtClean="0"/>
              <a:pPr/>
              <a:t>22 June 2016</a:t>
            </a:fld>
            <a:endParaRPr lang="en-US" dirty="0"/>
          </a:p>
        </p:txBody>
      </p:sp>
      <p:sp>
        <p:nvSpPr>
          <p:cNvPr id="6" name="Slide Number Placeholder 5"/>
          <p:cNvSpPr>
            <a:spLocks noGrp="1"/>
          </p:cNvSpPr>
          <p:nvPr>
            <p:ph type="sldNum" sz="quarter" idx="12"/>
          </p:nvPr>
        </p:nvSpPr>
        <p:spPr/>
        <p:txBody>
          <a:bodyPr/>
          <a:lstStyle/>
          <a:p>
            <a:fld id="{52994639-CCE2-4D90-A523-641AD8EFE9F9}" type="slidenum">
              <a:rPr lang="en-US" smtClean="0"/>
              <a:pPr/>
              <a:t>5</a:t>
            </a:fld>
            <a:endParaRPr lang="en-US" dirty="0"/>
          </a:p>
        </p:txBody>
      </p:sp>
    </p:spTree>
    <p:extLst>
      <p:ext uri="{BB962C8B-B14F-4D97-AF65-F5344CB8AC3E}">
        <p14:creationId xmlns:p14="http://schemas.microsoft.com/office/powerpoint/2010/main" val="967186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World Health Organization</a:t>
            </a:r>
            <a:endParaRPr lang="en-US" dirty="0"/>
          </a:p>
        </p:txBody>
      </p:sp>
      <p:sp>
        <p:nvSpPr>
          <p:cNvPr id="5" name="Date Placeholder 4"/>
          <p:cNvSpPr>
            <a:spLocks noGrp="1"/>
          </p:cNvSpPr>
          <p:nvPr>
            <p:ph type="dt" idx="11"/>
          </p:nvPr>
        </p:nvSpPr>
        <p:spPr/>
        <p:txBody>
          <a:bodyPr/>
          <a:lstStyle/>
          <a:p>
            <a:fld id="{6AB14944-3019-4FBD-B7FB-2C75174BF156}" type="datetime3">
              <a:rPr lang="en-US" smtClean="0"/>
              <a:pPr/>
              <a:t>22 June 2016</a:t>
            </a:fld>
            <a:endParaRPr lang="en-US" dirty="0"/>
          </a:p>
        </p:txBody>
      </p:sp>
      <p:sp>
        <p:nvSpPr>
          <p:cNvPr id="6" name="Slide Number Placeholder 5"/>
          <p:cNvSpPr>
            <a:spLocks noGrp="1"/>
          </p:cNvSpPr>
          <p:nvPr>
            <p:ph type="sldNum" sz="quarter" idx="12"/>
          </p:nvPr>
        </p:nvSpPr>
        <p:spPr/>
        <p:txBody>
          <a:bodyPr/>
          <a:lstStyle/>
          <a:p>
            <a:fld id="{52994639-CCE2-4D90-A523-641AD8EFE9F9}" type="slidenum">
              <a:rPr lang="en-US" smtClean="0"/>
              <a:pPr/>
              <a:t>6</a:t>
            </a:fld>
            <a:endParaRPr lang="en-US" dirty="0"/>
          </a:p>
        </p:txBody>
      </p:sp>
    </p:spTree>
    <p:extLst>
      <p:ext uri="{BB962C8B-B14F-4D97-AF65-F5344CB8AC3E}">
        <p14:creationId xmlns:p14="http://schemas.microsoft.com/office/powerpoint/2010/main" val="106412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0"/>
              </a:spcBef>
            </a:pPr>
            <a:r>
              <a:rPr lang="en-GB" dirty="0" smtClean="0"/>
              <a:t>Must give results back</a:t>
            </a:r>
          </a:p>
          <a:p>
            <a:pPr marL="457291" lvl="1" defTabSz="914583">
              <a:spcBef>
                <a:spcPts val="0"/>
              </a:spcBef>
              <a:defRPr/>
            </a:pPr>
            <a:r>
              <a:rPr lang="en-GB" dirty="0" err="1" smtClean="0"/>
              <a:t>Hepb</a:t>
            </a:r>
            <a:r>
              <a:rPr lang="en-GB" dirty="0" smtClean="0"/>
              <a:t>: Defined by </a:t>
            </a:r>
            <a:r>
              <a:rPr lang="en-GB" dirty="0" err="1" smtClean="0"/>
              <a:t>serosurveys</a:t>
            </a:r>
            <a:r>
              <a:rPr lang="en-GB" dirty="0" smtClean="0"/>
              <a:t> in &lt;5 (AFR, EMR), ≥5 (WPR), ‘vaccinated cohorts’ (EUR)</a:t>
            </a:r>
          </a:p>
          <a:p>
            <a:pPr lvl="1">
              <a:spcBef>
                <a:spcPts val="0"/>
              </a:spcBef>
            </a:pPr>
            <a:r>
              <a:rPr lang="en-GB" dirty="0" smtClean="0"/>
              <a:t>Must give results back</a:t>
            </a:r>
          </a:p>
          <a:p>
            <a:pPr>
              <a:spcBef>
                <a:spcPts val="0"/>
              </a:spcBef>
            </a:pPr>
            <a:r>
              <a:rPr lang="en-GB" dirty="0" smtClean="0"/>
              <a:t>Other public health programs </a:t>
            </a:r>
          </a:p>
          <a:p>
            <a:pPr lvl="1">
              <a:spcBef>
                <a:spcPts val="0"/>
              </a:spcBef>
            </a:pPr>
            <a:r>
              <a:rPr lang="en-GB" dirty="0" smtClean="0"/>
              <a:t>Lymphatic filariasis Transmission Assessment Surveys (TAS)</a:t>
            </a:r>
          </a:p>
          <a:p>
            <a:pPr lvl="1">
              <a:spcBef>
                <a:spcPts val="0"/>
              </a:spcBef>
            </a:pPr>
            <a:r>
              <a:rPr lang="en-GB" dirty="0" smtClean="0"/>
              <a:t>School based if ≥75%</a:t>
            </a:r>
          </a:p>
          <a:p>
            <a:pPr lvl="1">
              <a:spcBef>
                <a:spcPts val="0"/>
              </a:spcBef>
            </a:pPr>
            <a:r>
              <a:rPr lang="en-GB" dirty="0" smtClean="0"/>
              <a:t>Only children 6-7 </a:t>
            </a:r>
            <a:r>
              <a:rPr lang="en-GB" dirty="0" err="1" smtClean="0"/>
              <a:t>yrs</a:t>
            </a:r>
            <a:r>
              <a:rPr lang="en-GB" dirty="0" smtClean="0"/>
              <a:t> of age</a:t>
            </a:r>
            <a:r>
              <a:rPr lang="en-GB" baseline="0" dirty="0" smtClean="0"/>
              <a:t> </a:t>
            </a:r>
            <a:endParaRPr lang="en-GB" dirty="0" smtClean="0"/>
          </a:p>
          <a:p>
            <a:pPr lvl="1">
              <a:spcBef>
                <a:spcPts val="0"/>
              </a:spcBef>
            </a:pPr>
            <a:endParaRPr lang="en-GB" dirty="0" smtClean="0"/>
          </a:p>
        </p:txBody>
      </p:sp>
      <p:sp>
        <p:nvSpPr>
          <p:cNvPr id="4" name="Header Placeholder 3"/>
          <p:cNvSpPr>
            <a:spLocks noGrp="1"/>
          </p:cNvSpPr>
          <p:nvPr>
            <p:ph type="hdr" sz="quarter" idx="10"/>
          </p:nvPr>
        </p:nvSpPr>
        <p:spPr/>
        <p:txBody>
          <a:bodyPr/>
          <a:lstStyle/>
          <a:p>
            <a:r>
              <a:rPr lang="en-US" smtClean="0"/>
              <a:t>World Health Organization</a:t>
            </a:r>
            <a:endParaRPr lang="en-US" dirty="0"/>
          </a:p>
        </p:txBody>
      </p:sp>
      <p:sp>
        <p:nvSpPr>
          <p:cNvPr id="5" name="Date Placeholder 4"/>
          <p:cNvSpPr>
            <a:spLocks noGrp="1"/>
          </p:cNvSpPr>
          <p:nvPr>
            <p:ph type="dt" idx="11"/>
          </p:nvPr>
        </p:nvSpPr>
        <p:spPr/>
        <p:txBody>
          <a:bodyPr/>
          <a:lstStyle/>
          <a:p>
            <a:fld id="{6AB14944-3019-4FBD-B7FB-2C75174BF156}" type="datetime3">
              <a:rPr lang="en-US" smtClean="0"/>
              <a:pPr/>
              <a:t>22 June 2016</a:t>
            </a:fld>
            <a:endParaRPr lang="en-US" dirty="0"/>
          </a:p>
        </p:txBody>
      </p:sp>
      <p:sp>
        <p:nvSpPr>
          <p:cNvPr id="6" name="Slide Number Placeholder 5"/>
          <p:cNvSpPr>
            <a:spLocks noGrp="1"/>
          </p:cNvSpPr>
          <p:nvPr>
            <p:ph type="sldNum" sz="quarter" idx="12"/>
          </p:nvPr>
        </p:nvSpPr>
        <p:spPr/>
        <p:txBody>
          <a:bodyPr/>
          <a:lstStyle/>
          <a:p>
            <a:fld id="{52994639-CCE2-4D90-A523-641AD8EFE9F9}" type="slidenum">
              <a:rPr lang="en-US" smtClean="0"/>
              <a:pPr/>
              <a:t>7</a:t>
            </a:fld>
            <a:endParaRPr lang="en-US" dirty="0"/>
          </a:p>
        </p:txBody>
      </p:sp>
    </p:spTree>
    <p:extLst>
      <p:ext uri="{BB962C8B-B14F-4D97-AF65-F5344CB8AC3E}">
        <p14:creationId xmlns:p14="http://schemas.microsoft.com/office/powerpoint/2010/main" val="313893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World Health Organization</a:t>
            </a:r>
            <a:endParaRPr lang="en-US" dirty="0"/>
          </a:p>
        </p:txBody>
      </p:sp>
      <p:sp>
        <p:nvSpPr>
          <p:cNvPr id="5" name="Date Placeholder 4"/>
          <p:cNvSpPr>
            <a:spLocks noGrp="1"/>
          </p:cNvSpPr>
          <p:nvPr>
            <p:ph type="dt" idx="11"/>
          </p:nvPr>
        </p:nvSpPr>
        <p:spPr/>
        <p:txBody>
          <a:bodyPr/>
          <a:lstStyle/>
          <a:p>
            <a:fld id="{6AB14944-3019-4FBD-B7FB-2C75174BF156}" type="datetime3">
              <a:rPr lang="en-US" smtClean="0"/>
              <a:pPr/>
              <a:t>22 June 2016</a:t>
            </a:fld>
            <a:endParaRPr lang="en-US" dirty="0"/>
          </a:p>
        </p:txBody>
      </p:sp>
      <p:sp>
        <p:nvSpPr>
          <p:cNvPr id="6" name="Slide Number Placeholder 5"/>
          <p:cNvSpPr>
            <a:spLocks noGrp="1"/>
          </p:cNvSpPr>
          <p:nvPr>
            <p:ph type="sldNum" sz="quarter" idx="12"/>
          </p:nvPr>
        </p:nvSpPr>
        <p:spPr/>
        <p:txBody>
          <a:bodyPr/>
          <a:lstStyle/>
          <a:p>
            <a:fld id="{52994639-CCE2-4D90-A523-641AD8EFE9F9}" type="slidenum">
              <a:rPr lang="en-US" smtClean="0"/>
              <a:pPr/>
              <a:t>10</a:t>
            </a:fld>
            <a:endParaRPr lang="en-US" dirty="0"/>
          </a:p>
        </p:txBody>
      </p:sp>
    </p:spTree>
    <p:extLst>
      <p:ext uri="{BB962C8B-B14F-4D97-AF65-F5344CB8AC3E}">
        <p14:creationId xmlns:p14="http://schemas.microsoft.com/office/powerpoint/2010/main" val="73899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583">
              <a:defRPr/>
            </a:pPr>
            <a:r>
              <a:rPr lang="en-GB" sz="2000" dirty="0"/>
              <a:t>7760 randomized, stratified by provincial residence</a:t>
            </a:r>
          </a:p>
          <a:p>
            <a:r>
              <a:rPr lang="en-GB" dirty="0" smtClean="0"/>
              <a:t>Convenience</a:t>
            </a:r>
          </a:p>
          <a:p>
            <a:endParaRPr lang="en-GB" dirty="0"/>
          </a:p>
          <a:p>
            <a:r>
              <a:rPr lang="en-US" dirty="0"/>
              <a:t>Measles remains a major public health concern in Thailand despite the introduction of vaccination since 1984. Similar to other countries, Thailand has experienced numerous measles outbreaks including adult communities such as university student dormitories, prisons, refugee camps, and military recruit camps. These outbreaks raise questions on the </a:t>
            </a:r>
            <a:r>
              <a:rPr lang="en-US" dirty="0" err="1"/>
              <a:t>seroprotective</a:t>
            </a:r>
            <a:r>
              <a:rPr lang="en-US" dirty="0"/>
              <a:t> antibody level in Thai adults.</a:t>
            </a:r>
          </a:p>
          <a:p>
            <a:r>
              <a:rPr lang="en-US" b="1" dirty="0"/>
              <a:t> Methods</a:t>
            </a:r>
          </a:p>
          <a:p>
            <a:r>
              <a:rPr lang="en-US" dirty="0"/>
              <a:t>(most 21 </a:t>
            </a:r>
            <a:r>
              <a:rPr lang="en-US" dirty="0" err="1"/>
              <a:t>yrs</a:t>
            </a:r>
            <a:r>
              <a:rPr lang="en-US" dirty="0"/>
              <a:t> of age) To better understand measles susceptibility in young Thai adults, a retrospective measles seroprevalence study on repository serum specimens obtained with informed consent from young Thai men entering the Royal Thai Army (RTA) during 2007–2008 was conducted. A total of 7760 stratified randomized samples were chosen by residence province. Measles IgG titer was measured using a commercial IgG quantitative ELISA kit following the manufacturer’s instructions. An antibody level ≥ 250 International Units per Liter (IU/L) was interpreted as seropositive.</a:t>
            </a:r>
          </a:p>
          <a:p>
            <a:r>
              <a:rPr lang="en-US" b="1" dirty="0"/>
              <a:t>Results</a:t>
            </a:r>
          </a:p>
          <a:p>
            <a:r>
              <a:rPr lang="en-US" dirty="0"/>
              <a:t>The overall measles seroprevalence was 78.5 % (95 % Confidence Interval: 77.6–79.4 %) with geometric mean titer of 738 IU/L (95 % Confidence Interval: 716–760 IU/L). The measles seroprevalence by province ranged from 59.6 % to 93.1 %. A trend of decreasing seroprevalence in the younger cohorts despite increasing immunization coverage was found. Lower seroprevalence than vaccination coverage was observed in the youngest age group.</a:t>
            </a:r>
          </a:p>
          <a:p>
            <a:r>
              <a:rPr lang="en-US" b="1" dirty="0"/>
              <a:t>Conclusions</a:t>
            </a:r>
          </a:p>
          <a:p>
            <a:r>
              <a:rPr lang="en-US" dirty="0"/>
              <a:t>To achieve long term measles control and elimination, an integrated two doses vaccination strategy has been implemented in children in Thailand. This nationwide measles seroprevalence study in young adult RTA recruits found a measles seroprevalence lower than WHO’s recommendation for measles outbreak prevention and elimination. These results raise concerns for measles control in Thailand. Supplementary immunization in young adults is essential especially in high-risk and densely populated communities to establish herd immunity for outbreak prevention and elimination.</a:t>
            </a:r>
          </a:p>
          <a:p>
            <a:pPr algn="l"/>
            <a:endParaRPr lang="en-GB" dirty="0"/>
          </a:p>
        </p:txBody>
      </p:sp>
      <p:sp>
        <p:nvSpPr>
          <p:cNvPr id="4" name="Header Placeholder 3"/>
          <p:cNvSpPr>
            <a:spLocks noGrp="1"/>
          </p:cNvSpPr>
          <p:nvPr>
            <p:ph type="hdr" sz="quarter" idx="10"/>
          </p:nvPr>
        </p:nvSpPr>
        <p:spPr/>
        <p:txBody>
          <a:bodyPr/>
          <a:lstStyle/>
          <a:p>
            <a:r>
              <a:rPr lang="en-US" smtClean="0"/>
              <a:t>World Health Organization</a:t>
            </a:r>
            <a:endParaRPr lang="en-US" dirty="0"/>
          </a:p>
        </p:txBody>
      </p:sp>
      <p:sp>
        <p:nvSpPr>
          <p:cNvPr id="5" name="Date Placeholder 4"/>
          <p:cNvSpPr>
            <a:spLocks noGrp="1"/>
          </p:cNvSpPr>
          <p:nvPr>
            <p:ph type="dt" idx="11"/>
          </p:nvPr>
        </p:nvSpPr>
        <p:spPr/>
        <p:txBody>
          <a:bodyPr/>
          <a:lstStyle/>
          <a:p>
            <a:fld id="{6AB14944-3019-4FBD-B7FB-2C75174BF156}" type="datetime3">
              <a:rPr lang="en-US" smtClean="0"/>
              <a:pPr/>
              <a:t>22 June 2016</a:t>
            </a:fld>
            <a:endParaRPr lang="en-US" dirty="0"/>
          </a:p>
        </p:txBody>
      </p:sp>
      <p:sp>
        <p:nvSpPr>
          <p:cNvPr id="6" name="Slide Number Placeholder 5"/>
          <p:cNvSpPr>
            <a:spLocks noGrp="1"/>
          </p:cNvSpPr>
          <p:nvPr>
            <p:ph type="sldNum" sz="quarter" idx="12"/>
          </p:nvPr>
        </p:nvSpPr>
        <p:spPr/>
        <p:txBody>
          <a:bodyPr/>
          <a:lstStyle/>
          <a:p>
            <a:fld id="{52994639-CCE2-4D90-A523-641AD8EFE9F9}" type="slidenum">
              <a:rPr lang="en-US" smtClean="0"/>
              <a:pPr/>
              <a:t>11</a:t>
            </a:fld>
            <a:endParaRPr lang="en-US" dirty="0"/>
          </a:p>
        </p:txBody>
      </p:sp>
    </p:spTree>
    <p:extLst>
      <p:ext uri="{BB962C8B-B14F-4D97-AF65-F5344CB8AC3E}">
        <p14:creationId xmlns:p14="http://schemas.microsoft.com/office/powerpoint/2010/main" val="351869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09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089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2172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0"/>
            <a:ext cx="2673350" cy="6607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867650" cy="6607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2224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34670" y="7008171"/>
            <a:ext cx="2495127" cy="402567"/>
          </a:xfrm>
          <a:prstGeom prst="rect">
            <a:avLst/>
          </a:prstGeom>
        </p:spPr>
        <p:txBody>
          <a:bodyPr lIns="104306" tIns="52153" rIns="104306" bIns="52153"/>
          <a:lstStyle/>
          <a:p>
            <a:fld id="{7D88E5CC-566A-4C33-B9E0-BCEC0B28CB96}" type="datetimeFigureOut">
              <a:rPr lang="en-US" smtClean="0"/>
              <a:t>6/22/2016</a:t>
            </a:fld>
            <a:endParaRPr lang="en-US" dirty="0"/>
          </a:p>
        </p:txBody>
      </p:sp>
      <p:sp>
        <p:nvSpPr>
          <p:cNvPr id="5" name="Footer Placeholder 4"/>
          <p:cNvSpPr>
            <a:spLocks noGrp="1"/>
          </p:cNvSpPr>
          <p:nvPr>
            <p:ph type="ftr" sz="quarter" idx="11"/>
          </p:nvPr>
        </p:nvSpPr>
        <p:spPr>
          <a:xfrm>
            <a:off x="3653579" y="7008171"/>
            <a:ext cx="3386243" cy="402567"/>
          </a:xfrm>
          <a:prstGeom prst="rect">
            <a:avLst/>
          </a:prstGeom>
        </p:spPr>
        <p:txBody>
          <a:bodyPr lIns="104306" tIns="52153" rIns="104306" bIns="52153"/>
          <a:lstStyle/>
          <a:p>
            <a:endParaRPr lang="en-US" dirty="0"/>
          </a:p>
        </p:txBody>
      </p:sp>
      <p:sp>
        <p:nvSpPr>
          <p:cNvPr id="6" name="Slide Number Placeholder 5"/>
          <p:cNvSpPr>
            <a:spLocks noGrp="1"/>
          </p:cNvSpPr>
          <p:nvPr>
            <p:ph type="sldNum" sz="quarter" idx="12"/>
          </p:nvPr>
        </p:nvSpPr>
        <p:spPr>
          <a:xfrm>
            <a:off x="7663603" y="7008171"/>
            <a:ext cx="2495127" cy="402567"/>
          </a:xfrm>
          <a:prstGeom prst="rect">
            <a:avLst/>
          </a:prstGeom>
        </p:spPr>
        <p:txBody>
          <a:bodyPr lIns="104306" tIns="52153" rIns="104306" bIns="52153"/>
          <a:lstStyle/>
          <a:p>
            <a:fld id="{96A2C0E7-EC95-494A-AECD-D736646357EF}" type="slidenum">
              <a:rPr lang="en-US" smtClean="0"/>
              <a:t>‹#›</a:t>
            </a:fld>
            <a:endParaRPr lang="en-US" dirty="0"/>
          </a:p>
        </p:txBody>
      </p:sp>
    </p:spTree>
    <p:extLst>
      <p:ext uri="{BB962C8B-B14F-4D97-AF65-F5344CB8AC3E}">
        <p14:creationId xmlns:p14="http://schemas.microsoft.com/office/powerpoint/2010/main" val="187123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266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7422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7525"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1950"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765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479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696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9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183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174"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endParaRPr lang="en-US" dirty="0"/>
          </a:p>
        </p:txBody>
      </p:sp>
      <p:sp>
        <p:nvSpPr>
          <p:cNvPr id="7180"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81" name="Rectangle 13"/>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1042988" rtl="0"/>
            <a:r>
              <a:rPr lang="en-US" sz="1400" dirty="0" err="1" smtClean="0">
                <a:solidFill>
                  <a:srgbClr val="96CCEE"/>
                </a:solidFill>
                <a:latin typeface="Arial Narrow" pitchFamily="34" charset="0"/>
              </a:rPr>
              <a:t>Serosurveys</a:t>
            </a:r>
            <a:r>
              <a:rPr lang="en-US" sz="1400" dirty="0" smtClean="0">
                <a:solidFill>
                  <a:srgbClr val="96CCEE"/>
                </a:solidFill>
                <a:latin typeface="Arial Narrow" pitchFamily="34" charset="0"/>
              </a:rPr>
              <a:t>  </a:t>
            </a:r>
            <a:r>
              <a:rPr lang="en-US" sz="1400" b="0" dirty="0" smtClean="0">
                <a:solidFill>
                  <a:srgbClr val="96CCEE"/>
                </a:solidFill>
                <a:latin typeface="Arial Narrow" pitchFamily="34" charset="0"/>
              </a:rPr>
              <a:t>June</a:t>
            </a:r>
            <a:r>
              <a:rPr lang="en-US" sz="1400" b="0" baseline="0" dirty="0" smtClean="0">
                <a:solidFill>
                  <a:srgbClr val="96CCEE"/>
                </a:solidFill>
                <a:latin typeface="Arial Narrow" pitchFamily="34" charset="0"/>
              </a:rPr>
              <a:t> 23, 2016</a:t>
            </a:r>
            <a:endParaRPr lang="en-US" sz="1400" dirty="0">
              <a:solidFill>
                <a:srgbClr val="96CCEE"/>
              </a:solidFill>
              <a:latin typeface="Arial Narrow" pitchFamily="34" charset="0"/>
            </a:endParaRPr>
          </a:p>
        </p:txBody>
      </p:sp>
      <p:sp>
        <p:nvSpPr>
          <p:cNvPr id="7182" name="Rectangle 14"/>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1042988" rtl="0"/>
            <a:fld id="{7CDFF658-29FB-4D97-9CFC-A556E704BC92}" type="slidenum">
              <a:rPr lang="ar-SA" sz="1700">
                <a:solidFill>
                  <a:srgbClr val="72BBE8"/>
                </a:solidFill>
                <a:latin typeface="Arial Narrow" pitchFamily="34" charset="0"/>
              </a:rPr>
              <a:pPr algn="r" defTabSz="1042988" rtl="0"/>
              <a:t>‹#›</a:t>
            </a:fld>
            <a:r>
              <a:rPr lang="en-US" sz="1700" dirty="0">
                <a:solidFill>
                  <a:srgbClr val="72BBE8"/>
                </a:solidFill>
                <a:latin typeface="Arial Narrow" pitchFamily="34" charset="0"/>
              </a:rPr>
              <a:t> </a:t>
            </a:r>
            <a:r>
              <a:rPr lang="en-US" sz="2400" baseline="14000" dirty="0">
                <a:solidFill>
                  <a:schemeClr val="bg1"/>
                </a:solidFill>
                <a:latin typeface="Arial Narrow" pitchFamily="34" charset="0"/>
              </a:rPr>
              <a:t>|</a:t>
            </a:r>
          </a:p>
        </p:txBody>
      </p:sp>
      <p:pic>
        <p:nvPicPr>
          <p:cNvPr id="7185" name="Picture 17" descr="WHO-EN-white-H"/>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21575" y="6659563"/>
            <a:ext cx="2581275" cy="7905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1042988" rtl="0" fontAlgn="base">
        <a:spcBef>
          <a:spcPct val="0"/>
        </a:spcBef>
        <a:spcAft>
          <a:spcPct val="0"/>
        </a:spcAft>
        <a:defRPr sz="4000" b="1">
          <a:solidFill>
            <a:srgbClr val="000066"/>
          </a:solidFill>
          <a:latin typeface="+mj-lt"/>
          <a:ea typeface="+mj-ea"/>
          <a:cs typeface="+mj-cs"/>
        </a:defRPr>
      </a:lvl1pPr>
      <a:lvl2pPr algn="ctr" defTabSz="1042988" rtl="0" fontAlgn="base">
        <a:spcBef>
          <a:spcPct val="0"/>
        </a:spcBef>
        <a:spcAft>
          <a:spcPct val="0"/>
        </a:spcAft>
        <a:defRPr sz="4000" b="1">
          <a:solidFill>
            <a:srgbClr val="000066"/>
          </a:solidFill>
          <a:latin typeface="Arial" charset="0"/>
          <a:cs typeface="Arial" charset="0"/>
        </a:defRPr>
      </a:lvl2pPr>
      <a:lvl3pPr algn="ctr" defTabSz="1042988" rtl="0" fontAlgn="base">
        <a:spcBef>
          <a:spcPct val="0"/>
        </a:spcBef>
        <a:spcAft>
          <a:spcPct val="0"/>
        </a:spcAft>
        <a:defRPr sz="4000" b="1">
          <a:solidFill>
            <a:srgbClr val="000066"/>
          </a:solidFill>
          <a:latin typeface="Arial" charset="0"/>
          <a:cs typeface="Arial" charset="0"/>
        </a:defRPr>
      </a:lvl3pPr>
      <a:lvl4pPr algn="ctr" defTabSz="1042988" rtl="0" fontAlgn="base">
        <a:spcBef>
          <a:spcPct val="0"/>
        </a:spcBef>
        <a:spcAft>
          <a:spcPct val="0"/>
        </a:spcAft>
        <a:defRPr sz="4000" b="1">
          <a:solidFill>
            <a:srgbClr val="000066"/>
          </a:solidFill>
          <a:latin typeface="Arial" charset="0"/>
          <a:cs typeface="Arial" charset="0"/>
        </a:defRPr>
      </a:lvl4pPr>
      <a:lvl5pPr algn="ctr" defTabSz="1042988" rtl="0" fontAlgn="base">
        <a:spcBef>
          <a:spcPct val="0"/>
        </a:spcBef>
        <a:spcAft>
          <a:spcPct val="0"/>
        </a:spcAft>
        <a:defRPr sz="4000" b="1">
          <a:solidFill>
            <a:srgbClr val="000066"/>
          </a:solidFill>
          <a:latin typeface="Arial" charset="0"/>
          <a:cs typeface="Arial" charset="0"/>
        </a:defRPr>
      </a:lvl5pPr>
      <a:lvl6pPr marL="457200" algn="ctr" defTabSz="1042988" rtl="0" fontAlgn="base">
        <a:spcBef>
          <a:spcPct val="0"/>
        </a:spcBef>
        <a:spcAft>
          <a:spcPct val="0"/>
        </a:spcAft>
        <a:defRPr sz="4000" b="1">
          <a:solidFill>
            <a:srgbClr val="000066"/>
          </a:solidFill>
          <a:latin typeface="Arial" charset="0"/>
          <a:cs typeface="Arial" charset="0"/>
        </a:defRPr>
      </a:lvl6pPr>
      <a:lvl7pPr marL="914400" algn="ctr" defTabSz="1042988" rtl="0" fontAlgn="base">
        <a:spcBef>
          <a:spcPct val="0"/>
        </a:spcBef>
        <a:spcAft>
          <a:spcPct val="0"/>
        </a:spcAft>
        <a:defRPr sz="4000" b="1">
          <a:solidFill>
            <a:srgbClr val="000066"/>
          </a:solidFill>
          <a:latin typeface="Arial" charset="0"/>
          <a:cs typeface="Arial" charset="0"/>
        </a:defRPr>
      </a:lvl7pPr>
      <a:lvl8pPr marL="1371600" algn="ctr" defTabSz="1042988" rtl="0" fontAlgn="base">
        <a:spcBef>
          <a:spcPct val="0"/>
        </a:spcBef>
        <a:spcAft>
          <a:spcPct val="0"/>
        </a:spcAft>
        <a:defRPr sz="4000" b="1">
          <a:solidFill>
            <a:srgbClr val="000066"/>
          </a:solidFill>
          <a:latin typeface="Arial" charset="0"/>
          <a:cs typeface="Arial" charset="0"/>
        </a:defRPr>
      </a:lvl8pPr>
      <a:lvl9pPr marL="1828800" algn="ctr" defTabSz="1042988" rtl="0" fontAlgn="base">
        <a:spcBef>
          <a:spcPct val="0"/>
        </a:spcBef>
        <a:spcAft>
          <a:spcPct val="0"/>
        </a:spcAft>
        <a:defRPr sz="4000" b="1">
          <a:solidFill>
            <a:srgbClr val="000066"/>
          </a:solidFill>
          <a:latin typeface="Arial" charset="0"/>
          <a:cs typeface="Arial" charset="0"/>
        </a:defRPr>
      </a:lvl9pPr>
    </p:titleStyle>
    <p:bodyStyle>
      <a:lvl1pPr marL="390525" indent="-390525" algn="l" defTabSz="1042988" rtl="0" fontAlgn="base">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r" defTabSz="1042988" rtl="1" fontAlgn="base">
        <a:spcBef>
          <a:spcPct val="20000"/>
        </a:spcBef>
        <a:spcAft>
          <a:spcPct val="0"/>
        </a:spcAft>
        <a:buChar char="»"/>
        <a:defRPr sz="2300">
          <a:solidFill>
            <a:srgbClr val="000066"/>
          </a:solidFill>
          <a:latin typeface="+mn-lt"/>
          <a:cs typeface="+mn-cs"/>
        </a:defRPr>
      </a:lvl5pPr>
      <a:lvl6pPr marL="2725738" indent="-165100" algn="r" defTabSz="1042988" rtl="1" fontAlgn="base">
        <a:spcBef>
          <a:spcPct val="20000"/>
        </a:spcBef>
        <a:spcAft>
          <a:spcPct val="0"/>
        </a:spcAft>
        <a:buChar char="»"/>
        <a:defRPr sz="2300">
          <a:solidFill>
            <a:srgbClr val="000066"/>
          </a:solidFill>
          <a:latin typeface="+mn-lt"/>
          <a:cs typeface="+mn-cs"/>
        </a:defRPr>
      </a:lvl6pPr>
      <a:lvl7pPr marL="3182938" indent="-165100" algn="r" defTabSz="1042988" rtl="1" fontAlgn="base">
        <a:spcBef>
          <a:spcPct val="20000"/>
        </a:spcBef>
        <a:spcAft>
          <a:spcPct val="0"/>
        </a:spcAft>
        <a:buChar char="»"/>
        <a:defRPr sz="2300">
          <a:solidFill>
            <a:srgbClr val="000066"/>
          </a:solidFill>
          <a:latin typeface="+mn-lt"/>
          <a:cs typeface="+mn-cs"/>
        </a:defRPr>
      </a:lvl7pPr>
      <a:lvl8pPr marL="3640138" indent="-165100" algn="r" defTabSz="1042988" rtl="1" fontAlgn="base">
        <a:spcBef>
          <a:spcPct val="20000"/>
        </a:spcBef>
        <a:spcAft>
          <a:spcPct val="0"/>
        </a:spcAft>
        <a:buChar char="»"/>
        <a:defRPr sz="2300">
          <a:solidFill>
            <a:srgbClr val="000066"/>
          </a:solidFill>
          <a:latin typeface="+mn-lt"/>
          <a:cs typeface="+mn-cs"/>
        </a:defRPr>
      </a:lvl8pPr>
      <a:lvl9pPr marL="4097338" indent="-165100" algn="r" defTabSz="1042988"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www.euro.who.int/__data/assets/pdf_file/0011/236648/Guidance-on-conducting-serosurveys-in-support-of-measles-and-rubella-elimination-in-the-WHO-European-Region.pdf"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who.int/immunization/monitoring_surveillance/Vaccination_coverage_cluster_survey_with_annexes.pdf" TargetMode="External"/><Relationship Id="rId5" Type="http://schemas.openxmlformats.org/officeDocument/2006/relationships/image" Target="../media/image4.png"/><Relationship Id="rId10" Type="http://schemas.openxmlformats.org/officeDocument/2006/relationships/hyperlink" Target="http://apps.who.int/iris/bitstream/10665/70808/1/WHO_IVB_11.08_eng.pdf" TargetMode="External"/><Relationship Id="rId4" Type="http://schemas.openxmlformats.org/officeDocument/2006/relationships/image" Target="../media/image3.png"/><Relationship Id="rId9" Type="http://schemas.openxmlformats.org/officeDocument/2006/relationships/hyperlink" Target="http://apps.who.int/iris/bitstream/10665/70876/1/WHO_IVB_11.12_eng.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0" y="5310188"/>
            <a:ext cx="10693400" cy="2251075"/>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246789" name="Picture 5"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0550" y="5578475"/>
            <a:ext cx="4430713" cy="1362075"/>
          </a:xfrm>
          <a:prstGeom prst="rect">
            <a:avLst/>
          </a:prstGeom>
          <a:noFill/>
          <a:extLst>
            <a:ext uri="{909E8E84-426E-40DD-AFC4-6F175D3DCCD1}">
              <a14:hiddenFill xmlns:a14="http://schemas.microsoft.com/office/drawing/2010/main">
                <a:solidFill>
                  <a:srgbClr val="FFFFFF"/>
                </a:solidFill>
              </a14:hiddenFill>
            </a:ext>
          </a:extLst>
        </p:spPr>
      </p:pic>
      <p:sp>
        <p:nvSpPr>
          <p:cNvPr id="246792" name="Rectangle 8"/>
          <p:cNvSpPr>
            <a:spLocks noChangeArrowheads="1"/>
          </p:cNvSpPr>
          <p:nvPr/>
        </p:nvSpPr>
        <p:spPr bwMode="auto">
          <a:xfrm>
            <a:off x="677863" y="1826418"/>
            <a:ext cx="9134475" cy="1640681"/>
          </a:xfrm>
          <a:prstGeom prst="rect">
            <a:avLst/>
          </a:prstGeom>
          <a:noFill/>
          <a:ln>
            <a:noFill/>
          </a:ln>
          <a:effectLst>
            <a:outerShdw dist="28398" dir="3806097"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1042988" rtl="0"/>
            <a:r>
              <a:rPr lang="en-US" sz="5400" dirty="0" smtClean="0">
                <a:solidFill>
                  <a:schemeClr val="bg1"/>
                </a:solidFill>
                <a:latin typeface="+mn-lt"/>
              </a:rPr>
              <a:t>Measles and Rubella </a:t>
            </a:r>
            <a:r>
              <a:rPr lang="en-US" sz="5400" dirty="0" err="1" smtClean="0">
                <a:solidFill>
                  <a:schemeClr val="bg1"/>
                </a:solidFill>
                <a:latin typeface="+mn-lt"/>
              </a:rPr>
              <a:t>Serosurveys</a:t>
            </a:r>
            <a:endParaRPr lang="en-US" sz="5400" dirty="0">
              <a:solidFill>
                <a:schemeClr val="bg1"/>
              </a:solidFill>
              <a:latin typeface="+mn-lt"/>
            </a:endParaRPr>
          </a:p>
        </p:txBody>
      </p:sp>
      <p:sp>
        <p:nvSpPr>
          <p:cNvPr id="2" name="TextBox 1"/>
          <p:cNvSpPr txBox="1"/>
          <p:nvPr/>
        </p:nvSpPr>
        <p:spPr>
          <a:xfrm>
            <a:off x="2101690" y="3964470"/>
            <a:ext cx="6488444" cy="1323439"/>
          </a:xfrm>
          <a:prstGeom prst="rect">
            <a:avLst/>
          </a:prstGeom>
          <a:noFill/>
        </p:spPr>
        <p:txBody>
          <a:bodyPr wrap="none" rtlCol="0">
            <a:spAutoFit/>
          </a:bodyPr>
          <a:lstStyle/>
          <a:p>
            <a:pPr algn="ctr"/>
            <a:r>
              <a:rPr lang="en-GB" sz="1600" dirty="0" smtClean="0">
                <a:solidFill>
                  <a:schemeClr val="bg1"/>
                </a:solidFill>
              </a:rPr>
              <a:t>Accelerating Progress Towards Measles and Rubella Elimination</a:t>
            </a:r>
            <a:endParaRPr lang="en-US" sz="1600" dirty="0">
              <a:solidFill>
                <a:schemeClr val="bg1"/>
              </a:solidFill>
            </a:endParaRPr>
          </a:p>
          <a:p>
            <a:pPr algn="ctr"/>
            <a:r>
              <a:rPr lang="en-GB" sz="1600" dirty="0" smtClean="0">
                <a:solidFill>
                  <a:schemeClr val="bg1"/>
                </a:solidFill>
              </a:rPr>
              <a:t>23 June 2016</a:t>
            </a:r>
            <a:endParaRPr lang="en-US" sz="1600" dirty="0">
              <a:solidFill>
                <a:schemeClr val="bg1"/>
              </a:solidFill>
            </a:endParaRPr>
          </a:p>
          <a:p>
            <a:pPr algn="ctr"/>
            <a:r>
              <a:rPr lang="en-US" sz="1600" dirty="0" smtClean="0">
                <a:solidFill>
                  <a:schemeClr val="bg1"/>
                </a:solidFill>
              </a:rPr>
              <a:t>Geneva</a:t>
            </a:r>
            <a:r>
              <a:rPr lang="en-US" sz="1600" dirty="0">
                <a:solidFill>
                  <a:schemeClr val="bg1"/>
                </a:solidFill>
              </a:rPr>
              <a:t>, Switzerland</a:t>
            </a:r>
          </a:p>
          <a:p>
            <a:pPr algn="ctr"/>
            <a:endParaRPr lang="en-US" sz="1600" dirty="0" smtClean="0">
              <a:solidFill>
                <a:schemeClr val="bg1"/>
              </a:solidFill>
            </a:endParaRPr>
          </a:p>
          <a:p>
            <a:pPr algn="ctr"/>
            <a:r>
              <a:rPr lang="en-US" sz="1600" dirty="0" smtClean="0">
                <a:solidFill>
                  <a:schemeClr val="bg1"/>
                </a:solidFill>
              </a:rPr>
              <a:t>Minal K. Patel   WHO HQ IVB/EPI</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DRC: DHS integration, lab methods </a:t>
            </a:r>
            <a:endParaRPr lang="en-GB" dirty="0"/>
          </a:p>
        </p:txBody>
      </p:sp>
      <p:sp>
        <p:nvSpPr>
          <p:cNvPr id="3" name="Content Placeholder 2"/>
          <p:cNvSpPr>
            <a:spLocks noGrp="1"/>
          </p:cNvSpPr>
          <p:nvPr>
            <p:ph idx="1"/>
          </p:nvPr>
        </p:nvSpPr>
        <p:spPr>
          <a:xfrm>
            <a:off x="1471" y="1405577"/>
            <a:ext cx="6349053" cy="5084762"/>
          </a:xfrm>
        </p:spPr>
        <p:txBody>
          <a:bodyPr/>
          <a:lstStyle/>
          <a:p>
            <a:pPr>
              <a:spcBef>
                <a:spcPts val="0"/>
              </a:spcBef>
            </a:pPr>
            <a:r>
              <a:rPr lang="en-GB" dirty="0" smtClean="0"/>
              <a:t>Methods</a:t>
            </a:r>
          </a:p>
          <a:p>
            <a:pPr lvl="1">
              <a:spcBef>
                <a:spcPts val="0"/>
              </a:spcBef>
            </a:pPr>
            <a:r>
              <a:rPr lang="en-GB" dirty="0" smtClean="0"/>
              <a:t>2013-2014</a:t>
            </a:r>
          </a:p>
          <a:p>
            <a:pPr lvl="1">
              <a:spcBef>
                <a:spcPts val="0"/>
              </a:spcBef>
            </a:pPr>
            <a:r>
              <a:rPr lang="en-GB" dirty="0" smtClean="0"/>
              <a:t>8420 6m-59m </a:t>
            </a:r>
          </a:p>
          <a:p>
            <a:pPr lvl="1">
              <a:spcBef>
                <a:spcPts val="0"/>
              </a:spcBef>
            </a:pPr>
            <a:r>
              <a:rPr lang="en-GB" dirty="0" err="1" smtClean="0"/>
              <a:t>DBS</a:t>
            </a:r>
            <a:r>
              <a:rPr lang="en-GB" dirty="0" err="1" smtClean="0">
                <a:sym typeface="Wingdings" panose="05000000000000000000" pitchFamily="2" charset="2"/>
              </a:rPr>
              <a:t>tested</a:t>
            </a:r>
            <a:r>
              <a:rPr lang="en-GB" dirty="0" smtClean="0">
                <a:sym typeface="Wingdings" panose="05000000000000000000" pitchFamily="2" charset="2"/>
              </a:rPr>
              <a:t> at UCLA-DRC lab at INRB</a:t>
            </a:r>
          </a:p>
          <a:p>
            <a:pPr lvl="2">
              <a:spcBef>
                <a:spcPts val="0"/>
              </a:spcBef>
            </a:pPr>
            <a:r>
              <a:rPr lang="en-GB" dirty="0" err="1" smtClean="0">
                <a:sym typeface="Wingdings" panose="05000000000000000000" pitchFamily="2" charset="2"/>
              </a:rPr>
              <a:t>Dynex</a:t>
            </a:r>
            <a:r>
              <a:rPr lang="en-GB" dirty="0" smtClean="0">
                <a:sym typeface="Wingdings" panose="05000000000000000000" pitchFamily="2" charset="2"/>
              </a:rPr>
              <a:t> multiplex for MMRVT</a:t>
            </a:r>
          </a:p>
          <a:p>
            <a:pPr>
              <a:spcBef>
                <a:spcPts val="0"/>
              </a:spcBef>
            </a:pPr>
            <a:r>
              <a:rPr lang="en-GB" dirty="0" smtClean="0">
                <a:sym typeface="Wingdings" panose="05000000000000000000" pitchFamily="2" charset="2"/>
              </a:rPr>
              <a:t>Results: 64% M, 34%R</a:t>
            </a:r>
          </a:p>
          <a:p>
            <a:pPr>
              <a:spcBef>
                <a:spcPts val="0"/>
              </a:spcBef>
            </a:pPr>
            <a:r>
              <a:rPr lang="en-GB" dirty="0" smtClean="0">
                <a:sym typeface="Wingdings" panose="05000000000000000000" pitchFamily="2" charset="2"/>
              </a:rPr>
              <a:t>Limitations</a:t>
            </a:r>
          </a:p>
          <a:p>
            <a:pPr lvl="1">
              <a:spcBef>
                <a:spcPts val="0"/>
              </a:spcBef>
            </a:pPr>
            <a:r>
              <a:rPr lang="en-GB" dirty="0" smtClean="0">
                <a:sym typeface="Wingdings" panose="05000000000000000000" pitchFamily="2" charset="2"/>
              </a:rPr>
              <a:t>Small sample size for some </a:t>
            </a:r>
            <a:r>
              <a:rPr lang="en-GB" dirty="0" err="1" smtClean="0">
                <a:sym typeface="Wingdings" panose="05000000000000000000" pitchFamily="2" charset="2"/>
              </a:rPr>
              <a:t>subanalyses</a:t>
            </a:r>
            <a:r>
              <a:rPr lang="en-GB" dirty="0" smtClean="0">
                <a:sym typeface="Wingdings" panose="05000000000000000000" pitchFamily="2" charset="2"/>
              </a:rPr>
              <a:t>  </a:t>
            </a:r>
          </a:p>
          <a:p>
            <a:pPr lvl="1">
              <a:spcBef>
                <a:spcPts val="0"/>
              </a:spcBef>
            </a:pPr>
            <a:r>
              <a:rPr lang="en-GB" dirty="0" smtClean="0">
                <a:sym typeface="Wingdings" panose="05000000000000000000" pitchFamily="2" charset="2"/>
              </a:rPr>
              <a:t>Representativeness of children?</a:t>
            </a:r>
          </a:p>
          <a:p>
            <a:pPr lvl="1">
              <a:spcBef>
                <a:spcPts val="0"/>
              </a:spcBef>
            </a:pPr>
            <a:r>
              <a:rPr lang="en-GB" dirty="0" smtClean="0">
                <a:sym typeface="Wingdings" panose="05000000000000000000" pitchFamily="2" charset="2"/>
              </a:rPr>
              <a:t>Unclear if </a:t>
            </a:r>
            <a:r>
              <a:rPr lang="en-GB" dirty="0" err="1" smtClean="0">
                <a:sym typeface="Wingdings" panose="05000000000000000000" pitchFamily="2" charset="2"/>
              </a:rPr>
              <a:t>Dynex</a:t>
            </a:r>
            <a:r>
              <a:rPr lang="en-GB" dirty="0" smtClean="0">
                <a:sym typeface="Wingdings" panose="05000000000000000000" pitchFamily="2" charset="2"/>
              </a:rPr>
              <a:t> multiplex performing </a:t>
            </a:r>
            <a:r>
              <a:rPr lang="en-GB" dirty="0" err="1" smtClean="0">
                <a:sym typeface="Wingdings" panose="05000000000000000000" pitchFamily="2" charset="2"/>
              </a:rPr>
              <a:t>wellfurther</a:t>
            </a:r>
            <a:r>
              <a:rPr lang="en-GB" dirty="0" smtClean="0">
                <a:sym typeface="Wingdings" panose="05000000000000000000" pitchFamily="2" charset="2"/>
              </a:rPr>
              <a:t> testing being done to clarify</a:t>
            </a:r>
          </a:p>
          <a:p>
            <a:pPr lvl="1">
              <a:spcBef>
                <a:spcPts val="0"/>
              </a:spcBef>
            </a:pPr>
            <a:endParaRPr lang="en-GB" dirty="0" smtClean="0"/>
          </a:p>
        </p:txBody>
      </p:sp>
      <p:grpSp>
        <p:nvGrpSpPr>
          <p:cNvPr id="4" name="Group 3"/>
          <p:cNvGrpSpPr/>
          <p:nvPr/>
        </p:nvGrpSpPr>
        <p:grpSpPr>
          <a:xfrm>
            <a:off x="5402318" y="2853561"/>
            <a:ext cx="5192110" cy="2527736"/>
            <a:chOff x="6502924" y="1760482"/>
            <a:chExt cx="4255248" cy="200222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446" t="68786" r="66263" b="15709"/>
            <a:stretch/>
          </p:blipFill>
          <p:spPr bwMode="auto">
            <a:xfrm>
              <a:off x="6502924" y="2596055"/>
              <a:ext cx="4255248" cy="1166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446" t="27717" r="66263" b="61178"/>
            <a:stretch/>
          </p:blipFill>
          <p:spPr bwMode="auto">
            <a:xfrm>
              <a:off x="6502924" y="1760482"/>
              <a:ext cx="4255248" cy="83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258473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Thailand: Cut-offs</a:t>
            </a:r>
            <a:endParaRPr lang="en-GB" dirty="0"/>
          </a:p>
        </p:txBody>
      </p:sp>
      <p:sp>
        <p:nvSpPr>
          <p:cNvPr id="5" name="Content Placeholder 4"/>
          <p:cNvSpPr>
            <a:spLocks noGrp="1"/>
          </p:cNvSpPr>
          <p:nvPr>
            <p:ph idx="1"/>
          </p:nvPr>
        </p:nvSpPr>
        <p:spPr>
          <a:xfrm>
            <a:off x="-6259" y="3835786"/>
            <a:ext cx="6420123" cy="2332355"/>
          </a:xfrm>
        </p:spPr>
        <p:txBody>
          <a:bodyPr/>
          <a:lstStyle/>
          <a:p>
            <a:pPr>
              <a:spcBef>
                <a:spcPts val="0"/>
              </a:spcBef>
            </a:pPr>
            <a:r>
              <a:rPr lang="en-GB" sz="2400" dirty="0" smtClean="0"/>
              <a:t>Methods</a:t>
            </a:r>
          </a:p>
          <a:p>
            <a:pPr lvl="1">
              <a:spcBef>
                <a:spcPts val="0"/>
              </a:spcBef>
            </a:pPr>
            <a:r>
              <a:rPr lang="en-GB" sz="2000" dirty="0" smtClean="0"/>
              <a:t>7760 Men in Royal Thai Army in 2007-2008</a:t>
            </a:r>
          </a:p>
          <a:p>
            <a:pPr lvl="1">
              <a:spcBef>
                <a:spcPts val="0"/>
              </a:spcBef>
            </a:pPr>
            <a:r>
              <a:rPr lang="en-GB" sz="2000" dirty="0" smtClean="0"/>
              <a:t>Used stored specimens (HIV)</a:t>
            </a:r>
          </a:p>
          <a:p>
            <a:pPr lvl="1">
              <a:spcBef>
                <a:spcPts val="0"/>
              </a:spcBef>
            </a:pPr>
            <a:r>
              <a:rPr lang="en-GB" sz="2000" dirty="0" err="1" smtClean="0"/>
              <a:t>Euroimmun</a:t>
            </a:r>
            <a:r>
              <a:rPr lang="en-GB" sz="2000" dirty="0" smtClean="0"/>
              <a:t>, Antibody level </a:t>
            </a:r>
            <a:r>
              <a:rPr lang="en-GB" sz="2000" dirty="0" smtClean="0">
                <a:solidFill>
                  <a:srgbClr val="FF0000"/>
                </a:solidFill>
              </a:rPr>
              <a:t>≥250 </a:t>
            </a:r>
            <a:r>
              <a:rPr lang="en-GB" sz="2000" dirty="0" smtClean="0"/>
              <a:t>IU/L=+</a:t>
            </a:r>
          </a:p>
          <a:p>
            <a:pPr>
              <a:spcBef>
                <a:spcPts val="1200"/>
              </a:spcBef>
            </a:pPr>
            <a:r>
              <a:rPr lang="en-GB" sz="2400" dirty="0" smtClean="0"/>
              <a:t>Findings: 78.5% M IgG+</a:t>
            </a:r>
          </a:p>
          <a:p>
            <a:pPr>
              <a:spcBef>
                <a:spcPts val="1200"/>
              </a:spcBef>
            </a:pPr>
            <a:r>
              <a:rPr lang="en-GB" sz="2400" dirty="0" smtClean="0"/>
              <a:t>Recommendation: </a:t>
            </a:r>
            <a:r>
              <a:rPr lang="en-GB" sz="2000" dirty="0" smtClean="0"/>
              <a:t>SIA in young adults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49" t="12858" r="64640" b="63231"/>
          <a:stretch/>
        </p:blipFill>
        <p:spPr bwMode="auto">
          <a:xfrm>
            <a:off x="226337" y="991840"/>
            <a:ext cx="6246687" cy="2332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0641" t="8967" r="14897" b="14739"/>
          <a:stretch/>
        </p:blipFill>
        <p:spPr bwMode="auto">
          <a:xfrm>
            <a:off x="6413864" y="1553491"/>
            <a:ext cx="4279536" cy="5024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860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Mozambique: Engage EPI early</a:t>
            </a:r>
            <a:endParaRPr lang="en-GB" dirty="0"/>
          </a:p>
        </p:txBody>
      </p:sp>
      <p:sp>
        <p:nvSpPr>
          <p:cNvPr id="3" name="Content Placeholder 2"/>
          <p:cNvSpPr>
            <a:spLocks noGrp="1"/>
          </p:cNvSpPr>
          <p:nvPr>
            <p:ph idx="1"/>
          </p:nvPr>
        </p:nvSpPr>
        <p:spPr>
          <a:xfrm>
            <a:off x="271864" y="1408901"/>
            <a:ext cx="5583025" cy="5084762"/>
          </a:xfrm>
        </p:spPr>
        <p:txBody>
          <a:bodyPr/>
          <a:lstStyle/>
          <a:p>
            <a:pPr>
              <a:spcBef>
                <a:spcPts val="0"/>
              </a:spcBef>
            </a:pPr>
            <a:r>
              <a:rPr lang="en-GB" sz="2400" dirty="0" smtClean="0"/>
              <a:t>Methods</a:t>
            </a:r>
          </a:p>
          <a:p>
            <a:pPr lvl="1">
              <a:spcBef>
                <a:spcPts val="0"/>
              </a:spcBef>
            </a:pPr>
            <a:r>
              <a:rPr lang="en-GB" sz="2000" dirty="0" smtClean="0"/>
              <a:t>2013-2014</a:t>
            </a:r>
          </a:p>
          <a:p>
            <a:pPr lvl="1">
              <a:spcBef>
                <a:spcPts val="0"/>
              </a:spcBef>
            </a:pPr>
            <a:r>
              <a:rPr lang="en-GB" sz="2000" dirty="0" smtClean="0"/>
              <a:t>Cluster HH survey in 2 districts</a:t>
            </a:r>
          </a:p>
          <a:p>
            <a:pPr lvl="1">
              <a:spcBef>
                <a:spcPts val="0"/>
              </a:spcBef>
            </a:pPr>
            <a:r>
              <a:rPr lang="en-GB" sz="2000" dirty="0" smtClean="0"/>
              <a:t>Primary objective: malaria</a:t>
            </a:r>
          </a:p>
          <a:p>
            <a:pPr lvl="1">
              <a:spcBef>
                <a:spcPts val="0"/>
              </a:spcBef>
            </a:pPr>
            <a:r>
              <a:rPr lang="en-GB" sz="2000" dirty="0" smtClean="0"/>
              <a:t>DBS tested on </a:t>
            </a:r>
            <a:r>
              <a:rPr lang="en-GB" sz="2000" dirty="0" err="1" smtClean="0"/>
              <a:t>Luminex</a:t>
            </a:r>
            <a:r>
              <a:rPr lang="en-GB" sz="2000" dirty="0" smtClean="0"/>
              <a:t> </a:t>
            </a:r>
            <a:r>
              <a:rPr lang="en-GB" sz="2000" dirty="0" err="1" smtClean="0"/>
              <a:t>MBA</a:t>
            </a:r>
            <a:r>
              <a:rPr lang="en-GB" sz="2000" dirty="0" err="1" smtClean="0">
                <a:sym typeface="Wingdings" panose="05000000000000000000" pitchFamily="2" charset="2"/>
              </a:rPr>
              <a:t>cotested</a:t>
            </a:r>
            <a:r>
              <a:rPr lang="en-GB" sz="2000" dirty="0" smtClean="0">
                <a:sym typeface="Wingdings" panose="05000000000000000000" pitchFamily="2" charset="2"/>
              </a:rPr>
              <a:t> for M,R,D,T (total 44 antigens)</a:t>
            </a:r>
          </a:p>
          <a:p>
            <a:pPr lvl="2">
              <a:spcBef>
                <a:spcPts val="0"/>
              </a:spcBef>
            </a:pPr>
            <a:r>
              <a:rPr lang="en-GB" sz="2000" dirty="0" smtClean="0">
                <a:sym typeface="Wingdings" panose="05000000000000000000" pitchFamily="2" charset="2"/>
              </a:rPr>
              <a:t>Minimal added cost</a:t>
            </a:r>
          </a:p>
          <a:p>
            <a:pPr lvl="1">
              <a:spcBef>
                <a:spcPts val="0"/>
              </a:spcBef>
            </a:pPr>
            <a:r>
              <a:rPr lang="en-GB" sz="2000" dirty="0" smtClean="0">
                <a:sym typeface="Wingdings" panose="05000000000000000000" pitchFamily="2" charset="2"/>
              </a:rPr>
              <a:t>2284 9m-&gt;50 </a:t>
            </a:r>
            <a:r>
              <a:rPr lang="en-GB" sz="2000" dirty="0" err="1" smtClean="0">
                <a:sym typeface="Wingdings" panose="05000000000000000000" pitchFamily="2" charset="2"/>
              </a:rPr>
              <a:t>yrs</a:t>
            </a:r>
            <a:endParaRPr lang="en-GB" sz="2000" dirty="0" smtClean="0">
              <a:sym typeface="Wingdings" panose="05000000000000000000" pitchFamily="2" charset="2"/>
            </a:endParaRPr>
          </a:p>
          <a:p>
            <a:pPr>
              <a:spcBef>
                <a:spcPts val="0"/>
              </a:spcBef>
            </a:pPr>
            <a:r>
              <a:rPr lang="en-GB" sz="2400" dirty="0" smtClean="0">
                <a:sym typeface="Wingdings" panose="05000000000000000000" pitchFamily="2" charset="2"/>
              </a:rPr>
              <a:t>Findings</a:t>
            </a:r>
          </a:p>
          <a:p>
            <a:pPr lvl="1">
              <a:spcBef>
                <a:spcPts val="0"/>
              </a:spcBef>
            </a:pPr>
            <a:r>
              <a:rPr lang="en-GB" sz="2000" dirty="0" smtClean="0">
                <a:sym typeface="Wingdings" panose="05000000000000000000" pitchFamily="2" charset="2"/>
              </a:rPr>
              <a:t>Rubella serology c/w natural transmission/pre-</a:t>
            </a:r>
            <a:r>
              <a:rPr lang="en-GB" sz="2000" dirty="0" err="1" smtClean="0">
                <a:sym typeface="Wingdings" panose="05000000000000000000" pitchFamily="2" charset="2"/>
              </a:rPr>
              <a:t>vax</a:t>
            </a:r>
            <a:endParaRPr lang="en-GB" sz="2000" dirty="0" smtClean="0">
              <a:sym typeface="Wingdings" panose="05000000000000000000" pitchFamily="2" charset="2"/>
            </a:endParaRPr>
          </a:p>
          <a:p>
            <a:pPr lvl="1">
              <a:spcBef>
                <a:spcPts val="0"/>
              </a:spcBef>
            </a:pPr>
            <a:r>
              <a:rPr lang="en-GB" sz="2000" dirty="0" smtClean="0">
                <a:sym typeface="Wingdings" panose="05000000000000000000" pitchFamily="2" charset="2"/>
              </a:rPr>
              <a:t>Measles: 51-64% of &lt;15yrs IgG+</a:t>
            </a:r>
            <a:endParaRPr lang="en-GB" dirty="0" smtClean="0">
              <a:sym typeface="Wingdings" panose="05000000000000000000" pitchFamily="2" charset="2"/>
            </a:endParaRPr>
          </a:p>
          <a:p>
            <a:pPr>
              <a:spcBef>
                <a:spcPts val="0"/>
              </a:spcBef>
            </a:pPr>
            <a:r>
              <a:rPr lang="en-GB" sz="2400" dirty="0" smtClean="0">
                <a:sym typeface="Wingdings" panose="05000000000000000000" pitchFamily="2" charset="2"/>
              </a:rPr>
              <a:t>Recommendations</a:t>
            </a:r>
            <a:endParaRPr lang="en-GB" dirty="0" smtClean="0">
              <a:sym typeface="Wingdings" panose="05000000000000000000" pitchFamily="2" charset="2"/>
            </a:endParaRPr>
          </a:p>
          <a:p>
            <a:pPr lvl="1">
              <a:spcBef>
                <a:spcPts val="0"/>
              </a:spcBef>
            </a:pPr>
            <a:r>
              <a:rPr lang="en-GB" sz="2000" dirty="0" smtClean="0">
                <a:sym typeface="Wingdings" panose="05000000000000000000" pitchFamily="2" charset="2"/>
              </a:rPr>
              <a:t>Close immunity gap—</a:t>
            </a:r>
            <a:r>
              <a:rPr lang="en-GB" sz="2000" dirty="0" smtClean="0">
                <a:solidFill>
                  <a:srgbClr val="FF0000"/>
                </a:solidFill>
                <a:sym typeface="Wingdings" panose="05000000000000000000" pitchFamily="2" charset="2"/>
              </a:rPr>
              <a:t>EPI not interested</a:t>
            </a:r>
          </a:p>
          <a:p>
            <a:pPr lvl="1">
              <a:spcBef>
                <a:spcPts val="0"/>
              </a:spcBef>
            </a:pPr>
            <a:r>
              <a:rPr lang="en-GB" sz="2000" dirty="0" smtClean="0">
                <a:sym typeface="Wingdings" panose="05000000000000000000" pitchFamily="2" charset="2"/>
              </a:rPr>
              <a:t>National </a:t>
            </a:r>
            <a:r>
              <a:rPr lang="en-GB" sz="2000" dirty="0" err="1" smtClean="0">
                <a:sym typeface="Wingdings" panose="05000000000000000000" pitchFamily="2" charset="2"/>
              </a:rPr>
              <a:t>serosurvey</a:t>
            </a:r>
            <a:r>
              <a:rPr lang="en-GB" sz="2000" dirty="0" smtClean="0">
                <a:sym typeface="Wingdings" panose="05000000000000000000" pitchFamily="2" charset="2"/>
              </a:rPr>
              <a:t> samples pending</a:t>
            </a:r>
          </a:p>
          <a:p>
            <a:pPr lvl="1">
              <a:spcBef>
                <a:spcPts val="0"/>
              </a:spcBef>
            </a:pPr>
            <a:endParaRPr lang="en-GB" sz="2000" dirty="0" smtClean="0">
              <a:sym typeface="Wingdings" panose="05000000000000000000" pitchFamily="2" charset="2"/>
            </a:endParaRPr>
          </a:p>
          <a:p>
            <a:pPr lvl="1">
              <a:spcBef>
                <a:spcPts val="0"/>
              </a:spcBef>
            </a:pPr>
            <a:endParaRPr lang="en-GB" sz="2000" dirty="0"/>
          </a:p>
        </p:txBody>
      </p:sp>
      <p:pic>
        <p:nvPicPr>
          <p:cNvPr id="4" name="Content Placeholder 3"/>
          <p:cNvPicPr>
            <a:picLocks noChangeAspect="1"/>
          </p:cNvPicPr>
          <p:nvPr/>
        </p:nvPicPr>
        <p:blipFill>
          <a:blip r:embed="rId2"/>
          <a:stretch>
            <a:fillRect/>
          </a:stretch>
        </p:blipFill>
        <p:spPr bwMode="auto">
          <a:xfrm>
            <a:off x="5708565" y="1529505"/>
            <a:ext cx="4766472" cy="238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18162" y="1344839"/>
            <a:ext cx="3343701" cy="369332"/>
          </a:xfrm>
          <a:prstGeom prst="rect">
            <a:avLst/>
          </a:prstGeom>
          <a:noFill/>
        </p:spPr>
        <p:txBody>
          <a:bodyPr wrap="square" rtlCol="0">
            <a:spAutoFit/>
          </a:bodyPr>
          <a:lstStyle/>
          <a:p>
            <a:r>
              <a:rPr lang="en-GB" sz="1800" dirty="0" smtClean="0"/>
              <a:t>Rubella</a:t>
            </a:r>
            <a:endParaRPr lang="en-GB" sz="1800" dirty="0"/>
          </a:p>
        </p:txBody>
      </p:sp>
      <p:pic>
        <p:nvPicPr>
          <p:cNvPr id="6" name="Content Placeholder 5"/>
          <p:cNvPicPr>
            <a:picLocks noChangeAspect="1"/>
          </p:cNvPicPr>
          <p:nvPr/>
        </p:nvPicPr>
        <p:blipFill>
          <a:blip r:embed="rId3"/>
          <a:stretch>
            <a:fillRect/>
          </a:stretch>
        </p:blipFill>
        <p:spPr bwMode="auto">
          <a:xfrm>
            <a:off x="5735861" y="4026932"/>
            <a:ext cx="4868451" cy="243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570560" y="3842266"/>
            <a:ext cx="3343701" cy="369332"/>
          </a:xfrm>
          <a:prstGeom prst="rect">
            <a:avLst/>
          </a:prstGeom>
          <a:noFill/>
        </p:spPr>
        <p:txBody>
          <a:bodyPr wrap="square" rtlCol="0">
            <a:spAutoFit/>
          </a:bodyPr>
          <a:lstStyle/>
          <a:p>
            <a:r>
              <a:rPr lang="en-GB" sz="1800" dirty="0" smtClean="0"/>
              <a:t>Measles</a:t>
            </a:r>
            <a:endParaRPr lang="en-GB" sz="1800" dirty="0"/>
          </a:p>
        </p:txBody>
      </p:sp>
    </p:spTree>
    <p:extLst>
      <p:ext uri="{BB962C8B-B14F-4D97-AF65-F5344CB8AC3E}">
        <p14:creationId xmlns:p14="http://schemas.microsoft.com/office/powerpoint/2010/main" val="231312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Nepal</a:t>
            </a:r>
            <a:endParaRPr lang="en-GB" dirty="0"/>
          </a:p>
        </p:txBody>
      </p:sp>
      <p:sp>
        <p:nvSpPr>
          <p:cNvPr id="3" name="Content Placeholder 2"/>
          <p:cNvSpPr>
            <a:spLocks noGrp="1"/>
          </p:cNvSpPr>
          <p:nvPr>
            <p:ph idx="1"/>
          </p:nvPr>
        </p:nvSpPr>
        <p:spPr>
          <a:xfrm>
            <a:off x="156875" y="1511776"/>
            <a:ext cx="6266047" cy="5084762"/>
          </a:xfrm>
        </p:spPr>
        <p:txBody>
          <a:bodyPr/>
          <a:lstStyle/>
          <a:p>
            <a:pPr>
              <a:spcBef>
                <a:spcPts val="0"/>
              </a:spcBef>
            </a:pPr>
            <a:r>
              <a:rPr lang="en-GB" sz="2400" dirty="0" smtClean="0"/>
              <a:t>Objective: Evaluate immunity gap remaining post-2012 MR SIA</a:t>
            </a:r>
          </a:p>
          <a:p>
            <a:pPr>
              <a:spcBef>
                <a:spcPts val="0"/>
              </a:spcBef>
            </a:pPr>
            <a:r>
              <a:rPr lang="en-GB" sz="2400" dirty="0" smtClean="0"/>
              <a:t>Methods</a:t>
            </a:r>
          </a:p>
          <a:p>
            <a:pPr lvl="1">
              <a:spcBef>
                <a:spcPts val="0"/>
              </a:spcBef>
            </a:pPr>
            <a:r>
              <a:rPr lang="en-GB" sz="2000" dirty="0" smtClean="0"/>
              <a:t>HH, 9m-14y</a:t>
            </a:r>
          </a:p>
          <a:p>
            <a:pPr lvl="1">
              <a:spcBef>
                <a:spcPts val="0"/>
              </a:spcBef>
            </a:pPr>
            <a:r>
              <a:rPr lang="en-GB" sz="2000" dirty="0" smtClean="0"/>
              <a:t>Research question: Oral fluid </a:t>
            </a:r>
            <a:r>
              <a:rPr lang="en-GB" sz="2000" dirty="0" err="1" smtClean="0"/>
              <a:t>sens</a:t>
            </a:r>
            <a:r>
              <a:rPr lang="en-GB" sz="2000" dirty="0" smtClean="0"/>
              <a:t>/spec</a:t>
            </a:r>
          </a:p>
          <a:p>
            <a:pPr lvl="1">
              <a:spcBef>
                <a:spcPts val="0"/>
              </a:spcBef>
            </a:pPr>
            <a:r>
              <a:rPr lang="en-GB" sz="2000" dirty="0" smtClean="0"/>
              <a:t>Multiple questionnaires</a:t>
            </a:r>
          </a:p>
          <a:p>
            <a:pPr lvl="1">
              <a:spcBef>
                <a:spcPts val="0"/>
              </a:spcBef>
            </a:pPr>
            <a:r>
              <a:rPr lang="en-GB" sz="2000" dirty="0" smtClean="0"/>
              <a:t>Siemens, 10% RRL for confirmation</a:t>
            </a:r>
            <a:r>
              <a:rPr lang="en-GB" sz="2000" dirty="0" smtClean="0">
                <a:sym typeface="Wingdings" panose="05000000000000000000" pitchFamily="2" charset="2"/>
              </a:rPr>
              <a:t> Error in worksheet</a:t>
            </a:r>
            <a:endParaRPr lang="en-GB" sz="2000" dirty="0" smtClean="0"/>
          </a:p>
          <a:p>
            <a:pPr>
              <a:spcBef>
                <a:spcPts val="0"/>
              </a:spcBef>
            </a:pPr>
            <a:r>
              <a:rPr lang="en-GB" sz="2400" dirty="0" smtClean="0"/>
              <a:t>Findings</a:t>
            </a:r>
          </a:p>
          <a:p>
            <a:pPr lvl="1">
              <a:spcBef>
                <a:spcPts val="0"/>
              </a:spcBef>
            </a:pPr>
            <a:r>
              <a:rPr lang="en-GB" sz="2000" dirty="0" smtClean="0"/>
              <a:t>Measles 93%, Rubella 94%</a:t>
            </a:r>
          </a:p>
          <a:p>
            <a:pPr>
              <a:spcBef>
                <a:spcPts val="0"/>
              </a:spcBef>
            </a:pPr>
            <a:r>
              <a:rPr lang="en-GB" sz="2400" dirty="0" smtClean="0"/>
              <a:t>Lessons Learnt</a:t>
            </a:r>
          </a:p>
          <a:p>
            <a:pPr lvl="1">
              <a:spcBef>
                <a:spcPts val="0"/>
              </a:spcBef>
            </a:pPr>
            <a:r>
              <a:rPr lang="en-GB" sz="2000" dirty="0" smtClean="0"/>
              <a:t>On-site assessment of laboratory</a:t>
            </a:r>
          </a:p>
          <a:p>
            <a:pPr lvl="1">
              <a:spcBef>
                <a:spcPts val="0"/>
              </a:spcBef>
            </a:pPr>
            <a:r>
              <a:rPr lang="en-GB" sz="2000" dirty="0" smtClean="0"/>
              <a:t>Need to train lab to handle specimens/ data</a:t>
            </a:r>
          </a:p>
          <a:p>
            <a:pPr lvl="1">
              <a:spcBef>
                <a:spcPts val="0"/>
              </a:spcBef>
            </a:pPr>
            <a:endParaRPr lang="en-GB" sz="2000" dirty="0" smtClean="0"/>
          </a:p>
          <a:p>
            <a:pPr>
              <a:spcBef>
                <a:spcPts val="0"/>
              </a:spcBef>
            </a:pPr>
            <a:endParaRPr lang="en-GB" sz="2400" dirty="0"/>
          </a:p>
        </p:txBody>
      </p:sp>
      <p:graphicFrame>
        <p:nvGraphicFramePr>
          <p:cNvPr id="4" name="Chart 3"/>
          <p:cNvGraphicFramePr>
            <a:graphicFrameLocks/>
          </p:cNvGraphicFramePr>
          <p:nvPr>
            <p:extLst>
              <p:ext uri="{D42A27DB-BD31-4B8C-83A1-F6EECF244321}">
                <p14:modId xmlns:p14="http://schemas.microsoft.com/office/powerpoint/2010/main" val="147973395"/>
              </p:ext>
            </p:extLst>
          </p:nvPr>
        </p:nvGraphicFramePr>
        <p:xfrm>
          <a:off x="6468411" y="1697341"/>
          <a:ext cx="4097739" cy="45060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0028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Problems</a:t>
            </a:r>
            <a:endParaRPr lang="en-GB" dirty="0"/>
          </a:p>
        </p:txBody>
      </p:sp>
      <p:sp>
        <p:nvSpPr>
          <p:cNvPr id="3" name="Content Placeholder 2"/>
          <p:cNvSpPr>
            <a:spLocks noGrp="1"/>
          </p:cNvSpPr>
          <p:nvPr>
            <p:ph idx="1"/>
          </p:nvPr>
        </p:nvSpPr>
        <p:spPr/>
        <p:txBody>
          <a:bodyPr/>
          <a:lstStyle/>
          <a:p>
            <a:pPr>
              <a:spcBef>
                <a:spcPts val="0"/>
              </a:spcBef>
            </a:pPr>
            <a:r>
              <a:rPr lang="en-GB" dirty="0" smtClean="0"/>
              <a:t>Staying true to methodology</a:t>
            </a:r>
          </a:p>
          <a:p>
            <a:pPr lvl="1">
              <a:spcBef>
                <a:spcPts val="0"/>
              </a:spcBef>
            </a:pPr>
            <a:r>
              <a:rPr lang="en-GB" dirty="0" smtClean="0"/>
              <a:t>Country X had surveyors only collect blood from children in EPI registers</a:t>
            </a:r>
            <a:r>
              <a:rPr lang="en-GB" dirty="0" smtClean="0">
                <a:sym typeface="Wingdings" panose="05000000000000000000" pitchFamily="2" charset="2"/>
              </a:rPr>
              <a:t> over-estimate immunity!</a:t>
            </a:r>
          </a:p>
          <a:p>
            <a:pPr lvl="1">
              <a:spcBef>
                <a:spcPts val="0"/>
              </a:spcBef>
            </a:pPr>
            <a:r>
              <a:rPr lang="en-GB" dirty="0" smtClean="0">
                <a:sym typeface="Wingdings" panose="05000000000000000000" pitchFamily="2" charset="2"/>
              </a:rPr>
              <a:t>How to reach adults?</a:t>
            </a:r>
          </a:p>
          <a:p>
            <a:pPr>
              <a:spcBef>
                <a:spcPts val="0"/>
              </a:spcBef>
            </a:pPr>
            <a:r>
              <a:rPr lang="en-GB" dirty="0" smtClean="0">
                <a:sym typeface="Wingdings" panose="05000000000000000000" pitchFamily="2" charset="2"/>
              </a:rPr>
              <a:t>Messaging</a:t>
            </a:r>
          </a:p>
          <a:p>
            <a:pPr lvl="1">
              <a:spcBef>
                <a:spcPts val="0"/>
              </a:spcBef>
            </a:pPr>
            <a:r>
              <a:rPr lang="en-GB" dirty="0" smtClean="0">
                <a:sym typeface="Wingdings" panose="05000000000000000000" pitchFamily="2" charset="2"/>
              </a:rPr>
              <a:t>NOT effectiveness of vaccination campaign</a:t>
            </a:r>
          </a:p>
          <a:p>
            <a:pPr lvl="1">
              <a:spcBef>
                <a:spcPts val="0"/>
              </a:spcBef>
            </a:pPr>
            <a:r>
              <a:rPr lang="en-GB" dirty="0" smtClean="0">
                <a:sym typeface="Wingdings" panose="05000000000000000000" pitchFamily="2" charset="2"/>
              </a:rPr>
              <a:t>NOT coverage</a:t>
            </a:r>
          </a:p>
          <a:p>
            <a:pPr>
              <a:spcBef>
                <a:spcPts val="0"/>
              </a:spcBef>
            </a:pPr>
            <a:r>
              <a:rPr lang="en-GB" dirty="0" smtClean="0">
                <a:sym typeface="Wingdings" panose="05000000000000000000" pitchFamily="2" charset="2"/>
              </a:rPr>
              <a:t>Integration	</a:t>
            </a:r>
          </a:p>
          <a:p>
            <a:pPr lvl="1">
              <a:spcBef>
                <a:spcPts val="0"/>
              </a:spcBef>
            </a:pPr>
            <a:r>
              <a:rPr lang="en-GB" dirty="0" smtClean="0">
                <a:sym typeface="Wingdings" panose="05000000000000000000" pitchFamily="2" charset="2"/>
              </a:rPr>
              <a:t>Added complexity return results for </a:t>
            </a:r>
            <a:r>
              <a:rPr lang="en-GB" dirty="0" err="1" smtClean="0">
                <a:sym typeface="Wingdings" panose="05000000000000000000" pitchFamily="2" charset="2"/>
              </a:rPr>
              <a:t>HBsAg</a:t>
            </a:r>
            <a:r>
              <a:rPr lang="en-GB" dirty="0" smtClean="0">
                <a:sym typeface="Wingdings" panose="05000000000000000000" pitchFamily="2" charset="2"/>
              </a:rPr>
              <a:t>/HCV/HIV </a:t>
            </a:r>
          </a:p>
          <a:p>
            <a:pPr lvl="1">
              <a:spcBef>
                <a:spcPts val="0"/>
              </a:spcBef>
            </a:pPr>
            <a:r>
              <a:rPr lang="en-GB" dirty="0" smtClean="0">
                <a:sym typeface="Wingdings" panose="05000000000000000000" pitchFamily="2" charset="2"/>
              </a:rPr>
              <a:t>Added confusion in field? </a:t>
            </a:r>
          </a:p>
          <a:p>
            <a:pPr lvl="1">
              <a:spcBef>
                <a:spcPts val="0"/>
              </a:spcBef>
            </a:pPr>
            <a:r>
              <a:rPr lang="en-GB" dirty="0" smtClean="0">
                <a:sym typeface="Wingdings" panose="05000000000000000000" pitchFamily="2" charset="2"/>
              </a:rPr>
              <a:t>Data might not be useful what do you do with MR data in 5 year olds only?</a:t>
            </a:r>
          </a:p>
          <a:p>
            <a:pPr lvl="2"/>
            <a:r>
              <a:rPr lang="en-GB" dirty="0" smtClean="0">
                <a:sym typeface="Wingdings" panose="05000000000000000000" pitchFamily="2" charset="2"/>
              </a:rPr>
              <a:t>Countries requesting, and on MBA minimal cost, but utility questionable</a:t>
            </a:r>
            <a:endParaRPr lang="en-GB" dirty="0"/>
          </a:p>
        </p:txBody>
      </p:sp>
    </p:spTree>
    <p:extLst>
      <p:ext uri="{BB962C8B-B14F-4D97-AF65-F5344CB8AC3E}">
        <p14:creationId xmlns:p14="http://schemas.microsoft.com/office/powerpoint/2010/main" val="743697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247650" y="1370012"/>
            <a:ext cx="10445750" cy="5545137"/>
          </a:xfrm>
        </p:spPr>
        <p:txBody>
          <a:bodyPr/>
          <a:lstStyle/>
          <a:p>
            <a:pPr>
              <a:spcBef>
                <a:spcPts val="600"/>
              </a:spcBef>
            </a:pPr>
            <a:r>
              <a:rPr lang="en-GB" dirty="0" smtClean="0"/>
              <a:t>MR </a:t>
            </a:r>
            <a:r>
              <a:rPr lang="en-GB" dirty="0" err="1" smtClean="0"/>
              <a:t>serosurveys</a:t>
            </a:r>
            <a:r>
              <a:rPr lang="en-GB" dirty="0" smtClean="0"/>
              <a:t> are a tool to complement surveillance</a:t>
            </a:r>
          </a:p>
          <a:p>
            <a:pPr lvl="1">
              <a:spcBef>
                <a:spcPts val="600"/>
              </a:spcBef>
            </a:pPr>
            <a:r>
              <a:rPr lang="en-GB" dirty="0" smtClean="0"/>
              <a:t>NOT TO REPLACE</a:t>
            </a:r>
          </a:p>
          <a:p>
            <a:pPr>
              <a:spcBef>
                <a:spcPts val="600"/>
              </a:spcBef>
            </a:pPr>
            <a:r>
              <a:rPr lang="en-GB" dirty="0" smtClean="0"/>
              <a:t>Objectives need to be well defined</a:t>
            </a:r>
          </a:p>
          <a:p>
            <a:pPr lvl="1">
              <a:spcBef>
                <a:spcPts val="600"/>
              </a:spcBef>
            </a:pPr>
            <a:r>
              <a:rPr lang="en-GB" dirty="0" smtClean="0"/>
              <a:t>All stakeholders need to understand what can/can’t be evaluated  </a:t>
            </a:r>
          </a:p>
          <a:p>
            <a:pPr lvl="2">
              <a:spcBef>
                <a:spcPts val="600"/>
              </a:spcBef>
            </a:pPr>
            <a:r>
              <a:rPr lang="en-GB" dirty="0" smtClean="0"/>
              <a:t>CANNOT correlate coverage with immunity </a:t>
            </a:r>
          </a:p>
          <a:p>
            <a:pPr>
              <a:spcBef>
                <a:spcPts val="600"/>
              </a:spcBef>
            </a:pPr>
            <a:r>
              <a:rPr lang="en-GB" dirty="0" smtClean="0"/>
              <a:t>Needs to be well thought out—findings could be uninterpretable</a:t>
            </a:r>
          </a:p>
          <a:p>
            <a:pPr>
              <a:spcBef>
                <a:spcPts val="600"/>
              </a:spcBef>
            </a:pPr>
            <a:r>
              <a:rPr lang="en-GB" dirty="0" smtClean="0"/>
              <a:t>Needs to involve laboratory early and throughout process</a:t>
            </a:r>
          </a:p>
          <a:p>
            <a:pPr>
              <a:spcBef>
                <a:spcPts val="600"/>
              </a:spcBef>
            </a:pPr>
            <a:r>
              <a:rPr lang="en-GB" dirty="0" smtClean="0"/>
              <a:t>Opportunity to evaluate multiple diseases at once</a:t>
            </a:r>
          </a:p>
          <a:p>
            <a:pPr lvl="1">
              <a:spcBef>
                <a:spcPts val="600"/>
              </a:spcBef>
            </a:pPr>
            <a:r>
              <a:rPr lang="en-GB" dirty="0" smtClean="0"/>
              <a:t>New technology makes it easier to do this</a:t>
            </a:r>
          </a:p>
          <a:p>
            <a:pPr lvl="1">
              <a:spcBef>
                <a:spcPts val="600"/>
              </a:spcBef>
            </a:pPr>
            <a:r>
              <a:rPr lang="en-GB" dirty="0" smtClean="0"/>
              <a:t>Cheaper to implement one comprehensive than multiple 1-disease focused </a:t>
            </a:r>
            <a:r>
              <a:rPr lang="en-GB" dirty="0" err="1" smtClean="0"/>
              <a:t>serosurveys</a:t>
            </a:r>
            <a:endParaRPr lang="en-GB" dirty="0" smtClean="0"/>
          </a:p>
        </p:txBody>
      </p:sp>
    </p:spTree>
    <p:extLst>
      <p:ext uri="{BB962C8B-B14F-4D97-AF65-F5344CB8AC3E}">
        <p14:creationId xmlns:p14="http://schemas.microsoft.com/office/powerpoint/2010/main" val="1317058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77173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Growing demand for periodic cross-sectional surveys to identify population immunity gaps</a:t>
            </a:r>
          </a:p>
          <a:p>
            <a:r>
              <a:rPr lang="en-US" dirty="0" smtClean="0"/>
              <a:t>Purpose</a:t>
            </a:r>
          </a:p>
          <a:p>
            <a:pPr lvl="1"/>
            <a:r>
              <a:rPr lang="en-US" dirty="0" smtClean="0"/>
              <a:t>Provide information to guide on who/where to vaccinate</a:t>
            </a:r>
          </a:p>
          <a:p>
            <a:pPr lvl="1"/>
            <a:r>
              <a:rPr lang="en-US" dirty="0" smtClean="0"/>
              <a:t>Monitor population immunity over time (</a:t>
            </a:r>
            <a:r>
              <a:rPr lang="en-US" dirty="0" err="1" smtClean="0"/>
              <a:t>serosurveillance</a:t>
            </a:r>
            <a:r>
              <a:rPr lang="en-US" dirty="0"/>
              <a:t>)</a:t>
            </a:r>
            <a:endParaRPr lang="en-US" dirty="0" smtClean="0"/>
          </a:p>
          <a:p>
            <a:pPr lvl="1"/>
            <a:r>
              <a:rPr lang="en-US" dirty="0" smtClean="0"/>
              <a:t>Provide evidence for verification of elimination</a:t>
            </a:r>
          </a:p>
          <a:p>
            <a:pPr lvl="1"/>
            <a:r>
              <a:rPr lang="en-US" dirty="0" smtClean="0"/>
              <a:t>Assess impact of campaign (pre/post)</a:t>
            </a:r>
          </a:p>
          <a:p>
            <a:r>
              <a:rPr lang="en-US" dirty="0" smtClean="0"/>
              <a:t>Guidelines currently being developed on MR </a:t>
            </a:r>
            <a:r>
              <a:rPr lang="en-US" dirty="0" err="1" smtClean="0"/>
              <a:t>serosurveys</a:t>
            </a:r>
            <a:endParaRPr lang="en-US" dirty="0" smtClean="0"/>
          </a:p>
          <a:p>
            <a:pPr lvl="1"/>
            <a:r>
              <a:rPr lang="en-US" dirty="0" smtClean="0"/>
              <a:t>Provide standards </a:t>
            </a:r>
          </a:p>
          <a:p>
            <a:pPr lvl="1"/>
            <a:r>
              <a:rPr lang="en-US" dirty="0" smtClean="0"/>
              <a:t>Assist EPI managers, epidemiologists, laboratory staff in obtaining accurate, reliable, and usable data</a:t>
            </a:r>
          </a:p>
          <a:p>
            <a:r>
              <a:rPr lang="en-US" dirty="0" smtClean="0"/>
              <a:t>NOT A REPLACEMENT FOR SURVEILLANCE</a:t>
            </a:r>
            <a:endParaRPr lang="en-US" dirty="0"/>
          </a:p>
        </p:txBody>
      </p:sp>
    </p:spTree>
    <p:extLst>
      <p:ext uri="{BB962C8B-B14F-4D97-AF65-F5344CB8AC3E}">
        <p14:creationId xmlns:p14="http://schemas.microsoft.com/office/powerpoint/2010/main" val="1498353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Topics Covered by Guidelines</a:t>
            </a:r>
            <a:endParaRPr lang="en-GB" dirty="0"/>
          </a:p>
        </p:txBody>
      </p:sp>
      <p:sp>
        <p:nvSpPr>
          <p:cNvPr id="3" name="Content Placeholder 2"/>
          <p:cNvSpPr>
            <a:spLocks noGrp="1"/>
          </p:cNvSpPr>
          <p:nvPr>
            <p:ph idx="1"/>
          </p:nvPr>
        </p:nvSpPr>
        <p:spPr>
          <a:xfrm>
            <a:off x="517525" y="1426716"/>
            <a:ext cx="9696450" cy="5084762"/>
          </a:xfrm>
        </p:spPr>
        <p:txBody>
          <a:bodyPr/>
          <a:lstStyle/>
          <a:p>
            <a:r>
              <a:rPr lang="en-GB" dirty="0" smtClean="0"/>
              <a:t>Survey planning and implementation</a:t>
            </a:r>
          </a:p>
          <a:p>
            <a:pPr lvl="1"/>
            <a:r>
              <a:rPr lang="en-GB" dirty="0" smtClean="0"/>
              <a:t>Identifying stakeholders </a:t>
            </a:r>
          </a:p>
          <a:p>
            <a:pPr lvl="1"/>
            <a:r>
              <a:rPr lang="en-GB" dirty="0" smtClean="0"/>
              <a:t>Defining survey objectives </a:t>
            </a:r>
          </a:p>
          <a:p>
            <a:pPr lvl="2"/>
            <a:r>
              <a:rPr lang="en-GB" dirty="0" smtClean="0">
                <a:solidFill>
                  <a:srgbClr val="002060"/>
                </a:solidFill>
              </a:rPr>
              <a:t>Important to stress that this will not ‘validate’ coverage</a:t>
            </a:r>
          </a:p>
          <a:p>
            <a:pPr lvl="1"/>
            <a:r>
              <a:rPr lang="en-GB" dirty="0" smtClean="0">
                <a:solidFill>
                  <a:srgbClr val="002060"/>
                </a:solidFill>
              </a:rPr>
              <a:t>Survey design/sample size</a:t>
            </a:r>
          </a:p>
          <a:p>
            <a:pPr lvl="2"/>
            <a:r>
              <a:rPr lang="en-GB" dirty="0" smtClean="0">
                <a:solidFill>
                  <a:srgbClr val="002060"/>
                </a:solidFill>
              </a:rPr>
              <a:t>Subnational vs national</a:t>
            </a:r>
          </a:p>
          <a:p>
            <a:pPr lvl="2"/>
            <a:r>
              <a:rPr lang="en-GB" dirty="0" smtClean="0">
                <a:solidFill>
                  <a:srgbClr val="002060"/>
                </a:solidFill>
              </a:rPr>
              <a:t>Piggybacking onto another </a:t>
            </a:r>
            <a:r>
              <a:rPr lang="en-GB" dirty="0" err="1" smtClean="0">
                <a:solidFill>
                  <a:srgbClr val="002060"/>
                </a:solidFill>
              </a:rPr>
              <a:t>serosurvey</a:t>
            </a:r>
            <a:endParaRPr lang="en-GB" dirty="0">
              <a:solidFill>
                <a:srgbClr val="002060"/>
              </a:solidFill>
            </a:endParaRPr>
          </a:p>
          <a:p>
            <a:pPr lvl="2"/>
            <a:r>
              <a:rPr lang="en-GB" dirty="0" smtClean="0">
                <a:solidFill>
                  <a:srgbClr val="002060"/>
                </a:solidFill>
              </a:rPr>
              <a:t>Banked samples</a:t>
            </a:r>
          </a:p>
          <a:p>
            <a:pPr lvl="2"/>
            <a:r>
              <a:rPr lang="en-GB" dirty="0" smtClean="0">
                <a:solidFill>
                  <a:srgbClr val="002060"/>
                </a:solidFill>
              </a:rPr>
              <a:t>Age group targeted</a:t>
            </a:r>
          </a:p>
          <a:p>
            <a:pPr lvl="1"/>
            <a:r>
              <a:rPr lang="en-GB" dirty="0" smtClean="0">
                <a:solidFill>
                  <a:srgbClr val="002060"/>
                </a:solidFill>
              </a:rPr>
              <a:t>Budget/Timeline</a:t>
            </a:r>
          </a:p>
          <a:p>
            <a:pPr lvl="2"/>
            <a:r>
              <a:rPr lang="en-GB" dirty="0" smtClean="0">
                <a:solidFill>
                  <a:srgbClr val="002060"/>
                </a:solidFill>
              </a:rPr>
              <a:t>~1 year, expensive (100K-1+million USD)</a:t>
            </a:r>
          </a:p>
          <a:p>
            <a:pPr lvl="1"/>
            <a:r>
              <a:rPr lang="en-GB" dirty="0" smtClean="0"/>
              <a:t>Ethics </a:t>
            </a:r>
          </a:p>
          <a:p>
            <a:pPr lvl="1"/>
            <a:endParaRPr lang="en-GB" dirty="0" smtClean="0"/>
          </a:p>
        </p:txBody>
      </p:sp>
    </p:spTree>
    <p:extLst>
      <p:ext uri="{BB962C8B-B14F-4D97-AF65-F5344CB8AC3E}">
        <p14:creationId xmlns:p14="http://schemas.microsoft.com/office/powerpoint/2010/main" val="1556636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Topics Covered by Guidelines</a:t>
            </a:r>
            <a:endParaRPr lang="en-GB" dirty="0"/>
          </a:p>
        </p:txBody>
      </p:sp>
      <p:sp>
        <p:nvSpPr>
          <p:cNvPr id="3" name="Content Placeholder 2"/>
          <p:cNvSpPr>
            <a:spLocks noGrp="1"/>
          </p:cNvSpPr>
          <p:nvPr>
            <p:ph idx="1"/>
          </p:nvPr>
        </p:nvSpPr>
        <p:spPr>
          <a:xfrm>
            <a:off x="517525" y="1428750"/>
            <a:ext cx="9696450" cy="5273675"/>
          </a:xfrm>
        </p:spPr>
        <p:txBody>
          <a:bodyPr/>
          <a:lstStyle/>
          <a:p>
            <a:pPr>
              <a:spcBef>
                <a:spcPts val="600"/>
              </a:spcBef>
            </a:pPr>
            <a:r>
              <a:rPr lang="en-GB" dirty="0" smtClean="0"/>
              <a:t>Survey Implementation</a:t>
            </a:r>
          </a:p>
          <a:p>
            <a:pPr lvl="1">
              <a:spcBef>
                <a:spcPts val="600"/>
              </a:spcBef>
            </a:pPr>
            <a:r>
              <a:rPr lang="en-GB" dirty="0" smtClean="0"/>
              <a:t>Stressing randomness and ensuring representativeness</a:t>
            </a:r>
          </a:p>
          <a:p>
            <a:pPr>
              <a:spcBef>
                <a:spcPts val="600"/>
              </a:spcBef>
            </a:pPr>
            <a:r>
              <a:rPr lang="en-GB" dirty="0" smtClean="0"/>
              <a:t>Laboratory</a:t>
            </a:r>
          </a:p>
          <a:p>
            <a:pPr lvl="1">
              <a:spcBef>
                <a:spcPts val="600"/>
              </a:spcBef>
            </a:pPr>
            <a:r>
              <a:rPr lang="en-GB" dirty="0" smtClean="0"/>
              <a:t>Specimen </a:t>
            </a:r>
            <a:r>
              <a:rPr lang="en-GB" smtClean="0"/>
              <a:t>type </a:t>
            </a:r>
            <a:r>
              <a:rPr lang="en-GB" smtClean="0"/>
              <a:t>(</a:t>
            </a:r>
            <a:r>
              <a:rPr lang="en-GB" dirty="0" smtClean="0"/>
              <a:t>serum vs DBS vs oral fluid)</a:t>
            </a:r>
          </a:p>
          <a:p>
            <a:pPr lvl="1">
              <a:spcBef>
                <a:spcPts val="600"/>
              </a:spcBef>
            </a:pPr>
            <a:r>
              <a:rPr lang="en-GB" dirty="0" smtClean="0"/>
              <a:t>Assay (different assays give different results)</a:t>
            </a:r>
          </a:p>
          <a:p>
            <a:pPr>
              <a:spcBef>
                <a:spcPts val="600"/>
              </a:spcBef>
            </a:pPr>
            <a:r>
              <a:rPr lang="en-GB" dirty="0" smtClean="0"/>
              <a:t>Survey </a:t>
            </a:r>
            <a:r>
              <a:rPr lang="en-GB" dirty="0"/>
              <a:t>Analysis</a:t>
            </a:r>
          </a:p>
          <a:p>
            <a:pPr lvl="1"/>
            <a:endParaRPr lang="en-GB" dirty="0"/>
          </a:p>
        </p:txBody>
      </p:sp>
    </p:spTree>
    <p:extLst>
      <p:ext uri="{BB962C8B-B14F-4D97-AF65-F5344CB8AC3E}">
        <p14:creationId xmlns:p14="http://schemas.microsoft.com/office/powerpoint/2010/main" val="3931180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these Needed?</a:t>
            </a:r>
            <a:endParaRPr lang="en-GB" dirty="0"/>
          </a:p>
        </p:txBody>
      </p:sp>
      <p:sp>
        <p:nvSpPr>
          <p:cNvPr id="3" name="Content Placeholder 2"/>
          <p:cNvSpPr>
            <a:spLocks noGrp="1"/>
          </p:cNvSpPr>
          <p:nvPr>
            <p:ph idx="1"/>
          </p:nvPr>
        </p:nvSpPr>
        <p:spPr/>
        <p:txBody>
          <a:bodyPr/>
          <a:lstStyle/>
          <a:p>
            <a:r>
              <a:rPr lang="en-GB" dirty="0" smtClean="0"/>
              <a:t>Need standards </a:t>
            </a:r>
          </a:p>
          <a:p>
            <a:pPr lvl="1"/>
            <a:r>
              <a:rPr lang="en-GB" dirty="0" smtClean="0"/>
              <a:t>Each decision made in the study planning, implementation, analysis affects interpretability and use of data for action</a:t>
            </a:r>
          </a:p>
          <a:p>
            <a:pPr lvl="1"/>
            <a:r>
              <a:rPr lang="en-GB" dirty="0" smtClean="0"/>
              <a:t>Misinterpretation can be costly for MR elimination</a:t>
            </a:r>
          </a:p>
          <a:p>
            <a:pPr lvl="2"/>
            <a:r>
              <a:rPr lang="en-GB" dirty="0" smtClean="0"/>
              <a:t>Not vaccinate the right population</a:t>
            </a:r>
          </a:p>
          <a:p>
            <a:pPr lvl="2"/>
            <a:r>
              <a:rPr lang="en-GB" dirty="0" smtClean="0"/>
              <a:t>False reassurance that no immunity gap</a:t>
            </a:r>
          </a:p>
        </p:txBody>
      </p:sp>
    </p:spTree>
    <p:extLst>
      <p:ext uri="{BB962C8B-B14F-4D97-AF65-F5344CB8AC3E}">
        <p14:creationId xmlns:p14="http://schemas.microsoft.com/office/powerpoint/2010/main" val="3144317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65850" t="14081" r="8095" b="26925"/>
          <a:stretch/>
        </p:blipFill>
        <p:spPr>
          <a:xfrm>
            <a:off x="97963" y="1445651"/>
            <a:ext cx="2584349" cy="3657226"/>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172" t="8863" r="69792" b="37798"/>
          <a:stretch/>
        </p:blipFill>
        <p:spPr bwMode="auto">
          <a:xfrm>
            <a:off x="5483420" y="1445647"/>
            <a:ext cx="2556438" cy="36572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p:cNvPicPr>
          <p:nvPr/>
        </p:nvPicPr>
        <p:blipFill rotWithShape="1">
          <a:blip r:embed="rId5"/>
          <a:srcRect l="65782" t="13715" r="8095" b="26095"/>
          <a:stretch/>
        </p:blipFill>
        <p:spPr>
          <a:xfrm>
            <a:off x="2829456" y="1445648"/>
            <a:ext cx="2539558" cy="3657228"/>
          </a:xfrm>
          <a:prstGeom prst="rect">
            <a:avLst/>
          </a:prstGeom>
        </p:spPr>
      </p:pic>
      <p:sp>
        <p:nvSpPr>
          <p:cNvPr id="2" name="TextBox 1"/>
          <p:cNvSpPr txBox="1"/>
          <p:nvPr/>
        </p:nvSpPr>
        <p:spPr>
          <a:xfrm>
            <a:off x="8166539" y="5135253"/>
            <a:ext cx="2406868" cy="707886"/>
          </a:xfrm>
          <a:prstGeom prst="rect">
            <a:avLst/>
          </a:prstGeom>
          <a:noFill/>
        </p:spPr>
        <p:txBody>
          <a:bodyPr wrap="square" rtlCol="0">
            <a:spAutoFit/>
          </a:bodyPr>
          <a:lstStyle/>
          <a:p>
            <a:r>
              <a:rPr lang="en-GB" sz="1000" dirty="0" smtClean="0">
                <a:hlinkClick r:id="rId6"/>
              </a:rPr>
              <a:t>http</a:t>
            </a:r>
            <a:r>
              <a:rPr lang="en-GB" sz="1000" dirty="0">
                <a:hlinkClick r:id="rId6"/>
              </a:rPr>
              <a:t>://</a:t>
            </a:r>
            <a:r>
              <a:rPr lang="en-GB" sz="1000" dirty="0" smtClean="0">
                <a:hlinkClick r:id="rId6"/>
              </a:rPr>
              <a:t>www.who.int/immunization/monitoring_surveillance/Vaccination_coverage_cluster_survey_with_annexes.pdf</a:t>
            </a:r>
            <a:r>
              <a:rPr lang="en-GB" sz="1000" dirty="0" smtClean="0"/>
              <a:t> </a:t>
            </a:r>
            <a:endParaRPr lang="en-GB" sz="1000" dirty="0"/>
          </a:p>
        </p:txBody>
      </p:sp>
      <p:pic>
        <p:nvPicPr>
          <p:cNvPr id="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4063" t="10068" r="69201" b="22478"/>
          <a:stretch/>
        </p:blipFill>
        <p:spPr bwMode="auto">
          <a:xfrm>
            <a:off x="8166538" y="1450799"/>
            <a:ext cx="2406869" cy="36520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5"/>
          <p:cNvSpPr>
            <a:spLocks noGrp="1"/>
          </p:cNvSpPr>
          <p:nvPr>
            <p:ph type="title"/>
          </p:nvPr>
        </p:nvSpPr>
        <p:spPr/>
        <p:txBody>
          <a:bodyPr/>
          <a:lstStyle/>
          <a:p>
            <a:r>
              <a:rPr lang="en-GB" dirty="0" smtClean="0"/>
              <a:t>Guidance</a:t>
            </a:r>
            <a:endParaRPr lang="en-GB" dirty="0"/>
          </a:p>
        </p:txBody>
      </p:sp>
      <p:sp>
        <p:nvSpPr>
          <p:cNvPr id="8" name="TextBox 7"/>
          <p:cNvSpPr txBox="1"/>
          <p:nvPr/>
        </p:nvSpPr>
        <p:spPr>
          <a:xfrm>
            <a:off x="5483421" y="5102880"/>
            <a:ext cx="2556438" cy="861774"/>
          </a:xfrm>
          <a:prstGeom prst="rect">
            <a:avLst/>
          </a:prstGeom>
          <a:noFill/>
        </p:spPr>
        <p:txBody>
          <a:bodyPr wrap="square" rtlCol="0">
            <a:spAutoFit/>
          </a:bodyPr>
          <a:lstStyle/>
          <a:p>
            <a:r>
              <a:rPr lang="en-GB" sz="1000" dirty="0" smtClean="0">
                <a:hlinkClick r:id="rId8"/>
              </a:rPr>
              <a:t>http</a:t>
            </a:r>
            <a:r>
              <a:rPr lang="en-GB" sz="1000" dirty="0">
                <a:hlinkClick r:id="rId8"/>
              </a:rPr>
              <a:t>://www.euro.who.int/__</a:t>
            </a:r>
            <a:r>
              <a:rPr lang="en-GB" sz="1000" dirty="0" smtClean="0">
                <a:hlinkClick r:id="rId8"/>
              </a:rPr>
              <a:t>data/assets/pdf_file/0011/236648/Guidance-on-conducting-serosurveys-in-support-of-measles-and-rubella-elimination-in-the-WHO-European-Region.pdf</a:t>
            </a:r>
            <a:endParaRPr lang="en-GB" sz="1000" dirty="0" smtClean="0"/>
          </a:p>
        </p:txBody>
      </p:sp>
      <p:sp>
        <p:nvSpPr>
          <p:cNvPr id="11" name="TextBox 10"/>
          <p:cNvSpPr txBox="1"/>
          <p:nvPr/>
        </p:nvSpPr>
        <p:spPr>
          <a:xfrm>
            <a:off x="2829456" y="5114407"/>
            <a:ext cx="2539557" cy="400110"/>
          </a:xfrm>
          <a:prstGeom prst="rect">
            <a:avLst/>
          </a:prstGeom>
          <a:noFill/>
        </p:spPr>
        <p:txBody>
          <a:bodyPr wrap="square" rtlCol="0">
            <a:spAutoFit/>
          </a:bodyPr>
          <a:lstStyle/>
          <a:p>
            <a:r>
              <a:rPr lang="en-GB" sz="1000" dirty="0" smtClean="0">
                <a:hlinkClick r:id="rId9"/>
              </a:rPr>
              <a:t>http</a:t>
            </a:r>
            <a:r>
              <a:rPr lang="en-GB" sz="1000" dirty="0">
                <a:hlinkClick r:id="rId9"/>
              </a:rPr>
              <a:t>://</a:t>
            </a:r>
            <a:r>
              <a:rPr lang="en-GB" sz="1000" dirty="0" smtClean="0">
                <a:hlinkClick r:id="rId9"/>
              </a:rPr>
              <a:t>apps.who.int/iris/bitstream/10665/70876/1/WHO_IVB_11.12_eng.pdf</a:t>
            </a:r>
            <a:r>
              <a:rPr lang="en-GB" sz="1000" dirty="0" smtClean="0"/>
              <a:t>  </a:t>
            </a:r>
          </a:p>
        </p:txBody>
      </p:sp>
      <p:sp>
        <p:nvSpPr>
          <p:cNvPr id="7" name="Rectangle 6"/>
          <p:cNvSpPr/>
          <p:nvPr/>
        </p:nvSpPr>
        <p:spPr>
          <a:xfrm>
            <a:off x="97963" y="5095291"/>
            <a:ext cx="2584349" cy="400110"/>
          </a:xfrm>
          <a:prstGeom prst="rect">
            <a:avLst/>
          </a:prstGeom>
        </p:spPr>
        <p:txBody>
          <a:bodyPr wrap="square">
            <a:spAutoFit/>
          </a:bodyPr>
          <a:lstStyle/>
          <a:p>
            <a:r>
              <a:rPr lang="en-GB" sz="1000" dirty="0">
                <a:hlinkClick r:id="rId10"/>
              </a:rPr>
              <a:t>http://</a:t>
            </a:r>
            <a:r>
              <a:rPr lang="en-GB" sz="1000" dirty="0" smtClean="0">
                <a:hlinkClick r:id="rId10"/>
              </a:rPr>
              <a:t>apps.who.int/iris/bitstream/10665/70808/1/WHO_IVB_11.08_eng.pdf</a:t>
            </a:r>
            <a:r>
              <a:rPr lang="en-GB" sz="1000" dirty="0" smtClean="0"/>
              <a:t> </a:t>
            </a:r>
            <a:endParaRPr lang="en-GB" sz="1000" dirty="0"/>
          </a:p>
        </p:txBody>
      </p:sp>
    </p:spTree>
    <p:extLst>
      <p:ext uri="{BB962C8B-B14F-4D97-AF65-F5344CB8AC3E}">
        <p14:creationId xmlns:p14="http://schemas.microsoft.com/office/powerpoint/2010/main" val="1022385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Integration Opportunities</a:t>
            </a:r>
            <a:endParaRPr lang="en-GB" dirty="0"/>
          </a:p>
        </p:txBody>
      </p:sp>
      <p:sp>
        <p:nvSpPr>
          <p:cNvPr id="3" name="Content Placeholder 2"/>
          <p:cNvSpPr>
            <a:spLocks noGrp="1"/>
          </p:cNvSpPr>
          <p:nvPr>
            <p:ph idx="1"/>
          </p:nvPr>
        </p:nvSpPr>
        <p:spPr/>
        <p:txBody>
          <a:bodyPr/>
          <a:lstStyle/>
          <a:p>
            <a:pPr>
              <a:spcBef>
                <a:spcPts val="0"/>
              </a:spcBef>
            </a:pPr>
            <a:r>
              <a:rPr lang="en-GB" dirty="0" smtClean="0"/>
              <a:t>EPI</a:t>
            </a:r>
          </a:p>
          <a:p>
            <a:pPr lvl="1">
              <a:spcBef>
                <a:spcPts val="0"/>
              </a:spcBef>
            </a:pPr>
            <a:r>
              <a:rPr lang="en-GB" dirty="0"/>
              <a:t>Coverage survey</a:t>
            </a:r>
          </a:p>
          <a:p>
            <a:pPr lvl="1">
              <a:spcBef>
                <a:spcPts val="0"/>
              </a:spcBef>
            </a:pPr>
            <a:r>
              <a:rPr lang="en-GB" dirty="0" smtClean="0"/>
              <a:t>Polio: Lebanon, Jordan</a:t>
            </a:r>
          </a:p>
          <a:p>
            <a:pPr lvl="1">
              <a:spcBef>
                <a:spcPts val="0"/>
              </a:spcBef>
            </a:pPr>
            <a:r>
              <a:rPr lang="en-GB" dirty="0" smtClean="0"/>
              <a:t>Hepatitis B </a:t>
            </a:r>
            <a:r>
              <a:rPr lang="en-GB" dirty="0" err="1"/>
              <a:t>s</a:t>
            </a:r>
            <a:r>
              <a:rPr lang="en-GB" dirty="0" err="1" smtClean="0"/>
              <a:t>erosurveys</a:t>
            </a:r>
            <a:r>
              <a:rPr lang="en-GB" dirty="0" smtClean="0"/>
              <a:t> </a:t>
            </a:r>
          </a:p>
          <a:p>
            <a:pPr lvl="2">
              <a:spcBef>
                <a:spcPts val="0"/>
              </a:spcBef>
            </a:pPr>
            <a:r>
              <a:rPr lang="en-GB" dirty="0" smtClean="0"/>
              <a:t>Must be done to show achievement of control goals</a:t>
            </a:r>
          </a:p>
          <a:p>
            <a:pPr>
              <a:spcBef>
                <a:spcPts val="1200"/>
              </a:spcBef>
            </a:pPr>
            <a:r>
              <a:rPr lang="en-GB" dirty="0" smtClean="0"/>
              <a:t>Other public </a:t>
            </a:r>
            <a:r>
              <a:rPr lang="en-GB" dirty="0"/>
              <a:t>health programs </a:t>
            </a:r>
          </a:p>
          <a:p>
            <a:pPr lvl="1">
              <a:spcBef>
                <a:spcPts val="0"/>
              </a:spcBef>
            </a:pPr>
            <a:r>
              <a:rPr lang="en-GB" dirty="0" smtClean="0"/>
              <a:t>Lymphatic Filariasis Transmission Assessment Surveys (TAS)</a:t>
            </a:r>
          </a:p>
          <a:p>
            <a:pPr lvl="1">
              <a:spcBef>
                <a:spcPts val="0"/>
              </a:spcBef>
            </a:pPr>
            <a:r>
              <a:rPr lang="en-GB" dirty="0" smtClean="0"/>
              <a:t>Dengue?</a:t>
            </a:r>
          </a:p>
          <a:p>
            <a:pPr lvl="1">
              <a:spcBef>
                <a:spcPts val="0"/>
              </a:spcBef>
            </a:pPr>
            <a:r>
              <a:rPr lang="en-GB" dirty="0" smtClean="0"/>
              <a:t>Demographic and Health Survey (DHS), Multiple Indicator Cluster Survey (MICS), National Health and Nutrition Examination Survey (NHANES)-like surveys</a:t>
            </a:r>
          </a:p>
          <a:p>
            <a:pPr marL="0" indent="0">
              <a:spcBef>
                <a:spcPts val="0"/>
              </a:spcBef>
              <a:buNone/>
            </a:pPr>
            <a:endParaRPr lang="en-GB" dirty="0" smtClean="0"/>
          </a:p>
        </p:txBody>
      </p:sp>
    </p:spTree>
    <p:extLst>
      <p:ext uri="{BB962C8B-B14F-4D97-AF65-F5344CB8AC3E}">
        <p14:creationId xmlns:p14="http://schemas.microsoft.com/office/powerpoint/2010/main" val="1014154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Country Examples and Lessons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38806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Cambodia: Integrated VPD </a:t>
            </a:r>
            <a:r>
              <a:rPr lang="en-GB" dirty="0" err="1" smtClean="0"/>
              <a:t>Serosurvey</a:t>
            </a:r>
            <a:endParaRPr lang="en-GB" dirty="0"/>
          </a:p>
        </p:txBody>
      </p:sp>
      <p:sp>
        <p:nvSpPr>
          <p:cNvPr id="3" name="Content Placeholder 2"/>
          <p:cNvSpPr>
            <a:spLocks noGrp="1"/>
          </p:cNvSpPr>
          <p:nvPr>
            <p:ph idx="1"/>
          </p:nvPr>
        </p:nvSpPr>
        <p:spPr>
          <a:xfrm>
            <a:off x="517525" y="3363310"/>
            <a:ext cx="9696450" cy="3161978"/>
          </a:xfrm>
        </p:spPr>
        <p:txBody>
          <a:bodyPr/>
          <a:lstStyle/>
          <a:p>
            <a:pPr>
              <a:spcBef>
                <a:spcPts val="0"/>
              </a:spcBef>
            </a:pPr>
            <a:r>
              <a:rPr lang="en-GB" sz="2400" dirty="0" smtClean="0"/>
              <a:t>Nationwide HH survey in 2012, 15-39y WCBA</a:t>
            </a:r>
          </a:p>
          <a:p>
            <a:pPr lvl="1">
              <a:spcBef>
                <a:spcPts val="0"/>
              </a:spcBef>
            </a:pPr>
            <a:r>
              <a:rPr lang="en-GB" sz="2000" dirty="0" smtClean="0"/>
              <a:t>Primary purpose </a:t>
            </a:r>
            <a:r>
              <a:rPr lang="en-GB" sz="2000" dirty="0"/>
              <a:t>t</a:t>
            </a:r>
            <a:r>
              <a:rPr lang="en-GB" sz="2000" dirty="0" smtClean="0"/>
              <a:t>etanus </a:t>
            </a:r>
          </a:p>
          <a:p>
            <a:pPr lvl="1">
              <a:spcBef>
                <a:spcPts val="0"/>
              </a:spcBef>
            </a:pPr>
            <a:r>
              <a:rPr lang="en-GB" sz="2000" dirty="0" smtClean="0"/>
              <a:t>Added on polio, M, R, NTDs</a:t>
            </a:r>
            <a:r>
              <a:rPr lang="en-GB" sz="2000" dirty="0"/>
              <a:t>, Malaria, Arbovirus, Waterborne </a:t>
            </a:r>
            <a:r>
              <a:rPr lang="en-GB" sz="2000" dirty="0" smtClean="0"/>
              <a:t>pathogens</a:t>
            </a:r>
          </a:p>
          <a:p>
            <a:pPr lvl="1">
              <a:spcBef>
                <a:spcPts val="0"/>
              </a:spcBef>
            </a:pPr>
            <a:r>
              <a:rPr lang="en-GB" sz="2000" dirty="0" smtClean="0"/>
              <a:t>Optimized new lab methodology (MBA)</a:t>
            </a:r>
          </a:p>
          <a:p>
            <a:pPr>
              <a:spcBef>
                <a:spcPts val="1200"/>
              </a:spcBef>
            </a:pPr>
            <a:r>
              <a:rPr lang="en-GB" sz="2400" dirty="0" smtClean="0"/>
              <a:t>Results: Rubella 73%, Measles: 96%</a:t>
            </a:r>
          </a:p>
          <a:p>
            <a:pPr lvl="1">
              <a:spcBef>
                <a:spcPts val="0"/>
              </a:spcBef>
            </a:pPr>
            <a:r>
              <a:rPr lang="en-GB" sz="2000" dirty="0" smtClean="0"/>
              <a:t>15-19y 60% immune to rubella! </a:t>
            </a:r>
          </a:p>
          <a:p>
            <a:pPr>
              <a:spcBef>
                <a:spcPts val="1200"/>
              </a:spcBef>
            </a:pPr>
            <a:r>
              <a:rPr lang="en-GB" sz="2400" dirty="0" smtClean="0"/>
              <a:t>Recommendation: close immunity </a:t>
            </a:r>
            <a:r>
              <a:rPr lang="en-GB" sz="2400" dirty="0" err="1" smtClean="0"/>
              <a:t>gap</a:t>
            </a:r>
            <a:r>
              <a:rPr lang="en-GB" sz="2400" dirty="0" err="1" smtClean="0">
                <a:sym typeface="Wingdings" panose="05000000000000000000" pitchFamily="2" charset="2"/>
              </a:rPr>
              <a:t>MR</a:t>
            </a:r>
            <a:r>
              <a:rPr lang="en-GB" sz="2400" dirty="0" smtClean="0">
                <a:sym typeface="Wingdings" panose="05000000000000000000" pitchFamily="2" charset="2"/>
              </a:rPr>
              <a:t> SIA 9m-14y</a:t>
            </a:r>
            <a:endParaRPr lang="en-GB"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67" t="16650" r="60703" b="64459"/>
          <a:stretch/>
        </p:blipFill>
        <p:spPr bwMode="auto">
          <a:xfrm>
            <a:off x="1091821" y="1392072"/>
            <a:ext cx="8816454" cy="184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57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2626</TotalTime>
  <Words>1166</Words>
  <Application>Microsoft Office PowerPoint</Application>
  <PresentationFormat>Custom</PresentationFormat>
  <Paragraphs>221</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master</vt:lpstr>
      <vt:lpstr>PowerPoint Presentation</vt:lpstr>
      <vt:lpstr>Background</vt:lpstr>
      <vt:lpstr>Topics Covered by Guidelines</vt:lpstr>
      <vt:lpstr>Topics Covered by Guidelines</vt:lpstr>
      <vt:lpstr>Why are these Needed?</vt:lpstr>
      <vt:lpstr>Guidance</vt:lpstr>
      <vt:lpstr>Integration Opportunities</vt:lpstr>
      <vt:lpstr>Country Examples and Lessons</vt:lpstr>
      <vt:lpstr>Cambodia: Integrated VPD Serosurvey</vt:lpstr>
      <vt:lpstr>DRC: DHS integration, lab methods </vt:lpstr>
      <vt:lpstr>Thailand: Cut-offs</vt:lpstr>
      <vt:lpstr>Mozambique: Engage EPI early</vt:lpstr>
      <vt:lpstr>Nepal</vt:lpstr>
      <vt:lpstr>Other Problems</vt:lpstr>
      <vt:lpstr>Summary</vt:lpstr>
      <vt:lpstr>Thank You</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dc:title>
  <dc:subject>WHO template and recommendations</dc:subject>
  <dc:creator>Anne Guilloux</dc:creator>
  <cp:keywords>communication, photos, text</cp:keywords>
  <cp:lastModifiedBy>PATEL, Minal</cp:lastModifiedBy>
  <cp:revision>94</cp:revision>
  <cp:lastPrinted>2016-06-20T14:23:20Z</cp:lastPrinted>
  <dcterms:created xsi:type="dcterms:W3CDTF">2005-03-01T08:26:43Z</dcterms:created>
  <dcterms:modified xsi:type="dcterms:W3CDTF">2016-06-22T19:02:48Z</dcterms:modified>
  <cp:category>Guidelines</cp:category>
</cp:coreProperties>
</file>