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785" r:id="rId3"/>
    <p:sldMasterId id="2147483820" r:id="rId4"/>
    <p:sldMasterId id="2147483833" r:id="rId5"/>
    <p:sldMasterId id="2147483848" r:id="rId6"/>
  </p:sldMasterIdLst>
  <p:notesMasterIdLst>
    <p:notesMasterId r:id="rId30"/>
  </p:notesMasterIdLst>
  <p:handoutMasterIdLst>
    <p:handoutMasterId r:id="rId31"/>
  </p:handoutMasterIdLst>
  <p:sldIdLst>
    <p:sldId id="330" r:id="rId7"/>
    <p:sldId id="416" r:id="rId8"/>
    <p:sldId id="463" r:id="rId9"/>
    <p:sldId id="479" r:id="rId10"/>
    <p:sldId id="464" r:id="rId11"/>
    <p:sldId id="424" r:id="rId12"/>
    <p:sldId id="467" r:id="rId13"/>
    <p:sldId id="339" r:id="rId14"/>
    <p:sldId id="406" r:id="rId15"/>
    <p:sldId id="408" r:id="rId16"/>
    <p:sldId id="411" r:id="rId17"/>
    <p:sldId id="490" r:id="rId18"/>
    <p:sldId id="480" r:id="rId19"/>
    <p:sldId id="484" r:id="rId20"/>
    <p:sldId id="483" r:id="rId21"/>
    <p:sldId id="487" r:id="rId22"/>
    <p:sldId id="488" r:id="rId23"/>
    <p:sldId id="485" r:id="rId24"/>
    <p:sldId id="491" r:id="rId25"/>
    <p:sldId id="372" r:id="rId26"/>
    <p:sldId id="375" r:id="rId27"/>
    <p:sldId id="492" r:id="rId28"/>
    <p:sldId id="489" r:id="rId29"/>
  </p:sldIdLst>
  <p:sldSz cx="9144000" cy="6858000" type="screen4x3"/>
  <p:notesSz cx="6794500" cy="9931400"/>
  <p:custDataLst>
    <p:tags r:id="rId32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0000"/>
    <a:srgbClr val="336699"/>
    <a:srgbClr val="C0C0C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6" autoAdjust="0"/>
    <p:restoredTop sz="84192" autoAdjust="0"/>
  </p:normalViewPr>
  <p:slideViewPr>
    <p:cSldViewPr>
      <p:cViewPr varScale="1">
        <p:scale>
          <a:sx n="98" d="100"/>
          <a:sy n="98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78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F4F357BB-B6A6-4505-B24D-C8052C5A42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877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CE32A378-666C-46AF-A44C-5C8B5D4D254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91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>
              <a:cs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36A3EA8B-8875-48A0-86EA-E8384B3D3198}" type="slidenum">
              <a:rPr lang="nl-NL" smtClean="0"/>
              <a:pPr eaLnBrk="1" hangingPunct="1"/>
              <a:t>1</a:t>
            </a:fld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2A378-666C-46AF-A44C-5C8B5D4D2540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4829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2A378-666C-46AF-A44C-5C8B5D4D2540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32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656B8EF3-076B-40A3-8275-993D8E8E76B9}" type="slidenum">
              <a:rPr lang="nl-NL" sz="1200"/>
              <a:pPr algn="r" eaLnBrk="1" hangingPunct="1"/>
              <a:t>9</a:t>
            </a:fld>
            <a:endParaRPr lang="nl-NL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18050"/>
            <a:ext cx="4978400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Presera</a:t>
            </a:r>
            <a:r>
              <a:rPr lang="en-US" dirty="0" smtClean="0"/>
              <a:t> (n=96) van de </a:t>
            </a:r>
            <a:r>
              <a:rPr lang="en-US" dirty="0" err="1" smtClean="0"/>
              <a:t>kinderen</a:t>
            </a:r>
            <a:r>
              <a:rPr lang="en-US" dirty="0" smtClean="0"/>
              <a:t> (4-8 </a:t>
            </a:r>
            <a:r>
              <a:rPr lang="en-US" dirty="0" err="1" smtClean="0"/>
              <a:t>jaar</a:t>
            </a:r>
            <a:r>
              <a:rPr lang="en-US" dirty="0" smtClean="0"/>
              <a:t>) van </a:t>
            </a:r>
            <a:r>
              <a:rPr lang="en-US" dirty="0" err="1" smtClean="0"/>
              <a:t>scholen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Biblebelt</a:t>
            </a:r>
            <a:r>
              <a:rPr lang="en-US" baseline="0" dirty="0" smtClean="0"/>
              <a:t> (2013); 1x MMR </a:t>
            </a:r>
            <a:r>
              <a:rPr lang="en-US" baseline="0" dirty="0" err="1" smtClean="0"/>
              <a:t>gevaccineerd</a:t>
            </a:r>
            <a:r>
              <a:rPr lang="en-US" baseline="0" dirty="0" smtClean="0"/>
              <a:t>, </a:t>
            </a:r>
            <a:r>
              <a:rPr lang="en-US" dirty="0" err="1" smtClean="0"/>
              <a:t>vóór</a:t>
            </a:r>
            <a:r>
              <a:rPr lang="en-US" dirty="0" smtClean="0"/>
              <a:t> </a:t>
            </a:r>
            <a:r>
              <a:rPr lang="en-US" dirty="0" err="1" smtClean="0"/>
              <a:t>expositie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mazelen</a:t>
            </a:r>
            <a:r>
              <a:rPr lang="en-US" dirty="0" smtClean="0"/>
              <a:t> (1e </a:t>
            </a:r>
            <a:r>
              <a:rPr lang="en-US" dirty="0" err="1" smtClean="0"/>
              <a:t>afname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Correlatie</a:t>
            </a:r>
            <a:r>
              <a:rPr lang="en-US" dirty="0" smtClean="0"/>
              <a:t> IgG(MIA) </a:t>
            </a:r>
            <a:r>
              <a:rPr lang="en-US" dirty="0" err="1" smtClean="0"/>
              <a:t>tegen</a:t>
            </a:r>
            <a:r>
              <a:rPr lang="en-US" dirty="0" smtClean="0"/>
              <a:t> anti-H</a:t>
            </a:r>
            <a:r>
              <a:rPr lang="en-US" baseline="0" dirty="0" smtClean="0"/>
              <a:t> (test van Rik, = FACS-Elisa met MEL/J </a:t>
            </a:r>
            <a:r>
              <a:rPr lang="en-US" baseline="0" dirty="0" err="1" smtClean="0"/>
              <a:t>cellen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mazelen</a:t>
            </a:r>
            <a:r>
              <a:rPr lang="en-US" baseline="0" dirty="0" smtClean="0"/>
              <a:t>-H </a:t>
            </a:r>
            <a:r>
              <a:rPr lang="en-US" baseline="0" dirty="0" err="1" smtClean="0"/>
              <a:t>expresseren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2. </a:t>
            </a:r>
            <a:r>
              <a:rPr lang="en-US" baseline="0" dirty="0" err="1" smtClean="0"/>
              <a:t>Correlatie</a:t>
            </a:r>
            <a:r>
              <a:rPr lang="en-US" baseline="0" dirty="0" smtClean="0"/>
              <a:t> IgG (MIA) </a:t>
            </a:r>
            <a:r>
              <a:rPr lang="en-US" baseline="0" dirty="0" err="1" smtClean="0"/>
              <a:t>tegen</a:t>
            </a:r>
            <a:r>
              <a:rPr lang="en-US" baseline="0" dirty="0" smtClean="0"/>
              <a:t> virus </a:t>
            </a:r>
            <a:r>
              <a:rPr lang="en-US" baseline="0" dirty="0" err="1" smtClean="0"/>
              <a:t>neutralisatie</a:t>
            </a:r>
            <a:r>
              <a:rPr lang="en-US" baseline="0" dirty="0" smtClean="0"/>
              <a:t> (VN): </a:t>
            </a:r>
            <a:r>
              <a:rPr lang="en-US" baseline="0" dirty="0" err="1" smtClean="0"/>
              <a:t>klassieke</a:t>
            </a:r>
            <a:r>
              <a:rPr lang="en-US" baseline="0" dirty="0" smtClean="0"/>
              <a:t> PRN test, </a:t>
            </a:r>
            <a:r>
              <a:rPr lang="en-US" baseline="0" dirty="0" err="1" smtClean="0"/>
              <a:t>tegen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edmonston</a:t>
            </a:r>
            <a:r>
              <a:rPr lang="en-US" baseline="0" dirty="0" smtClean="0"/>
              <a:t> (conform 24 culture WHO protocol,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WHO serum standard)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2A378-666C-46AF-A44C-5C8B5D4D2540}" type="slidenum">
              <a:rPr lang="nl-NL" smtClean="0"/>
              <a:pPr>
                <a:defRPr/>
              </a:pPr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2002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Ik</a:t>
            </a:r>
            <a:r>
              <a:rPr lang="en-US" dirty="0" smtClean="0"/>
              <a:t> </a:t>
            </a:r>
            <a:r>
              <a:rPr lang="en-US" dirty="0" err="1" smtClean="0"/>
              <a:t>heb</a:t>
            </a:r>
            <a:r>
              <a:rPr lang="en-US" dirty="0" smtClean="0"/>
              <a:t> </a:t>
            </a:r>
            <a:r>
              <a:rPr lang="en-US" dirty="0" err="1" smtClean="0"/>
              <a:t>zelf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plaatje</a:t>
            </a:r>
            <a:r>
              <a:rPr lang="en-US" dirty="0" smtClean="0"/>
              <a:t> van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mazelen</a:t>
            </a:r>
            <a:r>
              <a:rPr lang="en-US" baseline="0" dirty="0" smtClean="0"/>
              <a:t> Pienter2, </a:t>
            </a:r>
            <a:r>
              <a:rPr lang="en-US" baseline="0" dirty="0" err="1" smtClean="0"/>
              <a:t>dit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wat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liesbeth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gepubliceerd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heeft</a:t>
            </a:r>
            <a:r>
              <a:rPr lang="en-US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6760F-E006-4F31-8470-579F4A3843E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74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JMV paper 2015;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selectie</a:t>
            </a:r>
            <a:r>
              <a:rPr lang="en-US" baseline="0" dirty="0" smtClean="0"/>
              <a:t> van 154 HCWs, </a:t>
            </a:r>
            <a:r>
              <a:rPr lang="en-US" baseline="0" dirty="0" err="1" smtClean="0"/>
              <a:t>geb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jaren</a:t>
            </a:r>
            <a:r>
              <a:rPr lang="en-US" baseline="0" dirty="0" smtClean="0"/>
              <a:t> 1960-1995</a:t>
            </a:r>
          </a:p>
          <a:p>
            <a:r>
              <a:rPr lang="en-US" baseline="0" dirty="0" smtClean="0"/>
              <a:t>EIA </a:t>
            </a:r>
            <a:r>
              <a:rPr lang="en-US" baseline="0" dirty="0" err="1" smtClean="0"/>
              <a:t>testen</a:t>
            </a:r>
            <a:r>
              <a:rPr lang="en-US" baseline="0" dirty="0" smtClean="0"/>
              <a:t>; Siemens/</a:t>
            </a:r>
            <a:r>
              <a:rPr lang="en-US" baseline="0" dirty="0" err="1" smtClean="0"/>
              <a:t>Enzygnost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wereldwijd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gebruikt</a:t>
            </a:r>
            <a:r>
              <a:rPr lang="en-US" baseline="0" dirty="0" smtClean="0"/>
              <a:t>),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nog 2 </a:t>
            </a:r>
            <a:r>
              <a:rPr lang="en-US" baseline="0" dirty="0" err="1" smtClean="0"/>
              <a:t>klinische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testen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Liaisson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Vidas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weergegeven</a:t>
            </a:r>
            <a:r>
              <a:rPr lang="en-US" baseline="0" dirty="0" smtClean="0"/>
              <a:t>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PRN: </a:t>
            </a:r>
            <a:r>
              <a:rPr lang="en-US" baseline="0" dirty="0" err="1" smtClean="0"/>
              <a:t>klassieke</a:t>
            </a:r>
            <a:r>
              <a:rPr lang="en-US" baseline="0" dirty="0" smtClean="0"/>
              <a:t> PRN test, </a:t>
            </a:r>
            <a:r>
              <a:rPr lang="en-US" baseline="0" dirty="0" err="1" smtClean="0"/>
              <a:t>tegen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edmonston</a:t>
            </a:r>
            <a:r>
              <a:rPr lang="en-US" baseline="0" dirty="0" smtClean="0"/>
              <a:t> (conform 24 culture WHO protocol,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WHO serum standard)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2A378-666C-46AF-A44C-5C8B5D4D2540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33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JMV paper 2015;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selectie</a:t>
            </a:r>
            <a:r>
              <a:rPr lang="en-US" baseline="0" dirty="0" smtClean="0"/>
              <a:t> van 154 HCWs, </a:t>
            </a:r>
            <a:r>
              <a:rPr lang="en-US" baseline="0" dirty="0" err="1" smtClean="0"/>
              <a:t>geb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jaren</a:t>
            </a:r>
            <a:r>
              <a:rPr lang="en-US" baseline="0" dirty="0" smtClean="0"/>
              <a:t> 1960-1995</a:t>
            </a:r>
          </a:p>
          <a:p>
            <a:r>
              <a:rPr lang="en-US" baseline="0" dirty="0" smtClean="0"/>
              <a:t>EIA teste: </a:t>
            </a:r>
            <a:r>
              <a:rPr lang="en-US" baseline="0" dirty="0" err="1" smtClean="0"/>
              <a:t>Luminex</a:t>
            </a:r>
            <a:r>
              <a:rPr lang="en-US" baseline="0" dirty="0" smtClean="0"/>
              <a:t>/MIA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PRN: </a:t>
            </a:r>
            <a:r>
              <a:rPr lang="en-US" baseline="0" dirty="0" err="1" smtClean="0"/>
              <a:t>klassieke</a:t>
            </a:r>
            <a:r>
              <a:rPr lang="en-US" baseline="0" dirty="0" smtClean="0"/>
              <a:t> PRN test, </a:t>
            </a:r>
            <a:r>
              <a:rPr lang="en-US" baseline="0" dirty="0" err="1" smtClean="0"/>
              <a:t>tegen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edmonston</a:t>
            </a:r>
            <a:r>
              <a:rPr lang="en-US" baseline="0" dirty="0" smtClean="0"/>
              <a:t> (conform 24 culture WHO protocol, 3</a:t>
            </a:r>
            <a:r>
              <a:rPr lang="en-US" baseline="30000" dirty="0" smtClean="0"/>
              <a:t>rd</a:t>
            </a:r>
            <a:r>
              <a:rPr lang="en-US" baseline="0" dirty="0" smtClean="0"/>
              <a:t> WHO serum standard)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32A378-666C-46AF-A44C-5C8B5D4D2540}" type="slidenum">
              <a:rPr lang="nl-NL" smtClean="0"/>
              <a:pPr>
                <a:defRPr/>
              </a:pPr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9022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551C792C-AC0C-4C7E-8CE5-820A3FD00804}" type="slidenum">
              <a:rPr lang="nl-NL" sz="1200"/>
              <a:pPr algn="r" eaLnBrk="1" hangingPunct="1"/>
              <a:t>20</a:t>
            </a:fld>
            <a:endParaRPr lang="nl-NL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 eaLnBrk="1" hangingPunct="1"/>
            <a:fld id="{2E4EF23A-E922-4FA1-BF4E-D67EDBE8A1EE}" type="slidenum">
              <a:rPr lang="nl-NL" sz="1200"/>
              <a:pPr algn="r" eaLnBrk="1" hangingPunct="1"/>
              <a:t>21</a:t>
            </a:fld>
            <a:endParaRPr lang="nl-NL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 dirty="0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BCF9-2710-46C8-A45C-D4C99B5D37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317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5FA62-09AD-4BBF-BB8B-F920D498DB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32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68D4-DE4F-432D-886D-43261B863C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099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1E4AC-3336-498F-ABB7-477CCB237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8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478DA-AB7E-410D-A7AA-8BEC06664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701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9572F-E608-48B3-A63C-E829B76EB9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575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485775" y="1284288"/>
            <a:ext cx="8172450" cy="48418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5435600" y="6453188"/>
            <a:ext cx="3708400" cy="2159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5580063" y="6742113"/>
            <a:ext cx="3563937" cy="1158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85775" y="6407150"/>
            <a:ext cx="360363" cy="1428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CEDFA-A292-430A-971C-EAC492120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739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27B39-0131-4812-82F4-E0A0C10ED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40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5677-E2CA-4D84-90CF-A2CCEEC891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7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549CB-4FAE-4CBC-A4CD-04245A7F7D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1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7319-E2DE-4928-9924-6031867A3E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2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044F-B118-460D-A984-BAABC7EE07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36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74BD2-DF03-4B0A-9D71-212DBAB7D2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887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52F80-437B-4141-A9D1-FFFA856754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8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41D8-A9FC-44E4-A3A7-69E1197F3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3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A6E5-A628-45C6-A27A-77B36ACF6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700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19DC9-32B6-4E25-81A1-88FC06672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07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3670-50AB-4E36-A5F6-E96D025B1B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43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532EE-AD5F-4B98-8059-0B584CEC55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5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DE540-7E88-456D-B7B2-FA73498CC0A5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04091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9B7BE4-EBAF-4A37-98D3-069D64732A69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092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65BFB-BFDD-4F2E-86BC-67EFA387EC18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8843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72A8B-3E5C-4B75-A6E2-6381750A3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012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B9F1BE-DDF0-474D-BB55-A8BC8BF96381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19444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0490D-16FA-410E-916D-E3A253B58200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62848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797C9-9143-4CD1-AEA8-3AB17FA19049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2895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A1380-DDD8-42AB-946D-7BB70642B8CE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97430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B2FA2-C9F9-4623-ABD8-292EF4B8648A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290529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D7DFD-6472-4567-9111-B3ED91A5F4FA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9543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15503D-FB84-4FA9-9BA0-AD4832C78102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9466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endParaRPr lang="nl-NL" noProof="0" smtClean="0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F1D4F-BE8C-4955-8333-CDD561013BFD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5592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B29E2-61D0-480D-B6FC-A4577CB8D7CF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54976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10025" cy="206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60825"/>
            <a:ext cx="4010025" cy="2065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7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7664-7BB5-49B2-8D85-35C535335416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016599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7604B-D8FC-4D63-9C2F-38BFA3F2C4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9056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3AF62-851A-4EFA-9C47-45DE2AF9FE1C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67500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nl-NL" sz="1800" smtClean="0">
              <a:solidFill>
                <a:srgbClr val="000000"/>
              </a:solidFill>
            </a:endParaRPr>
          </a:p>
        </p:txBody>
      </p:sp>
      <p:pic>
        <p:nvPicPr>
          <p:cNvPr id="5" name="sLogo" descr="tmpB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651500" y="6049963"/>
            <a:ext cx="4140200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nl-NL" sz="11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7" name="Afbeelding 9" descr="PIM_DEF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77963"/>
            <a:ext cx="4054475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4860000" y="1800000"/>
            <a:ext cx="4140000" cy="1800000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het </a:t>
            </a:r>
            <a:r>
              <a:rPr lang="en-GB" noProof="0" dirty="0" err="1" smtClean="0"/>
              <a:t>opmaakprofiel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4860000" y="4140000"/>
            <a:ext cx="4140000" cy="14400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het </a:t>
            </a:r>
            <a:r>
              <a:rPr lang="en-GB" noProof="0" dirty="0" err="1" smtClean="0"/>
              <a:t>opmaakprofiel</a:t>
            </a:r>
            <a:r>
              <a:rPr lang="en-GB" noProof="0" dirty="0" smtClean="0"/>
              <a:t> van de </a:t>
            </a:r>
            <a:r>
              <a:rPr lang="en-GB" noProof="0" dirty="0" err="1" smtClean="0"/>
              <a:t>modelondertitel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E99BB-B606-4048-8845-4BED7F3847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4859338" y="6405563"/>
            <a:ext cx="4140200" cy="14446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4859338" y="6588125"/>
            <a:ext cx="4140200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8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15CBE-7596-49D1-9CD5-21D0B62DAB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961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2847-4D9F-49CD-99E1-1102AFDD6A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4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D965-F412-4784-8EAB-EFDA10436F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24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8773-FA4F-4209-91EC-C7EB24DB22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8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AB2F-63DD-4C9F-BD19-DA0B081DE4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3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0AEC-C948-46BF-B65C-7C7A0B4C67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850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CB1A-D782-4686-BF0C-2D2AC18FC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5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65E7A-6A89-4485-845C-FECF4E340E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44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B508E-8E96-4F01-B97A-4253426939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043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8A48-BE7B-4F70-9D3C-703AD86E57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63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7F886-AB7E-4EB1-9297-3767AAF08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44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sLogo" descr="tmpB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652120" y="6049799"/>
            <a:ext cx="414020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nl-NL" sz="11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4860000" y="1800000"/>
            <a:ext cx="4140000" cy="1800000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het </a:t>
            </a:r>
            <a:r>
              <a:rPr lang="en-GB" noProof="0" dirty="0" err="1" smtClean="0"/>
              <a:t>opmaakprofiel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4860000" y="4140000"/>
            <a:ext cx="4140000" cy="14400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het </a:t>
            </a:r>
            <a:r>
              <a:rPr lang="en-GB" noProof="0" dirty="0" err="1" smtClean="0"/>
              <a:t>opmaakprofiel</a:t>
            </a:r>
            <a:r>
              <a:rPr lang="en-GB" noProof="0" dirty="0" smtClean="0"/>
              <a:t> van de </a:t>
            </a:r>
            <a:r>
              <a:rPr lang="en-GB" noProof="0" dirty="0" err="1" smtClean="0"/>
              <a:t>modelondertitel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2BD8-9E56-49BA-9145-2BF1FC829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4859338" y="6405563"/>
            <a:ext cx="414020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4859338" y="6588125"/>
            <a:ext cx="4140200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pic>
        <p:nvPicPr>
          <p:cNvPr id="11" name="Afbeelding 9" descr="PIM_DEF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78310"/>
            <a:ext cx="4054475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5A45-139C-4FC2-8A4C-EC2197AC6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4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39EB-35BE-4A8C-AE2A-9A5A6E474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3A1E-EA24-41ED-8B5B-0CAB16CB1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7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D5A0-E73D-48FE-8859-864D1381D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277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B04C-3CB8-4357-B013-774F1A453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67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04C0-B60A-4B06-B437-2F0AA8EB30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43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3F75-DEDF-464C-BFC8-120824B21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580063" y="6481763"/>
            <a:ext cx="3563937" cy="1873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1268-8EE9-4F57-86AD-E88661FAD2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020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297C-E941-45CC-9F61-E3C2DEACF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273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148A-2486-4DCB-9E74-C8DEFB3EE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394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B745-6AC1-4551-840E-6402EE710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1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1284288"/>
            <a:ext cx="8172450" cy="44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315CA-E48D-4664-9617-8CC130E08E9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773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hemeBarRight"/>
          <p:cNvSpPr>
            <a:spLocks noChangeArrowheads="1"/>
          </p:cNvSpPr>
          <p:nvPr/>
        </p:nvSpPr>
        <p:spPr bwMode="auto">
          <a:xfrm>
            <a:off x="4573588" y="0"/>
            <a:ext cx="4570412" cy="68595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6" name="sLogo" descr="tmpB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652120" y="6049799"/>
            <a:ext cx="4140200" cy="2616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nl-NL" sz="11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074" name="sTitle"/>
          <p:cNvSpPr>
            <a:spLocks noGrp="1" noChangeArrowheads="1"/>
          </p:cNvSpPr>
          <p:nvPr>
            <p:ph type="ctrTitle"/>
          </p:nvPr>
        </p:nvSpPr>
        <p:spPr>
          <a:xfrm>
            <a:off x="4860000" y="1800000"/>
            <a:ext cx="4140000" cy="1800000"/>
          </a:xfrm>
        </p:spPr>
        <p:txBody>
          <a:bodyPr wrap="square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het </a:t>
            </a:r>
            <a:r>
              <a:rPr lang="en-GB" noProof="0" dirty="0" err="1" smtClean="0"/>
              <a:t>opmaakprofiel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</p:txBody>
      </p:sp>
      <p:sp>
        <p:nvSpPr>
          <p:cNvPr id="3075" name="sSubtitle"/>
          <p:cNvSpPr>
            <a:spLocks noGrp="1" noChangeArrowheads="1"/>
          </p:cNvSpPr>
          <p:nvPr>
            <p:ph type="subTitle" idx="1"/>
          </p:nvPr>
        </p:nvSpPr>
        <p:spPr>
          <a:xfrm>
            <a:off x="4860000" y="4140000"/>
            <a:ext cx="4140000" cy="1440000"/>
          </a:xfrm>
        </p:spPr>
        <p:txBody>
          <a:bodyPr/>
          <a:lstStyle>
            <a:lvl1pPr marL="0" indent="0">
              <a:buFont typeface="Verdana" pitchFamily="34" charset="0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het </a:t>
            </a:r>
            <a:r>
              <a:rPr lang="en-GB" noProof="0" dirty="0" err="1" smtClean="0"/>
              <a:t>opmaakprofiel</a:t>
            </a:r>
            <a:r>
              <a:rPr lang="en-GB" noProof="0" dirty="0" smtClean="0"/>
              <a:t> van de </a:t>
            </a:r>
            <a:r>
              <a:rPr lang="en-GB" noProof="0" dirty="0" err="1" smtClean="0"/>
              <a:t>modelondertitel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</p:txBody>
      </p:sp>
      <p:sp>
        <p:nvSpPr>
          <p:cNvPr id="8" name="sSlideNumber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85775" y="6405563"/>
            <a:ext cx="360363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42BD8-9E56-49BA-9145-2BF1FC829C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sDateTime"/>
          <p:cNvSpPr>
            <a:spLocks noGrp="1" noChangeArrowheads="1"/>
          </p:cNvSpPr>
          <p:nvPr>
            <p:ph type="dt" sz="half" idx="11"/>
          </p:nvPr>
        </p:nvSpPr>
        <p:spPr>
          <a:xfrm>
            <a:off x="4859338" y="6405563"/>
            <a:ext cx="4140200" cy="144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sFooter"/>
          <p:cNvSpPr>
            <a:spLocks noGrp="1" noChangeArrowheads="1"/>
          </p:cNvSpPr>
          <p:nvPr>
            <p:ph type="ftr" sz="quarter" idx="12"/>
          </p:nvPr>
        </p:nvSpPr>
        <p:spPr>
          <a:xfrm>
            <a:off x="4859338" y="6588125"/>
            <a:ext cx="4140200" cy="1444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17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65A45-139C-4FC2-8A4C-EC2197AC6D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67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C39EB-35BE-4A8C-AE2A-9A5A6E474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13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10025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03A1E-EA24-41ED-8B5B-0CAB16CB1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52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9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D5A0-E73D-48FE-8859-864D1381D7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70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5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B04C-3CB8-4357-B013-774F1A453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69726-34DA-47EB-9B04-132368325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451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4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404C0-B60A-4B06-B437-2F0AA8EB30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11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3F75-DEDF-464C-BFC8-120824B21F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4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6297C-E941-45CC-9F61-E3C2DEACF1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02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8148A-2486-4DCB-9E74-C8DEFB3EEE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412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284288"/>
            <a:ext cx="2043112" cy="4841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284288"/>
            <a:ext cx="5976938" cy="484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B745-6AC1-4551-840E-6402EE710A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22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7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E0DA-FD21-4A37-B503-07B582C0C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84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sDateTime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Footer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6" name="sSlideNumber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4BB21-2BE9-431D-A0DF-3F48E6E91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6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microsoft.com/office/2007/relationships/media" Target="file:///C:\Inbox\Sherry%20Slides\fountain%20test2b.wmv" TargetMode="Externa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video" Target="file:///C:\Inbox\Sherry%20Slides\fountain%20test2b.wmv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-26988"/>
            <a:ext cx="9180513" cy="85725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5600" y="6453188"/>
            <a:ext cx="370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0063" y="6742113"/>
            <a:ext cx="356393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E8D27ACF-2403-4853-8B03-20430B39D7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83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86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ThemeBarRight"/>
          <p:cNvSpPr>
            <a:spLocks noChangeArrowheads="1"/>
          </p:cNvSpPr>
          <p:nvPr/>
        </p:nvSpPr>
        <p:spPr bwMode="auto">
          <a:xfrm>
            <a:off x="4610100" y="0"/>
            <a:ext cx="4570413" cy="68595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2051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2052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3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5563"/>
            <a:ext cx="360363" cy="144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fld id="{21908204-D3A8-4EFB-99C7-5C530BA3F7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02213" y="6405563"/>
            <a:ext cx="3656012" cy="144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02213" y="6588125"/>
            <a:ext cx="3656012" cy="1444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pic>
        <p:nvPicPr>
          <p:cNvPr id="138248" name="fountain test2b.wmv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sLogo" descr="tmp35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84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8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8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8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24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8248"/>
                </p:tgtEl>
              </p:cMediaNode>
            </p:video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ThemeBar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987" name="sThemeBarTop"/>
          <p:cNvSpPr>
            <a:spLocks noChangeArrowheads="1"/>
          </p:cNvSpPr>
          <p:nvPr/>
        </p:nvSpPr>
        <p:spPr bwMode="auto">
          <a:xfrm>
            <a:off x="0" y="0"/>
            <a:ext cx="9144000" cy="10795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6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284288"/>
            <a:ext cx="81724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 err="1" smtClean="0"/>
              <a:t>Klik</a:t>
            </a:r>
            <a:r>
              <a:rPr lang="en-GB" altLang="nl-NL" dirty="0" smtClean="0"/>
              <a:t> om het </a:t>
            </a:r>
            <a:r>
              <a:rPr lang="en-GB" altLang="nl-NL" dirty="0" err="1" smtClean="0"/>
              <a:t>opmaakprofiel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te</a:t>
            </a:r>
            <a:r>
              <a:rPr lang="en-GB" altLang="nl-NL" dirty="0" smtClean="0"/>
              <a:t> </a:t>
            </a:r>
            <a:r>
              <a:rPr lang="en-GB" altLang="nl-NL" dirty="0" err="1" smtClean="0"/>
              <a:t>bewerken</a:t>
            </a:r>
            <a:endParaRPr lang="en-GB" altLang="nl-NL" dirty="0" smtClean="0"/>
          </a:p>
        </p:txBody>
      </p:sp>
      <p:sp>
        <p:nvSpPr>
          <p:cNvPr id="3077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844675"/>
            <a:ext cx="817245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de opmaakprofielen van de modeltekst te bewerken</a:t>
            </a:r>
          </a:p>
          <a:p>
            <a:pPr lvl="1"/>
            <a:r>
              <a:rPr lang="en-GB" altLang="nl-NL" smtClean="0"/>
              <a:t>Tweede niveau</a:t>
            </a:r>
          </a:p>
          <a:p>
            <a:pPr lvl="2"/>
            <a:r>
              <a:rPr lang="en-GB" altLang="nl-NL" smtClean="0"/>
              <a:t>Derde niveau</a:t>
            </a:r>
          </a:p>
          <a:p>
            <a:pPr lvl="3"/>
            <a:r>
              <a:rPr lang="en-GB" altLang="nl-NL" smtClean="0"/>
              <a:t>Vierde niveau</a:t>
            </a:r>
          </a:p>
          <a:p>
            <a:pPr lvl="4"/>
            <a:r>
              <a:rPr lang="en-GB" altLang="nl-NL" smtClean="0"/>
              <a:t>Vijfde niveau</a:t>
            </a:r>
          </a:p>
        </p:txBody>
      </p:sp>
      <p:sp>
        <p:nvSpPr>
          <p:cNvPr id="41990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5600" y="6453188"/>
            <a:ext cx="3708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Arial" charset="0"/>
              </a:defRPr>
            </a:lvl1pPr>
          </a:lstStyle>
          <a:p>
            <a:endParaRPr lang="en-GB" altLang="nl-NL" dirty="0" smtClean="0">
              <a:cs typeface="Arial" charset="0"/>
            </a:endParaRPr>
          </a:p>
        </p:txBody>
      </p:sp>
      <p:sp>
        <p:nvSpPr>
          <p:cNvPr id="41991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80063" y="6742113"/>
            <a:ext cx="3563937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>
                <a:cs typeface="Arial" charset="0"/>
              </a:rPr>
              <a:t>WHO june 2016 | sero-surveys</a:t>
            </a:r>
            <a:endParaRPr lang="en-GB" dirty="0">
              <a:cs typeface="Arial" charset="0"/>
            </a:endParaRPr>
          </a:p>
        </p:txBody>
      </p:sp>
      <p:sp>
        <p:nvSpPr>
          <p:cNvPr id="41992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fld id="{99D9BDA6-B3FC-4170-BCE6-7586AF1D10E5}" type="slidenum">
              <a:rPr lang="en-GB" altLang="nl-NL" smtClean="0">
                <a:cs typeface="Arial" charset="0"/>
              </a:rPr>
              <a:pPr/>
              <a:t>‹#›</a:t>
            </a:fld>
            <a:endParaRPr lang="en-GB" altLang="nl-NL" smtClean="0">
              <a:cs typeface="Arial" charset="0"/>
            </a:endParaRPr>
          </a:p>
        </p:txBody>
      </p:sp>
      <p:pic>
        <p:nvPicPr>
          <p:cNvPr id="3081" name="sLogo" descr="RO__vervolgpagina~LPPT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>
          <a:solidFill>
            <a:schemeClr val="tx1"/>
          </a:solidFill>
          <a:latin typeface="+mn-lt"/>
          <a:cs typeface="+mn-cs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>
          <a:solidFill>
            <a:schemeClr val="tx1"/>
          </a:solidFill>
          <a:latin typeface="+mn-lt"/>
          <a:cs typeface="+mn-cs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ThemeBarBottom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nl-NL" sz="1800" smtClean="0">
              <a:solidFill>
                <a:srgbClr val="000000"/>
              </a:solidFill>
            </a:endParaRPr>
          </a:p>
        </p:txBody>
      </p:sp>
      <p:sp>
        <p:nvSpPr>
          <p:cNvPr id="6147" name="sThemeBarTop"/>
          <p:cNvSpPr>
            <a:spLocks noChangeArrowheads="1"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bg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GB" altLang="nl-NL" sz="1800" smtClean="0">
              <a:solidFill>
                <a:srgbClr val="000000"/>
              </a:solidFill>
            </a:endParaRPr>
          </a:p>
        </p:txBody>
      </p:sp>
      <p:sp>
        <p:nvSpPr>
          <p:cNvPr id="614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052513"/>
            <a:ext cx="817245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het opmaakprofiel te bewerken</a:t>
            </a:r>
          </a:p>
        </p:txBody>
      </p:sp>
      <p:sp>
        <p:nvSpPr>
          <p:cNvPr id="614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0213"/>
            <a:ext cx="8172450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smtClean="0"/>
              <a:t>Klik om de opmaakprofielen van de modeltekst te bewerken</a:t>
            </a:r>
          </a:p>
          <a:p>
            <a:pPr lvl="1"/>
            <a:r>
              <a:rPr lang="en-GB" altLang="nl-NL" smtClean="0"/>
              <a:t>Tweede niveau</a:t>
            </a:r>
          </a:p>
          <a:p>
            <a:pPr lvl="2"/>
            <a:r>
              <a:rPr lang="en-GB" altLang="nl-NL" smtClean="0"/>
              <a:t>Derde niveau</a:t>
            </a:r>
          </a:p>
          <a:p>
            <a:pPr lvl="3"/>
            <a:r>
              <a:rPr lang="en-GB" altLang="nl-NL" smtClean="0"/>
              <a:t>Vierde niveau</a:t>
            </a:r>
          </a:p>
          <a:p>
            <a:pPr lvl="4"/>
            <a:r>
              <a:rPr lang="en-GB" altLang="nl-NL" smtClean="0"/>
              <a:t>Vijfde niveau</a:t>
            </a:r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86525"/>
            <a:ext cx="4087812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669088"/>
            <a:ext cx="4087812" cy="144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670675"/>
            <a:ext cx="360363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2E6627A-D6FE-4A33-AC42-3B60E1C0C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53" name="sLogo" descr="RO__vervolgpagina~LPPT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0"/>
            <a:ext cx="774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1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052513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het </a:t>
            </a:r>
            <a:r>
              <a:rPr lang="en-GB" dirty="0" err="1" smtClean="0"/>
              <a:t>opmaakprofiel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0213"/>
            <a:ext cx="81724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86525"/>
            <a:ext cx="4087812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669088"/>
            <a:ext cx="4087812" cy="144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670675"/>
            <a:ext cx="360363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40315CA-E48D-4664-9617-8CC130E08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100013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6" y="-1"/>
            <a:ext cx="775860" cy="7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ThemeBarBottom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sThemeBarTop"/>
          <p:cNvSpPr>
            <a:spLocks noChangeArrowheads="1"/>
          </p:cNvSpPr>
          <p:nvPr/>
        </p:nvSpPr>
        <p:spPr bwMode="auto">
          <a:xfrm>
            <a:off x="0" y="0"/>
            <a:ext cx="9144000" cy="7572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sTitle"/>
          <p:cNvSpPr>
            <a:spLocks noGrp="1" noChangeArrowheads="1"/>
          </p:cNvSpPr>
          <p:nvPr>
            <p:ph type="title"/>
          </p:nvPr>
        </p:nvSpPr>
        <p:spPr bwMode="auto">
          <a:xfrm>
            <a:off x="485775" y="1052513"/>
            <a:ext cx="817245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het </a:t>
            </a:r>
            <a:r>
              <a:rPr lang="en-GB" dirty="0" err="1" smtClean="0"/>
              <a:t>opmaakprofiel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</p:txBody>
      </p:sp>
      <p:sp>
        <p:nvSpPr>
          <p:cNvPr id="1029" name="sConten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700213"/>
            <a:ext cx="8172450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de </a:t>
            </a:r>
            <a:r>
              <a:rPr lang="en-GB" dirty="0" err="1" smtClean="0"/>
              <a:t>opmaakprofielen</a:t>
            </a:r>
            <a:r>
              <a:rPr lang="en-GB" dirty="0" smtClean="0"/>
              <a:t> van de </a:t>
            </a:r>
            <a:r>
              <a:rPr lang="en-GB" dirty="0" err="1" smtClean="0"/>
              <a:t>modeltekst</a:t>
            </a:r>
            <a:r>
              <a:rPr lang="en-GB" dirty="0" smtClean="0"/>
              <a:t> </a:t>
            </a:r>
            <a:r>
              <a:rPr lang="en-GB" dirty="0" err="1" smtClean="0"/>
              <a:t>te</a:t>
            </a:r>
            <a:r>
              <a:rPr lang="en-GB" dirty="0" smtClean="0"/>
              <a:t>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</p:txBody>
      </p:sp>
      <p:sp>
        <p:nvSpPr>
          <p:cNvPr id="2" name="sDateTime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3588" y="6486525"/>
            <a:ext cx="4087812" cy="1444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sFooter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3588" y="6669088"/>
            <a:ext cx="4087812" cy="144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GB" smtClean="0"/>
              <a:t>WHO june 2016 | sero-surveys</a:t>
            </a:r>
            <a:endParaRPr lang="en-GB" dirty="0"/>
          </a:p>
        </p:txBody>
      </p:sp>
      <p:sp>
        <p:nvSpPr>
          <p:cNvPr id="1030" name="sSlideNumber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5775" y="6670675"/>
            <a:ext cx="360363" cy="142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A40315CA-E48D-4664-9617-8CC130E08E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3" name="sLogo" descr="RO__vervolgpagina~L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00013"/>
            <a:ext cx="9144000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96" y="-1"/>
            <a:ext cx="775860" cy="75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7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39750" indent="-27305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804863" indent="-263525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›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071563" indent="-2651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●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47788" indent="-274638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200" b="1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8049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6pPr>
      <a:lvl7pPr marL="22621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7pPr>
      <a:lvl8pPr marL="27193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8pPr>
      <a:lvl9pPr marL="3176588" indent="-274638" algn="l" rtl="0" fontAlgn="base">
        <a:spcBef>
          <a:spcPct val="20000"/>
        </a:spcBef>
        <a:spcAft>
          <a:spcPct val="0"/>
        </a:spcAft>
        <a:buFont typeface="Verdana" pitchFamily="34" charset="0"/>
        <a:buChar char="–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Inbox\Sherry%20Slides\fountain%20test2b.wmv" TargetMode="External"/><Relationship Id="rId1" Type="http://schemas.microsoft.com/office/2007/relationships/media" Target="file:///C:\Inbox\Sherry%20Slides\fountain%20test2b.wm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SlideNumber"/>
          <p:cNvSpPr txBox="1">
            <a:spLocks noGrp="1" noChangeArrowheads="1"/>
          </p:cNvSpPr>
          <p:nvPr/>
        </p:nvSpPr>
        <p:spPr bwMode="auto">
          <a:xfrm>
            <a:off x="485775" y="6405563"/>
            <a:ext cx="36036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6899FB3-90A5-4EEE-A6F1-215EF700610C}" type="slidenum">
              <a:rPr lang="en-GB" sz="1000">
                <a:solidFill>
                  <a:srgbClr val="000000"/>
                </a:solidFill>
              </a:rPr>
              <a:pPr eaLnBrk="1" hangingPunct="1"/>
              <a:t>1</a:t>
            </a:fld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84663" y="2420367"/>
            <a:ext cx="4105275" cy="1368673"/>
          </a:xfrm>
        </p:spPr>
        <p:txBody>
          <a:bodyPr wrap="square"/>
          <a:lstStyle/>
          <a:p>
            <a:pPr eaLnBrk="1" hangingPunct="1"/>
            <a:r>
              <a:rPr lang="en-GB" sz="3000" dirty="0" err="1" smtClean="0">
                <a:solidFill>
                  <a:schemeClr val="bg1"/>
                </a:solidFill>
              </a:rPr>
              <a:t>Serosurveillance</a:t>
            </a:r>
            <a:r>
              <a:rPr lang="en-GB" sz="3000" dirty="0" smtClean="0">
                <a:solidFill>
                  <a:schemeClr val="bg1"/>
                </a:solidFill>
              </a:rPr>
              <a:t/>
            </a:r>
            <a:br>
              <a:rPr lang="en-GB" sz="3000" dirty="0" smtClean="0">
                <a:solidFill>
                  <a:schemeClr val="bg1"/>
                </a:solidFill>
              </a:rPr>
            </a:br>
            <a:r>
              <a:rPr lang="en-GB" sz="3000" dirty="0" smtClean="0">
                <a:solidFill>
                  <a:schemeClr val="bg1"/>
                </a:solidFill>
              </a:rPr>
              <a:t/>
            </a:r>
            <a:br>
              <a:rPr lang="en-GB" sz="3000" dirty="0" smtClean="0">
                <a:solidFill>
                  <a:schemeClr val="bg1"/>
                </a:solidFill>
              </a:rPr>
            </a:br>
            <a:endParaRPr lang="en-GB" sz="2400" dirty="0" smtClean="0">
              <a:solidFill>
                <a:schemeClr val="bg1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284663" y="3859932"/>
            <a:ext cx="4751387" cy="2665412"/>
          </a:xfrm>
        </p:spPr>
        <p:txBody>
          <a:bodyPr/>
          <a:lstStyle/>
          <a:p>
            <a:pPr marL="0" indent="0" eaLnBrk="1" hangingPunct="1">
              <a:buFont typeface="Verdana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Department </a:t>
            </a:r>
            <a:r>
              <a:rPr lang="en-US" sz="1600" dirty="0" err="1" smtClean="0">
                <a:solidFill>
                  <a:schemeClr val="bg1"/>
                </a:solidFill>
              </a:rPr>
              <a:t>Immunesurveillance</a:t>
            </a:r>
            <a:r>
              <a:rPr lang="en-US" sz="1600" dirty="0" smtClean="0">
                <a:solidFill>
                  <a:schemeClr val="bg1"/>
                </a:solidFill>
              </a:rPr>
              <a:t> 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Verdana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Centre for Infectious Disease Control </a:t>
            </a:r>
          </a:p>
          <a:p>
            <a:pPr marL="0" indent="0" eaLnBrk="1" hangingPunct="1">
              <a:buFont typeface="Verdana" pitchFamily="34" charset="0"/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RIVM</a:t>
            </a:r>
          </a:p>
          <a:p>
            <a:pPr marL="0" indent="0" eaLnBrk="1" hangingPunct="1">
              <a:buNone/>
            </a:pPr>
            <a:r>
              <a:rPr lang="en-US" sz="1600" dirty="0">
                <a:solidFill>
                  <a:schemeClr val="bg1"/>
                </a:solidFill>
              </a:rPr>
              <a:t>Netherlands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Verdana" pitchFamily="34" charset="0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Verdana" pitchFamily="34" charset="0"/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indent="0" eaLnBrk="1" hangingPunct="1">
              <a:buFont typeface="Verdana" pitchFamily="34" charset="0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Fiona van der Klis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C41D8-A9FC-44E4-A3A7-69E1197F3E88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WHO june 2016 | sero-surveys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47" name="Picture 15" descr="136 A068-067 200 D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21600" r="50758" b="41727"/>
          <a:stretch>
            <a:fillRect/>
          </a:stretch>
        </p:blipFill>
        <p:spPr bwMode="auto">
          <a:xfrm>
            <a:off x="5291138" y="3573463"/>
            <a:ext cx="3673475" cy="263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Slide Number Placeholder 7"/>
          <p:cNvSpPr txBox="1">
            <a:spLocks noGrp="1"/>
          </p:cNvSpPr>
          <p:nvPr/>
        </p:nvSpPr>
        <p:spPr bwMode="auto">
          <a:xfrm>
            <a:off x="485775" y="6407150"/>
            <a:ext cx="360363" cy="18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424E27C4-A275-45EA-93BB-2BD15A26C427}" type="slidenum">
              <a:rPr lang="en-GB" altLang="nl-NL" sz="1000">
                <a:solidFill>
                  <a:schemeClr val="bg1"/>
                </a:solidFill>
              </a:rPr>
              <a:pPr eaLnBrk="1" hangingPunct="1"/>
              <a:t>10</a:t>
            </a:fld>
            <a:endParaRPr lang="en-GB" altLang="nl-NL" sz="1000" dirty="0">
              <a:solidFill>
                <a:schemeClr val="bg1"/>
              </a:solidFill>
            </a:endParaRPr>
          </a:p>
        </p:txBody>
      </p:sp>
      <p:sp>
        <p:nvSpPr>
          <p:cNvPr id="1208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75" y="1184275"/>
            <a:ext cx="8172450" cy="444500"/>
          </a:xfrm>
        </p:spPr>
        <p:txBody>
          <a:bodyPr/>
          <a:lstStyle/>
          <a:p>
            <a:pPr eaLnBrk="1" hangingPunct="1"/>
            <a:r>
              <a:rPr lang="en-GB" altLang="nl-NL" dirty="0" smtClean="0"/>
              <a:t>Multiplex immunoassay detection</a:t>
            </a:r>
            <a:endParaRPr lang="en-US" altLang="nl-NL" dirty="0" smtClean="0"/>
          </a:p>
        </p:txBody>
      </p:sp>
      <p:pic>
        <p:nvPicPr>
          <p:cNvPr id="120842" name="Picture 8" descr="revised_illustration2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700213"/>
            <a:ext cx="3233738" cy="3384550"/>
          </a:xfrm>
          <a:noFill/>
        </p:spPr>
      </p:pic>
      <p:sp>
        <p:nvSpPr>
          <p:cNvPr id="120843" name="sDateTime"/>
          <p:cNvSpPr txBox="1">
            <a:spLocks noGrp="1" noChangeArrowheads="1"/>
          </p:cNvSpPr>
          <p:nvPr/>
        </p:nvSpPr>
        <p:spPr bwMode="auto">
          <a:xfrm>
            <a:off x="5453063" y="6524625"/>
            <a:ext cx="36560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GB" altLang="nl-NL" sz="1000" dirty="0"/>
          </a:p>
        </p:txBody>
      </p:sp>
      <p:sp>
        <p:nvSpPr>
          <p:cNvPr id="120845" name="Rectangle 13"/>
          <p:cNvSpPr>
            <a:spLocks noChangeArrowheads="1"/>
          </p:cNvSpPr>
          <p:nvPr/>
        </p:nvSpPr>
        <p:spPr bwMode="auto">
          <a:xfrm>
            <a:off x="3348038" y="1773238"/>
            <a:ext cx="5688458" cy="1144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dirty="0" smtClean="0"/>
              <a:t>Red </a:t>
            </a:r>
            <a:r>
              <a:rPr lang="nl-NL" altLang="nl-NL" dirty="0"/>
              <a:t>laser </a:t>
            </a:r>
            <a:r>
              <a:rPr lang="nl-NL" altLang="nl-NL" dirty="0" err="1"/>
              <a:t>reads</a:t>
            </a:r>
            <a:r>
              <a:rPr lang="nl-NL" altLang="nl-NL" dirty="0"/>
              <a:t> the </a:t>
            </a:r>
            <a:r>
              <a:rPr lang="nl-NL" altLang="nl-NL" dirty="0" err="1" smtClean="0"/>
              <a:t>bead</a:t>
            </a:r>
            <a:r>
              <a:rPr lang="nl-NL" altLang="nl-NL" dirty="0" smtClean="0"/>
              <a:t> </a:t>
            </a:r>
            <a:r>
              <a:rPr lang="nl-NL" altLang="nl-NL" dirty="0" err="1"/>
              <a:t>internal</a:t>
            </a:r>
            <a:r>
              <a:rPr lang="nl-NL" altLang="nl-NL" dirty="0"/>
              <a:t> </a:t>
            </a:r>
            <a:r>
              <a:rPr lang="nl-NL" altLang="nl-NL" dirty="0" err="1"/>
              <a:t>dye</a:t>
            </a:r>
            <a:r>
              <a:rPr lang="nl-NL" altLang="nl-NL" dirty="0"/>
              <a:t> </a:t>
            </a:r>
            <a:r>
              <a:rPr lang="nl-NL" altLang="nl-NL" dirty="0" err="1"/>
              <a:t>fluorescence</a:t>
            </a:r>
            <a:endParaRPr lang="nl-NL" altLang="nl-NL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dirty="0"/>
              <a:t>Green laser </a:t>
            </a:r>
            <a:r>
              <a:rPr lang="nl-NL" altLang="nl-NL" dirty="0" err="1"/>
              <a:t>detects</a:t>
            </a:r>
            <a:r>
              <a:rPr lang="nl-NL" altLang="nl-NL" dirty="0"/>
              <a:t> the </a:t>
            </a:r>
            <a:r>
              <a:rPr lang="nl-NL" altLang="nl-NL" dirty="0" err="1"/>
              <a:t>amount</a:t>
            </a:r>
            <a:r>
              <a:rPr lang="nl-NL" altLang="nl-NL" dirty="0"/>
              <a:t> of </a:t>
            </a:r>
            <a:r>
              <a:rPr lang="nl-NL" altLang="nl-NL" dirty="0" err="1"/>
              <a:t>antibody</a:t>
            </a:r>
            <a:r>
              <a:rPr lang="nl-NL" altLang="nl-NL" dirty="0"/>
              <a:t> </a:t>
            </a:r>
            <a:r>
              <a:rPr lang="nl-NL" altLang="nl-NL" dirty="0" err="1"/>
              <a:t>bound</a:t>
            </a:r>
            <a:r>
              <a:rPr lang="nl-NL" altLang="nl-NL" dirty="0"/>
              <a:t> in MFI (</a:t>
            </a:r>
            <a:r>
              <a:rPr lang="nl-NL" altLang="nl-NL" dirty="0" err="1"/>
              <a:t>median</a:t>
            </a:r>
            <a:r>
              <a:rPr lang="nl-NL" altLang="nl-NL" dirty="0"/>
              <a:t> fluorescent </a:t>
            </a:r>
            <a:r>
              <a:rPr lang="nl-NL" altLang="nl-NL" dirty="0" err="1"/>
              <a:t>intensity</a:t>
            </a:r>
            <a:r>
              <a:rPr lang="nl-NL" altLang="nl-NL" dirty="0"/>
              <a:t>)</a:t>
            </a: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755650" y="5257800"/>
            <a:ext cx="43211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l-NL" altLang="nl-NL" dirty="0" err="1"/>
              <a:t>Quantification</a:t>
            </a:r>
            <a:r>
              <a:rPr lang="nl-NL" altLang="nl-NL" dirty="0"/>
              <a:t> in IU/ml or µg/ml </a:t>
            </a:r>
            <a:r>
              <a:rPr lang="nl-NL" altLang="nl-NL" dirty="0" err="1"/>
              <a:t>by</a:t>
            </a:r>
            <a:r>
              <a:rPr lang="nl-NL" altLang="nl-NL" dirty="0"/>
              <a:t> </a:t>
            </a:r>
            <a:r>
              <a:rPr lang="nl-NL" altLang="nl-NL" dirty="0" err="1"/>
              <a:t>interpolation</a:t>
            </a:r>
            <a:r>
              <a:rPr lang="nl-NL" altLang="nl-NL" dirty="0"/>
              <a:t> in a 5PL fit of the </a:t>
            </a:r>
            <a:r>
              <a:rPr lang="nl-NL" altLang="nl-NL" dirty="0" smtClean="0"/>
              <a:t>standard </a:t>
            </a:r>
            <a:r>
              <a:rPr lang="nl-NL" altLang="nl-NL" dirty="0"/>
              <a:t>curve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51268-8EE9-4F57-86AD-E88661FAD28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1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Bead regions</a:t>
            </a:r>
            <a:endParaRPr lang="nl-NL" altLang="nl-NL" dirty="0" smtClean="0"/>
          </a:p>
        </p:txBody>
      </p:sp>
      <p:sp>
        <p:nvSpPr>
          <p:cNvPr id="181254" name="sDateTime"/>
          <p:cNvSpPr txBox="1">
            <a:spLocks noGrp="1" noChangeArrowheads="1"/>
          </p:cNvSpPr>
          <p:nvPr/>
        </p:nvSpPr>
        <p:spPr bwMode="auto">
          <a:xfrm>
            <a:off x="5453063" y="6524625"/>
            <a:ext cx="3656012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GB" altLang="nl-NL" sz="1000" dirty="0"/>
          </a:p>
        </p:txBody>
      </p:sp>
      <p:grpSp>
        <p:nvGrpSpPr>
          <p:cNvPr id="181296" name="Group 48"/>
          <p:cNvGrpSpPr>
            <a:grpSpLocks/>
          </p:cNvGrpSpPr>
          <p:nvPr/>
        </p:nvGrpSpPr>
        <p:grpSpPr bwMode="auto">
          <a:xfrm>
            <a:off x="2987675" y="1341438"/>
            <a:ext cx="6026150" cy="4459287"/>
            <a:chOff x="2109" y="845"/>
            <a:chExt cx="3569" cy="2809"/>
          </a:xfrm>
        </p:grpSpPr>
        <p:pic>
          <p:nvPicPr>
            <p:cNvPr id="181289" name="Picture 41" descr="DTaP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05" t="21429" r="15984" b="26923"/>
            <a:stretch>
              <a:fillRect/>
            </a:stretch>
          </p:blipFill>
          <p:spPr bwMode="auto">
            <a:xfrm>
              <a:off x="2109" y="845"/>
              <a:ext cx="3569" cy="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91" name="Text Box 43"/>
            <p:cNvSpPr txBox="1">
              <a:spLocks noChangeArrowheads="1"/>
            </p:cNvSpPr>
            <p:nvPr/>
          </p:nvSpPr>
          <p:spPr bwMode="auto">
            <a:xfrm>
              <a:off x="2472" y="935"/>
              <a:ext cx="263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1000" b="1">
                  <a:solidFill>
                    <a:srgbClr val="FF0000"/>
                  </a:solidFill>
                </a:rPr>
                <a:t>DTaP 5-plex, region 2-11-28-45-60</a:t>
              </a:r>
              <a:endParaRPr lang="nl-NL" altLang="nl-NL" sz="1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81297" name="Group 49"/>
          <p:cNvGrpSpPr>
            <a:grpSpLocks/>
          </p:cNvGrpSpPr>
          <p:nvPr/>
        </p:nvGrpSpPr>
        <p:grpSpPr bwMode="auto">
          <a:xfrm>
            <a:off x="250825" y="2006600"/>
            <a:ext cx="6553200" cy="4198938"/>
            <a:chOff x="158" y="1264"/>
            <a:chExt cx="4219" cy="2645"/>
          </a:xfrm>
        </p:grpSpPr>
        <p:pic>
          <p:nvPicPr>
            <p:cNvPr id="181290" name="Picture 42" descr="pneum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43" t="22818" r="15782" b="24557"/>
            <a:stretch>
              <a:fillRect/>
            </a:stretch>
          </p:blipFill>
          <p:spPr bwMode="auto">
            <a:xfrm>
              <a:off x="158" y="1264"/>
              <a:ext cx="4219" cy="2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292" name="Text Box 44"/>
            <p:cNvSpPr txBox="1">
              <a:spLocks noChangeArrowheads="1"/>
            </p:cNvSpPr>
            <p:nvPr/>
          </p:nvSpPr>
          <p:spPr bwMode="auto">
            <a:xfrm>
              <a:off x="521" y="1344"/>
              <a:ext cx="29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nl-NL" sz="1000" b="1">
                  <a:solidFill>
                    <a:srgbClr val="FF0000"/>
                  </a:solidFill>
                </a:rPr>
                <a:t>Pneumo 13-plex, region 1-3-5-7-9-11-13-15-17-18-27-33-38</a:t>
              </a:r>
              <a:endParaRPr lang="nl-NL" altLang="nl-NL" sz="1000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407150"/>
            <a:ext cx="360363" cy="142875"/>
          </a:xfrm>
        </p:spPr>
        <p:txBody>
          <a:bodyPr/>
          <a:lstStyle/>
          <a:p>
            <a:fld id="{C607FA5A-7EF9-4BA8-89E3-D9360E13C02A}" type="slidenum">
              <a:rPr lang="en-GB" altLang="nl-NL"/>
              <a:pPr/>
              <a:t>11</a:t>
            </a:fld>
            <a:endParaRPr lang="en-GB" altLang="nl-NL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562929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Development of MMRV MIA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sz="1600" dirty="0" smtClean="0"/>
              <a:t>Antigen</a:t>
            </a:r>
          </a:p>
          <a:p>
            <a:pPr lvl="1"/>
            <a:r>
              <a:rPr lang="nl-NL" sz="1600" dirty="0" err="1" smtClean="0"/>
              <a:t>Edmonston</a:t>
            </a:r>
            <a:r>
              <a:rPr lang="nl-NL" sz="1600" dirty="0" smtClean="0"/>
              <a:t> </a:t>
            </a:r>
            <a:r>
              <a:rPr lang="nl-NL" sz="1600" dirty="0" err="1" smtClean="0"/>
              <a:t>measles</a:t>
            </a:r>
            <a:r>
              <a:rPr lang="nl-NL" sz="1600" dirty="0" smtClean="0"/>
              <a:t> culture on </a:t>
            </a:r>
            <a:r>
              <a:rPr lang="nl-NL" sz="1600" dirty="0" err="1" smtClean="0"/>
              <a:t>Verocells</a:t>
            </a:r>
            <a:endParaRPr lang="nl-NL" sz="1600" dirty="0" smtClean="0"/>
          </a:p>
          <a:p>
            <a:pPr lvl="1"/>
            <a:r>
              <a:rPr lang="nl-NL" sz="1600" dirty="0" err="1" smtClean="0"/>
              <a:t>purified</a:t>
            </a:r>
            <a:r>
              <a:rPr lang="nl-NL" sz="1600" dirty="0" smtClean="0"/>
              <a:t> </a:t>
            </a:r>
            <a:r>
              <a:rPr lang="nl-NL" sz="1600" dirty="0" err="1" smtClean="0"/>
              <a:t>by</a:t>
            </a:r>
            <a:r>
              <a:rPr lang="nl-NL" sz="1600" dirty="0" smtClean="0"/>
              <a:t> </a:t>
            </a:r>
            <a:r>
              <a:rPr lang="nl-NL" sz="1600" dirty="0" err="1" smtClean="0"/>
              <a:t>ultracentifugation</a:t>
            </a:r>
            <a:endParaRPr lang="nl-NL" sz="1600" dirty="0" smtClean="0"/>
          </a:p>
          <a:p>
            <a:pPr lvl="1"/>
            <a:r>
              <a:rPr lang="nl-NL" sz="1600" dirty="0" err="1" smtClean="0"/>
              <a:t>freeze</a:t>
            </a:r>
            <a:r>
              <a:rPr lang="nl-NL" sz="1600" dirty="0" smtClean="0"/>
              <a:t> </a:t>
            </a:r>
            <a:r>
              <a:rPr lang="nl-NL" sz="1600" dirty="0" err="1" smtClean="0"/>
              <a:t>dried</a:t>
            </a:r>
            <a:r>
              <a:rPr lang="nl-NL" sz="1600" dirty="0" smtClean="0"/>
              <a:t> </a:t>
            </a:r>
            <a:r>
              <a:rPr lang="nl-NL" sz="1600" dirty="0" err="1" smtClean="0"/>
              <a:t>and</a:t>
            </a:r>
            <a:r>
              <a:rPr lang="nl-NL" sz="1600" dirty="0" smtClean="0"/>
              <a:t> </a:t>
            </a:r>
            <a:r>
              <a:rPr lang="nl-NL" sz="1600" dirty="0" err="1" smtClean="0"/>
              <a:t>stored</a:t>
            </a:r>
            <a:r>
              <a:rPr lang="nl-NL" sz="1600" dirty="0" smtClean="0"/>
              <a:t> in </a:t>
            </a:r>
            <a:r>
              <a:rPr lang="nl-NL" sz="1600" dirty="0" err="1" smtClean="0"/>
              <a:t>ampuls</a:t>
            </a:r>
            <a:endParaRPr lang="nl-NL" sz="1600" dirty="0" smtClean="0"/>
          </a:p>
          <a:p>
            <a:pPr lvl="1"/>
            <a:endParaRPr lang="nl-NL" sz="1600" dirty="0" smtClean="0"/>
          </a:p>
          <a:p>
            <a:pPr lvl="1"/>
            <a:r>
              <a:rPr lang="nl-NL" sz="1600" dirty="0" err="1" smtClean="0"/>
              <a:t>Also</a:t>
            </a:r>
            <a:r>
              <a:rPr lang="nl-NL" sz="1600" dirty="0" smtClean="0"/>
              <a:t> commercial antigen </a:t>
            </a:r>
            <a:r>
              <a:rPr lang="nl-NL" sz="1600" dirty="0" err="1" smtClean="0"/>
              <a:t>possible</a:t>
            </a:r>
            <a:endParaRPr lang="nl-NL" sz="1600" dirty="0" smtClean="0"/>
          </a:p>
          <a:p>
            <a:pPr lvl="1"/>
            <a:endParaRPr lang="nl-NL" sz="1600" dirty="0"/>
          </a:p>
          <a:p>
            <a:pPr lvl="1"/>
            <a:endParaRPr lang="nl-NL" sz="1600" dirty="0" smtClean="0"/>
          </a:p>
          <a:p>
            <a:pPr lvl="1"/>
            <a:r>
              <a:rPr lang="nl-NL" sz="1600" dirty="0" smtClean="0"/>
              <a:t>Panel sera open </a:t>
            </a:r>
            <a:r>
              <a:rPr lang="nl-NL" sz="1600" dirty="0" err="1" smtClean="0"/>
              <a:t>population</a:t>
            </a:r>
            <a:endParaRPr lang="nl-NL" sz="1600" dirty="0" smtClean="0"/>
          </a:p>
          <a:p>
            <a:endParaRPr lang="nl-NL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72A8B-3E5C-4B75-A6E2-6381750A39F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66029"/>
            <a:ext cx="4010025" cy="283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582895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8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77762" y="836712"/>
            <a:ext cx="8172450" cy="444500"/>
          </a:xfrm>
        </p:spPr>
        <p:txBody>
          <a:bodyPr/>
          <a:lstStyle/>
          <a:p>
            <a:r>
              <a:rPr lang="nl-NL" dirty="0" err="1" smtClean="0"/>
              <a:t>Correlation</a:t>
            </a:r>
            <a:r>
              <a:rPr lang="nl-NL" dirty="0" smtClean="0"/>
              <a:t> ELISA </a:t>
            </a:r>
            <a:r>
              <a:rPr lang="nl-NL" dirty="0" err="1" smtClean="0"/>
              <a:t>and</a:t>
            </a:r>
            <a:r>
              <a:rPr lang="nl-NL" dirty="0" smtClean="0"/>
              <a:t> anti-H </a:t>
            </a:r>
            <a:r>
              <a:rPr lang="nl-NL" dirty="0" err="1" smtClean="0"/>
              <a:t>and</a:t>
            </a:r>
            <a:r>
              <a:rPr lang="nl-NL" dirty="0" smtClean="0"/>
              <a:t> VN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272A8B-3E5C-4B75-A6E2-6381750A39F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04855" cy="4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5931817"/>
            <a:ext cx="39604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 smtClean="0"/>
              <a:t>Provided</a:t>
            </a:r>
            <a:r>
              <a:rPr lang="nl-NL" sz="1100" dirty="0" smtClean="0"/>
              <a:t> </a:t>
            </a:r>
            <a:r>
              <a:rPr lang="nl-NL" sz="1100" dirty="0" err="1" smtClean="0"/>
              <a:t>by</a:t>
            </a:r>
            <a:r>
              <a:rPr lang="nl-NL" sz="1100" dirty="0" smtClean="0"/>
              <a:t> Rob van Binnendijk </a:t>
            </a:r>
            <a:r>
              <a:rPr lang="nl-NL" sz="1100" dirty="0" err="1" smtClean="0"/>
              <a:t>and</a:t>
            </a:r>
            <a:r>
              <a:rPr lang="nl-NL" sz="1100" dirty="0" smtClean="0"/>
              <a:t> Rik de Swart</a:t>
            </a:r>
            <a:endParaRPr lang="en-US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80063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43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sDateTime"/>
          <p:cNvSpPr txBox="1">
            <a:spLocks noGrp="1" noChangeArrowheads="1"/>
          </p:cNvSpPr>
          <p:nvPr/>
        </p:nvSpPr>
        <p:spPr bwMode="auto">
          <a:xfrm>
            <a:off x="5453063" y="6524625"/>
            <a:ext cx="3656012" cy="14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GB" sz="1000" dirty="0">
              <a:latin typeface="Arial" charset="0"/>
            </a:endParaRPr>
          </a:p>
        </p:txBody>
      </p:sp>
      <p:pic>
        <p:nvPicPr>
          <p:cNvPr id="141328" name="Picture 1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125538"/>
            <a:ext cx="6872287" cy="4303712"/>
          </a:xfrm>
        </p:spPr>
      </p:pic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468313" y="5589588"/>
            <a:ext cx="79930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/>
              <a:t>Comparison of results obtained by the MIA with results from the in-house measles, mumps and rubella ELISAs and the varicella zoster ELISA kit. Cut-off levels are indicated by the dashed red lines and the ideal line is represented by the black dashed line.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CEDFA-A292-430A-971C-EAC492120A40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063" y="6525344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68313" y="908050"/>
            <a:ext cx="8172450" cy="444500"/>
          </a:xfrm>
          <a:prstGeom prst="rect">
            <a:avLst/>
          </a:prstGeom>
          <a:noFill/>
        </p:spPr>
        <p:txBody>
          <a:bodyPr vert="horz" lIns="91221" tIns="45610" rIns="91221" bIns="4561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12825"/>
            <a:r>
              <a:rPr lang="en-US" sz="2800" dirty="0" err="1" smtClean="0">
                <a:solidFill>
                  <a:srgbClr val="FF0000"/>
                </a:solidFill>
              </a:rPr>
              <a:t>Seroprevalence</a:t>
            </a:r>
            <a:r>
              <a:rPr lang="en-US" sz="2800" dirty="0" smtClean="0">
                <a:solidFill>
                  <a:srgbClr val="FF0000"/>
                </a:solidFill>
              </a:rPr>
              <a:t> studies with the MIA</a:t>
            </a:r>
          </a:p>
        </p:txBody>
      </p:sp>
      <p:pic>
        <p:nvPicPr>
          <p:cNvPr id="2841" name="Picture 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7560840" cy="4145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51268-8EE9-4F57-86AD-E88661FAD28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436096" y="6021288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 smtClean="0"/>
              <a:t>Mollema</a:t>
            </a:r>
            <a:r>
              <a:rPr lang="nl-NL" sz="1200" dirty="0" smtClean="0"/>
              <a:t> et al, </a:t>
            </a:r>
            <a:r>
              <a:rPr lang="nl-NL" sz="1100" dirty="0" err="1" smtClean="0"/>
              <a:t>epidemiol</a:t>
            </a:r>
            <a:r>
              <a:rPr lang="nl-NL" sz="1100" dirty="0" smtClean="0"/>
              <a:t> infect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903288"/>
            <a:ext cx="50292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98850"/>
            <a:ext cx="5029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91491" y="5860634"/>
            <a:ext cx="20569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 smtClean="0"/>
              <a:t>Dorigo</a:t>
            </a:r>
            <a:r>
              <a:rPr lang="en-US" sz="1600" i="1" dirty="0" smtClean="0"/>
              <a:t> et al. 2015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73688" y="1961764"/>
            <a:ext cx="352929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Vaccinated birth cohorts</a:t>
            </a:r>
          </a:p>
          <a:p>
            <a:pPr>
              <a:defRPr/>
            </a:pPr>
            <a:r>
              <a:rPr lang="en-US" sz="1400" dirty="0" smtClean="0"/>
              <a:t>10..20% seronegative/indeterminate </a:t>
            </a:r>
            <a:endParaRPr lang="en-US" sz="1400" dirty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1400" dirty="0" smtClean="0"/>
              <a:t>different </a:t>
            </a:r>
            <a:r>
              <a:rPr lang="en-US" sz="1400" dirty="0"/>
              <a:t>EIA </a:t>
            </a:r>
            <a:r>
              <a:rPr lang="en-US" sz="1400" dirty="0" smtClean="0"/>
              <a:t>tests, similar outcome</a:t>
            </a:r>
          </a:p>
          <a:p>
            <a:pPr>
              <a:defRPr/>
            </a:pP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9" name="Title 1"/>
          <p:cNvSpPr>
            <a:spLocks/>
          </p:cNvSpPr>
          <p:nvPr/>
        </p:nvSpPr>
        <p:spPr bwMode="auto">
          <a:xfrm>
            <a:off x="5039443" y="125612"/>
            <a:ext cx="3937819" cy="15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2000" dirty="0" smtClean="0">
                <a:solidFill>
                  <a:schemeClr val="bg1"/>
                </a:solidFill>
              </a:rPr>
              <a:t>Immune status HCWs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2000" dirty="0" smtClean="0">
                <a:solidFill>
                  <a:schemeClr val="bg1"/>
                </a:solidFill>
              </a:rPr>
              <a:t>(hospital survey)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nl-NL" sz="2000" dirty="0" smtClean="0">
              <a:solidFill>
                <a:srgbClr val="003366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2000" dirty="0" smtClean="0">
                <a:solidFill>
                  <a:srgbClr val="003366"/>
                </a:solidFill>
              </a:rPr>
              <a:t>Commercial EIAs versus PRN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nl-NL" altLang="nl-NL" sz="2000" dirty="0" smtClean="0">
              <a:solidFill>
                <a:srgbClr val="0033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0650" y="2220119"/>
            <a:ext cx="1623318" cy="851696"/>
          </a:xfrm>
          <a:prstGeom prst="rect">
            <a:avLst/>
          </a:prstGeom>
          <a:solidFill>
            <a:srgbClr val="FF0000">
              <a:alpha val="3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93475" y="5390108"/>
            <a:ext cx="31708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&lt; </a:t>
            </a:r>
            <a:r>
              <a:rPr lang="en-US" sz="1600" dirty="0" smtClean="0"/>
              <a:t>1% </a:t>
            </a:r>
            <a:r>
              <a:rPr lang="en-US" sz="1600" dirty="0"/>
              <a:t>seronegative with </a:t>
            </a:r>
            <a:r>
              <a:rPr lang="en-US" sz="1600" dirty="0" smtClean="0"/>
              <a:t>PRN</a:t>
            </a:r>
            <a:endParaRPr lang="en-US" sz="1600" dirty="0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356635" y="6319056"/>
            <a:ext cx="8172450" cy="444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51268-8EE9-4F57-86AD-E88661FAD28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93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3498850"/>
            <a:ext cx="5029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879475"/>
            <a:ext cx="50292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74117" y="2833688"/>
            <a:ext cx="1609851" cy="239712"/>
          </a:xfrm>
          <a:prstGeom prst="rect">
            <a:avLst/>
          </a:prstGeom>
          <a:solidFill>
            <a:srgbClr val="FF0000">
              <a:alpha val="3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96832" y="2797716"/>
            <a:ext cx="31516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&lt; 5% </a:t>
            </a:r>
            <a:r>
              <a:rPr lang="en-US" sz="1600" dirty="0" err="1"/>
              <a:t>seronegative</a:t>
            </a:r>
            <a:r>
              <a:rPr lang="en-US" sz="1600" dirty="0"/>
              <a:t> with MIA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5039443" y="125612"/>
            <a:ext cx="3937819" cy="15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2000" dirty="0" smtClean="0">
                <a:solidFill>
                  <a:schemeClr val="bg1"/>
                </a:solidFill>
              </a:rPr>
              <a:t>Immune status HCWs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2000" dirty="0" smtClean="0">
                <a:solidFill>
                  <a:schemeClr val="bg1"/>
                </a:solidFill>
              </a:rPr>
              <a:t>(hospital survey)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nl-NL" sz="2000" dirty="0" smtClean="0">
              <a:solidFill>
                <a:srgbClr val="003366"/>
              </a:solidFill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2000" dirty="0" smtClean="0">
                <a:solidFill>
                  <a:srgbClr val="003366"/>
                </a:solidFill>
              </a:rPr>
              <a:t>IgG (MIA) versus PRN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nl-NL" altLang="nl-NL" sz="2000" dirty="0" smtClean="0">
              <a:solidFill>
                <a:srgbClr val="0033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91491" y="5860634"/>
            <a:ext cx="205697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 smtClean="0"/>
              <a:t>Dorigo</a:t>
            </a:r>
            <a:r>
              <a:rPr lang="en-US" sz="1600" i="1" dirty="0" smtClean="0"/>
              <a:t> et al. 2015</a:t>
            </a:r>
            <a:endParaRPr lang="en-US" sz="1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3475" y="5390108"/>
            <a:ext cx="317086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&lt; </a:t>
            </a:r>
            <a:r>
              <a:rPr lang="en-US" sz="1600" dirty="0" smtClean="0"/>
              <a:t>1% </a:t>
            </a:r>
            <a:r>
              <a:rPr lang="en-US" sz="1600" dirty="0"/>
              <a:t>seronegative with </a:t>
            </a:r>
            <a:r>
              <a:rPr lang="en-US" sz="1600" dirty="0" smtClean="0"/>
              <a:t>PRN</a:t>
            </a:r>
            <a:endParaRPr lang="en-US" sz="1600" dirty="0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356635" y="6319056"/>
            <a:ext cx="8172450" cy="444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BA51268-8EE9-4F57-86AD-E88661FAD28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8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Rubella antibody concentration 1995 </a:t>
            </a:r>
            <a:r>
              <a:rPr lang="en-US" dirty="0" err="1" smtClean="0"/>
              <a:t>vs</a:t>
            </a:r>
            <a:r>
              <a:rPr lang="en-US" dirty="0" smtClean="0"/>
              <a:t> 2006</a:t>
            </a: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8625-9077-4D1D-A993-DAC02713310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2128044"/>
            <a:ext cx="80391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6300192" y="6061992"/>
            <a:ext cx="2304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Smits et al, </a:t>
            </a:r>
            <a:r>
              <a:rPr lang="en-US" sz="900" dirty="0" smtClean="0"/>
              <a:t> Vaccine 2014</a:t>
            </a:r>
            <a:endParaRPr lang="en-US" sz="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94521" y="6525344"/>
            <a:ext cx="3563937" cy="71263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3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Polio </a:t>
            </a:r>
            <a:r>
              <a:rPr lang="nl-NL" dirty="0" err="1" smtClean="0"/>
              <a:t>multiplexed</a:t>
            </a:r>
            <a:r>
              <a:rPr lang="nl-NL" dirty="0" smtClean="0"/>
              <a:t> </a:t>
            </a:r>
            <a:r>
              <a:rPr lang="nl-NL" dirty="0" err="1" smtClean="0"/>
              <a:t>serology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Use</a:t>
            </a:r>
            <a:r>
              <a:rPr lang="nl-NL" dirty="0" smtClean="0"/>
              <a:t> of polio virus </a:t>
            </a:r>
            <a:r>
              <a:rPr lang="nl-NL" dirty="0" err="1" smtClean="0"/>
              <a:t>restricted</a:t>
            </a:r>
            <a:endParaRPr lang="nl-NL" dirty="0" smtClean="0"/>
          </a:p>
          <a:p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lab </a:t>
            </a:r>
            <a:r>
              <a:rPr lang="nl-NL" dirty="0" err="1" smtClean="0"/>
              <a:t>assays</a:t>
            </a:r>
            <a:r>
              <a:rPr lang="nl-NL" dirty="0" smtClean="0"/>
              <a:t> independent on live virus</a:t>
            </a:r>
          </a:p>
          <a:p>
            <a:endParaRPr lang="nl-NL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A044F-B118-460D-A984-BAABC7EE0770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" y="2545066"/>
            <a:ext cx="3466196" cy="264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3231158" cy="2418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89" y="2754674"/>
            <a:ext cx="2998311" cy="222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96136" y="5517232"/>
            <a:ext cx="2952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err="1" smtClean="0"/>
              <a:t>Schepp</a:t>
            </a:r>
            <a:r>
              <a:rPr lang="nl-NL" sz="1100" dirty="0" smtClean="0"/>
              <a:t> et al, </a:t>
            </a:r>
            <a:r>
              <a:rPr lang="nl-NL" sz="1100" dirty="0" err="1" smtClean="0"/>
              <a:t>submitted</a:t>
            </a:r>
            <a:endParaRPr lang="en-US" sz="11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80063" y="6525344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66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5BE51-C11E-466F-A677-AAD03207128C}" type="slidenum">
              <a:rPr lang="en-GB" altLang="nl-NL"/>
              <a:pPr/>
              <a:t>2</a:t>
            </a:fld>
            <a:endParaRPr lang="en-GB" altLang="nl-NL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7772400" cy="577850"/>
          </a:xfrm>
        </p:spPr>
        <p:txBody>
          <a:bodyPr/>
          <a:lstStyle/>
          <a:p>
            <a:pPr defTabSz="1012825"/>
            <a:r>
              <a:rPr lang="en-US" altLang="nl-NL"/>
              <a:t>Monitoring Vaccination Programme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47913"/>
            <a:ext cx="8208962" cy="2736850"/>
          </a:xfrm>
        </p:spPr>
        <p:txBody>
          <a:bodyPr/>
          <a:lstStyle/>
          <a:p>
            <a:pPr marL="190500" indent="-190500" defTabSz="1012825"/>
            <a:r>
              <a:rPr lang="en-US" altLang="nl-NL"/>
              <a:t> Clinical surveillance 	notifications, lab reports, hospital 					admissions, deaths</a:t>
            </a:r>
          </a:p>
          <a:p>
            <a:pPr marL="190500" indent="-190500" defTabSz="1012825"/>
            <a:r>
              <a:rPr lang="en-US" altLang="nl-NL"/>
              <a:t> Vaccination coverage	registration vaccine uptake, indicator for 				effectiveness</a:t>
            </a:r>
          </a:p>
          <a:p>
            <a:pPr marL="190500" indent="-190500" defTabSz="1012825"/>
            <a:r>
              <a:rPr lang="en-US" altLang="nl-NL"/>
              <a:t> Immune surveillance	immunity of population, subpopulations 				at risk, herd immunity</a:t>
            </a:r>
          </a:p>
          <a:p>
            <a:pPr marL="190500" indent="-190500" defTabSz="1012825"/>
            <a:r>
              <a:rPr lang="nl-NL" altLang="nl-NL"/>
              <a:t> Pathogen surveillance	antigenic drift, genotypic characteristics</a:t>
            </a:r>
            <a:endParaRPr lang="en-US" altLang="nl-NL"/>
          </a:p>
          <a:p>
            <a:pPr marL="190500" indent="-190500" defTabSz="1012825"/>
            <a:r>
              <a:rPr lang="en-US" altLang="nl-NL"/>
              <a:t> Safety of vaccines	adverse events monitoring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6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6"/>
          <p:cNvSpPr txBox="1">
            <a:spLocks noGrp="1"/>
          </p:cNvSpPr>
          <p:nvPr/>
        </p:nvSpPr>
        <p:spPr bwMode="auto">
          <a:xfrm>
            <a:off x="485775" y="6407150"/>
            <a:ext cx="36036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03BDB3E-B2AB-4ABD-82D9-D0612ABEFE04}" type="slidenum">
              <a:rPr lang="en-GB" sz="1000">
                <a:solidFill>
                  <a:srgbClr val="000000"/>
                </a:solidFill>
              </a:rPr>
              <a:pPr eaLnBrk="1" hangingPunct="1"/>
              <a:t>20</a:t>
            </a:fld>
            <a:endParaRPr lang="en-GB" sz="1000">
              <a:solidFill>
                <a:srgbClr val="00000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1221" tIns="45610" rIns="91221" bIns="45610"/>
          <a:lstStyle/>
          <a:p>
            <a:pPr defTabSz="1012825" eaLnBrk="1" hangingPunct="1"/>
            <a:r>
              <a:rPr lang="nl-NL" dirty="0" smtClean="0"/>
              <a:t>MIA </a:t>
            </a:r>
            <a:r>
              <a:rPr lang="nl-NL" dirty="0" err="1" smtClean="0"/>
              <a:t>implementation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endParaRPr lang="en-US" dirty="0" smtClean="0"/>
          </a:p>
        </p:txBody>
      </p:sp>
      <p:sp>
        <p:nvSpPr>
          <p:cNvPr id="17412" name="Rectangle 5"/>
          <p:cNvSpPr>
            <a:spLocks noGrp="1" noChangeArrowheads="1"/>
          </p:cNvSpPr>
          <p:nvPr>
            <p:ph sz="half" idx="1"/>
          </p:nvPr>
        </p:nvSpPr>
        <p:spPr>
          <a:noFill/>
        </p:spPr>
        <p:txBody>
          <a:bodyPr lIns="91221" tIns="45610" rIns="91221" bIns="45610"/>
          <a:lstStyle/>
          <a:p>
            <a:pPr defTabSz="1012825" eaLnBrk="1" hangingPunct="1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Specific, sensitive and high reproducibility</a:t>
            </a:r>
          </a:p>
          <a:p>
            <a:pPr defTabSz="1012825" eaLnBrk="1" hangingPunct="1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Sample and antigen saving</a:t>
            </a:r>
          </a:p>
          <a:p>
            <a:pPr defTabSz="1012825" eaLnBrk="1" hangingPunct="1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Reduced labor by multiplexing</a:t>
            </a:r>
          </a:p>
          <a:p>
            <a:pPr defTabSz="1012825" eaLnBrk="1" hangingPunct="1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High throughput </a:t>
            </a:r>
          </a:p>
          <a:p>
            <a:pPr defTabSz="1012825" eaLnBrk="1" hangingPunct="1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Good correlation with ELISA</a:t>
            </a:r>
          </a:p>
          <a:p>
            <a:pPr defTabSz="1012825" eaLnBrk="1" hangingPunct="1">
              <a:buFont typeface="Wingdings" pitchFamily="2" charset="2"/>
              <a:buChar char="ü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Cost-effective vs ELISA from 3-plex</a:t>
            </a:r>
            <a:endParaRPr lang="en-GB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400" dirty="0"/>
              <a:t>Research tools:</a:t>
            </a:r>
          </a:p>
          <a:p>
            <a:r>
              <a:rPr lang="en-US" sz="1400" dirty="0"/>
              <a:t>Subclass (IgG, IgM, IgA)</a:t>
            </a:r>
          </a:p>
          <a:p>
            <a:r>
              <a:rPr lang="en-US" sz="1400" dirty="0" err="1"/>
              <a:t>Isotyping</a:t>
            </a:r>
            <a:r>
              <a:rPr lang="en-US" sz="1400" dirty="0"/>
              <a:t> (IgG1-4, IgA1-2)</a:t>
            </a:r>
          </a:p>
          <a:p>
            <a:r>
              <a:rPr lang="en-US" sz="1400" dirty="0"/>
              <a:t>Avidity (</a:t>
            </a:r>
            <a:r>
              <a:rPr lang="en-US" sz="1400" dirty="0" err="1"/>
              <a:t>isothiocyanate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sz="1400" dirty="0"/>
              <a:t>Sample source: </a:t>
            </a:r>
          </a:p>
          <a:p>
            <a:r>
              <a:rPr lang="en-US" sz="1400" dirty="0"/>
              <a:t>Serum / plasma</a:t>
            </a:r>
          </a:p>
          <a:p>
            <a:r>
              <a:rPr lang="en-US" sz="1400" dirty="0"/>
              <a:t>Saliva and cervical secretion</a:t>
            </a:r>
          </a:p>
          <a:p>
            <a:r>
              <a:rPr lang="en-US" sz="1400" dirty="0"/>
              <a:t>Filter paper dried blood spots</a:t>
            </a:r>
          </a:p>
          <a:p>
            <a:endParaRPr lang="en-US" dirty="0"/>
          </a:p>
        </p:txBody>
      </p:sp>
      <p:sp>
        <p:nvSpPr>
          <p:cNvPr id="174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4AF7F27-9981-4436-87D2-F80D34ADA188}" type="slidenum">
              <a:rPr lang="en-GB" smtClean="0">
                <a:solidFill>
                  <a:srgbClr val="FFFFFF"/>
                </a:solidFill>
              </a:rPr>
              <a:pPr eaLnBrk="1" hangingPunct="1"/>
              <a:t>20</a:t>
            </a:fld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72706" name="fountain test2b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3325"/>
            <a:ext cx="36353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Luminex LabMAP 100 7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02213"/>
            <a:ext cx="28082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80063" y="6525344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smtClean="0"/>
              <a:t>WHO june 2016 | sero-surveys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0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339428"/>
            <a:ext cx="7772400" cy="433388"/>
          </a:xfrm>
          <a:noFill/>
        </p:spPr>
        <p:txBody>
          <a:bodyPr/>
          <a:lstStyle/>
          <a:p>
            <a:pPr defTabSz="1012825" eaLnBrk="1" hangingPunct="1"/>
            <a:r>
              <a:rPr lang="en-GB" dirty="0" smtClean="0"/>
              <a:t>Multiplex immunoassays developed by RIVM</a:t>
            </a:r>
            <a:endParaRPr lang="en-US" dirty="0" smtClean="0"/>
          </a:p>
        </p:txBody>
      </p:sp>
      <p:graphicFrame>
        <p:nvGraphicFramePr>
          <p:cNvPr id="256393" name="Group 3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904408"/>
              </p:ext>
            </p:extLst>
          </p:nvPr>
        </p:nvGraphicFramePr>
        <p:xfrm>
          <a:off x="395536" y="2132854"/>
          <a:ext cx="8280920" cy="3672410"/>
        </p:xfrm>
        <a:graphic>
          <a:graphicData uri="http://schemas.openxmlformats.org/drawingml/2006/table">
            <a:tbl>
              <a:tblPr/>
              <a:tblGrid>
                <a:gridCol w="1972884"/>
                <a:gridCol w="6308036"/>
              </a:tblGrid>
              <a:tr h="354467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Multiplex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immunoassays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different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combinations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of vaccine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components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of the NIP 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MIA</a:t>
                      </a:r>
                      <a:endParaRPr kumimoji="0" lang="nl-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Vaccine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components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DTaP4 6-plex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DT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toxin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and pertussis vaccine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antigens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PT, FHA,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Prn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and Fim2/3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MMRV 4-plex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mumps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measles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rubella and varicella virus  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Men-</a:t>
                      </a:r>
                      <a:r>
                        <a:rPr kumimoji="0" lang="nl-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Hib</a:t>
                      </a: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5-plex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N. </a:t>
                      </a:r>
                      <a:r>
                        <a:rPr kumimoji="0" lang="nl-NL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meningitidis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PS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serogroup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A, C, W, Y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and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Hib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Pneumo</a:t>
                      </a: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13-plex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PnPS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serogroup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1, 3, 4, 5, 6A, 6B, 7F, 9V, 14, 18C, 19A, 19F, 23F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46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HPV 7-plex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VLP types 16, 18, 31, 33, 45, 52, 58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T="45714" marB="45714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3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nl-N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Polio </a:t>
                      </a:r>
                    </a:p>
                  </a:txBody>
                  <a:tcPr marT="45714" marB="45714"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Verdana" pitchFamily="34" charset="0"/>
                        <a:buNone/>
                        <a:tabLst/>
                      </a:pP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Type 1, 2 </a:t>
                      </a:r>
                      <a:r>
                        <a:rPr kumimoji="0" lang="nl-N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and</a:t>
                      </a:r>
                      <a:r>
                        <a:rPr kumimoji="0" lang="nl-N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3</a:t>
                      </a:r>
                    </a:p>
                  </a:txBody>
                  <a:tcPr marT="45714" marB="45714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678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future plans: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Multiplex for Hepatitis B, CMV, EBV,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Rota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and RSV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Further combinations: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Pneumo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-Men-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Hib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18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plex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,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DTaP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-MMRV 10-plex</a:t>
                      </a:r>
                    </a:p>
                  </a:txBody>
                  <a:tcPr marT="45714" marB="45714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3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090588C-5987-42D3-8C3E-6EC8C9EBDD6E}" type="slidenum">
              <a:rPr lang="en-GB" smtClean="0">
                <a:solidFill>
                  <a:srgbClr val="FFFFFF"/>
                </a:solidFill>
              </a:rPr>
              <a:pPr eaLnBrk="1" hangingPunct="1"/>
              <a:t>21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</a:t>
            </a:r>
            <a:r>
              <a:rPr lang="nl-NL" dirty="0" smtClean="0"/>
              <a:t>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Expanding</a:t>
            </a:r>
            <a:r>
              <a:rPr lang="nl-NL" dirty="0" smtClean="0"/>
              <a:t> EPI;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multiplexed</a:t>
            </a:r>
            <a:r>
              <a:rPr lang="nl-NL" dirty="0" smtClean="0"/>
              <a:t> </a:t>
            </a:r>
            <a:r>
              <a:rPr lang="nl-NL" dirty="0" err="1" smtClean="0"/>
              <a:t>serology</a:t>
            </a:r>
            <a:endParaRPr lang="nl-NL" dirty="0" smtClean="0"/>
          </a:p>
          <a:p>
            <a:pPr lvl="1"/>
            <a:r>
              <a:rPr lang="nl-NL" dirty="0" smtClean="0"/>
              <a:t>Low volume sera, </a:t>
            </a:r>
            <a:r>
              <a:rPr lang="nl-NL" dirty="0" err="1" smtClean="0"/>
              <a:t>dried</a:t>
            </a:r>
            <a:r>
              <a:rPr lang="nl-NL" dirty="0" smtClean="0"/>
              <a:t> </a:t>
            </a:r>
            <a:r>
              <a:rPr lang="nl-NL" dirty="0" err="1" smtClean="0"/>
              <a:t>blood</a:t>
            </a:r>
            <a:r>
              <a:rPr lang="nl-NL" dirty="0" smtClean="0"/>
              <a:t> spots</a:t>
            </a:r>
          </a:p>
          <a:p>
            <a:r>
              <a:rPr lang="nl-NL" dirty="0" smtClean="0"/>
              <a:t>MIA is tool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numerous</a:t>
            </a:r>
            <a:r>
              <a:rPr lang="nl-NL" dirty="0" smtClean="0"/>
              <a:t> </a:t>
            </a:r>
            <a:r>
              <a:rPr lang="nl-NL" dirty="0" err="1" smtClean="0"/>
              <a:t>applications</a:t>
            </a:r>
            <a:endParaRPr lang="nl-NL" dirty="0" smtClean="0"/>
          </a:p>
          <a:p>
            <a:r>
              <a:rPr lang="nl-NL" dirty="0" err="1" smtClean="0"/>
              <a:t>Used</a:t>
            </a:r>
            <a:r>
              <a:rPr lang="nl-NL" dirty="0" smtClean="0"/>
              <a:t> in </a:t>
            </a:r>
            <a:r>
              <a:rPr lang="nl-NL" dirty="0" err="1" smtClean="0"/>
              <a:t>sero</a:t>
            </a:r>
            <a:r>
              <a:rPr lang="nl-NL" dirty="0" smtClean="0"/>
              <a:t>-survey in Dutch </a:t>
            </a:r>
            <a:r>
              <a:rPr lang="nl-NL" dirty="0" err="1" smtClean="0"/>
              <a:t>cohots</a:t>
            </a:r>
            <a:r>
              <a:rPr lang="nl-NL" dirty="0" smtClean="0"/>
              <a:t>, </a:t>
            </a:r>
            <a:r>
              <a:rPr lang="nl-NL" dirty="0" err="1" smtClean="0"/>
              <a:t>population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monitoring EPI</a:t>
            </a:r>
          </a:p>
          <a:p>
            <a:endParaRPr lang="nl-NL" dirty="0"/>
          </a:p>
          <a:p>
            <a:r>
              <a:rPr lang="nl-NL" dirty="0" smtClean="0"/>
              <a:t>MIA is </a:t>
            </a:r>
            <a:r>
              <a:rPr lang="nl-NL" dirty="0" err="1" smtClean="0"/>
              <a:t>sensitive</a:t>
            </a:r>
            <a:r>
              <a:rPr lang="nl-NL" dirty="0" smtClean="0"/>
              <a:t>,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correlation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historical</a:t>
            </a:r>
            <a:r>
              <a:rPr lang="nl-NL" dirty="0" smtClean="0"/>
              <a:t> (gold) </a:t>
            </a:r>
            <a:r>
              <a:rPr lang="nl-NL" dirty="0" err="1" smtClean="0"/>
              <a:t>assays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Polio in </a:t>
            </a:r>
            <a:r>
              <a:rPr lang="nl-NL" dirty="0" err="1" smtClean="0"/>
              <a:t>transition</a:t>
            </a:r>
            <a:r>
              <a:rPr lang="nl-NL" dirty="0" smtClean="0"/>
              <a:t> </a:t>
            </a:r>
            <a:r>
              <a:rPr lang="nl-NL" dirty="0" err="1" smtClean="0"/>
              <a:t>phase</a:t>
            </a:r>
            <a:r>
              <a:rPr lang="nl-NL" dirty="0" smtClean="0"/>
              <a:t>, </a:t>
            </a:r>
            <a:r>
              <a:rPr lang="nl-NL" dirty="0" err="1" smtClean="0"/>
              <a:t>need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assays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using</a:t>
            </a:r>
            <a:r>
              <a:rPr lang="nl-NL" dirty="0" smtClean="0"/>
              <a:t> live virus</a:t>
            </a:r>
          </a:p>
          <a:p>
            <a:pPr lvl="1"/>
            <a:r>
              <a:rPr lang="nl-NL" dirty="0" smtClean="0"/>
              <a:t>Opportunity </a:t>
            </a:r>
            <a:r>
              <a:rPr lang="nl-NL" dirty="0" err="1" smtClean="0"/>
              <a:t>to</a:t>
            </a:r>
            <a:r>
              <a:rPr lang="nl-NL" dirty="0" smtClean="0"/>
              <a:t> take </a:t>
            </a:r>
            <a:r>
              <a:rPr lang="nl-NL" dirty="0" err="1" smtClean="0"/>
              <a:t>others</a:t>
            </a:r>
            <a:r>
              <a:rPr lang="nl-NL" dirty="0" smtClean="0"/>
              <a:t> VPD in </a:t>
            </a:r>
            <a:r>
              <a:rPr lang="nl-NL" dirty="0" err="1" smtClean="0"/>
              <a:t>same</a:t>
            </a:r>
            <a:r>
              <a:rPr lang="nl-NL" dirty="0" smtClean="0"/>
              <a:t> flow?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>
                <a:solidFill>
                  <a:schemeClr val="tx2"/>
                </a:solidFill>
              </a:rPr>
              <a:t>Role</a:t>
            </a:r>
            <a:r>
              <a:rPr lang="nl-NL" dirty="0" smtClean="0">
                <a:solidFill>
                  <a:schemeClr val="tx2"/>
                </a:solidFill>
              </a:rPr>
              <a:t> </a:t>
            </a:r>
            <a:r>
              <a:rPr lang="nl-NL" dirty="0" err="1" smtClean="0">
                <a:solidFill>
                  <a:schemeClr val="tx2"/>
                </a:solidFill>
              </a:rPr>
              <a:t>for</a:t>
            </a:r>
            <a:r>
              <a:rPr lang="nl-NL" dirty="0" smtClean="0">
                <a:solidFill>
                  <a:schemeClr val="tx2"/>
                </a:solidFill>
              </a:rPr>
              <a:t> MIA in EPI surveillance </a:t>
            </a:r>
            <a:r>
              <a:rPr lang="nl-NL" dirty="0" err="1" smtClean="0">
                <a:solidFill>
                  <a:schemeClr val="tx2"/>
                </a:solidFill>
              </a:rPr>
              <a:t>programme</a:t>
            </a:r>
            <a:r>
              <a:rPr lang="nl-NL" dirty="0" smtClean="0">
                <a:solidFill>
                  <a:schemeClr val="tx2"/>
                </a:solidFill>
              </a:rPr>
              <a:t>?</a:t>
            </a:r>
            <a:r>
              <a:rPr lang="nl-NL" dirty="0" smtClean="0"/>
              <a:t> </a:t>
            </a:r>
          </a:p>
          <a:p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525344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WHO </a:t>
            </a:r>
            <a:r>
              <a:rPr lang="nl-NL" dirty="0" err="1" smtClean="0"/>
              <a:t>june</a:t>
            </a:r>
            <a:r>
              <a:rPr lang="nl-NL" dirty="0" smtClean="0"/>
              <a:t> 2016 | </a:t>
            </a:r>
            <a:r>
              <a:rPr lang="nl-NL" dirty="0" err="1" smtClean="0"/>
              <a:t>sero-surveys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51268-8EE9-4F57-86AD-E88661FAD28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2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 smtClean="0"/>
              <a:t>Department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Immunesurveillance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Rob van Binnendijk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A044F-B118-460D-A984-BAABC7EE0770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pic>
        <p:nvPicPr>
          <p:cNvPr id="4098" name="Picture 2" descr="R:\IIV\1.1 Personeel &amp; Organisatie\Foto's\Foto's Grand Opening 2016\Foto's fotograaf\3957 Opening centrum II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645" y="1412775"/>
            <a:ext cx="6231355" cy="41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80063" y="6525344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174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</a:t>
            </a:r>
            <a:r>
              <a:rPr lang="en-US" dirty="0" err="1" smtClean="0"/>
              <a:t>serosurveillance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era of elimination</a:t>
            </a:r>
          </a:p>
          <a:p>
            <a:pPr lvl="1"/>
            <a:r>
              <a:rPr lang="en-US" dirty="0" smtClean="0"/>
              <a:t>Clinical surveillance limited</a:t>
            </a:r>
          </a:p>
          <a:p>
            <a:endParaRPr lang="en-US" dirty="0" smtClean="0"/>
          </a:p>
          <a:p>
            <a:r>
              <a:rPr lang="en-US" dirty="0" smtClean="0"/>
              <a:t>Role of serological surveillance more important</a:t>
            </a:r>
          </a:p>
          <a:p>
            <a:pPr lvl="1"/>
            <a:r>
              <a:rPr lang="en-US" dirty="0" smtClean="0"/>
              <a:t>Subgroups at risk</a:t>
            </a:r>
          </a:p>
          <a:p>
            <a:pPr lvl="1"/>
            <a:r>
              <a:rPr lang="en-US" dirty="0" smtClean="0"/>
              <a:t>Monitor dynamics in population composition, migrants</a:t>
            </a:r>
          </a:p>
          <a:p>
            <a:pPr lvl="1"/>
            <a:r>
              <a:rPr lang="en-US" dirty="0" smtClean="0"/>
              <a:t>Waning immunity</a:t>
            </a:r>
          </a:p>
          <a:p>
            <a:pPr lvl="1"/>
            <a:r>
              <a:rPr lang="en-US" dirty="0" smtClean="0"/>
              <a:t>Immunological fit with vaccine strains</a:t>
            </a:r>
          </a:p>
          <a:p>
            <a:pPr lvl="1"/>
            <a:r>
              <a:rPr lang="nl-NL" dirty="0" smtClean="0"/>
              <a:t>Monitor </a:t>
            </a:r>
            <a:r>
              <a:rPr lang="nl-NL" dirty="0" err="1" smtClean="0"/>
              <a:t>for</a:t>
            </a:r>
            <a:r>
              <a:rPr lang="nl-NL" dirty="0" smtClean="0"/>
              <a:t> vaccine </a:t>
            </a:r>
            <a:r>
              <a:rPr lang="nl-NL" dirty="0" err="1" smtClean="0"/>
              <a:t>uptake</a:t>
            </a:r>
            <a:endParaRPr lang="nl-NL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A044F-B118-460D-A984-BAABC7EE077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52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Verdana" pitchFamily="34" charset="0"/>
              <a:buChar char="›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Verdana" pitchFamily="34" charset="0"/>
              <a:buChar char="●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8ED9C8-9CA5-4DAC-A01F-DB88B728D702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Design of sero-surveillance studies</a:t>
            </a:r>
            <a:endParaRPr lang="nl-NL" alt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Questionnaire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err="1" smtClean="0"/>
              <a:t>Bloodsample</a:t>
            </a: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 smtClean="0"/>
              <a:t>Laboratory methods have moved forward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Simultaneous measurements antibodies NIP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dirty="0" smtClean="0"/>
              <a:t>Less material needed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 smtClean="0"/>
              <a:t>Dried blood spots can be used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/>
              <a:t>No freezers, transport easy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en-US" sz="1600" dirty="0" smtClean="0"/>
              <a:t>Feasible for use in regions where logistics might be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600" b="1" dirty="0" smtClean="0"/>
              <a:t> </a:t>
            </a:r>
          </a:p>
          <a:p>
            <a:pPr lvl="2" eaLnBrk="1" hangingPunct="1">
              <a:lnSpc>
                <a:spcPct val="90000"/>
              </a:lnSpc>
              <a:buFont typeface="Verdana" pitchFamily="34" charset="0"/>
              <a:buNone/>
            </a:pPr>
            <a:endParaRPr lang="nl-NL" altLang="en-US" sz="1600" b="1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80063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8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get the sera?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Residual material</a:t>
            </a:r>
          </a:p>
          <a:p>
            <a:pPr lvl="1"/>
            <a:r>
              <a:rPr lang="en-US" sz="2000" dirty="0" smtClean="0"/>
              <a:t>Hospital, diagnostics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000" dirty="0" smtClean="0"/>
              <a:t>Active collection</a:t>
            </a:r>
          </a:p>
          <a:p>
            <a:pPr lvl="1"/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1800" dirty="0" smtClean="0">
              <a:solidFill>
                <a:srgbClr val="92D050"/>
              </a:solidFill>
            </a:endParaRPr>
          </a:p>
          <a:p>
            <a:r>
              <a:rPr lang="en-US" sz="1800" dirty="0" smtClean="0">
                <a:solidFill>
                  <a:srgbClr val="92D050"/>
                </a:solidFill>
              </a:rPr>
              <a:t>Cheap, continuous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Representative? Bias?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Additional data?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rgbClr val="92D050"/>
                </a:solidFill>
              </a:rPr>
              <a:t>Unbiased, representative</a:t>
            </a:r>
          </a:p>
          <a:p>
            <a:r>
              <a:rPr lang="en-US" sz="1800" dirty="0" smtClean="0">
                <a:solidFill>
                  <a:srgbClr val="92D050"/>
                </a:solidFill>
              </a:rPr>
              <a:t>Many information with serum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expensive</a:t>
            </a: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A044F-B118-460D-A984-BAABC7EE077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78980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538D45A0-9550-4E80-90AC-4971E93C9B6C}" type="slidenum">
              <a:rPr lang="en-GB" altLang="nl-NL" smtClean="0">
                <a:solidFill>
                  <a:srgbClr val="FFFFFF"/>
                </a:solidFill>
              </a:rPr>
              <a:pPr eaLnBrk="1" hangingPunct="1"/>
              <a:t>6</a:t>
            </a:fld>
            <a:endParaRPr lang="en-GB" altLang="nl-NL" smtClean="0">
              <a:solidFill>
                <a:srgbClr val="FFFFFF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1012825" eaLnBrk="1" hangingPunct="1"/>
            <a:r>
              <a:rPr lang="nl-NL" altLang="nl-NL" dirty="0" err="1" smtClean="0"/>
              <a:t>Serological</a:t>
            </a:r>
            <a:r>
              <a:rPr lang="nl-NL" altLang="nl-NL" dirty="0" smtClean="0"/>
              <a:t> analyses (</a:t>
            </a:r>
            <a:r>
              <a:rPr lang="nl-NL" altLang="nl-NL" dirty="0" err="1" smtClean="0"/>
              <a:t>Multiplexed</a:t>
            </a:r>
            <a:r>
              <a:rPr lang="nl-NL" altLang="nl-NL" dirty="0" smtClean="0"/>
              <a:t>)</a:t>
            </a:r>
            <a:endParaRPr lang="en-US" altLang="nl-NL" dirty="0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5775" y="1955800"/>
            <a:ext cx="4446588" cy="4281488"/>
          </a:xfrm>
        </p:spPr>
        <p:txBody>
          <a:bodyPr/>
          <a:lstStyle/>
          <a:p>
            <a:pPr marL="190500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In most (EU) </a:t>
            </a:r>
            <a:r>
              <a:rPr lang="nl-NL" altLang="nl-NL" sz="1600" dirty="0" err="1" smtClean="0"/>
              <a:t>vaccination</a:t>
            </a:r>
            <a:r>
              <a:rPr lang="nl-NL" altLang="nl-NL" sz="1600" dirty="0" smtClean="0"/>
              <a:t> </a:t>
            </a:r>
            <a:r>
              <a:rPr lang="nl-NL" altLang="nl-NL" sz="1600" dirty="0" err="1" smtClean="0"/>
              <a:t>schemes</a:t>
            </a:r>
            <a:r>
              <a:rPr lang="nl-NL" altLang="nl-NL" sz="1600" dirty="0" smtClean="0">
                <a:solidFill>
                  <a:schemeClr val="accent1"/>
                </a:solidFill>
              </a:rPr>
              <a:t>	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Tetanus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Diphtheria</a:t>
            </a:r>
            <a:r>
              <a:rPr lang="nl-NL" altLang="nl-NL" sz="1600" dirty="0" smtClean="0"/>
              <a:t>	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Pertussis (4 </a:t>
            </a:r>
            <a:r>
              <a:rPr lang="nl-NL" altLang="nl-NL" sz="1600" dirty="0" err="1" smtClean="0"/>
              <a:t>components</a:t>
            </a:r>
            <a:r>
              <a:rPr lang="nl-NL" altLang="nl-NL" sz="1600" dirty="0" smtClean="0"/>
              <a:t>)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Hepatitis B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Meningococci</a:t>
            </a:r>
            <a:r>
              <a:rPr lang="nl-NL" altLang="nl-NL" sz="1600" dirty="0" smtClean="0"/>
              <a:t> type C (A, W, Y)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Hib</a:t>
            </a:r>
            <a:r>
              <a:rPr lang="nl-NL" altLang="nl-NL" sz="1600" dirty="0" smtClean="0"/>
              <a:t>			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Pneumococci (13-25 </a:t>
            </a:r>
            <a:r>
              <a:rPr lang="nl-NL" altLang="nl-NL" sz="1600" dirty="0" err="1" smtClean="0"/>
              <a:t>serotypes</a:t>
            </a:r>
            <a:r>
              <a:rPr lang="nl-NL" altLang="nl-NL" sz="1600" dirty="0" smtClean="0"/>
              <a:t>)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Polio type 1,2 </a:t>
            </a:r>
            <a:r>
              <a:rPr lang="nl-NL" altLang="nl-NL" sz="1600" dirty="0" err="1" smtClean="0"/>
              <a:t>and</a:t>
            </a:r>
            <a:r>
              <a:rPr lang="nl-NL" altLang="nl-NL" sz="1600" dirty="0" smtClean="0"/>
              <a:t> 3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Mumps</a:t>
            </a:r>
            <a:endParaRPr lang="nl-NL" altLang="nl-NL" sz="1600" dirty="0" smtClean="0"/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Measles</a:t>
            </a:r>
            <a:endParaRPr lang="nl-NL" altLang="nl-NL" sz="1600" dirty="0" smtClean="0"/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Rubella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HPV (7-9 </a:t>
            </a:r>
            <a:r>
              <a:rPr lang="nl-NL" altLang="nl-NL" sz="1600" dirty="0" err="1" smtClean="0"/>
              <a:t>serotypes</a:t>
            </a:r>
            <a:r>
              <a:rPr lang="nl-NL" altLang="nl-NL" sz="1600" dirty="0" smtClean="0"/>
              <a:t>)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endParaRPr lang="en-US" altLang="nl-NL" sz="1600" dirty="0" smtClean="0">
              <a:solidFill>
                <a:schemeClr val="accent1"/>
              </a:solidFill>
            </a:endParaRP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55800"/>
            <a:ext cx="4014787" cy="4281488"/>
          </a:xfrm>
        </p:spPr>
        <p:txBody>
          <a:bodyPr/>
          <a:lstStyle/>
          <a:p>
            <a:pPr marL="190500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others</a:t>
            </a:r>
            <a:endParaRPr lang="nl-NL" altLang="nl-NL" sz="1600" dirty="0" smtClean="0"/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Toxoplasma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Q </a:t>
            </a:r>
            <a:r>
              <a:rPr lang="nl-NL" altLang="nl-NL" sz="1600" dirty="0" err="1" smtClean="0"/>
              <a:t>fever</a:t>
            </a:r>
            <a:endParaRPr lang="nl-NL" altLang="nl-NL" sz="1600" dirty="0" smtClean="0"/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Influenza A </a:t>
            </a:r>
            <a:r>
              <a:rPr lang="nl-NL" altLang="nl-NL" sz="1600" dirty="0" err="1" smtClean="0"/>
              <a:t>and</a:t>
            </a:r>
            <a:r>
              <a:rPr lang="nl-NL" altLang="nl-NL" sz="1600" dirty="0" smtClean="0"/>
              <a:t> B	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Varicella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Toxocara</a:t>
            </a:r>
            <a:r>
              <a:rPr lang="nl-NL" altLang="nl-NL" sz="1600" dirty="0" smtClean="0"/>
              <a:t> </a:t>
            </a:r>
            <a:r>
              <a:rPr lang="nl-NL" altLang="nl-NL" sz="1600" dirty="0" err="1" smtClean="0"/>
              <a:t>and</a:t>
            </a:r>
            <a:r>
              <a:rPr lang="nl-NL" altLang="nl-NL" sz="1600" dirty="0" smtClean="0"/>
              <a:t> </a:t>
            </a:r>
            <a:r>
              <a:rPr lang="nl-NL" altLang="nl-NL" sz="1600" dirty="0" err="1" smtClean="0"/>
              <a:t>Ascaris</a:t>
            </a:r>
            <a:endParaRPr lang="nl-NL" altLang="nl-NL" sz="1600" dirty="0" smtClean="0"/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Salmonella </a:t>
            </a:r>
            <a:r>
              <a:rPr lang="nl-NL" altLang="nl-NL" sz="1600" dirty="0" err="1" smtClean="0"/>
              <a:t>and</a:t>
            </a:r>
            <a:r>
              <a:rPr lang="nl-NL" altLang="nl-NL" sz="1600" dirty="0" smtClean="0"/>
              <a:t> campylobacter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Allergy antigens	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Hepatitis A, C </a:t>
            </a:r>
            <a:r>
              <a:rPr lang="nl-NL" altLang="nl-NL" sz="1600" dirty="0" err="1" smtClean="0"/>
              <a:t>and</a:t>
            </a:r>
            <a:r>
              <a:rPr lang="nl-NL" altLang="nl-NL" sz="1600" dirty="0" smtClean="0"/>
              <a:t> E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en-US" altLang="nl-NL" sz="1600" dirty="0" smtClean="0"/>
              <a:t>CMV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en-US" altLang="nl-NL" sz="1600" dirty="0" smtClean="0"/>
              <a:t>Chlamydia</a:t>
            </a:r>
          </a:p>
          <a:p>
            <a:pPr marL="571500" lvl="1" indent="-190500" defTabSz="1012825" eaLnBrk="1" hangingPunct="1">
              <a:lnSpc>
                <a:spcPct val="90000"/>
              </a:lnSpc>
            </a:pPr>
            <a:r>
              <a:rPr lang="en-US" altLang="nl-NL" sz="1600" dirty="0" err="1" smtClean="0"/>
              <a:t>Echinococcus</a:t>
            </a:r>
            <a:endParaRPr lang="en-US" altLang="nl-NL" sz="1600" dirty="0" smtClean="0"/>
          </a:p>
          <a:p>
            <a:pPr marL="190500" indent="-190500" defTabSz="1012825" eaLnBrk="1" hangingPunct="1">
              <a:lnSpc>
                <a:spcPct val="90000"/>
              </a:lnSpc>
            </a:pPr>
            <a:r>
              <a:rPr lang="nl-NL" altLang="nl-NL" sz="1600" dirty="0" err="1" smtClean="0"/>
              <a:t>Plans</a:t>
            </a:r>
            <a:endParaRPr lang="nl-NL" altLang="nl-NL" sz="1600" dirty="0" smtClean="0"/>
          </a:p>
          <a:p>
            <a:pPr marL="465137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EBV</a:t>
            </a:r>
          </a:p>
          <a:p>
            <a:pPr marL="465137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Rota</a:t>
            </a:r>
          </a:p>
          <a:p>
            <a:pPr marL="465137" lvl="1" indent="-190500" defTabSz="1012825" eaLnBrk="1" hangingPunct="1">
              <a:lnSpc>
                <a:spcPct val="90000"/>
              </a:lnSpc>
            </a:pPr>
            <a:r>
              <a:rPr lang="nl-NL" altLang="nl-NL" sz="1600" dirty="0" smtClean="0"/>
              <a:t>RSV</a:t>
            </a:r>
            <a:endParaRPr lang="nl-NL" altLang="nl-NL" sz="1600" dirty="0"/>
          </a:p>
          <a:p>
            <a:pPr marL="571500" lvl="1" indent="-190500" defTabSz="1012825" eaLnBrk="1" hangingPunct="1">
              <a:lnSpc>
                <a:spcPct val="90000"/>
              </a:lnSpc>
            </a:pPr>
            <a:endParaRPr lang="nl-NL" altLang="nl-NL" sz="1600" dirty="0"/>
          </a:p>
          <a:p>
            <a:pPr marL="571500" lvl="1" indent="-190500" defTabSz="1012825" eaLnBrk="1" hangingPunct="1">
              <a:lnSpc>
                <a:spcPct val="90000"/>
              </a:lnSpc>
            </a:pPr>
            <a:endParaRPr lang="en-US" altLang="nl-NL" sz="1600" dirty="0" smtClean="0"/>
          </a:p>
          <a:p>
            <a:pPr marL="571500" lvl="1" indent="-190500" defTabSz="1012825" eaLnBrk="1" hangingPunct="1">
              <a:lnSpc>
                <a:spcPct val="90000"/>
              </a:lnSpc>
            </a:pPr>
            <a:endParaRPr lang="nl-NL" altLang="nl-NL" sz="16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33799" name="Object 5"/>
          <p:cNvGraphicFramePr>
            <a:graphicFrameLocks noChangeAspect="1"/>
          </p:cNvGraphicFramePr>
          <p:nvPr/>
        </p:nvGraphicFramePr>
        <p:xfrm>
          <a:off x="6443663" y="0"/>
          <a:ext cx="2700337" cy="173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Photo Editor Photo" r:id="rId3" imgW="9752381" imgH="6496957" progId="">
                  <p:embed/>
                </p:oleObj>
              </mc:Choice>
              <mc:Fallback>
                <p:oleObj name="Photo Editor Photo" r:id="rId3" imgW="9752381" imgH="6496957" progId="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0"/>
                        <a:ext cx="2700337" cy="173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14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meantime… at the lab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</a:p>
          <a:p>
            <a:pPr lvl="1"/>
            <a:r>
              <a:rPr lang="en-US" dirty="0" smtClean="0"/>
              <a:t>ELISA, NT</a:t>
            </a:r>
          </a:p>
          <a:p>
            <a:pPr lvl="1"/>
            <a:r>
              <a:rPr lang="en-US" dirty="0" smtClean="0"/>
              <a:t>SBA</a:t>
            </a:r>
          </a:p>
          <a:p>
            <a:pPr lvl="2"/>
            <a:r>
              <a:rPr lang="nl-NL" dirty="0" err="1" smtClean="0"/>
              <a:t>Widely</a:t>
            </a:r>
            <a:r>
              <a:rPr lang="nl-NL" dirty="0" smtClean="0"/>
              <a:t> </a:t>
            </a:r>
            <a:r>
              <a:rPr lang="en-US" dirty="0" smtClean="0"/>
              <a:t>applied </a:t>
            </a:r>
            <a:r>
              <a:rPr lang="en-US" dirty="0"/>
              <a:t>and </a:t>
            </a:r>
            <a:r>
              <a:rPr lang="en-US" dirty="0" smtClean="0"/>
              <a:t>accepted</a:t>
            </a:r>
          </a:p>
          <a:p>
            <a:pPr lvl="2"/>
            <a:r>
              <a:rPr lang="nl-NL" dirty="0" smtClean="0"/>
              <a:t>Gold standard, </a:t>
            </a:r>
            <a:r>
              <a:rPr lang="nl-NL" dirty="0" err="1" smtClean="0"/>
              <a:t>however</a:t>
            </a:r>
            <a:r>
              <a:rPr lang="nl-NL" dirty="0" smtClean="0"/>
              <a:t> </a:t>
            </a:r>
            <a:r>
              <a:rPr lang="nl-NL" dirty="0" err="1" smtClean="0"/>
              <a:t>labour</a:t>
            </a:r>
            <a:r>
              <a:rPr lang="nl-NL" dirty="0" smtClean="0"/>
              <a:t> intense</a:t>
            </a:r>
          </a:p>
          <a:p>
            <a:pPr lvl="2"/>
            <a:r>
              <a:rPr lang="en-US" dirty="0"/>
              <a:t>separate assays </a:t>
            </a:r>
            <a:r>
              <a:rPr lang="en-US" dirty="0" smtClean="0"/>
              <a:t>required</a:t>
            </a:r>
            <a:r>
              <a:rPr lang="en-US" dirty="0"/>
              <a:t>, available serum volume </a:t>
            </a:r>
            <a:r>
              <a:rPr lang="en-US" dirty="0" smtClean="0"/>
              <a:t>limited</a:t>
            </a:r>
            <a:endParaRPr lang="en-US" dirty="0"/>
          </a:p>
          <a:p>
            <a:pPr lvl="2"/>
            <a:endParaRPr lang="nl-NL" dirty="0" smtClean="0"/>
          </a:p>
          <a:p>
            <a:r>
              <a:rPr lang="en-US" dirty="0" smtClean="0"/>
              <a:t>High </a:t>
            </a:r>
            <a:r>
              <a:rPr lang="en-US" dirty="0"/>
              <a:t>throughput serology method </a:t>
            </a:r>
            <a:r>
              <a:rPr lang="en-US" dirty="0" smtClean="0"/>
              <a:t>needed</a:t>
            </a:r>
            <a:endParaRPr lang="en-US" dirty="0"/>
          </a:p>
          <a:p>
            <a:pPr lvl="2"/>
            <a:r>
              <a:rPr lang="nl-NL" dirty="0" err="1" smtClean="0"/>
              <a:t>Expanding</a:t>
            </a:r>
            <a:r>
              <a:rPr lang="nl-NL" dirty="0" smtClean="0"/>
              <a:t> </a:t>
            </a:r>
            <a:r>
              <a:rPr lang="nl-NL" dirty="0" err="1" smtClean="0"/>
              <a:t>immunisation</a:t>
            </a:r>
            <a:r>
              <a:rPr lang="nl-NL" dirty="0" smtClean="0"/>
              <a:t> </a:t>
            </a:r>
            <a:r>
              <a:rPr lang="nl-NL" dirty="0" err="1" smtClean="0"/>
              <a:t>programmes</a:t>
            </a:r>
            <a:endParaRPr lang="en-US" dirty="0" smtClean="0"/>
          </a:p>
          <a:p>
            <a:pPr lvl="2"/>
            <a:r>
              <a:rPr lang="en-US" dirty="0" smtClean="0"/>
              <a:t>Good </a:t>
            </a:r>
            <a:r>
              <a:rPr lang="en-US" dirty="0"/>
              <a:t>correlation with historical </a:t>
            </a:r>
            <a:r>
              <a:rPr lang="en-US" dirty="0" smtClean="0"/>
              <a:t>data </a:t>
            </a:r>
            <a:endParaRPr lang="en-US" dirty="0"/>
          </a:p>
          <a:p>
            <a:pPr lvl="2"/>
            <a:r>
              <a:rPr lang="en-US" dirty="0"/>
              <a:t>Good correlation with golden </a:t>
            </a:r>
            <a:r>
              <a:rPr lang="en-US" dirty="0" smtClean="0"/>
              <a:t>standard</a:t>
            </a:r>
          </a:p>
          <a:p>
            <a:pPr lvl="2"/>
            <a:r>
              <a:rPr lang="nl-NL" dirty="0" smtClean="0"/>
              <a:t>Low volume </a:t>
            </a:r>
            <a:r>
              <a:rPr lang="nl-NL" dirty="0" err="1" smtClean="0"/>
              <a:t>required</a:t>
            </a:r>
            <a:r>
              <a:rPr lang="nl-NL" dirty="0" smtClean="0"/>
              <a:t>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A044F-B118-460D-A984-BAABC7EE077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453336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0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Tijdelijke aanduiding voor inhoud 2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1989138"/>
            <a:ext cx="5327650" cy="3787775"/>
          </a:xfr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295995"/>
            <a:ext cx="8064500" cy="404813"/>
          </a:xfrm>
        </p:spPr>
        <p:txBody>
          <a:bodyPr/>
          <a:lstStyle/>
          <a:p>
            <a:r>
              <a:rPr lang="en-GB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Luminex</a:t>
            </a:r>
            <a:r>
              <a:rPr lang="en-GB" dirty="0" smtClean="0"/>
              <a:t> </a:t>
            </a:r>
            <a:r>
              <a:rPr lang="en-GB" dirty="0" err="1" smtClean="0"/>
              <a:t>xMAP</a:t>
            </a:r>
            <a:r>
              <a:rPr lang="en-GB" dirty="0" smtClean="0"/>
              <a:t> technology</a:t>
            </a:r>
          </a:p>
        </p:txBody>
      </p:sp>
      <p:pic>
        <p:nvPicPr>
          <p:cNvPr id="9220" name="Picture 4" descr="limg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277467"/>
            <a:ext cx="2879725" cy="28797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33"/>
          <p:cNvSpPr>
            <a:spLocks noChangeArrowheads="1"/>
          </p:cNvSpPr>
          <p:nvPr/>
        </p:nvSpPr>
        <p:spPr bwMode="auto">
          <a:xfrm>
            <a:off x="395288" y="5140424"/>
            <a:ext cx="2881312" cy="304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        </a:t>
            </a:r>
            <a:r>
              <a:rPr lang="nl-NL" sz="1400" b="1" dirty="0">
                <a:solidFill>
                  <a:schemeClr val="bg1"/>
                </a:solidFill>
              </a:rPr>
              <a:t>100 </a:t>
            </a:r>
            <a:r>
              <a:rPr lang="nl-NL" sz="1400" b="1" dirty="0" err="1">
                <a:solidFill>
                  <a:schemeClr val="bg1"/>
                </a:solidFill>
              </a:rPr>
              <a:t>bead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r>
              <a:rPr lang="nl-NL" sz="1400" b="1" dirty="0" err="1">
                <a:solidFill>
                  <a:schemeClr val="bg1"/>
                </a:solidFill>
              </a:rPr>
              <a:t>regions</a:t>
            </a:r>
            <a:endParaRPr lang="nl-NL" sz="1400" b="1" dirty="0">
              <a:solidFill>
                <a:schemeClr val="bg1"/>
              </a:solidFill>
            </a:endParaRPr>
          </a:p>
        </p:txBody>
      </p:sp>
      <p:sp>
        <p:nvSpPr>
          <p:cNvPr id="92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5927BC8D-4C38-4C76-AC89-7EAFDD291CC7}" type="slidenum">
              <a:rPr lang="en-GB" smtClean="0">
                <a:solidFill>
                  <a:srgbClr val="FFFFFF"/>
                </a:solidFill>
              </a:rPr>
              <a:pPr eaLnBrk="1" hangingPunct="1"/>
              <a:t>8</a:t>
            </a:fld>
            <a:endParaRPr lang="en-GB" smtClean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0"/>
            <a:ext cx="3923928" cy="132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81" y="20191"/>
            <a:ext cx="2090737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80063" y="6597352"/>
            <a:ext cx="3563937" cy="115887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WHO </a:t>
            </a:r>
            <a:r>
              <a:rPr lang="en-GB" dirty="0" err="1" smtClean="0"/>
              <a:t>june</a:t>
            </a:r>
            <a:r>
              <a:rPr lang="en-GB" dirty="0" smtClean="0"/>
              <a:t> 2016 | </a:t>
            </a:r>
            <a:r>
              <a:rPr lang="en-GB" dirty="0" err="1" smtClean="0"/>
              <a:t>sero</a:t>
            </a:r>
            <a:r>
              <a:rPr lang="en-GB" dirty="0" smtClean="0"/>
              <a:t>-surveys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981075"/>
            <a:ext cx="7488238" cy="447675"/>
          </a:xfrm>
        </p:spPr>
        <p:txBody>
          <a:bodyPr/>
          <a:lstStyle/>
          <a:p>
            <a:pPr eaLnBrk="1" hangingPunct="1"/>
            <a:r>
              <a:rPr lang="en-US" dirty="0" smtClean="0"/>
              <a:t>Multiplex immunoassay (MIA)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5400000" flipH="1" flipV="1">
            <a:off x="3301206" y="2067719"/>
            <a:ext cx="268288" cy="463550"/>
            <a:chOff x="4192" y="1382"/>
            <a:chExt cx="146" cy="282"/>
          </a:xfrm>
        </p:grpSpPr>
        <p:grpSp>
          <p:nvGrpSpPr>
            <p:cNvPr id="11274" name="Group 5"/>
            <p:cNvGrpSpPr>
              <a:grpSpLocks/>
            </p:cNvGrpSpPr>
            <p:nvPr/>
          </p:nvGrpSpPr>
          <p:grpSpPr bwMode="auto">
            <a:xfrm>
              <a:off x="4192" y="1384"/>
              <a:ext cx="56" cy="280"/>
              <a:chOff x="4160" y="1384"/>
              <a:chExt cx="56" cy="280"/>
            </a:xfrm>
          </p:grpSpPr>
          <p:sp>
            <p:nvSpPr>
              <p:cNvPr id="11277" name="Line 6"/>
              <p:cNvSpPr>
                <a:spLocks noChangeShapeType="1"/>
              </p:cNvSpPr>
              <p:nvPr/>
            </p:nvSpPr>
            <p:spPr bwMode="auto">
              <a:xfrm flipV="1">
                <a:off x="4216" y="1496"/>
                <a:ext cx="0" cy="16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1278" name="Line 7"/>
              <p:cNvSpPr>
                <a:spLocks noChangeShapeType="1"/>
              </p:cNvSpPr>
              <p:nvPr/>
            </p:nvSpPr>
            <p:spPr bwMode="auto">
              <a:xfrm>
                <a:off x="4160" y="1384"/>
                <a:ext cx="56" cy="1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1275" name="Line 8"/>
            <p:cNvSpPr>
              <a:spLocks noChangeShapeType="1"/>
            </p:cNvSpPr>
            <p:nvPr/>
          </p:nvSpPr>
          <p:spPr bwMode="auto">
            <a:xfrm>
              <a:off x="4280" y="1498"/>
              <a:ext cx="0" cy="16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276" name="Line 9"/>
            <p:cNvSpPr>
              <a:spLocks noChangeShapeType="1"/>
            </p:cNvSpPr>
            <p:nvPr/>
          </p:nvSpPr>
          <p:spPr bwMode="auto">
            <a:xfrm flipV="1">
              <a:off x="4282" y="1382"/>
              <a:ext cx="56" cy="1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268" name="Oval 10"/>
          <p:cNvSpPr>
            <a:spLocks noChangeArrowheads="1"/>
          </p:cNvSpPr>
          <p:nvPr/>
        </p:nvSpPr>
        <p:spPr bwMode="auto">
          <a:xfrm>
            <a:off x="395288" y="1882775"/>
            <a:ext cx="2613025" cy="263842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11"/>
          <p:cNvSpPr>
            <a:spLocks noChangeArrowheads="1"/>
          </p:cNvSpPr>
          <p:nvPr/>
        </p:nvSpPr>
        <p:spPr bwMode="auto">
          <a:xfrm rot="-987601">
            <a:off x="2501900" y="2073275"/>
            <a:ext cx="777875" cy="584200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006699"/>
              </a:gs>
              <a:gs pos="100000">
                <a:srgbClr val="66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260" name="Picture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700213"/>
            <a:ext cx="1101725" cy="733425"/>
          </a:xfrm>
          <a:noFill/>
        </p:spPr>
      </p:pic>
      <p:sp>
        <p:nvSpPr>
          <p:cNvPr id="179218" name="Rectangle 3"/>
          <p:cNvSpPr>
            <a:spLocks noChangeArrowheads="1"/>
          </p:cNvSpPr>
          <p:nvPr/>
        </p:nvSpPr>
        <p:spPr bwMode="auto">
          <a:xfrm>
            <a:off x="1692275" y="4652963"/>
            <a:ext cx="72009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723900" lvl="1" indent="-342900" defTabSz="1012825">
              <a:lnSpc>
                <a:spcPct val="75000"/>
              </a:lnSpc>
              <a:spcBef>
                <a:spcPct val="20000"/>
              </a:spcBef>
              <a:buSzPct val="80000"/>
              <a:buFont typeface="Wingdings" pitchFamily="2" charset="2"/>
              <a:buNone/>
            </a:pPr>
            <a:endParaRPr lang="en-GB" sz="800" dirty="0"/>
          </a:p>
          <a:p>
            <a:pPr marL="381000" indent="-381000" defTabSz="1012825" eaLnBrk="0" hangingPunct="0">
              <a:lnSpc>
                <a:spcPct val="75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en-US" dirty="0" smtClean="0"/>
              <a:t>sample </a:t>
            </a:r>
            <a:r>
              <a:rPr lang="en-US" dirty="0"/>
              <a:t>dilutions in assay specific </a:t>
            </a:r>
            <a:r>
              <a:rPr lang="en-US" dirty="0" smtClean="0"/>
              <a:t>buffer</a:t>
            </a:r>
            <a:endParaRPr lang="en-US" dirty="0"/>
          </a:p>
          <a:p>
            <a:pPr marL="381000" indent="-381000" defTabSz="1012825" eaLnBrk="0" hangingPunct="0">
              <a:lnSpc>
                <a:spcPct val="75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en-US" dirty="0"/>
              <a:t>96-well filter plate</a:t>
            </a:r>
          </a:p>
          <a:p>
            <a:pPr marL="381000" indent="-381000" defTabSz="1012825" eaLnBrk="0" hangingPunct="0">
              <a:lnSpc>
                <a:spcPct val="75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en-US" dirty="0" smtClean="0"/>
              <a:t>beads/region/well</a:t>
            </a:r>
            <a:endParaRPr lang="en-US" dirty="0"/>
          </a:p>
          <a:p>
            <a:pPr marL="381000" indent="-381000" defTabSz="1012825" eaLnBrk="0" hangingPunct="0">
              <a:lnSpc>
                <a:spcPct val="75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en-US" dirty="0"/>
              <a:t>specific antibody binds to coupled antigen</a:t>
            </a:r>
          </a:p>
          <a:p>
            <a:pPr marL="381000" indent="-381000" defTabSz="1012825" eaLnBrk="0" hangingPunct="0">
              <a:lnSpc>
                <a:spcPct val="75000"/>
              </a:lnSpc>
              <a:spcBef>
                <a:spcPct val="20000"/>
              </a:spcBef>
              <a:buFont typeface="Verdana" pitchFamily="34" charset="0"/>
              <a:buChar char="●"/>
            </a:pPr>
            <a:r>
              <a:rPr lang="en-US" dirty="0"/>
              <a:t>R-PE conjugated anti-human </a:t>
            </a:r>
            <a:r>
              <a:rPr lang="en-US" dirty="0" err="1"/>
              <a:t>IgG</a:t>
            </a:r>
            <a:r>
              <a:rPr lang="en-US" dirty="0"/>
              <a:t> binds to specific antibody</a:t>
            </a:r>
          </a:p>
        </p:txBody>
      </p:sp>
      <p:sp>
        <p:nvSpPr>
          <p:cNvPr id="112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4943A292-1CD5-4FBE-AD6B-AA25F5AC80F6}" type="slidenum">
              <a:rPr lang="en-GB" smtClean="0">
                <a:solidFill>
                  <a:srgbClr val="FFFFFF"/>
                </a:solidFill>
              </a:rPr>
              <a:pPr eaLnBrk="1" hangingPunct="1"/>
              <a:t>9</a:t>
            </a:fld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WHO june 2016 | sero-surveys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32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YSTEMID" val="99b1b425-b02f-4198-ba27-0579617e2cf9"/>
  <p:tag name="SYSTEMVERSION" val="1.0.6.25540"/>
  <p:tag name="SYSTEMCULTURE" val="en-GB"/>
  <p:tag name="SYSTEMDATE" val="-8589024136854775808"/>
  <p:tag name="SYSTEMINCLUDETOC" val="Yes"/>
  <p:tag name="SYSTEMREPEATTITLE" val="Yes"/>
</p:tagLst>
</file>

<file path=ppt/theme/theme1.xml><?xml version="1.0" encoding="utf-8"?>
<a:theme xmlns:a="http://schemas.openxmlformats.org/drawingml/2006/main" name="RijksoverheidInhoud">
  <a:themeElements>
    <a:clrScheme name="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39870C"/>
        </a:dk2>
        <a:lt2>
          <a:srgbClr val="A90061"/>
        </a:lt2>
        <a:accent1>
          <a:srgbClr val="76D2B6"/>
        </a:accent1>
        <a:accent2>
          <a:srgbClr val="007BC7"/>
        </a:accent2>
        <a:accent3>
          <a:srgbClr val="FFFFFF"/>
        </a:accent3>
        <a:accent4>
          <a:srgbClr val="000000"/>
        </a:accent4>
        <a:accent5>
          <a:srgbClr val="BDE5D7"/>
        </a:accent5>
        <a:accent6>
          <a:srgbClr val="006FB4"/>
        </a:accent6>
        <a:hlink>
          <a:srgbClr val="8FCAE7"/>
        </a:hlink>
        <a:folHlink>
          <a:srgbClr val="F092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ijksoverheid">
  <a:themeElements>
    <a:clrScheme name="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1_Rijksoverhei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jksoverheid 1">
        <a:dk1>
          <a:srgbClr val="000000"/>
        </a:dk1>
        <a:lt1>
          <a:srgbClr val="FFFFFF"/>
        </a:lt1>
        <a:dk2>
          <a:srgbClr val="39870C"/>
        </a:dk2>
        <a:lt2>
          <a:srgbClr val="A90061"/>
        </a:lt2>
        <a:accent1>
          <a:srgbClr val="76D2B6"/>
        </a:accent1>
        <a:accent2>
          <a:srgbClr val="007BC7"/>
        </a:accent2>
        <a:accent3>
          <a:srgbClr val="FFFFFF"/>
        </a:accent3>
        <a:accent4>
          <a:srgbClr val="000000"/>
        </a:accent4>
        <a:accent5>
          <a:srgbClr val="BDE5D7"/>
        </a:accent5>
        <a:accent6>
          <a:srgbClr val="006FB4"/>
        </a:accent6>
        <a:hlink>
          <a:srgbClr val="8FCAE7"/>
        </a:hlink>
        <a:folHlink>
          <a:srgbClr val="F092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jksoverheidInhoud">
  <a:themeElements>
    <a:clrScheme name="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RijksoverheidInhou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Inhoud 1">
        <a:dk1>
          <a:srgbClr val="000000"/>
        </a:dk1>
        <a:lt1>
          <a:srgbClr val="FFFFFF"/>
        </a:lt1>
        <a:dk2>
          <a:srgbClr val="39870C"/>
        </a:dk2>
        <a:lt2>
          <a:srgbClr val="A90061"/>
        </a:lt2>
        <a:accent1>
          <a:srgbClr val="76D2B6"/>
        </a:accent1>
        <a:accent2>
          <a:srgbClr val="007BC7"/>
        </a:accent2>
        <a:accent3>
          <a:srgbClr val="FFFFFF"/>
        </a:accent3>
        <a:accent4>
          <a:srgbClr val="000000"/>
        </a:accent4>
        <a:accent5>
          <a:srgbClr val="BDE5D7"/>
        </a:accent5>
        <a:accent6>
          <a:srgbClr val="006FB4"/>
        </a:accent6>
        <a:hlink>
          <a:srgbClr val="8FCAE7"/>
        </a:hlink>
        <a:folHlink>
          <a:srgbClr val="F092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Inhou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Rijksoverheid">
  <a:themeElements>
    <a:clrScheme name="Rijksoverheid 1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CA005D"/>
        </a:dk2>
        <a:lt2>
          <a:srgbClr val="42145F"/>
        </a:lt2>
        <a:accent1>
          <a:srgbClr val="007BC7"/>
        </a:accent1>
        <a:accent2>
          <a:srgbClr val="8FCAE7"/>
        </a:accent2>
        <a:accent3>
          <a:srgbClr val="FFFFFF"/>
        </a:accent3>
        <a:accent4>
          <a:srgbClr val="000000"/>
        </a:accent4>
        <a:accent5>
          <a:srgbClr val="AABFE0"/>
        </a:accent5>
        <a:accent6>
          <a:srgbClr val="81B7D1"/>
        </a:accent6>
        <a:hlink>
          <a:srgbClr val="F092C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Rijksoverheid">
  <a:themeElements>
    <a:clrScheme name="Rijksoverheid 1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CA005D"/>
        </a:dk2>
        <a:lt2>
          <a:srgbClr val="42145F"/>
        </a:lt2>
        <a:accent1>
          <a:srgbClr val="007BC7"/>
        </a:accent1>
        <a:accent2>
          <a:srgbClr val="8FCAE7"/>
        </a:accent2>
        <a:accent3>
          <a:srgbClr val="FFFFFF"/>
        </a:accent3>
        <a:accent4>
          <a:srgbClr val="000000"/>
        </a:accent4>
        <a:accent5>
          <a:srgbClr val="AABFE0"/>
        </a:accent5>
        <a:accent6>
          <a:srgbClr val="81B7D1"/>
        </a:accent6>
        <a:hlink>
          <a:srgbClr val="F092C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Rijksoverheid">
  <a:themeElements>
    <a:clrScheme name="Rijksoverheid 1">
      <a:dk1>
        <a:srgbClr val="000000"/>
      </a:dk1>
      <a:lt1>
        <a:srgbClr val="FFFFFF"/>
      </a:lt1>
      <a:dk2>
        <a:srgbClr val="CA005D"/>
      </a:dk2>
      <a:lt2>
        <a:srgbClr val="42145F"/>
      </a:lt2>
      <a:accent1>
        <a:srgbClr val="007BC7"/>
      </a:accent1>
      <a:accent2>
        <a:srgbClr val="8FCAE7"/>
      </a:accent2>
      <a:accent3>
        <a:srgbClr val="FFFFFF"/>
      </a:accent3>
      <a:accent4>
        <a:srgbClr val="000000"/>
      </a:accent4>
      <a:accent5>
        <a:srgbClr val="AABFE0"/>
      </a:accent5>
      <a:accent6>
        <a:srgbClr val="81B7D1"/>
      </a:accent6>
      <a:hlink>
        <a:srgbClr val="F092CD"/>
      </a:hlink>
      <a:folHlink>
        <a:srgbClr val="A9006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jksoverheid 1">
        <a:dk1>
          <a:srgbClr val="000000"/>
        </a:dk1>
        <a:lt1>
          <a:srgbClr val="FFFFFF"/>
        </a:lt1>
        <a:dk2>
          <a:srgbClr val="CA005D"/>
        </a:dk2>
        <a:lt2>
          <a:srgbClr val="42145F"/>
        </a:lt2>
        <a:accent1>
          <a:srgbClr val="007BC7"/>
        </a:accent1>
        <a:accent2>
          <a:srgbClr val="8FCAE7"/>
        </a:accent2>
        <a:accent3>
          <a:srgbClr val="FFFFFF"/>
        </a:accent3>
        <a:accent4>
          <a:srgbClr val="000000"/>
        </a:accent4>
        <a:accent5>
          <a:srgbClr val="AABFE0"/>
        </a:accent5>
        <a:accent6>
          <a:srgbClr val="81B7D1"/>
        </a:accent6>
        <a:hlink>
          <a:srgbClr val="F092CD"/>
        </a:hlink>
        <a:folHlink>
          <a:srgbClr val="A90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jksoverheid 2">
        <a:dk1>
          <a:srgbClr val="000000"/>
        </a:dk1>
        <a:lt1>
          <a:srgbClr val="FFFFFF"/>
        </a:lt1>
        <a:dk2>
          <a:srgbClr val="4E9625"/>
        </a:dk2>
        <a:lt2>
          <a:srgbClr val="2D2015"/>
        </a:lt2>
        <a:accent1>
          <a:srgbClr val="6ED9AD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BAE9D3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6419</TotalTime>
  <Words>1111</Words>
  <Application>Microsoft Office PowerPoint</Application>
  <PresentationFormat>On-screen Show (4:3)</PresentationFormat>
  <Paragraphs>275</Paragraphs>
  <Slides>23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RijksoverheidInhoud</vt:lpstr>
      <vt:lpstr>1_Rijksoverheid</vt:lpstr>
      <vt:lpstr>1_RijksoverheidInhoud</vt:lpstr>
      <vt:lpstr>6_Rijksoverheid</vt:lpstr>
      <vt:lpstr>Rijksoverheid</vt:lpstr>
      <vt:lpstr>2_Rijksoverheid</vt:lpstr>
      <vt:lpstr>Photo Editor Photo</vt:lpstr>
      <vt:lpstr>Serosurveillance  </vt:lpstr>
      <vt:lpstr>Monitoring Vaccination Programme</vt:lpstr>
      <vt:lpstr>Role serosurveillance</vt:lpstr>
      <vt:lpstr>Design of sero-surveillance studies</vt:lpstr>
      <vt:lpstr>How do you get the sera?</vt:lpstr>
      <vt:lpstr>Serological analyses (Multiplexed)</vt:lpstr>
      <vt:lpstr>In the meantime… at the lab</vt:lpstr>
      <vt:lpstr>Luminex xMAP technology</vt:lpstr>
      <vt:lpstr>Multiplex immunoassay (MIA)</vt:lpstr>
      <vt:lpstr>Multiplex immunoassay detection</vt:lpstr>
      <vt:lpstr>Bead regions</vt:lpstr>
      <vt:lpstr>Development of MMRV MIA</vt:lpstr>
      <vt:lpstr>Correlation ELISA and anti-H and VN</vt:lpstr>
      <vt:lpstr>PowerPoint Presentation</vt:lpstr>
      <vt:lpstr>PowerPoint Presentation</vt:lpstr>
      <vt:lpstr>PowerPoint Presentation</vt:lpstr>
      <vt:lpstr>PowerPoint Presentation</vt:lpstr>
      <vt:lpstr>Rubella antibody concentration 1995 vs 2006</vt:lpstr>
      <vt:lpstr>Polio multiplexed serology</vt:lpstr>
      <vt:lpstr>MIA implementation experience</vt:lpstr>
      <vt:lpstr>Multiplex immunoassays developed by RIVM</vt:lpstr>
      <vt:lpstr>Summary</vt:lpstr>
      <vt:lpstr>PowerPoint Presentation</vt:lpstr>
    </vt:vector>
  </TitlesOfParts>
  <Company>RIVM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Multiplex immuno assay for Diphtheria, Tetanus and Pertussis</dc:title>
  <dc:creator>Guy Berbers</dc:creator>
  <cp:lastModifiedBy>Fiona van der Klis</cp:lastModifiedBy>
  <cp:revision>571</cp:revision>
  <dcterms:created xsi:type="dcterms:W3CDTF">2010-07-07T08:05:52Z</dcterms:created>
  <dcterms:modified xsi:type="dcterms:W3CDTF">2016-06-22T07:25:35Z</dcterms:modified>
</cp:coreProperties>
</file>