
<file path=[Content_Types].xml><?xml version="1.0" encoding="utf-8"?>
<Types xmlns="http://schemas.openxmlformats.org/package/2006/content-types">
  <Default Extension="png" ContentType="image/png"/>
  <Default Extension="jpeg" ContentType="image/jpeg"/>
  <Default Extension="wmf" ContentType="image/x-w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handoutMasterIdLst>
    <p:handoutMasterId r:id="rId23"/>
  </p:handoutMasterIdLst>
  <p:sldIdLst>
    <p:sldId id="256" r:id="rId2"/>
    <p:sldId id="288" r:id="rId3"/>
    <p:sldId id="318" r:id="rId4"/>
    <p:sldId id="320" r:id="rId5"/>
    <p:sldId id="323" r:id="rId6"/>
    <p:sldId id="319" r:id="rId7"/>
    <p:sldId id="324" r:id="rId8"/>
    <p:sldId id="296" r:id="rId9"/>
    <p:sldId id="272" r:id="rId10"/>
    <p:sldId id="289" r:id="rId11"/>
    <p:sldId id="284" r:id="rId12"/>
    <p:sldId id="307" r:id="rId13"/>
    <p:sldId id="282" r:id="rId14"/>
    <p:sldId id="322" r:id="rId15"/>
    <p:sldId id="326" r:id="rId16"/>
    <p:sldId id="325" r:id="rId17"/>
    <p:sldId id="313" r:id="rId18"/>
    <p:sldId id="275" r:id="rId19"/>
    <p:sldId id="278" r:id="rId20"/>
    <p:sldId id="314" r:id="rId21"/>
  </p:sldIdLst>
  <p:sldSz cx="9144000" cy="6858000" type="screen4x3"/>
  <p:notesSz cx="6805613" cy="9944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CC0000"/>
    <a:srgbClr val="990033"/>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342" y="-7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2184" y="-126"/>
      </p:cViewPr>
      <p:guideLst>
        <p:guide orient="horz" pos="3132"/>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4819" name="Rectangle 3"/>
          <p:cNvSpPr>
            <a:spLocks noGrp="1" noChangeArrowheads="1"/>
          </p:cNvSpPr>
          <p:nvPr>
            <p:ph type="dt" sz="quarter" idx="1"/>
          </p:nvPr>
        </p:nvSpPr>
        <p:spPr bwMode="auto">
          <a:xfrm>
            <a:off x="385445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4820" name="Rectangle 4"/>
          <p:cNvSpPr>
            <a:spLocks noGrp="1" noChangeArrowheads="1"/>
          </p:cNvSpPr>
          <p:nvPr>
            <p:ph type="ftr" sz="quarter" idx="2"/>
          </p:nvPr>
        </p:nvSpPr>
        <p:spPr bwMode="auto">
          <a:xfrm>
            <a:off x="0" y="9445625"/>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4821" name="Rectangle 5"/>
          <p:cNvSpPr>
            <a:spLocks noGrp="1" noChangeArrowheads="1"/>
          </p:cNvSpPr>
          <p:nvPr>
            <p:ph type="sldNum" sz="quarter" idx="3"/>
          </p:nvPr>
        </p:nvSpPr>
        <p:spPr bwMode="auto">
          <a:xfrm>
            <a:off x="3854450" y="9445625"/>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1D52655-364C-4B7C-9E0D-28CBE50BFFE5}" type="slidenum">
              <a:rPr lang="en-US"/>
              <a:pPr>
                <a:defRPr/>
              </a:pPr>
              <a:t>‹#›</a:t>
            </a:fld>
            <a:endParaRPr lang="en-US"/>
          </a:p>
        </p:txBody>
      </p:sp>
    </p:spTree>
    <p:extLst>
      <p:ext uri="{BB962C8B-B14F-4D97-AF65-F5344CB8AC3E}">
        <p14:creationId xmlns:p14="http://schemas.microsoft.com/office/powerpoint/2010/main" val="173112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7891" name="Rectangle 3"/>
          <p:cNvSpPr>
            <a:spLocks noGrp="1" noChangeArrowheads="1"/>
          </p:cNvSpPr>
          <p:nvPr>
            <p:ph type="dt" idx="1"/>
          </p:nvPr>
        </p:nvSpPr>
        <p:spPr bwMode="auto">
          <a:xfrm>
            <a:off x="385445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681038" y="4722813"/>
            <a:ext cx="5443537" cy="44751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4" name="Rectangle 6"/>
          <p:cNvSpPr>
            <a:spLocks noGrp="1" noChangeArrowheads="1"/>
          </p:cNvSpPr>
          <p:nvPr>
            <p:ph type="ftr" sz="quarter" idx="4"/>
          </p:nvPr>
        </p:nvSpPr>
        <p:spPr bwMode="auto">
          <a:xfrm>
            <a:off x="0" y="9445625"/>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7895" name="Rectangle 7"/>
          <p:cNvSpPr>
            <a:spLocks noGrp="1" noChangeArrowheads="1"/>
          </p:cNvSpPr>
          <p:nvPr>
            <p:ph type="sldNum" sz="quarter" idx="5"/>
          </p:nvPr>
        </p:nvSpPr>
        <p:spPr bwMode="auto">
          <a:xfrm>
            <a:off x="3854450" y="9445625"/>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E76F232-BDCA-4682-B3C6-21E5CE87FC57}" type="slidenum">
              <a:rPr lang="en-US"/>
              <a:pPr>
                <a:defRPr/>
              </a:pPr>
              <a:t>‹#›</a:t>
            </a:fld>
            <a:endParaRPr lang="en-US"/>
          </a:p>
        </p:txBody>
      </p:sp>
    </p:spTree>
    <p:extLst>
      <p:ext uri="{BB962C8B-B14F-4D97-AF65-F5344CB8AC3E}">
        <p14:creationId xmlns:p14="http://schemas.microsoft.com/office/powerpoint/2010/main" val="16014730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59754C12-393A-4A51-9326-FEB771C5BC1D}" type="slidenum">
              <a:rPr lang="en-US" smtClean="0"/>
              <a:pPr/>
              <a:t>1</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r>
              <a:rPr lang="en-US" dirty="0" smtClean="0"/>
              <a:t>I’m going to present the results of our team’s economic analysis of measles </a:t>
            </a:r>
            <a:r>
              <a:rPr lang="en-US" dirty="0" smtClean="0"/>
              <a:t>eradication.   Other </a:t>
            </a:r>
            <a:r>
              <a:rPr lang="en-US" dirty="0" smtClean="0"/>
              <a:t>members of our team include </a:t>
            </a:r>
            <a:r>
              <a:rPr lang="en-US" dirty="0" smtClean="0"/>
              <a:t>Colleen Burgess, Lou </a:t>
            </a:r>
            <a:r>
              <a:rPr lang="en-US" dirty="0" smtClean="0"/>
              <a:t>Garrison, Chris Bauch and Joseph Babigumira.   </a:t>
            </a:r>
          </a:p>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summarize our findings, we found that in countries that have not eliminated measles, specifically the low-income countries, costs per dose increase required to reach 95% or 98% reduction in mortality as measles vaccination services are ramped up.  The total costs of reaching eradication  by 2020 are lower than those for 95%/98% reduction in mortality.  This is due to cost savings from having no campaigns from 2020-2050. Costs were different  for countries that had already achieved eradication.  Because we were assuming that other countries were already reaching the global goals, there was lower case importation, and fewer outbreak responses were needed.  Thus, costs were lower for each of these scenarios than for the baseline.</a:t>
            </a:r>
          </a:p>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shows the cost-effectiveness by global income group and elimination status.  For the top categories of countries that have not eliminated measles, three of four of the groups are considered cost-effective, while eradication in lower-middle income countries is considered cost and life saving.    For countries that have already eliminated, all three income groups had both cost and life savings.  </a:t>
            </a:r>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we found that reaching eradication by 2020 is more cost-effective than either of the intermediate goals of 95% RM or 98% RM.  In addition, E2020 is projected to be </a:t>
            </a:r>
            <a:r>
              <a:rPr lang="en-US" dirty="0" smtClean="0">
                <a:solidFill>
                  <a:srgbClr val="FF0000"/>
                </a:solidFill>
              </a:rPr>
              <a:t>both cost saving </a:t>
            </a:r>
            <a:r>
              <a:rPr lang="en-US" dirty="0" smtClean="0"/>
              <a:t>and life saving in countries that have already eliminated measles.  Some key drivers of the results are estimates of the cost of increasing routine and campaign coverage, the impact of routine </a:t>
            </a:r>
            <a:r>
              <a:rPr lang="en-US" dirty="0" err="1" smtClean="0"/>
              <a:t>vs</a:t>
            </a:r>
            <a:r>
              <a:rPr lang="en-US" dirty="0" smtClean="0"/>
              <a:t> campaign measles vaccination on morbidity and mortality, and the role of case importation.  It should be noted, however, that the analysis does not include the potential impact of post-E2020 re-introduction, which might necessitate further SIAs following eradication. </a:t>
            </a:r>
          </a:p>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slides gives an outline of what we will cover in our presentation.  First we will present the methods that we used for costing and modeling of disease transmission for six countries where data were </a:t>
            </a:r>
            <a:r>
              <a:rPr lang="en-US" dirty="0" smtClean="0"/>
              <a:t>collected   </a:t>
            </a:r>
            <a:r>
              <a:rPr lang="en-US" dirty="0" smtClean="0"/>
              <a:t>Then we will present the findings on key study questions, </a:t>
            </a:r>
            <a:r>
              <a:rPr lang="en-US" dirty="0" smtClean="0"/>
              <a:t>and </a:t>
            </a:r>
            <a:r>
              <a:rPr lang="en-US" dirty="0" smtClean="0"/>
              <a:t>then we will give our conclusions. </a:t>
            </a:r>
          </a:p>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3</a:t>
            </a:fld>
            <a:endParaRPr lang="en-US"/>
          </a:p>
        </p:txBody>
      </p:sp>
    </p:spTree>
    <p:extLst>
      <p:ext uri="{BB962C8B-B14F-4D97-AF65-F5344CB8AC3E}">
        <p14:creationId xmlns:p14="http://schemas.microsoft.com/office/powerpoint/2010/main" val="621406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4</a:t>
            </a:fld>
            <a:endParaRPr lang="en-US"/>
          </a:p>
        </p:txBody>
      </p:sp>
    </p:spTree>
    <p:extLst>
      <p:ext uri="{BB962C8B-B14F-4D97-AF65-F5344CB8AC3E}">
        <p14:creationId xmlns:p14="http://schemas.microsoft.com/office/powerpoint/2010/main" val="2276605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5</a:t>
            </a:fld>
            <a:endParaRPr lang="en-US"/>
          </a:p>
        </p:txBody>
      </p:sp>
    </p:spTree>
    <p:extLst>
      <p:ext uri="{BB962C8B-B14F-4D97-AF65-F5344CB8AC3E}">
        <p14:creationId xmlns:p14="http://schemas.microsoft.com/office/powerpoint/2010/main" val="4059659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6</a:t>
            </a:fld>
            <a:endParaRPr lang="en-US"/>
          </a:p>
        </p:txBody>
      </p:sp>
    </p:spTree>
    <p:extLst>
      <p:ext uri="{BB962C8B-B14F-4D97-AF65-F5344CB8AC3E}">
        <p14:creationId xmlns:p14="http://schemas.microsoft.com/office/powerpoint/2010/main" val="3122876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7</a:t>
            </a:fld>
            <a:endParaRPr lang="en-US"/>
          </a:p>
        </p:txBody>
      </p:sp>
    </p:spTree>
    <p:extLst>
      <p:ext uri="{BB962C8B-B14F-4D97-AF65-F5344CB8AC3E}">
        <p14:creationId xmlns:p14="http://schemas.microsoft.com/office/powerpoint/2010/main" val="1334987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 very little data is available on the costs of scaling up vaccination coverage, we had to make some assumptions about these.  First, for routine coverage, we interviewed program managers about the additional resources that would be needed to increase coverage in their countries.  Then we developed a spreadsheet </a:t>
            </a:r>
            <a:r>
              <a:rPr lang="en-US" dirty="0" smtClean="0">
                <a:solidFill>
                  <a:srgbClr val="FF0000"/>
                </a:solidFill>
              </a:rPr>
              <a:t>model—what could be called a “planning model”</a:t>
            </a:r>
            <a:r>
              <a:rPr lang="en-US" dirty="0" smtClean="0"/>
              <a:t>--of average resource requirements to implement the </a:t>
            </a:r>
            <a:r>
              <a:rPr lang="en-US" dirty="0" smtClean="0">
                <a:solidFill>
                  <a:srgbClr val="FF0000"/>
                </a:solidFill>
              </a:rPr>
              <a:t>additional</a:t>
            </a:r>
            <a:r>
              <a:rPr lang="en-US" dirty="0" smtClean="0"/>
              <a:t> activities and calculated an average increase in the cost per dose.  We also calculated the additional costs of </a:t>
            </a:r>
            <a:r>
              <a:rPr lang="en-US" dirty="0" smtClean="0">
                <a:solidFill>
                  <a:srgbClr val="FF0000"/>
                </a:solidFill>
              </a:rPr>
              <a:t>increasing coverage for </a:t>
            </a:r>
            <a:r>
              <a:rPr lang="en-US" dirty="0" smtClean="0">
                <a:solidFill>
                  <a:srgbClr val="FF0000"/>
                </a:solidFill>
              </a:rPr>
              <a:t>SIAs.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slide, we show the estimates of total costs of achieving four vaccination goals in the six countries.  The costs differ for countries that have </a:t>
            </a:r>
            <a:r>
              <a:rPr lang="en-US" u="sng" dirty="0" smtClean="0"/>
              <a:t>not </a:t>
            </a:r>
            <a:r>
              <a:rPr lang="en-US" dirty="0" smtClean="0"/>
              <a:t>achieved measles elimination and those that have.  For the four countries that have not achieved elimination, the costs increase as the program ramps up its activities to achieve 95% mortality reduction and 98% mortality reduction.  In some of the countries, Ethiopia and Uganda, it is costlier to reach the 98% elimination goal.  For the others, there are cost savings from not having to do outbreak response as case importation declines. Total costs decline for reaching eradication by 2020 from the 98% mortality reduction goal due to cost savings from discontinuing  measles </a:t>
            </a:r>
            <a:r>
              <a:rPr lang="en-US" dirty="0" err="1" smtClean="0"/>
              <a:t>campagins</a:t>
            </a:r>
            <a:r>
              <a:rPr lang="en-US" dirty="0" smtClean="0"/>
              <a:t> after 2023.  For the two countries that have eliminated measles, Brazil and Colombia, it is assumed that the countries would receive some benefit from other countries working towards mortality elimination goals and that case importation would be reduced.  Thus, the costs in these countries </a:t>
            </a:r>
            <a:r>
              <a:rPr lang="en-US" dirty="0" smtClean="0">
                <a:solidFill>
                  <a:srgbClr val="FF0000"/>
                </a:solidFill>
              </a:rPr>
              <a:t>are</a:t>
            </a:r>
            <a:r>
              <a:rPr lang="en-US" dirty="0" smtClean="0"/>
              <a:t> reduced for reaching the three vaccination goals from the baseline.  </a:t>
            </a: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E76F232-BDCA-4682-B3C6-21E5CE87FC57}"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pPr>
              <a:defRPr/>
            </a:pPr>
            <a:fld id="{14F57E6D-6105-4B68-BC68-88C84EA0D91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355D6C-A7BF-4EE5-AB4A-E593E0EBDC3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B14DC9C-F664-4F55-8498-770310ABE3C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22B619D-A037-4CE6-AED1-A998D41F410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075D8AB6-99DF-4E74-BBC0-947DBD0AFA9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D4F4BD63-EEE9-44AA-A887-6595107F1A8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66399DE4-4347-48E9-89C7-E5A832D4476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25E58C9F-CE96-44A9-B167-36C956F567D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F9D7697-5ADA-4543-AC12-894A1CFCAEB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8189C579-4458-4648-B967-7C31E69B3E8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lstStyle>
          <a:p>
            <a:pPr>
              <a:defRPr/>
            </a:pPr>
            <a:fld id="{DCDFB1FC-9AEE-486B-B3FC-EBDD2EF369B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lstStyle>
          <a:p>
            <a:pPr>
              <a:defRPr/>
            </a:pPr>
            <a:fld id="{B57EE57F-F8A8-474D-869D-BCAC075BE3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799" r:id="rId2"/>
    <p:sldLayoutId id="2147483804" r:id="rId3"/>
    <p:sldLayoutId id="2147483805" r:id="rId4"/>
    <p:sldLayoutId id="2147483806" r:id="rId5"/>
    <p:sldLayoutId id="2147483807" r:id="rId6"/>
    <p:sldLayoutId id="2147483800" r:id="rId7"/>
    <p:sldLayoutId id="2147483808" r:id="rId8"/>
    <p:sldLayoutId id="2147483809" r:id="rId9"/>
    <p:sldLayoutId id="2147483801" r:id="rId10"/>
    <p:sldLayoutId id="2147483802"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Microsoft_Excel_Chart1.xls"/><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857224" y="642919"/>
            <a:ext cx="7772400" cy="1571636"/>
          </a:xfrm>
        </p:spPr>
        <p:txBody>
          <a:bodyPr>
            <a:noAutofit/>
          </a:bodyPr>
          <a:lstStyle/>
          <a:p>
            <a:pPr algn="ctr" eaLnBrk="1" fontAlgn="auto" hangingPunct="1">
              <a:spcAft>
                <a:spcPts val="0"/>
              </a:spcAft>
              <a:defRPr/>
            </a:pPr>
            <a:r>
              <a:rPr lang="en-GB" sz="3600" dirty="0" smtClean="0"/>
              <a:t>Economic Analysis of Measles </a:t>
            </a:r>
            <a:r>
              <a:rPr lang="en-GB" sz="3600" dirty="0" smtClean="0"/>
              <a:t>Mortality Reduction and Eradication</a:t>
            </a:r>
            <a:endParaRPr lang="en-US" sz="3600" dirty="0" smtClean="0"/>
          </a:p>
        </p:txBody>
      </p:sp>
      <p:sp>
        <p:nvSpPr>
          <p:cNvPr id="9219" name="Rectangle 3"/>
          <p:cNvSpPr>
            <a:spLocks noGrp="1" noChangeArrowheads="1"/>
          </p:cNvSpPr>
          <p:nvPr>
            <p:ph type="subTitle" idx="1"/>
          </p:nvPr>
        </p:nvSpPr>
        <p:spPr>
          <a:xfrm>
            <a:off x="857224" y="2357430"/>
            <a:ext cx="7772400" cy="863600"/>
          </a:xfrm>
        </p:spPr>
        <p:txBody>
          <a:bodyPr/>
          <a:lstStyle/>
          <a:p>
            <a:pPr marR="0" algn="ctr" eaLnBrk="1" hangingPunct="1">
              <a:lnSpc>
                <a:spcPct val="90000"/>
              </a:lnSpc>
            </a:pPr>
            <a:r>
              <a:rPr lang="en-US" dirty="0" smtClean="0"/>
              <a:t>Ann Levin, Colleen Burgess, Lou Garrison, Chris </a:t>
            </a:r>
            <a:r>
              <a:rPr lang="en-US" dirty="0" err="1" smtClean="0"/>
              <a:t>Bauch</a:t>
            </a:r>
            <a:r>
              <a:rPr lang="en-US" dirty="0" smtClean="0"/>
              <a:t>, and Joseph </a:t>
            </a:r>
            <a:r>
              <a:rPr lang="en-US" dirty="0" err="1" smtClean="0"/>
              <a:t>Babigumira</a:t>
            </a:r>
            <a:endParaRPr lang="en-US" dirty="0" smtClean="0"/>
          </a:p>
        </p:txBody>
      </p:sp>
      <p:sp>
        <p:nvSpPr>
          <p:cNvPr id="5" name="TextBox 4"/>
          <p:cNvSpPr txBox="1"/>
          <p:nvPr/>
        </p:nvSpPr>
        <p:spPr>
          <a:xfrm>
            <a:off x="619003" y="3929066"/>
            <a:ext cx="8135937" cy="1200329"/>
          </a:xfrm>
          <a:prstGeom prst="rect">
            <a:avLst/>
          </a:prstGeom>
          <a:noFill/>
        </p:spPr>
        <p:txBody>
          <a:bodyPr>
            <a:spAutoFit/>
          </a:bodyPr>
          <a:lstStyle/>
          <a:p>
            <a:pPr algn="ctr">
              <a:defRPr/>
            </a:pPr>
            <a:r>
              <a:rPr lang="en-US" sz="2400" dirty="0" smtClean="0">
                <a:latin typeface="+mj-lt"/>
              </a:rPr>
              <a:t>Measles Initiative Meeting</a:t>
            </a:r>
          </a:p>
          <a:p>
            <a:pPr algn="ctr">
              <a:defRPr/>
            </a:pPr>
            <a:r>
              <a:rPr lang="en-US" sz="2400" dirty="0" smtClean="0">
                <a:latin typeface="+mj-lt"/>
              </a:rPr>
              <a:t>Washington, D.C. </a:t>
            </a:r>
          </a:p>
          <a:p>
            <a:pPr algn="ctr">
              <a:defRPr/>
            </a:pPr>
            <a:r>
              <a:rPr lang="en-US" sz="2400" dirty="0" smtClean="0">
                <a:latin typeface="+mj-lt"/>
              </a:rPr>
              <a:t>September 13, 2011</a:t>
            </a:r>
            <a:endParaRPr lang="en-US" sz="2400" dirty="0">
              <a:latin typeface="+mj-lt"/>
            </a:endParaRPr>
          </a:p>
        </p:txBody>
      </p:sp>
      <p:sp>
        <p:nvSpPr>
          <p:cNvPr id="6" name="Slide Number Placeholder 5"/>
          <p:cNvSpPr>
            <a:spLocks noGrp="1"/>
          </p:cNvSpPr>
          <p:nvPr>
            <p:ph type="sldNum" sz="quarter" idx="12"/>
          </p:nvPr>
        </p:nvSpPr>
        <p:spPr/>
        <p:txBody>
          <a:bodyPr/>
          <a:lstStyle/>
          <a:p>
            <a:pPr>
              <a:defRPr/>
            </a:pPr>
            <a:fld id="{14F57E6D-6105-4B68-BC68-88C84EA0D91A}"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395288" y="1484313"/>
            <a:ext cx="8229600" cy="4525962"/>
          </a:xfrm>
        </p:spPr>
        <p:txBody>
          <a:bodyPr/>
          <a:lstStyle/>
          <a:p>
            <a:pPr eaLnBrk="1" hangingPunct="1"/>
            <a:r>
              <a:rPr lang="en-US" dirty="0" smtClean="0"/>
              <a:t>In low income countries, costs increase to achieve 95% </a:t>
            </a:r>
            <a:r>
              <a:rPr lang="en-US" dirty="0" smtClean="0"/>
              <a:t>reduction </a:t>
            </a:r>
            <a:r>
              <a:rPr lang="en-US" dirty="0" smtClean="0"/>
              <a:t>in mortality</a:t>
            </a:r>
          </a:p>
          <a:p>
            <a:pPr eaLnBrk="1" hangingPunct="1"/>
            <a:endParaRPr lang="en-US" sz="1100" dirty="0" smtClean="0"/>
          </a:p>
          <a:p>
            <a:pPr eaLnBrk="1" hangingPunct="1"/>
            <a:r>
              <a:rPr lang="en-US" dirty="0" smtClean="0"/>
              <a:t>For </a:t>
            </a:r>
            <a:r>
              <a:rPr lang="en-US" dirty="0" smtClean="0"/>
              <a:t>countries that have already achieved elimination, total costs are reduced for all scenarios over the baseline</a:t>
            </a:r>
          </a:p>
          <a:p>
            <a:pPr lvl="1" eaLnBrk="1" hangingPunct="1"/>
            <a:r>
              <a:rPr lang="en-US" dirty="0" smtClean="0"/>
              <a:t>Reduction in case importation</a:t>
            </a:r>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10</a:t>
            </a:fld>
            <a:endParaRPr lang="en-US"/>
          </a:p>
        </p:txBody>
      </p:sp>
      <p:sp>
        <p:nvSpPr>
          <p:cNvPr id="5" name="Title 4"/>
          <p:cNvSpPr>
            <a:spLocks noGrp="1"/>
          </p:cNvSpPr>
          <p:nvPr>
            <p:ph type="title"/>
          </p:nvPr>
        </p:nvSpPr>
        <p:spPr/>
        <p:txBody>
          <a:bodyPr/>
          <a:lstStyle/>
          <a:p>
            <a:r>
              <a:rPr lang="en-US" dirty="0" smtClean="0"/>
              <a:t>Cost Analysis </a:t>
            </a:r>
            <a:r>
              <a:rPr lang="en-US" dirty="0" smtClean="0"/>
              <a:t>Findings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normAutofit/>
          </a:bodyPr>
          <a:lstStyle/>
          <a:p>
            <a:pPr eaLnBrk="1" fontAlgn="auto" hangingPunct="1">
              <a:spcAft>
                <a:spcPts val="0"/>
              </a:spcAft>
              <a:defRPr/>
            </a:pPr>
            <a:r>
              <a:rPr lang="en-GB" dirty="0" smtClean="0"/>
              <a:t>Disease </a:t>
            </a:r>
            <a:r>
              <a:rPr lang="en-GB" dirty="0" err="1" smtClean="0"/>
              <a:t>Modeling</a:t>
            </a:r>
            <a:r>
              <a:rPr lang="en-GB" dirty="0" smtClean="0"/>
              <a:t> </a:t>
            </a:r>
            <a:r>
              <a:rPr lang="en-GB" dirty="0" smtClean="0"/>
              <a:t>Results</a:t>
            </a:r>
            <a:endParaRPr lang="en-US" dirty="0" smtClean="0"/>
          </a:p>
        </p:txBody>
      </p:sp>
      <p:graphicFrame>
        <p:nvGraphicFramePr>
          <p:cNvPr id="50251" name="Group 75"/>
          <p:cNvGraphicFramePr>
            <a:graphicFrameLocks noGrp="1"/>
          </p:cNvGraphicFramePr>
          <p:nvPr>
            <p:extLst>
              <p:ext uri="{D42A27DB-BD31-4B8C-83A1-F6EECF244321}">
                <p14:modId xmlns:p14="http://schemas.microsoft.com/office/powerpoint/2010/main" val="491691065"/>
              </p:ext>
            </p:extLst>
          </p:nvPr>
        </p:nvGraphicFramePr>
        <p:xfrm>
          <a:off x="1428728" y="1500174"/>
          <a:ext cx="6023591" cy="3786214"/>
        </p:xfrm>
        <a:graphic>
          <a:graphicData uri="http://schemas.openxmlformats.org/drawingml/2006/table">
            <a:tbl>
              <a:tblPr/>
              <a:tblGrid>
                <a:gridCol w="1590499"/>
                <a:gridCol w="1457957"/>
                <a:gridCol w="1449966"/>
                <a:gridCol w="1525169"/>
              </a:tblGrid>
              <a:tr h="768420">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bg1"/>
                          </a:solidFill>
                          <a:effectLst/>
                          <a:latin typeface="+mj-lt"/>
                          <a:cs typeface="Arial" charset="0"/>
                        </a:rPr>
                        <a:t>Total cases 2010-2050 by country and strategy, discounted</a:t>
                      </a:r>
                      <a:endParaRPr kumimoji="0" lang="en-US" sz="1400" b="1"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52836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solidFill>
                          <a:effectLst/>
                          <a:latin typeface="+mj-lt"/>
                          <a:cs typeface="Arial" charset="0"/>
                        </a:rPr>
                        <a:t>Country</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solidFill>
                          <a:effectLst/>
                          <a:latin typeface="+mj-lt"/>
                          <a:cs typeface="Arial" charset="0"/>
                        </a:rPr>
                        <a:t>Baseline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solidFill>
                          <a:effectLst/>
                          <a:latin typeface="+mj-lt"/>
                          <a:cs typeface="Arial" charset="0"/>
                        </a:rPr>
                        <a:t>95% RM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1"/>
                          </a:solidFill>
                          <a:effectLst/>
                          <a:latin typeface="+mj-lt"/>
                          <a:cs typeface="Arial" charset="0"/>
                        </a:rPr>
                        <a:t>E2020</a:t>
                      </a:r>
                      <a:endParaRPr kumimoji="0" lang="en-US" sz="1400" b="0"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19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Bangladesh</a:t>
                      </a:r>
                      <a:endParaRPr kumimoji="0" lang="en-US"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2"/>
                    </a:solidFill>
                  </a:tcPr>
                </a:tc>
                <a:tc>
                  <a:txBody>
                    <a:bodyPr/>
                    <a:lstStyle/>
                    <a:p>
                      <a:pPr algn="r" fontAlgn="b"/>
                      <a:r>
                        <a:rPr lang="en-US" sz="1400" b="0" i="0" u="none" strike="noStrike" dirty="0" smtClean="0">
                          <a:solidFill>
                            <a:srgbClr val="000000"/>
                          </a:solidFill>
                          <a:latin typeface="Arial" pitchFamily="34" charset="0"/>
                          <a:cs typeface="Arial" pitchFamily="34" charset="0"/>
                        </a:rPr>
                        <a:t>17,638,000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9,368,000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2,353,000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40643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Brazil</a:t>
                      </a:r>
                      <a:endParaRPr kumimoji="0" lang="en-US"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2,000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1,000*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500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r>
              <a:tr h="40643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Colombia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4,000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cs typeface="Arial" pitchFamily="34" charset="0"/>
                        </a:rPr>
                        <a:t>3,000*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pitchFamily="34" charset="0"/>
                          <a:cs typeface="Arial" pitchFamily="34" charset="0"/>
                        </a:rPr>
                        <a:t>900</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r>
              <a:tr h="419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Ethiopia</a:t>
                      </a:r>
                      <a:endParaRPr kumimoji="0" lang="en-US"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2"/>
                    </a:solidFill>
                  </a:tcPr>
                </a:tc>
                <a:tc>
                  <a:txBody>
                    <a:bodyPr/>
                    <a:lstStyle/>
                    <a:p>
                      <a:pPr algn="r" fontAlgn="b"/>
                      <a:r>
                        <a:rPr lang="en-US" sz="1400" b="0" i="0" u="none" strike="noStrike" dirty="0" smtClean="0">
                          <a:solidFill>
                            <a:srgbClr val="000000"/>
                          </a:solidFill>
                          <a:latin typeface="Arial" pitchFamily="34" charset="0"/>
                          <a:cs typeface="Arial" pitchFamily="34" charset="0"/>
                        </a:rPr>
                        <a:t>6,390,000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3,490,000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751,000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419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Tajikistan</a:t>
                      </a:r>
                      <a:endParaRPr kumimoji="0" lang="en-US"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2"/>
                    </a:solidFill>
                  </a:tcPr>
                </a:tc>
                <a:tc>
                  <a:txBody>
                    <a:bodyPr/>
                    <a:lstStyle/>
                    <a:p>
                      <a:pPr algn="r" fontAlgn="b"/>
                      <a:r>
                        <a:rPr lang="en-US" sz="1400" b="0" i="0" u="none" strike="noStrike" dirty="0" smtClean="0">
                          <a:solidFill>
                            <a:srgbClr val="000000"/>
                          </a:solidFill>
                          <a:latin typeface="Arial" pitchFamily="34" charset="0"/>
                          <a:cs typeface="Arial" pitchFamily="34" charset="0"/>
                        </a:rPr>
                        <a:t>69,000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26,000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8,000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4191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Uganda</a:t>
                      </a:r>
                      <a:endParaRPr kumimoji="0" lang="en-US"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algn="r" fontAlgn="b"/>
                      <a:r>
                        <a:rPr lang="en-US" sz="1400" b="0" i="0" u="none" strike="noStrike" dirty="0" smtClean="0">
                          <a:solidFill>
                            <a:srgbClr val="000000"/>
                          </a:solidFill>
                          <a:latin typeface="Arial" pitchFamily="34" charset="0"/>
                          <a:cs typeface="Arial" pitchFamily="34" charset="0"/>
                        </a:rPr>
                        <a:t>413,000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244,000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fontAlgn="b"/>
                      <a:r>
                        <a:rPr lang="en-US" sz="1400" b="0" i="0" u="none" strike="noStrike" dirty="0" smtClean="0">
                          <a:solidFill>
                            <a:srgbClr val="000000"/>
                          </a:solidFill>
                          <a:latin typeface="Arial" pitchFamily="34" charset="0"/>
                          <a:cs typeface="Arial" pitchFamily="34" charset="0"/>
                        </a:rPr>
                        <a:t>27,000</a:t>
                      </a:r>
                      <a:endParaRPr lang="en-US" sz="1400" b="0" i="0" u="none" strike="noStrike" dirty="0">
                        <a:solidFill>
                          <a:srgbClr val="000000"/>
                        </a:solidFill>
                        <a:latin typeface="Arial" pitchFamily="34" charset="0"/>
                        <a:cs typeface="Arial" pitchFamily="34" charset="0"/>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 name="Slide Number Placeholder 9"/>
          <p:cNvSpPr>
            <a:spLocks noGrp="1"/>
          </p:cNvSpPr>
          <p:nvPr>
            <p:ph type="sldNum" sz="quarter" idx="12"/>
          </p:nvPr>
        </p:nvSpPr>
        <p:spPr/>
        <p:txBody>
          <a:bodyPr/>
          <a:lstStyle/>
          <a:p>
            <a:pPr>
              <a:defRPr/>
            </a:pPr>
            <a:fld id="{B22B619D-A037-4CE6-AED1-A998D41F4106}" type="slidenum">
              <a:rPr lang="en-US" smtClean="0"/>
              <a:pPr>
                <a:defRPr/>
              </a:pPr>
              <a:t>11</a:t>
            </a:fld>
            <a:endParaRPr lang="en-US"/>
          </a:p>
        </p:txBody>
      </p:sp>
      <p:sp>
        <p:nvSpPr>
          <p:cNvPr id="5" name="TextBox 4"/>
          <p:cNvSpPr txBox="1"/>
          <p:nvPr/>
        </p:nvSpPr>
        <p:spPr>
          <a:xfrm>
            <a:off x="1691680" y="5373216"/>
            <a:ext cx="5976664" cy="584775"/>
          </a:xfrm>
          <a:prstGeom prst="rect">
            <a:avLst/>
          </a:prstGeom>
          <a:noFill/>
        </p:spPr>
        <p:txBody>
          <a:bodyPr wrap="square" rtlCol="0">
            <a:spAutoFit/>
          </a:bodyPr>
          <a:lstStyle/>
          <a:p>
            <a:r>
              <a:rPr lang="en-US" sz="1600" dirty="0" smtClean="0"/>
              <a:t>* Reduction in cases based on assumption that reaching global   goals of 95%RM and </a:t>
            </a:r>
            <a:r>
              <a:rPr lang="en-US" sz="1600" dirty="0" smtClean="0"/>
              <a:t>E2020 </a:t>
            </a:r>
            <a:r>
              <a:rPr lang="en-US" sz="1600" dirty="0" smtClean="0">
                <a:latin typeface="Century Schoolbook"/>
              </a:rPr>
              <a:t>→↓</a:t>
            </a:r>
            <a:r>
              <a:rPr lang="en-US" sz="1600" dirty="0" smtClean="0">
                <a:latin typeface="Arial" pitchFamily="34" charset="0"/>
                <a:cs typeface="Arial" pitchFamily="34" charset="0"/>
              </a:rPr>
              <a:t>case importation</a:t>
            </a:r>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normAutofit fontScale="90000"/>
          </a:bodyPr>
          <a:lstStyle/>
          <a:p>
            <a:pPr eaLnBrk="1" fontAlgn="auto" hangingPunct="1">
              <a:spcAft>
                <a:spcPts val="0"/>
              </a:spcAft>
              <a:defRPr/>
            </a:pPr>
            <a:r>
              <a:rPr lang="en-GB" dirty="0" smtClean="0"/>
              <a:t>Disease Transmission Results - Uganda</a:t>
            </a:r>
            <a:endParaRPr lang="en-US" dirty="0" smtClean="0"/>
          </a:p>
        </p:txBody>
      </p:sp>
      <p:sp>
        <p:nvSpPr>
          <p:cNvPr id="10" name="Slide Number Placeholder 9"/>
          <p:cNvSpPr>
            <a:spLocks noGrp="1"/>
          </p:cNvSpPr>
          <p:nvPr>
            <p:ph type="sldNum" sz="quarter" idx="12"/>
          </p:nvPr>
        </p:nvSpPr>
        <p:spPr/>
        <p:txBody>
          <a:bodyPr/>
          <a:lstStyle/>
          <a:p>
            <a:pPr>
              <a:defRPr/>
            </a:pPr>
            <a:fld id="{B22B619D-A037-4CE6-AED1-A998D41F4106}" type="slidenum">
              <a:rPr lang="en-US" smtClean="0"/>
              <a:pPr>
                <a:defRPr/>
              </a:pPr>
              <a:t>12</a:t>
            </a:fld>
            <a:endParaRPr lang="en-US"/>
          </a:p>
        </p:txBody>
      </p:sp>
      <p:pic>
        <p:nvPicPr>
          <p:cNvPr id="1026" name="Picture 2"/>
          <p:cNvPicPr>
            <a:picLocks noChangeAspect="1" noChangeArrowheads="1"/>
          </p:cNvPicPr>
          <p:nvPr/>
        </p:nvPicPr>
        <p:blipFill>
          <a:blip r:embed="rId3" cstate="print"/>
          <a:srcRect/>
          <a:stretch>
            <a:fillRect/>
          </a:stretch>
        </p:blipFill>
        <p:spPr bwMode="auto">
          <a:xfrm>
            <a:off x="951356" y="1402274"/>
            <a:ext cx="3477768" cy="2526792"/>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p:spPr>
      </p:pic>
      <p:pic>
        <p:nvPicPr>
          <p:cNvPr id="1027" name="Picture 3"/>
          <p:cNvPicPr>
            <a:picLocks noChangeAspect="1" noChangeArrowheads="1"/>
          </p:cNvPicPr>
          <p:nvPr/>
        </p:nvPicPr>
        <p:blipFill>
          <a:blip r:embed="rId4" cstate="print"/>
          <a:srcRect/>
          <a:stretch>
            <a:fillRect/>
          </a:stretch>
        </p:blipFill>
        <p:spPr bwMode="auto">
          <a:xfrm>
            <a:off x="4666132" y="1402274"/>
            <a:ext cx="3477768" cy="2526792"/>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p:spPr>
      </p:pic>
      <p:pic>
        <p:nvPicPr>
          <p:cNvPr id="8" name="Picture 5"/>
          <p:cNvPicPr>
            <a:picLocks noChangeAspect="1" noChangeArrowheads="1"/>
          </p:cNvPicPr>
          <p:nvPr/>
        </p:nvPicPr>
        <p:blipFill>
          <a:blip r:embed="rId5" cstate="print"/>
          <a:srcRect/>
          <a:stretch>
            <a:fillRect/>
          </a:stretch>
        </p:blipFill>
        <p:spPr bwMode="auto">
          <a:xfrm>
            <a:off x="3203848" y="4045480"/>
            <a:ext cx="3384376" cy="2526792"/>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idx="1"/>
          </p:nvPr>
        </p:nvSpPr>
        <p:spPr/>
        <p:txBody>
          <a:bodyPr/>
          <a:lstStyle/>
          <a:p>
            <a:pPr eaLnBrk="1" hangingPunct="1"/>
            <a:r>
              <a:rPr lang="en-GB" dirty="0" smtClean="0"/>
              <a:t>Level </a:t>
            </a:r>
            <a:r>
              <a:rPr lang="en-GB" dirty="0" smtClean="0"/>
              <a:t>of case importation greatly affects within-country transmission</a:t>
            </a:r>
          </a:p>
          <a:p>
            <a:pPr lvl="2" eaLnBrk="1" hangingPunct="1"/>
            <a:r>
              <a:rPr lang="en-GB" dirty="0" smtClean="0"/>
              <a:t>Countries with local elimination</a:t>
            </a:r>
          </a:p>
          <a:p>
            <a:pPr lvl="2" eaLnBrk="1" hangingPunct="1"/>
            <a:r>
              <a:rPr lang="en-GB" dirty="0" smtClean="0"/>
              <a:t>Countries with endemic transmission</a:t>
            </a:r>
          </a:p>
          <a:p>
            <a:pPr lvl="2" eaLnBrk="1" hangingPunct="1"/>
            <a:endParaRPr lang="en-GB" sz="1100" dirty="0" smtClean="0"/>
          </a:p>
          <a:p>
            <a:pPr eaLnBrk="1" hangingPunct="1"/>
            <a:r>
              <a:rPr lang="en-GB" dirty="0" smtClean="0"/>
              <a:t>Campaigns (SIA, OR) more effective than routine vaccination at decreasing mortality quickly</a:t>
            </a:r>
          </a:p>
          <a:p>
            <a:pPr lvl="2" eaLnBrk="1" hangingPunct="1"/>
            <a:endParaRPr lang="en-GB" sz="1100" dirty="0" smtClean="0"/>
          </a:p>
          <a:p>
            <a:pPr eaLnBrk="1" hangingPunct="1">
              <a:buNone/>
            </a:pPr>
            <a:endParaRPr lang="en-US" dirty="0" smtClean="0"/>
          </a:p>
        </p:txBody>
      </p:sp>
      <p:sp>
        <p:nvSpPr>
          <p:cNvPr id="24577" name="Rectangle 2"/>
          <p:cNvSpPr>
            <a:spLocks noGrp="1" noChangeArrowheads="1"/>
          </p:cNvSpPr>
          <p:nvPr>
            <p:ph type="title"/>
          </p:nvPr>
        </p:nvSpPr>
        <p:spPr>
          <a:xfrm>
            <a:off x="428596" y="285728"/>
            <a:ext cx="8507413" cy="1143000"/>
          </a:xfrm>
        </p:spPr>
        <p:txBody>
          <a:bodyPr>
            <a:normAutofit/>
          </a:bodyPr>
          <a:lstStyle/>
          <a:p>
            <a:pPr eaLnBrk="1" fontAlgn="auto" hangingPunct="1">
              <a:spcAft>
                <a:spcPts val="0"/>
              </a:spcAft>
              <a:defRPr/>
            </a:pPr>
            <a:r>
              <a:rPr lang="en-GB" sz="4000" dirty="0" smtClean="0"/>
              <a:t>Transmission Model </a:t>
            </a:r>
            <a:r>
              <a:rPr lang="en-GB" sz="4000" dirty="0" smtClean="0"/>
              <a:t>Findings</a:t>
            </a:r>
            <a:endParaRPr lang="en-US" sz="4000" dirty="0" smtClean="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91628118"/>
              </p:ext>
            </p:extLst>
          </p:nvPr>
        </p:nvGraphicFramePr>
        <p:xfrm>
          <a:off x="611560" y="1700808"/>
          <a:ext cx="6912768" cy="4384288"/>
        </p:xfrm>
        <a:graphic>
          <a:graphicData uri="http://schemas.openxmlformats.org/drawingml/2006/table">
            <a:tbl>
              <a:tblPr firstRow="1" bandRow="1">
                <a:tableStyleId>{5C22544A-7EE6-4342-B048-85BDC9FD1C3A}</a:tableStyleId>
              </a:tblPr>
              <a:tblGrid>
                <a:gridCol w="1645920"/>
                <a:gridCol w="1645920"/>
                <a:gridCol w="1645920"/>
                <a:gridCol w="1975008"/>
              </a:tblGrid>
              <a:tr h="478852">
                <a:tc>
                  <a:txBody>
                    <a:bodyPr/>
                    <a:lstStyle/>
                    <a:p>
                      <a:endParaRPr lang="en-US" dirty="0"/>
                    </a:p>
                  </a:txBody>
                  <a:tcPr/>
                </a:tc>
                <a:tc>
                  <a:txBody>
                    <a:bodyPr/>
                    <a:lstStyle/>
                    <a:p>
                      <a:r>
                        <a:rPr lang="en-US" dirty="0" smtClean="0"/>
                        <a:t>Cost per DALY averted </a:t>
                      </a:r>
                    </a:p>
                    <a:p>
                      <a:r>
                        <a:rPr lang="en-US" dirty="0" smtClean="0"/>
                        <a:t>(95% MR)</a:t>
                      </a:r>
                      <a:endParaRPr lang="en-US" dirty="0"/>
                    </a:p>
                  </a:txBody>
                  <a:tcPr/>
                </a:tc>
                <a:tc>
                  <a:txBody>
                    <a:bodyPr/>
                    <a:lstStyle/>
                    <a:p>
                      <a:r>
                        <a:rPr lang="en-US" dirty="0" smtClean="0"/>
                        <a:t>Cost per DALY</a:t>
                      </a:r>
                      <a:r>
                        <a:rPr lang="en-US" baseline="0" dirty="0" smtClean="0"/>
                        <a:t> averted </a:t>
                      </a:r>
                    </a:p>
                    <a:p>
                      <a:r>
                        <a:rPr lang="en-US" baseline="0" dirty="0" smtClean="0"/>
                        <a:t>(E2020)</a:t>
                      </a:r>
                      <a:endParaRPr lang="en-US" dirty="0"/>
                    </a:p>
                  </a:txBody>
                  <a:tcPr/>
                </a:tc>
                <a:tc>
                  <a:txBody>
                    <a:bodyPr/>
                    <a:lstStyle/>
                    <a:p>
                      <a:r>
                        <a:rPr lang="en-US" dirty="0" smtClean="0"/>
                        <a:t>GDP per capita</a:t>
                      </a:r>
                      <a:endParaRPr lang="en-US" dirty="0"/>
                    </a:p>
                  </a:txBody>
                  <a:tcPr/>
                </a:tc>
              </a:tr>
              <a:tr h="478852">
                <a:tc>
                  <a:txBody>
                    <a:bodyPr/>
                    <a:lstStyle/>
                    <a:p>
                      <a:r>
                        <a:rPr lang="en-US" dirty="0" smtClean="0"/>
                        <a:t>Bangladesh</a:t>
                      </a:r>
                      <a:endParaRPr lang="en-US" dirty="0"/>
                    </a:p>
                  </a:txBody>
                  <a:tcPr/>
                </a:tc>
                <a:tc>
                  <a:txBody>
                    <a:bodyPr/>
                    <a:lstStyle/>
                    <a:p>
                      <a:pPr algn="ctr"/>
                      <a:r>
                        <a:rPr lang="en-US" dirty="0" smtClean="0"/>
                        <a:t>$259</a:t>
                      </a:r>
                      <a:endParaRPr lang="en-US" dirty="0"/>
                    </a:p>
                  </a:txBody>
                  <a:tcPr/>
                </a:tc>
                <a:tc>
                  <a:txBody>
                    <a:bodyPr/>
                    <a:lstStyle/>
                    <a:p>
                      <a:pPr algn="ctr"/>
                      <a:r>
                        <a:rPr lang="en-US" dirty="0" smtClean="0"/>
                        <a:t>$16</a:t>
                      </a:r>
                      <a:endParaRPr lang="en-US" dirty="0"/>
                    </a:p>
                  </a:txBody>
                  <a:tcPr/>
                </a:tc>
                <a:tc>
                  <a:txBody>
                    <a:bodyPr/>
                    <a:lstStyle/>
                    <a:p>
                      <a:pPr algn="ctr"/>
                      <a:r>
                        <a:rPr lang="en-US" dirty="0" smtClean="0"/>
                        <a:t>$551</a:t>
                      </a:r>
                      <a:endParaRPr lang="en-US" dirty="0"/>
                    </a:p>
                  </a:txBody>
                  <a:tcPr/>
                </a:tc>
              </a:tr>
              <a:tr h="478852">
                <a:tc>
                  <a:txBody>
                    <a:bodyPr/>
                    <a:lstStyle/>
                    <a:p>
                      <a:r>
                        <a:rPr lang="en-US" dirty="0" smtClean="0"/>
                        <a:t>Ethiopia</a:t>
                      </a:r>
                      <a:endParaRPr lang="en-US" dirty="0"/>
                    </a:p>
                  </a:txBody>
                  <a:tcPr/>
                </a:tc>
                <a:tc>
                  <a:txBody>
                    <a:bodyPr/>
                    <a:lstStyle/>
                    <a:p>
                      <a:pPr algn="ctr"/>
                      <a:r>
                        <a:rPr lang="en-US" dirty="0" smtClean="0"/>
                        <a:t>$190</a:t>
                      </a:r>
                      <a:endParaRPr lang="en-US" dirty="0"/>
                    </a:p>
                  </a:txBody>
                  <a:tcPr/>
                </a:tc>
                <a:tc>
                  <a:txBody>
                    <a:bodyPr/>
                    <a:lstStyle/>
                    <a:p>
                      <a:pPr algn="ctr"/>
                      <a:r>
                        <a:rPr lang="en-US" dirty="0" smtClean="0"/>
                        <a:t>$134</a:t>
                      </a:r>
                      <a:endParaRPr lang="en-US" dirty="0"/>
                    </a:p>
                  </a:txBody>
                  <a:tcPr/>
                </a:tc>
                <a:tc>
                  <a:txBody>
                    <a:bodyPr/>
                    <a:lstStyle/>
                    <a:p>
                      <a:pPr algn="ctr"/>
                      <a:r>
                        <a:rPr lang="en-US" dirty="0" smtClean="0"/>
                        <a:t>$345</a:t>
                      </a:r>
                      <a:endParaRPr lang="en-US" dirty="0"/>
                    </a:p>
                  </a:txBody>
                  <a:tcPr/>
                </a:tc>
              </a:tr>
              <a:tr h="478852">
                <a:tc>
                  <a:txBody>
                    <a:bodyPr/>
                    <a:lstStyle/>
                    <a:p>
                      <a:r>
                        <a:rPr lang="en-US" dirty="0" smtClean="0"/>
                        <a:t>Tajikistan</a:t>
                      </a:r>
                      <a:endParaRPr lang="en-US" dirty="0"/>
                    </a:p>
                  </a:txBody>
                  <a:tcPr/>
                </a:tc>
                <a:tc>
                  <a:txBody>
                    <a:bodyPr/>
                    <a:lstStyle/>
                    <a:p>
                      <a:pPr algn="ctr"/>
                      <a:r>
                        <a:rPr lang="en-US" dirty="0" smtClean="0"/>
                        <a:t>$7,319</a:t>
                      </a:r>
                      <a:endParaRPr lang="en-US" dirty="0"/>
                    </a:p>
                  </a:txBody>
                  <a:tcPr/>
                </a:tc>
                <a:tc>
                  <a:txBody>
                    <a:bodyPr/>
                    <a:lstStyle/>
                    <a:p>
                      <a:pPr algn="ctr"/>
                      <a:r>
                        <a:rPr lang="en-US" dirty="0" smtClean="0"/>
                        <a:t>$1,355</a:t>
                      </a:r>
                      <a:endParaRPr lang="en-US" dirty="0"/>
                    </a:p>
                  </a:txBody>
                  <a:tcPr/>
                </a:tc>
                <a:tc>
                  <a:txBody>
                    <a:bodyPr/>
                    <a:lstStyle/>
                    <a:p>
                      <a:pPr algn="ctr"/>
                      <a:r>
                        <a:rPr lang="en-US" dirty="0" smtClean="0"/>
                        <a:t>$716</a:t>
                      </a:r>
                      <a:endParaRPr lang="en-US" dirty="0"/>
                    </a:p>
                  </a:txBody>
                  <a:tcPr/>
                </a:tc>
              </a:tr>
              <a:tr h="478852">
                <a:tc>
                  <a:txBody>
                    <a:bodyPr/>
                    <a:lstStyle/>
                    <a:p>
                      <a:r>
                        <a:rPr lang="en-US" dirty="0" smtClean="0"/>
                        <a:t>Uganda</a:t>
                      </a:r>
                      <a:endParaRPr lang="en-US" dirty="0"/>
                    </a:p>
                  </a:txBody>
                  <a:tcPr/>
                </a:tc>
                <a:tc>
                  <a:txBody>
                    <a:bodyPr/>
                    <a:lstStyle/>
                    <a:p>
                      <a:pPr algn="ctr"/>
                      <a:r>
                        <a:rPr lang="en-US" dirty="0" smtClean="0"/>
                        <a:t>$1,102</a:t>
                      </a:r>
                      <a:endParaRPr lang="en-US" dirty="0"/>
                    </a:p>
                  </a:txBody>
                  <a:tcPr/>
                </a:tc>
                <a:tc>
                  <a:txBody>
                    <a:bodyPr/>
                    <a:lstStyle/>
                    <a:p>
                      <a:pPr algn="ctr"/>
                      <a:r>
                        <a:rPr lang="en-US" dirty="0" smtClean="0"/>
                        <a:t>$804</a:t>
                      </a:r>
                      <a:endParaRPr lang="en-US" dirty="0"/>
                    </a:p>
                  </a:txBody>
                  <a:tcPr/>
                </a:tc>
                <a:tc>
                  <a:txBody>
                    <a:bodyPr/>
                    <a:lstStyle/>
                    <a:p>
                      <a:pPr algn="ctr"/>
                      <a:r>
                        <a:rPr lang="en-US" dirty="0" smtClean="0"/>
                        <a:t>$481</a:t>
                      </a:r>
                      <a:endParaRPr lang="en-US" dirty="0"/>
                    </a:p>
                  </a:txBody>
                  <a:tcPr/>
                </a:tc>
              </a:tr>
              <a:tr h="478852">
                <a:tc>
                  <a:txBody>
                    <a:bodyPr/>
                    <a:lstStyle/>
                    <a:p>
                      <a:r>
                        <a:rPr lang="en-US" dirty="0" smtClean="0"/>
                        <a:t>Brazil</a:t>
                      </a:r>
                      <a:endParaRPr lang="en-US" dirty="0"/>
                    </a:p>
                  </a:txBody>
                  <a:tcPr/>
                </a:tc>
                <a:tc>
                  <a:txBody>
                    <a:bodyPr/>
                    <a:lstStyle/>
                    <a:p>
                      <a:pPr algn="ctr"/>
                      <a:r>
                        <a:rPr lang="en-US" dirty="0" smtClean="0"/>
                        <a:t>Cost/life saving</a:t>
                      </a:r>
                      <a:endParaRPr lang="en-US" dirty="0"/>
                    </a:p>
                  </a:txBody>
                  <a:tcPr/>
                </a:tc>
                <a:tc>
                  <a:txBody>
                    <a:bodyPr/>
                    <a:lstStyle/>
                    <a:p>
                      <a:pPr algn="ctr"/>
                      <a:r>
                        <a:rPr lang="en-US" dirty="0" smtClean="0"/>
                        <a:t>Cost/life</a:t>
                      </a:r>
                      <a:r>
                        <a:rPr lang="en-US" baseline="0" dirty="0" smtClean="0"/>
                        <a:t> saving</a:t>
                      </a:r>
                      <a:endParaRPr lang="en-US" dirty="0"/>
                    </a:p>
                  </a:txBody>
                  <a:tcPr/>
                </a:tc>
                <a:tc>
                  <a:txBody>
                    <a:bodyPr/>
                    <a:lstStyle/>
                    <a:p>
                      <a:pPr algn="ctr"/>
                      <a:r>
                        <a:rPr lang="en-US" dirty="0" smtClean="0"/>
                        <a:t>$8,070</a:t>
                      </a:r>
                      <a:endParaRPr lang="en-US" dirty="0"/>
                    </a:p>
                  </a:txBody>
                  <a:tcPr/>
                </a:tc>
              </a:tr>
              <a:tr h="478852">
                <a:tc>
                  <a:txBody>
                    <a:bodyPr/>
                    <a:lstStyle/>
                    <a:p>
                      <a:r>
                        <a:rPr lang="en-US" dirty="0" smtClean="0"/>
                        <a:t>Colombia</a:t>
                      </a:r>
                      <a:endParaRPr lang="en-US" dirty="0"/>
                    </a:p>
                  </a:txBody>
                  <a:tcPr/>
                </a:tc>
                <a:tc>
                  <a:txBody>
                    <a:bodyPr/>
                    <a:lstStyle/>
                    <a:p>
                      <a:pPr algn="ctr"/>
                      <a:r>
                        <a:rPr lang="en-US" dirty="0" smtClean="0"/>
                        <a:t>Cost/life saving</a:t>
                      </a:r>
                      <a:endParaRPr lang="en-US" dirty="0"/>
                    </a:p>
                  </a:txBody>
                  <a:tcPr/>
                </a:tc>
                <a:tc>
                  <a:txBody>
                    <a:bodyPr/>
                    <a:lstStyle/>
                    <a:p>
                      <a:pPr algn="ctr"/>
                      <a:r>
                        <a:rPr lang="en-US" dirty="0" smtClean="0"/>
                        <a:t>Cost/life</a:t>
                      </a:r>
                      <a:r>
                        <a:rPr lang="en-US" baseline="0" dirty="0" smtClean="0"/>
                        <a:t> saving</a:t>
                      </a:r>
                      <a:endParaRPr lang="en-US" dirty="0"/>
                    </a:p>
                  </a:txBody>
                  <a:tcPr/>
                </a:tc>
                <a:tc>
                  <a:txBody>
                    <a:bodyPr/>
                    <a:lstStyle/>
                    <a:p>
                      <a:pPr algn="ctr"/>
                      <a:r>
                        <a:rPr lang="en-US" dirty="0" smtClean="0"/>
                        <a:t>$4,950</a:t>
                      </a:r>
                      <a:endParaRPr lang="en-US" dirty="0"/>
                    </a:p>
                  </a:txBody>
                  <a:tcPr/>
                </a:tc>
              </a:tr>
            </a:tbl>
          </a:graphicData>
        </a:graphic>
      </p:graphicFrame>
      <p:sp>
        <p:nvSpPr>
          <p:cNvPr id="3" name="Title 2"/>
          <p:cNvSpPr>
            <a:spLocks noGrp="1"/>
          </p:cNvSpPr>
          <p:nvPr>
            <p:ph type="title"/>
          </p:nvPr>
        </p:nvSpPr>
        <p:spPr/>
        <p:txBody>
          <a:bodyPr>
            <a:noAutofit/>
          </a:bodyPr>
          <a:lstStyle/>
          <a:p>
            <a:r>
              <a:rPr lang="en-US" sz="3200" dirty="0"/>
              <a:t>Comparison of Cost-effectiveness of 95% </a:t>
            </a:r>
            <a:r>
              <a:rPr lang="en-US" sz="3200" dirty="0" smtClean="0"/>
              <a:t>Mortality Reduction and E2020</a:t>
            </a:r>
            <a:endParaRPr lang="en-US" sz="3200"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14</a:t>
            </a:fld>
            <a:endParaRPr lang="en-US"/>
          </a:p>
        </p:txBody>
      </p:sp>
    </p:spTree>
    <p:extLst>
      <p:ext uri="{BB962C8B-B14F-4D97-AF65-F5344CB8AC3E}">
        <p14:creationId xmlns:p14="http://schemas.microsoft.com/office/powerpoint/2010/main" val="4225289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457200" y="116632"/>
            <a:ext cx="8229600" cy="1301006"/>
          </a:xfrm>
        </p:spPr>
        <p:txBody>
          <a:bodyPr>
            <a:normAutofit/>
          </a:bodyPr>
          <a:lstStyle/>
          <a:p>
            <a:pPr eaLnBrk="1" fontAlgn="auto" hangingPunct="1">
              <a:spcAft>
                <a:spcPts val="0"/>
              </a:spcAft>
              <a:defRPr/>
            </a:pPr>
            <a:r>
              <a:rPr lang="en-GB" sz="3200" dirty="0" smtClean="0">
                <a:effectLst/>
              </a:rPr>
              <a:t>Global</a:t>
            </a:r>
            <a:r>
              <a:rPr lang="en-GB" sz="3200" dirty="0" smtClean="0"/>
              <a:t> Findings on Cost-Effectiveness of E2020</a:t>
            </a:r>
            <a:endParaRPr lang="en-US" sz="2000" i="1" dirty="0" smtClean="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15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781436531"/>
              </p:ext>
            </p:extLst>
          </p:nvPr>
        </p:nvGraphicFramePr>
        <p:xfrm>
          <a:off x="642910" y="1196753"/>
          <a:ext cx="7170024" cy="5446578"/>
        </p:xfrm>
        <a:graphic>
          <a:graphicData uri="http://schemas.openxmlformats.org/drawingml/2006/table">
            <a:tbl>
              <a:tblPr/>
              <a:tblGrid>
                <a:gridCol w="1840858"/>
                <a:gridCol w="670774"/>
                <a:gridCol w="1479203"/>
                <a:gridCol w="1739029"/>
                <a:gridCol w="1440160"/>
              </a:tblGrid>
              <a:tr h="1118348">
                <a:tc>
                  <a:txBody>
                    <a:bodyPr/>
                    <a:lstStyle/>
                    <a:p>
                      <a:pPr algn="ctr" fontAlgn="ctr"/>
                      <a:r>
                        <a:rPr lang="en-US" sz="1400" b="1" i="0" u="none" strike="noStrike" dirty="0" smtClean="0">
                          <a:solidFill>
                            <a:schemeClr val="bg1"/>
                          </a:solidFill>
                          <a:latin typeface="+mj-lt"/>
                        </a:rPr>
                        <a:t>Income Group by Elimination Status</a:t>
                      </a:r>
                      <a:endParaRPr lang="en-US" sz="1400" b="1" i="0" u="none" strike="noStrike" dirty="0">
                        <a:solidFill>
                          <a:schemeClr val="bg1"/>
                        </a:solidFill>
                        <a:latin typeface="+mj-l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b="1" i="0" u="none" strike="noStrike" dirty="0">
                          <a:solidFill>
                            <a:schemeClr val="bg1"/>
                          </a:solidFill>
                          <a:latin typeface="+mj-lt"/>
                        </a:rPr>
                        <a:t># </a:t>
                      </a:r>
                      <a:r>
                        <a:rPr lang="en-US" sz="1400" b="1" i="0" u="none" strike="noStrike" dirty="0" smtClean="0">
                          <a:solidFill>
                            <a:schemeClr val="bg1"/>
                          </a:solidFill>
                          <a:latin typeface="+mj-lt"/>
                        </a:rPr>
                        <a:t>Countries</a:t>
                      </a:r>
                      <a:endParaRPr lang="en-US" sz="1400" b="1" i="0" u="none" strike="noStrike" dirty="0">
                        <a:solidFill>
                          <a:schemeClr val="bg1"/>
                        </a:solidFill>
                        <a:latin typeface="+mj-lt"/>
                      </a:endParaRPr>
                    </a:p>
                  </a:txBody>
                  <a:tcPr vert="vert27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b="1" i="0" u="none" strike="noStrike" dirty="0" smtClean="0">
                          <a:solidFill>
                            <a:schemeClr val="bg1"/>
                          </a:solidFill>
                          <a:latin typeface="+mj-lt"/>
                        </a:rPr>
                        <a:t>Deaths Averted</a:t>
                      </a:r>
                      <a:endParaRPr lang="en-US" sz="1400" b="1" i="0" u="none" strike="noStrike" dirty="0">
                        <a:solidFill>
                          <a:schemeClr val="bg1"/>
                        </a:solidFill>
                        <a:latin typeface="+mj-l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b="1" i="0" u="none" strike="noStrike" dirty="0" smtClean="0">
                          <a:solidFill>
                            <a:schemeClr val="bg1"/>
                          </a:solidFill>
                          <a:latin typeface="+mj-lt"/>
                        </a:rPr>
                        <a:t>$ </a:t>
                      </a:r>
                      <a:r>
                        <a:rPr lang="en-US" sz="1400" b="1" i="0" u="none" strike="noStrike" dirty="0">
                          <a:solidFill>
                            <a:schemeClr val="bg1"/>
                          </a:solidFill>
                          <a:latin typeface="+mj-lt"/>
                        </a:rPr>
                        <a:t>per </a:t>
                      </a:r>
                      <a:r>
                        <a:rPr lang="en-US" sz="1400" b="1" i="0" u="none" strike="noStrike" dirty="0" smtClean="0">
                          <a:solidFill>
                            <a:schemeClr val="bg1"/>
                          </a:solidFill>
                          <a:latin typeface="+mj-lt"/>
                        </a:rPr>
                        <a:t>DALY Averted </a:t>
                      </a:r>
                      <a:r>
                        <a:rPr lang="en-US" sz="1400" b="1" i="0" u="none" strike="noStrike" dirty="0">
                          <a:solidFill>
                            <a:schemeClr val="bg1"/>
                          </a:solidFill>
                          <a:latin typeface="+mj-lt"/>
                        </a:rPr>
                        <a:t>(2010 USD)</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400" b="1" i="0" u="none" strike="noStrike" dirty="0" smtClean="0">
                          <a:solidFill>
                            <a:schemeClr val="bg1"/>
                          </a:solidFill>
                          <a:latin typeface="+mj-lt"/>
                        </a:rPr>
                        <a:t>GDP per Capita</a:t>
                      </a:r>
                      <a:endParaRPr lang="en-US" sz="1400" b="1" i="0" u="none" strike="noStrike" dirty="0">
                        <a:solidFill>
                          <a:schemeClr val="bg1"/>
                        </a:solidFill>
                        <a:latin typeface="+mj-lt"/>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r>
              <a:tr h="318106">
                <a:tc gridSpan="5">
                  <a:txBody>
                    <a:bodyPr/>
                    <a:lstStyle/>
                    <a:p>
                      <a:pPr algn="l" fontAlgn="b"/>
                      <a:r>
                        <a:rPr lang="en-US" sz="1400" b="1" i="1" u="none" strike="noStrike" dirty="0">
                          <a:solidFill>
                            <a:srgbClr val="000000"/>
                          </a:solidFill>
                          <a:latin typeface="Arial"/>
                        </a:rPr>
                        <a:t>Measles not eliminated by 2010</a:t>
                      </a:r>
                    </a:p>
                  </a:txBody>
                  <a:tcPr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4011">
                <a:tc>
                  <a:txBody>
                    <a:bodyPr/>
                    <a:lstStyle/>
                    <a:p>
                      <a:pPr algn="l" fontAlgn="b"/>
                      <a:r>
                        <a:rPr lang="en-US" sz="1500" b="1" i="0" u="none" strike="noStrike" dirty="0">
                          <a:solidFill>
                            <a:srgbClr val="000000"/>
                          </a:solidFill>
                          <a:latin typeface="Arial" pitchFamily="34" charset="0"/>
                          <a:cs typeface="Arial" pitchFamily="34" charset="0"/>
                        </a:rPr>
                        <a:t>Low</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42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1,045,000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1" i="0" u="none" strike="noStrike" dirty="0" smtClean="0">
                          <a:latin typeface="Arial"/>
                        </a:rPr>
                        <a:t>$4</a:t>
                      </a:r>
                      <a:endParaRPr lang="en-US" sz="1500" b="1"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$503</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2590">
                <a:tc>
                  <a:txBody>
                    <a:bodyPr/>
                    <a:lstStyle/>
                    <a:p>
                      <a:pPr algn="l" fontAlgn="b"/>
                      <a:r>
                        <a:rPr lang="en-US" sz="1500" b="1" i="0" u="none" strike="noStrike" dirty="0" smtClean="0">
                          <a:solidFill>
                            <a:srgbClr val="000000"/>
                          </a:solidFill>
                          <a:latin typeface="Arial" pitchFamily="34" charset="0"/>
                          <a:cs typeface="Arial" pitchFamily="34" charset="0"/>
                        </a:rPr>
                        <a:t>Low-Mid</a:t>
                      </a:r>
                      <a:endParaRPr lang="en-US" sz="1500" b="1" i="0" u="none" strike="noStrike" dirty="0">
                        <a:solidFill>
                          <a:srgbClr val="000000"/>
                        </a:solidFill>
                        <a:latin typeface="Arial" pitchFamily="34" charset="0"/>
                        <a:cs typeface="Arial"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41</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9,408,000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pitchFamily="34" charset="0"/>
                          <a:cs typeface="Arial" pitchFamily="34" charset="0"/>
                        </a:rPr>
                        <a:t>Cost /life saving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$2,310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83299">
                <a:tc>
                  <a:txBody>
                    <a:bodyPr/>
                    <a:lstStyle/>
                    <a:p>
                      <a:pPr algn="l" fontAlgn="b"/>
                      <a:r>
                        <a:rPr lang="en-US" sz="1500" b="1" i="0" u="none" strike="noStrike" dirty="0">
                          <a:solidFill>
                            <a:srgbClr val="000000"/>
                          </a:solidFill>
                          <a:latin typeface="Arial" pitchFamily="34" charset="0"/>
                          <a:cs typeface="Arial" pitchFamily="34" charset="0"/>
                        </a:rPr>
                        <a:t>Upper-Mid</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24</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504,000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1" i="0" u="none" strike="noStrike" dirty="0" smtClean="0">
                          <a:latin typeface="Arial"/>
                        </a:rPr>
                        <a:t>$4</a:t>
                      </a:r>
                      <a:endParaRPr lang="en-US" sz="1500" b="1"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$7,523</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34011">
                <a:tc>
                  <a:txBody>
                    <a:bodyPr/>
                    <a:lstStyle/>
                    <a:p>
                      <a:pPr algn="l" fontAlgn="b"/>
                      <a:r>
                        <a:rPr lang="en-US" sz="1500" b="1" i="0" u="none" strike="noStrike" dirty="0">
                          <a:solidFill>
                            <a:srgbClr val="000000"/>
                          </a:solidFill>
                          <a:latin typeface="Arial" pitchFamily="34" charset="0"/>
                          <a:cs typeface="Arial" pitchFamily="34" charset="0"/>
                        </a:rPr>
                        <a:t>High</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39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50,000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1" i="0" u="none" strike="noStrike" dirty="0" smtClean="0">
                          <a:latin typeface="Arial"/>
                        </a:rPr>
                        <a:t>$5,273</a:t>
                      </a:r>
                      <a:endParaRPr lang="en-US" sz="1500" b="1"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$38,134</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34011">
                <a:tc gridSpan="5">
                  <a:txBody>
                    <a:bodyPr/>
                    <a:lstStyle/>
                    <a:p>
                      <a:pPr algn="l" fontAlgn="b"/>
                      <a:r>
                        <a:rPr lang="en-US" sz="1500" b="1" i="1" u="none" strike="noStrike" dirty="0">
                          <a:solidFill>
                            <a:srgbClr val="000000"/>
                          </a:solidFill>
                          <a:latin typeface="Arial"/>
                        </a:rPr>
                        <a:t>Measles eliminated by </a:t>
                      </a:r>
                      <a:r>
                        <a:rPr lang="en-US" sz="1500" b="1" i="1" u="none" strike="noStrike" dirty="0" smtClean="0">
                          <a:solidFill>
                            <a:srgbClr val="000000"/>
                          </a:solidFill>
                          <a:latin typeface="Arial"/>
                        </a:rPr>
                        <a:t>2010</a:t>
                      </a:r>
                      <a:endParaRPr lang="en-US" sz="1500" b="1" i="1" u="none" strike="noStrike" dirty="0">
                        <a:solidFill>
                          <a:srgbClr val="000000"/>
                        </a:solidFill>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2590">
                <a:tc>
                  <a:txBody>
                    <a:bodyPr/>
                    <a:lstStyle/>
                    <a:p>
                      <a:pPr algn="l" fontAlgn="b"/>
                      <a:r>
                        <a:rPr lang="en-US" sz="1500" b="1" i="0" u="none" strike="noStrike" dirty="0" smtClean="0">
                          <a:solidFill>
                            <a:srgbClr val="000000"/>
                          </a:solidFill>
                          <a:latin typeface="Arial" pitchFamily="34" charset="0"/>
                          <a:cs typeface="Arial" pitchFamily="34" charset="0"/>
                        </a:rPr>
                        <a:t>Low-Mid</a:t>
                      </a:r>
                      <a:endParaRPr lang="en-US" sz="1500" b="1" i="0" u="none" strike="noStrike" dirty="0">
                        <a:solidFill>
                          <a:srgbClr val="000000"/>
                        </a:solidFill>
                        <a:latin typeface="Arial" pitchFamily="34" charset="0"/>
                        <a:cs typeface="Arial" pitchFamily="34" charset="0"/>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16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66,000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pitchFamily="34" charset="0"/>
                          <a:cs typeface="Arial" pitchFamily="34" charset="0"/>
                        </a:rPr>
                        <a:t>Cost /life saving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$2,310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572590">
                <a:tc>
                  <a:txBody>
                    <a:bodyPr/>
                    <a:lstStyle/>
                    <a:p>
                      <a:pPr algn="l" fontAlgn="b"/>
                      <a:r>
                        <a:rPr lang="en-US" sz="1500" b="1" i="0" u="none" strike="noStrike" dirty="0">
                          <a:solidFill>
                            <a:srgbClr val="000000"/>
                          </a:solidFill>
                          <a:latin typeface="Arial" pitchFamily="34" charset="0"/>
                          <a:cs typeface="Arial" pitchFamily="34" charset="0"/>
                        </a:rPr>
                        <a:t>Upper-Mid</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19</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81,000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pitchFamily="34" charset="0"/>
                          <a:cs typeface="Arial" pitchFamily="34" charset="0"/>
                        </a:rPr>
                        <a:t>Cost /life saving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$7,523</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73011">
                <a:tc>
                  <a:txBody>
                    <a:bodyPr/>
                    <a:lstStyle/>
                    <a:p>
                      <a:pPr algn="l" fontAlgn="b"/>
                      <a:r>
                        <a:rPr lang="en-US" sz="1500" b="1" i="0" u="none" strike="noStrike" dirty="0">
                          <a:solidFill>
                            <a:srgbClr val="000000"/>
                          </a:solidFill>
                          <a:latin typeface="Arial" pitchFamily="34" charset="0"/>
                          <a:cs typeface="Arial" pitchFamily="34" charset="0"/>
                        </a:rPr>
                        <a:t>High</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r" fontAlgn="b"/>
                      <a:r>
                        <a:rPr lang="en-US" sz="1500" b="0" i="0" u="none" strike="noStrike" dirty="0">
                          <a:solidFill>
                            <a:srgbClr val="000000"/>
                          </a:solidFill>
                          <a:latin typeface="Arial"/>
                        </a:rPr>
                        <a:t>12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2,000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500" b="1" i="0" u="none" strike="noStrike" cap="none" normalizeH="0" baseline="0" dirty="0" smtClean="0">
                          <a:ln>
                            <a:noFill/>
                          </a:ln>
                          <a:solidFill>
                            <a:schemeClr val="tx1"/>
                          </a:solidFill>
                          <a:effectLst/>
                          <a:latin typeface="Arial" pitchFamily="34" charset="0"/>
                          <a:cs typeface="Arial" pitchFamily="34" charset="0"/>
                        </a:rPr>
                        <a:t>Cost /life saving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b"/>
                      <a:r>
                        <a:rPr lang="en-US" sz="1500" b="0" i="0" u="none" strike="noStrike" dirty="0" smtClean="0">
                          <a:latin typeface="Arial"/>
                        </a:rPr>
                        <a:t>$38,134</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34011">
                <a:tc>
                  <a:txBody>
                    <a:bodyPr/>
                    <a:lstStyle/>
                    <a:p>
                      <a:pPr algn="l" fontAlgn="b"/>
                      <a:r>
                        <a:rPr lang="en-US" sz="1500" b="1" i="0" u="none" strike="noStrike" dirty="0" smtClean="0">
                          <a:solidFill>
                            <a:srgbClr val="000000"/>
                          </a:solidFill>
                          <a:latin typeface="Arial"/>
                        </a:rPr>
                        <a:t>TOTAL</a:t>
                      </a:r>
                      <a:endParaRPr lang="en-US" sz="1500" b="1" i="0" u="none" strike="noStrike" dirty="0">
                        <a:solidFill>
                          <a:srgbClr val="000000"/>
                        </a:solidFill>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500" b="0" i="0" u="none" strike="noStrike" dirty="0">
                          <a:solidFill>
                            <a:srgbClr val="000000"/>
                          </a:solidFill>
                          <a:latin typeface="Arial"/>
                        </a:rPr>
                        <a:t>193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500" b="0" i="0" u="none" strike="noStrike" dirty="0" smtClean="0">
                          <a:latin typeface="Arial"/>
                        </a:rPr>
                        <a:t>11,156,000</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500" b="0" i="0" u="none" strike="noStrike" dirty="0" smtClean="0">
                          <a:latin typeface="Arial"/>
                        </a:rPr>
                        <a:t>N/A</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500" b="0" i="0" u="none" strike="noStrike" dirty="0" smtClean="0">
                          <a:latin typeface="Arial"/>
                        </a:rPr>
                        <a:t>N/A</a:t>
                      </a:r>
                      <a:endParaRPr lang="en-US" sz="1500" b="0" i="0" u="none" strike="noStrike" dirty="0">
                        <a:latin typeface="Arial"/>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990657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Content Placeholder 5"/>
          <p:cNvGraphicFramePr>
            <a:graphicFrameLocks noGrp="1"/>
          </p:cNvGraphicFramePr>
          <p:nvPr>
            <p:ph idx="4294967295"/>
          </p:nvPr>
        </p:nvGraphicFramePr>
        <p:xfrm>
          <a:off x="777875" y="1731963"/>
          <a:ext cx="7319963" cy="4267200"/>
        </p:xfrm>
        <a:graphic>
          <a:graphicData uri="http://schemas.openxmlformats.org/presentationml/2006/ole">
            <mc:AlternateContent xmlns:mc="http://schemas.openxmlformats.org/markup-compatibility/2006">
              <mc:Choice xmlns:v="urn:schemas-microsoft-com:vml" Requires="v">
                <p:oleObj spid="_x0000_s3085" r:id="rId3" imgW="8230313" imgH="4523624" progId="Excel.Chart.8">
                  <p:embed/>
                </p:oleObj>
              </mc:Choice>
              <mc:Fallback>
                <p:oleObj r:id="rId3" imgW="8230313" imgH="4523624" progId="Excel.Chart.8">
                  <p:embed/>
                  <p:pic>
                    <p:nvPicPr>
                      <p:cNvPr id="0" name=""/>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875" y="1731963"/>
                        <a:ext cx="7319963" cy="4267200"/>
                      </a:xfrm>
                      <a:prstGeom prst="rect">
                        <a:avLst/>
                      </a:prstGeom>
                    </p:spPr>
                  </p:pic>
                </p:oleObj>
              </mc:Fallback>
            </mc:AlternateContent>
          </a:graphicData>
        </a:graphic>
      </p:graphicFrame>
      <p:sp>
        <p:nvSpPr>
          <p:cNvPr id="3" name="Title 2"/>
          <p:cNvSpPr>
            <a:spLocks noGrp="1"/>
          </p:cNvSpPr>
          <p:nvPr>
            <p:ph type="title" idx="4294967295"/>
          </p:nvPr>
        </p:nvSpPr>
        <p:spPr>
          <a:xfrm>
            <a:off x="395536" y="332656"/>
            <a:ext cx="8229600" cy="1143000"/>
          </a:xfrm>
          <a:noFill/>
        </p:spPr>
        <p:txBody>
          <a:bodyPr rtlCol="0">
            <a:noAutofit/>
            <a:scene3d>
              <a:camera prst="orthographicFront"/>
              <a:lightRig rig="soft" dir="t"/>
            </a:scene3d>
            <a:sp3d prstMaterial="softEdge">
              <a:bevelT w="25400" h="25400"/>
            </a:sp3d>
          </a:bodyPr>
          <a:lstStyle/>
          <a:p>
            <a:pPr algn="l" eaLnBrk="0" hangingPunct="0">
              <a:defRPr/>
            </a:pPr>
            <a:r>
              <a:rPr lang="en-US" sz="3200" b="1" kern="1200" dirty="0">
                <a:effectLst>
                  <a:outerShdw blurRad="31750" dist="25400" dir="5400000" algn="tl" rotWithShape="0">
                    <a:srgbClr val="000000">
                      <a:alpha val="25000"/>
                    </a:srgbClr>
                  </a:outerShdw>
                </a:effectLst>
                <a:latin typeface="+mj-lt"/>
                <a:ea typeface="+mj-ea"/>
                <a:cs typeface="+mj-cs"/>
              </a:rPr>
              <a:t>Comparison of Measles Eradication w/ Other Low Cost Interventions</a:t>
            </a:r>
            <a:endParaRPr lang="en-US" sz="3200" b="1" kern="1200" dirty="0">
              <a:effectLst>
                <a:outerShdw blurRad="31750" dist="25400" dir="5400000" algn="tl" rotWithShape="0">
                  <a:srgbClr val="000000">
                    <a:alpha val="25000"/>
                  </a:srgbClr>
                </a:outerShdw>
              </a:effectLst>
              <a:latin typeface="+mj-lt"/>
              <a:ea typeface="+mj-ea"/>
              <a:cs typeface="+mj-cs"/>
            </a:endParaRPr>
          </a:p>
        </p:txBody>
      </p:sp>
      <p:sp>
        <p:nvSpPr>
          <p:cNvPr id="3076" name="Slide Number Placeholder 3"/>
          <p:cNvSpPr txBox="1">
            <a:spLocks noGrp="1"/>
          </p:cNvSpPr>
          <p:nvPr/>
        </p:nvSpPr>
        <p:spPr bwMode="auto">
          <a:xfrm>
            <a:off x="8647113" y="6408738"/>
            <a:ext cx="3667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2" tIns="45696" rIns="91392" bIns="45696" anchor="b"/>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5813" indent="-227013">
              <a:defRPr>
                <a:solidFill>
                  <a:schemeClr val="tx1"/>
                </a:solidFill>
                <a:latin typeface="Arial" charset="0"/>
                <a:cs typeface="Arial" charset="0"/>
              </a:defRPr>
            </a:lvl5pPr>
            <a:lvl6pPr marL="2513013" indent="-227013" fontAlgn="base">
              <a:spcBef>
                <a:spcPct val="0"/>
              </a:spcBef>
              <a:spcAft>
                <a:spcPct val="0"/>
              </a:spcAft>
              <a:defRPr>
                <a:solidFill>
                  <a:schemeClr val="tx1"/>
                </a:solidFill>
                <a:latin typeface="Arial" charset="0"/>
                <a:cs typeface="Arial" charset="0"/>
              </a:defRPr>
            </a:lvl6pPr>
            <a:lvl7pPr marL="2970213" indent="-227013" fontAlgn="base">
              <a:spcBef>
                <a:spcPct val="0"/>
              </a:spcBef>
              <a:spcAft>
                <a:spcPct val="0"/>
              </a:spcAft>
              <a:defRPr>
                <a:solidFill>
                  <a:schemeClr val="tx1"/>
                </a:solidFill>
                <a:latin typeface="Arial" charset="0"/>
                <a:cs typeface="Arial" charset="0"/>
              </a:defRPr>
            </a:lvl7pPr>
            <a:lvl8pPr marL="3427413" indent="-227013" fontAlgn="base">
              <a:spcBef>
                <a:spcPct val="0"/>
              </a:spcBef>
              <a:spcAft>
                <a:spcPct val="0"/>
              </a:spcAft>
              <a:defRPr>
                <a:solidFill>
                  <a:schemeClr val="tx1"/>
                </a:solidFill>
                <a:latin typeface="Arial" charset="0"/>
                <a:cs typeface="Arial" charset="0"/>
              </a:defRPr>
            </a:lvl8pPr>
            <a:lvl9pPr marL="3884613" indent="-227013" fontAlgn="base">
              <a:spcBef>
                <a:spcPct val="0"/>
              </a:spcBef>
              <a:spcAft>
                <a:spcPct val="0"/>
              </a:spcAft>
              <a:defRPr>
                <a:solidFill>
                  <a:schemeClr val="tx1"/>
                </a:solidFill>
                <a:latin typeface="Arial" charset="0"/>
                <a:cs typeface="Arial" charset="0"/>
              </a:defRPr>
            </a:lvl9pPr>
          </a:lstStyle>
          <a:p>
            <a:pPr algn="r"/>
            <a:fld id="{986E54E4-1C77-40E1-842E-8204BD489F3C}" type="slidenum">
              <a:rPr lang="en-US" sz="1000"/>
              <a:pPr algn="r"/>
              <a:t>16</a:t>
            </a:fld>
            <a:endParaRPr lang="en-US" sz="1000"/>
          </a:p>
        </p:txBody>
      </p:sp>
      <p:sp>
        <p:nvSpPr>
          <p:cNvPr id="3077" name="TextBox 6"/>
          <p:cNvSpPr txBox="1">
            <a:spLocks noChangeArrowheads="1"/>
          </p:cNvSpPr>
          <p:nvPr/>
        </p:nvSpPr>
        <p:spPr bwMode="auto">
          <a:xfrm>
            <a:off x="3851275" y="5876925"/>
            <a:ext cx="4537075"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2" tIns="45696" rIns="91392" bIns="45696">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5813" indent="-227013">
              <a:defRPr>
                <a:solidFill>
                  <a:schemeClr val="tx1"/>
                </a:solidFill>
                <a:latin typeface="Arial" charset="0"/>
                <a:cs typeface="Arial" charset="0"/>
              </a:defRPr>
            </a:lvl5pPr>
            <a:lvl6pPr marL="2513013" indent="-227013" fontAlgn="base">
              <a:spcBef>
                <a:spcPct val="0"/>
              </a:spcBef>
              <a:spcAft>
                <a:spcPct val="0"/>
              </a:spcAft>
              <a:defRPr>
                <a:solidFill>
                  <a:schemeClr val="tx1"/>
                </a:solidFill>
                <a:latin typeface="Arial" charset="0"/>
                <a:cs typeface="Arial" charset="0"/>
              </a:defRPr>
            </a:lvl6pPr>
            <a:lvl7pPr marL="2970213" indent="-227013" fontAlgn="base">
              <a:spcBef>
                <a:spcPct val="0"/>
              </a:spcBef>
              <a:spcAft>
                <a:spcPct val="0"/>
              </a:spcAft>
              <a:defRPr>
                <a:solidFill>
                  <a:schemeClr val="tx1"/>
                </a:solidFill>
                <a:latin typeface="Arial" charset="0"/>
                <a:cs typeface="Arial" charset="0"/>
              </a:defRPr>
            </a:lvl7pPr>
            <a:lvl8pPr marL="3427413" indent="-227013" fontAlgn="base">
              <a:spcBef>
                <a:spcPct val="0"/>
              </a:spcBef>
              <a:spcAft>
                <a:spcPct val="0"/>
              </a:spcAft>
              <a:defRPr>
                <a:solidFill>
                  <a:schemeClr val="tx1"/>
                </a:solidFill>
                <a:latin typeface="Arial" charset="0"/>
                <a:cs typeface="Arial" charset="0"/>
              </a:defRPr>
            </a:lvl8pPr>
            <a:lvl9pPr marL="3884613" indent="-227013" fontAlgn="base">
              <a:spcBef>
                <a:spcPct val="0"/>
              </a:spcBef>
              <a:spcAft>
                <a:spcPct val="0"/>
              </a:spcAft>
              <a:defRPr>
                <a:solidFill>
                  <a:schemeClr val="tx1"/>
                </a:solidFill>
                <a:latin typeface="Arial" charset="0"/>
                <a:cs typeface="Arial" charset="0"/>
              </a:defRPr>
            </a:lvl9pPr>
          </a:lstStyle>
          <a:p>
            <a:r>
              <a:rPr lang="en-US"/>
              <a:t>Source:  Laximanaryan et al. 2006</a:t>
            </a:r>
          </a:p>
        </p:txBody>
      </p:sp>
    </p:spTree>
    <p:extLst>
      <p:ext uri="{BB962C8B-B14F-4D97-AF65-F5344CB8AC3E}">
        <p14:creationId xmlns:p14="http://schemas.microsoft.com/office/powerpoint/2010/main" val="898100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p:txBody>
          <a:bodyPr/>
          <a:lstStyle/>
          <a:p>
            <a:pPr eaLnBrk="1" hangingPunct="1"/>
            <a:r>
              <a:rPr lang="en-US" sz="2400" dirty="0" smtClean="0"/>
              <a:t>Attaining the goals of 95% MR </a:t>
            </a:r>
            <a:r>
              <a:rPr lang="en-US" sz="2400" dirty="0" smtClean="0"/>
              <a:t>or </a:t>
            </a:r>
            <a:r>
              <a:rPr lang="en-US" sz="2400" dirty="0" smtClean="0"/>
              <a:t>E2020 is cost-effective</a:t>
            </a:r>
            <a:endParaRPr lang="en-US" sz="2400" dirty="0" smtClean="0"/>
          </a:p>
          <a:p>
            <a:pPr lvl="1" eaLnBrk="1" hangingPunct="1"/>
            <a:r>
              <a:rPr lang="en-US" sz="2000" dirty="0" smtClean="0"/>
              <a:t>Cost </a:t>
            </a:r>
            <a:r>
              <a:rPr lang="en-US" sz="2000" dirty="0" smtClean="0"/>
              <a:t>saving and life saving in countries that have already eliminated </a:t>
            </a:r>
            <a:r>
              <a:rPr lang="en-US" sz="2000" dirty="0" smtClean="0"/>
              <a:t>measles</a:t>
            </a:r>
          </a:p>
          <a:p>
            <a:pPr lvl="1" eaLnBrk="1" hangingPunct="1"/>
            <a:endParaRPr lang="en-US" sz="2000" dirty="0" smtClean="0"/>
          </a:p>
          <a:p>
            <a:pPr eaLnBrk="1" hangingPunct="1"/>
            <a:r>
              <a:rPr lang="en-US" sz="2400" dirty="0" smtClean="0"/>
              <a:t>Key drivers of the results </a:t>
            </a:r>
            <a:r>
              <a:rPr lang="en-US" sz="2400" dirty="0" smtClean="0"/>
              <a:t>are:  </a:t>
            </a:r>
          </a:p>
          <a:p>
            <a:pPr lvl="1" eaLnBrk="1" hangingPunct="1"/>
            <a:r>
              <a:rPr lang="en-US" sz="2000" dirty="0" smtClean="0"/>
              <a:t>Cost </a:t>
            </a:r>
            <a:r>
              <a:rPr lang="en-US" sz="2000" dirty="0" smtClean="0"/>
              <a:t>of increasing routine and campaign </a:t>
            </a:r>
            <a:r>
              <a:rPr lang="en-US" sz="2000" dirty="0" smtClean="0"/>
              <a:t>coverage</a:t>
            </a:r>
          </a:p>
          <a:p>
            <a:pPr lvl="1" eaLnBrk="1" hangingPunct="1"/>
            <a:r>
              <a:rPr lang="en-US" sz="2000" dirty="0" smtClean="0"/>
              <a:t>Number of imported cases</a:t>
            </a:r>
          </a:p>
          <a:p>
            <a:pPr lvl="1" eaLnBrk="1" hangingPunct="1"/>
            <a:endParaRPr lang="en-US" sz="2000" dirty="0" smtClean="0"/>
          </a:p>
          <a:p>
            <a:pPr eaLnBrk="1" hangingPunct="1"/>
            <a:r>
              <a:rPr lang="en-US" sz="2400" dirty="0" smtClean="0"/>
              <a:t>CE analysis is one step towards a decision</a:t>
            </a:r>
          </a:p>
          <a:p>
            <a:pPr lvl="1" eaLnBrk="1" hangingPunct="1"/>
            <a:r>
              <a:rPr lang="en-US" sz="2000" dirty="0" smtClean="0"/>
              <a:t>Also need to assess broader economic impact, social, political and ethical factors prior to making a decision on eradication</a:t>
            </a:r>
            <a:endParaRPr lang="en-US" sz="2000" dirty="0" smtClean="0"/>
          </a:p>
        </p:txBody>
      </p:sp>
      <p:sp>
        <p:nvSpPr>
          <p:cNvPr id="36865" name="Rectangle 2"/>
          <p:cNvSpPr>
            <a:spLocks noGrp="1" noChangeArrowheads="1"/>
          </p:cNvSpPr>
          <p:nvPr>
            <p:ph type="title"/>
          </p:nvPr>
        </p:nvSpPr>
        <p:spPr/>
        <p:txBody>
          <a:bodyPr/>
          <a:lstStyle/>
          <a:p>
            <a:pPr eaLnBrk="1" fontAlgn="auto" hangingPunct="1">
              <a:spcAft>
                <a:spcPts val="0"/>
              </a:spcAft>
              <a:defRPr/>
            </a:pPr>
            <a:r>
              <a:rPr lang="en-GB" dirty="0" smtClean="0"/>
              <a:t>Conclusions</a:t>
            </a:r>
            <a:endParaRPr lang="en-US" dirty="0" smtClean="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ctrTitle"/>
          </p:nvPr>
        </p:nvSpPr>
        <p:spPr/>
        <p:txBody>
          <a:bodyPr/>
          <a:lstStyle/>
          <a:p>
            <a:pPr eaLnBrk="1" fontAlgn="auto" hangingPunct="1">
              <a:spcAft>
                <a:spcPts val="0"/>
              </a:spcAft>
              <a:defRPr/>
            </a:pPr>
            <a:r>
              <a:rPr lang="en-GB" smtClean="0"/>
              <a:t>Backup slides</a:t>
            </a:r>
            <a:endParaRPr lang="en-US" smtClean="0"/>
          </a:p>
        </p:txBody>
      </p:sp>
      <p:sp>
        <p:nvSpPr>
          <p:cNvPr id="3" name="Slide Number Placeholder 2"/>
          <p:cNvSpPr>
            <a:spLocks noGrp="1"/>
          </p:cNvSpPr>
          <p:nvPr>
            <p:ph type="sldNum" sz="quarter" idx="12"/>
          </p:nvPr>
        </p:nvSpPr>
        <p:spPr/>
        <p:txBody>
          <a:bodyPr/>
          <a:lstStyle/>
          <a:p>
            <a:pPr>
              <a:defRPr/>
            </a:pPr>
            <a:fld id="{14F57E6D-6105-4B68-BC68-88C84EA0D91A}"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p:txBody>
          <a:bodyPr/>
          <a:lstStyle/>
          <a:p>
            <a:pPr eaLnBrk="1" fontAlgn="auto" hangingPunct="1">
              <a:spcAft>
                <a:spcPts val="0"/>
              </a:spcAft>
              <a:defRPr/>
            </a:pPr>
            <a:r>
              <a:rPr lang="en-GB" dirty="0" smtClean="0"/>
              <a:t>Key unit costs</a:t>
            </a:r>
            <a:endParaRPr lang="en-US" dirty="0" smtClean="0"/>
          </a:p>
        </p:txBody>
      </p:sp>
      <p:graphicFrame>
        <p:nvGraphicFramePr>
          <p:cNvPr id="44036" name="Group 4"/>
          <p:cNvGraphicFramePr>
            <a:graphicFrameLocks noGrp="1"/>
          </p:cNvGraphicFramePr>
          <p:nvPr/>
        </p:nvGraphicFramePr>
        <p:xfrm>
          <a:off x="1500166" y="1428736"/>
          <a:ext cx="6096000" cy="3505200"/>
        </p:xfrm>
        <a:graphic>
          <a:graphicData uri="http://schemas.openxmlformats.org/drawingml/2006/table">
            <a:tbl>
              <a:tblPr/>
              <a:tblGrid>
                <a:gridCol w="1524000"/>
                <a:gridCol w="1524000"/>
                <a:gridCol w="1524000"/>
                <a:gridCol w="1524000"/>
              </a:tblGrid>
              <a:tr h="180975">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cs typeface="Arial" charset="0"/>
                        </a:rPr>
                        <a:t>Cost per Dose (2010)</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cs typeface="Arial" charset="0"/>
                        </a:rPr>
                        <a:t> Mode of Delivery</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80975">
                <a:tc v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MCV1</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cs typeface="Arial" charset="0"/>
                        </a:rPr>
                        <a:t>SIAs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Cost of Increasing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Bangladesh</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$1.46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$0.52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$0.07 until 90%; $0.15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Brazil</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$3.91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$1.27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cs typeface="Arial" charset="0"/>
                        </a:rPr>
                        <a:t>Colombia</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$9.14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$2.87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Ethiopia</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$1.35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$0.64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$0.055 until 80%; $0.11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Tajikistan</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$1.68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$0.07 until 90%; $0.15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400" b="0" i="0" u="none" strike="noStrike" cap="none" normalizeH="0" baseline="0" smtClean="0">
                          <a:ln>
                            <a:noFill/>
                          </a:ln>
                          <a:solidFill>
                            <a:schemeClr val="tx1"/>
                          </a:solidFill>
                          <a:effectLst/>
                          <a:latin typeface="Arial" charset="0"/>
                          <a:cs typeface="Arial" charset="0"/>
                        </a:rPr>
                        <a:t>Uganda</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$2.35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$1.24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$0.04 until 80%; $0.08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Slide Number Placeholder 4"/>
          <p:cNvSpPr>
            <a:spLocks noGrp="1"/>
          </p:cNvSpPr>
          <p:nvPr>
            <p:ph type="sldNum" sz="quarter" idx="12"/>
          </p:nvPr>
        </p:nvSpPr>
        <p:spPr/>
        <p:txBody>
          <a:bodyPr/>
          <a:lstStyle/>
          <a:p>
            <a:pPr>
              <a:defRPr/>
            </a:pPr>
            <a:fld id="{B22B619D-A037-4CE6-AED1-A998D41F4106}"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7200" y="1412875"/>
            <a:ext cx="8229600" cy="4525963"/>
          </a:xfrm>
        </p:spPr>
        <p:txBody>
          <a:bodyPr/>
          <a:lstStyle/>
          <a:p>
            <a:pPr eaLnBrk="1" hangingPunct="1"/>
            <a:r>
              <a:rPr lang="en-GB" dirty="0" smtClean="0"/>
              <a:t>Background</a:t>
            </a:r>
          </a:p>
          <a:p>
            <a:pPr eaLnBrk="1" hangingPunct="1"/>
            <a:r>
              <a:rPr lang="en-GB" dirty="0" smtClean="0"/>
              <a:t>Costing </a:t>
            </a:r>
            <a:r>
              <a:rPr lang="en-GB" dirty="0" smtClean="0"/>
              <a:t>methods and results</a:t>
            </a:r>
          </a:p>
          <a:p>
            <a:pPr eaLnBrk="1" hangingPunct="1"/>
            <a:r>
              <a:rPr lang="en-GB" dirty="0" smtClean="0"/>
              <a:t>Disease transmission modelling methods and results</a:t>
            </a:r>
          </a:p>
          <a:p>
            <a:pPr eaLnBrk="1" hangingPunct="1"/>
            <a:r>
              <a:rPr lang="en-GB" dirty="0" smtClean="0"/>
              <a:t>Findings </a:t>
            </a:r>
            <a:r>
              <a:rPr lang="en-GB" dirty="0" smtClean="0"/>
              <a:t>on study questions </a:t>
            </a:r>
          </a:p>
          <a:p>
            <a:pPr eaLnBrk="1" hangingPunct="1"/>
            <a:r>
              <a:rPr lang="en-GB" dirty="0" smtClean="0"/>
              <a:t>Conclusions</a:t>
            </a:r>
            <a:endParaRPr lang="en-US" dirty="0" smtClean="0"/>
          </a:p>
        </p:txBody>
      </p:sp>
      <p:sp>
        <p:nvSpPr>
          <p:cNvPr id="17409" name="Rectangle 2"/>
          <p:cNvSpPr>
            <a:spLocks noGrp="1" noChangeArrowheads="1"/>
          </p:cNvSpPr>
          <p:nvPr>
            <p:ph type="title"/>
          </p:nvPr>
        </p:nvSpPr>
        <p:spPr/>
        <p:txBody>
          <a:bodyPr/>
          <a:lstStyle/>
          <a:p>
            <a:pPr eaLnBrk="1" fontAlgn="auto" hangingPunct="1">
              <a:spcAft>
                <a:spcPts val="0"/>
              </a:spcAft>
              <a:defRPr/>
            </a:pPr>
            <a:r>
              <a:rPr lang="en-GB" smtClean="0"/>
              <a:t>Overview</a:t>
            </a:r>
            <a:endParaRPr lang="en-US" smtClean="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2</a:t>
            </a:fld>
            <a:endParaRPr lang="en-US"/>
          </a:p>
        </p:txBody>
      </p:sp>
      <p:pic>
        <p:nvPicPr>
          <p:cNvPr id="1026" name="Picture 2" descr="C:\Users\Ann\AppData\Local\Microsoft\Windows\Temporary Internet Files\Content.IE5\OGXEMD3W\MC900290942[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04013" y="466725"/>
            <a:ext cx="1122362" cy="1455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2285984" y="1643050"/>
          <a:ext cx="4114800" cy="2595880"/>
        </p:xfrm>
        <a:graphic>
          <a:graphicData uri="http://schemas.openxmlformats.org/drawingml/2006/table">
            <a:tbl>
              <a:tblPr firstRow="1" bandRow="1">
                <a:tableStyleId>{5C22544A-7EE6-4342-B048-85BDC9FD1C3A}</a:tableStyleId>
              </a:tblPr>
              <a:tblGrid>
                <a:gridCol w="3124571"/>
                <a:gridCol w="990229"/>
              </a:tblGrid>
              <a:tr h="370840">
                <a:tc>
                  <a:txBody>
                    <a:bodyPr/>
                    <a:lstStyle/>
                    <a:p>
                      <a:r>
                        <a:rPr lang="en-US" dirty="0" smtClean="0"/>
                        <a:t>Country</a:t>
                      </a:r>
                      <a:endParaRPr lang="en-US" dirty="0"/>
                    </a:p>
                  </a:txBody>
                  <a:tcPr/>
                </a:tc>
                <a:tc>
                  <a:txBody>
                    <a:bodyPr/>
                    <a:lstStyle/>
                    <a:p>
                      <a:r>
                        <a:rPr lang="en-US" dirty="0" smtClean="0"/>
                        <a:t>CFR</a:t>
                      </a:r>
                      <a:endParaRPr lang="en-US" dirty="0"/>
                    </a:p>
                  </a:txBody>
                  <a:tcPr/>
                </a:tc>
              </a:tr>
              <a:tr h="370840">
                <a:tc>
                  <a:txBody>
                    <a:bodyPr/>
                    <a:lstStyle/>
                    <a:p>
                      <a:r>
                        <a:rPr lang="en-US" dirty="0" smtClean="0"/>
                        <a:t>Bangladesh</a:t>
                      </a:r>
                    </a:p>
                  </a:txBody>
                  <a:tcPr/>
                </a:tc>
                <a:tc>
                  <a:txBody>
                    <a:bodyPr/>
                    <a:lstStyle/>
                    <a:p>
                      <a:r>
                        <a:rPr lang="en-US" dirty="0" smtClean="0"/>
                        <a:t>1.7%</a:t>
                      </a:r>
                      <a:endParaRPr lang="en-US" dirty="0"/>
                    </a:p>
                  </a:txBody>
                  <a:tcPr/>
                </a:tc>
              </a:tr>
              <a:tr h="370840">
                <a:tc>
                  <a:txBody>
                    <a:bodyPr/>
                    <a:lstStyle/>
                    <a:p>
                      <a:r>
                        <a:rPr lang="en-US" dirty="0" smtClean="0"/>
                        <a:t>Brazil</a:t>
                      </a:r>
                      <a:endParaRPr lang="en-US" dirty="0"/>
                    </a:p>
                  </a:txBody>
                  <a:tcPr/>
                </a:tc>
                <a:tc>
                  <a:txBody>
                    <a:bodyPr/>
                    <a:lstStyle/>
                    <a:p>
                      <a:r>
                        <a:rPr lang="en-US" dirty="0" smtClean="0"/>
                        <a:t>0.05%</a:t>
                      </a:r>
                      <a:endParaRPr lang="en-US" dirty="0"/>
                    </a:p>
                  </a:txBody>
                  <a:tcPr/>
                </a:tc>
              </a:tr>
              <a:tr h="370840">
                <a:tc>
                  <a:txBody>
                    <a:bodyPr/>
                    <a:lstStyle/>
                    <a:p>
                      <a:r>
                        <a:rPr lang="en-US" dirty="0" smtClean="0"/>
                        <a:t>Colombia</a:t>
                      </a:r>
                      <a:endParaRPr lang="en-US" dirty="0"/>
                    </a:p>
                  </a:txBody>
                  <a:tcPr/>
                </a:tc>
                <a:tc>
                  <a:txBody>
                    <a:bodyPr/>
                    <a:lstStyle/>
                    <a:p>
                      <a:r>
                        <a:rPr lang="en-US" dirty="0" smtClean="0"/>
                        <a:t>0.05%</a:t>
                      </a:r>
                      <a:endParaRPr lang="en-US" dirty="0"/>
                    </a:p>
                  </a:txBody>
                  <a:tcPr/>
                </a:tc>
              </a:tr>
              <a:tr h="370840">
                <a:tc>
                  <a:txBody>
                    <a:bodyPr/>
                    <a:lstStyle/>
                    <a:p>
                      <a:r>
                        <a:rPr lang="en-US" dirty="0" smtClean="0"/>
                        <a:t>Ethiopia</a:t>
                      </a:r>
                      <a:endParaRPr lang="en-US" dirty="0"/>
                    </a:p>
                  </a:txBody>
                  <a:tcPr/>
                </a:tc>
                <a:tc>
                  <a:txBody>
                    <a:bodyPr/>
                    <a:lstStyle/>
                    <a:p>
                      <a:r>
                        <a:rPr lang="en-US" dirty="0" smtClean="0"/>
                        <a:t>3.0%</a:t>
                      </a:r>
                      <a:endParaRPr lang="en-US" dirty="0"/>
                    </a:p>
                  </a:txBody>
                  <a:tcPr/>
                </a:tc>
              </a:tr>
              <a:tr h="370840">
                <a:tc>
                  <a:txBody>
                    <a:bodyPr/>
                    <a:lstStyle/>
                    <a:p>
                      <a:r>
                        <a:rPr lang="en-US" dirty="0" smtClean="0"/>
                        <a:t>Tajikistan</a:t>
                      </a:r>
                      <a:endParaRPr lang="en-US" dirty="0"/>
                    </a:p>
                  </a:txBody>
                  <a:tcPr/>
                </a:tc>
                <a:tc>
                  <a:txBody>
                    <a:bodyPr/>
                    <a:lstStyle/>
                    <a:p>
                      <a:r>
                        <a:rPr lang="en-US" dirty="0" smtClean="0"/>
                        <a:t>1.0%</a:t>
                      </a:r>
                      <a:endParaRPr lang="en-US" dirty="0"/>
                    </a:p>
                  </a:txBody>
                  <a:tcPr/>
                </a:tc>
              </a:tr>
              <a:tr h="370840">
                <a:tc>
                  <a:txBody>
                    <a:bodyPr/>
                    <a:lstStyle/>
                    <a:p>
                      <a:r>
                        <a:rPr lang="en-US" dirty="0" smtClean="0"/>
                        <a:t>Uganda</a:t>
                      </a:r>
                      <a:endParaRPr lang="en-US" dirty="0"/>
                    </a:p>
                  </a:txBody>
                  <a:tcPr/>
                </a:tc>
                <a:tc>
                  <a:txBody>
                    <a:bodyPr/>
                    <a:lstStyle/>
                    <a:p>
                      <a:r>
                        <a:rPr lang="en-US" dirty="0" smtClean="0"/>
                        <a:t>6.0%</a:t>
                      </a:r>
                      <a:endParaRPr lang="en-US" dirty="0"/>
                    </a:p>
                  </a:txBody>
                  <a:tcPr/>
                </a:tc>
              </a:tr>
            </a:tbl>
          </a:graphicData>
        </a:graphic>
      </p:graphicFrame>
      <p:sp>
        <p:nvSpPr>
          <p:cNvPr id="3" name="Title 2"/>
          <p:cNvSpPr>
            <a:spLocks noGrp="1"/>
          </p:cNvSpPr>
          <p:nvPr>
            <p:ph type="title"/>
          </p:nvPr>
        </p:nvSpPr>
        <p:spPr/>
        <p:txBody>
          <a:bodyPr/>
          <a:lstStyle/>
          <a:p>
            <a:r>
              <a:rPr lang="en-US" dirty="0" smtClean="0"/>
              <a:t>Case Fatality Rates</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55576" y="1124744"/>
            <a:ext cx="8229600" cy="5517232"/>
          </a:xfrm>
        </p:spPr>
        <p:txBody>
          <a:bodyPr/>
          <a:lstStyle/>
          <a:p>
            <a:r>
              <a:rPr lang="en-US" dirty="0" smtClean="0"/>
              <a:t>Have achieved goal of 90% mortality reduction in most countries</a:t>
            </a:r>
          </a:p>
          <a:p>
            <a:pPr lvl="1"/>
            <a:r>
              <a:rPr lang="en-US" dirty="0" smtClean="0"/>
              <a:t>Would it be cost-effective to reduce measles mortality further?</a:t>
            </a:r>
          </a:p>
          <a:p>
            <a:r>
              <a:rPr lang="en-US" dirty="0" smtClean="0"/>
              <a:t>Useful to evaluate the cost-effectiveness of various measles reduction goals:  current goal of 95% mortality reduction and eradication by 2020</a:t>
            </a:r>
          </a:p>
          <a:p>
            <a:pPr lvl="1"/>
            <a:r>
              <a:rPr lang="en-US" dirty="0" smtClean="0"/>
              <a:t>Compared to costs and effectiveness of earlier goal of measles mortality reduction of 90%  by 2000</a:t>
            </a:r>
          </a:p>
        </p:txBody>
      </p:sp>
      <p:sp>
        <p:nvSpPr>
          <p:cNvPr id="3" name="Title 2"/>
          <p:cNvSpPr>
            <a:spLocks noGrp="1"/>
          </p:cNvSpPr>
          <p:nvPr>
            <p:ph type="title"/>
          </p:nvPr>
        </p:nvSpPr>
        <p:spPr/>
        <p:txBody>
          <a:bodyPr/>
          <a:lstStyle/>
          <a:p>
            <a:r>
              <a:rPr lang="en-US" dirty="0" smtClean="0"/>
              <a:t>Background</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3</a:t>
            </a:fld>
            <a:endParaRPr lang="en-US"/>
          </a:p>
        </p:txBody>
      </p:sp>
      <p:pic>
        <p:nvPicPr>
          <p:cNvPr id="4098" name="Picture 2" descr="C:\Users\Ann\AppData\Local\Microsoft\Windows\Temporary Internet Files\Content.IE5\OGXEMD3W\MC900347475[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37146" y="188640"/>
            <a:ext cx="1806854" cy="1752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6871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Collected costs and measles incidence data in six low and middle-income countries</a:t>
            </a:r>
          </a:p>
          <a:p>
            <a:pPr lvl="1"/>
            <a:r>
              <a:rPr lang="en-US" dirty="0" smtClean="0"/>
              <a:t>Countries were chosen based on a number of criteria, including MCV1 level and per capita income</a:t>
            </a:r>
            <a:endParaRPr lang="en-US" dirty="0"/>
          </a:p>
        </p:txBody>
      </p:sp>
      <p:sp>
        <p:nvSpPr>
          <p:cNvPr id="3" name="Title 2"/>
          <p:cNvSpPr>
            <a:spLocks noGrp="1"/>
          </p:cNvSpPr>
          <p:nvPr>
            <p:ph type="title"/>
          </p:nvPr>
        </p:nvSpPr>
        <p:spPr/>
        <p:txBody>
          <a:bodyPr/>
          <a:lstStyle/>
          <a:p>
            <a:r>
              <a:rPr lang="en-US" dirty="0" smtClean="0"/>
              <a:t>Costing Method</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654518048"/>
              </p:ext>
            </p:extLst>
          </p:nvPr>
        </p:nvGraphicFramePr>
        <p:xfrm>
          <a:off x="755578" y="3429000"/>
          <a:ext cx="7920878" cy="1575427"/>
        </p:xfrm>
        <a:graphic>
          <a:graphicData uri="http://schemas.openxmlformats.org/drawingml/2006/table">
            <a:tbl>
              <a:tblPr firstRow="1" bandRow="1">
                <a:tableStyleId>{5C22544A-7EE6-4342-B048-85BDC9FD1C3A}</a:tableStyleId>
              </a:tblPr>
              <a:tblGrid>
                <a:gridCol w="1131554"/>
                <a:gridCol w="1100692"/>
                <a:gridCol w="936104"/>
                <a:gridCol w="1368152"/>
                <a:gridCol w="1152128"/>
                <a:gridCol w="1100694"/>
                <a:gridCol w="1131554"/>
              </a:tblGrid>
              <a:tr h="168019">
                <a:tc>
                  <a:txBody>
                    <a:bodyPr/>
                    <a:lstStyle/>
                    <a:p>
                      <a:r>
                        <a:rPr lang="en-US" sz="1600" dirty="0" smtClean="0"/>
                        <a:t>Country</a:t>
                      </a:r>
                      <a:endParaRPr lang="en-US" sz="1600" dirty="0"/>
                    </a:p>
                  </a:txBody>
                  <a:tcPr/>
                </a:tc>
                <a:tc>
                  <a:txBody>
                    <a:bodyPr/>
                    <a:lstStyle/>
                    <a:p>
                      <a:r>
                        <a:rPr lang="en-US" sz="1600" dirty="0" smtClean="0"/>
                        <a:t>Ethiopia</a:t>
                      </a:r>
                      <a:endParaRPr lang="en-US" sz="1600" dirty="0"/>
                    </a:p>
                  </a:txBody>
                  <a:tcPr/>
                </a:tc>
                <a:tc>
                  <a:txBody>
                    <a:bodyPr/>
                    <a:lstStyle/>
                    <a:p>
                      <a:r>
                        <a:rPr lang="en-US" sz="1600" dirty="0" smtClean="0"/>
                        <a:t>Uganda</a:t>
                      </a:r>
                      <a:endParaRPr lang="en-US" sz="1600" dirty="0"/>
                    </a:p>
                  </a:txBody>
                  <a:tcPr/>
                </a:tc>
                <a:tc>
                  <a:txBody>
                    <a:bodyPr/>
                    <a:lstStyle/>
                    <a:p>
                      <a:r>
                        <a:rPr lang="en-US" sz="1600" dirty="0" smtClean="0"/>
                        <a:t>Bangladesh</a:t>
                      </a:r>
                      <a:endParaRPr lang="en-US" sz="1600" dirty="0"/>
                    </a:p>
                  </a:txBody>
                  <a:tcPr/>
                </a:tc>
                <a:tc>
                  <a:txBody>
                    <a:bodyPr/>
                    <a:lstStyle/>
                    <a:p>
                      <a:r>
                        <a:rPr lang="en-US" sz="1600" dirty="0" smtClean="0"/>
                        <a:t>Tajikistan</a:t>
                      </a:r>
                      <a:endParaRPr lang="en-US" sz="1600" dirty="0"/>
                    </a:p>
                  </a:txBody>
                  <a:tcPr/>
                </a:tc>
                <a:tc>
                  <a:txBody>
                    <a:bodyPr/>
                    <a:lstStyle/>
                    <a:p>
                      <a:r>
                        <a:rPr lang="en-US" sz="1600" dirty="0" smtClean="0"/>
                        <a:t>Brazil</a:t>
                      </a:r>
                      <a:endParaRPr lang="en-US" sz="1600" dirty="0"/>
                    </a:p>
                  </a:txBody>
                  <a:tcPr/>
                </a:tc>
                <a:tc>
                  <a:txBody>
                    <a:bodyPr/>
                    <a:lstStyle/>
                    <a:p>
                      <a:r>
                        <a:rPr lang="en-US" sz="1600" dirty="0" smtClean="0"/>
                        <a:t>Colombia</a:t>
                      </a:r>
                      <a:endParaRPr lang="en-US" sz="1600" dirty="0"/>
                    </a:p>
                  </a:txBody>
                  <a:tcPr/>
                </a:tc>
              </a:tr>
              <a:tr h="600067">
                <a:tc>
                  <a:txBody>
                    <a:bodyPr/>
                    <a:lstStyle/>
                    <a:p>
                      <a:r>
                        <a:rPr lang="en-US" dirty="0" smtClean="0"/>
                        <a:t>GDP</a:t>
                      </a:r>
                      <a:r>
                        <a:rPr lang="en-US" baseline="0" dirty="0" smtClean="0"/>
                        <a:t> per capita</a:t>
                      </a:r>
                      <a:endParaRPr lang="en-US" dirty="0"/>
                    </a:p>
                  </a:txBody>
                  <a:tcPr/>
                </a:tc>
                <a:tc>
                  <a:txBody>
                    <a:bodyPr/>
                    <a:lstStyle/>
                    <a:p>
                      <a:pPr algn="ctr"/>
                      <a:r>
                        <a:rPr lang="en-US" sz="1800" dirty="0" smtClean="0"/>
                        <a:t>$345</a:t>
                      </a:r>
                      <a:endParaRPr lang="en-US" sz="1800" dirty="0"/>
                    </a:p>
                  </a:txBody>
                  <a:tcPr/>
                </a:tc>
                <a:tc>
                  <a:txBody>
                    <a:bodyPr/>
                    <a:lstStyle/>
                    <a:p>
                      <a:r>
                        <a:rPr lang="en-US" sz="1800" dirty="0" smtClean="0"/>
                        <a:t>$481</a:t>
                      </a:r>
                      <a:endParaRPr lang="en-US" sz="1800" dirty="0"/>
                    </a:p>
                  </a:txBody>
                  <a:tcPr/>
                </a:tc>
                <a:tc>
                  <a:txBody>
                    <a:bodyPr/>
                    <a:lstStyle/>
                    <a:p>
                      <a:pPr algn="ctr"/>
                      <a:r>
                        <a:rPr lang="en-US" sz="1800" dirty="0" smtClean="0"/>
                        <a:t>$551</a:t>
                      </a:r>
                      <a:endParaRPr lang="en-US" sz="1800" dirty="0"/>
                    </a:p>
                  </a:txBody>
                  <a:tcPr/>
                </a:tc>
                <a:tc>
                  <a:txBody>
                    <a:bodyPr/>
                    <a:lstStyle/>
                    <a:p>
                      <a:pPr algn="ctr"/>
                      <a:r>
                        <a:rPr lang="en-US" sz="1800" dirty="0" smtClean="0"/>
                        <a:t>$716</a:t>
                      </a:r>
                      <a:endParaRPr lang="en-US" sz="1800" dirty="0"/>
                    </a:p>
                  </a:txBody>
                  <a:tcPr/>
                </a:tc>
                <a:tc>
                  <a:txBody>
                    <a:bodyPr/>
                    <a:lstStyle/>
                    <a:p>
                      <a:r>
                        <a:rPr lang="en-US" sz="1800" dirty="0" smtClean="0"/>
                        <a:t>$8,070</a:t>
                      </a:r>
                      <a:endParaRPr lang="en-US" sz="1800" dirty="0"/>
                    </a:p>
                  </a:txBody>
                  <a:tcPr/>
                </a:tc>
                <a:tc>
                  <a:txBody>
                    <a:bodyPr/>
                    <a:lstStyle/>
                    <a:p>
                      <a:r>
                        <a:rPr lang="en-US" sz="1800" dirty="0" smtClean="0"/>
                        <a:t>$4,950</a:t>
                      </a:r>
                      <a:endParaRPr lang="en-US" sz="1800" dirty="0"/>
                    </a:p>
                  </a:txBody>
                  <a:tcPr/>
                </a:tc>
              </a:tr>
              <a:tr h="600067">
                <a:tc>
                  <a:txBody>
                    <a:bodyPr/>
                    <a:lstStyle/>
                    <a:p>
                      <a:r>
                        <a:rPr lang="en-US" dirty="0" smtClean="0"/>
                        <a:t>MCV1</a:t>
                      </a:r>
                      <a:endParaRPr lang="en-US" dirty="0"/>
                    </a:p>
                  </a:txBody>
                  <a:tcPr/>
                </a:tc>
                <a:tc>
                  <a:txBody>
                    <a:bodyPr/>
                    <a:lstStyle/>
                    <a:p>
                      <a:pPr algn="ctr"/>
                      <a:r>
                        <a:rPr lang="en-US" dirty="0" smtClean="0"/>
                        <a:t>63%</a:t>
                      </a:r>
                      <a:endParaRPr lang="en-US" dirty="0"/>
                    </a:p>
                  </a:txBody>
                  <a:tcPr/>
                </a:tc>
                <a:tc>
                  <a:txBody>
                    <a:bodyPr/>
                    <a:lstStyle/>
                    <a:p>
                      <a:pPr algn="ctr"/>
                      <a:r>
                        <a:rPr lang="en-US" dirty="0" smtClean="0"/>
                        <a:t>68%</a:t>
                      </a:r>
                      <a:endParaRPr lang="en-US" dirty="0"/>
                    </a:p>
                  </a:txBody>
                  <a:tcPr/>
                </a:tc>
                <a:tc>
                  <a:txBody>
                    <a:bodyPr/>
                    <a:lstStyle/>
                    <a:p>
                      <a:pPr algn="ctr"/>
                      <a:r>
                        <a:rPr lang="en-US" dirty="0" smtClean="0"/>
                        <a:t>85%</a:t>
                      </a:r>
                      <a:endParaRPr lang="en-US" dirty="0"/>
                    </a:p>
                  </a:txBody>
                  <a:tcPr/>
                </a:tc>
                <a:tc>
                  <a:txBody>
                    <a:bodyPr/>
                    <a:lstStyle/>
                    <a:p>
                      <a:pPr algn="ctr"/>
                      <a:r>
                        <a:rPr lang="en-US" dirty="0" smtClean="0"/>
                        <a:t>86%</a:t>
                      </a:r>
                      <a:endParaRPr lang="en-US" dirty="0"/>
                    </a:p>
                  </a:txBody>
                  <a:tcPr/>
                </a:tc>
                <a:tc>
                  <a:txBody>
                    <a:bodyPr/>
                    <a:lstStyle/>
                    <a:p>
                      <a:pPr algn="ctr"/>
                      <a:r>
                        <a:rPr lang="en-US" dirty="0" smtClean="0"/>
                        <a:t>94%</a:t>
                      </a:r>
                      <a:endParaRPr lang="en-US" dirty="0"/>
                    </a:p>
                  </a:txBody>
                  <a:tcPr/>
                </a:tc>
                <a:tc>
                  <a:txBody>
                    <a:bodyPr/>
                    <a:lstStyle/>
                    <a:p>
                      <a:pPr algn="ctr"/>
                      <a:r>
                        <a:rPr lang="en-US" dirty="0" smtClean="0"/>
                        <a:t>95%</a:t>
                      </a:r>
                      <a:endParaRPr lang="en-US" dirty="0"/>
                    </a:p>
                  </a:txBody>
                  <a:tcPr/>
                </a:tc>
              </a:tr>
            </a:tbl>
          </a:graphicData>
        </a:graphic>
      </p:graphicFrame>
    </p:spTree>
    <p:extLst>
      <p:ext uri="{BB962C8B-B14F-4D97-AF65-F5344CB8AC3E}">
        <p14:creationId xmlns:p14="http://schemas.microsoft.com/office/powerpoint/2010/main" val="312602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Estimated cost of achieving measles reduction goals during 2010-2030 and 2010-2050</a:t>
            </a:r>
          </a:p>
          <a:p>
            <a:pPr lvl="1"/>
            <a:r>
              <a:rPr lang="en-US" dirty="0" smtClean="0"/>
              <a:t>Routine measles immunization</a:t>
            </a:r>
          </a:p>
          <a:p>
            <a:pPr lvl="1"/>
            <a:r>
              <a:rPr lang="en-US" dirty="0" smtClean="0"/>
              <a:t>Campaigns</a:t>
            </a:r>
          </a:p>
          <a:p>
            <a:pPr lvl="1"/>
            <a:r>
              <a:rPr lang="en-US" dirty="0" smtClean="0"/>
              <a:t>Outbreak response</a:t>
            </a:r>
          </a:p>
          <a:p>
            <a:pPr lvl="1"/>
            <a:r>
              <a:rPr lang="en-US" dirty="0" smtClean="0"/>
              <a:t>Surveillance</a:t>
            </a:r>
          </a:p>
          <a:p>
            <a:pPr lvl="1"/>
            <a:endParaRPr lang="en-US" dirty="0"/>
          </a:p>
        </p:txBody>
      </p:sp>
      <p:sp>
        <p:nvSpPr>
          <p:cNvPr id="3" name="Title 2"/>
          <p:cNvSpPr>
            <a:spLocks noGrp="1"/>
          </p:cNvSpPr>
          <p:nvPr>
            <p:ph type="title"/>
          </p:nvPr>
        </p:nvSpPr>
        <p:spPr/>
        <p:txBody>
          <a:bodyPr/>
          <a:lstStyle/>
          <a:p>
            <a:r>
              <a:rPr lang="en-US" dirty="0" smtClean="0"/>
              <a:t>Study Methods </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5</a:t>
            </a:fld>
            <a:endParaRPr lang="en-US"/>
          </a:p>
        </p:txBody>
      </p:sp>
      <p:pic>
        <p:nvPicPr>
          <p:cNvPr id="2050" name="Picture 2" descr="C:\Users\Ann\AppData\Local\Microsoft\Windows\Temporary Internet Files\Content.IE5\6Y6UNNFA\MC90036780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2825" y="603250"/>
            <a:ext cx="2725738" cy="7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66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556792"/>
            <a:ext cx="8229600" cy="4525962"/>
          </a:xfrm>
        </p:spPr>
        <p:txBody>
          <a:bodyPr/>
          <a:lstStyle/>
          <a:p>
            <a:pPr marL="365823" eaLnBrk="1" fontAlgn="auto" hangingPunct="1">
              <a:spcAft>
                <a:spcPts val="0"/>
              </a:spcAft>
              <a:buFont typeface="Wingdings 2"/>
              <a:buChar char=""/>
              <a:defRPr/>
            </a:pPr>
            <a:r>
              <a:rPr lang="en-US" sz="2800" b="1" dirty="0">
                <a:cs typeface="Arial" pitchFamily="34" charset="0"/>
              </a:rPr>
              <a:t>Cost categories</a:t>
            </a:r>
          </a:p>
          <a:p>
            <a:pPr marL="621411" lvl="1" eaLnBrk="1" fontAlgn="auto" hangingPunct="1">
              <a:spcAft>
                <a:spcPts val="0"/>
              </a:spcAft>
              <a:buFont typeface="Wingdings 2"/>
              <a:buChar char=""/>
              <a:defRPr/>
            </a:pPr>
            <a:r>
              <a:rPr lang="en-US" sz="2000" dirty="0">
                <a:cs typeface="Arial" pitchFamily="34" charset="0"/>
              </a:rPr>
              <a:t>Recurrent- Personnel, Vaccines, Injection supplies, Transport, Cold Chain, Maintenance, Social mobilization, Surveillance</a:t>
            </a:r>
          </a:p>
          <a:p>
            <a:pPr marL="1068896" lvl="3" indent="-200025" eaLnBrk="1" fontAlgn="auto" hangingPunct="1">
              <a:lnSpc>
                <a:spcPct val="90000"/>
              </a:lnSpc>
              <a:spcAft>
                <a:spcPts val="0"/>
              </a:spcAft>
              <a:buFont typeface="Wingdings 2"/>
              <a:buChar char=""/>
              <a:defRPr/>
            </a:pPr>
            <a:endParaRPr lang="en-US" sz="2000" dirty="0"/>
          </a:p>
          <a:p>
            <a:pPr marL="547307" lvl="1" indent="-200025" eaLnBrk="1" fontAlgn="auto" hangingPunct="1">
              <a:lnSpc>
                <a:spcPct val="90000"/>
              </a:lnSpc>
              <a:spcAft>
                <a:spcPts val="0"/>
              </a:spcAft>
              <a:buFont typeface="Wingdings 2"/>
              <a:buChar char=""/>
              <a:defRPr/>
            </a:pPr>
            <a:r>
              <a:rPr lang="en-US" sz="2000" dirty="0">
                <a:cs typeface="Arial" pitchFamily="34" charset="0"/>
              </a:rPr>
              <a:t>Capital Costs - Cold Chain Equipment, Vehicles and other transport</a:t>
            </a:r>
          </a:p>
          <a:p>
            <a:pPr marL="1068896" lvl="3" indent="-200025" eaLnBrk="1" fontAlgn="auto" hangingPunct="1">
              <a:lnSpc>
                <a:spcPct val="90000"/>
              </a:lnSpc>
              <a:spcAft>
                <a:spcPts val="0"/>
              </a:spcAft>
              <a:buFont typeface="Wingdings 2"/>
              <a:buChar char=""/>
              <a:defRPr/>
            </a:pPr>
            <a:endParaRPr lang="en-GB" sz="2000" dirty="0"/>
          </a:p>
          <a:p>
            <a:pPr marL="365760" indent="-256032" eaLnBrk="1" fontAlgn="auto" hangingPunct="1">
              <a:spcAft>
                <a:spcPts val="0"/>
              </a:spcAft>
              <a:buFont typeface="Wingdings 3"/>
              <a:buChar char=""/>
              <a:defRPr/>
            </a:pPr>
            <a:r>
              <a:rPr lang="en-GB" sz="2400" dirty="0" smtClean="0">
                <a:cs typeface="Arial" pitchFamily="34" charset="0"/>
              </a:rPr>
              <a:t>Assumed </a:t>
            </a:r>
            <a:r>
              <a:rPr lang="en-GB" sz="2400" dirty="0">
                <a:cs typeface="Arial" pitchFamily="34" charset="0"/>
              </a:rPr>
              <a:t>that cost per dose increases for routine immunization as coverage improves</a:t>
            </a:r>
          </a:p>
          <a:p>
            <a:endParaRPr lang="en-US" sz="2000" b="1" dirty="0"/>
          </a:p>
        </p:txBody>
      </p:sp>
      <p:sp>
        <p:nvSpPr>
          <p:cNvPr id="3" name="Title 2"/>
          <p:cNvSpPr>
            <a:spLocks noGrp="1"/>
          </p:cNvSpPr>
          <p:nvPr>
            <p:ph type="title"/>
          </p:nvPr>
        </p:nvSpPr>
        <p:spPr/>
        <p:txBody>
          <a:bodyPr/>
          <a:lstStyle/>
          <a:p>
            <a:r>
              <a:rPr lang="en-US" dirty="0" smtClean="0"/>
              <a:t>Data Collection</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6</a:t>
            </a:fld>
            <a:endParaRPr lang="en-US"/>
          </a:p>
        </p:txBody>
      </p:sp>
      <p:pic>
        <p:nvPicPr>
          <p:cNvPr id="5122" name="Picture 2" descr="C:\Users\Ann\AppData\Local\Microsoft\Windows\Temporary Internet Files\Content.IE5\OGXEMD3W\MC90031266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61150" y="457200"/>
            <a:ext cx="1817688" cy="1651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2515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Collected historical data on incidence of measles by country</a:t>
            </a:r>
          </a:p>
          <a:p>
            <a:pPr marL="109537" indent="0">
              <a:buNone/>
            </a:pPr>
            <a:endParaRPr lang="en-US" dirty="0" smtClean="0"/>
          </a:p>
          <a:p>
            <a:pPr lvl="1"/>
            <a:r>
              <a:rPr lang="en-US" dirty="0" smtClean="0"/>
              <a:t>WHO databases</a:t>
            </a:r>
          </a:p>
          <a:p>
            <a:pPr marL="392113" lvl="1" indent="0">
              <a:buNone/>
            </a:pPr>
            <a:endParaRPr lang="en-US" dirty="0" smtClean="0"/>
          </a:p>
          <a:p>
            <a:pPr lvl="1"/>
            <a:r>
              <a:rPr lang="en-US" dirty="0" smtClean="0"/>
              <a:t>Studies of measles transmission</a:t>
            </a:r>
          </a:p>
          <a:p>
            <a:pPr lvl="1"/>
            <a:endParaRPr lang="en-US" dirty="0"/>
          </a:p>
        </p:txBody>
      </p:sp>
      <p:sp>
        <p:nvSpPr>
          <p:cNvPr id="3" name="Title 2"/>
          <p:cNvSpPr>
            <a:spLocks noGrp="1"/>
          </p:cNvSpPr>
          <p:nvPr>
            <p:ph type="title"/>
          </p:nvPr>
        </p:nvSpPr>
        <p:spPr/>
        <p:txBody>
          <a:bodyPr/>
          <a:lstStyle/>
          <a:p>
            <a:r>
              <a:rPr lang="en-US" dirty="0" smtClean="0"/>
              <a:t>Epidemiological Data</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7</a:t>
            </a:fld>
            <a:endParaRPr lang="en-US" dirty="0"/>
          </a:p>
        </p:txBody>
      </p:sp>
    </p:spTree>
    <p:extLst>
      <p:ext uri="{BB962C8B-B14F-4D97-AF65-F5344CB8AC3E}">
        <p14:creationId xmlns:p14="http://schemas.microsoft.com/office/powerpoint/2010/main" val="960925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57200" y="980728"/>
            <a:ext cx="8229600" cy="5026372"/>
          </a:xfrm>
        </p:spPr>
        <p:txBody>
          <a:bodyPr/>
          <a:lstStyle/>
          <a:p>
            <a:pPr eaLnBrk="1" hangingPunct="1"/>
            <a:r>
              <a:rPr lang="en-US" sz="2400" dirty="0" smtClean="0"/>
              <a:t>For </a:t>
            </a:r>
            <a:r>
              <a:rPr lang="en-US" sz="2400" dirty="0" smtClean="0"/>
              <a:t>costs of increasing measles coverage through routine services </a:t>
            </a:r>
          </a:p>
          <a:p>
            <a:pPr lvl="1" eaLnBrk="1" hangingPunct="1"/>
            <a:r>
              <a:rPr lang="en-US" sz="2000" dirty="0" smtClean="0"/>
              <a:t>Conducted interviews with program managers</a:t>
            </a:r>
          </a:p>
          <a:p>
            <a:pPr lvl="2" eaLnBrk="1" hangingPunct="1"/>
            <a:r>
              <a:rPr lang="en-US" sz="1800" dirty="0" smtClean="0"/>
              <a:t>Additional activities required to: </a:t>
            </a:r>
          </a:p>
          <a:p>
            <a:pPr lvl="3" eaLnBrk="1" hangingPunct="1"/>
            <a:r>
              <a:rPr lang="en-US" sz="1600" dirty="0" smtClean="0"/>
              <a:t>Raise coverage by 5%, Raise coverage by 10%, Improve </a:t>
            </a:r>
            <a:r>
              <a:rPr lang="en-US" sz="1600" dirty="0" smtClean="0"/>
              <a:t>surveillance</a:t>
            </a:r>
          </a:p>
          <a:p>
            <a:pPr marL="914400" lvl="3" indent="0" eaLnBrk="1" hangingPunct="1">
              <a:buNone/>
            </a:pPr>
            <a:endParaRPr lang="en-US" sz="1600" dirty="0" smtClean="0"/>
          </a:p>
          <a:p>
            <a:pPr lvl="1" eaLnBrk="1" hangingPunct="1"/>
            <a:r>
              <a:rPr lang="en-US" sz="2000" dirty="0" smtClean="0"/>
              <a:t>Additional resource </a:t>
            </a:r>
            <a:r>
              <a:rPr lang="en-US" sz="2000" dirty="0" smtClean="0"/>
              <a:t>requirements:</a:t>
            </a:r>
            <a:endParaRPr lang="en-US" sz="2000" dirty="0" smtClean="0"/>
          </a:p>
          <a:p>
            <a:pPr lvl="2" eaLnBrk="1" hangingPunct="1"/>
            <a:r>
              <a:rPr lang="en-US" sz="2000" dirty="0" smtClean="0"/>
              <a:t>More personnel time for vaccination, monitoring and evaluation, more outreach sessions, improvements in cold chain and transport, </a:t>
            </a:r>
            <a:r>
              <a:rPr lang="en-US" sz="2000" dirty="0" smtClean="0"/>
              <a:t>training</a:t>
            </a:r>
          </a:p>
          <a:p>
            <a:pPr marL="630238" lvl="2" indent="0" eaLnBrk="1" hangingPunct="1">
              <a:buNone/>
            </a:pPr>
            <a:endParaRPr lang="en-US" sz="2000" dirty="0" smtClean="0"/>
          </a:p>
          <a:p>
            <a:pPr eaLnBrk="1" hangingPunct="1"/>
            <a:r>
              <a:rPr lang="en-US" sz="2400" dirty="0" smtClean="0"/>
              <a:t>Campaigns/outreach </a:t>
            </a:r>
            <a:endParaRPr lang="en-US" sz="2400" dirty="0" smtClean="0"/>
          </a:p>
          <a:p>
            <a:pPr lvl="1" eaLnBrk="1" hangingPunct="1"/>
            <a:r>
              <a:rPr lang="en-US" sz="2000" dirty="0" smtClean="0"/>
              <a:t>Collected Cost </a:t>
            </a:r>
            <a:r>
              <a:rPr lang="en-US" sz="2000" dirty="0" smtClean="0"/>
              <a:t>data from last two to three campaigns in country</a:t>
            </a:r>
          </a:p>
        </p:txBody>
      </p:sp>
      <p:sp>
        <p:nvSpPr>
          <p:cNvPr id="3" name="Title 2"/>
          <p:cNvSpPr>
            <a:spLocks noGrp="1"/>
          </p:cNvSpPr>
          <p:nvPr>
            <p:ph type="title"/>
          </p:nvPr>
        </p:nvSpPr>
        <p:spPr>
          <a:xfrm>
            <a:off x="457200" y="274638"/>
            <a:ext cx="8229600" cy="922114"/>
          </a:xfrm>
        </p:spPr>
        <p:txBody>
          <a:bodyPr>
            <a:normAutofit fontScale="90000"/>
          </a:bodyPr>
          <a:lstStyle/>
          <a:p>
            <a:pPr indent="-457200" eaLnBrk="1" fontAlgn="auto" hangingPunct="1">
              <a:spcAft>
                <a:spcPts val="0"/>
              </a:spcAft>
              <a:defRPr/>
            </a:pPr>
            <a:r>
              <a:rPr lang="en-US" dirty="0" smtClean="0"/>
              <a:t>Scaling Up Vaccination Coverage</a:t>
            </a:r>
            <a:endParaRPr lang="en-US" dirty="0"/>
          </a:p>
        </p:txBody>
      </p:sp>
      <p:sp>
        <p:nvSpPr>
          <p:cNvPr id="4" name="Slide Number Placeholder 3"/>
          <p:cNvSpPr>
            <a:spLocks noGrp="1"/>
          </p:cNvSpPr>
          <p:nvPr>
            <p:ph type="sldNum" sz="quarter" idx="12"/>
          </p:nvPr>
        </p:nvSpPr>
        <p:spPr/>
        <p:txBody>
          <a:bodyPr/>
          <a:lstStyle/>
          <a:p>
            <a:pPr>
              <a:defRPr/>
            </a:pPr>
            <a:fld id="{B22B619D-A037-4CE6-AED1-A998D41F4106}"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p:txBody>
          <a:bodyPr/>
          <a:lstStyle/>
          <a:p>
            <a:pPr eaLnBrk="1" fontAlgn="auto" hangingPunct="1">
              <a:spcAft>
                <a:spcPts val="0"/>
              </a:spcAft>
              <a:defRPr/>
            </a:pPr>
            <a:r>
              <a:rPr lang="en-GB" dirty="0" smtClean="0"/>
              <a:t>Cost </a:t>
            </a:r>
            <a:r>
              <a:rPr lang="en-GB" dirty="0" smtClean="0"/>
              <a:t>Results</a:t>
            </a:r>
            <a:endParaRPr lang="en-US" dirty="0" smtClean="0"/>
          </a:p>
        </p:txBody>
      </p:sp>
      <p:graphicFrame>
        <p:nvGraphicFramePr>
          <p:cNvPr id="27837" name="Group 189"/>
          <p:cNvGraphicFramePr>
            <a:graphicFrameLocks noGrp="1"/>
          </p:cNvGraphicFramePr>
          <p:nvPr>
            <p:extLst>
              <p:ext uri="{D42A27DB-BD31-4B8C-83A1-F6EECF244321}">
                <p14:modId xmlns:p14="http://schemas.microsoft.com/office/powerpoint/2010/main" val="2233318785"/>
              </p:ext>
            </p:extLst>
          </p:nvPr>
        </p:nvGraphicFramePr>
        <p:xfrm>
          <a:off x="976730" y="1428736"/>
          <a:ext cx="7195671" cy="3731306"/>
        </p:xfrm>
        <a:graphic>
          <a:graphicData uri="http://schemas.openxmlformats.org/drawingml/2006/table">
            <a:tbl>
              <a:tblPr/>
              <a:tblGrid>
                <a:gridCol w="1646088"/>
                <a:gridCol w="1706501"/>
                <a:gridCol w="1796084"/>
                <a:gridCol w="2046998"/>
              </a:tblGrid>
              <a:tr h="794259">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bg1"/>
                          </a:solidFill>
                          <a:effectLst/>
                          <a:latin typeface="+mj-lt"/>
                          <a:cs typeface="Arial" charset="0"/>
                        </a:rPr>
                        <a:t>Total costs 2010-2050 by country and strategy, discounted </a:t>
                      </a:r>
                    </a:p>
                    <a:p>
                      <a:pPr marL="0" marR="0" lvl="0" indent="0" algn="l" defTabSz="914400" rtl="0" eaLnBrk="1" fontAlgn="b"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bg1"/>
                          </a:solidFill>
                          <a:effectLst/>
                          <a:latin typeface="+mj-lt"/>
                          <a:cs typeface="Arial" charset="0"/>
                        </a:rPr>
                        <a:t>(2010 USD millions)</a:t>
                      </a:r>
                      <a:endParaRPr kumimoji="0" lang="en-US" sz="1800" b="1"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66773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mj-lt"/>
                          <a:cs typeface="Arial" charset="0"/>
                        </a:rPr>
                        <a:t>Country</a:t>
                      </a:r>
                      <a:endParaRPr kumimoji="0" lang="en-US" sz="2400" b="0"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mj-lt"/>
                          <a:cs typeface="Arial" charset="0"/>
                        </a:rPr>
                        <a:t>Baseline</a:t>
                      </a:r>
                      <a:endParaRPr kumimoji="0" lang="en-US" sz="2400" b="0"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mj-lt"/>
                          <a:cs typeface="Arial" charset="0"/>
                        </a:rPr>
                        <a:t>95% RM</a:t>
                      </a:r>
                      <a:endParaRPr kumimoji="0" lang="en-US" sz="2400" b="0"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bg1"/>
                          </a:solidFill>
                          <a:effectLst/>
                          <a:latin typeface="+mj-lt"/>
                          <a:cs typeface="Arial" charset="0"/>
                        </a:rPr>
                        <a:t>2020 E</a:t>
                      </a:r>
                      <a:endParaRPr kumimoji="0" lang="en-US" sz="2400" b="0" i="0" u="none" strike="noStrike" cap="none" normalizeH="0" baseline="0" dirty="0" smtClean="0">
                        <a:ln>
                          <a:noFill/>
                        </a:ln>
                        <a:solidFill>
                          <a:schemeClr val="bg1"/>
                        </a:solidFill>
                        <a:effectLst/>
                        <a:latin typeface="+mj-lt"/>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Bangladesh</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2"/>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$340</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$655</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$388</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Brazil</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$1,527</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$1,492*</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r>
                        <a:rPr kumimoji="0" lang="en-US" sz="1800" b="0" i="0" u="none" strike="noStrike" cap="none" normalizeH="0" baseline="0" dirty="0" smtClean="0">
                          <a:ln>
                            <a:noFill/>
                          </a:ln>
                          <a:solidFill>
                            <a:srgbClr val="000000"/>
                          </a:solidFill>
                          <a:effectLst/>
                          <a:latin typeface="Calibri" pitchFamily="34" charset="0"/>
                          <a:cs typeface="Arial" charset="0"/>
                        </a:rPr>
                        <a:t>1,107</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Colombia</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$925</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a:t>
                      </a:r>
                      <a:r>
                        <a:rPr kumimoji="0" lang="en-US" sz="1800" b="0" i="0" u="none" strike="noStrike" cap="none" normalizeH="0" baseline="0" dirty="0" smtClean="0">
                          <a:ln>
                            <a:noFill/>
                          </a:ln>
                          <a:solidFill>
                            <a:srgbClr val="000000"/>
                          </a:solidFill>
                          <a:effectLst/>
                          <a:latin typeface="Calibri" pitchFamily="34" charset="0"/>
                          <a:cs typeface="Arial" charset="0"/>
                        </a:rPr>
                        <a:t>918*</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$833</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rgbClr val="FFFF99"/>
                    </a:solid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Ethiopia</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2"/>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$254</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$405</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$533</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Tajikistan</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2"/>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$30</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$61</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$41</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r>
              <a:tr h="37821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Uganda</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2"/>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$229</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$578</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alibri" pitchFamily="34" charset="0"/>
                          <a:cs typeface="Arial" charset="0"/>
                        </a:rPr>
                        <a:t>$630</a:t>
                      </a:r>
                      <a:endParaRPr kumimoji="0" lang="en-US" sz="2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0" name="Slide Number Placeholder 39"/>
          <p:cNvSpPr>
            <a:spLocks noGrp="1"/>
          </p:cNvSpPr>
          <p:nvPr>
            <p:ph type="sldNum" sz="quarter" idx="12"/>
          </p:nvPr>
        </p:nvSpPr>
        <p:spPr/>
        <p:txBody>
          <a:bodyPr/>
          <a:lstStyle/>
          <a:p>
            <a:pPr>
              <a:defRPr/>
            </a:pPr>
            <a:fld id="{B22B619D-A037-4CE6-AED1-A998D41F4106}" type="slidenum">
              <a:rPr lang="en-US" smtClean="0"/>
              <a:pPr>
                <a:defRPr/>
              </a:pPr>
              <a:t>9</a:t>
            </a:fld>
            <a:endParaRPr lang="en-US"/>
          </a:p>
        </p:txBody>
      </p:sp>
      <p:sp>
        <p:nvSpPr>
          <p:cNvPr id="5" name="TextBox 4"/>
          <p:cNvSpPr txBox="1"/>
          <p:nvPr/>
        </p:nvSpPr>
        <p:spPr>
          <a:xfrm>
            <a:off x="1043608" y="5445224"/>
            <a:ext cx="7200800" cy="646331"/>
          </a:xfrm>
          <a:prstGeom prst="rect">
            <a:avLst/>
          </a:prstGeom>
          <a:noFill/>
        </p:spPr>
        <p:txBody>
          <a:bodyPr wrap="square" rtlCol="0">
            <a:spAutoFit/>
          </a:bodyPr>
          <a:lstStyle/>
          <a:p>
            <a:r>
              <a:rPr lang="en-US" dirty="0" smtClean="0"/>
              <a:t>*Reduction in Cost is due to assumption that other countries have reached the goal of 95% </a:t>
            </a:r>
            <a:r>
              <a:rPr lang="en-US" dirty="0" smtClean="0"/>
              <a:t>RM </a:t>
            </a:r>
            <a:r>
              <a:rPr lang="en-US" dirty="0" smtClean="0">
                <a:latin typeface="Century Schoolbook"/>
              </a:rPr>
              <a:t>→</a:t>
            </a:r>
            <a:r>
              <a:rPr lang="en-US" dirty="0" smtClean="0"/>
              <a:t>  </a:t>
            </a:r>
            <a:r>
              <a:rPr lang="en-US" dirty="0" smtClean="0">
                <a:latin typeface="Century Schoolbook"/>
              </a:rPr>
              <a:t>↓</a:t>
            </a:r>
            <a:r>
              <a:rPr lang="en-US" dirty="0" smtClean="0"/>
              <a:t>case importation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20814</TotalTime>
  <Words>1649</Words>
  <Application>Microsoft Office PowerPoint</Application>
  <PresentationFormat>On-screen Show (4:3)</PresentationFormat>
  <Paragraphs>323</Paragraphs>
  <Slides>20</Slides>
  <Notes>15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Concourse</vt:lpstr>
      <vt:lpstr>Microsoft Excel Chart</vt:lpstr>
      <vt:lpstr>Economic Analysis of Measles Mortality Reduction and Eradication</vt:lpstr>
      <vt:lpstr>Overview</vt:lpstr>
      <vt:lpstr>Background</vt:lpstr>
      <vt:lpstr>Costing Method</vt:lpstr>
      <vt:lpstr>Study Methods </vt:lpstr>
      <vt:lpstr>Data Collection</vt:lpstr>
      <vt:lpstr>Epidemiological Data</vt:lpstr>
      <vt:lpstr>Scaling Up Vaccination Coverage</vt:lpstr>
      <vt:lpstr>Cost Results</vt:lpstr>
      <vt:lpstr>Cost Analysis Findings</vt:lpstr>
      <vt:lpstr>Disease Modeling Results</vt:lpstr>
      <vt:lpstr>Disease Transmission Results - Uganda</vt:lpstr>
      <vt:lpstr>Transmission Model Findings</vt:lpstr>
      <vt:lpstr>Comparison of Cost-effectiveness of 95% Mortality Reduction and E2020</vt:lpstr>
      <vt:lpstr>Global Findings on Cost-Effectiveness of E2020</vt:lpstr>
      <vt:lpstr>Comparison of Measles Eradication w/ Other Low Cost Interventions</vt:lpstr>
      <vt:lpstr>Conclusions</vt:lpstr>
      <vt:lpstr>Backup slides</vt:lpstr>
      <vt:lpstr>Key unit costs</vt:lpstr>
      <vt:lpstr>Case Fatality Rates</vt:lpstr>
    </vt:vector>
  </TitlesOfParts>
  <Company>World Health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Emily Simons</dc:creator>
  <cp:lastModifiedBy>Ann</cp:lastModifiedBy>
  <cp:revision>351</cp:revision>
  <dcterms:created xsi:type="dcterms:W3CDTF">2010-07-19T01:01:01Z</dcterms:created>
  <dcterms:modified xsi:type="dcterms:W3CDTF">2011-09-09T12:36:06Z</dcterms:modified>
</cp:coreProperties>
</file>