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733" r:id="rId1"/>
    <p:sldMasterId id="2147483748" r:id="rId2"/>
  </p:sldMasterIdLst>
  <p:notesMasterIdLst>
    <p:notesMasterId r:id="rId32"/>
  </p:notesMasterIdLst>
  <p:sldIdLst>
    <p:sldId id="311" r:id="rId3"/>
    <p:sldId id="312" r:id="rId4"/>
    <p:sldId id="341" r:id="rId5"/>
    <p:sldId id="316" r:id="rId6"/>
    <p:sldId id="342" r:id="rId7"/>
    <p:sldId id="313" r:id="rId8"/>
    <p:sldId id="336" r:id="rId9"/>
    <p:sldId id="355" r:id="rId10"/>
    <p:sldId id="367" r:id="rId11"/>
    <p:sldId id="353" r:id="rId12"/>
    <p:sldId id="379" r:id="rId13"/>
    <p:sldId id="368" r:id="rId14"/>
    <p:sldId id="369" r:id="rId15"/>
    <p:sldId id="320" r:id="rId16"/>
    <p:sldId id="356" r:id="rId17"/>
    <p:sldId id="362" r:id="rId18"/>
    <p:sldId id="352" r:id="rId19"/>
    <p:sldId id="363" r:id="rId20"/>
    <p:sldId id="364" r:id="rId21"/>
    <p:sldId id="373" r:id="rId22"/>
    <p:sldId id="377" r:id="rId23"/>
    <p:sldId id="378" r:id="rId24"/>
    <p:sldId id="360" r:id="rId25"/>
    <p:sldId id="371" r:id="rId26"/>
    <p:sldId id="370" r:id="rId27"/>
    <p:sldId id="340" r:id="rId28"/>
    <p:sldId id="361" r:id="rId29"/>
    <p:sldId id="314" r:id="rId30"/>
    <p:sldId id="38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0756" autoAdjust="0"/>
  </p:normalViewPr>
  <p:slideViewPr>
    <p:cSldViewPr>
      <p:cViewPr>
        <p:scale>
          <a:sx n="70" d="100"/>
          <a:sy n="70" d="100"/>
        </p:scale>
        <p:origin x="-13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embele\Documents\UNICEF%202012\Urgences\Partenariat\GP_SP\Resultats\Resultats%20a%20jour\Synthese%20resul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embele\Documents\UNICEF%202012\Urgences\Partenariat\GP_SP\Resultats\Resultats%20a%20jour\Synthese%20resul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Routine!$B$2</c:f>
              <c:strCache>
                <c:ptCount val="1"/>
                <c:pt idx="0">
                  <c:v>Coverage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666666666666664E-2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222222222222235E-2"/>
                  <c:y val="-1.85185185185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5"/>
                  <c:y val="-3.70370370370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23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44444444444440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22222222222223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66666666666664E-2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66666666666666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88888888888888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3333333333333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11111111111112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222222222222233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Routine!$A$3:$A$14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Routine!$B$3:$B$14</c:f>
              <c:numCache>
                <c:formatCode>0%</c:formatCode>
                <c:ptCount val="12"/>
                <c:pt idx="0">
                  <c:v>0.53</c:v>
                </c:pt>
                <c:pt idx="1">
                  <c:v>0.61</c:v>
                </c:pt>
                <c:pt idx="2">
                  <c:v>0.64</c:v>
                </c:pt>
                <c:pt idx="3">
                  <c:v>0.75</c:v>
                </c:pt>
                <c:pt idx="4">
                  <c:v>0.75</c:v>
                </c:pt>
                <c:pt idx="5">
                  <c:v>0.86</c:v>
                </c:pt>
                <c:pt idx="6">
                  <c:v>0.91</c:v>
                </c:pt>
                <c:pt idx="7">
                  <c:v>0.87</c:v>
                </c:pt>
                <c:pt idx="8">
                  <c:v>0.97</c:v>
                </c:pt>
                <c:pt idx="9">
                  <c:v>0.86</c:v>
                </c:pt>
                <c:pt idx="10">
                  <c:v>0.89</c:v>
                </c:pt>
                <c:pt idx="11">
                  <c:v>0.81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75424"/>
        <c:axId val="29888896"/>
      </c:lineChart>
      <c:catAx>
        <c:axId val="29575424"/>
        <c:scaling>
          <c:orientation val="minMax"/>
        </c:scaling>
        <c:delete val="0"/>
        <c:axPos val="b"/>
        <c:minorGridlines/>
        <c:majorTickMark val="out"/>
        <c:minorTickMark val="none"/>
        <c:tickLblPos val="nextTo"/>
        <c:crossAx val="29888896"/>
        <c:crosses val="autoZero"/>
        <c:auto val="1"/>
        <c:lblAlgn val="ctr"/>
        <c:lblOffset val="100"/>
        <c:noMultiLvlLbl val="0"/>
      </c:catAx>
      <c:valAx>
        <c:axId val="298888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957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'Kidal MDM'!$B$4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'Kidal MDM'!$A$5:$A$9</c:f>
              <c:strCache>
                <c:ptCount val="5"/>
                <c:pt idx="0">
                  <c:v>Pentavalent vaccine</c:v>
                </c:pt>
                <c:pt idx="1">
                  <c:v>OPV</c:v>
                </c:pt>
                <c:pt idx="2">
                  <c:v>Measles</c:v>
                </c:pt>
                <c:pt idx="3">
                  <c:v>Vitamine A</c:v>
                </c:pt>
                <c:pt idx="4">
                  <c:v>Deworming</c:v>
                </c:pt>
              </c:strCache>
            </c:strRef>
          </c:cat>
          <c:val>
            <c:numRef>
              <c:f>'Kidal MDM'!$B$5:$B$9</c:f>
              <c:numCache>
                <c:formatCode>#,##0</c:formatCode>
                <c:ptCount val="5"/>
                <c:pt idx="0">
                  <c:v>3846</c:v>
                </c:pt>
                <c:pt idx="1">
                  <c:v>3846</c:v>
                </c:pt>
                <c:pt idx="2">
                  <c:v>3364</c:v>
                </c:pt>
                <c:pt idx="3">
                  <c:v>3364</c:v>
                </c:pt>
                <c:pt idx="4">
                  <c:v>3147</c:v>
                </c:pt>
              </c:numCache>
            </c:numRef>
          </c:val>
        </c:ser>
        <c:ser>
          <c:idx val="1"/>
          <c:order val="1"/>
          <c:tx>
            <c:strRef>
              <c:f>'Kidal MDM'!$C$4</c:f>
              <c:strCache>
                <c:ptCount val="1"/>
                <c:pt idx="0">
                  <c:v>Realized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'Kidal MDM'!$A$5:$A$9</c:f>
              <c:strCache>
                <c:ptCount val="5"/>
                <c:pt idx="0">
                  <c:v>Pentavalent vaccine</c:v>
                </c:pt>
                <c:pt idx="1">
                  <c:v>OPV</c:v>
                </c:pt>
                <c:pt idx="2">
                  <c:v>Measles</c:v>
                </c:pt>
                <c:pt idx="3">
                  <c:v>Vitamine A</c:v>
                </c:pt>
                <c:pt idx="4">
                  <c:v>Deworming</c:v>
                </c:pt>
              </c:strCache>
            </c:strRef>
          </c:cat>
          <c:val>
            <c:numRef>
              <c:f>'Kidal MDM'!$C$5:$C$9</c:f>
              <c:numCache>
                <c:formatCode>#,##0</c:formatCode>
                <c:ptCount val="5"/>
                <c:pt idx="0">
                  <c:v>2380</c:v>
                </c:pt>
                <c:pt idx="1">
                  <c:v>2623</c:v>
                </c:pt>
                <c:pt idx="2">
                  <c:v>1843</c:v>
                </c:pt>
                <c:pt idx="3">
                  <c:v>2339</c:v>
                </c:pt>
                <c:pt idx="4">
                  <c:v>2122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53280"/>
        <c:axId val="30392704"/>
      </c:barChart>
      <c:catAx>
        <c:axId val="30353280"/>
        <c:scaling>
          <c:orientation val="minMax"/>
        </c:scaling>
        <c:delete val="0"/>
        <c:axPos val="b"/>
        <c:majorTickMark val="out"/>
        <c:minorTickMark val="none"/>
        <c:tickLblPos val="nextTo"/>
        <c:crossAx val="30392704"/>
        <c:crosses val="autoZero"/>
        <c:auto val="1"/>
        <c:lblAlgn val="ctr"/>
        <c:lblOffset val="100"/>
        <c:noMultiLvlLbl val="0"/>
      </c:catAx>
      <c:valAx>
        <c:axId val="303927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0353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ALIMA!$B$4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ALIMA!$A$5:$A$8</c:f>
              <c:strCache>
                <c:ptCount val="4"/>
                <c:pt idx="0">
                  <c:v>OPV (0-59 mths)</c:v>
                </c:pt>
                <c:pt idx="1">
                  <c:v>Measles (6 mths-15 yrs)</c:v>
                </c:pt>
                <c:pt idx="2">
                  <c:v>Vit A (6-59 mths)</c:v>
                </c:pt>
                <c:pt idx="3">
                  <c:v>Deworm (12-59 mths)</c:v>
                </c:pt>
              </c:strCache>
            </c:strRef>
          </c:cat>
          <c:val>
            <c:numRef>
              <c:f>ALIMA!$B$5:$B$8</c:f>
              <c:numCache>
                <c:formatCode>#,##0</c:formatCode>
                <c:ptCount val="4"/>
                <c:pt idx="0">
                  <c:v>43507</c:v>
                </c:pt>
                <c:pt idx="1">
                  <c:v>59414</c:v>
                </c:pt>
                <c:pt idx="2">
                  <c:v>24757</c:v>
                </c:pt>
                <c:pt idx="3">
                  <c:v>22281</c:v>
                </c:pt>
              </c:numCache>
            </c:numRef>
          </c:val>
        </c:ser>
        <c:ser>
          <c:idx val="1"/>
          <c:order val="1"/>
          <c:tx>
            <c:strRef>
              <c:f>ALIMA!$C$4</c:f>
              <c:strCache>
                <c:ptCount val="1"/>
                <c:pt idx="0">
                  <c:v>Realized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ALIMA!$A$5:$A$8</c:f>
              <c:strCache>
                <c:ptCount val="4"/>
                <c:pt idx="0">
                  <c:v>OPV (0-59 mths)</c:v>
                </c:pt>
                <c:pt idx="1">
                  <c:v>Measles (6 mths-15 yrs)</c:v>
                </c:pt>
                <c:pt idx="2">
                  <c:v>Vit A (6-59 mths)</c:v>
                </c:pt>
                <c:pt idx="3">
                  <c:v>Deworm (12-59 mths)</c:v>
                </c:pt>
              </c:strCache>
            </c:strRef>
          </c:cat>
          <c:val>
            <c:numRef>
              <c:f>ALIMA!$C$5:$C$8</c:f>
              <c:numCache>
                <c:formatCode>#,##0</c:formatCode>
                <c:ptCount val="4"/>
                <c:pt idx="0">
                  <c:v>19105</c:v>
                </c:pt>
                <c:pt idx="1">
                  <c:v>28362</c:v>
                </c:pt>
                <c:pt idx="2">
                  <c:v>8171</c:v>
                </c:pt>
                <c:pt idx="3">
                  <c:v>1255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79552"/>
        <c:axId val="70944256"/>
      </c:barChart>
      <c:catAx>
        <c:axId val="5787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70944256"/>
        <c:crosses val="autoZero"/>
        <c:auto val="1"/>
        <c:lblAlgn val="ctr"/>
        <c:lblOffset val="100"/>
        <c:noMultiLvlLbl val="0"/>
      </c:catAx>
      <c:valAx>
        <c:axId val="709442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7879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3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Sheet1!$D$6:$D$8</c:f>
              <c:strCache>
                <c:ptCount val="3"/>
                <c:pt idx="0">
                  <c:v>Government Donors </c:v>
                </c:pt>
                <c:pt idx="1">
                  <c:v>Private Sector Contribution through UNICEF National Committees </c:v>
                </c:pt>
                <c:pt idx="2">
                  <c:v>Inter-organization al arrangement, CERF</c:v>
                </c:pt>
              </c:strCache>
            </c:strRef>
          </c:cat>
          <c:val>
            <c:numRef>
              <c:f>Sheet1!$E$6:$E$8</c:f>
              <c:numCache>
                <c:formatCode>0%</c:formatCode>
                <c:ptCount val="3"/>
                <c:pt idx="0">
                  <c:v>0.59</c:v>
                </c:pt>
                <c:pt idx="1">
                  <c:v>0.28000000000000003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5437824736193695"/>
          <c:y val="0.1284133001609552"/>
          <c:w val="0.33541767100541003"/>
          <c:h val="0.608328165231261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B56D8EE5-299D-4A20-8C2F-3FB1FC885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1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0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2539" y="1380815"/>
            <a:ext cx="8291501" cy="461183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36817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3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0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cov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79" y="0"/>
            <a:ext cx="5349240" cy="42214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99" y="5640540"/>
            <a:ext cx="7019895" cy="599996"/>
          </a:xfrm>
        </p:spPr>
        <p:txBody>
          <a:bodyPr>
            <a:normAutofit/>
          </a:bodyPr>
          <a:lstStyle>
            <a:lvl1pPr marL="0" indent="0" algn="r">
              <a:lnSpc>
                <a:spcPts val="24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if you need one</a:t>
            </a:r>
            <a:endParaRPr lang="en-US" dirty="0"/>
          </a:p>
        </p:txBody>
      </p:sp>
      <p:pic>
        <p:nvPicPr>
          <p:cNvPr id="7" name="Picture 6" descr="headlin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1" y="4315713"/>
            <a:ext cx="5191094" cy="132482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26889" y="6248328"/>
            <a:ext cx="2664606" cy="365125"/>
          </a:xfrm>
        </p:spPr>
        <p:txBody>
          <a:bodyPr/>
          <a:lstStyle>
            <a:lvl1pPr algn="r"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79646">
                    <a:lumMod val="75000"/>
                  </a:srgbClr>
                </a:solidFill>
              </a:rPr>
              <a:t>September 2011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83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header.jpg"/>
          <p:cNvPicPr>
            <a:picLocks noChangeAspect="1"/>
          </p:cNvPicPr>
          <p:nvPr userDrawn="1"/>
        </p:nvPicPr>
        <p:blipFill>
          <a:blip r:embed="rId2"/>
          <a:srcRect b="18330"/>
          <a:stretch>
            <a:fillRect/>
          </a:stretch>
        </p:blipFill>
        <p:spPr>
          <a:xfrm>
            <a:off x="-342" y="266847"/>
            <a:ext cx="8687142" cy="1163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2" y="274638"/>
            <a:ext cx="6194040" cy="1143000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759"/>
            <a:ext cx="8229600" cy="4365404"/>
          </a:xfrm>
        </p:spPr>
        <p:txBody>
          <a:bodyPr/>
          <a:lstStyle>
            <a:lvl1pPr>
              <a:defRPr sz="3000">
                <a:solidFill>
                  <a:schemeClr val="accent6">
                    <a:lumMod val="75000"/>
                  </a:schemeClr>
                </a:solidFill>
              </a:defRPr>
            </a:lvl1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36" y="6403096"/>
            <a:ext cx="5123807" cy="365125"/>
          </a:xfrm>
        </p:spPr>
        <p:txBody>
          <a:bodyPr/>
          <a:lstStyle>
            <a:lvl1pPr algn="l"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September 2011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71498" y="6387514"/>
            <a:ext cx="524495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 descr="headlin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1877" y="6256399"/>
            <a:ext cx="1838295" cy="4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23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PPT_header.jpg"/>
          <p:cNvPicPr>
            <a:picLocks noChangeAspect="1"/>
          </p:cNvPicPr>
          <p:nvPr userDrawn="1"/>
        </p:nvPicPr>
        <p:blipFill>
          <a:blip r:embed="rId2"/>
          <a:srcRect b="18330"/>
          <a:stretch>
            <a:fillRect/>
          </a:stretch>
        </p:blipFill>
        <p:spPr>
          <a:xfrm rot="5400000">
            <a:off x="651702" y="-651704"/>
            <a:ext cx="7840594" cy="9144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56399"/>
            <a:ext cx="9144000" cy="46507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 descr="headlin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1877" y="6256399"/>
            <a:ext cx="1838295" cy="4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69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74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0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57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3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76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43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00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59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54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7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19-Sep-12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41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4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0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38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78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19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0" y="1246909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rtl="1"/>
            <a:endParaRPr lang="en-US" sz="3400" b="1" smtClean="0">
              <a:solidFill>
                <a:srgbClr val="000066"/>
              </a:solidFill>
              <a:ea typeface="MS PGothic" pitchFamily="34" charset="-128"/>
              <a:cs typeface="Arial"/>
            </a:endParaRPr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rtl="1"/>
            <a:endParaRPr lang="en-US" sz="3400" b="1" smtClean="0">
              <a:solidFill>
                <a:srgbClr val="000066"/>
              </a:solidFill>
              <a:ea typeface="MS PGothic" pitchFamily="34" charset="-128"/>
              <a:cs typeface="Arial"/>
            </a:endParaRPr>
          </a:p>
        </p:txBody>
      </p:sp>
      <p:pic>
        <p:nvPicPr>
          <p:cNvPr id="10246" name="Picture 17" descr="WHO-EN-white-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31" y="6126557"/>
            <a:ext cx="1943914" cy="6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9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4" y="6208628"/>
            <a:ext cx="1293681" cy="3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defTabSz="914179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00736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801472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202207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602943" algn="ctr" defTabSz="9141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295" indent="-342295" algn="l" defTabSz="914179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5646" indent="-282464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6474" indent="-269940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4167" indent="-226806" algn="l" defTabSz="9141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8374" indent="-144710" algn="r" defTabSz="914179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9109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September 2011</a:t>
            </a:r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F42B11A-2F02-B941-B601-7241708629F9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5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048043"/>
            <a:ext cx="21447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0188" y="1279525"/>
            <a:ext cx="8380411" cy="14065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1042988" rtl="0">
              <a:defRPr/>
            </a:pPr>
            <a:r>
              <a:rPr lang="en-AU" sz="3200" b="1" dirty="0" smtClean="0">
                <a:solidFill>
                  <a:srgbClr val="FFFFFF"/>
                </a:solidFill>
                <a:ea typeface="+mn-ea"/>
              </a:rPr>
              <a:t>Measles Vaccination in Emergency Setting</a:t>
            </a:r>
            <a:endParaRPr lang="en-GB" sz="3200" b="1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6412" y="3581400"/>
            <a:ext cx="376256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defTabSz="10429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defTabSz="10429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defTabSz="10429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defTabSz="10429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defTabSz="10429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lang="en-US" sz="2800" b="0" dirty="0" smtClean="0">
                <a:solidFill>
                  <a:srgbClr val="FFFFFF"/>
                </a:solidFill>
                <a:ea typeface="+mn-ea"/>
              </a:rPr>
              <a:t>11</a:t>
            </a:r>
            <a:r>
              <a:rPr lang="en-US" sz="2800" b="0" baseline="30000" dirty="0" smtClean="0">
                <a:solidFill>
                  <a:srgbClr val="FFFFFF"/>
                </a:solidFill>
                <a:ea typeface="+mn-ea"/>
              </a:rPr>
              <a:t>th</a:t>
            </a:r>
            <a:r>
              <a:rPr lang="en-US" sz="2800" b="0" dirty="0" smtClean="0">
                <a:solidFill>
                  <a:srgbClr val="FFFFFF"/>
                </a:solidFill>
                <a:ea typeface="+mn-ea"/>
              </a:rPr>
              <a:t> Annual Meeting </a:t>
            </a:r>
          </a:p>
          <a:p>
            <a:pPr algn="l">
              <a:defRPr/>
            </a:pPr>
            <a:r>
              <a:rPr lang="en-US" sz="2800" b="0" dirty="0" smtClean="0">
                <a:solidFill>
                  <a:srgbClr val="FFFFFF"/>
                </a:solidFill>
                <a:ea typeface="+mn-ea"/>
              </a:rPr>
              <a:t>The Measles Initiative </a:t>
            </a:r>
          </a:p>
          <a:p>
            <a:pPr algn="l">
              <a:defRPr/>
            </a:pPr>
            <a:r>
              <a:rPr lang="en-US" sz="2400" b="0" dirty="0" smtClean="0">
                <a:solidFill>
                  <a:srgbClr val="FFFFFF"/>
                </a:solidFill>
                <a:ea typeface="+mn-ea"/>
              </a:rPr>
              <a:t>Washington, DC</a:t>
            </a:r>
          </a:p>
          <a:p>
            <a:pPr algn="l" rtl="0">
              <a:defRPr/>
            </a:pPr>
            <a:r>
              <a:rPr lang="en-GB" sz="2400" b="0" dirty="0" smtClean="0">
                <a:solidFill>
                  <a:srgbClr val="FFFFFF"/>
                </a:solidFill>
                <a:ea typeface="+mn-ea"/>
              </a:rPr>
              <a:t>18-19</a:t>
            </a:r>
            <a:r>
              <a:rPr lang="en-GB" sz="2400" b="0" baseline="30000" dirty="0" smtClean="0">
                <a:solidFill>
                  <a:srgbClr val="FFFFFF"/>
                </a:solidFill>
                <a:ea typeface="+mn-ea"/>
              </a:rPr>
              <a:t>th</a:t>
            </a:r>
            <a:r>
              <a:rPr lang="en-GB" sz="2400" b="0" dirty="0" smtClean="0">
                <a:solidFill>
                  <a:srgbClr val="FFFFFF"/>
                </a:solidFill>
                <a:ea typeface="+mn-ea"/>
              </a:rPr>
              <a:t> September, 2012</a:t>
            </a:r>
            <a:endParaRPr lang="en-GB" dirty="0" smtClean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16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10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90710"/>
              </p:ext>
            </p:extLst>
          </p:nvPr>
        </p:nvGraphicFramePr>
        <p:xfrm>
          <a:off x="1600200" y="3962400"/>
          <a:ext cx="7543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64024" y="3429000"/>
            <a:ext cx="856895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Kidal</a:t>
            </a:r>
            <a:r>
              <a:rPr lang="en-US" sz="2800" dirty="0" smtClean="0"/>
              <a:t> campaign with MDM-B </a:t>
            </a:r>
            <a:r>
              <a:rPr lang="en-US" sz="2400" dirty="0" smtClean="0"/>
              <a:t> </a:t>
            </a:r>
            <a:r>
              <a:rPr lang="en-US" sz="1800" dirty="0" smtClean="0"/>
              <a:t>(25 June-18 July Partial results)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07499"/>
              </p:ext>
            </p:extLst>
          </p:nvPr>
        </p:nvGraphicFramePr>
        <p:xfrm>
          <a:off x="1482696" y="516925"/>
          <a:ext cx="5852864" cy="275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28600" y="116632"/>
            <a:ext cx="7560840" cy="4167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Dire campaign with ALIMA </a:t>
            </a:r>
            <a:r>
              <a:rPr lang="en-US" sz="2000" dirty="0" smtClean="0"/>
              <a:t>(25 April-4May;)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92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410399"/>
            <a:ext cx="8628794" cy="1470025"/>
          </a:xfrm>
        </p:spPr>
        <p:txBody>
          <a:bodyPr>
            <a:normAutofit fontScale="90000"/>
          </a:bodyPr>
          <a:lstStyle/>
          <a:p>
            <a:r>
              <a:rPr lang="fr-FR" sz="2700" dirty="0"/>
              <a:t>RESULTATS </a:t>
            </a:r>
            <a:r>
              <a:rPr lang="fr-FR" sz="2700" dirty="0" smtClean="0"/>
              <a:t>VACCINATION</a:t>
            </a:r>
            <a:r>
              <a:rPr lang="fr-FR" sz="2700" dirty="0"/>
              <a:t>, SUPPLEMENTATION, DEPARASITAGE &amp; DEPISTAGE ACTIF DE </a:t>
            </a:r>
            <a:r>
              <a:rPr lang="fr-FR" sz="2700" dirty="0" smtClean="0"/>
              <a:t>LA MALNUTRITION CHINAGODRAR</a:t>
            </a:r>
            <a:r>
              <a:rPr lang="fr-FR" sz="2700" dirty="0"/>
              <a:t> 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fr-FR" sz="2700" i="1" dirty="0" smtClean="0"/>
              <a:t>27 </a:t>
            </a:r>
            <a:r>
              <a:rPr lang="fr-FR" sz="2700" i="1" dirty="0"/>
              <a:t>au 29 </a:t>
            </a:r>
            <a:r>
              <a:rPr lang="fr-FR" sz="2700" i="1" dirty="0" smtClean="0"/>
              <a:t>février 2012</a:t>
            </a:r>
            <a:endParaRPr lang="en-US" sz="27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819523"/>
              </p:ext>
            </p:extLst>
          </p:nvPr>
        </p:nvGraphicFramePr>
        <p:xfrm>
          <a:off x="326570" y="2335173"/>
          <a:ext cx="8628795" cy="327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6400800" imgH="2095500" progId="Word.Document.12">
                  <p:embed/>
                </p:oleObj>
              </mc:Choice>
              <mc:Fallback>
                <p:oleObj name="Document" r:id="rId3" imgW="6400800" imgH="209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570" y="2335173"/>
                        <a:ext cx="8628795" cy="327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3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12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Successful integrated measles campaign in the Islamist stronghold region of Timbuktu  and later </a:t>
            </a:r>
            <a:r>
              <a:rPr lang="en-US" sz="4400" dirty="0" err="1" smtClean="0"/>
              <a:t>Kidal</a:t>
            </a:r>
            <a:r>
              <a:rPr lang="en-US" sz="4400" dirty="0" smtClean="0"/>
              <a:t> and </a:t>
            </a:r>
            <a:r>
              <a:rPr lang="en-US" sz="4400" dirty="0" err="1" smtClean="0"/>
              <a:t>Gao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paved the way for more humanitarian interventions in the future</a:t>
            </a:r>
            <a:r>
              <a:rPr lang="en-US" sz="4400" dirty="0" smtClean="0"/>
              <a:t>;</a:t>
            </a:r>
          </a:p>
          <a:p>
            <a:endParaRPr lang="en-US" sz="4400" dirty="0" smtClean="0"/>
          </a:p>
          <a:p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Many health centers revitalized and can provide routine immunization on a regular basis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Vaccine supply to the north region </a:t>
            </a:r>
            <a:r>
              <a:rPr lang="en-US" sz="4400" dirty="0" smtClean="0"/>
              <a:t>subsequently easier</a:t>
            </a: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More local staff trained on immunization and may be utilized for upcoming polio and MNTE campaign. Upcoming SIAs (Particularly Polio) will be feasible in the northern regions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Reinforcement of collaboration and coordination among partners</a:t>
            </a:r>
          </a:p>
          <a:p>
            <a:endParaRPr lang="en-US" sz="4400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274638"/>
            <a:ext cx="5943600" cy="7159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80010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Measles Control during the 2011 Horn of Africa Emergency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46" y="3276601"/>
            <a:ext cx="5426671" cy="354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Figure2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3654"/>
            <a:ext cx="3982816" cy="2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8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80004" cy="538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904368"/>
            <a:ext cx="8610600" cy="526783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smtClean="0"/>
              <a:t>2011:  severe drought in the Horn of Africa, and the conflict in Somalia precipitated a crisis. 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Early July 2011:  hundreds of thousands of people on the move, fleeing famine and conflict, into neighboring countries.</a:t>
            </a:r>
          </a:p>
          <a:p>
            <a:pPr marL="0" indent="0">
              <a:buNone/>
            </a:pPr>
            <a:r>
              <a:rPr lang="en-US" sz="3400" dirty="0" smtClean="0"/>
              <a:t> </a:t>
            </a:r>
          </a:p>
          <a:p>
            <a:r>
              <a:rPr lang="en-US" sz="3400" b="1" dirty="0" smtClean="0"/>
              <a:t>13.3 million </a:t>
            </a:r>
            <a:r>
              <a:rPr lang="en-US" sz="3400" dirty="0" smtClean="0"/>
              <a:t>needed humanitarian support in </a:t>
            </a:r>
            <a:r>
              <a:rPr lang="en-US" sz="3400" b="1" dirty="0" smtClean="0"/>
              <a:t>Somalia, Kenya, Ethiopia </a:t>
            </a:r>
            <a:r>
              <a:rPr lang="en-US" sz="3400" dirty="0" smtClean="0"/>
              <a:t>and </a:t>
            </a:r>
            <a:r>
              <a:rPr lang="en-US" sz="3400" b="1" dirty="0" smtClean="0"/>
              <a:t>Djibouti</a:t>
            </a:r>
            <a:r>
              <a:rPr lang="en-US" sz="3400" dirty="0" smtClean="0"/>
              <a:t>, including 700,000 Somali refugees. 1.5 million displaced people inside Somalia. Half of those in need were children.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/>
              <a:t>M</a:t>
            </a:r>
            <a:r>
              <a:rPr lang="en-US" sz="3400" dirty="0" smtClean="0"/>
              <a:t>ore than 320,000 severely malnourished children in the four countries;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0480"/>
            <a:ext cx="9067800" cy="8077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</a:rPr>
              <a:t>The context situation/crisis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92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57200"/>
            <a:ext cx="8686800" cy="5638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Context: Measles situation</a:t>
            </a:r>
          </a:p>
          <a:p>
            <a:pPr marL="0" indent="0">
              <a:buFont typeface="Arial"/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2010- 2011:  16,135 reported measles cases in Somalia. 78% </a:t>
            </a:r>
            <a:r>
              <a:rPr lang="en-US" dirty="0" smtClean="0"/>
              <a:t>were children &lt;5yrs</a:t>
            </a:r>
            <a:r>
              <a:rPr lang="en-US" dirty="0" smtClean="0"/>
              <a:t>. Most from South and Central Zone (SCZ).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SCZ of Somalia was totally inaccessible for Child Health Days (CHDs) or routine EPI for more than 2yrs due to armed conflict.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2010-2011: Ethiopia: 9,756 cases; Kenya: 2,566 cases with wide age distribution.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088613"/>
            <a:ext cx="8915400" cy="5410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 Regional Level: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At the regional level the WHO-AFRO and UNICEF-ESARO set up a HOA emergency Health Group with key partners in health.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HOA emergency health group  (UNICEF, WHO, UNHCR, CDC, UNFPA, OFDA and other </a:t>
            </a:r>
            <a:r>
              <a:rPr lang="en-US" dirty="0"/>
              <a:t>NGOs) met every </a:t>
            </a:r>
            <a:r>
              <a:rPr lang="en-US" dirty="0" smtClean="0"/>
              <a:t>week.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 the Country Level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/>
              <a:t>Somalia UNICEF and WHO reactivated the Health Cluster (SACOB) to coordinate the health response:  developed a joint plan for Measles SIAs.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Kenya and Ethiopia: health response coordinated by government. WHO and UNICEF worked with the government at the national and sub-national levels to support the emergency response.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219200" y="13648"/>
            <a:ext cx="7162799" cy="990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9600" b="1" dirty="0" smtClean="0">
                <a:solidFill>
                  <a:srgbClr val="0070C0"/>
                </a:solidFill>
              </a:rPr>
              <a:t>Coordination Mechanism For Health Response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052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4869" y="838200"/>
            <a:ext cx="8839200" cy="548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HoA</a:t>
            </a:r>
            <a:r>
              <a:rPr lang="en-US" sz="2000" dirty="0" smtClean="0"/>
              <a:t> drought since late 2010; funding needs built into the 2011 inter-agency CAP for Somalia and Kenya.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Ethiopia and Djibouti: funding needs included in the UNICEF’s Humanitarian Action for Children (HAC) appeal. </a:t>
            </a:r>
          </a:p>
          <a:p>
            <a:endParaRPr lang="en-US" sz="2000" dirty="0" smtClean="0"/>
          </a:p>
          <a:p>
            <a:r>
              <a:rPr lang="en-US" sz="2000" dirty="0" smtClean="0"/>
              <a:t>Escalation of crisis triggered scale up UNICEF’s response. UNICEF issued a revised appeal in July 2011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1600" b="1" dirty="0" smtClean="0">
                <a:solidFill>
                  <a:srgbClr val="0070C0"/>
                </a:solidFill>
              </a:rPr>
              <a:t>The Exec. Director Anthony Lake visited regions of Turkana in Kenya </a:t>
            </a:r>
          </a:p>
          <a:p>
            <a:pPr lvl="1"/>
            <a:r>
              <a:rPr lang="en-US" sz="1600" b="1" dirty="0" smtClean="0">
                <a:solidFill>
                  <a:srgbClr val="0070C0"/>
                </a:solidFill>
              </a:rPr>
              <a:t>The ED activated UNICEF’s procedures for a Level 3 Corporate Emergency</a:t>
            </a:r>
          </a:p>
          <a:p>
            <a:pPr lvl="1"/>
            <a:r>
              <a:rPr lang="en-US" sz="1600" dirty="0" smtClean="0"/>
              <a:t>Key UNICEF allies joined efforts to draw international attention to the crisis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UNICEF secured US$ 405.7 million (96%) of the total appeal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NB. Somalia had in stock 5 million doses of MCV in Nairobi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0" indent="0">
              <a:buFont typeface="Arial"/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sz="2000" b="1" dirty="0" smtClean="0"/>
              <a:t> 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76200"/>
            <a:ext cx="8991600" cy="914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7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 mobilization/allocation</a:t>
            </a:r>
            <a:r>
              <a:rPr lang="en-US" sz="7500" dirty="0" smtClean="0"/>
              <a:t/>
            </a:r>
            <a:br>
              <a:rPr lang="en-US" sz="7500" dirty="0" smtClean="0"/>
            </a:b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0012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UNICEF secured </a:t>
            </a:r>
            <a:r>
              <a:rPr lang="en-US" sz="2800" b="1" dirty="0" smtClean="0"/>
              <a:t>US$405.7 million,</a:t>
            </a:r>
            <a:r>
              <a:rPr lang="en-US" sz="2800" dirty="0" smtClean="0"/>
              <a:t> 96% of the total requirement for the 2011 HOA Crisis Response</a:t>
            </a:r>
            <a:endParaRPr lang="en-US" sz="2800" dirty="0"/>
          </a:p>
        </p:txBody>
      </p:sp>
      <p:graphicFrame>
        <p:nvGraphicFramePr>
          <p:cNvPr id="6" name="Chart 5" title="Source of Contribution for the 2011 HOA Crisis through UNICEF "/>
          <p:cNvGraphicFramePr/>
          <p:nvPr>
            <p:extLst>
              <p:ext uri="{D42A27DB-BD31-4B8C-83A1-F6EECF244321}">
                <p14:modId xmlns:p14="http://schemas.microsoft.com/office/powerpoint/2010/main" val="3924027038"/>
              </p:ext>
            </p:extLst>
          </p:nvPr>
        </p:nvGraphicFramePr>
        <p:xfrm>
          <a:off x="609600" y="2286000"/>
          <a:ext cx="6934200" cy="414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48491" y="1417638"/>
            <a:ext cx="4876800" cy="838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of Contribution for the 2011 HOA Crisis through UNICEF 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3400" y="762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1600" b="1" i="1" dirty="0">
                <a:ea typeface="ＭＳ Ｐゴシック" pitchFamily="28" charset="-128"/>
                <a:cs typeface="+mn-cs"/>
              </a:rPr>
              <a:t>“Immunization of children against measles is probably </a:t>
            </a:r>
            <a:r>
              <a:rPr lang="en-GB" sz="1600" b="1" i="1" dirty="0" smtClean="0">
                <a:ea typeface="ＭＳ Ｐゴシック" pitchFamily="28" charset="-128"/>
                <a:cs typeface="+mn-cs"/>
              </a:rPr>
              <a:t>the single most important (</a:t>
            </a:r>
            <a:r>
              <a:rPr lang="en-GB" sz="1600" b="1" i="1" dirty="0">
                <a:ea typeface="ＭＳ Ｐゴシック" pitchFamily="28" charset="-128"/>
                <a:cs typeface="+mn-cs"/>
              </a:rPr>
              <a:t>and cost - effective) preventive measure in emergency </a:t>
            </a:r>
            <a:r>
              <a:rPr lang="en-GB" sz="1600" b="1" i="1" dirty="0" smtClean="0">
                <a:ea typeface="ＭＳ Ｐゴシック" pitchFamily="28" charset="-128"/>
                <a:cs typeface="+mn-cs"/>
              </a:rPr>
              <a:t>– affected populations</a:t>
            </a:r>
            <a:r>
              <a:rPr lang="en-GB" sz="1600" b="1" i="1" dirty="0">
                <a:ea typeface="ＭＳ Ｐゴシック" pitchFamily="28" charset="-128"/>
                <a:cs typeface="+mn-cs"/>
              </a:rPr>
              <a:t>, especially </a:t>
            </a:r>
            <a:r>
              <a:rPr lang="en-GB" sz="1600" b="1" i="1" dirty="0" smtClean="0">
                <a:ea typeface="ＭＳ Ｐゴシック" pitchFamily="28" charset="-128"/>
                <a:cs typeface="+mn-cs"/>
              </a:rPr>
              <a:t>those </a:t>
            </a:r>
            <a:r>
              <a:rPr lang="en-GB" sz="1600" b="1" i="1" dirty="0">
                <a:ea typeface="ＭＳ Ｐゴシック" pitchFamily="28" charset="-128"/>
                <a:cs typeface="+mn-cs"/>
              </a:rPr>
              <a:t>living in camps</a:t>
            </a:r>
            <a:r>
              <a:rPr lang="en-GB" sz="1600" b="1" i="1" dirty="0" smtClean="0">
                <a:ea typeface="ＭＳ Ｐゴシック" pitchFamily="28" charset="-128"/>
                <a:cs typeface="+mn-cs"/>
              </a:rPr>
              <a:t>”</a:t>
            </a:r>
          </a:p>
          <a:p>
            <a:pPr algn="r" eaLnBrk="0" hangingPunct="0">
              <a:defRPr/>
            </a:pPr>
            <a:r>
              <a:rPr lang="en-GB" sz="1400" i="1" dirty="0" smtClean="0"/>
              <a:t>M </a:t>
            </a:r>
            <a:r>
              <a:rPr lang="en-GB" sz="1400" i="1" dirty="0" err="1"/>
              <a:t>Toole</a:t>
            </a:r>
            <a:r>
              <a:rPr lang="en-GB" sz="1400" i="1" dirty="0"/>
              <a:t> and R </a:t>
            </a:r>
            <a:r>
              <a:rPr lang="en-GB" sz="1400" i="1" dirty="0" smtClean="0"/>
              <a:t>Waldman Annual </a:t>
            </a:r>
            <a:r>
              <a:rPr lang="en-GB" sz="1400" i="1" dirty="0"/>
              <a:t>Rev Public Health </a:t>
            </a:r>
            <a:r>
              <a:rPr lang="en-GB" sz="1400" i="1" dirty="0" smtClean="0"/>
              <a:t>1997;18-283-312</a:t>
            </a:r>
            <a:endParaRPr lang="en-GB" sz="1400" i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2" y="2934905"/>
            <a:ext cx="2552700" cy="233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0" y="1447800"/>
            <a:ext cx="6096000" cy="53097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Vaccinate all children between 6 months and 14 years of age against measles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Provide vitamin A supplementation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Provide vaccines and critical inputs such as cold-chain equipment, training and social mobilization expertise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Provide other emergency supplies such as blankets, tarpaulins and cooking sets.</a:t>
            </a:r>
          </a:p>
          <a:p>
            <a:pPr>
              <a:lnSpc>
                <a:spcPct val="80000"/>
              </a:lnSpc>
            </a:pPr>
            <a:endParaRPr lang="en-US" sz="1800" b="1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Introduce nutritional monitoring and surveillance</a:t>
            </a:r>
          </a:p>
          <a:p>
            <a:pPr>
              <a:lnSpc>
                <a:spcPct val="80000"/>
              </a:lnSpc>
            </a:pPr>
            <a:endParaRPr lang="en-US" sz="1800" b="1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Support the establishment of essential health-care services</a:t>
            </a:r>
          </a:p>
          <a:p>
            <a:pPr>
              <a:lnSpc>
                <a:spcPct val="80000"/>
              </a:lnSpc>
            </a:pPr>
            <a:endParaRPr lang="en-US" sz="1800" b="1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Provide essential drugs, emergency health kits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72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904368"/>
            <a:ext cx="88392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0070C0"/>
                </a:solidFill>
              </a:rPr>
              <a:t>Planning and preparations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18668"/>
            <a:ext cx="8229600" cy="28675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Somalia</a:t>
            </a:r>
          </a:p>
          <a:p>
            <a:r>
              <a:rPr lang="en-US" sz="2800" dirty="0" smtClean="0"/>
              <a:t>Consultative group (country, regional and global) organized through regular conference calls.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CDC staff assigned to UNICEF Somalia.</a:t>
            </a:r>
          </a:p>
          <a:p>
            <a:r>
              <a:rPr lang="en-US" sz="2800" dirty="0"/>
              <a:t>UNICEF provided cold chain equipment, vaccines, devices, other supplies and technical</a:t>
            </a:r>
            <a:endParaRPr lang="en-US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886200"/>
            <a:ext cx="8229600" cy="22579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Kenya</a:t>
            </a:r>
          </a:p>
          <a:p>
            <a:r>
              <a:rPr lang="en-US" sz="2800" dirty="0" smtClean="0"/>
              <a:t>Nursing </a:t>
            </a:r>
            <a:r>
              <a:rPr lang="en-US" sz="2800" dirty="0"/>
              <a:t>students and tutors were mobilized to fill the HR gap during the vaccination campaign. 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52055"/>
            <a:ext cx="8458200" cy="5905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5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Somalia:</a:t>
            </a:r>
          </a:p>
          <a:p>
            <a:r>
              <a:rPr lang="en-US" sz="4800" dirty="0" smtClean="0"/>
              <a:t>1,074,331 children aged 6 months to 15 years received measles vaccination out of the 2.9 million targeted</a:t>
            </a:r>
          </a:p>
          <a:p>
            <a:pPr marL="0" indent="0">
              <a:buNone/>
            </a:pPr>
            <a:r>
              <a:rPr lang="en-US" sz="4800" dirty="0" smtClean="0"/>
              <a:t> </a:t>
            </a:r>
          </a:p>
          <a:p>
            <a:r>
              <a:rPr lang="en-US" sz="4800" dirty="0" smtClean="0"/>
              <a:t>1,009,401 children received vitamin A supplementation out of the 1.3 million targeted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Over 426,354 received de-worming medication out of the 1.1 million targeted.</a:t>
            </a:r>
          </a:p>
          <a:p>
            <a:endParaRPr lang="en-US" sz="4800" dirty="0" smtClean="0"/>
          </a:p>
          <a:p>
            <a:r>
              <a:rPr lang="en-US" sz="4800" dirty="0" smtClean="0"/>
              <a:t>465,505 children under 5 years received Oral Polio Vaccine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210,611 women of child bearing age vaccinated against tetanus toxoid.</a:t>
            </a:r>
          </a:p>
          <a:p>
            <a:pPr marL="0" indent="0">
              <a:buNone/>
            </a:pPr>
            <a:endParaRPr lang="en-US" sz="4800" dirty="0" smtClean="0"/>
          </a:p>
          <a:p>
            <a:pPr lvl="1"/>
            <a:r>
              <a:rPr lang="en-US" sz="4400" b="1" dirty="0" smtClean="0">
                <a:solidFill>
                  <a:srgbClr val="0070C0"/>
                </a:solidFill>
              </a:rPr>
              <a:t>Central and South Zones missed due to insecurity. 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76200"/>
            <a:ext cx="8991600" cy="6477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Emergency Response Measles Immunization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94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914400"/>
            <a:ext cx="8839200" cy="5638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Kenya:</a:t>
            </a:r>
          </a:p>
          <a:p>
            <a:r>
              <a:rPr lang="en-US" dirty="0" smtClean="0"/>
              <a:t>Integrated measles vaccination conducted in </a:t>
            </a:r>
            <a:r>
              <a:rPr lang="en-US" dirty="0" err="1" smtClean="0"/>
              <a:t>Dadaab</a:t>
            </a:r>
            <a:r>
              <a:rPr lang="en-US" dirty="0" smtClean="0"/>
              <a:t> refugee camp and the host communities in August 2011.</a:t>
            </a:r>
          </a:p>
          <a:p>
            <a:pPr lvl="1"/>
            <a:r>
              <a:rPr lang="en-US" dirty="0" smtClean="0"/>
              <a:t>170,800 children 6 to 59 </a:t>
            </a:r>
            <a:r>
              <a:rPr lang="en-US" dirty="0" err="1" smtClean="0"/>
              <a:t>mo</a:t>
            </a:r>
            <a:r>
              <a:rPr lang="en-US" dirty="0" smtClean="0"/>
              <a:t> vaccinated with Measles (107%).</a:t>
            </a:r>
          </a:p>
          <a:p>
            <a:pPr lvl="1"/>
            <a:r>
              <a:rPr lang="en-US" dirty="0" smtClean="0"/>
              <a:t>189,000 children received OPV</a:t>
            </a:r>
          </a:p>
          <a:p>
            <a:pPr lvl="1"/>
            <a:r>
              <a:rPr lang="en-US" dirty="0" smtClean="0"/>
              <a:t>167,900 children received </a:t>
            </a:r>
            <a:r>
              <a:rPr lang="en-US" dirty="0" err="1" smtClean="0"/>
              <a:t>Vit</a:t>
            </a:r>
            <a:r>
              <a:rPr lang="en-US" dirty="0" smtClean="0"/>
              <a:t> A </a:t>
            </a:r>
          </a:p>
          <a:p>
            <a:pPr marL="457200" lvl="1" indent="0">
              <a:buFont typeface="Arial"/>
              <a:buNone/>
            </a:pPr>
            <a:endParaRPr lang="en-US" b="1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Additional measles campaign conducted in the three </a:t>
            </a:r>
            <a:r>
              <a:rPr lang="en-US" dirty="0" err="1" smtClean="0">
                <a:solidFill>
                  <a:srgbClr val="0070C0"/>
                </a:solidFill>
              </a:rPr>
              <a:t>Dadaab</a:t>
            </a:r>
            <a:r>
              <a:rPr lang="en-US" dirty="0" smtClean="0">
                <a:solidFill>
                  <a:srgbClr val="0070C0"/>
                </a:solidFill>
              </a:rPr>
              <a:t> refugee camps targeting those aged </a:t>
            </a:r>
            <a:r>
              <a:rPr lang="en-US" dirty="0" smtClean="0">
                <a:solidFill>
                  <a:srgbClr val="0070C0"/>
                </a:solidFill>
              </a:rPr>
              <a:t>15-30yrs </a:t>
            </a:r>
            <a:r>
              <a:rPr lang="en-US" dirty="0" smtClean="0">
                <a:solidFill>
                  <a:srgbClr val="0070C0"/>
                </a:solidFill>
              </a:rPr>
              <a:t>and reached 79,078 people ( 86%)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Support to routine immunization - allocation of cold chain equipment and other supplies. Coverage reported at 100% in the camps and all new arrivals.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" y="76200"/>
            <a:ext cx="8991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Emergency Response Measles SIAs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72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pic>
        <p:nvPicPr>
          <p:cNvPr id="4" name="Picture 4" descr="priority map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3" y="2133600"/>
            <a:ext cx="40417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5105399" y="1493838"/>
            <a:ext cx="3127375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3399"/>
                </a:solidFill>
              </a:rPr>
              <a:t>Measles SIA Prioritized </a:t>
            </a:r>
            <a:r>
              <a:rPr lang="en-US" dirty="0" err="1" smtClean="0">
                <a:solidFill>
                  <a:srgbClr val="003399"/>
                </a:solidFill>
              </a:rPr>
              <a:t>Woredas</a:t>
            </a:r>
            <a:endParaRPr lang="en-US" dirty="0" smtClean="0">
              <a:solidFill>
                <a:srgbClr val="003399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05273" y="2001837"/>
            <a:ext cx="4771527" cy="4149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151 districts selected based on nutritional status and risk for measles </a:t>
            </a:r>
            <a:r>
              <a:rPr lang="en-US" sz="2600" dirty="0" smtClean="0"/>
              <a:t>outbreaks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7 </a:t>
            </a:r>
            <a:r>
              <a:rPr lang="en-US" sz="2600" dirty="0" smtClean="0"/>
              <a:t>million children age 6mo to 15yrs vaccinated against measles </a:t>
            </a:r>
            <a:r>
              <a:rPr lang="en-US" sz="2600" dirty="0" smtClean="0"/>
              <a:t>(96</a:t>
            </a:r>
            <a:r>
              <a:rPr lang="en-US" sz="2600" dirty="0" smtClean="0"/>
              <a:t>% </a:t>
            </a:r>
            <a:r>
              <a:rPr lang="en-US" sz="2600" dirty="0" smtClean="0"/>
              <a:t>coverage)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3 </a:t>
            </a:r>
            <a:r>
              <a:rPr lang="en-US" sz="2600" dirty="0" smtClean="0"/>
              <a:t>million kids received OPV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42824" y="1397794"/>
            <a:ext cx="2276576" cy="45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Ethiopia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3316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b="1" smtClean="0"/>
              <a:t>Emergency Response Measles Immunization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143000"/>
            <a:ext cx="8839200" cy="5486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regional level inter-agency HOA health emergency group created a forum to discuss technical issues around disease control, prioritize activities and facilitate cross border </a:t>
            </a:r>
            <a:r>
              <a:rPr lang="en-US" dirty="0" smtClean="0"/>
              <a:t>coordination.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technical consultations for measles through emergency teleconference facilitated the decision making </a:t>
            </a:r>
            <a:r>
              <a:rPr lang="en-US" dirty="0" smtClean="0"/>
              <a:t>in Somalia.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UNICEF played a significant role through leadership of the humanitarian clusters for Nutrition, Water, Sanitation and Hygiene and Education sectors. </a:t>
            </a:r>
            <a:r>
              <a:rPr lang="en-US" dirty="0" smtClean="0"/>
              <a:t>Collaboration between UNICEF &amp; </a:t>
            </a:r>
            <a:r>
              <a:rPr lang="en-US" dirty="0" smtClean="0"/>
              <a:t>WHO </a:t>
            </a:r>
            <a:r>
              <a:rPr lang="en-US" dirty="0" smtClean="0"/>
              <a:t>to provide </a:t>
            </a:r>
            <a:r>
              <a:rPr lang="en-US" dirty="0" smtClean="0"/>
              <a:t>technical </a:t>
            </a:r>
            <a:r>
              <a:rPr lang="en-US" dirty="0" smtClean="0"/>
              <a:t>assistance to the affected </a:t>
            </a:r>
            <a:r>
              <a:rPr lang="en-US" dirty="0" smtClean="0"/>
              <a:t>countries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use of the polio network in Somalia for early warning and disease </a:t>
            </a:r>
            <a:r>
              <a:rPr lang="en-US" dirty="0" smtClean="0"/>
              <a:t>control.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UNICEF mobilized 248 personnel from ESA countries and global level to support the four countries and the regional </a:t>
            </a:r>
            <a:r>
              <a:rPr lang="en-US" dirty="0" smtClean="0">
                <a:solidFill>
                  <a:srgbClr val="0070C0"/>
                </a:solidFill>
              </a:rPr>
              <a:t>office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228600"/>
            <a:ext cx="5943600" cy="4802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Observations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9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38200"/>
            <a:ext cx="86868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C</a:t>
            </a:r>
            <a:r>
              <a:rPr lang="en-US" sz="2600" dirty="0" smtClean="0"/>
              <a:t>hallenge </a:t>
            </a:r>
            <a:r>
              <a:rPr lang="en-US" sz="2600" dirty="0"/>
              <a:t>remains </a:t>
            </a:r>
            <a:r>
              <a:rPr lang="en-US" sz="2600" dirty="0" smtClean="0"/>
              <a:t>accessing South </a:t>
            </a:r>
            <a:r>
              <a:rPr lang="en-US" sz="2600" dirty="0"/>
              <a:t>and Central Zone of </a:t>
            </a:r>
            <a:r>
              <a:rPr lang="en-US" sz="2600" dirty="0" smtClean="0"/>
              <a:t>Somalia</a:t>
            </a:r>
          </a:p>
          <a:p>
            <a:endParaRPr lang="en-US" sz="2600" dirty="0"/>
          </a:p>
          <a:p>
            <a:r>
              <a:rPr lang="en-US" sz="2600" dirty="0"/>
              <a:t>The mass displacement </a:t>
            </a:r>
            <a:r>
              <a:rPr lang="en-US" sz="2600" dirty="0" smtClean="0"/>
              <a:t>meant that planning </a:t>
            </a:r>
            <a:r>
              <a:rPr lang="en-US" sz="2600" dirty="0"/>
              <a:t>and managing interventions with </a:t>
            </a:r>
            <a:r>
              <a:rPr lang="en-US" sz="2600" dirty="0" smtClean="0"/>
              <a:t>scarce / fluid </a:t>
            </a:r>
            <a:r>
              <a:rPr lang="en-US" sz="2600" dirty="0"/>
              <a:t>data on population movements, made it difficult to determine coverage </a:t>
            </a:r>
            <a:r>
              <a:rPr lang="en-US" sz="2600" dirty="0" smtClean="0"/>
              <a:t>nor impact </a:t>
            </a:r>
            <a:r>
              <a:rPr lang="en-US" sz="2600" dirty="0"/>
              <a:t>of </a:t>
            </a:r>
            <a:r>
              <a:rPr lang="en-US" sz="2600" dirty="0" smtClean="0"/>
              <a:t>interventions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Lack of clear guidance and differentiation for preventive mass measles vaccination campaign in emergencies and outbreak response measles vaccination </a:t>
            </a:r>
            <a:r>
              <a:rPr lang="en-US" sz="2600" dirty="0" smtClean="0"/>
              <a:t>campaign</a:t>
            </a:r>
            <a:endParaRPr lang="en-US" sz="2600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228600"/>
            <a:ext cx="5943600" cy="4802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Observations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4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364"/>
            <a:ext cx="8363679" cy="60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7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708819"/>
            <a:ext cx="8839200" cy="592058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Province </a:t>
            </a:r>
            <a:r>
              <a:rPr lang="en-US" b="1" dirty="0"/>
              <a:t>Orientale </a:t>
            </a:r>
            <a:r>
              <a:rPr lang="en-US" dirty="0" smtClean="0"/>
              <a:t>: Outbreak </a:t>
            </a:r>
            <a:r>
              <a:rPr lang="en-US" dirty="0"/>
              <a:t>response SIAs postponed because of the outbreak of epidemic hemorrhagic fever.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b="1" dirty="0" smtClean="0"/>
              <a:t>Equateur:: </a:t>
            </a:r>
            <a:r>
              <a:rPr lang="en-US" dirty="0" smtClean="0"/>
              <a:t>ORI </a:t>
            </a:r>
            <a:r>
              <a:rPr lang="en-US" dirty="0"/>
              <a:t>being </a:t>
            </a:r>
            <a:r>
              <a:rPr lang="en-US" dirty="0" err="1"/>
              <a:t>organised</a:t>
            </a:r>
            <a:r>
              <a:rPr lang="en-US" dirty="0"/>
              <a:t>. Launch done on Sept 11, </a:t>
            </a:r>
            <a:r>
              <a:rPr lang="en-US" dirty="0" smtClean="0"/>
              <a:t>2012.</a:t>
            </a:r>
          </a:p>
          <a:p>
            <a:endParaRPr lang="en-US" b="1" dirty="0"/>
          </a:p>
          <a:p>
            <a:r>
              <a:rPr lang="en-US" b="1" dirty="0" smtClean="0"/>
              <a:t>For </a:t>
            </a:r>
            <a:r>
              <a:rPr lang="en-US" b="1" dirty="0"/>
              <a:t>the provinces of Bas-Congo, Bandundu, </a:t>
            </a:r>
            <a:r>
              <a:rPr lang="en-US" b="1" dirty="0" err="1"/>
              <a:t>Kasaï</a:t>
            </a:r>
            <a:r>
              <a:rPr lang="en-US" b="1" dirty="0"/>
              <a:t>-Oriental and Kinshasa: </a:t>
            </a:r>
            <a:r>
              <a:rPr lang="en-US" dirty="0" smtClean="0"/>
              <a:t>1,000,000 </a:t>
            </a:r>
            <a:r>
              <a:rPr lang="en-US" dirty="0"/>
              <a:t>doses MCV received, and to be distributed to the provinces starting 11 Sept 2012. However, </a:t>
            </a:r>
            <a:r>
              <a:rPr lang="en-US" dirty="0" smtClean="0"/>
              <a:t>a </a:t>
            </a:r>
            <a:r>
              <a:rPr lang="en-US" dirty="0"/>
              <a:t>gap of USD 568,778 </a:t>
            </a:r>
            <a:r>
              <a:rPr lang="en-US" dirty="0" smtClean="0"/>
              <a:t>Ops costs.</a:t>
            </a:r>
          </a:p>
          <a:p>
            <a:endParaRPr lang="en-US" b="1" dirty="0"/>
          </a:p>
          <a:p>
            <a:r>
              <a:rPr lang="en-US" b="1" dirty="0" smtClean="0"/>
              <a:t>Katanga</a:t>
            </a:r>
            <a:r>
              <a:rPr lang="en-US" b="1" dirty="0"/>
              <a:t>: </a:t>
            </a:r>
            <a:r>
              <a:rPr lang="en-US" dirty="0" smtClean="0"/>
              <a:t>Response SIAs 22- </a:t>
            </a:r>
            <a:r>
              <a:rPr lang="en-US" dirty="0"/>
              <a:t>26 </a:t>
            </a:r>
            <a:r>
              <a:rPr lang="en-US" dirty="0" smtClean="0"/>
              <a:t>Aug - with </a:t>
            </a:r>
            <a:r>
              <a:rPr lang="en-US" dirty="0"/>
              <a:t>997,940 children reached in 10 ZS as of day 5 – 98% of target. Data completeness almost 100% except for two </a:t>
            </a:r>
            <a:r>
              <a:rPr lang="en-US" dirty="0" smtClean="0"/>
              <a:t>districts.</a:t>
            </a:r>
          </a:p>
          <a:p>
            <a:endParaRPr lang="en-US" b="1" dirty="0"/>
          </a:p>
          <a:p>
            <a:r>
              <a:rPr lang="en-US" b="1" dirty="0" err="1" smtClean="0"/>
              <a:t>Kasaï</a:t>
            </a:r>
            <a:r>
              <a:rPr lang="en-US" b="1" dirty="0" smtClean="0"/>
              <a:t>-Occidental: </a:t>
            </a:r>
            <a:r>
              <a:rPr lang="en-US" dirty="0" smtClean="0"/>
              <a:t>ORI </a:t>
            </a:r>
            <a:r>
              <a:rPr lang="en-US" dirty="0"/>
              <a:t>launch on 22 </a:t>
            </a:r>
            <a:r>
              <a:rPr lang="en-US" dirty="0" smtClean="0"/>
              <a:t>Aug  </a:t>
            </a:r>
            <a:r>
              <a:rPr lang="en-US" dirty="0"/>
              <a:t>in all districts reaching a total of 348176 (104%) of target in 5 </a:t>
            </a:r>
            <a:r>
              <a:rPr lang="en-US" dirty="0" smtClean="0"/>
              <a:t>ZS.</a:t>
            </a:r>
          </a:p>
          <a:p>
            <a:endParaRPr lang="en-US" b="1" dirty="0"/>
          </a:p>
          <a:p>
            <a:r>
              <a:rPr lang="en-US" b="1" dirty="0" smtClean="0"/>
              <a:t>Nord-Kivu: </a:t>
            </a:r>
            <a:r>
              <a:rPr lang="en-US" dirty="0" smtClean="0"/>
              <a:t>175,467 </a:t>
            </a:r>
            <a:r>
              <a:rPr lang="en-US" dirty="0"/>
              <a:t>children reached in 1 ZS (103% of target</a:t>
            </a:r>
            <a:r>
              <a:rPr lang="en-US" dirty="0" smtClean="0"/>
              <a:t>).</a:t>
            </a:r>
          </a:p>
          <a:p>
            <a:endParaRPr lang="en-US" b="1" dirty="0"/>
          </a:p>
          <a:p>
            <a:r>
              <a:rPr lang="en-US" b="1" dirty="0" smtClean="0"/>
              <a:t>Maniema: </a:t>
            </a:r>
            <a:r>
              <a:rPr lang="en-US" dirty="0" smtClean="0"/>
              <a:t>A </a:t>
            </a:r>
            <a:r>
              <a:rPr lang="en-US" dirty="0"/>
              <a:t>total of 81,247 children reached in 2 ZS (96% of target).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088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DRC outbreak </a:t>
            </a:r>
            <a:r>
              <a:rPr lang="en-US" sz="2800" b="1" dirty="0"/>
              <a:t>Response vaccination activities: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7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7" y="762000"/>
            <a:ext cx="7924801" cy="17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2647443"/>
            <a:ext cx="76390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088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Syria crisis – refugee </a:t>
            </a:r>
            <a:r>
              <a:rPr lang="en-US" sz="2800" dirty="0" err="1" smtClean="0"/>
              <a:t>popln</a:t>
            </a:r>
            <a:r>
              <a:rPr lang="en-US" sz="2800" dirty="0" smtClean="0"/>
              <a:t>. various countries Aug 12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79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29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38200"/>
            <a:ext cx="8686800" cy="5334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Measles vaccination in emergencies is occurring under UNICEF’s CCC and in collaboration with various actors: </a:t>
            </a:r>
            <a:r>
              <a:rPr lang="en-US" sz="2600" dirty="0" err="1" smtClean="0"/>
              <a:t>Govts</a:t>
            </a:r>
            <a:r>
              <a:rPr lang="en-US" sz="2600" dirty="0" smtClean="0"/>
              <a:t>, NGOs on the ground, UNHCR, WHO.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Global</a:t>
            </a:r>
            <a:r>
              <a:rPr lang="en-US" sz="2600" dirty="0" smtClean="0"/>
              <a:t> documentation is </a:t>
            </a:r>
            <a:r>
              <a:rPr lang="en-US" sz="2600" dirty="0" smtClean="0"/>
              <a:t>sub-optimal and probably difficult to capture.</a:t>
            </a:r>
          </a:p>
          <a:p>
            <a:endParaRPr lang="en-US" sz="2600" dirty="0" smtClean="0"/>
          </a:p>
          <a:p>
            <a:r>
              <a:rPr lang="en-US" sz="2600" dirty="0" smtClean="0"/>
              <a:t>Small scale activities take place over time with the trickle of displaced persons using local resources.</a:t>
            </a:r>
          </a:p>
          <a:p>
            <a:endParaRPr lang="en-US" sz="2600" dirty="0" smtClean="0"/>
          </a:p>
          <a:p>
            <a:r>
              <a:rPr lang="en-US" sz="2600" dirty="0" smtClean="0"/>
              <a:t>Resource </a:t>
            </a:r>
            <a:r>
              <a:rPr lang="en-US" sz="2600" dirty="0" err="1" smtClean="0"/>
              <a:t>mobilisation</a:t>
            </a:r>
            <a:r>
              <a:rPr lang="en-US" sz="2600" dirty="0" smtClean="0"/>
              <a:t> for emergency measles vaccination is “probably easier – especially with high level visits to highlight the urgency and plight of children.</a:t>
            </a:r>
          </a:p>
          <a:p>
            <a:endParaRPr lang="en-US" sz="2600" dirty="0"/>
          </a:p>
          <a:p>
            <a:r>
              <a:rPr lang="en-US" sz="2600" dirty="0" smtClean="0"/>
              <a:t>There are grey areas between outbreak response and preventive SIAs.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228600"/>
            <a:ext cx="5943600" cy="4802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Conclusion</a:t>
            </a:r>
            <a:r>
              <a:rPr lang="en-US" sz="2800" b="1" dirty="0" smtClean="0"/>
              <a:t>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57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2"/>
            <a:ext cx="6248399" cy="573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833" y="187485"/>
            <a:ext cx="87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015" y="6089041"/>
            <a:ext cx="7289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Specific UNICEF SD MCV for Emergencies: Libya;  DR Congo; Burkina Faso; Kenya</a:t>
            </a:r>
          </a:p>
          <a:p>
            <a:r>
              <a:rPr lang="en-US" sz="1400" b="1" dirty="0" smtClean="0"/>
              <a:t> Guinea; South Sudan; Tunisia; Mauritania Ethiopia; Cote d’Ivoire; Pakistan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247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6" y="0"/>
            <a:ext cx="9022800" cy="628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graphicFrame>
        <p:nvGraphicFramePr>
          <p:cNvPr id="4" name="Graphique 5"/>
          <p:cNvGraphicFramePr/>
          <p:nvPr>
            <p:extLst>
              <p:ext uri="{D42A27DB-BD31-4B8C-83A1-F6EECF244321}">
                <p14:modId xmlns:p14="http://schemas.microsoft.com/office/powerpoint/2010/main" val="1736384280"/>
              </p:ext>
            </p:extLst>
          </p:nvPr>
        </p:nvGraphicFramePr>
        <p:xfrm>
          <a:off x="3124200" y="2819400"/>
          <a:ext cx="6007290" cy="397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7" descr="IMG_06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2"/>
          <a:stretch>
            <a:fillRect/>
          </a:stretch>
        </p:blipFill>
        <p:spPr bwMode="auto">
          <a:xfrm>
            <a:off x="105273" y="76200"/>
            <a:ext cx="3171327" cy="28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24400" y="2913545"/>
            <a:ext cx="0" cy="1125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764137" y="2936039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5337" y="2913545"/>
            <a:ext cx="0" cy="632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8800" y="2913545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8600" y="2314545"/>
            <a:ext cx="4543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Mali routine MCV1 Coverage &amp; SIAs</a:t>
            </a:r>
            <a:endParaRPr lang="en-US" sz="20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029200" y="343468"/>
            <a:ext cx="3090437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Mali -highlights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47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18747" r="73744" b="40746"/>
          <a:stretch>
            <a:fillRect/>
          </a:stretch>
        </p:blipFill>
        <p:spPr>
          <a:xfrm>
            <a:off x="105273" y="1760537"/>
            <a:ext cx="4381500" cy="3857625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4013" y="227011"/>
            <a:ext cx="4114800" cy="3067051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Gao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Kidal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&amp; Tombouctou),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occupied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separatist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rebels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FF0000"/>
              </a:buClr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Displaced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populations </a:t>
            </a:r>
          </a:p>
          <a:p>
            <a:pPr>
              <a:buClr>
                <a:srgbClr val="FF0000"/>
              </a:buClr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Disrupted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services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3 rounds Polio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5484" y="343468"/>
            <a:ext cx="3090437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Mali -highlights </a:t>
            </a:r>
            <a:endParaRPr lang="en-US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566361"/>
            <a:ext cx="3661012" cy="327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9087" y="1210384"/>
            <a:ext cx="8229600" cy="49618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Activation of the health cluster under WHO lead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Sent a field assessment team; identified </a:t>
            </a:r>
            <a:r>
              <a:rPr lang="en-US" dirty="0" smtClean="0"/>
              <a:t>partners capable to work in the </a:t>
            </a:r>
            <a:r>
              <a:rPr lang="en-US" dirty="0" smtClean="0"/>
              <a:t>context.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 err="1" smtClean="0"/>
              <a:t>Timbuctu</a:t>
            </a:r>
            <a:r>
              <a:rPr lang="en-US" sz="2400" dirty="0" smtClean="0"/>
              <a:t> </a:t>
            </a:r>
            <a:r>
              <a:rPr lang="en-US" sz="2400" dirty="0" smtClean="0"/>
              <a:t>with Group Pivot </a:t>
            </a:r>
            <a:r>
              <a:rPr lang="en-US" sz="2400" dirty="0" err="1" smtClean="0"/>
              <a:t>Sante</a:t>
            </a:r>
            <a:r>
              <a:rPr lang="en-US" sz="2400" dirty="0" smtClean="0"/>
              <a:t> (GPS) and ALIMA</a:t>
            </a:r>
          </a:p>
          <a:p>
            <a:pPr lvl="1"/>
            <a:r>
              <a:rPr lang="en-US" sz="2400" dirty="0" err="1" smtClean="0"/>
              <a:t>Kidal</a:t>
            </a:r>
            <a:r>
              <a:rPr lang="en-US" sz="2400" dirty="0" smtClean="0"/>
              <a:t> with </a:t>
            </a:r>
            <a:r>
              <a:rPr lang="en-US" sz="2400" dirty="0" err="1" smtClean="0"/>
              <a:t>Medecin</a:t>
            </a:r>
            <a:r>
              <a:rPr lang="en-US" sz="2400" dirty="0" smtClean="0"/>
              <a:t> du Monde </a:t>
            </a:r>
            <a:r>
              <a:rPr lang="en-US" sz="2400" dirty="0" err="1" smtClean="0"/>
              <a:t>Belgique</a:t>
            </a:r>
            <a:endParaRPr lang="en-US" sz="2400" dirty="0" smtClean="0"/>
          </a:p>
          <a:p>
            <a:pPr lvl="1"/>
            <a:r>
              <a:rPr lang="en-US" sz="2400" dirty="0" err="1" smtClean="0"/>
              <a:t>Gao</a:t>
            </a:r>
            <a:r>
              <a:rPr lang="en-US" sz="2400" dirty="0" smtClean="0"/>
              <a:t> with  FENASCOM.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2750" y="67384"/>
            <a:ext cx="619404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Decision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Service contract (PCA) </a:t>
            </a:r>
            <a:r>
              <a:rPr lang="en-US" sz="2400" dirty="0" smtClean="0"/>
              <a:t>between UNICEF and the NGOs </a:t>
            </a:r>
            <a:r>
              <a:rPr lang="en-US" sz="2400" dirty="0" smtClean="0"/>
              <a:t>in collaboration with MOH.(activities, strategies &amp; budget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Endorsement of the PCA by the health </a:t>
            </a:r>
            <a:r>
              <a:rPr lang="en-US" sz="2400" dirty="0" smtClean="0"/>
              <a:t>cluster.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</a:t>
            </a:r>
            <a:r>
              <a:rPr lang="en-US" sz="2400" dirty="0" smtClean="0"/>
              <a:t>oordination </a:t>
            </a:r>
            <a:r>
              <a:rPr lang="en-US" sz="2400" dirty="0" smtClean="0"/>
              <a:t>committee: (MOH, NGOs, UNICEF, WHO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Cold chain </a:t>
            </a:r>
            <a:r>
              <a:rPr lang="en-US" sz="2400" dirty="0" smtClean="0"/>
              <a:t>rehabilitation; Supply </a:t>
            </a:r>
            <a:r>
              <a:rPr lang="en-US" sz="2400" dirty="0" smtClean="0"/>
              <a:t>vaccines and other </a:t>
            </a:r>
            <a:r>
              <a:rPr lang="en-US" sz="2400" dirty="0" smtClean="0"/>
              <a:t>items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Training of vaccinators and supervisors.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274638"/>
            <a:ext cx="7086600" cy="7159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Planning and preparation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92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F42B11A-2F02-B941-B601-7241708629F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l"/>
              <a:t>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LogoUnicef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" y="6466968"/>
            <a:ext cx="1376286" cy="29058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0376" y="1371600"/>
            <a:ext cx="82296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Target measles: 278,076</a:t>
            </a:r>
          </a:p>
          <a:p>
            <a:r>
              <a:rPr lang="en-US" sz="2400" dirty="0" smtClean="0"/>
              <a:t>Duration: From June 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smtClean="0"/>
              <a:t>onwards</a:t>
            </a:r>
            <a:endParaRPr lang="en-US" sz="2400" dirty="0" smtClean="0"/>
          </a:p>
          <a:p>
            <a:r>
              <a:rPr lang="en-US" sz="2400" dirty="0" smtClean="0"/>
              <a:t>Socio mobilization</a:t>
            </a:r>
          </a:p>
          <a:p>
            <a:r>
              <a:rPr lang="en-US" sz="2400" dirty="0" smtClean="0"/>
              <a:t>41 teams of 4 vaccinators in Timbuktu &amp; </a:t>
            </a:r>
            <a:r>
              <a:rPr lang="en-US" sz="2400" dirty="0" err="1" smtClean="0"/>
              <a:t>Kidal</a:t>
            </a:r>
            <a:endParaRPr lang="en-US" sz="2400" dirty="0" smtClean="0"/>
          </a:p>
          <a:p>
            <a:r>
              <a:rPr lang="en-US" sz="2400" dirty="0" smtClean="0"/>
              <a:t>Supervision:  national, regional and districts </a:t>
            </a:r>
            <a:r>
              <a:rPr lang="en-US" sz="2400" dirty="0" smtClean="0"/>
              <a:t>supervisors</a:t>
            </a:r>
            <a:endParaRPr lang="en-US" sz="2400" dirty="0" smtClean="0"/>
          </a:p>
          <a:p>
            <a:r>
              <a:rPr lang="en-US" sz="2400" dirty="0" smtClean="0"/>
              <a:t>Data collection, analysis and reporting</a:t>
            </a:r>
          </a:p>
          <a:p>
            <a:r>
              <a:rPr lang="en-US" sz="2400" dirty="0" smtClean="0"/>
              <a:t>Waste management</a:t>
            </a:r>
          </a:p>
          <a:p>
            <a:r>
              <a:rPr lang="en-US" sz="2400" dirty="0"/>
              <a:t>Strong support from local authorities/community leaders</a:t>
            </a:r>
          </a:p>
          <a:p>
            <a:r>
              <a:rPr lang="en-US" sz="2400" dirty="0"/>
              <a:t>No security problems for vaccinators</a:t>
            </a:r>
          </a:p>
          <a:p>
            <a:r>
              <a:rPr lang="en-US" sz="2400" dirty="0"/>
              <a:t>No case of severe AEFI </a:t>
            </a:r>
            <a:r>
              <a:rPr lang="en-US" sz="2400" dirty="0" smtClean="0"/>
              <a:t>notified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445" y="227463"/>
            <a:ext cx="6194040" cy="8393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Implementation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26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1646</Words>
  <Application>Microsoft Office PowerPoint</Application>
  <PresentationFormat>On-screen Show (4:3)</PresentationFormat>
  <Paragraphs>235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6_master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RESULTATS VACCINATION, SUPPLEMENTATION, DEPARASITAGE &amp; DEPISTAGE ACTIF DE LA MALNUTRITION CHINAGODRAR  27 au 29 février 2012</vt:lpstr>
      <vt:lpstr>PowerPoint Presentation</vt:lpstr>
      <vt:lpstr>Measles Control during the 2011 Horn of Africa Emergency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 Dich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Kezaala</dc:creator>
  <cp:lastModifiedBy>UNICEF</cp:lastModifiedBy>
  <cp:revision>148</cp:revision>
  <dcterms:created xsi:type="dcterms:W3CDTF">2008-08-04T15:29:39Z</dcterms:created>
  <dcterms:modified xsi:type="dcterms:W3CDTF">2012-09-19T12:56:20Z</dcterms:modified>
</cp:coreProperties>
</file>