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97" r:id="rId2"/>
    <p:sldId id="318" r:id="rId3"/>
    <p:sldId id="319" r:id="rId4"/>
    <p:sldId id="320" r:id="rId5"/>
    <p:sldId id="321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1" r:id="rId14"/>
    <p:sldId id="330" r:id="rId15"/>
    <p:sldId id="316" r:id="rId16"/>
    <p:sldId id="332" r:id="rId17"/>
    <p:sldId id="333" r:id="rId18"/>
    <p:sldId id="334" r:id="rId19"/>
    <p:sldId id="336" r:id="rId20"/>
    <p:sldId id="337" r:id="rId21"/>
    <p:sldId id="338" r:id="rId22"/>
    <p:sldId id="339" r:id="rId23"/>
    <p:sldId id="341" r:id="rId24"/>
    <p:sldId id="342" r:id="rId25"/>
    <p:sldId id="34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66"/>
    <a:srgbClr val="66FF33"/>
    <a:srgbClr val="CCECFF"/>
    <a:srgbClr val="66FFCC"/>
    <a:srgbClr val="000066"/>
    <a:srgbClr val="3366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88099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4120-7672-4126-8D0A-EF6E08FC7079}" type="datetimeFigureOut">
              <a:rPr lang="en-ZW" smtClean="0"/>
              <a:t>9/6/2013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A363-8923-4536-925E-132E11DA638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9878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16C14-1C02-4858-BE9A-6A6462687844}" type="datetimeFigureOut">
              <a:rPr lang="en-ZW" smtClean="0"/>
              <a:t>9/6/2013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9E587-F70B-49E9-85A3-2B48C28AC86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2191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A417B0-D0F9-4704-9254-13D7C41FF2B2}" type="datetime3">
              <a:rPr lang="en-GB" smtClean="0"/>
              <a:pPr/>
              <a:t>6 September, 2013</a:t>
            </a:fld>
            <a:endParaRPr lang="en-GB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A8C38-6DA1-4B11-BF56-7B3F62C7BB3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99" y="4341936"/>
            <a:ext cx="5489605" cy="4116265"/>
          </a:xfrm>
          <a:noFill/>
          <a:ln/>
        </p:spPr>
        <p:txBody>
          <a:bodyPr/>
          <a:lstStyle/>
          <a:p>
            <a:pPr eaLnBrk="1" hangingPunct="1"/>
            <a:r>
              <a:rPr lang="fr-CH" smtClean="0"/>
              <a:t>T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8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7682" cy="58515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9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32" y="1500324"/>
            <a:ext cx="4008644" cy="43512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295" y="1500324"/>
            <a:ext cx="4010002" cy="43512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93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32" y="1500324"/>
            <a:ext cx="4008644" cy="43512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295" y="1500324"/>
            <a:ext cx="4010002" cy="43512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9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3" y="273573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1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25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7105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32" y="1500323"/>
            <a:ext cx="8148965" cy="435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1358" y="6201429"/>
            <a:ext cx="9144000" cy="656571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/>
          <a:lstStyle/>
          <a:p>
            <a:pPr algn="l">
              <a:defRPr/>
            </a:pPr>
            <a:endParaRPr lang="en-US" sz="3400"/>
          </a:p>
        </p:txBody>
      </p: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927161" y="6426045"/>
            <a:ext cx="4624941" cy="23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914179" rtl="0"/>
            <a:r>
              <a:rPr lang="en-US" sz="1200" dirty="0">
                <a:solidFill>
                  <a:srgbClr val="96CCEE"/>
                </a:solidFill>
                <a:latin typeface="Arial Narrow" pitchFamily="34" charset="0"/>
              </a:rPr>
              <a:t>Annual </a:t>
            </a:r>
            <a:r>
              <a:rPr lang="en-US" sz="1200" dirty="0" smtClean="0">
                <a:solidFill>
                  <a:srgbClr val="96CCEE"/>
                </a:solidFill>
                <a:latin typeface="Arial Narrow" pitchFamily="34" charset="0"/>
              </a:rPr>
              <a:t>MRI Partners’ Meeting, Washington DC 10 </a:t>
            </a:r>
            <a:r>
              <a:rPr lang="en-US" sz="1200" dirty="0" smtClean="0">
                <a:solidFill>
                  <a:srgbClr val="96CCEE"/>
                </a:solidFill>
                <a:latin typeface="Arial Narrow" pitchFamily="34" charset="0"/>
              </a:rPr>
              <a:t>-</a:t>
            </a:r>
            <a:r>
              <a:rPr lang="en-US" sz="1200" baseline="0" dirty="0" smtClean="0">
                <a:solidFill>
                  <a:srgbClr val="96CCEE"/>
                </a:solidFill>
                <a:latin typeface="Arial Narrow" pitchFamily="34" charset="0"/>
              </a:rPr>
              <a:t> </a:t>
            </a:r>
            <a:r>
              <a:rPr lang="en-US" sz="1200" baseline="0" dirty="0" smtClean="0">
                <a:solidFill>
                  <a:srgbClr val="96CCEE"/>
                </a:solidFill>
                <a:latin typeface="Arial Narrow" pitchFamily="34" charset="0"/>
              </a:rPr>
              <a:t>11</a:t>
            </a:r>
            <a:r>
              <a:rPr lang="en-US" sz="1200" dirty="0" smtClean="0">
                <a:solidFill>
                  <a:srgbClr val="96CCEE"/>
                </a:solidFill>
                <a:latin typeface="Arial Narrow" pitchFamily="34" charset="0"/>
              </a:rPr>
              <a:t> Sept 2013</a:t>
            </a:r>
            <a:endParaRPr lang="en-US" sz="12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687111" name="Rectangle 7"/>
          <p:cNvSpPr>
            <a:spLocks noChangeArrowheads="1"/>
          </p:cNvSpPr>
          <p:nvPr/>
        </p:nvSpPr>
        <p:spPr bwMode="auto">
          <a:xfrm>
            <a:off x="359734" y="6398688"/>
            <a:ext cx="355660" cy="3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179" rtl="0">
              <a:defRPr/>
            </a:pPr>
            <a:fld id="{E402A5E0-96CE-48A8-A952-25712374391C}" type="slidenum">
              <a:rPr lang="en-US" sz="1500">
                <a:solidFill>
                  <a:srgbClr val="72BBE8"/>
                </a:solidFill>
                <a:latin typeface="Arial Narrow" pitchFamily="34" charset="0"/>
              </a:rPr>
              <a:pPr defTabSz="914179" rtl="0">
                <a:defRPr/>
              </a:pPr>
              <a:t>‹#›</a:t>
            </a:fld>
            <a:r>
              <a:rPr lang="en-US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5129" name="Picture 1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6189910"/>
            <a:ext cx="1490515" cy="62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0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295" indent="-342295" algn="l" defTabSz="914179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Arial" pitchFamily="34" charset="0"/>
        <a:buChar char="•"/>
        <a:defRPr sz="2500">
          <a:solidFill>
            <a:srgbClr val="000066"/>
          </a:solidFill>
          <a:latin typeface="Calibri" pitchFamily="34" charset="0"/>
          <a:ea typeface="+mn-ea"/>
          <a:cs typeface="+mn-cs"/>
        </a:defRPr>
      </a:lvl1pPr>
      <a:lvl2pPr marL="804254" indent="-281072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•"/>
        <a:defRPr sz="2100">
          <a:solidFill>
            <a:srgbClr val="000066"/>
          </a:solidFill>
          <a:latin typeface="Calibri" pitchFamily="34" charset="0"/>
          <a:cs typeface="+mn-cs"/>
        </a:defRPr>
      </a:lvl2pPr>
      <a:lvl3pPr marL="1255082" indent="-269940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•"/>
        <a:defRPr sz="2100">
          <a:solidFill>
            <a:srgbClr val="000066"/>
          </a:solidFill>
          <a:latin typeface="Calibri" pitchFamily="34" charset="0"/>
          <a:cs typeface="+mn-cs"/>
        </a:defRPr>
      </a:lvl3pPr>
      <a:lvl4pPr marL="1661384" indent="-225414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•"/>
        <a:defRPr sz="2100">
          <a:solidFill>
            <a:srgbClr val="000066"/>
          </a:solidFill>
          <a:latin typeface="Calibri" pitchFamily="34" charset="0"/>
          <a:cs typeface="+mn-cs"/>
        </a:defRPr>
      </a:lvl4pPr>
      <a:lvl5pPr marL="1988374" indent="-147493" algn="r" defTabSz="914179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3" Type="http://schemas.openxmlformats.org/officeDocument/2006/relationships/hyperlink" Target="http://images.google.com/imgres?imgurl=http://www.pocketpicks.co.uk/latest/wp-content/uploads/2007/06/209-OFF-Vodafone_Square.jpg&amp;imgrefurl=http://current.com/items/88984110_vodafone_acquisice_la_tedesca_arcor&amp;h=599&amp;w=599&amp;sz=24&amp;hl=en&amp;start=1&amp;um=1&amp;usg=___Sw1t5IT2GPV0ccwXD874ZRUAe4=&amp;tbnid=_6On9wU7tqXqyM:&amp;tbnh=135&amp;tbnw=135&amp;prev=/images?q=vodafone&amp;um=1&amp;hl=en&amp;sa=X" TargetMode="External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1.jpe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10" Type="http://schemas.openxmlformats.org/officeDocument/2006/relationships/image" Target="../media/image28.png"/><Relationship Id="rId19" Type="http://schemas.openxmlformats.org/officeDocument/2006/relationships/image" Target="../media/image37.tiff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Relationship Id="rId2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1519"/>
            <a:ext cx="9144000" cy="6858000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fr-CH" sz="35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07940" name="Text Box 4"/>
          <p:cNvSpPr txBox="1">
            <a:spLocks noChangeArrowheads="1"/>
          </p:cNvSpPr>
          <p:nvPr/>
        </p:nvSpPr>
        <p:spPr bwMode="auto">
          <a:xfrm>
            <a:off x="347516" y="158915"/>
            <a:ext cx="8448969" cy="65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63" tIns="40032" rIns="80063" bIns="40032">
            <a:spAutoFit/>
          </a:bodyPr>
          <a:lstStyle/>
          <a:p>
            <a:pPr algn="ctr" defTabSz="914179">
              <a:defRPr/>
            </a:pP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 </a:t>
            </a: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African 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Region- </a:t>
            </a: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updates </a:t>
            </a:r>
            <a:endParaRPr lang="pt-PT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endParaRPr lang="pt-PT" sz="2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endParaRPr lang="pt-PT" sz="2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endParaRPr lang="pt-PT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endParaRPr lang="pt-PT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endParaRPr lang="pt-PT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endParaRPr lang="pt-PT" sz="28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endParaRPr lang="pt-PT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fr-C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 </a:t>
            </a:r>
            <a:r>
              <a:rPr lang="fr-C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Balcha MASRESHA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IVD/AFRO </a:t>
            </a:r>
          </a:p>
          <a:p>
            <a:pPr algn="ctr" defTabSz="914179">
              <a:defRPr/>
            </a:pPr>
            <a:endParaRPr lang="pt-PT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Annual MRI Partners’ Meeting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914179">
              <a:defRPr/>
            </a:pP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Washington DC</a:t>
            </a:r>
          </a:p>
          <a:p>
            <a:pPr algn="ctr" defTabSz="914179">
              <a:defRPr/>
            </a:pP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 </a:t>
            </a: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11 September 2013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514" y="2286000"/>
            <a:ext cx="2944972" cy="13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1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93095"/>
            <a:ext cx="6324600" cy="9071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based surveillance</a:t>
            </a:r>
          </a:p>
        </p:txBody>
      </p:sp>
      <p:pic>
        <p:nvPicPr>
          <p:cNvPr id="3" name="Picture 2" descr="IMG_1247.JPG"/>
          <p:cNvPicPr>
            <a:picLocks noGrp="1" noChangeAspect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2438400" y="24384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15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Measles Surveillance Performance Indicators, African Region 2010 –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July 2013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Z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37154"/>
              </p:ext>
            </p:extLst>
          </p:nvPr>
        </p:nvGraphicFramePr>
        <p:xfrm>
          <a:off x="228600" y="1371600"/>
          <a:ext cx="8686800" cy="47243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01151"/>
                <a:gridCol w="1009604"/>
                <a:gridCol w="1009604"/>
                <a:gridCol w="1009604"/>
                <a:gridCol w="1156837"/>
              </a:tblGrid>
              <a:tr h="406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Calibri" pitchFamily="34" charset="0"/>
                        </a:rPr>
                        <a:t>PERFORMANCE INDICATORS</a:t>
                      </a:r>
                      <a:endParaRPr lang="en-ZW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Calibri" pitchFamily="34" charset="0"/>
                        </a:rPr>
                        <a:t>2010</a:t>
                      </a:r>
                      <a:endParaRPr lang="en-ZW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Calibri" pitchFamily="34" charset="0"/>
                        </a:rPr>
                        <a:t>2011</a:t>
                      </a:r>
                      <a:endParaRPr lang="en-ZW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Calibri" pitchFamily="34" charset="0"/>
                        </a:rPr>
                        <a:t>2012</a:t>
                      </a:r>
                      <a:endParaRPr lang="en-ZW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u="none" strike="noStrike" kern="1200" dirty="0" smtClean="0">
                          <a:effectLst/>
                          <a:latin typeface="Calibri" pitchFamily="34" charset="0"/>
                        </a:rPr>
                        <a:t>2013</a:t>
                      </a:r>
                      <a:endParaRPr lang="en-ZW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</a:tr>
              <a:tr h="7861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Number of suspected measles cases reported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163,575</a:t>
                      </a:r>
                      <a:endParaRPr lang="en-ZW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74,896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Calibri" pitchFamily="34" charset="0"/>
                        </a:rPr>
                        <a:t>55,717</a:t>
                      </a:r>
                      <a:endParaRPr lang="en-ZW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 smtClean="0">
                          <a:effectLst/>
                          <a:latin typeface="Calibri" pitchFamily="34" charset="0"/>
                        </a:rPr>
                        <a:t>58,657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61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Number of confirmed measles cases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127,422</a:t>
                      </a:r>
                      <a:endParaRPr lang="en-ZW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Calibri" pitchFamily="34" charset="0"/>
                        </a:rPr>
                        <a:t>32,323</a:t>
                      </a:r>
                      <a:endParaRPr lang="en-ZW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20,935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 smtClean="0">
                          <a:effectLst/>
                          <a:latin typeface="Calibri" pitchFamily="34" charset="0"/>
                        </a:rPr>
                        <a:t>35,558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61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Non-measles febrile rash </a:t>
                      </a:r>
                      <a:r>
                        <a:rPr lang="en-US" sz="2000" b="1" u="none" strike="noStrike" dirty="0" smtClean="0">
                          <a:effectLst/>
                          <a:latin typeface="Calibri" pitchFamily="34" charset="0"/>
                        </a:rPr>
                        <a:t>illness</a:t>
                      </a:r>
                    </a:p>
                    <a:p>
                      <a:pPr algn="just" fontAlgn="ctr"/>
                      <a:r>
                        <a:rPr lang="en-US" sz="2000" b="1" u="none" strike="noStrike" dirty="0" smtClean="0">
                          <a:effectLst/>
                          <a:latin typeface="Calibri" pitchFamily="34" charset="0"/>
                        </a:rPr>
                        <a:t>(target </a:t>
                      </a:r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&gt;2/ 100,000 population )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3.7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4.4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3.7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321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% districts reporting at least 1 case with blood sample (target &gt;80%)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Calibri" pitchFamily="34" charset="0"/>
                        </a:rPr>
                        <a:t>84%</a:t>
                      </a:r>
                      <a:endParaRPr lang="en-ZW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Calibri" pitchFamily="34" charset="0"/>
                        </a:rPr>
                        <a:t>81%</a:t>
                      </a:r>
                      <a:endParaRPr lang="en-ZW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Calibri" pitchFamily="34" charset="0"/>
                        </a:rPr>
                        <a:t>84%</a:t>
                      </a:r>
                      <a:endParaRPr lang="en-ZW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 smtClean="0">
                          <a:effectLst/>
                          <a:latin typeface="Calibri" pitchFamily="34" charset="0"/>
                        </a:rPr>
                        <a:t>77%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61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Incidence of confirmed measles per </a:t>
                      </a:r>
                      <a:r>
                        <a:rPr lang="en-US" sz="2000" b="1" u="none" strike="noStrike" dirty="0" smtClean="0">
                          <a:effectLst/>
                          <a:latin typeface="Calibri" pitchFamily="34" charset="0"/>
                        </a:rPr>
                        <a:t>million </a:t>
                      </a:r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population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165</a:t>
                      </a:r>
                      <a:endParaRPr lang="en-ZW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 smtClean="0">
                          <a:effectLst/>
                          <a:latin typeface="Calibri" pitchFamily="34" charset="0"/>
                        </a:rPr>
                        <a:t>42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 smtClean="0">
                          <a:effectLst/>
                          <a:latin typeface="Calibri" pitchFamily="34" charset="0"/>
                        </a:rPr>
                        <a:t>27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4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071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case based surveillance performance. AFR. 2012.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0"/>
          <a:stretch/>
        </p:blipFill>
        <p:spPr bwMode="auto">
          <a:xfrm>
            <a:off x="1752600" y="1066800"/>
            <a:ext cx="5715000" cy="50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4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525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Incidence rate per million population. AFR. 2012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990600" y="1363578"/>
            <a:ext cx="7239000" cy="5494421"/>
            <a:chOff x="944380" y="1340768"/>
            <a:chExt cx="7847715" cy="5544616"/>
          </a:xfrm>
        </p:grpSpPr>
        <p:pic>
          <p:nvPicPr>
            <p:cNvPr id="348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0" t="5434" r="8971"/>
            <a:stretch>
              <a:fillRect/>
            </a:stretch>
          </p:blipFill>
          <p:spPr bwMode="auto">
            <a:xfrm>
              <a:off x="944380" y="1340768"/>
              <a:ext cx="7244698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861048"/>
              <a:ext cx="2131863" cy="285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92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0"/>
            <a:ext cx="8991600" cy="467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65750" y="2514600"/>
            <a:ext cx="1339849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81823" y="2133600"/>
            <a:ext cx="1742977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2557062"/>
            <a:ext cx="1521218" cy="369316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ZW" b="1" dirty="0">
                <a:solidFill>
                  <a:srgbClr val="00B050"/>
                </a:solidFill>
                <a:cs typeface="Calibri" pitchFamily="34" charset="0"/>
              </a:rPr>
              <a:t>Catch up  SIAs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823" y="1657350"/>
            <a:ext cx="1895377" cy="369316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en-ZW" b="1" dirty="0">
                <a:solidFill>
                  <a:srgbClr val="00B050"/>
                </a:solidFill>
                <a:cs typeface="Calibri" pitchFamily="34" charset="0"/>
              </a:rPr>
              <a:t>Follow up SIAs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-65088"/>
            <a:ext cx="9144000" cy="11715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case reports &amp; MCV1 coverage (WHO-UNICEF estimates). AFR. 1980 - 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Z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5791269"/>
            <a:ext cx="7788707" cy="990531"/>
            <a:chOff x="304800" y="5867469"/>
            <a:chExt cx="7788707" cy="990531"/>
          </a:xfrm>
        </p:grpSpPr>
        <p:sp>
          <p:nvSpPr>
            <p:cNvPr id="33801" name="TextBox 2"/>
            <p:cNvSpPr txBox="1">
              <a:spLocks noChangeArrowheads="1"/>
            </p:cNvSpPr>
            <p:nvPr/>
          </p:nvSpPr>
          <p:spPr bwMode="auto">
            <a:xfrm>
              <a:off x="304800" y="6150114"/>
              <a:ext cx="7175500" cy="7078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ZW" sz="2000" b="1" dirty="0">
                  <a:solidFill>
                    <a:srgbClr val="002060"/>
                  </a:solidFill>
                </a:rPr>
                <a:t>64% of case reports in 2010 = from Malawi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ZW" sz="2000" b="1" dirty="0">
                  <a:solidFill>
                    <a:srgbClr val="002060"/>
                  </a:solidFill>
                </a:rPr>
                <a:t>69% </a:t>
              </a:r>
              <a:r>
                <a:rPr lang="en-ZW" sz="2000" b="1" dirty="0" smtClean="0">
                  <a:solidFill>
                    <a:srgbClr val="002060"/>
                  </a:solidFill>
                </a:rPr>
                <a:t>and 68% of </a:t>
              </a:r>
              <a:r>
                <a:rPr lang="en-ZW" sz="2000" b="1" dirty="0">
                  <a:solidFill>
                    <a:srgbClr val="002060"/>
                  </a:solidFill>
                </a:rPr>
                <a:t>case reports in </a:t>
              </a:r>
              <a:r>
                <a:rPr lang="en-ZW" sz="2000" b="1" dirty="0" smtClean="0">
                  <a:solidFill>
                    <a:srgbClr val="002060"/>
                  </a:solidFill>
                </a:rPr>
                <a:t>2011 and 2012= </a:t>
              </a:r>
              <a:r>
                <a:rPr lang="en-ZW" sz="2000" b="1" dirty="0">
                  <a:solidFill>
                    <a:srgbClr val="002060"/>
                  </a:solidFill>
                </a:rPr>
                <a:t>from DR Congo</a:t>
              </a:r>
            </a:p>
          </p:txBody>
        </p:sp>
        <p:sp>
          <p:nvSpPr>
            <p:cNvPr id="4" name="Bent-Up Arrow 3"/>
            <p:cNvSpPr/>
            <p:nvPr/>
          </p:nvSpPr>
          <p:spPr>
            <a:xfrm>
              <a:off x="5656695" y="5867469"/>
              <a:ext cx="2436812" cy="636588"/>
            </a:xfrm>
            <a:prstGeom prst="bentUp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W" dirty="0"/>
            </a:p>
          </p:txBody>
        </p:sp>
      </p:grpSp>
    </p:spTree>
    <p:extLst>
      <p:ext uri="{BB962C8B-B14F-4D97-AF65-F5344CB8AC3E}">
        <p14:creationId xmlns:p14="http://schemas.microsoft.com/office/powerpoint/2010/main" val="22866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solidFill>
            <a:srgbClr val="1E7FB8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Z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against the </a:t>
            </a:r>
            <a:r>
              <a:rPr lang="en-Z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measles elimination </a:t>
            </a:r>
            <a:r>
              <a:rPr lang="en-Z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(as of Dec 2012)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8991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W" sz="2800" dirty="0" smtClean="0">
                <a:latin typeface="Calibri" pitchFamily="34" charset="0"/>
              </a:rPr>
              <a:t> </a:t>
            </a:r>
            <a:r>
              <a:rPr lang="en-GB" sz="2800" u="sng" dirty="0">
                <a:solidFill>
                  <a:srgbClr val="003399"/>
                </a:solidFill>
                <a:latin typeface="Calibri" pitchFamily="34" charset="0"/>
              </a:rPr>
              <a:t>&gt;</a:t>
            </a:r>
            <a:r>
              <a:rPr lang="en-GB" sz="2800" dirty="0">
                <a:solidFill>
                  <a:srgbClr val="003399"/>
                </a:solidFill>
                <a:latin typeface="Calibri" pitchFamily="34" charset="0"/>
              </a:rPr>
              <a:t> 90% </a:t>
            </a:r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</a:rPr>
              <a:t>MCV1 coverage nationally </a:t>
            </a:r>
            <a:r>
              <a:rPr lang="en-GB" sz="2800" dirty="0">
                <a:solidFill>
                  <a:srgbClr val="003399"/>
                </a:solidFill>
                <a:latin typeface="Calibri" pitchFamily="34" charset="0"/>
              </a:rPr>
              <a:t>(WHO UNICEF estimates) </a:t>
            </a:r>
            <a:endParaRPr lang="en-GB" sz="28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800" dirty="0" smtClean="0">
                <a:solidFill>
                  <a:srgbClr val="C00000"/>
                </a:solidFill>
                <a:latin typeface="Calibri" pitchFamily="34" charset="0"/>
              </a:rPr>
              <a:t>15 </a:t>
            </a:r>
            <a:r>
              <a:rPr lang="en-ZW" sz="2800" dirty="0">
                <a:solidFill>
                  <a:srgbClr val="C00000"/>
                </a:solidFill>
                <a:latin typeface="Calibri" pitchFamily="34" charset="0"/>
              </a:rPr>
              <a:t>countries </a:t>
            </a:r>
            <a:r>
              <a:rPr lang="en-ZW" sz="2800" dirty="0" smtClean="0">
                <a:solidFill>
                  <a:srgbClr val="C00000"/>
                </a:solidFill>
                <a:latin typeface="Calibri" pitchFamily="34" charset="0"/>
              </a:rPr>
              <a:t>(2012)</a:t>
            </a:r>
            <a:endParaRPr lang="en-ZW" sz="2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u="sng" dirty="0" smtClean="0">
              <a:solidFill>
                <a:srgbClr val="003399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u="sng" dirty="0" smtClean="0">
                <a:solidFill>
                  <a:srgbClr val="003399"/>
                </a:solidFill>
                <a:latin typeface="Calibri" pitchFamily="34" charset="0"/>
              </a:rPr>
              <a:t>&gt;</a:t>
            </a:r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GB" sz="2800" dirty="0">
                <a:solidFill>
                  <a:srgbClr val="003399"/>
                </a:solidFill>
                <a:latin typeface="Calibri" pitchFamily="34" charset="0"/>
              </a:rPr>
              <a:t>95% coverage </a:t>
            </a:r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</a:rPr>
              <a:t>during measles SIAs </a:t>
            </a:r>
            <a:r>
              <a:rPr lang="en-GB" sz="2800" dirty="0">
                <a:solidFill>
                  <a:srgbClr val="003399"/>
                </a:solidFill>
                <a:latin typeface="Calibri" pitchFamily="34" charset="0"/>
              </a:rPr>
              <a:t>in every district.</a:t>
            </a:r>
            <a:endParaRPr lang="en-ZW" sz="2800" dirty="0">
              <a:solidFill>
                <a:srgbClr val="003399"/>
              </a:solidFill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800" dirty="0">
                <a:solidFill>
                  <a:srgbClr val="C00000"/>
                </a:solidFill>
                <a:latin typeface="Calibri" pitchFamily="34" charset="0"/>
              </a:rPr>
              <a:t>3/12 countries (2012</a:t>
            </a:r>
            <a:r>
              <a:rPr lang="en-ZW" sz="2800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  <a:p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</a:rPr>
              <a:t>incidence &lt; </a:t>
            </a:r>
            <a:r>
              <a:rPr lang="en-GB" sz="2800" dirty="0">
                <a:solidFill>
                  <a:srgbClr val="003399"/>
                </a:solidFill>
                <a:latin typeface="Calibri" pitchFamily="34" charset="0"/>
              </a:rPr>
              <a:t>1 confirmed measles </a:t>
            </a:r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</a:rPr>
              <a:t>/1,000,000 </a:t>
            </a:r>
            <a:r>
              <a:rPr lang="en-GB" sz="2800" dirty="0" err="1" smtClean="0">
                <a:solidFill>
                  <a:srgbClr val="003399"/>
                </a:solidFill>
                <a:latin typeface="Calibri" pitchFamily="34" charset="0"/>
              </a:rPr>
              <a:t>pop’n</a:t>
            </a:r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</a:rPr>
              <a:t> /year </a:t>
            </a:r>
            <a:r>
              <a:rPr lang="en-ZW" sz="2800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endParaRPr lang="en-ZW" sz="2800" dirty="0">
              <a:solidFill>
                <a:srgbClr val="003399"/>
              </a:solidFill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800" dirty="0">
                <a:solidFill>
                  <a:srgbClr val="C00000"/>
                </a:solidFill>
                <a:latin typeface="Calibri" pitchFamily="34" charset="0"/>
              </a:rPr>
              <a:t>16 countries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ZW" sz="24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ZW" sz="2800" dirty="0" smtClean="0">
                <a:solidFill>
                  <a:srgbClr val="003399"/>
                </a:solidFill>
                <a:latin typeface="Calibri" pitchFamily="34" charset="0"/>
              </a:rPr>
              <a:t>NMFRI </a:t>
            </a:r>
            <a:r>
              <a:rPr lang="en-ZW" sz="2800" dirty="0">
                <a:solidFill>
                  <a:srgbClr val="003399"/>
                </a:solidFill>
                <a:latin typeface="Calibri" pitchFamily="34" charset="0"/>
              </a:rPr>
              <a:t>rate of &gt; </a:t>
            </a:r>
            <a:r>
              <a:rPr lang="en-ZW" sz="2800" dirty="0" smtClean="0">
                <a:solidFill>
                  <a:srgbClr val="003399"/>
                </a:solidFill>
                <a:latin typeface="Calibri" pitchFamily="34" charset="0"/>
              </a:rPr>
              <a:t>2:100,000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W" sz="2800" dirty="0">
                <a:solidFill>
                  <a:srgbClr val="C00000"/>
                </a:solidFill>
                <a:latin typeface="Calibri" pitchFamily="34" charset="0"/>
              </a:rPr>
              <a:t>25 countries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ZW" sz="20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ZW" sz="2800" u="sng" dirty="0" smtClean="0">
                <a:solidFill>
                  <a:srgbClr val="003399"/>
                </a:solidFill>
                <a:latin typeface="Calibri" pitchFamily="34" charset="0"/>
              </a:rPr>
              <a:t>&gt;</a:t>
            </a:r>
            <a:r>
              <a:rPr lang="en-ZW" sz="2800" dirty="0" smtClean="0">
                <a:solidFill>
                  <a:srgbClr val="003399"/>
                </a:solidFill>
                <a:latin typeface="Calibri" pitchFamily="34" charset="0"/>
              </a:rPr>
              <a:t> 80% districts </a:t>
            </a:r>
            <a:r>
              <a:rPr lang="en-ZW" sz="2800" dirty="0">
                <a:solidFill>
                  <a:srgbClr val="003399"/>
                </a:solidFill>
                <a:latin typeface="Calibri" pitchFamily="34" charset="0"/>
              </a:rPr>
              <a:t>reporting </a:t>
            </a:r>
            <a:r>
              <a:rPr lang="en-ZW" sz="2800" dirty="0" smtClean="0">
                <a:solidFill>
                  <a:srgbClr val="003399"/>
                </a:solidFill>
                <a:latin typeface="Calibri" pitchFamily="34" charset="0"/>
              </a:rPr>
              <a:t>per </a:t>
            </a:r>
            <a:r>
              <a:rPr lang="en-ZW" sz="2800" dirty="0">
                <a:solidFill>
                  <a:srgbClr val="003399"/>
                </a:solidFill>
                <a:latin typeface="Calibri" pitchFamily="34" charset="0"/>
              </a:rPr>
              <a:t>year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800" dirty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en-ZW" sz="2800" dirty="0" smtClean="0">
                <a:solidFill>
                  <a:srgbClr val="C00000"/>
                </a:solidFill>
                <a:latin typeface="Calibri" pitchFamily="34" charset="0"/>
              </a:rPr>
              <a:t>countries</a:t>
            </a:r>
            <a:endParaRPr lang="en-GB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Weekly trends of  measles reporting in DR Congo by province. 2010 – week 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33, </a:t>
            </a:r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13"/>
            <a:ext cx="9173331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895"/>
            <a:ext cx="8001000" cy="9071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Resurgence in AFR; Key factors</a:t>
            </a:r>
            <a:endParaRPr lang="en-Z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sz="3200" dirty="0" smtClean="0">
                <a:solidFill>
                  <a:srgbClr val="003399"/>
                </a:solidFill>
              </a:rPr>
              <a:t>Gaps </a:t>
            </a:r>
            <a:r>
              <a:rPr lang="en-ZW" sz="3200" dirty="0" smtClean="0">
                <a:solidFill>
                  <a:srgbClr val="003399"/>
                </a:solidFill>
              </a:rPr>
              <a:t>in routine coverage</a:t>
            </a:r>
          </a:p>
          <a:p>
            <a:r>
              <a:rPr lang="en-ZW" sz="3200" dirty="0" smtClean="0">
                <a:solidFill>
                  <a:srgbClr val="003399"/>
                </a:solidFill>
              </a:rPr>
              <a:t>Delays and gaps in SIAs coverage</a:t>
            </a:r>
          </a:p>
          <a:p>
            <a:r>
              <a:rPr lang="en-ZW" sz="3200" dirty="0" smtClean="0">
                <a:solidFill>
                  <a:srgbClr val="003399"/>
                </a:solidFill>
              </a:rPr>
              <a:t>Resistant groups</a:t>
            </a:r>
          </a:p>
          <a:p>
            <a:r>
              <a:rPr lang="en-ZW" sz="3200" dirty="0" smtClean="0">
                <a:solidFill>
                  <a:srgbClr val="003399"/>
                </a:solidFill>
              </a:rPr>
              <a:t>Shift in epidemiological susceptibility</a:t>
            </a:r>
            <a:endParaRPr lang="en-ZW" sz="3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324371"/>
            <a:ext cx="7601272" cy="48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Confirmed measles. Case based surveillance data.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AFR.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2003 – July 2011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1059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breakdown of 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measles </a:t>
            </a:r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cases. </a:t>
            </a:r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Ethiopia. 2005 – 2012.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77200" cy="464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5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elimination </a:t>
            </a:r>
            <a:b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70037"/>
            <a:ext cx="9067800" cy="4525963"/>
          </a:xfrm>
        </p:spPr>
        <p:txBody>
          <a:bodyPr>
            <a:noAutofit/>
          </a:bodyPr>
          <a:lstStyle/>
          <a:p>
            <a:r>
              <a:rPr lang="en-ZW" sz="2400" u="sng" dirty="0" smtClean="0">
                <a:solidFill>
                  <a:srgbClr val="003399"/>
                </a:solidFill>
              </a:rPr>
              <a:t>&gt; </a:t>
            </a:r>
            <a:r>
              <a:rPr lang="en-ZW" sz="2400" dirty="0">
                <a:solidFill>
                  <a:srgbClr val="003399"/>
                </a:solidFill>
              </a:rPr>
              <a:t>95% </a:t>
            </a:r>
            <a:r>
              <a:rPr lang="en-ZW" sz="2400" b="1" dirty="0">
                <a:solidFill>
                  <a:srgbClr val="003399"/>
                </a:solidFill>
              </a:rPr>
              <a:t>measles immunization coverage </a:t>
            </a:r>
            <a:r>
              <a:rPr lang="en-ZW" sz="2400" dirty="0">
                <a:solidFill>
                  <a:srgbClr val="003399"/>
                </a:solidFill>
              </a:rPr>
              <a:t>at national level and in all districts;</a:t>
            </a:r>
          </a:p>
          <a:p>
            <a:r>
              <a:rPr lang="en-ZW" sz="2400" u="sng" dirty="0">
                <a:solidFill>
                  <a:srgbClr val="003399"/>
                </a:solidFill>
              </a:rPr>
              <a:t>&gt;</a:t>
            </a:r>
            <a:r>
              <a:rPr lang="en-ZW" sz="2400" dirty="0">
                <a:solidFill>
                  <a:srgbClr val="003399"/>
                </a:solidFill>
              </a:rPr>
              <a:t> 95% </a:t>
            </a:r>
            <a:r>
              <a:rPr lang="en-ZW" sz="2400" b="1" dirty="0">
                <a:solidFill>
                  <a:srgbClr val="003399"/>
                </a:solidFill>
              </a:rPr>
              <a:t>SIAs coverage </a:t>
            </a:r>
            <a:r>
              <a:rPr lang="en-ZW" sz="2400" dirty="0">
                <a:solidFill>
                  <a:srgbClr val="003399"/>
                </a:solidFill>
              </a:rPr>
              <a:t>in all scheduled measles SIAs, and in outbreak response immunization activities;</a:t>
            </a:r>
          </a:p>
          <a:p>
            <a:r>
              <a:rPr lang="en-ZW" sz="2400" dirty="0" smtClean="0">
                <a:solidFill>
                  <a:srgbClr val="003399"/>
                </a:solidFill>
              </a:rPr>
              <a:t>measles </a:t>
            </a:r>
            <a:r>
              <a:rPr lang="en-ZW" sz="2400" b="1" dirty="0">
                <a:solidFill>
                  <a:srgbClr val="003399"/>
                </a:solidFill>
              </a:rPr>
              <a:t>incidence</a:t>
            </a:r>
            <a:r>
              <a:rPr lang="en-ZW" sz="2400" dirty="0">
                <a:solidFill>
                  <a:srgbClr val="003399"/>
                </a:solidFill>
              </a:rPr>
              <a:t> of </a:t>
            </a:r>
            <a:r>
              <a:rPr lang="en-ZW" sz="2400" dirty="0" smtClean="0">
                <a:solidFill>
                  <a:srgbClr val="003399"/>
                </a:solidFill>
              </a:rPr>
              <a:t>&lt;1: 1,000,000 population </a:t>
            </a:r>
            <a:r>
              <a:rPr lang="en-ZW" sz="2400" dirty="0">
                <a:solidFill>
                  <a:srgbClr val="003399"/>
                </a:solidFill>
              </a:rPr>
              <a:t>at national level;</a:t>
            </a:r>
          </a:p>
          <a:p>
            <a:r>
              <a:rPr lang="en-ZW" sz="2400" u="sng" dirty="0" smtClean="0">
                <a:solidFill>
                  <a:srgbClr val="003399"/>
                </a:solidFill>
              </a:rPr>
              <a:t>&gt;</a:t>
            </a:r>
            <a:r>
              <a:rPr lang="en-ZW" sz="2400" dirty="0" smtClean="0">
                <a:solidFill>
                  <a:srgbClr val="003399"/>
                </a:solidFill>
              </a:rPr>
              <a:t>  80</a:t>
            </a:r>
            <a:r>
              <a:rPr lang="en-ZW" sz="2400" dirty="0">
                <a:solidFill>
                  <a:srgbClr val="003399"/>
                </a:solidFill>
              </a:rPr>
              <a:t>% of districts investigating </a:t>
            </a:r>
            <a:r>
              <a:rPr lang="en-ZW" sz="2400" u="sng" dirty="0">
                <a:solidFill>
                  <a:srgbClr val="003399"/>
                </a:solidFill>
              </a:rPr>
              <a:t>&gt; </a:t>
            </a:r>
            <a:r>
              <a:rPr lang="en-ZW" sz="2400" dirty="0" smtClean="0">
                <a:solidFill>
                  <a:srgbClr val="003399"/>
                </a:solidFill>
              </a:rPr>
              <a:t> 1 suspected </a:t>
            </a:r>
            <a:r>
              <a:rPr lang="en-ZW" sz="2400" dirty="0">
                <a:solidFill>
                  <a:srgbClr val="003399"/>
                </a:solidFill>
              </a:rPr>
              <a:t>measles cases within </a:t>
            </a:r>
            <a:r>
              <a:rPr lang="en-ZW" sz="2400" dirty="0" smtClean="0">
                <a:solidFill>
                  <a:srgbClr val="003399"/>
                </a:solidFill>
              </a:rPr>
              <a:t>a year</a:t>
            </a:r>
            <a:r>
              <a:rPr lang="en-ZW" sz="2400" dirty="0">
                <a:solidFill>
                  <a:srgbClr val="003399"/>
                </a:solidFill>
              </a:rPr>
              <a:t>, and a non measles febrile rash illness rate of </a:t>
            </a:r>
            <a:r>
              <a:rPr lang="en-ZW" sz="2400" u="sng" dirty="0">
                <a:solidFill>
                  <a:srgbClr val="003399"/>
                </a:solidFill>
              </a:rPr>
              <a:t>&gt; </a:t>
            </a:r>
            <a:r>
              <a:rPr lang="en-ZW" sz="2400" dirty="0" smtClean="0">
                <a:solidFill>
                  <a:srgbClr val="003399"/>
                </a:solidFill>
              </a:rPr>
              <a:t> 2 </a:t>
            </a:r>
            <a:r>
              <a:rPr lang="en-ZW" sz="2400" dirty="0">
                <a:solidFill>
                  <a:srgbClr val="003399"/>
                </a:solidFill>
              </a:rPr>
              <a:t>per </a:t>
            </a:r>
            <a:r>
              <a:rPr lang="en-ZW" sz="2400" dirty="0" smtClean="0">
                <a:solidFill>
                  <a:srgbClr val="003399"/>
                </a:solidFill>
              </a:rPr>
              <a:t>100000 </a:t>
            </a:r>
            <a:r>
              <a:rPr lang="en-ZW" sz="2400" dirty="0">
                <a:solidFill>
                  <a:srgbClr val="003399"/>
                </a:solidFill>
              </a:rPr>
              <a:t>population </a:t>
            </a:r>
            <a:r>
              <a:rPr lang="en-ZW" sz="2400" dirty="0" smtClean="0">
                <a:solidFill>
                  <a:srgbClr val="003399"/>
                </a:solidFill>
              </a:rPr>
              <a:t>at national </a:t>
            </a:r>
            <a:r>
              <a:rPr lang="en-ZW" sz="2400" dirty="0">
                <a:solidFill>
                  <a:srgbClr val="003399"/>
                </a:solidFill>
              </a:rPr>
              <a:t>level.</a:t>
            </a:r>
          </a:p>
        </p:txBody>
      </p:sp>
    </p:spTree>
    <p:extLst>
      <p:ext uri="{BB962C8B-B14F-4D97-AF65-F5344CB8AC3E}">
        <p14:creationId xmlns:p14="http://schemas.microsoft.com/office/powerpoint/2010/main" val="41440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295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Attempts to address the resurgence: Routine immunisation program</a:t>
            </a:r>
            <a:endParaRPr lang="en-Z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525963"/>
          </a:xfrm>
        </p:spPr>
        <p:txBody>
          <a:bodyPr>
            <a:noAutofit/>
          </a:bodyPr>
          <a:lstStyle/>
          <a:p>
            <a:r>
              <a:rPr lang="en-ZW" sz="2800" dirty="0" err="1" smtClean="0">
                <a:solidFill>
                  <a:srgbClr val="003399"/>
                </a:solidFill>
              </a:rPr>
              <a:t>Ongoing</a:t>
            </a:r>
            <a:r>
              <a:rPr lang="en-ZW" sz="2800" dirty="0" smtClean="0">
                <a:solidFill>
                  <a:srgbClr val="003399"/>
                </a:solidFill>
              </a:rPr>
              <a:t> efforts to strengthen immunisation systems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The opportunity of new </a:t>
            </a:r>
            <a:r>
              <a:rPr lang="en-ZW" sz="2400" dirty="0">
                <a:solidFill>
                  <a:srgbClr val="003399"/>
                </a:solidFill>
              </a:rPr>
              <a:t>vaccine introduction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“RED approach”</a:t>
            </a:r>
            <a:endParaRPr lang="en-ZW" sz="2400" dirty="0">
              <a:solidFill>
                <a:srgbClr val="003399"/>
              </a:solidFill>
            </a:endParaRPr>
          </a:p>
          <a:p>
            <a:r>
              <a:rPr lang="en-ZW" sz="2800" dirty="0">
                <a:solidFill>
                  <a:srgbClr val="003399"/>
                </a:solidFill>
              </a:rPr>
              <a:t>Ministerial conference on implementing GVAP – early 2014</a:t>
            </a:r>
          </a:p>
          <a:p>
            <a:r>
              <a:rPr lang="en-ZW" sz="2800" dirty="0" smtClean="0">
                <a:solidFill>
                  <a:srgbClr val="003399"/>
                </a:solidFill>
              </a:rPr>
              <a:t>MCV2 introduction and Post introduction evaluations</a:t>
            </a:r>
            <a:endParaRPr lang="en-ZW" sz="2800" dirty="0" smtClean="0">
              <a:solidFill>
                <a:srgbClr val="003399"/>
              </a:solidFill>
            </a:endParaRPr>
          </a:p>
          <a:p>
            <a:r>
              <a:rPr lang="en-ZW" sz="2800" dirty="0" smtClean="0">
                <a:solidFill>
                  <a:srgbClr val="003399"/>
                </a:solidFill>
              </a:rPr>
              <a:t>Linking GAVI </a:t>
            </a:r>
            <a:r>
              <a:rPr lang="en-ZW" sz="2800" dirty="0" smtClean="0">
                <a:solidFill>
                  <a:srgbClr val="003399"/>
                </a:solidFill>
              </a:rPr>
              <a:t>HSS </a:t>
            </a:r>
            <a:r>
              <a:rPr lang="en-ZW" sz="2800" dirty="0" smtClean="0">
                <a:solidFill>
                  <a:srgbClr val="003399"/>
                </a:solidFill>
              </a:rPr>
              <a:t>support to immunisation outcomes</a:t>
            </a:r>
            <a:endParaRPr lang="en-ZW" sz="2800" dirty="0" smtClean="0">
              <a:solidFill>
                <a:srgbClr val="003399"/>
              </a:solidFill>
            </a:endParaRPr>
          </a:p>
          <a:p>
            <a:r>
              <a:rPr lang="en-ZW" sz="2800" dirty="0" smtClean="0">
                <a:solidFill>
                  <a:srgbClr val="003399"/>
                </a:solidFill>
              </a:rPr>
              <a:t>Using SIAs as an opportunity to support strengthening routine immunisation</a:t>
            </a:r>
          </a:p>
        </p:txBody>
      </p:sp>
    </p:spTree>
    <p:extLst>
      <p:ext uri="{BB962C8B-B14F-4D97-AF65-F5344CB8AC3E}">
        <p14:creationId xmlns:p14="http://schemas.microsoft.com/office/powerpoint/2010/main" val="2132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9067800" cy="4754563"/>
          </a:xfrm>
        </p:spPr>
        <p:txBody>
          <a:bodyPr>
            <a:noAutofit/>
          </a:bodyPr>
          <a:lstStyle/>
          <a:p>
            <a:r>
              <a:rPr lang="en-ZW" sz="2800" dirty="0" smtClean="0">
                <a:solidFill>
                  <a:srgbClr val="003399"/>
                </a:solidFill>
              </a:rPr>
              <a:t>Planning and budgeting for SIAs </a:t>
            </a:r>
            <a:r>
              <a:rPr lang="en-ZW" sz="2800" dirty="0" smtClean="0">
                <a:solidFill>
                  <a:srgbClr val="003399"/>
                </a:solidFill>
              </a:rPr>
              <a:t>in </a:t>
            </a:r>
            <a:r>
              <a:rPr lang="en-ZW" sz="2800" dirty="0" smtClean="0">
                <a:solidFill>
                  <a:srgbClr val="003399"/>
                </a:solidFill>
              </a:rPr>
              <a:t>the context </a:t>
            </a:r>
            <a:r>
              <a:rPr lang="en-ZW" sz="2800" dirty="0" smtClean="0">
                <a:solidFill>
                  <a:srgbClr val="003399"/>
                </a:solidFill>
              </a:rPr>
              <a:t>of national strategic </a:t>
            </a:r>
            <a:r>
              <a:rPr lang="en-ZW" sz="2800" dirty="0" smtClean="0">
                <a:solidFill>
                  <a:srgbClr val="003399"/>
                </a:solidFill>
              </a:rPr>
              <a:t>plans &amp; </a:t>
            </a:r>
            <a:r>
              <a:rPr lang="en-ZW" sz="2800" dirty="0" err="1" smtClean="0">
                <a:solidFill>
                  <a:srgbClr val="003399"/>
                </a:solidFill>
              </a:rPr>
              <a:t>cMYPs</a:t>
            </a:r>
            <a:endParaRPr lang="en-ZW" sz="2800" dirty="0" smtClean="0">
              <a:solidFill>
                <a:srgbClr val="003399"/>
              </a:solidFill>
            </a:endParaRP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Timely mobilisation of local and partner </a:t>
            </a:r>
            <a:r>
              <a:rPr lang="en-ZW" sz="2400" dirty="0" smtClean="0">
                <a:solidFill>
                  <a:srgbClr val="003399"/>
                </a:solidFill>
              </a:rPr>
              <a:t>resources for SIAs</a:t>
            </a:r>
            <a:endParaRPr lang="en-ZW" sz="2400" dirty="0" smtClean="0">
              <a:solidFill>
                <a:srgbClr val="003399"/>
              </a:solidFill>
            </a:endParaRP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Timely conduct of scheduled SIAs</a:t>
            </a:r>
          </a:p>
          <a:p>
            <a:r>
              <a:rPr lang="en-ZW" sz="2800" dirty="0" smtClean="0">
                <a:solidFill>
                  <a:srgbClr val="003399"/>
                </a:solidFill>
              </a:rPr>
              <a:t>Emphasising on high </a:t>
            </a:r>
            <a:r>
              <a:rPr lang="en-ZW" sz="2800" dirty="0">
                <a:solidFill>
                  <a:srgbClr val="003399"/>
                </a:solidFill>
              </a:rPr>
              <a:t>quality SIAs ( </a:t>
            </a:r>
            <a:r>
              <a:rPr lang="en-ZW" sz="2800" dirty="0" smtClean="0">
                <a:solidFill>
                  <a:srgbClr val="003399"/>
                </a:solidFill>
              </a:rPr>
              <a:t>&gt; 95</a:t>
            </a:r>
            <a:r>
              <a:rPr lang="en-ZW" sz="2800" dirty="0">
                <a:solidFill>
                  <a:srgbClr val="003399"/>
                </a:solidFill>
              </a:rPr>
              <a:t>% coverage in every district</a:t>
            </a:r>
            <a:r>
              <a:rPr lang="en-ZW" sz="2800" dirty="0" smtClean="0">
                <a:solidFill>
                  <a:srgbClr val="003399"/>
                </a:solidFill>
              </a:rPr>
              <a:t>)</a:t>
            </a:r>
            <a:endParaRPr lang="en-ZW" sz="2800" dirty="0" smtClean="0">
              <a:solidFill>
                <a:srgbClr val="003399"/>
              </a:solidFill>
            </a:endParaRPr>
          </a:p>
          <a:p>
            <a:r>
              <a:rPr lang="en-ZW" sz="2800" dirty="0" smtClean="0">
                <a:solidFill>
                  <a:srgbClr val="003399"/>
                </a:solidFill>
              </a:rPr>
              <a:t>SIAs targeting age groups as determined by the </a:t>
            </a:r>
            <a:r>
              <a:rPr lang="en-ZW" sz="2800" dirty="0" err="1" smtClean="0">
                <a:solidFill>
                  <a:srgbClr val="003399"/>
                </a:solidFill>
              </a:rPr>
              <a:t>epi</a:t>
            </a:r>
            <a:r>
              <a:rPr lang="en-ZW" sz="2800" dirty="0" smtClean="0">
                <a:solidFill>
                  <a:srgbClr val="003399"/>
                </a:solidFill>
              </a:rPr>
              <a:t>. picture</a:t>
            </a:r>
            <a:r>
              <a:rPr lang="en-ZW" sz="2800" dirty="0" smtClean="0">
                <a:solidFill>
                  <a:srgbClr val="003399"/>
                </a:solidFill>
              </a:rPr>
              <a:t>: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Zambia, </a:t>
            </a:r>
            <a:r>
              <a:rPr lang="en-ZW" sz="2400" dirty="0" smtClean="0">
                <a:solidFill>
                  <a:srgbClr val="003399"/>
                </a:solidFill>
              </a:rPr>
              <a:t>Niger in 2012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Togo</a:t>
            </a:r>
            <a:r>
              <a:rPr lang="en-ZW" sz="2400" dirty="0" smtClean="0">
                <a:solidFill>
                  <a:srgbClr val="003399"/>
                </a:solidFill>
              </a:rPr>
              <a:t>, </a:t>
            </a:r>
            <a:r>
              <a:rPr lang="en-ZW" sz="2400" dirty="0" smtClean="0">
                <a:solidFill>
                  <a:srgbClr val="003399"/>
                </a:solidFill>
              </a:rPr>
              <a:t>2 provinces in DRC</a:t>
            </a:r>
            <a:r>
              <a:rPr lang="en-ZW" sz="2400" dirty="0" smtClean="0">
                <a:solidFill>
                  <a:srgbClr val="003399"/>
                </a:solidFill>
              </a:rPr>
              <a:t> in 2013</a:t>
            </a:r>
            <a:endParaRPr lang="en-ZW" sz="2400" dirty="0" smtClean="0">
              <a:solidFill>
                <a:srgbClr val="003399"/>
              </a:solidFill>
            </a:endParaRPr>
          </a:p>
          <a:p>
            <a:endParaRPr lang="en-ZW" sz="2800" dirty="0">
              <a:solidFill>
                <a:srgbClr val="0033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Attempts to address the resurgence: SIAs</a:t>
            </a:r>
            <a:endParaRPr lang="en-Z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0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12938"/>
            <a:ext cx="4419599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solidFill>
            <a:srgbClr val="1E7FB8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Z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breakdown of measles cases in selected provinces in DRC. 2005 – 2012.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905000"/>
            <a:ext cx="486294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181600"/>
            <a:ext cx="245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 smtClean="0"/>
              <a:t>Equateur province, DRC.</a:t>
            </a: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5704727" y="5181600"/>
            <a:ext cx="247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 smtClean="0"/>
              <a:t>Orientale province, DRC.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632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SIAs in 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8"/>
          <a:stretch/>
        </p:blipFill>
        <p:spPr bwMode="auto">
          <a:xfrm>
            <a:off x="76200" y="1600200"/>
            <a:ext cx="4343400" cy="442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0"/>
          <p:cNvSpPr txBox="1">
            <a:spLocks/>
          </p:cNvSpPr>
          <p:nvPr/>
        </p:nvSpPr>
        <p:spPr>
          <a:xfrm>
            <a:off x="4147746" y="1310049"/>
            <a:ext cx="4996254" cy="55479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W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14 countries (incl. S Sudan)*</a:t>
            </a:r>
          </a:p>
          <a:p>
            <a:r>
              <a:rPr lang="en-ZW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A total of 78.6 million to be targeted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MR SIAs in 2 countries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GAVI support for CHA, DRC, BUR, TAN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3 non GAVI eligible</a:t>
            </a:r>
          </a:p>
          <a:p>
            <a:r>
              <a:rPr lang="en-ZW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MRI support = 5 countries with 11.6 million to target:</a:t>
            </a:r>
            <a:r>
              <a:rPr lang="en-ZW" sz="36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~ USD 13.1 million for BV, ½ ops costs, surveillance and TA</a:t>
            </a:r>
          </a:p>
          <a:p>
            <a:endParaRPr lang="en-ZW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00800"/>
            <a:ext cx="39191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W" b="1" dirty="0" smtClean="0">
                <a:solidFill>
                  <a:srgbClr val="C00000"/>
                </a:solidFill>
              </a:rPr>
              <a:t>* CAR and MOZ = SIAs in 2013???</a:t>
            </a:r>
            <a:endParaRPr lang="en-Z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059363"/>
          </a:xfrm>
        </p:spPr>
        <p:txBody>
          <a:bodyPr>
            <a:noAutofit/>
          </a:bodyPr>
          <a:lstStyle/>
          <a:p>
            <a:r>
              <a:rPr lang="en-ZW" sz="2800" dirty="0" smtClean="0">
                <a:solidFill>
                  <a:srgbClr val="003399"/>
                </a:solidFill>
              </a:rPr>
              <a:t>SIAs: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Mostly francophone countries </a:t>
            </a:r>
            <a:endParaRPr lang="en-ZW" sz="2400" dirty="0">
              <a:solidFill>
                <a:srgbClr val="003399"/>
              </a:solidFill>
            </a:endParaRPr>
          </a:p>
          <a:p>
            <a:pPr lvl="1"/>
            <a:r>
              <a:rPr lang="en-ZW" sz="2400" dirty="0">
                <a:solidFill>
                  <a:srgbClr val="003399"/>
                </a:solidFill>
              </a:rPr>
              <a:t>Angola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S Sudan!</a:t>
            </a:r>
          </a:p>
          <a:p>
            <a:r>
              <a:rPr lang="en-ZW" sz="2800" dirty="0" smtClean="0">
                <a:solidFill>
                  <a:srgbClr val="003399"/>
                </a:solidFill>
              </a:rPr>
              <a:t>Areas for MRI support: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SIAs:</a:t>
            </a:r>
          </a:p>
          <a:p>
            <a:pPr lvl="2"/>
            <a:r>
              <a:rPr lang="en-ZW" sz="2400" dirty="0" smtClean="0">
                <a:solidFill>
                  <a:srgbClr val="003399"/>
                </a:solidFill>
              </a:rPr>
              <a:t>Logistics </a:t>
            </a:r>
          </a:p>
          <a:p>
            <a:pPr lvl="2"/>
            <a:r>
              <a:rPr lang="en-ZW" sz="2400" dirty="0" smtClean="0">
                <a:solidFill>
                  <a:srgbClr val="003399"/>
                </a:solidFill>
              </a:rPr>
              <a:t>Planning and coordination of coverage survey</a:t>
            </a:r>
          </a:p>
          <a:p>
            <a:pPr lvl="2"/>
            <a:r>
              <a:rPr lang="en-ZW" sz="2400" dirty="0" smtClean="0">
                <a:solidFill>
                  <a:srgbClr val="003399"/>
                </a:solidFill>
              </a:rPr>
              <a:t>Advocacy with non-GAVI eligible countries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MCV-2 Post-Introduction Evaluation</a:t>
            </a:r>
          </a:p>
          <a:p>
            <a:pPr lvl="1"/>
            <a:r>
              <a:rPr lang="en-ZW" sz="2400" dirty="0" smtClean="0">
                <a:solidFill>
                  <a:srgbClr val="003399"/>
                </a:solidFill>
              </a:rPr>
              <a:t>Surveillance reviews: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rgbClr val="1E7FB8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Z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</a:t>
            </a:r>
            <a:r>
              <a:rPr lang="en-Z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Z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in </a:t>
            </a:r>
            <a:r>
              <a:rPr lang="en-Z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3768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RI_Template_Sample3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18518" y="946332"/>
            <a:ext cx="7839669" cy="5075052"/>
            <a:chOff x="91" y="852"/>
            <a:chExt cx="6451" cy="3938"/>
          </a:xfrm>
        </p:grpSpPr>
        <p:pic>
          <p:nvPicPr>
            <p:cNvPr id="7" name="Picture 14" descr="209-OFF-Vodafone_Squar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663"/>
              <a:ext cx="1002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62" y="1323"/>
              <a:ext cx="3536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04105" tIns="52052" rIns="104105" bIns="52052">
              <a:spAutoFit/>
            </a:bodyPr>
            <a:lstStyle/>
            <a:p>
              <a:pPr algn="ctr" defTabSz="914179" eaLnBrk="0" hangingPunct="0">
                <a:spcBef>
                  <a:spcPct val="50000"/>
                </a:spcBef>
                <a:defRPr/>
              </a:pPr>
              <a:endPara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983"/>
              <a:ext cx="5775" cy="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Merck imag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" y="1730"/>
              <a:ext cx="849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40" y="1296"/>
              <a:ext cx="660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616" y="1312"/>
              <a:ext cx="660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9" descr="footer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852"/>
              <a:ext cx="6099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LCIF 2 color logo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" y="3318"/>
              <a:ext cx="152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48" y="2208"/>
              <a:ext cx="912" cy="1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/>
              <a:endParaRPr lang="en-US"/>
            </a:p>
          </p:txBody>
        </p:sp>
        <p:pic>
          <p:nvPicPr>
            <p:cNvPr id="16" name="Picture 13" descr="iffim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2208"/>
              <a:ext cx="83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JICAlogo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" y="3938"/>
              <a:ext cx="210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UNIVERSAL A_logo_clr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2788"/>
              <a:ext cx="500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579" y="3280"/>
              <a:ext cx="195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Anne Ray Charitable Trust</a:t>
              </a:r>
            </a:p>
          </p:txBody>
        </p:sp>
        <p:pic>
          <p:nvPicPr>
            <p:cNvPr id="20" name="Picture 16" descr="Norway UD logo engelsk 2CE00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" y="2649"/>
              <a:ext cx="1182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819" y="1067"/>
              <a:ext cx="906" cy="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18" descr="unicef logo_blue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1069"/>
              <a:ext cx="7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505" y="1651"/>
              <a:ext cx="2320" cy="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12" descr="Gates_foundation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" y="1603"/>
              <a:ext cx="161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8042" y="1947574"/>
            <a:ext cx="1314834" cy="655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endParaRPr lang="en-US"/>
          </a:p>
        </p:txBody>
      </p:sp>
      <p:pic>
        <p:nvPicPr>
          <p:cNvPr id="26" name="Picture 25" descr="ARC_Logo_Bttn_HorizStkd_RGB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03" y="949014"/>
            <a:ext cx="1833530" cy="8835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Picture 27" descr="ECDC.jpe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12" y="4922176"/>
            <a:ext cx="990698" cy="880621"/>
          </a:xfrm>
          <a:prstGeom prst="rect">
            <a:avLst/>
          </a:prstGeom>
        </p:spPr>
      </p:pic>
      <p:pic>
        <p:nvPicPr>
          <p:cNvPr id="29" name="Picture 28" descr="sabinlogo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076" y="5107821"/>
            <a:ext cx="1483712" cy="422660"/>
          </a:xfrm>
          <a:prstGeom prst="rect">
            <a:avLst/>
          </a:prstGeom>
        </p:spPr>
      </p:pic>
      <p:pic>
        <p:nvPicPr>
          <p:cNvPr id="30" name="Picture 29" descr="1LineAAPLogoPos_1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954" y="5517187"/>
            <a:ext cx="2778046" cy="422660"/>
          </a:xfrm>
          <a:prstGeom prst="rect">
            <a:avLst/>
          </a:prstGeom>
        </p:spPr>
      </p:pic>
      <p:pic>
        <p:nvPicPr>
          <p:cNvPr id="31" name="Picture 30" descr="IPA logo.tif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442" y="4410104"/>
            <a:ext cx="2313986" cy="5120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9222" y="1944042"/>
            <a:ext cx="1442492" cy="6761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898" y="1478250"/>
            <a:ext cx="1930032" cy="1033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6000" y="4124361"/>
            <a:ext cx="1714500" cy="569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5" name="Picture 8" descr="Description: Horizontal_RGB_150_ppttitle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2" y="4152929"/>
            <a:ext cx="1394528" cy="41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Description: MCHIP_horizontal_RGB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84" y="4179495"/>
            <a:ext cx="1178807" cy="33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8871"/>
            <a:ext cx="603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Thank you</a:t>
            </a:r>
            <a:endParaRPr lang="en-ZW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620000" cy="907105"/>
          </a:xfrm>
          <a:solidFill>
            <a:srgbClr val="1E7FB8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Z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Immunisation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46156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MCV1 coverage WHO UNICEF estimates. 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AFR. </a:t>
            </a:r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– 2012.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9838"/>
            <a:ext cx="8685213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9695"/>
            <a:ext cx="8686800" cy="9833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MCV1 coverage WHO UNICEF estimates in AFR countries. 2008 – 2012.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0788"/>
            <a:ext cx="8990013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  <a:solidFill>
            <a:srgbClr val="1E7FB8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Z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MCV2 introduction in AFR </a:t>
            </a:r>
            <a:br>
              <a:rPr lang="en-Z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 of </a:t>
            </a:r>
            <a:r>
              <a:rPr lang="en-Z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2013</a:t>
            </a:r>
            <a:r>
              <a:rPr lang="en-Z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362200"/>
            <a:ext cx="38100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W" sz="2800" dirty="0" smtClean="0">
                <a:solidFill>
                  <a:srgbClr val="003399"/>
                </a:solidFill>
                <a:latin typeface="Calibri" pitchFamily="34" charset="0"/>
              </a:rPr>
              <a:t>MCV2 in routine services in 20 countries by end 2014</a:t>
            </a:r>
          </a:p>
          <a:p>
            <a:pPr marL="342900" indent="-342900">
              <a:buFont typeface="Arial" pitchFamily="34" charset="0"/>
              <a:buChar char="•"/>
            </a:pPr>
            <a:endParaRPr lang="en-ZW" sz="2800" dirty="0">
              <a:solidFill>
                <a:srgbClr val="003399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W" sz="2800" dirty="0" smtClean="0">
                <a:solidFill>
                  <a:srgbClr val="003399"/>
                </a:solidFill>
                <a:latin typeface="Calibri" pitchFamily="34" charset="0"/>
              </a:rPr>
              <a:t>MCV2 in ~ 25 countries by the end of 2015.</a:t>
            </a:r>
            <a:endParaRPr lang="en-ZW" sz="28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24400" cy="482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007b15f-f2d0-4669-8671-3459cfc9157c" descr="9BF5CF9E-F2E7-4014-953E-46037F28C5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0"/>
          <a:stretch>
            <a:fillRect/>
          </a:stretch>
        </p:blipFill>
        <p:spPr bwMode="auto">
          <a:xfrm>
            <a:off x="2209800" y="1746761"/>
            <a:ext cx="4495800" cy="440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6705600" cy="1295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Supplemental Immunisation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2451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6"/>
          <a:stretch/>
        </p:blipFill>
        <p:spPr bwMode="auto">
          <a:xfrm>
            <a:off x="152400" y="1287909"/>
            <a:ext cx="4724400" cy="488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5895"/>
            <a:ext cx="7467600" cy="9071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SIAs in 2013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029200" y="164623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ZW" dirty="0" smtClean="0">
                <a:solidFill>
                  <a:srgbClr val="003399"/>
                </a:solidFill>
              </a:rPr>
              <a:t>16 countries doing SIAs</a:t>
            </a:r>
          </a:p>
          <a:p>
            <a:pPr lvl="1"/>
            <a:r>
              <a:rPr lang="en-ZW" dirty="0" smtClean="0">
                <a:solidFill>
                  <a:srgbClr val="003399"/>
                </a:solidFill>
              </a:rPr>
              <a:t>MR SIAs in 4 countries</a:t>
            </a:r>
          </a:p>
          <a:p>
            <a:r>
              <a:rPr lang="en-ZW" dirty="0" smtClean="0">
                <a:solidFill>
                  <a:srgbClr val="003399"/>
                </a:solidFill>
              </a:rPr>
              <a:t>A total of 88.9 million targeted</a:t>
            </a:r>
          </a:p>
          <a:p>
            <a:pPr lvl="1"/>
            <a:r>
              <a:rPr lang="en-ZW" dirty="0" smtClean="0">
                <a:solidFill>
                  <a:srgbClr val="003399"/>
                </a:solidFill>
              </a:rPr>
              <a:t>16,118,351 reached in 3 countries, </a:t>
            </a:r>
          </a:p>
          <a:p>
            <a:pPr lvl="1"/>
            <a:r>
              <a:rPr lang="en-ZW" dirty="0" smtClean="0">
                <a:solidFill>
                  <a:srgbClr val="003399"/>
                </a:solidFill>
              </a:rPr>
              <a:t>awaiting results from 2 more countries</a:t>
            </a:r>
          </a:p>
          <a:p>
            <a:pPr lvl="1"/>
            <a:r>
              <a:rPr lang="en-ZW" dirty="0" smtClean="0">
                <a:solidFill>
                  <a:srgbClr val="003399"/>
                </a:solidFill>
              </a:rPr>
              <a:t>11 countries doing SIAs in the last quarter</a:t>
            </a:r>
          </a:p>
          <a:p>
            <a:r>
              <a:rPr lang="en-ZW" dirty="0" smtClean="0">
                <a:solidFill>
                  <a:srgbClr val="003399"/>
                </a:solidFill>
              </a:rPr>
              <a:t>MR used in 4 of the 16 SIAs</a:t>
            </a:r>
          </a:p>
          <a:p>
            <a:endParaRPr lang="en-ZW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1E7FB8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Z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SIAs national and district level coverage. 2012 – August 2013. AFR.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1832564"/>
            <a:ext cx="9067800" cy="441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3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o master slides">
  <a:themeElements>
    <a:clrScheme name="VisID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Vis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is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28836</TotalTime>
  <Words>798</Words>
  <Application>Microsoft Office PowerPoint</Application>
  <PresentationFormat>On-screen Show (4:3)</PresentationFormat>
  <Paragraphs>155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afro master slides</vt:lpstr>
      <vt:lpstr>PowerPoint Presentation</vt:lpstr>
      <vt:lpstr>Regional measles elimination  targets for 2020</vt:lpstr>
      <vt:lpstr>Routine Immunisation</vt:lpstr>
      <vt:lpstr>MCV1 coverage WHO UNICEF estimates. AFR. 2000 – 2012.</vt:lpstr>
      <vt:lpstr>MCV1 coverage WHO UNICEF estimates in AFR countries. 2008 – 2012.</vt:lpstr>
      <vt:lpstr>MCV2 introduction in AFR  (as of August 2013)</vt:lpstr>
      <vt:lpstr>Supplemental Immunisation activities</vt:lpstr>
      <vt:lpstr>Measles SIAs in 2013</vt:lpstr>
      <vt:lpstr>Measles SIAs national and district level coverage. 2012 – August 2013. AFR.</vt:lpstr>
      <vt:lpstr>Case based surveillance</vt:lpstr>
      <vt:lpstr>Key Measles Surveillance Performance Indicators, African Region 2010 – end July 2013.</vt:lpstr>
      <vt:lpstr>Measles case based surveillance performance. AFR. 2012. </vt:lpstr>
      <vt:lpstr>Measles Incidence rate per million population. AFR. 2012</vt:lpstr>
      <vt:lpstr>Measles case reports &amp; MCV1 coverage (WHO-UNICEF estimates). AFR. 1980 - 2012</vt:lpstr>
      <vt:lpstr>Performance against the 2020 measles elimination targets (as of Dec 2012)</vt:lpstr>
      <vt:lpstr>Weekly trends of  measles reporting in DR Congo by province. 2010 – week 33, 2013</vt:lpstr>
      <vt:lpstr>Measles Resurgence in AFR; Key factors</vt:lpstr>
      <vt:lpstr>Confirmed measles. Case based surveillance data. AFR. 2003 – July 2011</vt:lpstr>
      <vt:lpstr>Age breakdown of confirmed measles cases. Ethiopia. 2005 – 2012.</vt:lpstr>
      <vt:lpstr>Attempts to address the resurgence: Routine immunisation program</vt:lpstr>
      <vt:lpstr>Attempts to address the resurgence: SIAs</vt:lpstr>
      <vt:lpstr>Age breakdown of measles cases in selected provinces in DRC. 2005 – 2012.</vt:lpstr>
      <vt:lpstr>Measles SIAs in 2014</vt:lpstr>
      <vt:lpstr>Technical support needs in 2014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Masresha, Dr.Balcha - zw</dc:creator>
  <cp:lastModifiedBy>Masresha, Dr.Balcha - zw</cp:lastModifiedBy>
  <cp:revision>115</cp:revision>
  <cp:lastPrinted>2013-09-06T09:28:43Z</cp:lastPrinted>
  <dcterms:created xsi:type="dcterms:W3CDTF">2012-08-28T07:42:37Z</dcterms:created>
  <dcterms:modified xsi:type="dcterms:W3CDTF">2013-09-06T14:24:43Z</dcterms:modified>
</cp:coreProperties>
</file>