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9"/>
  </p:notesMasterIdLst>
  <p:sldIdLst>
    <p:sldId id="376" r:id="rId3"/>
    <p:sldId id="396" r:id="rId4"/>
    <p:sldId id="397" r:id="rId5"/>
    <p:sldId id="398" r:id="rId6"/>
    <p:sldId id="379" r:id="rId7"/>
    <p:sldId id="380" r:id="rId8"/>
    <p:sldId id="405" r:id="rId9"/>
    <p:sldId id="381" r:id="rId10"/>
    <p:sldId id="399" r:id="rId11"/>
    <p:sldId id="413" r:id="rId12"/>
    <p:sldId id="384" r:id="rId13"/>
    <p:sldId id="414" r:id="rId14"/>
    <p:sldId id="416" r:id="rId15"/>
    <p:sldId id="387" r:id="rId16"/>
    <p:sldId id="402" r:id="rId17"/>
    <p:sldId id="388" r:id="rId18"/>
    <p:sldId id="389" r:id="rId19"/>
    <p:sldId id="403" r:id="rId20"/>
    <p:sldId id="391" r:id="rId21"/>
    <p:sldId id="404" r:id="rId22"/>
    <p:sldId id="392" r:id="rId23"/>
    <p:sldId id="393" r:id="rId24"/>
    <p:sldId id="418" r:id="rId25"/>
    <p:sldId id="412" r:id="rId26"/>
    <p:sldId id="395" r:id="rId27"/>
    <p:sldId id="417"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a:cs typeface="Arial" charset="0"/>
      </a:defRPr>
    </a:lvl5pPr>
    <a:lvl6pPr marL="2286000" algn="l" defTabSz="914400" rtl="0" eaLnBrk="1" latinLnBrk="0" hangingPunct="1">
      <a:defRPr kern="1200">
        <a:solidFill>
          <a:schemeClr val="tx1"/>
        </a:solidFill>
        <a:latin typeface="Arial" charset="0"/>
        <a:ea typeface="ＭＳ Ｐゴシック"/>
        <a:cs typeface="Arial" charset="0"/>
      </a:defRPr>
    </a:lvl6pPr>
    <a:lvl7pPr marL="2743200" algn="l" defTabSz="914400" rtl="0" eaLnBrk="1" latinLnBrk="0" hangingPunct="1">
      <a:defRPr kern="1200">
        <a:solidFill>
          <a:schemeClr val="tx1"/>
        </a:solidFill>
        <a:latin typeface="Arial" charset="0"/>
        <a:ea typeface="ＭＳ Ｐゴシック"/>
        <a:cs typeface="Arial" charset="0"/>
      </a:defRPr>
    </a:lvl7pPr>
    <a:lvl8pPr marL="3200400" algn="l" defTabSz="914400" rtl="0" eaLnBrk="1" latinLnBrk="0" hangingPunct="1">
      <a:defRPr kern="1200">
        <a:solidFill>
          <a:schemeClr val="tx1"/>
        </a:solidFill>
        <a:latin typeface="Arial" charset="0"/>
        <a:ea typeface="ＭＳ Ｐゴシック"/>
        <a:cs typeface="Arial" charset="0"/>
      </a:defRPr>
    </a:lvl8pPr>
    <a:lvl9pPr marL="3657600" algn="l" defTabSz="914400" rtl="0" eaLnBrk="1" latinLnBrk="0" hangingPunct="1">
      <a:defRPr kern="1200">
        <a:solidFill>
          <a:schemeClr val="tx1"/>
        </a:solidFill>
        <a:latin typeface="Arial" charset="0"/>
        <a:ea typeface="ＭＳ Ｐゴシック"/>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fc4" initials="" lastIdx="21" clrIdx="0"/>
  <p:cmAuthor id="1" name="Christine  McNab" initials="" lastIdx="1" clrIdx="1"/>
  <p:cmAuthor id="2" name="Woody" initials="BAW" lastIdx="7" clrIdx="2"/>
  <p:cmAuthor id="3" name="Anders Lisa &amp; Woody"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EA8006"/>
    <a:srgbClr val="173648"/>
    <a:srgbClr val="96A4AC"/>
    <a:srgbClr val="F798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76" autoAdjust="0"/>
    <p:restoredTop sz="94622" autoAdjust="0"/>
  </p:normalViewPr>
  <p:slideViewPr>
    <p:cSldViewPr snapToGrid="0" snapToObjects="1">
      <p:cViewPr>
        <p:scale>
          <a:sx n="90" d="100"/>
          <a:sy n="90" d="100"/>
        </p:scale>
        <p:origin x="-85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9" d="100"/>
          <a:sy n="69" d="100"/>
        </p:scale>
        <p:origin x="-231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2-09-16T10:27:47.046" idx="4">
    <p:pos x="42" y="2194"/>
    <p:text>You need parallelism here.  The first bullet is subject, verb, object.  This bullet is in passive voice with object, passive verb.  The third bullet is just a noun.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0"/>
                <a:cs typeface="ＭＳ Ｐゴシック" charset="0"/>
              </a:defRPr>
            </a:lvl1pPr>
          </a:lstStyle>
          <a:p>
            <a:pPr>
              <a:defRPr/>
            </a:pPr>
            <a:fld id="{98B524D2-38A9-442B-BE99-F5F1E96733D3}" type="datetimeFigureOut">
              <a:rPr lang="en-US"/>
              <a:pPr>
                <a:defRPr/>
              </a:pPr>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0"/>
                <a:cs typeface="ＭＳ Ｐゴシック" charset="0"/>
              </a:defRPr>
            </a:lvl1pPr>
          </a:lstStyle>
          <a:p>
            <a:pPr>
              <a:defRPr/>
            </a:pPr>
            <a:fld id="{CD2108EB-3F67-4A3E-90A6-0294C5ED50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Good morning.</a:t>
            </a:r>
          </a:p>
          <a:p>
            <a:pPr eaLnBrk="1" hangingPunct="1"/>
            <a:r>
              <a:rPr lang="en-US" smtClean="0"/>
              <a:t>I;ve been asked to talk to you today aboutt he measles and rubella initiative --  both about how it operaties now, and, more importantly, how it is preparing for the next decade.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First, in early 2012 we published the Global Measles and Rubella Strategic  Plan, which really puts forward  an ambitious vision for measles and rubella through 2020.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Second ,  a critical WHO position paper was published in 2011. In this paper, WHO recommended  that countries take the opportunity offered by measles control and elimination activities to introduce rubella containing vaccines.  Prior to this positon paper, we expected that it would be  years before rubella vaccine was widely introduced, but this postion paper threw the door to rubella vaccine use wide open.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r>
              <a:rPr lang="en-US" smtClean="0">
                <a:latin typeface="Arial" charset="0"/>
                <a:cs typeface="Arial" charset="0"/>
              </a:rPr>
              <a:t>This was followed by a decision from GAVI to offer more than 750 million dollars for measles and rubella vaccination activities through 2018.  This includes funidng for rubella introduction through wide-scale MR catch up campaigns, performance based funding for first dose measles coverage, grants to introduce second dose measles through routine, support for measles follow up SIAs in six large countries, and support for measles outbreak respo  nse immunization.</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 graphn the right shows the projected demand for MR vaccine over the next several years.</a:t>
            </a:r>
          </a:p>
        </p:txBody>
      </p:sp>
      <p:sp>
        <p:nvSpPr>
          <p:cNvPr id="52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A16705-B586-427C-BD1E-71E0A51004CD}" type="slidenum">
              <a:rPr lang="en-US" sz="1200">
                <a:solidFill>
                  <a:srgbClr val="000000"/>
                </a:solidFill>
                <a:cs typeface="ＭＳ Ｐゴシック"/>
              </a:rPr>
              <a:pPr algn="r"/>
              <a:t>12</a:t>
            </a:fld>
            <a:endParaRPr lang="en-US" sz="1200">
              <a:solidFill>
                <a:srgbClr val="000000"/>
              </a:solidFill>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In  addition,  we were able to collaborate with disease modeellers from Penn State University to develop much more sophisticated methodology to estimated measles mortality.   This model does a mcuh better job at integrating the results of surveillance and the effects of herd immunity into a disease model than previous measles models had  done, and we feel does a much better job at his estimating both existing death due to measles and deaths averted through vaccination.   The results  of this modeling were published in Lancet earlier this year, showing the 74%  decrease in measles deaths from 2000 through 2010,  and the estimated 9.6 million measles deaths averted through vaccination.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r>
              <a:rPr lang="en-US" smtClean="0"/>
              <a:t>.</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BEB84D-72FD-4AA9-898A-05F2D8B1B95A}"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So, with all of these changes, we decided it was time to stand back, take stock of where we were, and see how to proactively strengthen  the  Iniative to ensure that it was positioned  to deliver the work that needs to be done over the next decade. With this in mind, the founding partners held a retreat at the end of July.  In the next slides, I’m  going to introduce the conclusions of our discussions, and summarize next steps.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First, wth the sudden rise t prominence of rubella vaccine, we realized that our mission had moved beyond preventin g  measles to also preventing rubella and congenital  rubella  syndrome, or CRS.  In recognition of this, we changed our name from the Measles Initiative to the Measles and Rubella Intiative.  WE also developed a new logo, whi ch incorporates the new name and shows the spots common to both diseases fading away.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p>
          <a:p>
            <a:pPr eaLnBrk="1" hangingPunct="1">
              <a:spcBef>
                <a:spcPct val="0"/>
              </a:spcBef>
            </a:pPr>
            <a:r>
              <a:rPr lang="en-US" smtClean="0"/>
              <a:t>We also decided to develop a charter for the organization.  This would build on and formalize the legal  foundation, governance structure, roles and relationship s of  foudning partners, exectuive team (which I’ll talk about shortly) membership, and decsion making processes.</a:t>
            </a:r>
          </a:p>
          <a:p>
            <a:pPr eaLnBrk="1" hangingPunct="1">
              <a:spcBef>
                <a:spcPct val="0"/>
              </a:spcBef>
            </a:pPr>
            <a:endParaRPr lang="en-US" smtClean="0"/>
          </a:p>
          <a:p>
            <a:pPr eaLnBrk="1" hangingPunct="1">
              <a:spcBef>
                <a:spcPct val="0"/>
              </a:spcBef>
            </a:pPr>
            <a:r>
              <a:rPr lang="en-US" smtClean="0"/>
              <a:t>This charter will build upon our existing operational procedures document.  In deciding to develop it, we were mindful of the fact that many of the individuals originally involved with the Measles Initiative  are likely to retire in the next dec ade, and we felt that this step would assist with the sustainability of the Iniatiiative.</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ED38F9-223F-4A17-B74D-E947CA2086FB}"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We have also decided that it is time to focus on the area of communications, an area which seems to become more important with every passing year!</a:t>
            </a:r>
          </a:p>
          <a:p>
            <a:pPr eaLnBrk="1" hangingPunct="1"/>
            <a:endParaRPr lang="en-US" smtClean="0"/>
          </a:p>
          <a:p>
            <a:pPr eaLnBrk="1" hangingPunct="1"/>
            <a:r>
              <a:rPr lang="en-US" smtClean="0"/>
              <a:t>To this end, the MRI  is developing a strategic communications plan  which will look at how best to position ourselves in the global health arena for the next decade.  It will also look at how to strengthen the MRI brand,  how to segment our audiences to reach each of them better.   We aim to make consistent and timely informaition available, and make our successes and challenges more widely known.  We want people to know we are going, and what we need to get there.</a:t>
            </a:r>
          </a:p>
          <a:p>
            <a:pPr eaLnBrk="1" hangingPunct="1"/>
            <a:endParaRPr lang="en-US" smtClean="0"/>
          </a:p>
          <a:p>
            <a:pPr eaLnBrk="1" hangingPunct="1"/>
            <a:r>
              <a:rPr lang="en-US" smtClean="0"/>
              <a:t>A detailed presentation on the strategic communications plan will be given on Sept 19 from 1:30 – 2:00 om as part of this conference.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Although we have had a de facto Executive Team of leaders with in the MRI from its inception, we have felt that we would increase the transparency of our decision making processes by formally acknowledging  this leadereship group, and establishing a formal “Executive Team”.  Each founding partner has one representatiave on the executive team.  Decision making is done through a consensu building process, with input from stakeholders.  Quarterly and, when necessary, ad hoc telecconferences are held.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This is a picture of the  declaration by the Measles Initiative’s 5 founding partners to work  jointly  to reduce measles mortality.  This  declaration was signed in 2001,  almost 12 years ago now.  The five founding partners were the UN Foundation, The World Health Organiszation, UNICEF, an dthe Centenrs for Disease control and Prevention.  For the first 11 years of our existence, we were known as the Measles Initiative, or MI.  We’ve recently changed our name to the Measels Rubella Iniatiive; during this talk I will explain how that happened.</a:t>
            </a:r>
            <a:endParaRPr 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In the past, we have operated by having staff from each agency devote some time to MRI activities.  However, we have each had other, very substantial responsibilities.</a:t>
            </a:r>
          </a:p>
          <a:p>
            <a:pPr eaLnBrk="1" hangingPunct="1"/>
            <a:r>
              <a:rPr lang="en-US" smtClean="0"/>
              <a:t>Recognizing the increased workload and complexity of interactions associiated with the many measles and rubella activities planned over the next decade, we have decided to create 3 MRI staff positions dedicated to supporting the MRI.  These include an executive secretary who would ensure coordination of actciviteis, a fundraiser, and a communications specialist.  Despite the very generous funds coming to measles and rubella activities, there still remain many under funded mandates – for example surveillance and expansion of the laboratory network, as well as funding to ensure that all opportunities for SIAS to strengthen routine services be fully taken advantage of .</a:t>
            </a:r>
          </a:p>
          <a:p>
            <a:pPr eaLnBrk="1" hangingPunct="1"/>
            <a:endParaRPr lang="en-US" smtClean="0"/>
          </a:p>
          <a:p>
            <a:pPr eaLnBrk="1" hangingPunct="1"/>
            <a:r>
              <a:rPr lang="en-US" smtClean="0"/>
              <a:t>We are still discussing how best to assure  sustainable funding  for these positions, where they will be housed, and whether they will be grouped in a single agency or not.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We would like to  increase opportunities of r partner and country input to the MRI.</a:t>
            </a:r>
          </a:p>
          <a:p>
            <a:pPr eaLnBrk="1" hangingPunct="1"/>
            <a:r>
              <a:rPr lang="en-US" smtClean="0"/>
              <a:t>Coordination calls will remain open, as they have always been.</a:t>
            </a:r>
          </a:p>
          <a:p>
            <a:pPr eaLnBrk="1" hangingPunct="1"/>
            <a:endParaRPr lang="en-US" smtClean="0"/>
          </a:p>
          <a:p>
            <a:pPr eaLnBrk="1" hangingPunct="1"/>
            <a:r>
              <a:rPr lang="en-US" smtClean="0"/>
              <a:t>In addition, we plan to create an MRI Global Partners Group, made up of  reoresentatives from countries in which the MRI works, as well as representatives from the non-foudning parnters.  We would propose that this group have a rotating chair  selected  by the group, and would meet in conjunciton with the MRI annual meetings.    The idea here is to assure adequate country representation, and inclusion of partners.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r>
              <a:rPr lang="en-US" smtClean="0"/>
              <a:t>Finally, we are requesting and external evaluation of the MRI,  including review of these  chanages which I have just discussed with you.  We want to ask if we are prepared for the coming challenges, and ask for guidance on what could be done better.</a:t>
            </a:r>
          </a:p>
          <a:p>
            <a:pPr eaLnBrk="1" hangingPunct="1">
              <a:spcBef>
                <a:spcPct val="0"/>
              </a:spcBef>
            </a:pPr>
            <a:endParaRPr lang="en-US" smtClean="0"/>
          </a:p>
          <a:p>
            <a:pPr eaLnBrk="1" hangingPunct="1">
              <a:spcBef>
                <a:spcPct val="0"/>
              </a:spcBef>
            </a:pPr>
            <a:r>
              <a:rPr lang="en-US" smtClean="0"/>
              <a:t>We are hoping to assemble an evaluation team made up of experts in public health managemetn and global health who are broadly familiar with the immunization landscape but are objective, and represent both North and South.   I am currently drafting the terms of reference for this evaluation , and we hope to have a report completed by this time next year.</a:t>
            </a:r>
          </a:p>
          <a:p>
            <a:pPr eaLnBrk="1" hangingPunct="1">
              <a:spcBef>
                <a:spcPct val="0"/>
              </a:spcBef>
            </a:pPr>
            <a:endParaRPr lang="en-US" smtClean="0"/>
          </a:p>
          <a:p>
            <a:pPr eaLnBrk="1" hangingPunct="1">
              <a:spcBef>
                <a:spcPct val="0"/>
              </a:spcBef>
            </a:pPr>
            <a:r>
              <a:rPr lang="en-US" smtClean="0"/>
              <a:t>This summarizes the major changes that we are envisioning.  </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3E149D-BE9E-4728-9D03-E370ADCB302C}" type="slidenum">
              <a:rPr lang="en-US" smtClean="0">
                <a:ea typeface="ＭＳ Ｐゴシック"/>
                <a:cs typeface="ＭＳ Ｐゴシック"/>
              </a:rPr>
              <a:pPr/>
              <a:t>22</a:t>
            </a:fld>
            <a:endParaRPr lang="en-US"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I Always love showing this slide, as it really highlights the importance of partnership to the  Iniatiative.    Her e are the logos of our many partners – some of whom are donors, amnh of whom are technical partners.</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5C583-FB11-4502-8A99-7E4F4CDF7E5E}" type="slidenum">
              <a:rPr lang="en-US" smtClean="0">
                <a:ea typeface="ＭＳ Ｐゴシック"/>
                <a:cs typeface="ＭＳ Ｐゴシック"/>
              </a:rPr>
              <a:pPr/>
              <a:t>23</a:t>
            </a:fld>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B05002-5899-42B2-9778-EB1C2AEA60A0}" type="slidenum">
              <a:rPr lang="en-US" smtClean="0">
                <a:ea typeface="ＭＳ Ｐゴシック"/>
                <a:cs typeface="ＭＳ Ｐゴシック"/>
              </a:rPr>
              <a:pPr/>
              <a:t>26</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The Measles Initiative has been very successful in reducing measels mortality over the years since it was was founded.  Recently published work estimates that, from 2000 to 2010 , global measles mortality was reduced by 74%, and  9.6 million  deaths were prevented,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
            </a:r>
            <a:br>
              <a:rPr lang="en-US" smtClean="0"/>
            </a:br>
            <a:r>
              <a:rPr lang="en-US" smtClean="0"/>
              <a:t>These successes can, I think, be attributed to seveal things.</a:t>
            </a:r>
          </a:p>
          <a:p>
            <a:pPr eaLnBrk="1" hangingPunct="1"/>
            <a:r>
              <a:rPr lang="en-US" smtClean="0"/>
              <a:t>First, the parternaships and collaborations that have developed with Ministries of Health, donors, and other technical  agencies.  These partnerships are what allos us to develop a vision, and move from this to a strategic plan and to actual implementation.</a:t>
            </a:r>
          </a:p>
          <a:p>
            <a:pPr eaLnBrk="1" hangingPunct="1"/>
            <a:endParaRPr lang="en-US" smtClean="0"/>
          </a:p>
          <a:p>
            <a:pPr eaLnBrk="1" hangingPunct="1"/>
            <a:r>
              <a:rPr lang="en-US" smtClean="0"/>
              <a:t>Second, the generous donations that we have received – just iunder a billion dollars to date -- have been critical.  In this context, I would particularly like to acknowledge the recent generosity of the Anne Ray Charitable Trust to the Measles Rubella Iniative.</a:t>
            </a:r>
          </a:p>
          <a:p>
            <a:pPr eaLnBrk="1" hangingPunct="1"/>
            <a:endParaRPr lang="en-US" smtClean="0"/>
          </a:p>
          <a:p>
            <a:pPr eaLnBrk="1" hangingPunct="1"/>
            <a:r>
              <a:rPr lang="en-US" smtClean="0"/>
              <a:t>Finally, the way in which we operate has also contributed to our successes.</a:t>
            </a:r>
          </a:p>
          <a:p>
            <a:pPr eaLnBrk="1" hangingPunct="1"/>
            <a:r>
              <a:rPr lang="en-US" smtClean="0"/>
              <a:t>In preparing this talk, it struck me that some of you might not know how the Measles Rubella Iniatiive works, and so I thought I would briefly review that here.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The process begins at country level, where countries are asked to draft annual plans to reach measles goals.  This plans are prepared in conjunction with WHO and UNIVCEF.  Countries are mandated to pay 50% of the operational costs associated with supplementary immunixation actitvigties or SIA.   Plans are then approved by the ICC, and submitted to the Initiviat through the  country WHO office.  Plans are then consolidated regionally, and, eventually, globally.</a:t>
            </a:r>
          </a:p>
          <a:p>
            <a:pPr eaLnBrk="1" hangingPunct="1"/>
            <a:endParaRPr lang="en-US" smtClean="0"/>
          </a:p>
          <a:p>
            <a:pPr eaLnBrk="1" hangingPunct="1"/>
            <a:r>
              <a:rPr lang="en-US" smtClean="0"/>
              <a:t>Plans and requests for funding are then reviewed by the founding partners.  In amking decisions about funding, a number of things are taken in to account.  These include the Iniatitiaves existing resources, the disease burden in the counrty, the immunization profile of the country , and the country’s ability to self fund and implement an SIA.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Measels and Rubella Iniatiive partners support the implementation of country plans of action.  This is done through tachnical  assistance in terms of campaign planning, implementaiton and evaluation, and in terms of advocacy , social mobilization, and the whole complex process of  conductin g surveillance.</a:t>
            </a:r>
          </a:p>
          <a:p>
            <a:pPr eaLnBrk="1" hangingPunct="1"/>
            <a:endParaRPr lang="en-US" smtClean="0"/>
          </a:p>
          <a:p>
            <a:pPr eaLnBrk="1" hangingPunct="1"/>
            <a:r>
              <a:rPr lang="en-US" smtClean="0"/>
              <a:t>Once activities have been completed, a technical implmentation report is submitted.  One  report is prepared by each country; these are then consolidated annually by WHO and UNICEF into asingle report which is shared with donors.</a:t>
            </a:r>
          </a:p>
          <a:p>
            <a:pPr eaLnBrk="1" hangingPunct="1"/>
            <a:endParaRPr lang="en-US" smtClean="0"/>
          </a:p>
          <a:p>
            <a:pPr eaLnBrk="1" hangingPunct="1"/>
            <a:r>
              <a:rPr lang="en-US" smtClean="0"/>
              <a:t>UNICEF supply division also reports annually the number of vaccine doses and deviices which have been  procured to support these actcivities.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ACTIVITIES  ARE ROUTINELY COORDINATED THROUGH REGULAR TELECONFERENCES.  These occur WEEKLY FOR AFRO, AND MONTHLY FOR THE SOUTH EAST ASIAN AND EASTERN MED REGIONS.   THERE IS A WIDE VARIETY OF PARTICIPATION ON THE CALLS.  WHO REGIONAL OFFICES PROVIDE INFORMATION ON OUTBREAKS, SURVEILLANCE FINDINGS, COUNTRY PLANS OF ACTION, PLANNED SIAS, AND COUNTRY RESOURCES.  FOR THE AFRO CALLS, THE REGIONAL WHO OFFICE PREPARES A WEEKLY BULLETIN  WHICH IT SHARES WITH THE CALL PARTICIPATNS PRIOR TO THE CALL.  This PHOTO IS AN EXAMPLE OF ONE OF THESE BULLETINS.  THE BULLETINS PROVIDE  A WEALTH OF INFORMATION, FROM  STATUS OF SECOND DOSE MEASLES INTRODUCTION THROUGH ROUTINE IMMUNIZATION SERVICES THROUGH RECENTE SURVEILLANCE RESULTS.  CIVIL SOCIETIE GIVE UPDATES ON IN-COUINTRY ACTIVITIES, WHILE THE UNICEF SUPPLY DIVISION UPDATES US ON ORDERS PLACED FOR VACCINES AND DEVICES.</a:t>
            </a:r>
          </a:p>
          <a:p>
            <a:pPr eaLnBrk="1" hangingPunct="1"/>
            <a:r>
              <a:rPr lang="en-US" smtClean="0"/>
              <a:t>THE INITIATIVE ORGANIZES THREE MEETINGS A YEAR.  THERE IS THIS ONE, ROUTINELY HOSTED BY THE AMERICAN RED CROSS AND HELD AROUND THE SUMMER.  THERE IS THE ANNUAL GLOBAL MEASLES MANAGEMENT MEETING, HELD ANNUALLY IN EARLY SPRING  IN GENEVA.  This meeting provides opportunities for regions and countries to share experiences, such as how to use door to door registration for a campaign identify children being missed during routine immunizations.    FINALLY, THERE IS THE GLBOAL LAB NETWORK MEETING, ALSO HELD IN GENEVA, USUALLY IN LATE SPRING.  THIS IS WHERE MUCH OF THE SURVEILLANCE WORK, WHICH IS SO critical to determining disease burden and program impact is discussed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Finally, the MRI  conducts monthly and annual tracking of  established incidcators.</a:t>
            </a:r>
          </a:p>
          <a:p>
            <a:pPr eaLnBrk="1" hangingPunct="1"/>
            <a:r>
              <a:rPr lang="en-US" smtClean="0"/>
              <a:t>ON the left you can see a graph of  number of dosease of measels vaccine according to delivery strategy, drawn from data tracked by the MRI.</a:t>
            </a:r>
          </a:p>
          <a:p>
            <a:pPr eaLnBrk="1" hangingPunct="1"/>
            <a:endParaRPr lang="en-US" smtClean="0"/>
          </a:p>
          <a:p>
            <a:pPr eaLnBrk="1" hangingPunct="1"/>
            <a:r>
              <a:rPr lang="en-US" smtClean="0"/>
              <a:t>Indicators include progress torward the 2015 goals and regional elimination goals that Peter has just mentioned, as well as impact of activiites on measles deaths – and now on congenital rubella syndrome (or CRS) cases, introduction of second dose of measels through routine , introduction of rubella containing vaccine, the addition of other child health interventions –  such as deworming or administering vitamin A –  to  vaccination services, country provision of costs, and activities to strengthen routine immunization and surveillance.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After the successes of the first decade of  the Iniatiives existence,  the second decade has been ushered in with a bang as we have been given a host of new opportunities.</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97605"/>
          </a:xfrm>
        </p:spPr>
        <p:txBody>
          <a:bodyPr/>
          <a:lstStyle>
            <a:lvl1pPr algn="ctr">
              <a:defRPr sz="3200" baseline="0"/>
            </a:lvl1pPr>
          </a:lstStyle>
          <a:p>
            <a:r>
              <a:rPr lang="en-CA" smtClean="0"/>
              <a:t>Click to edit Master title style</a:t>
            </a:r>
            <a:endParaRPr lang="en-US" dirty="0"/>
          </a:p>
        </p:txBody>
      </p:sp>
      <p:sp>
        <p:nvSpPr>
          <p:cNvPr id="3" name="Subtitle 2"/>
          <p:cNvSpPr>
            <a:spLocks noGrp="1"/>
          </p:cNvSpPr>
          <p:nvPr>
            <p:ph type="subTitle" idx="1"/>
          </p:nvPr>
        </p:nvSpPr>
        <p:spPr>
          <a:xfrm>
            <a:off x="1371600" y="330935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5" name="TextBox 9"/>
          <p:cNvSpPr txBox="1">
            <a:spLocks noChangeArrowheads="1"/>
          </p:cNvSpPr>
          <p:nvPr userDrawn="1"/>
        </p:nvSpPr>
        <p:spPr bwMode="auto">
          <a:xfrm>
            <a:off x="6724650" y="6359525"/>
            <a:ext cx="2117725" cy="107950"/>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defRPr/>
            </a:pPr>
            <a:r>
              <a:rPr lang="en-US" sz="700" dirty="0">
                <a:solidFill>
                  <a:srgbClr val="96A4AC"/>
                </a:solidFill>
                <a:cs typeface="Arial" charset="0"/>
              </a:rPr>
              <a:t>A </a:t>
            </a:r>
            <a:r>
              <a:rPr lang="en-US" sz="700" dirty="0" smtClean="0">
                <a:solidFill>
                  <a:srgbClr val="96A4AC"/>
                </a:solidFill>
                <a:cs typeface="Arial" charset="0"/>
              </a:rPr>
              <a:t>global partnership to stop measles &amp; rubella   </a:t>
            </a:r>
            <a:endParaRPr lang="en-US" sz="700" dirty="0">
              <a:solidFill>
                <a:srgbClr val="96A4AC"/>
              </a:solidFill>
              <a:cs typeface="Arial" charset="0"/>
            </a:endParaRPr>
          </a:p>
        </p:txBody>
      </p:sp>
      <p:pic>
        <p:nvPicPr>
          <p:cNvPr id="6" name="Picture 11" descr="logos2.png"/>
          <p:cNvPicPr>
            <a:picLocks noChangeAspect="1"/>
          </p:cNvPicPr>
          <p:nvPr userDrawn="1"/>
        </p:nvPicPr>
        <p:blipFill>
          <a:blip r:embed="rId2"/>
          <a:srcRect/>
          <a:stretch>
            <a:fillRect/>
          </a:stretch>
        </p:blipFill>
        <p:spPr bwMode="auto">
          <a:xfrm>
            <a:off x="6810375" y="6518275"/>
            <a:ext cx="2032000" cy="142875"/>
          </a:xfrm>
          <a:prstGeom prst="rect">
            <a:avLst/>
          </a:prstGeom>
          <a:noFill/>
          <a:ln w="9525">
            <a:noFill/>
            <a:miter lim="800000"/>
            <a:headEnd/>
            <a:tailEnd/>
          </a:ln>
        </p:spPr>
      </p:pic>
      <p:pic>
        <p:nvPicPr>
          <p:cNvPr id="7" name="Picture 1" descr="measles-rubella-initiative-profile.gif"/>
          <p:cNvPicPr>
            <a:picLocks noChangeAspect="1"/>
          </p:cNvPicPr>
          <p:nvPr userDrawn="1"/>
        </p:nvPicPr>
        <p:blipFill>
          <a:blip r:embed="rId3"/>
          <a:srcRect b="50250"/>
          <a:stretch>
            <a:fillRect/>
          </a:stretch>
        </p:blipFill>
        <p:spPr bwMode="auto">
          <a:xfrm>
            <a:off x="287338" y="6237288"/>
            <a:ext cx="1239837" cy="617537"/>
          </a:xfrm>
          <a:prstGeom prst="rect">
            <a:avLst/>
          </a:prstGeom>
          <a:noFill/>
          <a:ln w="9525">
            <a:noFill/>
            <a:miter lim="800000"/>
            <a:headEnd/>
            <a:tailEnd/>
          </a:ln>
        </p:spPr>
      </p:pic>
      <p:sp>
        <p:nvSpPr>
          <p:cNvPr id="8" name="Line 11"/>
          <p:cNvSpPr>
            <a:spLocks noChangeShapeType="1"/>
          </p:cNvSpPr>
          <p:nvPr userDrawn="1"/>
        </p:nvSpPr>
        <p:spPr bwMode="auto">
          <a:xfrm>
            <a:off x="133350" y="6237288"/>
            <a:ext cx="8843963" cy="0"/>
          </a:xfrm>
          <a:prstGeom prst="line">
            <a:avLst/>
          </a:prstGeom>
          <a:noFill/>
          <a:ln w="9525">
            <a:solidFill>
              <a:schemeClr val="tx1"/>
            </a:solidFill>
            <a:round/>
            <a:headEnd/>
            <a:tailEnd/>
          </a:ln>
          <a:effectLst/>
        </p:spPr>
        <p:txBody>
          <a:bodyPr/>
          <a:lstStyle/>
          <a:p>
            <a:pPr>
              <a:defRPr/>
            </a:pPr>
            <a:endParaRPr lang="en-US">
              <a:ea typeface="ＭＳ Ｐゴシック" pitchFamily="34" charset="-128"/>
              <a:cs typeface="+mn-cs"/>
            </a:endParaRPr>
          </a:p>
        </p:txBody>
      </p:sp>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345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229600" cy="9096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371600"/>
            <a:ext cx="4038600" cy="4754563"/>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b="1">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rtl="1">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rtl="1">
              <a:defRPr b="1">
                <a:latin typeface="Arial" charset="0"/>
              </a:defRPr>
            </a:lvl1pPr>
          </a:lstStyle>
          <a:p>
            <a:pPr>
              <a:defRPr/>
            </a:pPr>
            <a:fld id="{9034ADE1-CA43-40C8-B029-47664EC9A03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74" indent="0">
              <a:buNone/>
              <a:defRPr sz="1800">
                <a:solidFill>
                  <a:schemeClr val="tx1">
                    <a:tint val="75000"/>
                  </a:schemeClr>
                </a:solidFill>
              </a:defRPr>
            </a:lvl2pPr>
            <a:lvl3pPr marL="912949" indent="0">
              <a:buNone/>
              <a:defRPr sz="1600">
                <a:solidFill>
                  <a:schemeClr val="tx1">
                    <a:tint val="75000"/>
                  </a:schemeClr>
                </a:solidFill>
              </a:defRPr>
            </a:lvl3pPr>
            <a:lvl4pPr marL="1369423" indent="0">
              <a:buNone/>
              <a:defRPr sz="1400">
                <a:solidFill>
                  <a:schemeClr val="tx1">
                    <a:tint val="75000"/>
                  </a:schemeClr>
                </a:solidFill>
              </a:defRPr>
            </a:lvl4pPr>
            <a:lvl5pPr marL="1825899" indent="0">
              <a:buNone/>
              <a:defRPr sz="1400">
                <a:solidFill>
                  <a:schemeClr val="tx1">
                    <a:tint val="75000"/>
                  </a:schemeClr>
                </a:solidFill>
              </a:defRPr>
            </a:lvl5pPr>
            <a:lvl6pPr marL="2282371" indent="0">
              <a:buNone/>
              <a:defRPr sz="1400">
                <a:solidFill>
                  <a:schemeClr val="tx1">
                    <a:tint val="75000"/>
                  </a:schemeClr>
                </a:solidFill>
              </a:defRPr>
            </a:lvl6pPr>
            <a:lvl7pPr marL="2738848" indent="0">
              <a:buNone/>
              <a:defRPr sz="1400">
                <a:solidFill>
                  <a:schemeClr val="tx1">
                    <a:tint val="75000"/>
                  </a:schemeClr>
                </a:solidFill>
              </a:defRPr>
            </a:lvl7pPr>
            <a:lvl8pPr marL="3195322" indent="0">
              <a:buNone/>
              <a:defRPr sz="1400">
                <a:solidFill>
                  <a:schemeClr val="tx1">
                    <a:tint val="75000"/>
                  </a:schemeClr>
                </a:solidFill>
              </a:defRPr>
            </a:lvl8pPr>
            <a:lvl9pPr marL="365179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a:defRPr b="1">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rtl="1">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rtl="1">
              <a:defRPr b="1">
                <a:latin typeface="Arial" charset="0"/>
              </a:defRPr>
            </a:lvl1pPr>
          </a:lstStyle>
          <a:p>
            <a:pPr>
              <a:defRPr/>
            </a:pPr>
            <a:fld id="{2EEC2F1E-6369-4BEB-B0F9-0B982B93516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1">
              <a:defRPr b="1">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rtl="1">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rtl="1">
              <a:defRPr b="1">
                <a:latin typeface="Arial" charset="0"/>
              </a:defRPr>
            </a:lvl1pPr>
          </a:lstStyle>
          <a:p>
            <a:pPr>
              <a:defRPr/>
            </a:pPr>
            <a:fld id="{1C62BE65-5288-41A9-AACD-4EB5CD600A1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74" indent="0">
              <a:buNone/>
              <a:defRPr sz="2000" b="1"/>
            </a:lvl2pPr>
            <a:lvl3pPr marL="912949" indent="0">
              <a:buNone/>
              <a:defRPr sz="1800" b="1"/>
            </a:lvl3pPr>
            <a:lvl4pPr marL="1369423" indent="0">
              <a:buNone/>
              <a:defRPr sz="1600" b="1"/>
            </a:lvl4pPr>
            <a:lvl5pPr marL="1825899" indent="0">
              <a:buNone/>
              <a:defRPr sz="1600" b="1"/>
            </a:lvl5pPr>
            <a:lvl6pPr marL="2282371" indent="0">
              <a:buNone/>
              <a:defRPr sz="1600" b="1"/>
            </a:lvl6pPr>
            <a:lvl7pPr marL="2738848" indent="0">
              <a:buNone/>
              <a:defRPr sz="1600" b="1"/>
            </a:lvl7pPr>
            <a:lvl8pPr marL="3195322" indent="0">
              <a:buNone/>
              <a:defRPr sz="1600" b="1"/>
            </a:lvl8pPr>
            <a:lvl9pPr marL="36517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474" indent="0">
              <a:buNone/>
              <a:defRPr sz="2000" b="1"/>
            </a:lvl2pPr>
            <a:lvl3pPr marL="912949" indent="0">
              <a:buNone/>
              <a:defRPr sz="1800" b="1"/>
            </a:lvl3pPr>
            <a:lvl4pPr marL="1369423" indent="0">
              <a:buNone/>
              <a:defRPr sz="1600" b="1"/>
            </a:lvl4pPr>
            <a:lvl5pPr marL="1825899" indent="0">
              <a:buNone/>
              <a:defRPr sz="1600" b="1"/>
            </a:lvl5pPr>
            <a:lvl6pPr marL="2282371" indent="0">
              <a:buNone/>
              <a:defRPr sz="1600" b="1"/>
            </a:lvl6pPr>
            <a:lvl7pPr marL="2738848" indent="0">
              <a:buNone/>
              <a:defRPr sz="1600" b="1"/>
            </a:lvl7pPr>
            <a:lvl8pPr marL="3195322" indent="0">
              <a:buNone/>
              <a:defRPr sz="1600" b="1"/>
            </a:lvl8pPr>
            <a:lvl9pPr marL="36517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1">
              <a:defRPr b="1">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rtl="1">
              <a:defRPr b="1">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rtl="1">
              <a:defRPr b="1">
                <a:latin typeface="Arial" charset="0"/>
              </a:defRPr>
            </a:lvl1pPr>
          </a:lstStyle>
          <a:p>
            <a:pPr>
              <a:defRPr/>
            </a:pPr>
            <a:fld id="{C38CBC6A-AAAF-440A-A2D7-23849652839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1">
              <a:defRPr b="1">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rtl="1">
              <a:defRPr b="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rtl="1">
              <a:defRPr b="1">
                <a:latin typeface="Arial" charset="0"/>
              </a:defRPr>
            </a:lvl1pPr>
          </a:lstStyle>
          <a:p>
            <a:pPr>
              <a:defRPr/>
            </a:pPr>
            <a:fld id="{B5AE0D9A-C971-4C54-ABE5-D134297C6AE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1">
              <a:defRPr b="1">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rtl="1">
              <a:defRPr b="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rtl="1">
              <a:defRPr b="1">
                <a:latin typeface="Arial" charset="0"/>
              </a:defRPr>
            </a:lvl1pPr>
          </a:lstStyle>
          <a:p>
            <a:pPr>
              <a:defRPr/>
            </a:pPr>
            <a:fld id="{19E3625F-CD54-46B1-92FB-B04AF917D7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0"/>
            <a:ext cx="3008313" cy="4691063"/>
          </a:xfrm>
        </p:spPr>
        <p:txBody>
          <a:bodyPr/>
          <a:lstStyle>
            <a:lvl1pPr marL="0" indent="0">
              <a:buNone/>
              <a:defRPr sz="1400"/>
            </a:lvl1pPr>
            <a:lvl2pPr marL="456474" indent="0">
              <a:buNone/>
              <a:defRPr sz="1200"/>
            </a:lvl2pPr>
            <a:lvl3pPr marL="912949" indent="0">
              <a:buNone/>
              <a:defRPr sz="1000"/>
            </a:lvl3pPr>
            <a:lvl4pPr marL="1369423" indent="0">
              <a:buNone/>
              <a:defRPr sz="900"/>
            </a:lvl4pPr>
            <a:lvl5pPr marL="1825899" indent="0">
              <a:buNone/>
              <a:defRPr sz="900"/>
            </a:lvl5pPr>
            <a:lvl6pPr marL="2282371" indent="0">
              <a:buNone/>
              <a:defRPr sz="900"/>
            </a:lvl6pPr>
            <a:lvl7pPr marL="2738848" indent="0">
              <a:buNone/>
              <a:defRPr sz="900"/>
            </a:lvl7pPr>
            <a:lvl8pPr marL="3195322" indent="0">
              <a:buNone/>
              <a:defRPr sz="900"/>
            </a:lvl8pPr>
            <a:lvl9pPr marL="36517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a:defRPr b="1">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rtl="1">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rtl="1">
              <a:defRPr b="1">
                <a:latin typeface="Arial" charset="0"/>
              </a:defRPr>
            </a:lvl1pPr>
          </a:lstStyle>
          <a:p>
            <a:pPr>
              <a:defRPr/>
            </a:pPr>
            <a:fld id="{4CF172A5-36F1-42FA-87A3-49BC0FEB693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474" indent="0">
              <a:buNone/>
              <a:defRPr sz="2800"/>
            </a:lvl2pPr>
            <a:lvl3pPr marL="912949" indent="0">
              <a:buNone/>
              <a:defRPr sz="2400"/>
            </a:lvl3pPr>
            <a:lvl4pPr marL="1369423" indent="0">
              <a:buNone/>
              <a:defRPr sz="2000"/>
            </a:lvl4pPr>
            <a:lvl5pPr marL="1825899" indent="0">
              <a:buNone/>
              <a:defRPr sz="2000"/>
            </a:lvl5pPr>
            <a:lvl6pPr marL="2282371" indent="0">
              <a:buNone/>
              <a:defRPr sz="2000"/>
            </a:lvl6pPr>
            <a:lvl7pPr marL="2738848" indent="0">
              <a:buNone/>
              <a:defRPr sz="2000"/>
            </a:lvl7pPr>
            <a:lvl8pPr marL="3195322" indent="0">
              <a:buNone/>
              <a:defRPr sz="2000"/>
            </a:lvl8pPr>
            <a:lvl9pPr marL="365179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4" indent="0">
              <a:buNone/>
              <a:defRPr sz="1200"/>
            </a:lvl2pPr>
            <a:lvl3pPr marL="912949" indent="0">
              <a:buNone/>
              <a:defRPr sz="1000"/>
            </a:lvl3pPr>
            <a:lvl4pPr marL="1369423" indent="0">
              <a:buNone/>
              <a:defRPr sz="900"/>
            </a:lvl4pPr>
            <a:lvl5pPr marL="1825899" indent="0">
              <a:buNone/>
              <a:defRPr sz="900"/>
            </a:lvl5pPr>
            <a:lvl6pPr marL="2282371" indent="0">
              <a:buNone/>
              <a:defRPr sz="900"/>
            </a:lvl6pPr>
            <a:lvl7pPr marL="2738848" indent="0">
              <a:buNone/>
              <a:defRPr sz="900"/>
            </a:lvl7pPr>
            <a:lvl8pPr marL="3195322" indent="0">
              <a:buNone/>
              <a:defRPr sz="900"/>
            </a:lvl8pPr>
            <a:lvl9pPr marL="36517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a:defRPr b="1">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rtl="1">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rtl="1">
              <a:defRPr b="1">
                <a:latin typeface="Arial" charset="0"/>
              </a:defRPr>
            </a:lvl1pPr>
          </a:lstStyle>
          <a:p>
            <a:pPr>
              <a:defRPr/>
            </a:pPr>
            <a:fld id="{E98EFD2A-6DE3-4BB9-B102-BAA4932F95E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b="1">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rtl="1">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rtl="1">
              <a:defRPr b="1">
                <a:latin typeface="Arial" charset="0"/>
              </a:defRPr>
            </a:lvl1pPr>
          </a:lstStyle>
          <a:p>
            <a:pPr>
              <a:defRPr/>
            </a:pPr>
            <a:fld id="{5EDD88A7-2A5E-47F7-A676-DFFE2C579AD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b="1">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rtl="1">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rtl="1">
              <a:defRPr b="1">
                <a:latin typeface="Arial" charset="0"/>
              </a:defRPr>
            </a:lvl1pPr>
          </a:lstStyle>
          <a:p>
            <a:pPr>
              <a:defRPr/>
            </a:pPr>
            <a:fld id="{72FC834F-59B3-4FD2-A306-BC6D8FC817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7500"/>
            <a:ext cx="8229600" cy="90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title style</a:t>
            </a:r>
            <a:endParaRPr lang="en-US" smtClean="0"/>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031" name="TextBox 9"/>
          <p:cNvSpPr txBox="1">
            <a:spLocks noChangeArrowheads="1"/>
          </p:cNvSpPr>
          <p:nvPr/>
        </p:nvSpPr>
        <p:spPr bwMode="auto">
          <a:xfrm>
            <a:off x="6724650" y="6359525"/>
            <a:ext cx="2117725" cy="107950"/>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defRPr/>
            </a:pPr>
            <a:r>
              <a:rPr lang="en-US" sz="700" dirty="0">
                <a:solidFill>
                  <a:srgbClr val="96A4AC"/>
                </a:solidFill>
                <a:cs typeface="Arial" charset="0"/>
              </a:rPr>
              <a:t>A </a:t>
            </a:r>
            <a:r>
              <a:rPr lang="en-US" sz="700" dirty="0" smtClean="0">
                <a:solidFill>
                  <a:srgbClr val="96A4AC"/>
                </a:solidFill>
                <a:cs typeface="Arial" charset="0"/>
              </a:rPr>
              <a:t>global partnership to stop measles &amp; rubella   </a:t>
            </a:r>
            <a:endParaRPr lang="en-US" sz="700" dirty="0">
              <a:solidFill>
                <a:srgbClr val="96A4AC"/>
              </a:solidFill>
              <a:cs typeface="Arial" charset="0"/>
            </a:endParaRPr>
          </a:p>
        </p:txBody>
      </p:sp>
      <p:pic>
        <p:nvPicPr>
          <p:cNvPr id="1029" name="Picture 11" descr="logos2.png"/>
          <p:cNvPicPr>
            <a:picLocks noChangeAspect="1"/>
          </p:cNvPicPr>
          <p:nvPr/>
        </p:nvPicPr>
        <p:blipFill>
          <a:blip r:embed="rId15"/>
          <a:srcRect/>
          <a:stretch>
            <a:fillRect/>
          </a:stretch>
        </p:blipFill>
        <p:spPr bwMode="auto">
          <a:xfrm>
            <a:off x="6810375" y="6518275"/>
            <a:ext cx="2032000" cy="142875"/>
          </a:xfrm>
          <a:prstGeom prst="rect">
            <a:avLst/>
          </a:prstGeom>
          <a:noFill/>
          <a:ln w="9525">
            <a:noFill/>
            <a:miter lim="800000"/>
            <a:headEnd/>
            <a:tailEnd/>
          </a:ln>
        </p:spPr>
      </p:pic>
      <p:pic>
        <p:nvPicPr>
          <p:cNvPr id="1030" name="Picture 1" descr="measles-rubella-initiative-profile.gif"/>
          <p:cNvPicPr>
            <a:picLocks noChangeAspect="1"/>
          </p:cNvPicPr>
          <p:nvPr/>
        </p:nvPicPr>
        <p:blipFill>
          <a:blip r:embed="rId16"/>
          <a:srcRect b="50250"/>
          <a:stretch>
            <a:fillRect/>
          </a:stretch>
        </p:blipFill>
        <p:spPr bwMode="auto">
          <a:xfrm>
            <a:off x="287338" y="6237288"/>
            <a:ext cx="1239837" cy="617537"/>
          </a:xfrm>
          <a:prstGeom prst="rect">
            <a:avLst/>
          </a:prstGeom>
          <a:noFill/>
          <a:ln w="9525">
            <a:noFill/>
            <a:miter lim="800000"/>
            <a:headEnd/>
            <a:tailEnd/>
          </a:ln>
        </p:spPr>
      </p:pic>
      <p:sp>
        <p:nvSpPr>
          <p:cNvPr id="1034" name="Line 10"/>
          <p:cNvSpPr>
            <a:spLocks noChangeShapeType="1"/>
          </p:cNvSpPr>
          <p:nvPr userDrawn="1"/>
        </p:nvSpPr>
        <p:spPr bwMode="auto">
          <a:xfrm>
            <a:off x="133350" y="6237288"/>
            <a:ext cx="8843963" cy="0"/>
          </a:xfrm>
          <a:prstGeom prst="line">
            <a:avLst/>
          </a:prstGeom>
          <a:noFill/>
          <a:ln w="9525">
            <a:solidFill>
              <a:schemeClr val="tx1"/>
            </a:solidFill>
            <a:round/>
            <a:headEnd/>
            <a:tailEnd/>
          </a:ln>
          <a:effectLst/>
        </p:spPr>
        <p:txBody>
          <a:bodyPr/>
          <a:lstStyle/>
          <a:p>
            <a:pPr>
              <a:defRPr/>
            </a:pPr>
            <a:endParaRPr lang="en-US">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85" r:id="rId12"/>
    <p:sldLayoutId id="2147483673" r:id="rId13"/>
  </p:sldLayoutIdLst>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EA8006"/>
          </a:solidFill>
          <a:latin typeface="Arial"/>
          <a:ea typeface="ＭＳ Ｐゴシック" charset="0"/>
          <a:cs typeface="Arial"/>
        </a:defRPr>
      </a:lvl1pPr>
      <a:lvl2pPr algn="l" defTabSz="457200" rtl="0" eaLnBrk="0" fontAlgn="base" hangingPunct="0">
        <a:spcBef>
          <a:spcPct val="0"/>
        </a:spcBef>
        <a:spcAft>
          <a:spcPct val="0"/>
        </a:spcAft>
        <a:defRPr sz="2800" b="1">
          <a:solidFill>
            <a:srgbClr val="EA8006"/>
          </a:solidFill>
          <a:latin typeface="Arial" charset="0"/>
          <a:ea typeface="ＭＳ Ｐゴシック" charset="0"/>
          <a:cs typeface="Arial" charset="0"/>
        </a:defRPr>
      </a:lvl2pPr>
      <a:lvl3pPr algn="l" defTabSz="457200" rtl="0" eaLnBrk="0" fontAlgn="base" hangingPunct="0">
        <a:spcBef>
          <a:spcPct val="0"/>
        </a:spcBef>
        <a:spcAft>
          <a:spcPct val="0"/>
        </a:spcAft>
        <a:defRPr sz="2800" b="1">
          <a:solidFill>
            <a:srgbClr val="EA8006"/>
          </a:solidFill>
          <a:latin typeface="Arial" charset="0"/>
          <a:ea typeface="ＭＳ Ｐゴシック" charset="0"/>
          <a:cs typeface="Arial" charset="0"/>
        </a:defRPr>
      </a:lvl3pPr>
      <a:lvl4pPr algn="l" defTabSz="457200" rtl="0" eaLnBrk="0" fontAlgn="base" hangingPunct="0">
        <a:spcBef>
          <a:spcPct val="0"/>
        </a:spcBef>
        <a:spcAft>
          <a:spcPct val="0"/>
        </a:spcAft>
        <a:defRPr sz="2800" b="1">
          <a:solidFill>
            <a:srgbClr val="EA8006"/>
          </a:solidFill>
          <a:latin typeface="Arial" charset="0"/>
          <a:ea typeface="ＭＳ Ｐゴシック" charset="0"/>
          <a:cs typeface="Arial" charset="0"/>
        </a:defRPr>
      </a:lvl4pPr>
      <a:lvl5pPr algn="l" defTabSz="457200" rtl="0" eaLnBrk="0" fontAlgn="base" hangingPunct="0">
        <a:spcBef>
          <a:spcPct val="0"/>
        </a:spcBef>
        <a:spcAft>
          <a:spcPct val="0"/>
        </a:spcAft>
        <a:defRPr sz="2800" b="1">
          <a:solidFill>
            <a:srgbClr val="EA8006"/>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800" b="1">
          <a:solidFill>
            <a:srgbClr val="EA8006"/>
          </a:solidFill>
          <a:latin typeface="Arial" charset="0"/>
          <a:ea typeface="ＭＳ Ｐゴシック" charset="0"/>
        </a:defRPr>
      </a:lvl6pPr>
      <a:lvl7pPr marL="914400" algn="l" defTabSz="457200" rtl="0" eaLnBrk="1" fontAlgn="base" hangingPunct="1">
        <a:spcBef>
          <a:spcPct val="0"/>
        </a:spcBef>
        <a:spcAft>
          <a:spcPct val="0"/>
        </a:spcAft>
        <a:defRPr sz="2800" b="1">
          <a:solidFill>
            <a:srgbClr val="EA8006"/>
          </a:solidFill>
          <a:latin typeface="Arial" charset="0"/>
          <a:ea typeface="ＭＳ Ｐゴシック" charset="0"/>
        </a:defRPr>
      </a:lvl7pPr>
      <a:lvl8pPr marL="1371600" algn="l" defTabSz="457200" rtl="0" eaLnBrk="1" fontAlgn="base" hangingPunct="1">
        <a:spcBef>
          <a:spcPct val="0"/>
        </a:spcBef>
        <a:spcAft>
          <a:spcPct val="0"/>
        </a:spcAft>
        <a:defRPr sz="2800" b="1">
          <a:solidFill>
            <a:srgbClr val="EA8006"/>
          </a:solidFill>
          <a:latin typeface="Arial" charset="0"/>
          <a:ea typeface="ＭＳ Ｐゴシック" charset="0"/>
        </a:defRPr>
      </a:lvl8pPr>
      <a:lvl9pPr marL="1828800" algn="l" defTabSz="457200" rtl="0" eaLnBrk="1" fontAlgn="base" hangingPunct="1">
        <a:spcBef>
          <a:spcPct val="0"/>
        </a:spcBef>
        <a:spcAft>
          <a:spcPct val="0"/>
        </a:spcAft>
        <a:defRPr sz="2800" b="1">
          <a:solidFill>
            <a:srgbClr val="EA8006"/>
          </a:solidFill>
          <a:latin typeface="Arial" charset="0"/>
          <a:ea typeface="ＭＳ Ｐゴシック" charset="0"/>
        </a:defRPr>
      </a:lvl9pPr>
    </p:titleStyle>
    <p:bodyStyle>
      <a:lvl1pPr marL="342900" indent="-342900" algn="l" defTabSz="457200" rtl="0" eaLnBrk="0" fontAlgn="base" hangingPunct="0">
        <a:spcBef>
          <a:spcPct val="0"/>
        </a:spcBef>
        <a:spcAft>
          <a:spcPct val="20000"/>
        </a:spcAft>
        <a:buClr>
          <a:srgbClr val="EA8006"/>
        </a:buClr>
        <a:buSzPct val="130000"/>
        <a:buFont typeface="Wingdings" pitchFamily="2" charset="2"/>
        <a:buChar char="§"/>
        <a:defRPr sz="2400" kern="1200">
          <a:solidFill>
            <a:srgbClr val="173648"/>
          </a:solidFill>
          <a:latin typeface="Arial"/>
          <a:ea typeface="ＭＳ Ｐゴシック" charset="0"/>
          <a:cs typeface="Arial"/>
        </a:defRPr>
      </a:lvl1pPr>
      <a:lvl2pPr marL="742950" indent="-285750" algn="l" defTabSz="457200" rtl="0" eaLnBrk="0" fontAlgn="base" hangingPunct="0">
        <a:spcBef>
          <a:spcPct val="0"/>
        </a:spcBef>
        <a:spcAft>
          <a:spcPct val="20000"/>
        </a:spcAft>
        <a:buClr>
          <a:srgbClr val="EA8006"/>
        </a:buClr>
        <a:buFont typeface="Wingdings" pitchFamily="2" charset="2"/>
        <a:buChar char="§"/>
        <a:defRPr sz="2200" kern="1200">
          <a:solidFill>
            <a:srgbClr val="173648"/>
          </a:solidFill>
          <a:latin typeface="Arial"/>
          <a:ea typeface="ＭＳ Ｐゴシック" charset="0"/>
          <a:cs typeface="Arial"/>
        </a:defRPr>
      </a:lvl2pPr>
      <a:lvl3pPr marL="1143000" indent="-228600" algn="l" defTabSz="457200" rtl="0" eaLnBrk="0" fontAlgn="base" hangingPunct="0">
        <a:spcBef>
          <a:spcPct val="0"/>
        </a:spcBef>
        <a:spcAft>
          <a:spcPct val="20000"/>
        </a:spcAft>
        <a:buClr>
          <a:srgbClr val="EA8006"/>
        </a:buClr>
        <a:buFont typeface="Arial" charset="0"/>
        <a:buChar char="•"/>
        <a:defRPr sz="2000" kern="1200">
          <a:solidFill>
            <a:srgbClr val="173648"/>
          </a:solidFill>
          <a:latin typeface="Arial"/>
          <a:ea typeface="ＭＳ Ｐゴシック" charset="0"/>
          <a:cs typeface="Arial"/>
        </a:defRPr>
      </a:lvl3pPr>
      <a:lvl4pPr marL="1600200" indent="-228600" algn="l" defTabSz="457200" rtl="0" eaLnBrk="0" fontAlgn="base" hangingPunct="0">
        <a:spcBef>
          <a:spcPct val="0"/>
        </a:spcBef>
        <a:spcAft>
          <a:spcPct val="20000"/>
        </a:spcAft>
        <a:buClr>
          <a:srgbClr val="EA8006"/>
        </a:buClr>
        <a:buFont typeface="Arial" charset="0"/>
        <a:buChar char="–"/>
        <a:defRPr kern="1200">
          <a:solidFill>
            <a:srgbClr val="173648"/>
          </a:solidFill>
          <a:latin typeface="Arial"/>
          <a:ea typeface="ＭＳ Ｐゴシック" charset="0"/>
          <a:cs typeface="Arial"/>
        </a:defRPr>
      </a:lvl4pPr>
      <a:lvl5pPr marL="2057400" indent="-228600" algn="l" defTabSz="457200" rtl="0" eaLnBrk="0" fontAlgn="base" hangingPunct="0">
        <a:spcBef>
          <a:spcPct val="0"/>
        </a:spcBef>
        <a:spcAft>
          <a:spcPct val="20000"/>
        </a:spcAft>
        <a:buClr>
          <a:srgbClr val="EA8006"/>
        </a:buClr>
        <a:buFont typeface="Arial" charset="0"/>
        <a:buChar char="»"/>
        <a:defRPr sz="1600" kern="1200">
          <a:solidFill>
            <a:srgbClr val="173648"/>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96" tIns="45648" rIns="91296" bIns="45648"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296" tIns="45648" rIns="91296" bIns="45648"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296" tIns="45648" rIns="91296" bIns="45648"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296" tIns="45648" rIns="91296" bIns="45648"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Arial" charset="0"/>
              </a:defRPr>
            </a:lvl1pPr>
          </a:lstStyle>
          <a:p>
            <a:pPr>
              <a:defRPr/>
            </a:pPr>
            <a:fld id="{66CBFEF0-2AE1-46DB-AD97-DEA08195A931}" type="slidenum">
              <a:rPr lang="en-US"/>
              <a:pPr>
                <a:defRPr/>
              </a:pPr>
              <a:t>‹#›</a:t>
            </a:fld>
            <a:endParaRPr lang="en-US"/>
          </a:p>
        </p:txBody>
      </p:sp>
      <p:pic>
        <p:nvPicPr>
          <p:cNvPr id="15366" name="Picture 6" descr="bullet back.png"/>
          <p:cNvPicPr>
            <a:picLocks noChangeAspect="1"/>
          </p:cNvPicPr>
          <p:nvPr userDrawn="1"/>
        </p:nvPicPr>
        <p:blipFill>
          <a:blip r:embed="rId12"/>
          <a:srcRect l="82625" t="15686" b="17647"/>
          <a:stretch>
            <a:fillRect/>
          </a:stretch>
        </p:blipFill>
        <p:spPr bwMode="auto">
          <a:xfrm>
            <a:off x="8001000" y="2743200"/>
            <a:ext cx="1143000" cy="2590800"/>
          </a:xfrm>
          <a:prstGeom prst="rect">
            <a:avLst/>
          </a:prstGeom>
          <a:noFill/>
          <a:ln w="9525">
            <a:noFill/>
            <a:miter lim="800000"/>
            <a:headEnd/>
            <a:tailEnd/>
          </a:ln>
        </p:spPr>
      </p:pic>
      <p:sp>
        <p:nvSpPr>
          <p:cNvPr id="153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96" tIns="45648" rIns="91296"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hf hdr="0" dt="0"/>
  <p:txStyles>
    <p:titleStyle>
      <a:lvl1pPr algn="ctr" defTabSz="911225" rtl="0" eaLnBrk="0" fontAlgn="base" hangingPunct="0">
        <a:spcBef>
          <a:spcPct val="0"/>
        </a:spcBef>
        <a:spcAft>
          <a:spcPct val="0"/>
        </a:spcAft>
        <a:defRPr sz="4400" kern="1200">
          <a:solidFill>
            <a:srgbClr val="FF0000"/>
          </a:solidFill>
          <a:latin typeface="+mj-lt"/>
          <a:ea typeface="+mj-ea"/>
          <a:cs typeface="+mj-cs"/>
        </a:defRPr>
      </a:lvl1pPr>
      <a:lvl2pPr algn="ctr" defTabSz="911225" rtl="0" eaLnBrk="0" fontAlgn="base" hangingPunct="0">
        <a:spcBef>
          <a:spcPct val="0"/>
        </a:spcBef>
        <a:spcAft>
          <a:spcPct val="0"/>
        </a:spcAft>
        <a:defRPr sz="4400">
          <a:solidFill>
            <a:srgbClr val="FF0000"/>
          </a:solidFill>
          <a:latin typeface="Calibri" pitchFamily="34" charset="0"/>
        </a:defRPr>
      </a:lvl2pPr>
      <a:lvl3pPr algn="ctr" defTabSz="911225" rtl="0" eaLnBrk="0" fontAlgn="base" hangingPunct="0">
        <a:spcBef>
          <a:spcPct val="0"/>
        </a:spcBef>
        <a:spcAft>
          <a:spcPct val="0"/>
        </a:spcAft>
        <a:defRPr sz="4400">
          <a:solidFill>
            <a:srgbClr val="FF0000"/>
          </a:solidFill>
          <a:latin typeface="Calibri" pitchFamily="34" charset="0"/>
        </a:defRPr>
      </a:lvl3pPr>
      <a:lvl4pPr algn="ctr" defTabSz="911225" rtl="0" eaLnBrk="0" fontAlgn="base" hangingPunct="0">
        <a:spcBef>
          <a:spcPct val="0"/>
        </a:spcBef>
        <a:spcAft>
          <a:spcPct val="0"/>
        </a:spcAft>
        <a:defRPr sz="4400">
          <a:solidFill>
            <a:srgbClr val="FF0000"/>
          </a:solidFill>
          <a:latin typeface="Calibri" pitchFamily="34" charset="0"/>
        </a:defRPr>
      </a:lvl4pPr>
      <a:lvl5pPr algn="ctr" defTabSz="911225" rtl="0" eaLnBrk="0" fontAlgn="base" hangingPunct="0">
        <a:spcBef>
          <a:spcPct val="0"/>
        </a:spcBef>
        <a:spcAft>
          <a:spcPct val="0"/>
        </a:spcAft>
        <a:defRPr sz="4400">
          <a:solidFill>
            <a:srgbClr val="FF0000"/>
          </a:solidFill>
          <a:latin typeface="Calibri" pitchFamily="34" charset="0"/>
        </a:defRPr>
      </a:lvl5pPr>
      <a:lvl6pPr marL="400596" algn="ctr" defTabSz="912465" rtl="0" fontAlgn="base">
        <a:spcBef>
          <a:spcPct val="0"/>
        </a:spcBef>
        <a:spcAft>
          <a:spcPct val="0"/>
        </a:spcAft>
        <a:defRPr sz="4400">
          <a:solidFill>
            <a:srgbClr val="FF0000"/>
          </a:solidFill>
          <a:latin typeface="Calibri" pitchFamily="34" charset="0"/>
        </a:defRPr>
      </a:lvl6pPr>
      <a:lvl7pPr marL="801188" algn="ctr" defTabSz="912465" rtl="0" fontAlgn="base">
        <a:spcBef>
          <a:spcPct val="0"/>
        </a:spcBef>
        <a:spcAft>
          <a:spcPct val="0"/>
        </a:spcAft>
        <a:defRPr sz="4400">
          <a:solidFill>
            <a:srgbClr val="FF0000"/>
          </a:solidFill>
          <a:latin typeface="Calibri" pitchFamily="34" charset="0"/>
        </a:defRPr>
      </a:lvl7pPr>
      <a:lvl8pPr marL="1201783" algn="ctr" defTabSz="912465" rtl="0" fontAlgn="base">
        <a:spcBef>
          <a:spcPct val="0"/>
        </a:spcBef>
        <a:spcAft>
          <a:spcPct val="0"/>
        </a:spcAft>
        <a:defRPr sz="4400">
          <a:solidFill>
            <a:srgbClr val="FF0000"/>
          </a:solidFill>
          <a:latin typeface="Calibri" pitchFamily="34" charset="0"/>
        </a:defRPr>
      </a:lvl8pPr>
      <a:lvl9pPr marL="1602377" algn="ctr" defTabSz="912465" rtl="0" fontAlgn="base">
        <a:spcBef>
          <a:spcPct val="0"/>
        </a:spcBef>
        <a:spcAft>
          <a:spcPct val="0"/>
        </a:spcAft>
        <a:defRPr sz="4400">
          <a:solidFill>
            <a:srgbClr val="FF0000"/>
          </a:solidFill>
          <a:latin typeface="Calibri" pitchFamily="34" charset="0"/>
        </a:defRPr>
      </a:lvl9pPr>
    </p:titleStyle>
    <p:bodyStyle>
      <a:lvl1pPr marL="341313" indent="-341313" algn="l" defTabSz="911225"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1363" indent="-284163" algn="l" defTabSz="911225"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39825" indent="-227013" algn="l" defTabSz="911225"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595438" indent="-227013" algn="l" defTabSz="911225"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2638" indent="-227013" algn="l" defTabSz="911225"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0609"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83"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560"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033"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49" rtl="0" eaLnBrk="1" latinLnBrk="0" hangingPunct="1">
        <a:defRPr sz="1800" kern="1200">
          <a:solidFill>
            <a:schemeClr val="tx1"/>
          </a:solidFill>
          <a:latin typeface="+mn-lt"/>
          <a:ea typeface="+mn-ea"/>
          <a:cs typeface="+mn-cs"/>
        </a:defRPr>
      </a:lvl1pPr>
      <a:lvl2pPr marL="456474" algn="l" defTabSz="912949" rtl="0" eaLnBrk="1" latinLnBrk="0" hangingPunct="1">
        <a:defRPr sz="1800" kern="1200">
          <a:solidFill>
            <a:schemeClr val="tx1"/>
          </a:solidFill>
          <a:latin typeface="+mn-lt"/>
          <a:ea typeface="+mn-ea"/>
          <a:cs typeface="+mn-cs"/>
        </a:defRPr>
      </a:lvl2pPr>
      <a:lvl3pPr marL="912949" algn="l" defTabSz="912949" rtl="0" eaLnBrk="1" latinLnBrk="0" hangingPunct="1">
        <a:defRPr sz="1800" kern="1200">
          <a:solidFill>
            <a:schemeClr val="tx1"/>
          </a:solidFill>
          <a:latin typeface="+mn-lt"/>
          <a:ea typeface="+mn-ea"/>
          <a:cs typeface="+mn-cs"/>
        </a:defRPr>
      </a:lvl3pPr>
      <a:lvl4pPr marL="1369423" algn="l" defTabSz="912949" rtl="0" eaLnBrk="1" latinLnBrk="0" hangingPunct="1">
        <a:defRPr sz="1800" kern="1200">
          <a:solidFill>
            <a:schemeClr val="tx1"/>
          </a:solidFill>
          <a:latin typeface="+mn-lt"/>
          <a:ea typeface="+mn-ea"/>
          <a:cs typeface="+mn-cs"/>
        </a:defRPr>
      </a:lvl4pPr>
      <a:lvl5pPr marL="1825899" algn="l" defTabSz="912949" rtl="0" eaLnBrk="1" latinLnBrk="0" hangingPunct="1">
        <a:defRPr sz="1800" kern="1200">
          <a:solidFill>
            <a:schemeClr val="tx1"/>
          </a:solidFill>
          <a:latin typeface="+mn-lt"/>
          <a:ea typeface="+mn-ea"/>
          <a:cs typeface="+mn-cs"/>
        </a:defRPr>
      </a:lvl5pPr>
      <a:lvl6pPr marL="2282371" algn="l" defTabSz="912949" rtl="0" eaLnBrk="1" latinLnBrk="0" hangingPunct="1">
        <a:defRPr sz="1800" kern="1200">
          <a:solidFill>
            <a:schemeClr val="tx1"/>
          </a:solidFill>
          <a:latin typeface="+mn-lt"/>
          <a:ea typeface="+mn-ea"/>
          <a:cs typeface="+mn-cs"/>
        </a:defRPr>
      </a:lvl6pPr>
      <a:lvl7pPr marL="2738848" algn="l" defTabSz="912949" rtl="0" eaLnBrk="1" latinLnBrk="0" hangingPunct="1">
        <a:defRPr sz="1800" kern="1200">
          <a:solidFill>
            <a:schemeClr val="tx1"/>
          </a:solidFill>
          <a:latin typeface="+mn-lt"/>
          <a:ea typeface="+mn-ea"/>
          <a:cs typeface="+mn-cs"/>
        </a:defRPr>
      </a:lvl7pPr>
      <a:lvl8pPr marL="3195322" algn="l" defTabSz="912949" rtl="0" eaLnBrk="1" latinLnBrk="0" hangingPunct="1">
        <a:defRPr sz="1800" kern="1200">
          <a:solidFill>
            <a:schemeClr val="tx1"/>
          </a:solidFill>
          <a:latin typeface="+mn-lt"/>
          <a:ea typeface="+mn-ea"/>
          <a:cs typeface="+mn-cs"/>
        </a:defRPr>
      </a:lvl8pPr>
      <a:lvl9pPr marL="3651794" algn="l" defTabSz="91294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18" Type="http://schemas.openxmlformats.org/officeDocument/2006/relationships/image" Target="../media/image18.jpeg"/><Relationship Id="rId3" Type="http://schemas.openxmlformats.org/officeDocument/2006/relationships/hyperlink" Target="http://images.google.com/imgres?imgurl=http://www.pocketpicks.co.uk/latest/wp-content/uploads/2007/06/209-OFF-Vodafone_Square.jpg&amp;imgrefurl=http://current.com/items/88984110_vodafone_acquisice_la_tedesca_arcor&amp;h=599&amp;w=599&amp;sz=24&amp;hl=en&amp;start=1&amp;um=1&amp;usg=___Sw1t5IT2GPV0ccwXD874ZRUAe4=&amp;tbnid=_6On9wU7tqXqyM:&amp;tbnh=135&amp;tbnw=135&amp;prev=/images?q=vodafone&amp;um=1&amp;hl=en&amp;sa=X" TargetMode="External"/><Relationship Id="rId21" Type="http://schemas.openxmlformats.org/officeDocument/2006/relationships/image" Target="../media/image40.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19.jpeg"/><Relationship Id="rId2" Type="http://schemas.openxmlformats.org/officeDocument/2006/relationships/notesSlide" Target="../notesSlides/notesSlide23.xml"/><Relationship Id="rId16" Type="http://schemas.openxmlformats.org/officeDocument/2006/relationships/image" Target="../media/image20.jpe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17.tiff"/><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hyperlink" Target="http://www.sydneynewyearseve.com/assets/gallery/2011/nye11_dc-3_lr-2.jpg?width=500&amp;height=375"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685800" y="2127250"/>
            <a:ext cx="7772400" cy="1096963"/>
          </a:xfrm>
        </p:spPr>
        <p:txBody>
          <a:bodyPr/>
          <a:lstStyle/>
          <a:p>
            <a:pPr eaLnBrk="1" hangingPunct="1"/>
            <a:r>
              <a:rPr lang="en-US" sz="2900" smtClean="0">
                <a:latin typeface="Arial" charset="0"/>
                <a:ea typeface="ＭＳ Ｐゴシック"/>
                <a:cs typeface="Arial" charset="0"/>
              </a:rPr>
              <a:t>The Measles &amp; Rubella Initiative:</a:t>
            </a:r>
            <a:br>
              <a:rPr lang="en-US" sz="2900" smtClean="0">
                <a:latin typeface="Arial" charset="0"/>
                <a:ea typeface="ＭＳ Ｐゴシック"/>
                <a:cs typeface="Arial" charset="0"/>
              </a:rPr>
            </a:br>
            <a:r>
              <a:rPr lang="en-US" sz="2900" smtClean="0">
                <a:latin typeface="Arial" charset="0"/>
                <a:ea typeface="ＭＳ Ｐゴシック"/>
                <a:cs typeface="Arial" charset="0"/>
              </a:rPr>
              <a:t>Preparing for the Next Decade</a:t>
            </a:r>
            <a:br>
              <a:rPr lang="en-US" sz="2900" smtClean="0">
                <a:latin typeface="Arial" charset="0"/>
                <a:ea typeface="ＭＳ Ｐゴシック"/>
                <a:cs typeface="Arial" charset="0"/>
              </a:rPr>
            </a:br>
            <a:endParaRPr lang="en-US" sz="2900" smtClean="0">
              <a:latin typeface="Arial" charset="0"/>
              <a:ea typeface="ＭＳ Ｐゴシック"/>
              <a:cs typeface="Arial" charset="0"/>
            </a:endParaRPr>
          </a:p>
        </p:txBody>
      </p:sp>
      <p:sp>
        <p:nvSpPr>
          <p:cNvPr id="27650" name="Subtitle 2"/>
          <p:cNvSpPr>
            <a:spLocks noGrp="1"/>
          </p:cNvSpPr>
          <p:nvPr>
            <p:ph type="subTitle" idx="1"/>
          </p:nvPr>
        </p:nvSpPr>
        <p:spPr>
          <a:xfrm>
            <a:off x="1371600" y="3602038"/>
            <a:ext cx="6400800" cy="1839912"/>
          </a:xfrm>
        </p:spPr>
        <p:txBody>
          <a:bodyPr/>
          <a:lstStyle/>
          <a:p>
            <a:pPr eaLnBrk="1" hangingPunct="1"/>
            <a:r>
              <a:rPr lang="en-US" sz="2200" smtClean="0">
                <a:solidFill>
                  <a:schemeClr val="tx1"/>
                </a:solidFill>
                <a:latin typeface="Arial" charset="0"/>
                <a:ea typeface="ＭＳ Ｐゴシック"/>
                <a:cs typeface="Arial" charset="0"/>
              </a:rPr>
              <a:t>Lisa Cairns, MD, MPH</a:t>
            </a:r>
          </a:p>
          <a:p>
            <a:pPr eaLnBrk="1" hangingPunct="1"/>
            <a:r>
              <a:rPr lang="en-US" sz="2200" smtClean="0">
                <a:solidFill>
                  <a:schemeClr val="tx1"/>
                </a:solidFill>
                <a:latin typeface="Arial" charset="0"/>
                <a:ea typeface="ＭＳ Ｐゴシック"/>
                <a:cs typeface="Arial" charset="0"/>
              </a:rPr>
              <a:t>Sept 18, 2012</a:t>
            </a:r>
          </a:p>
          <a:p>
            <a:pPr eaLnBrk="1" hangingPunct="1"/>
            <a:r>
              <a:rPr lang="en-US" sz="2200" smtClean="0">
                <a:solidFill>
                  <a:schemeClr val="tx1"/>
                </a:solidFill>
                <a:latin typeface="Arial" charset="0"/>
                <a:ea typeface="ＭＳ Ｐゴシック"/>
                <a:cs typeface="Arial" charset="0"/>
              </a:rPr>
              <a:t>Washington, DC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79425" y="317500"/>
            <a:ext cx="8118475" cy="909638"/>
          </a:xfrm>
        </p:spPr>
        <p:txBody>
          <a:bodyPr/>
          <a:lstStyle/>
          <a:p>
            <a:pPr algn="ctr" eaLnBrk="1" hangingPunct="1"/>
            <a:r>
              <a:rPr lang="en-GB" sz="2400" smtClean="0">
                <a:latin typeface="Arial" charset="0"/>
                <a:ea typeface="ＭＳ Ｐゴシック"/>
                <a:cs typeface="Arial" charset="0"/>
              </a:rPr>
              <a:t>Global Measles and Rubella</a:t>
            </a:r>
            <a:br>
              <a:rPr lang="en-GB" sz="2400" smtClean="0">
                <a:latin typeface="Arial" charset="0"/>
                <a:ea typeface="ＭＳ Ｐゴシック"/>
                <a:cs typeface="Arial" charset="0"/>
              </a:rPr>
            </a:br>
            <a:r>
              <a:rPr lang="en-GB" sz="2400" smtClean="0">
                <a:latin typeface="Arial" charset="0"/>
                <a:ea typeface="ＭＳ Ｐゴシック"/>
                <a:cs typeface="Arial" charset="0"/>
              </a:rPr>
              <a:t>Strategic Plan</a:t>
            </a:r>
            <a:br>
              <a:rPr lang="en-GB" sz="2400" smtClean="0">
                <a:latin typeface="Arial" charset="0"/>
                <a:ea typeface="ＭＳ Ｐゴシック"/>
                <a:cs typeface="Arial" charset="0"/>
              </a:rPr>
            </a:br>
            <a:r>
              <a:rPr lang="en-GB" sz="2400" smtClean="0">
                <a:latin typeface="Arial" charset="0"/>
                <a:ea typeface="ＭＳ Ｐゴシック"/>
                <a:cs typeface="Arial" charset="0"/>
              </a:rPr>
              <a:t>2012- 2020</a:t>
            </a:r>
            <a:br>
              <a:rPr lang="en-GB" sz="2400" smtClean="0">
                <a:latin typeface="Arial" charset="0"/>
                <a:ea typeface="ＭＳ Ｐゴシック"/>
                <a:cs typeface="Arial" charset="0"/>
              </a:rPr>
            </a:br>
            <a:r>
              <a:rPr lang="en-GB" sz="2400" smtClean="0">
                <a:latin typeface="Arial" charset="0"/>
                <a:ea typeface="ＭＳ Ｐゴシック"/>
                <a:cs typeface="Arial" charset="0"/>
              </a:rPr>
              <a:t> </a:t>
            </a:r>
            <a:r>
              <a:rPr lang="en-US" sz="2400" smtClean="0">
                <a:solidFill>
                  <a:schemeClr val="tx1"/>
                </a:solidFill>
                <a:latin typeface="Arial" charset="0"/>
                <a:ea typeface="ＭＳ Ｐゴシック"/>
                <a:cs typeface="Arial" charset="0"/>
              </a:rPr>
              <a:t/>
            </a:r>
            <a:br>
              <a:rPr lang="en-US" sz="2400" smtClean="0">
                <a:solidFill>
                  <a:schemeClr val="tx1"/>
                </a:solidFill>
                <a:latin typeface="Arial" charset="0"/>
                <a:ea typeface="ＭＳ Ｐゴシック"/>
                <a:cs typeface="Arial" charset="0"/>
              </a:rPr>
            </a:br>
            <a:endParaRPr lang="en-US" sz="2400" smtClean="0">
              <a:solidFill>
                <a:schemeClr val="tx1"/>
              </a:solidFill>
              <a:latin typeface="Arial" charset="0"/>
              <a:ea typeface="ＭＳ Ｐゴシック"/>
              <a:cs typeface="Arial" charset="0"/>
            </a:endParaRPr>
          </a:p>
        </p:txBody>
      </p:sp>
      <p:pic>
        <p:nvPicPr>
          <p:cNvPr id="47106" name="Picture 2" descr="Screen Clipping"/>
          <p:cNvPicPr>
            <a:picLocks noChangeAspect="1"/>
          </p:cNvPicPr>
          <p:nvPr/>
        </p:nvPicPr>
        <p:blipFill>
          <a:blip r:embed="rId3"/>
          <a:srcRect/>
          <a:stretch>
            <a:fillRect/>
          </a:stretch>
        </p:blipFill>
        <p:spPr bwMode="auto">
          <a:xfrm>
            <a:off x="1660525" y="1743075"/>
            <a:ext cx="5922963" cy="435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3"/>
          <a:srcRect/>
          <a:stretch>
            <a:fillRect/>
          </a:stretch>
        </p:blipFill>
        <p:spPr bwMode="auto">
          <a:xfrm>
            <a:off x="4683125" y="1219200"/>
            <a:ext cx="3836988" cy="4864100"/>
          </a:xfrm>
          <a:prstGeom prst="rect">
            <a:avLst/>
          </a:prstGeom>
          <a:noFill/>
          <a:ln w="9525">
            <a:noFill/>
            <a:miter lim="800000"/>
            <a:headEnd/>
            <a:tailEnd/>
          </a:ln>
        </p:spPr>
      </p:pic>
      <p:sp>
        <p:nvSpPr>
          <p:cNvPr id="49154" name="Rectangle 11"/>
          <p:cNvSpPr>
            <a:spLocks noGrp="1"/>
          </p:cNvSpPr>
          <p:nvPr>
            <p:ph type="title" idx="4294967295"/>
          </p:nvPr>
        </p:nvSpPr>
        <p:spPr>
          <a:xfrm>
            <a:off x="457200" y="317500"/>
            <a:ext cx="8229600" cy="1114425"/>
          </a:xfrm>
        </p:spPr>
        <p:txBody>
          <a:bodyPr/>
          <a:lstStyle/>
          <a:p>
            <a:pPr eaLnBrk="1" hangingPunct="1"/>
            <a:r>
              <a:rPr lang="en-GB" smtClean="0">
                <a:latin typeface="Arial" charset="0"/>
                <a:ea typeface="ＭＳ Ｐゴシック"/>
                <a:cs typeface="Arial" charset="0"/>
              </a:rPr>
              <a:t>2011 WHO Rubella Vaccine Position Paper</a:t>
            </a:r>
            <a:endParaRPr lang="en-US" smtClean="0">
              <a:latin typeface="Arial" charset="0"/>
              <a:ea typeface="ＭＳ Ｐゴシック"/>
              <a:cs typeface="Arial" charset="0"/>
            </a:endParaRPr>
          </a:p>
        </p:txBody>
      </p:sp>
      <p:sp>
        <p:nvSpPr>
          <p:cNvPr id="49155" name="Rectangle 12"/>
          <p:cNvSpPr>
            <a:spLocks noGrp="1"/>
          </p:cNvSpPr>
          <p:nvPr>
            <p:ph type="body" sz="half" idx="4294967295"/>
          </p:nvPr>
        </p:nvSpPr>
        <p:spPr>
          <a:xfrm>
            <a:off x="457200" y="1600200"/>
            <a:ext cx="4038600" cy="4525963"/>
          </a:xfrm>
        </p:spPr>
        <p:txBody>
          <a:bodyPr/>
          <a:lstStyle/>
          <a:p>
            <a:pPr marL="117475" lvl="1" indent="1588" eaLnBrk="1" hangingPunct="1">
              <a:spcBef>
                <a:spcPct val="20000"/>
              </a:spcBef>
              <a:spcAft>
                <a:spcPct val="0"/>
              </a:spcAft>
              <a:buFont typeface="Arial" charset="0"/>
              <a:buNone/>
            </a:pPr>
            <a:r>
              <a:rPr lang="en-GB" sz="2000" smtClean="0">
                <a:latin typeface="Arial" charset="0"/>
                <a:ea typeface="ＭＳ Ｐゴシック"/>
                <a:cs typeface="Arial" charset="0"/>
              </a:rPr>
              <a:t>“In light of the remaining global burden of CRS and proven efficacy and safety of RCVs,</a:t>
            </a:r>
          </a:p>
          <a:p>
            <a:pPr marL="117475" lvl="1" indent="1588" eaLnBrk="1" hangingPunct="1">
              <a:spcBef>
                <a:spcPct val="20000"/>
              </a:spcBef>
              <a:spcAft>
                <a:spcPct val="0"/>
              </a:spcAft>
              <a:buFont typeface="Arial" charset="0"/>
              <a:buNone/>
            </a:pPr>
            <a:r>
              <a:rPr lang="en-GB" sz="2000" smtClean="0">
                <a:solidFill>
                  <a:schemeClr val="hlink"/>
                </a:solidFill>
                <a:latin typeface="Arial" charset="0"/>
                <a:ea typeface="ＭＳ Ｐゴシック"/>
                <a:cs typeface="Arial" charset="0"/>
              </a:rPr>
              <a:t>WHO recommends that </a:t>
            </a:r>
            <a:br>
              <a:rPr lang="en-GB" sz="2000" smtClean="0">
                <a:solidFill>
                  <a:schemeClr val="hlink"/>
                </a:solidFill>
                <a:latin typeface="Arial" charset="0"/>
                <a:ea typeface="ＭＳ Ｐゴシック"/>
                <a:cs typeface="Arial" charset="0"/>
              </a:rPr>
            </a:br>
            <a:r>
              <a:rPr lang="en-GB" sz="2000" smtClean="0">
                <a:solidFill>
                  <a:schemeClr val="hlink"/>
                </a:solidFill>
                <a:latin typeface="Arial" charset="0"/>
                <a:ea typeface="ＭＳ Ｐゴシック"/>
                <a:cs typeface="Arial" charset="0"/>
              </a:rPr>
              <a:t>countries take the </a:t>
            </a:r>
            <a:br>
              <a:rPr lang="en-GB" sz="2000" smtClean="0">
                <a:solidFill>
                  <a:schemeClr val="hlink"/>
                </a:solidFill>
                <a:latin typeface="Arial" charset="0"/>
                <a:ea typeface="ＭＳ Ｐゴシック"/>
                <a:cs typeface="Arial" charset="0"/>
              </a:rPr>
            </a:br>
            <a:r>
              <a:rPr lang="en-GB" sz="2000" smtClean="0">
                <a:solidFill>
                  <a:schemeClr val="hlink"/>
                </a:solidFill>
                <a:latin typeface="Arial" charset="0"/>
                <a:ea typeface="ＭＳ Ｐゴシック"/>
                <a:cs typeface="Arial" charset="0"/>
              </a:rPr>
              <a:t>opportunity offered by </a:t>
            </a:r>
            <a:br>
              <a:rPr lang="en-GB" sz="2000" smtClean="0">
                <a:solidFill>
                  <a:schemeClr val="hlink"/>
                </a:solidFill>
                <a:latin typeface="Arial" charset="0"/>
                <a:ea typeface="ＭＳ Ｐゴシック"/>
                <a:cs typeface="Arial" charset="0"/>
              </a:rPr>
            </a:br>
            <a:r>
              <a:rPr lang="en-GB" sz="2000" smtClean="0">
                <a:solidFill>
                  <a:schemeClr val="hlink"/>
                </a:solidFill>
                <a:latin typeface="Arial" charset="0"/>
                <a:ea typeface="ＭＳ Ｐゴシック"/>
                <a:cs typeface="Arial" charset="0"/>
              </a:rPr>
              <a:t>control and elimination </a:t>
            </a:r>
            <a:br>
              <a:rPr lang="en-GB" sz="2000" smtClean="0">
                <a:solidFill>
                  <a:schemeClr val="hlink"/>
                </a:solidFill>
                <a:latin typeface="Arial" charset="0"/>
                <a:ea typeface="ＭＳ Ｐゴシック"/>
                <a:cs typeface="Arial" charset="0"/>
              </a:rPr>
            </a:br>
            <a:r>
              <a:rPr lang="en-GB" sz="2000" smtClean="0">
                <a:solidFill>
                  <a:schemeClr val="hlink"/>
                </a:solidFill>
                <a:latin typeface="Arial" charset="0"/>
                <a:ea typeface="ＭＳ Ｐゴシック"/>
                <a:cs typeface="Arial" charset="0"/>
              </a:rPr>
              <a:t>activities to introduce </a:t>
            </a:r>
            <a:br>
              <a:rPr lang="en-GB" sz="2000" smtClean="0">
                <a:solidFill>
                  <a:schemeClr val="hlink"/>
                </a:solidFill>
                <a:latin typeface="Arial" charset="0"/>
                <a:ea typeface="ＭＳ Ｐゴシック"/>
                <a:cs typeface="Arial" charset="0"/>
              </a:rPr>
            </a:br>
            <a:r>
              <a:rPr lang="en-GB" sz="2000" smtClean="0">
                <a:solidFill>
                  <a:schemeClr val="hlink"/>
                </a:solidFill>
                <a:latin typeface="Arial" charset="0"/>
                <a:ea typeface="ＭＳ Ｐゴシック"/>
                <a:cs typeface="Arial" charset="0"/>
              </a:rPr>
              <a:t>RCVs."</a:t>
            </a:r>
            <a:r>
              <a:rPr lang="en-GB" sz="2000" smtClean="0">
                <a:latin typeface="Arial" charset="0"/>
                <a:ea typeface="ＭＳ Ｐゴシック"/>
                <a:cs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p:cNvSpPr>
          <p:nvPr>
            <p:ph type="title"/>
          </p:nvPr>
        </p:nvSpPr>
        <p:spPr/>
        <p:txBody>
          <a:bodyPr/>
          <a:lstStyle/>
          <a:p>
            <a:pPr eaLnBrk="1" hangingPunct="1"/>
            <a:r>
              <a:rPr lang="en-US" smtClean="0">
                <a:latin typeface="Arial" charset="0"/>
                <a:ea typeface="ＭＳ Ｐゴシック"/>
                <a:cs typeface="Arial" charset="0"/>
              </a:rPr>
              <a:t>GAVI Support for Measles and Rubella - </a:t>
            </a:r>
            <a:br>
              <a:rPr lang="en-US" smtClean="0">
                <a:latin typeface="Arial" charset="0"/>
                <a:ea typeface="ＭＳ Ｐゴシック"/>
                <a:cs typeface="Arial" charset="0"/>
              </a:rPr>
            </a:br>
            <a:r>
              <a:rPr lang="en-US" smtClean="0">
                <a:latin typeface="Arial" charset="0"/>
                <a:ea typeface="ＭＳ Ｐゴシック"/>
                <a:cs typeface="Arial" charset="0"/>
              </a:rPr>
              <a:t>&gt;$750 Million through 2018</a:t>
            </a:r>
          </a:p>
        </p:txBody>
      </p:sp>
      <p:sp>
        <p:nvSpPr>
          <p:cNvPr id="51202" name="Rectangle 9"/>
          <p:cNvSpPr>
            <a:spLocks noGrp="1"/>
          </p:cNvSpPr>
          <p:nvPr>
            <p:ph type="body" sz="half" idx="1"/>
          </p:nvPr>
        </p:nvSpPr>
        <p:spPr/>
        <p:txBody>
          <a:bodyPr/>
          <a:lstStyle/>
          <a:p>
            <a:pPr eaLnBrk="1" hangingPunct="1"/>
            <a:r>
              <a:rPr lang="en-GB" sz="2000" smtClean="0">
                <a:latin typeface="Arial" charset="0"/>
                <a:ea typeface="ＭＳ Ｐゴシック"/>
                <a:cs typeface="Arial" charset="0"/>
              </a:rPr>
              <a:t>Rubella introduction: </a:t>
            </a:r>
          </a:p>
          <a:p>
            <a:pPr lvl="1" eaLnBrk="1" hangingPunct="1"/>
            <a:r>
              <a:rPr lang="en-GB" sz="2000" smtClean="0">
                <a:latin typeface="Arial" charset="0"/>
                <a:ea typeface="ＭＳ Ｐゴシック"/>
                <a:cs typeface="Arial" charset="0"/>
              </a:rPr>
              <a:t>MR catch-up SIA (9m-14y)</a:t>
            </a:r>
          </a:p>
          <a:p>
            <a:pPr eaLnBrk="1" hangingPunct="1"/>
            <a:r>
              <a:rPr lang="en-GB" sz="2000" smtClean="0">
                <a:latin typeface="Arial" charset="0"/>
                <a:ea typeface="ＭＳ Ｐゴシック"/>
                <a:cs typeface="Arial" charset="0"/>
              </a:rPr>
              <a:t>Performance-based funding for 1st dose measles coverage</a:t>
            </a:r>
          </a:p>
          <a:p>
            <a:pPr eaLnBrk="1" hangingPunct="1"/>
            <a:r>
              <a:rPr lang="en-GB" sz="2000" smtClean="0">
                <a:latin typeface="Arial" charset="0"/>
                <a:ea typeface="ＭＳ Ｐゴシック"/>
                <a:cs typeface="Arial" charset="0"/>
              </a:rPr>
              <a:t>Continue support for grants to introduce MCV2 in routine</a:t>
            </a:r>
          </a:p>
          <a:p>
            <a:pPr eaLnBrk="1" hangingPunct="1"/>
            <a:r>
              <a:rPr lang="en-GB" sz="2000" smtClean="0">
                <a:latin typeface="Arial" charset="0"/>
                <a:ea typeface="ＭＳ Ｐゴシック"/>
                <a:cs typeface="Arial" charset="0"/>
              </a:rPr>
              <a:t>Support for measles follow-up SIAs in 6 large countries</a:t>
            </a:r>
          </a:p>
          <a:p>
            <a:pPr eaLnBrk="1" hangingPunct="1"/>
            <a:r>
              <a:rPr lang="en-GB" sz="2000" smtClean="0">
                <a:latin typeface="Arial" charset="0"/>
                <a:ea typeface="ＭＳ Ｐゴシック"/>
                <a:cs typeface="Arial" charset="0"/>
              </a:rPr>
              <a:t>Support for measles outbreak response immunization ($55 million)  -- through MRI</a:t>
            </a:r>
          </a:p>
        </p:txBody>
      </p:sp>
      <p:sp>
        <p:nvSpPr>
          <p:cNvPr id="51203" name="Rectangle 10"/>
          <p:cNvSpPr>
            <a:spLocks noGrp="1"/>
          </p:cNvSpPr>
          <p:nvPr>
            <p:ph type="clipArt" sz="half" idx="2"/>
          </p:nvPr>
        </p:nvSpPr>
        <p:spPr/>
      </p:sp>
      <p:pic>
        <p:nvPicPr>
          <p:cNvPr id="51204" name="Picture 3"/>
          <p:cNvPicPr>
            <a:picLocks noChangeAspect="1" noChangeArrowheads="1"/>
          </p:cNvPicPr>
          <p:nvPr/>
        </p:nvPicPr>
        <p:blipFill>
          <a:blip r:embed="rId3"/>
          <a:srcRect/>
          <a:stretch>
            <a:fillRect/>
          </a:stretch>
        </p:blipFill>
        <p:spPr bwMode="auto">
          <a:xfrm>
            <a:off x="4419600" y="1752600"/>
            <a:ext cx="4011613" cy="3787775"/>
          </a:xfrm>
          <a:prstGeom prst="rect">
            <a:avLst/>
          </a:prstGeom>
          <a:noFill/>
          <a:ln w="9525">
            <a:noFill/>
            <a:miter lim="800000"/>
            <a:headEnd/>
            <a:tailEnd/>
          </a:ln>
        </p:spPr>
      </p:pic>
      <p:pic>
        <p:nvPicPr>
          <p:cNvPr id="51205" name="Picture 4"/>
          <p:cNvPicPr>
            <a:picLocks noChangeAspect="1" noChangeArrowheads="1"/>
          </p:cNvPicPr>
          <p:nvPr/>
        </p:nvPicPr>
        <p:blipFill>
          <a:blip r:embed="rId4"/>
          <a:srcRect/>
          <a:stretch>
            <a:fillRect/>
          </a:stretch>
        </p:blipFill>
        <p:spPr bwMode="auto">
          <a:xfrm>
            <a:off x="4572000" y="5637213"/>
            <a:ext cx="4114800" cy="157162"/>
          </a:xfrm>
          <a:prstGeom prst="rect">
            <a:avLst/>
          </a:prstGeom>
          <a:noFill/>
          <a:ln w="9525">
            <a:noFill/>
            <a:miter lim="800000"/>
            <a:headEnd/>
            <a:tailEnd/>
          </a:ln>
        </p:spPr>
      </p:pic>
      <p:sp>
        <p:nvSpPr>
          <p:cNvPr id="51206" name="TextBox 3"/>
          <p:cNvSpPr txBox="1">
            <a:spLocks noChangeArrowheads="1"/>
          </p:cNvSpPr>
          <p:nvPr/>
        </p:nvSpPr>
        <p:spPr bwMode="auto">
          <a:xfrm>
            <a:off x="5278438" y="1468438"/>
            <a:ext cx="2776537" cy="358775"/>
          </a:xfrm>
          <a:prstGeom prst="rect">
            <a:avLst/>
          </a:prstGeom>
          <a:noFill/>
          <a:ln w="9525">
            <a:solidFill>
              <a:schemeClr val="tx1"/>
            </a:solidFill>
            <a:miter lim="800000"/>
            <a:headEnd/>
            <a:tailEnd/>
          </a:ln>
        </p:spPr>
        <p:txBody>
          <a:bodyPr wrap="none" lIns="80105" tIns="40053" rIns="80105" bIns="40053">
            <a:spAutoFit/>
          </a:bodyPr>
          <a:lstStyle/>
          <a:p>
            <a:pPr defTabSz="800100" rtl="1"/>
            <a:r>
              <a:rPr lang="en-US" b="1">
                <a:solidFill>
                  <a:srgbClr val="000066"/>
                </a:solidFill>
                <a:cs typeface="ＭＳ Ｐゴシック"/>
              </a:rPr>
              <a:t>Demand for MR vaccine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p:txBody>
          <a:bodyPr/>
          <a:lstStyle/>
          <a:p>
            <a:pPr eaLnBrk="1" hangingPunct="1"/>
            <a:r>
              <a:rPr lang="en-US" smtClean="0">
                <a:latin typeface="Arial" charset="0"/>
                <a:ea typeface="ＭＳ Ｐゴシック"/>
                <a:cs typeface="Arial" charset="0"/>
              </a:rPr>
              <a:t>New Measles Mortality Estimates and  Methodology</a:t>
            </a:r>
          </a:p>
        </p:txBody>
      </p:sp>
      <p:pic>
        <p:nvPicPr>
          <p:cNvPr id="53250" name="Picture 4"/>
          <p:cNvPicPr>
            <a:picLocks noChangeAspect="1" noChangeArrowheads="1"/>
          </p:cNvPicPr>
          <p:nvPr/>
        </p:nvPicPr>
        <p:blipFill>
          <a:blip r:embed="rId3"/>
          <a:srcRect/>
          <a:stretch>
            <a:fillRect/>
          </a:stretch>
        </p:blipFill>
        <p:spPr bwMode="auto">
          <a:xfrm>
            <a:off x="635000" y="1438275"/>
            <a:ext cx="7821613"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9"/>
          <p:cNvSpPr>
            <a:spLocks noGrp="1"/>
          </p:cNvSpPr>
          <p:nvPr>
            <p:ph type="title" idx="4294967295"/>
          </p:nvPr>
        </p:nvSpPr>
        <p:spPr/>
        <p:txBody>
          <a:bodyPr/>
          <a:lstStyle/>
          <a:p>
            <a:pPr eaLnBrk="1" hangingPunct="1"/>
            <a:r>
              <a:rPr lang="en-US" smtClean="0">
                <a:latin typeface="Arial" charset="0"/>
                <a:ea typeface="ＭＳ Ｐゴシック"/>
                <a:cs typeface="Arial" charset="0"/>
              </a:rPr>
              <a:t>Welcoming New Partners</a:t>
            </a:r>
          </a:p>
        </p:txBody>
      </p:sp>
      <p:sp>
        <p:nvSpPr>
          <p:cNvPr id="55298" name="Rectangle 10"/>
          <p:cNvSpPr>
            <a:spLocks noGrp="1"/>
          </p:cNvSpPr>
          <p:nvPr>
            <p:ph type="body" idx="4294967295"/>
          </p:nvPr>
        </p:nvSpPr>
        <p:spPr>
          <a:xfrm>
            <a:off x="457200" y="1289050"/>
            <a:ext cx="8229600" cy="4525963"/>
          </a:xfrm>
        </p:spPr>
        <p:txBody>
          <a:bodyPr/>
          <a:lstStyle/>
          <a:p>
            <a:pPr eaLnBrk="1" hangingPunct="1">
              <a:lnSpc>
                <a:spcPct val="90000"/>
              </a:lnSpc>
            </a:pPr>
            <a:r>
              <a:rPr lang="en-US" sz="2000" smtClean="0">
                <a:latin typeface="Arial" charset="0"/>
                <a:ea typeface="ＭＳ Ｐゴシック"/>
                <a:cs typeface="Arial" charset="0"/>
              </a:rPr>
              <a:t>GAVI</a:t>
            </a:r>
          </a:p>
          <a:p>
            <a:pPr lvl="1" eaLnBrk="1" hangingPunct="1">
              <a:lnSpc>
                <a:spcPct val="90000"/>
              </a:lnSpc>
            </a:pPr>
            <a:r>
              <a:rPr lang="en-US" sz="2000" smtClean="0">
                <a:latin typeface="Arial" charset="0"/>
                <a:ea typeface="ＭＳ Ｐゴシック"/>
                <a:cs typeface="Arial" charset="0"/>
              </a:rPr>
              <a:t>Rubella vaccine introduction   </a:t>
            </a:r>
          </a:p>
          <a:p>
            <a:pPr lvl="1" eaLnBrk="1" hangingPunct="1">
              <a:lnSpc>
                <a:spcPct val="90000"/>
              </a:lnSpc>
            </a:pPr>
            <a:r>
              <a:rPr lang="en-US" sz="2000" smtClean="0">
                <a:latin typeface="Arial" charset="0"/>
                <a:ea typeface="ＭＳ Ｐゴシック"/>
                <a:cs typeface="Arial" charset="0"/>
              </a:rPr>
              <a:t>Six countries at high risk for measles</a:t>
            </a:r>
          </a:p>
          <a:p>
            <a:pPr lvl="1" eaLnBrk="1" hangingPunct="1">
              <a:lnSpc>
                <a:spcPct val="90000"/>
              </a:lnSpc>
              <a:buFont typeface="Wingdings" pitchFamily="2" charset="2"/>
              <a:buNone/>
            </a:pPr>
            <a:r>
              <a:rPr lang="en-US" sz="2000" smtClean="0">
                <a:latin typeface="Arial" charset="0"/>
                <a:ea typeface="ＭＳ Ｐゴシック"/>
                <a:cs typeface="Arial" charset="0"/>
              </a:rPr>
              <a:t>	outbreaks</a:t>
            </a:r>
          </a:p>
          <a:p>
            <a:pPr lvl="1" eaLnBrk="1" hangingPunct="1">
              <a:lnSpc>
                <a:spcPct val="90000"/>
              </a:lnSpc>
            </a:pPr>
            <a:r>
              <a:rPr lang="en-US" sz="2000" smtClean="0">
                <a:latin typeface="Arial" charset="0"/>
                <a:ea typeface="ＭＳ Ｐゴシック"/>
                <a:cs typeface="Arial" charset="0"/>
              </a:rPr>
              <a:t>Outbreak fund</a:t>
            </a:r>
          </a:p>
          <a:p>
            <a:pPr eaLnBrk="1" hangingPunct="1">
              <a:lnSpc>
                <a:spcPct val="90000"/>
              </a:lnSpc>
            </a:pPr>
            <a:r>
              <a:rPr lang="en-US" sz="2000" smtClean="0">
                <a:latin typeface="Arial" charset="0"/>
                <a:ea typeface="ＭＳ Ｐゴシック"/>
                <a:cs typeface="Arial" charset="0"/>
              </a:rPr>
              <a:t>International Pediatric Association and</a:t>
            </a:r>
            <a:br>
              <a:rPr lang="en-US" sz="2000" smtClean="0">
                <a:latin typeface="Arial" charset="0"/>
                <a:ea typeface="ＭＳ Ｐゴシック"/>
                <a:cs typeface="Arial" charset="0"/>
              </a:rPr>
            </a:br>
            <a:r>
              <a:rPr lang="en-US" sz="2000" smtClean="0">
                <a:latin typeface="Arial" charset="0"/>
                <a:ea typeface="ＭＳ Ｐゴシック"/>
                <a:cs typeface="Arial" charset="0"/>
              </a:rPr>
              <a:t>American Academy of Pediatrics</a:t>
            </a:r>
          </a:p>
          <a:p>
            <a:pPr lvl="1" eaLnBrk="1" hangingPunct="1">
              <a:lnSpc>
                <a:spcPct val="90000"/>
              </a:lnSpc>
            </a:pPr>
            <a:r>
              <a:rPr lang="en-US" sz="2000" smtClean="0">
                <a:latin typeface="Arial" charset="0"/>
                <a:ea typeface="ＭＳ Ｐゴシック"/>
                <a:cs typeface="Arial" charset="0"/>
              </a:rPr>
              <a:t>New approach to social mobilization and </a:t>
            </a:r>
          </a:p>
          <a:p>
            <a:pPr lvl="1" eaLnBrk="1" hangingPunct="1">
              <a:lnSpc>
                <a:spcPct val="90000"/>
              </a:lnSpc>
              <a:buFont typeface="Wingdings" pitchFamily="2" charset="2"/>
              <a:buNone/>
            </a:pPr>
            <a:r>
              <a:rPr lang="en-US" sz="2000" smtClean="0">
                <a:latin typeface="Arial" charset="0"/>
                <a:ea typeface="ＭＳ Ｐゴシック"/>
                <a:cs typeface="Arial" charset="0"/>
              </a:rPr>
              <a:t>	fund raising</a:t>
            </a:r>
          </a:p>
          <a:p>
            <a:pPr eaLnBrk="1" hangingPunct="1">
              <a:lnSpc>
                <a:spcPct val="90000"/>
              </a:lnSpc>
            </a:pPr>
            <a:r>
              <a:rPr lang="en-US" sz="2000" smtClean="0">
                <a:latin typeface="Arial" charset="0"/>
                <a:ea typeface="ＭＳ Ｐゴシック"/>
                <a:cs typeface="Arial" charset="0"/>
              </a:rPr>
              <a:t>Sabin Vaccine Institute</a:t>
            </a:r>
          </a:p>
          <a:p>
            <a:pPr lvl="1" eaLnBrk="1" hangingPunct="1">
              <a:lnSpc>
                <a:spcPct val="90000"/>
              </a:lnSpc>
            </a:pPr>
            <a:r>
              <a:rPr lang="en-US" sz="2000" smtClean="0">
                <a:latin typeface="Arial" charset="0"/>
                <a:ea typeface="ＭＳ Ｐゴシック"/>
                <a:cs typeface="Arial" charset="0"/>
              </a:rPr>
              <a:t>Parliamentarians sensitized to the value of vaccine</a:t>
            </a:r>
          </a:p>
          <a:p>
            <a:pPr eaLnBrk="1" hangingPunct="1">
              <a:lnSpc>
                <a:spcPct val="90000"/>
              </a:lnSpc>
            </a:pPr>
            <a:r>
              <a:rPr lang="en-US" sz="2000" smtClean="0">
                <a:latin typeface="Arial" charset="0"/>
                <a:ea typeface="ＭＳ Ｐゴシック"/>
                <a:cs typeface="Arial" charset="0"/>
              </a:rPr>
              <a:t>European CDC</a:t>
            </a:r>
          </a:p>
          <a:p>
            <a:pPr lvl="1" eaLnBrk="1" hangingPunct="1">
              <a:lnSpc>
                <a:spcPct val="90000"/>
              </a:lnSpc>
            </a:pPr>
            <a:r>
              <a:rPr lang="en-US" sz="2000" smtClean="0">
                <a:latin typeface="Arial" charset="0"/>
                <a:ea typeface="ＭＳ Ｐゴシック"/>
                <a:cs typeface="Arial" charset="0"/>
              </a:rPr>
              <a:t>Increased focus on measles and rubella in Europe</a:t>
            </a:r>
          </a:p>
        </p:txBody>
      </p:sp>
      <p:pic>
        <p:nvPicPr>
          <p:cNvPr id="55299" name="Picture 4"/>
          <p:cNvPicPr>
            <a:picLocks noChangeAspect="1"/>
          </p:cNvPicPr>
          <p:nvPr/>
        </p:nvPicPr>
        <p:blipFill>
          <a:blip r:embed="rId3"/>
          <a:srcRect/>
          <a:stretch>
            <a:fillRect/>
          </a:stretch>
        </p:blipFill>
        <p:spPr bwMode="auto">
          <a:xfrm>
            <a:off x="7373938" y="290513"/>
            <a:ext cx="1517650" cy="711200"/>
          </a:xfrm>
          <a:prstGeom prst="rect">
            <a:avLst/>
          </a:prstGeom>
          <a:noFill/>
          <a:ln w="9525">
            <a:noFill/>
            <a:miter lim="800000"/>
            <a:headEnd/>
            <a:tailEnd/>
          </a:ln>
        </p:spPr>
      </p:pic>
      <p:pic>
        <p:nvPicPr>
          <p:cNvPr id="55300" name="Picture 5" descr="IPA logo.tiff"/>
          <p:cNvPicPr>
            <a:picLocks noChangeAspect="1"/>
          </p:cNvPicPr>
          <p:nvPr/>
        </p:nvPicPr>
        <p:blipFill>
          <a:blip r:embed="rId4"/>
          <a:srcRect/>
          <a:stretch>
            <a:fillRect/>
          </a:stretch>
        </p:blipFill>
        <p:spPr bwMode="auto">
          <a:xfrm>
            <a:off x="6454775" y="1882775"/>
            <a:ext cx="2436813" cy="539750"/>
          </a:xfrm>
          <a:prstGeom prst="rect">
            <a:avLst/>
          </a:prstGeom>
          <a:noFill/>
          <a:ln w="9525">
            <a:noFill/>
            <a:miter lim="800000"/>
            <a:headEnd/>
            <a:tailEnd/>
          </a:ln>
        </p:spPr>
      </p:pic>
      <p:pic>
        <p:nvPicPr>
          <p:cNvPr id="55301" name="Picture 8" descr="1LineAAPLogoPos_1.jpg"/>
          <p:cNvPicPr>
            <a:picLocks noChangeAspect="1"/>
          </p:cNvPicPr>
          <p:nvPr/>
        </p:nvPicPr>
        <p:blipFill>
          <a:blip r:embed="rId5"/>
          <a:srcRect/>
          <a:stretch>
            <a:fillRect/>
          </a:stretch>
        </p:blipFill>
        <p:spPr bwMode="auto">
          <a:xfrm>
            <a:off x="5965825" y="1084263"/>
            <a:ext cx="2925763" cy="446087"/>
          </a:xfrm>
          <a:prstGeom prst="rect">
            <a:avLst/>
          </a:prstGeom>
          <a:noFill/>
          <a:ln w="9525">
            <a:noFill/>
            <a:miter lim="800000"/>
            <a:headEnd/>
            <a:tailEnd/>
          </a:ln>
        </p:spPr>
      </p:pic>
      <p:pic>
        <p:nvPicPr>
          <p:cNvPr id="55302" name="Picture 9" descr="sabinlogo.jpg"/>
          <p:cNvPicPr>
            <a:picLocks noChangeAspect="1"/>
          </p:cNvPicPr>
          <p:nvPr/>
        </p:nvPicPr>
        <p:blipFill>
          <a:blip r:embed="rId6"/>
          <a:srcRect/>
          <a:stretch>
            <a:fillRect/>
          </a:stretch>
        </p:blipFill>
        <p:spPr bwMode="auto">
          <a:xfrm>
            <a:off x="7329488" y="2662238"/>
            <a:ext cx="1562100" cy="446087"/>
          </a:xfrm>
          <a:prstGeom prst="rect">
            <a:avLst/>
          </a:prstGeom>
          <a:noFill/>
          <a:ln w="9525">
            <a:noFill/>
            <a:miter lim="800000"/>
            <a:headEnd/>
            <a:tailEnd/>
          </a:ln>
        </p:spPr>
      </p:pic>
      <p:pic>
        <p:nvPicPr>
          <p:cNvPr id="55303" name="Picture 10" descr="ECDC.jpeg"/>
          <p:cNvPicPr>
            <a:picLocks noChangeAspect="1"/>
          </p:cNvPicPr>
          <p:nvPr/>
        </p:nvPicPr>
        <p:blipFill>
          <a:blip r:embed="rId7"/>
          <a:srcRect/>
          <a:stretch>
            <a:fillRect/>
          </a:stretch>
        </p:blipFill>
        <p:spPr bwMode="auto">
          <a:xfrm>
            <a:off x="7848600" y="3346450"/>
            <a:ext cx="1042988"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latin typeface="Arial" charset="0"/>
                <a:ea typeface="ＭＳ Ｐゴシック"/>
                <a:cs typeface="Arial" charset="0"/>
              </a:rPr>
              <a:t>Preparing for the Next Decade</a:t>
            </a:r>
          </a:p>
        </p:txBody>
      </p:sp>
      <p:sp>
        <p:nvSpPr>
          <p:cNvPr id="57346" name="Content Placeholder 2"/>
          <p:cNvSpPr>
            <a:spLocks noGrp="1"/>
          </p:cNvSpPr>
          <p:nvPr>
            <p:ph idx="1"/>
          </p:nvPr>
        </p:nvSpPr>
        <p:spPr/>
        <p:txBody>
          <a:bodyPr/>
          <a:lstStyle/>
          <a:p>
            <a:pPr eaLnBrk="1" hangingPunct="1"/>
            <a:endParaRPr lang="en-US" smtClean="0">
              <a:latin typeface="Arial" charset="0"/>
              <a:ea typeface="ＭＳ Ｐゴシック"/>
              <a:cs typeface="Arial" charset="0"/>
            </a:endParaRPr>
          </a:p>
          <a:p>
            <a:pPr eaLnBrk="1" hangingPunct="1"/>
            <a:endParaRPr lang="en-US" smtClean="0">
              <a:latin typeface="Arial" charset="0"/>
              <a:ea typeface="ＭＳ Ｐゴシック"/>
              <a:cs typeface="Arial" charset="0"/>
            </a:endParaRPr>
          </a:p>
          <a:p>
            <a:pPr eaLnBrk="1" hangingPunct="1"/>
            <a:endParaRPr lang="en-US" smtClean="0">
              <a:latin typeface="Arial" charset="0"/>
              <a:ea typeface="ＭＳ Ｐゴシック"/>
              <a:cs typeface="Arial" charset="0"/>
            </a:endParaRPr>
          </a:p>
          <a:p>
            <a:pPr eaLnBrk="1" hangingPunct="1">
              <a:buFont typeface="Wingdings" pitchFamily="2" charset="2"/>
              <a:buNone/>
            </a:pPr>
            <a:endParaRPr lang="en-US" smtClean="0">
              <a:latin typeface="Arial" charset="0"/>
              <a:ea typeface="ＭＳ Ｐゴシック"/>
              <a:cs typeface="Arial" charset="0"/>
            </a:endParaRPr>
          </a:p>
          <a:p>
            <a:pPr eaLnBrk="1" hangingPunct="1">
              <a:buFont typeface="Wingdings" pitchFamily="2" charset="2"/>
              <a:buNone/>
            </a:pPr>
            <a:endParaRPr lang="en-US" smtClean="0">
              <a:latin typeface="Arial" charset="0"/>
              <a:ea typeface="ＭＳ Ｐゴシック"/>
              <a:cs typeface="Arial" charset="0"/>
            </a:endParaRPr>
          </a:p>
          <a:p>
            <a:pPr eaLnBrk="1" hangingPunct="1"/>
            <a:endParaRPr lang="en-US" smtClean="0">
              <a:latin typeface="Arial" charset="0"/>
              <a:ea typeface="ＭＳ Ｐゴシック"/>
              <a:cs typeface="Arial" charset="0"/>
            </a:endParaRPr>
          </a:p>
          <a:p>
            <a:pPr eaLnBrk="1" hangingPunct="1">
              <a:buFont typeface="Wingdings" pitchFamily="2" charset="2"/>
              <a:buNone/>
            </a:pPr>
            <a:endParaRPr lang="en-US" smtClean="0">
              <a:latin typeface="Arial" charset="0"/>
              <a:ea typeface="ＭＳ Ｐゴシック"/>
              <a:cs typeface="Arial" charset="0"/>
            </a:endParaRPr>
          </a:p>
        </p:txBody>
      </p:sp>
      <p:grpSp>
        <p:nvGrpSpPr>
          <p:cNvPr id="57347" name="Group 8"/>
          <p:cNvGrpSpPr>
            <a:grpSpLocks/>
          </p:cNvGrpSpPr>
          <p:nvPr/>
        </p:nvGrpSpPr>
        <p:grpSpPr bwMode="auto">
          <a:xfrm>
            <a:off x="1093788" y="1041400"/>
            <a:ext cx="6932612" cy="4902200"/>
            <a:chOff x="689" y="656"/>
            <a:chExt cx="4367" cy="3088"/>
          </a:xfrm>
        </p:grpSpPr>
        <p:pic>
          <p:nvPicPr>
            <p:cNvPr id="57348" name="Picture 3"/>
            <p:cNvPicPr>
              <a:picLocks noChangeAspect="1"/>
            </p:cNvPicPr>
            <p:nvPr/>
          </p:nvPicPr>
          <p:blipFill>
            <a:blip r:embed="rId3"/>
            <a:srcRect/>
            <a:stretch>
              <a:fillRect/>
            </a:stretch>
          </p:blipFill>
          <p:spPr bwMode="auto">
            <a:xfrm>
              <a:off x="689" y="656"/>
              <a:ext cx="4367" cy="3088"/>
            </a:xfrm>
            <a:prstGeom prst="rect">
              <a:avLst/>
            </a:prstGeom>
            <a:noFill/>
            <a:ln w="9525">
              <a:noFill/>
              <a:miter lim="800000"/>
              <a:headEnd/>
              <a:tailEnd/>
            </a:ln>
          </p:spPr>
        </p:pic>
        <p:sp>
          <p:nvSpPr>
            <p:cNvPr id="57349" name="TextBox 4"/>
            <p:cNvSpPr txBox="1">
              <a:spLocks noChangeArrowheads="1"/>
            </p:cNvSpPr>
            <p:nvPr/>
          </p:nvSpPr>
          <p:spPr bwMode="auto">
            <a:xfrm>
              <a:off x="4306" y="693"/>
              <a:ext cx="666" cy="231"/>
            </a:xfrm>
            <a:prstGeom prst="rect">
              <a:avLst/>
            </a:prstGeom>
            <a:solidFill>
              <a:srgbClr val="323232"/>
            </a:solidFill>
            <a:ln w="9525">
              <a:noFill/>
              <a:miter lim="800000"/>
              <a:headEnd/>
              <a:tailEnd/>
            </a:ln>
          </p:spPr>
          <p:txBody>
            <a:bodyPr>
              <a:spAutoFit/>
            </a:bodyPr>
            <a:lstStyle/>
            <a:p>
              <a:endParaRPr lang="en-US">
                <a:cs typeface="ＭＳ Ｐゴシック"/>
              </a:endParaRPr>
            </a:p>
          </p:txBody>
        </p:sp>
        <p:sp>
          <p:nvSpPr>
            <p:cNvPr id="57350" name="TextBox 4"/>
            <p:cNvSpPr txBox="1">
              <a:spLocks noChangeArrowheads="1"/>
            </p:cNvSpPr>
            <p:nvPr/>
          </p:nvSpPr>
          <p:spPr bwMode="auto">
            <a:xfrm>
              <a:off x="748" y="686"/>
              <a:ext cx="666" cy="231"/>
            </a:xfrm>
            <a:prstGeom prst="rect">
              <a:avLst/>
            </a:prstGeom>
            <a:solidFill>
              <a:srgbClr val="323232"/>
            </a:solidFill>
            <a:ln w="9525">
              <a:noFill/>
              <a:miter lim="800000"/>
              <a:headEnd/>
              <a:tailEnd/>
            </a:ln>
          </p:spPr>
          <p:txBody>
            <a:bodyPr>
              <a:spAutoFit/>
            </a:bodyPr>
            <a:lstStyle/>
            <a:p>
              <a:endParaRPr lang="en-US">
                <a:cs typeface="ＭＳ Ｐゴシック"/>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7"/>
          <p:cNvSpPr txBox="1">
            <a:spLocks noChangeArrowheads="1"/>
          </p:cNvSpPr>
          <p:nvPr/>
        </p:nvSpPr>
        <p:spPr bwMode="auto">
          <a:xfrm>
            <a:off x="1765300" y="2195513"/>
            <a:ext cx="3114675" cy="519112"/>
          </a:xfrm>
          <a:prstGeom prst="rect">
            <a:avLst/>
          </a:prstGeom>
          <a:noFill/>
          <a:ln w="9525">
            <a:noFill/>
            <a:miter lim="800000"/>
            <a:headEnd/>
            <a:tailEnd/>
          </a:ln>
        </p:spPr>
        <p:txBody>
          <a:bodyPr wrap="none">
            <a:spAutoFit/>
          </a:bodyPr>
          <a:lstStyle/>
          <a:p>
            <a:pPr defTabSz="914400"/>
            <a:r>
              <a:rPr lang="en-US" sz="2800" b="1" i="1">
                <a:solidFill>
                  <a:srgbClr val="173648"/>
                </a:solidFill>
                <a:cs typeface="ＭＳ Ｐゴシック"/>
              </a:rPr>
              <a:t>Measles Initiative</a:t>
            </a:r>
          </a:p>
        </p:txBody>
      </p:sp>
      <p:sp>
        <p:nvSpPr>
          <p:cNvPr id="59394" name="Rectangle 8"/>
          <p:cNvSpPr>
            <a:spLocks noGrp="1"/>
          </p:cNvSpPr>
          <p:nvPr>
            <p:ph type="title" idx="4294967295"/>
          </p:nvPr>
        </p:nvSpPr>
        <p:spPr/>
        <p:txBody>
          <a:bodyPr/>
          <a:lstStyle/>
          <a:p>
            <a:pPr eaLnBrk="1" hangingPunct="1"/>
            <a:r>
              <a:rPr lang="en-US" smtClean="0">
                <a:latin typeface="Arial" charset="0"/>
                <a:ea typeface="ＭＳ Ｐゴシック"/>
                <a:cs typeface="Arial" charset="0"/>
              </a:rPr>
              <a:t>Name Change and New Logo </a:t>
            </a:r>
          </a:p>
        </p:txBody>
      </p:sp>
      <p:cxnSp>
        <p:nvCxnSpPr>
          <p:cNvPr id="5" name="Straight Connector 4"/>
          <p:cNvCxnSpPr/>
          <p:nvPr/>
        </p:nvCxnSpPr>
        <p:spPr>
          <a:xfrm>
            <a:off x="1709738" y="1922463"/>
            <a:ext cx="3336925"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592263" y="1922463"/>
            <a:ext cx="3571875"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9397" name="Picture 9" descr="Logo.tiff"/>
          <p:cNvPicPr>
            <a:picLocks noChangeAspect="1"/>
          </p:cNvPicPr>
          <p:nvPr/>
        </p:nvPicPr>
        <p:blipFill>
          <a:blip r:embed="rId3"/>
          <a:srcRect/>
          <a:stretch>
            <a:fillRect/>
          </a:stretch>
        </p:blipFill>
        <p:spPr bwMode="auto">
          <a:xfrm>
            <a:off x="5164138" y="3725863"/>
            <a:ext cx="3106737"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p:cNvSpPr>
          <p:nvPr>
            <p:ph type="title" idx="4294967295"/>
          </p:nvPr>
        </p:nvSpPr>
        <p:spPr/>
        <p:txBody>
          <a:bodyPr/>
          <a:lstStyle/>
          <a:p>
            <a:pPr eaLnBrk="1" hangingPunct="1"/>
            <a:r>
              <a:rPr lang="en-US" smtClean="0">
                <a:latin typeface="Arial" charset="0"/>
                <a:ea typeface="ＭＳ Ｐゴシック"/>
                <a:cs typeface="Arial" charset="0"/>
              </a:rPr>
              <a:t>Charter</a:t>
            </a:r>
          </a:p>
        </p:txBody>
      </p:sp>
      <p:sp>
        <p:nvSpPr>
          <p:cNvPr id="61442" name="Rectangle 6"/>
          <p:cNvSpPr>
            <a:spLocks noGrp="1"/>
          </p:cNvSpPr>
          <p:nvPr>
            <p:ph type="body" idx="4294967295"/>
          </p:nvPr>
        </p:nvSpPr>
        <p:spPr/>
        <p:txBody>
          <a:bodyPr/>
          <a:lstStyle/>
          <a:p>
            <a:pPr eaLnBrk="1" hangingPunct="1"/>
            <a:endParaRPr lang="en-US" smtClean="0">
              <a:latin typeface="Arial" charset="0"/>
              <a:ea typeface="ＭＳ Ｐゴシック"/>
              <a:cs typeface="Arial" charset="0"/>
            </a:endParaRPr>
          </a:p>
          <a:p>
            <a:pPr eaLnBrk="1" hangingPunct="1">
              <a:buFont typeface="Wingdings" pitchFamily="2" charset="2"/>
              <a:buNone/>
            </a:pPr>
            <a:r>
              <a:rPr lang="en-US" smtClean="0">
                <a:latin typeface="Arial" charset="0"/>
                <a:ea typeface="ＭＳ Ｐゴシック"/>
                <a:cs typeface="Arial" charset="0"/>
              </a:rPr>
              <a:t>Develop a charter outlining:</a:t>
            </a:r>
          </a:p>
          <a:p>
            <a:pPr eaLnBrk="1" hangingPunct="1"/>
            <a:r>
              <a:rPr lang="en-US" smtClean="0">
                <a:latin typeface="Arial" charset="0"/>
                <a:ea typeface="ＭＳ Ｐゴシック"/>
                <a:cs typeface="Arial" charset="0"/>
              </a:rPr>
              <a:t>Legal foundation</a:t>
            </a:r>
          </a:p>
          <a:p>
            <a:pPr eaLnBrk="1" hangingPunct="1"/>
            <a:r>
              <a:rPr lang="en-US" smtClean="0">
                <a:latin typeface="Arial" charset="0"/>
                <a:ea typeface="ＭＳ Ｐゴシック"/>
                <a:cs typeface="Arial" charset="0"/>
              </a:rPr>
              <a:t>Governance structure</a:t>
            </a:r>
          </a:p>
          <a:p>
            <a:pPr eaLnBrk="1" hangingPunct="1"/>
            <a:r>
              <a:rPr lang="en-US" smtClean="0">
                <a:latin typeface="Arial" charset="0"/>
                <a:ea typeface="ＭＳ Ｐゴシック"/>
                <a:cs typeface="Arial" charset="0"/>
              </a:rPr>
              <a:t>Roles and relationships of founding partners</a:t>
            </a:r>
          </a:p>
          <a:p>
            <a:pPr eaLnBrk="1" hangingPunct="1"/>
            <a:r>
              <a:rPr lang="en-US" smtClean="0">
                <a:latin typeface="Arial" charset="0"/>
                <a:ea typeface="ＭＳ Ｐゴシック"/>
                <a:cs typeface="Arial" charset="0"/>
              </a:rPr>
              <a:t>Executive Team membership and decision-making process</a:t>
            </a:r>
            <a:br>
              <a:rPr lang="en-US" smtClean="0">
                <a:latin typeface="Arial" charset="0"/>
                <a:ea typeface="ＭＳ Ｐゴシック"/>
                <a:cs typeface="Arial" charset="0"/>
              </a:rPr>
            </a:br>
            <a:endParaRPr lang="en-US" smtClean="0">
              <a:latin typeface="Arial" charset="0"/>
              <a:ea typeface="ＭＳ Ｐゴシック"/>
              <a:cs typeface="Arial" charset="0"/>
            </a:endParaRPr>
          </a:p>
          <a:p>
            <a:pPr lvl="1" eaLnBrk="1" hangingPunct="1"/>
            <a:endParaRPr lang="en-US" smtClean="0">
              <a:latin typeface="Arial" charset="0"/>
              <a:ea typeface="ＭＳ Ｐゴシック"/>
              <a:cs typeface="Arial" charset="0"/>
            </a:endParaRPr>
          </a:p>
        </p:txBody>
      </p:sp>
      <p:pic>
        <p:nvPicPr>
          <p:cNvPr id="61443" name="Picture 6" descr="Laos_MRSIA_Nov11_MeaslesInitiative_186.jpg"/>
          <p:cNvPicPr>
            <a:picLocks noChangeAspect="1"/>
          </p:cNvPicPr>
          <p:nvPr/>
        </p:nvPicPr>
        <p:blipFill>
          <a:blip r:embed="rId3"/>
          <a:srcRect/>
          <a:stretch>
            <a:fillRect/>
          </a:stretch>
        </p:blipFill>
        <p:spPr bwMode="auto">
          <a:xfrm>
            <a:off x="5216525" y="111125"/>
            <a:ext cx="378460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p:cNvSpPr>
          <p:nvPr>
            <p:ph type="title" idx="4294967295"/>
          </p:nvPr>
        </p:nvSpPr>
        <p:spPr/>
        <p:txBody>
          <a:bodyPr/>
          <a:lstStyle/>
          <a:p>
            <a:pPr eaLnBrk="1" hangingPunct="1"/>
            <a:r>
              <a:rPr lang="en-US" smtClean="0">
                <a:latin typeface="Arial" charset="0"/>
                <a:ea typeface="ＭＳ Ｐゴシック"/>
                <a:cs typeface="Arial" charset="0"/>
              </a:rPr>
              <a:t>Strategic </a:t>
            </a:r>
            <a:br>
              <a:rPr lang="en-US" smtClean="0">
                <a:latin typeface="Arial" charset="0"/>
                <a:ea typeface="ＭＳ Ｐゴシック"/>
                <a:cs typeface="Arial" charset="0"/>
              </a:rPr>
            </a:br>
            <a:r>
              <a:rPr lang="en-US" smtClean="0">
                <a:latin typeface="Arial" charset="0"/>
                <a:ea typeface="ＭＳ Ｐゴシック"/>
                <a:cs typeface="Arial" charset="0"/>
              </a:rPr>
              <a:t>Communications Plan </a:t>
            </a:r>
          </a:p>
        </p:txBody>
      </p:sp>
      <p:sp>
        <p:nvSpPr>
          <p:cNvPr id="66562" name="Rectangle 6"/>
          <p:cNvSpPr>
            <a:spLocks noGrp="1"/>
          </p:cNvSpPr>
          <p:nvPr>
            <p:ph type="body" idx="4294967295"/>
          </p:nvPr>
        </p:nvSpPr>
        <p:spPr/>
        <p:txBody>
          <a:bodyPr/>
          <a:lstStyle/>
          <a:p>
            <a:pPr marL="0" indent="0" eaLnBrk="1" hangingPunct="1">
              <a:buFont typeface="Wingdings" pitchFamily="2" charset="2"/>
              <a:buNone/>
              <a:defRPr/>
            </a:pPr>
            <a:r>
              <a:rPr lang="en-US" dirty="0" smtClean="0">
                <a:latin typeface="Arial" charset="0"/>
                <a:ea typeface="ＭＳ Ｐゴシック" pitchFamily="34" charset="-128"/>
                <a:cs typeface="Arial" charset="0"/>
              </a:rPr>
              <a:t>Positioning the MRI</a:t>
            </a:r>
          </a:p>
          <a:p>
            <a:pPr lvl="1" eaLnBrk="1" hangingPunct="1">
              <a:defRPr/>
            </a:pPr>
            <a:r>
              <a:rPr lang="en-US" dirty="0" smtClean="0">
                <a:latin typeface="Arial" charset="0"/>
                <a:ea typeface="ＭＳ Ｐゴシック" pitchFamily="34" charset="-128"/>
                <a:cs typeface="Arial" charset="0"/>
              </a:rPr>
              <a:t>Strengthening the brand</a:t>
            </a:r>
          </a:p>
          <a:p>
            <a:pPr lvl="1" eaLnBrk="1" hangingPunct="1">
              <a:defRPr/>
            </a:pPr>
            <a:r>
              <a:rPr lang="en-US" dirty="0" smtClean="0">
                <a:latin typeface="Arial" charset="0"/>
                <a:ea typeface="ＭＳ Ｐゴシック" pitchFamily="34" charset="-128"/>
                <a:cs typeface="Arial" charset="0"/>
              </a:rPr>
              <a:t>Segmenting our audiences</a:t>
            </a:r>
          </a:p>
          <a:p>
            <a:pPr lvl="1" eaLnBrk="1" hangingPunct="1">
              <a:defRPr/>
            </a:pPr>
            <a:r>
              <a:rPr lang="en-US" dirty="0" smtClean="0">
                <a:latin typeface="Arial" charset="0"/>
                <a:ea typeface="ＭＳ Ｐゴシック" pitchFamily="34" charset="-128"/>
                <a:cs typeface="Arial" charset="0"/>
              </a:rPr>
              <a:t>Consistent, timely information </a:t>
            </a:r>
          </a:p>
          <a:p>
            <a:pPr lvl="1" eaLnBrk="1" hangingPunct="1">
              <a:defRPr/>
            </a:pPr>
            <a:r>
              <a:rPr lang="en-US" dirty="0">
                <a:latin typeface="Arial" charset="0"/>
                <a:ea typeface="ＭＳ Ｐゴシック" pitchFamily="34" charset="-128"/>
                <a:cs typeface="Arial" charset="0"/>
              </a:rPr>
              <a:t>O</a:t>
            </a:r>
            <a:r>
              <a:rPr lang="en-US" dirty="0" smtClean="0">
                <a:latin typeface="Arial" charset="0"/>
                <a:ea typeface="ＭＳ Ｐゴシック" pitchFamily="34" charset="-128"/>
                <a:cs typeface="Arial" charset="0"/>
              </a:rPr>
              <a:t>ur successes and challenges</a:t>
            </a:r>
          </a:p>
          <a:p>
            <a:pPr lvl="1" eaLnBrk="1" hangingPunct="1">
              <a:defRPr/>
            </a:pPr>
            <a:r>
              <a:rPr lang="en-US" dirty="0" smtClean="0">
                <a:latin typeface="Arial" charset="0"/>
                <a:ea typeface="ＭＳ Ｐゴシック" pitchFamily="34" charset="-128"/>
                <a:cs typeface="Arial" charset="0"/>
              </a:rPr>
              <a:t>Where we are going</a:t>
            </a:r>
          </a:p>
          <a:p>
            <a:pPr lvl="1" eaLnBrk="1" hangingPunct="1">
              <a:defRPr/>
            </a:pPr>
            <a:r>
              <a:rPr lang="en-US" dirty="0" smtClean="0">
                <a:latin typeface="Arial" charset="0"/>
                <a:ea typeface="ＭＳ Ｐゴシック" pitchFamily="34" charset="-128"/>
                <a:cs typeface="Arial" charset="0"/>
              </a:rPr>
              <a:t>What we need to get there</a:t>
            </a:r>
          </a:p>
          <a:p>
            <a:pPr lvl="1" eaLnBrk="1" hangingPunct="1">
              <a:defRPr/>
            </a:pPr>
            <a:endParaRPr lang="en-US" dirty="0" smtClean="0">
              <a:latin typeface="Arial" charset="0"/>
              <a:ea typeface="ＭＳ Ｐゴシック" pitchFamily="34" charset="-128"/>
              <a:cs typeface="Arial" charset="0"/>
            </a:endParaRPr>
          </a:p>
          <a:p>
            <a:pPr eaLnBrk="1" hangingPunct="1">
              <a:defRPr/>
            </a:pPr>
            <a:r>
              <a:rPr lang="en-US" dirty="0" smtClean="0">
                <a:latin typeface="Arial" charset="0"/>
                <a:ea typeface="ＭＳ Ｐゴシック" pitchFamily="34" charset="-128"/>
                <a:cs typeface="Arial" charset="0"/>
              </a:rPr>
              <a:t>Presentation Sept. 19, 1:30 – 2:00 pm </a:t>
            </a:r>
          </a:p>
        </p:txBody>
      </p:sp>
      <p:pic>
        <p:nvPicPr>
          <p:cNvPr id="63491" name="Picture 8" descr="JointheDiscussion"/>
          <p:cNvPicPr>
            <a:picLocks noChangeAspect="1" noChangeArrowheads="1"/>
          </p:cNvPicPr>
          <p:nvPr/>
        </p:nvPicPr>
        <p:blipFill>
          <a:blip r:embed="rId3"/>
          <a:srcRect/>
          <a:stretch>
            <a:fillRect/>
          </a:stretch>
        </p:blipFill>
        <p:spPr bwMode="auto">
          <a:xfrm>
            <a:off x="5811838" y="161925"/>
            <a:ext cx="322897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p:cNvSpPr>
            <a:spLocks noGrp="1"/>
          </p:cNvSpPr>
          <p:nvPr>
            <p:ph type="title" idx="4294967295"/>
          </p:nvPr>
        </p:nvSpPr>
        <p:spPr/>
        <p:txBody>
          <a:bodyPr/>
          <a:lstStyle/>
          <a:p>
            <a:pPr eaLnBrk="1" hangingPunct="1"/>
            <a:r>
              <a:rPr lang="en-US" smtClean="0">
                <a:latin typeface="Arial" charset="0"/>
                <a:ea typeface="ＭＳ Ｐゴシック"/>
                <a:cs typeface="Arial" charset="0"/>
              </a:rPr>
              <a:t>Administrative Structure</a:t>
            </a:r>
          </a:p>
        </p:txBody>
      </p:sp>
      <p:sp>
        <p:nvSpPr>
          <p:cNvPr id="65538" name="Rectangle 6"/>
          <p:cNvSpPr>
            <a:spLocks noGrp="1"/>
          </p:cNvSpPr>
          <p:nvPr>
            <p:ph type="body" idx="4294967295"/>
          </p:nvPr>
        </p:nvSpPr>
        <p:spPr/>
        <p:txBody>
          <a:bodyPr/>
          <a:lstStyle/>
          <a:p>
            <a:pPr eaLnBrk="1" hangingPunct="1">
              <a:buFont typeface="Wingdings" pitchFamily="2" charset="2"/>
              <a:buNone/>
            </a:pPr>
            <a:r>
              <a:rPr lang="en-US" smtClean="0">
                <a:latin typeface="Arial" charset="0"/>
                <a:ea typeface="ＭＳ Ｐゴシック"/>
                <a:cs typeface="Arial" charset="0"/>
              </a:rPr>
              <a:t>Establish an Executive Team</a:t>
            </a:r>
          </a:p>
          <a:p>
            <a:pPr eaLnBrk="1" hangingPunct="1"/>
            <a:r>
              <a:rPr lang="en-US" smtClean="0">
                <a:latin typeface="Arial" charset="0"/>
                <a:ea typeface="ＭＳ Ｐゴシック"/>
                <a:cs typeface="Arial" charset="0"/>
              </a:rPr>
              <a:t>Representatives of 5 founding </a:t>
            </a:r>
            <a:br>
              <a:rPr lang="en-US" smtClean="0">
                <a:latin typeface="Arial" charset="0"/>
                <a:ea typeface="ＭＳ Ｐゴシック"/>
                <a:cs typeface="Arial" charset="0"/>
              </a:rPr>
            </a:br>
            <a:r>
              <a:rPr lang="en-US" smtClean="0">
                <a:latin typeface="Arial" charset="0"/>
                <a:ea typeface="ＭＳ Ｐゴシック"/>
                <a:cs typeface="Arial" charset="0"/>
              </a:rPr>
              <a:t>partners</a:t>
            </a:r>
          </a:p>
          <a:p>
            <a:pPr eaLnBrk="1" hangingPunct="1"/>
            <a:r>
              <a:rPr lang="en-US" smtClean="0">
                <a:latin typeface="Arial" charset="0"/>
                <a:ea typeface="ＭＳ Ｐゴシック"/>
                <a:cs typeface="Arial" charset="0"/>
              </a:rPr>
              <a:t>Decision making through a </a:t>
            </a:r>
            <a:br>
              <a:rPr lang="en-US" smtClean="0">
                <a:latin typeface="Arial" charset="0"/>
                <a:ea typeface="ＭＳ Ｐゴシック"/>
                <a:cs typeface="Arial" charset="0"/>
              </a:rPr>
            </a:br>
            <a:r>
              <a:rPr lang="en-US" smtClean="0">
                <a:latin typeface="Arial" charset="0"/>
                <a:ea typeface="ＭＳ Ｐゴシック"/>
                <a:cs typeface="Arial" charset="0"/>
              </a:rPr>
              <a:t>consensus building process, with </a:t>
            </a:r>
            <a:br>
              <a:rPr lang="en-US" smtClean="0">
                <a:latin typeface="Arial" charset="0"/>
                <a:ea typeface="ＭＳ Ｐゴシック"/>
                <a:cs typeface="Arial" charset="0"/>
              </a:rPr>
            </a:br>
            <a:r>
              <a:rPr lang="en-US" smtClean="0">
                <a:latin typeface="Arial" charset="0"/>
                <a:ea typeface="ＭＳ Ｐゴシック"/>
                <a:cs typeface="Arial" charset="0"/>
              </a:rPr>
              <a:t>input from stakeholders</a:t>
            </a:r>
          </a:p>
          <a:p>
            <a:pPr eaLnBrk="1" hangingPunct="1"/>
            <a:r>
              <a:rPr lang="en-US" smtClean="0">
                <a:latin typeface="Arial" charset="0"/>
                <a:ea typeface="ＭＳ Ｐゴシック"/>
                <a:cs typeface="Arial" charset="0"/>
              </a:rPr>
              <a:t>Quarterly and ad-hoc </a:t>
            </a:r>
            <a:br>
              <a:rPr lang="en-US" smtClean="0">
                <a:latin typeface="Arial" charset="0"/>
                <a:ea typeface="ＭＳ Ｐゴシック"/>
                <a:cs typeface="Arial" charset="0"/>
              </a:rPr>
            </a:br>
            <a:r>
              <a:rPr lang="en-US" smtClean="0">
                <a:latin typeface="Arial" charset="0"/>
                <a:ea typeface="ＭＳ Ｐゴシック"/>
                <a:cs typeface="Arial" charset="0"/>
              </a:rPr>
              <a:t>teleconferences</a:t>
            </a:r>
          </a:p>
          <a:p>
            <a:pPr lvl="1" eaLnBrk="1" hangingPunct="1"/>
            <a:endParaRPr lang="en-US" smtClean="0">
              <a:latin typeface="Arial" charset="0"/>
              <a:ea typeface="ＭＳ Ｐゴシック"/>
              <a:cs typeface="Arial" charset="0"/>
            </a:endParaRPr>
          </a:p>
        </p:txBody>
      </p:sp>
      <p:pic>
        <p:nvPicPr>
          <p:cNvPr id="65539" name="Picture 2" descr="African Swamp Crossing"/>
          <p:cNvPicPr>
            <a:picLocks noChangeAspect="1" noChangeArrowheads="1"/>
          </p:cNvPicPr>
          <p:nvPr/>
        </p:nvPicPr>
        <p:blipFill>
          <a:blip r:embed="rId3">
            <a:lum bright="12000"/>
          </a:blip>
          <a:srcRect/>
          <a:stretch>
            <a:fillRect/>
          </a:stretch>
        </p:blipFill>
        <p:spPr bwMode="auto">
          <a:xfrm>
            <a:off x="6454775" y="1431925"/>
            <a:ext cx="2433638" cy="390048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cs typeface="ＭＳ Ｐゴシック"/>
            </a:endParaRPr>
          </a:p>
        </p:txBody>
      </p:sp>
      <p:pic>
        <p:nvPicPr>
          <p:cNvPr id="29698" name="Picture 3"/>
          <p:cNvPicPr>
            <a:picLocks noChangeAspect="1" noChangeArrowheads="1"/>
          </p:cNvPicPr>
          <p:nvPr/>
        </p:nvPicPr>
        <p:blipFill>
          <a:blip r:embed="rId3"/>
          <a:srcRect/>
          <a:stretch>
            <a:fillRect/>
          </a:stretch>
        </p:blipFill>
        <p:spPr bwMode="auto">
          <a:xfrm>
            <a:off x="2905125" y="427038"/>
            <a:ext cx="3333750" cy="4197350"/>
          </a:xfrm>
          <a:prstGeom prst="rect">
            <a:avLst/>
          </a:prstGeom>
          <a:noFill/>
          <a:ln w="9525">
            <a:noFill/>
            <a:miter lim="800000"/>
            <a:headEnd/>
            <a:tailEnd/>
          </a:ln>
        </p:spPr>
      </p:pic>
      <p:sp>
        <p:nvSpPr>
          <p:cNvPr id="29699" name="Title 5"/>
          <p:cNvSpPr>
            <a:spLocks noGrp="1"/>
          </p:cNvSpPr>
          <p:nvPr>
            <p:ph type="title"/>
          </p:nvPr>
        </p:nvSpPr>
        <p:spPr/>
        <p:txBody>
          <a:bodyPr/>
          <a:lstStyle/>
          <a:p>
            <a:pPr algn="ctr" eaLnBrk="1" hangingPunct="1"/>
            <a:r>
              <a:rPr lang="en-US" smtClean="0">
                <a:latin typeface="Arial" charset="0"/>
                <a:ea typeface="ＭＳ Ｐゴシック"/>
                <a:cs typeface="Arial" charset="0"/>
              </a:rPr>
              <a:t>	Measles Initiative, Joint Declaration, Jan 31 2001</a:t>
            </a:r>
          </a:p>
        </p:txBody>
      </p:sp>
      <p:sp>
        <p:nvSpPr>
          <p:cNvPr id="29700" name="Text Placeholder 7"/>
          <p:cNvSpPr>
            <a:spLocks noGrp="1"/>
          </p:cNvSpPr>
          <p:nvPr>
            <p:ph type="body" sz="half" idx="2"/>
          </p:nvPr>
        </p:nvSpPr>
        <p:spPr>
          <a:xfrm>
            <a:off x="1792288" y="5367338"/>
            <a:ext cx="5486400" cy="1044575"/>
          </a:xfrm>
        </p:spPr>
        <p:txBody>
          <a:bodyPr/>
          <a:lstStyle/>
          <a:p>
            <a:pPr algn="ctr" eaLnBrk="1" hangingPunct="1"/>
            <a:r>
              <a:rPr lang="en-US" sz="1300" b="1" smtClean="0">
                <a:latin typeface="Arial" charset="0"/>
                <a:ea typeface="ＭＳ Ｐゴシック"/>
                <a:cs typeface="Arial" charset="0"/>
              </a:rPr>
              <a:t>Founding Partners:  UNICEF, UN Foundation (UNF), World Health Organization (WHO), American Red Cross (ARC), Centers for Disease Control and Prevention (CDC)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p:cNvSpPr>
          <p:nvPr>
            <p:ph type="title" idx="4294967295"/>
          </p:nvPr>
        </p:nvSpPr>
        <p:spPr/>
        <p:txBody>
          <a:bodyPr/>
          <a:lstStyle/>
          <a:p>
            <a:pPr eaLnBrk="1" hangingPunct="1"/>
            <a:r>
              <a:rPr lang="en-US" smtClean="0">
                <a:latin typeface="Arial" charset="0"/>
                <a:ea typeface="ＭＳ Ｐゴシック"/>
                <a:cs typeface="Arial" charset="0"/>
              </a:rPr>
              <a:t>Dedicated Staff</a:t>
            </a:r>
          </a:p>
        </p:txBody>
      </p:sp>
      <p:sp>
        <p:nvSpPr>
          <p:cNvPr id="67586" name="Rectangle 6"/>
          <p:cNvSpPr>
            <a:spLocks noGrp="1"/>
          </p:cNvSpPr>
          <p:nvPr>
            <p:ph type="body" idx="4294967295"/>
          </p:nvPr>
        </p:nvSpPr>
        <p:spPr/>
        <p:txBody>
          <a:bodyPr/>
          <a:lstStyle/>
          <a:p>
            <a:pPr marL="0" indent="0" eaLnBrk="1" hangingPunct="1">
              <a:buFont typeface="Wingdings" pitchFamily="2" charset="2"/>
              <a:buNone/>
            </a:pPr>
            <a:r>
              <a:rPr lang="en-US" smtClean="0">
                <a:latin typeface="Arial" charset="0"/>
                <a:ea typeface="ＭＳ Ｐゴシック"/>
                <a:cs typeface="Arial" charset="0"/>
              </a:rPr>
              <a:t>Create 3 MRI staff positions housed within founding partners’ agencies</a:t>
            </a:r>
          </a:p>
          <a:p>
            <a:pPr marL="0" indent="0" eaLnBrk="1" hangingPunct="1"/>
            <a:r>
              <a:rPr lang="en-US" smtClean="0">
                <a:latin typeface="Arial" charset="0"/>
                <a:ea typeface="ＭＳ Ｐゴシック"/>
                <a:cs typeface="Arial" charset="0"/>
              </a:rPr>
              <a:t>  Executive Secretary</a:t>
            </a:r>
          </a:p>
          <a:p>
            <a:pPr marL="0" indent="0" eaLnBrk="1" hangingPunct="1"/>
            <a:r>
              <a:rPr lang="en-US" smtClean="0">
                <a:latin typeface="Arial" charset="0"/>
                <a:ea typeface="ＭＳ Ｐゴシック"/>
                <a:cs typeface="Arial" charset="0"/>
              </a:rPr>
              <a:t>  Fundraiser</a:t>
            </a:r>
          </a:p>
          <a:p>
            <a:pPr marL="0" indent="0" eaLnBrk="1" hangingPunct="1"/>
            <a:r>
              <a:rPr lang="en-US" smtClean="0">
                <a:latin typeface="Arial" charset="0"/>
                <a:ea typeface="ＭＳ Ｐゴシック"/>
                <a:cs typeface="Arial" charset="0"/>
              </a:rPr>
              <a:t>  Communications specialist</a:t>
            </a:r>
          </a:p>
          <a:p>
            <a:pPr marL="0" indent="0" eaLnBrk="1" hangingPunct="1"/>
            <a:endParaRPr lang="en-US" smtClean="0">
              <a:latin typeface="Arial" charset="0"/>
              <a:ea typeface="ＭＳ Ｐゴシック"/>
              <a:cs typeface="Arial" charset="0"/>
            </a:endParaRPr>
          </a:p>
        </p:txBody>
      </p:sp>
      <p:pic>
        <p:nvPicPr>
          <p:cNvPr id="67587" name="Picture 10" descr="IMG_3168"/>
          <p:cNvPicPr>
            <a:picLocks noChangeAspect="1" noChangeArrowheads="1"/>
          </p:cNvPicPr>
          <p:nvPr/>
        </p:nvPicPr>
        <p:blipFill>
          <a:blip r:embed="rId3"/>
          <a:srcRect/>
          <a:stretch>
            <a:fillRect/>
          </a:stretch>
        </p:blipFill>
        <p:spPr bwMode="auto">
          <a:xfrm>
            <a:off x="5854700" y="2459038"/>
            <a:ext cx="2655888" cy="337026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p:cNvSpPr>
          <p:nvPr>
            <p:ph type="title" idx="4294967295"/>
          </p:nvPr>
        </p:nvSpPr>
        <p:spPr/>
        <p:txBody>
          <a:bodyPr/>
          <a:lstStyle/>
          <a:p>
            <a:pPr eaLnBrk="1" hangingPunct="1"/>
            <a:r>
              <a:rPr lang="en-US" smtClean="0">
                <a:latin typeface="Arial" charset="0"/>
                <a:ea typeface="ＭＳ Ｐゴシック"/>
                <a:cs typeface="Arial" charset="0"/>
              </a:rPr>
              <a:t>Opportunities for Partner and Country Input</a:t>
            </a:r>
          </a:p>
        </p:txBody>
      </p:sp>
      <p:sp>
        <p:nvSpPr>
          <p:cNvPr id="69634" name="Rectangle 5"/>
          <p:cNvSpPr>
            <a:spLocks noGrp="1"/>
          </p:cNvSpPr>
          <p:nvPr>
            <p:ph type="body" idx="4294967295"/>
          </p:nvPr>
        </p:nvSpPr>
        <p:spPr/>
        <p:txBody>
          <a:bodyPr/>
          <a:lstStyle/>
          <a:p>
            <a:pPr eaLnBrk="1" hangingPunct="1"/>
            <a:r>
              <a:rPr lang="en-US" smtClean="0">
                <a:latin typeface="Arial" charset="0"/>
                <a:ea typeface="ＭＳ Ｐゴシック"/>
                <a:cs typeface="Arial" charset="0"/>
              </a:rPr>
              <a:t>Coordination calls remain open, as always</a:t>
            </a:r>
          </a:p>
          <a:p>
            <a:pPr eaLnBrk="1" hangingPunct="1"/>
            <a:r>
              <a:rPr lang="en-US" smtClean="0">
                <a:latin typeface="Arial" charset="0"/>
                <a:ea typeface="ＭＳ Ｐゴシック"/>
                <a:cs typeface="Arial" charset="0"/>
              </a:rPr>
              <a:t>Create MRI Global Partners Group (MGPG)</a:t>
            </a:r>
          </a:p>
          <a:p>
            <a:pPr lvl="1" eaLnBrk="1" hangingPunct="1"/>
            <a:r>
              <a:rPr lang="en-US" smtClean="0">
                <a:latin typeface="Arial" charset="0"/>
                <a:ea typeface="ＭＳ Ｐゴシック"/>
                <a:cs typeface="Arial" charset="0"/>
              </a:rPr>
              <a:t>Rotating Chair - non-founding partner - selected by MGPG</a:t>
            </a:r>
          </a:p>
          <a:p>
            <a:pPr lvl="1" eaLnBrk="1" hangingPunct="1"/>
            <a:r>
              <a:rPr lang="en-US" smtClean="0">
                <a:latin typeface="Arial" charset="0"/>
                <a:ea typeface="ＭＳ Ｐゴシック"/>
                <a:cs typeface="Arial" charset="0"/>
              </a:rPr>
              <a:t>Meet in conjunction with annual meetings</a:t>
            </a:r>
          </a:p>
          <a:p>
            <a:pPr lvl="1" eaLnBrk="1" hangingPunct="1"/>
            <a:r>
              <a:rPr lang="en-US" smtClean="0">
                <a:latin typeface="Arial" charset="0"/>
                <a:ea typeface="ＭＳ Ｐゴシック"/>
                <a:cs typeface="Arial" charset="0"/>
              </a:rPr>
              <a:t>Assure </a:t>
            </a:r>
          </a:p>
          <a:p>
            <a:pPr lvl="2" eaLnBrk="1" hangingPunct="1"/>
            <a:r>
              <a:rPr lang="en-US" smtClean="0">
                <a:latin typeface="Arial" charset="0"/>
                <a:ea typeface="ＭＳ Ｐゴシック"/>
                <a:cs typeface="Arial" charset="0"/>
              </a:rPr>
              <a:t>Country representation</a:t>
            </a:r>
          </a:p>
          <a:p>
            <a:pPr lvl="2" eaLnBrk="1" hangingPunct="1"/>
            <a:r>
              <a:rPr lang="en-US" smtClean="0">
                <a:latin typeface="Arial" charset="0"/>
                <a:ea typeface="ＭＳ Ｐゴシック"/>
                <a:cs typeface="Arial" charset="0"/>
              </a:rPr>
              <a:t>Inclusion of partners</a:t>
            </a:r>
          </a:p>
          <a:p>
            <a:pPr lvl="1" eaLnBrk="1" hangingPunct="1"/>
            <a:endParaRPr lang="en-US" smtClean="0">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p:cNvSpPr>
          <p:nvPr>
            <p:ph type="title" idx="4294967295"/>
          </p:nvPr>
        </p:nvSpPr>
        <p:spPr/>
        <p:txBody>
          <a:bodyPr/>
          <a:lstStyle/>
          <a:p>
            <a:pPr eaLnBrk="1" hangingPunct="1"/>
            <a:r>
              <a:rPr lang="en-US" smtClean="0">
                <a:latin typeface="Arial" charset="0"/>
                <a:ea typeface="ＭＳ Ｐゴシック"/>
                <a:cs typeface="Arial" charset="0"/>
              </a:rPr>
              <a:t>External Evaluation</a:t>
            </a:r>
          </a:p>
        </p:txBody>
      </p:sp>
      <p:sp>
        <p:nvSpPr>
          <p:cNvPr id="71682" name="Rectangle 6"/>
          <p:cNvSpPr>
            <a:spLocks noGrp="1"/>
          </p:cNvSpPr>
          <p:nvPr>
            <p:ph type="body" idx="4294967295"/>
          </p:nvPr>
        </p:nvSpPr>
        <p:spPr/>
        <p:txBody>
          <a:bodyPr/>
          <a:lstStyle/>
          <a:p>
            <a:pPr eaLnBrk="1" hangingPunct="1"/>
            <a:r>
              <a:rPr lang="en-US" smtClean="0">
                <a:latin typeface="Arial" charset="0"/>
                <a:ea typeface="ＭＳ Ｐゴシック"/>
                <a:cs typeface="Arial" charset="0"/>
              </a:rPr>
              <a:t>External evaluation of MRI and its recent changes</a:t>
            </a:r>
          </a:p>
          <a:p>
            <a:pPr eaLnBrk="1" hangingPunct="1"/>
            <a:r>
              <a:rPr lang="en-US" smtClean="0">
                <a:latin typeface="Arial" charset="0"/>
                <a:ea typeface="ＭＳ Ｐゴシック"/>
                <a:cs typeface="Arial" charset="0"/>
              </a:rPr>
              <a:t>Are we prepared for coming challenges?  What can be done better?</a:t>
            </a:r>
          </a:p>
          <a:p>
            <a:pPr eaLnBrk="1" hangingPunct="1"/>
            <a:r>
              <a:rPr lang="en-US" smtClean="0">
                <a:latin typeface="Arial" charset="0"/>
                <a:ea typeface="ＭＳ Ｐゴシック"/>
                <a:cs typeface="Arial" charset="0"/>
              </a:rPr>
              <a:t>Evaluation team</a:t>
            </a:r>
          </a:p>
          <a:p>
            <a:pPr lvl="1" eaLnBrk="1" hangingPunct="1"/>
            <a:r>
              <a:rPr lang="en-US" smtClean="0">
                <a:latin typeface="Arial" charset="0"/>
                <a:ea typeface="ＭＳ Ｐゴシック"/>
                <a:cs typeface="Arial" charset="0"/>
              </a:rPr>
              <a:t>Expert</a:t>
            </a:r>
          </a:p>
          <a:p>
            <a:pPr lvl="2" eaLnBrk="1" hangingPunct="1"/>
            <a:r>
              <a:rPr lang="en-US" smtClean="0">
                <a:latin typeface="Arial" charset="0"/>
                <a:ea typeface="ＭＳ Ｐゴシック"/>
                <a:cs typeface="Arial" charset="0"/>
              </a:rPr>
              <a:t>Public health </a:t>
            </a:r>
            <a:br>
              <a:rPr lang="en-US" smtClean="0">
                <a:latin typeface="Arial" charset="0"/>
                <a:ea typeface="ＭＳ Ｐゴシック"/>
                <a:cs typeface="Arial" charset="0"/>
              </a:rPr>
            </a:br>
            <a:r>
              <a:rPr lang="en-US" smtClean="0">
                <a:latin typeface="Arial" charset="0"/>
                <a:ea typeface="ＭＳ Ｐゴシック"/>
                <a:cs typeface="Arial" charset="0"/>
              </a:rPr>
              <a:t>management</a:t>
            </a:r>
          </a:p>
          <a:p>
            <a:pPr lvl="2" eaLnBrk="1" hangingPunct="1"/>
            <a:r>
              <a:rPr lang="en-US" smtClean="0">
                <a:latin typeface="Arial" charset="0"/>
                <a:ea typeface="ＭＳ Ｐゴシック"/>
                <a:cs typeface="Arial" charset="0"/>
              </a:rPr>
              <a:t>Global health</a:t>
            </a:r>
          </a:p>
          <a:p>
            <a:pPr lvl="1" eaLnBrk="1" hangingPunct="1"/>
            <a:r>
              <a:rPr lang="en-US" smtClean="0">
                <a:latin typeface="Arial" charset="0"/>
                <a:ea typeface="ＭＳ Ｐゴシック"/>
                <a:cs typeface="Arial" charset="0"/>
              </a:rPr>
              <a:t>Objective</a:t>
            </a:r>
          </a:p>
          <a:p>
            <a:pPr lvl="1" eaLnBrk="1" hangingPunct="1"/>
            <a:r>
              <a:rPr lang="en-US" smtClean="0">
                <a:latin typeface="Arial" charset="0"/>
                <a:ea typeface="ＭＳ Ｐゴシック"/>
                <a:cs typeface="Arial" charset="0"/>
              </a:rPr>
              <a:t>Representing North/South</a:t>
            </a:r>
          </a:p>
        </p:txBody>
      </p:sp>
      <p:pic>
        <p:nvPicPr>
          <p:cNvPr id="71683" name="Picture 4" descr="GTC Measles ENG"/>
          <p:cNvPicPr>
            <a:picLocks noChangeAspect="1" noChangeArrowheads="1"/>
          </p:cNvPicPr>
          <p:nvPr/>
        </p:nvPicPr>
        <p:blipFill>
          <a:blip r:embed="rId3"/>
          <a:srcRect/>
          <a:stretch>
            <a:fillRect/>
          </a:stretch>
        </p:blipFill>
        <p:spPr bwMode="auto">
          <a:xfrm>
            <a:off x="4673600" y="2728913"/>
            <a:ext cx="433705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2"/>
          <p:cNvGrpSpPr>
            <a:grpSpLocks/>
          </p:cNvGrpSpPr>
          <p:nvPr/>
        </p:nvGrpSpPr>
        <p:grpSpPr bwMode="auto">
          <a:xfrm>
            <a:off x="320675" y="363538"/>
            <a:ext cx="8383588" cy="5630862"/>
            <a:chOff x="240" y="852"/>
            <a:chExt cx="6175" cy="3911"/>
          </a:xfrm>
        </p:grpSpPr>
        <p:pic>
          <p:nvPicPr>
            <p:cNvPr id="73739" name="Picture 14" descr="209-OFF-Vodafone_Square">
              <a:hlinkClick r:id="rId3"/>
            </p:cNvPr>
            <p:cNvPicPr>
              <a:picLocks noChangeAspect="1" noChangeArrowheads="1"/>
            </p:cNvPicPr>
            <p:nvPr/>
          </p:nvPicPr>
          <p:blipFill>
            <a:blip r:embed="rId4"/>
            <a:srcRect/>
            <a:stretch>
              <a:fillRect/>
            </a:stretch>
          </p:blipFill>
          <p:spPr bwMode="auto">
            <a:xfrm>
              <a:off x="503" y="3636"/>
              <a:ext cx="1002" cy="1127"/>
            </a:xfrm>
            <a:prstGeom prst="rect">
              <a:avLst/>
            </a:prstGeom>
            <a:noFill/>
            <a:ln w="9525">
              <a:noFill/>
              <a:miter lim="800000"/>
              <a:headEnd/>
              <a:tailEnd/>
            </a:ln>
          </p:spPr>
        </p:pic>
        <p:sp>
          <p:nvSpPr>
            <p:cNvPr id="876551" name="Text Box 7"/>
            <p:cNvSpPr txBox="1">
              <a:spLocks noChangeArrowheads="1"/>
            </p:cNvSpPr>
            <p:nvPr/>
          </p:nvSpPr>
          <p:spPr bwMode="auto">
            <a:xfrm>
              <a:off x="562" y="1323"/>
              <a:ext cx="3536" cy="460"/>
            </a:xfrm>
            <a:prstGeom prst="rect">
              <a:avLst/>
            </a:prstGeom>
            <a:noFill/>
            <a:ln w="9525" algn="ctr">
              <a:noFill/>
              <a:miter lim="800000"/>
              <a:headEnd/>
              <a:tailEnd/>
            </a:ln>
            <a:effectLst/>
          </p:spPr>
          <p:txBody>
            <a:bodyPr lIns="104105" tIns="52052" rIns="104105" bIns="52052">
              <a:spAutoFit/>
            </a:bodyPr>
            <a:lstStyle/>
            <a:p>
              <a:pPr algn="ctr" defTabSz="914179" eaLnBrk="0" hangingPunct="0">
                <a:spcBef>
                  <a:spcPct val="50000"/>
                </a:spcBef>
                <a:defRPr/>
              </a:pPr>
              <a:endParaRPr lang="en-US" sz="3600" dirty="0">
                <a:effectLst>
                  <a:outerShdw blurRad="38100" dist="38100" dir="2700000" algn="tl">
                    <a:srgbClr val="C0C0C0"/>
                  </a:outerShdw>
                </a:effectLst>
                <a:latin typeface="Arial" pitchFamily="34" charset="0"/>
                <a:ea typeface="+mn-ea"/>
                <a:cs typeface="Arial" pitchFamily="34" charset="0"/>
              </a:endParaRPr>
            </a:p>
          </p:txBody>
        </p:sp>
        <p:pic>
          <p:nvPicPr>
            <p:cNvPr id="73741" name="Picture 9"/>
            <p:cNvPicPr>
              <a:picLocks noChangeAspect="1" noChangeArrowheads="1"/>
            </p:cNvPicPr>
            <p:nvPr/>
          </p:nvPicPr>
          <p:blipFill>
            <a:blip r:embed="rId5"/>
            <a:srcRect/>
            <a:stretch>
              <a:fillRect/>
            </a:stretch>
          </p:blipFill>
          <p:spPr bwMode="auto">
            <a:xfrm>
              <a:off x="558" y="983"/>
              <a:ext cx="5775" cy="2763"/>
            </a:xfrm>
            <a:prstGeom prst="rect">
              <a:avLst/>
            </a:prstGeom>
            <a:noFill/>
            <a:ln w="9525">
              <a:noFill/>
              <a:miter lim="800000"/>
              <a:headEnd/>
              <a:tailEnd/>
            </a:ln>
          </p:spPr>
        </p:pic>
        <p:pic>
          <p:nvPicPr>
            <p:cNvPr id="73742" name="Picture 11" descr="Merck image"/>
            <p:cNvPicPr>
              <a:picLocks noChangeAspect="1" noChangeArrowheads="1"/>
            </p:cNvPicPr>
            <p:nvPr/>
          </p:nvPicPr>
          <p:blipFill>
            <a:blip r:embed="rId6"/>
            <a:srcRect/>
            <a:stretch>
              <a:fillRect/>
            </a:stretch>
          </p:blipFill>
          <p:spPr bwMode="auto">
            <a:xfrm>
              <a:off x="4683" y="1987"/>
              <a:ext cx="849" cy="955"/>
            </a:xfrm>
            <a:prstGeom prst="rect">
              <a:avLst/>
            </a:prstGeom>
            <a:noFill/>
            <a:ln w="9525">
              <a:noFill/>
              <a:miter lim="800000"/>
              <a:headEnd/>
              <a:tailEnd/>
            </a:ln>
          </p:spPr>
        </p:pic>
        <p:sp>
          <p:nvSpPr>
            <p:cNvPr id="73743" name="Rectangle 17"/>
            <p:cNvSpPr>
              <a:spLocks noChangeArrowheads="1"/>
            </p:cNvSpPr>
            <p:nvPr/>
          </p:nvSpPr>
          <p:spPr bwMode="auto">
            <a:xfrm>
              <a:off x="240" y="1296"/>
              <a:ext cx="660" cy="104"/>
            </a:xfrm>
            <a:prstGeom prst="rect">
              <a:avLst/>
            </a:prstGeom>
            <a:solidFill>
              <a:schemeClr val="bg1"/>
            </a:solidFill>
            <a:ln w="9525">
              <a:noFill/>
              <a:miter lim="800000"/>
              <a:headEnd/>
              <a:tailEnd/>
            </a:ln>
          </p:spPr>
          <p:txBody>
            <a:bodyPr wrap="none" anchor="ctr"/>
            <a:lstStyle/>
            <a:p>
              <a:endParaRPr lang="en-US">
                <a:cs typeface="ＭＳ Ｐゴシック"/>
              </a:endParaRPr>
            </a:p>
          </p:txBody>
        </p:sp>
        <p:sp>
          <p:nvSpPr>
            <p:cNvPr id="73744" name="Rectangle 18"/>
            <p:cNvSpPr>
              <a:spLocks noChangeArrowheads="1"/>
            </p:cNvSpPr>
            <p:nvPr/>
          </p:nvSpPr>
          <p:spPr bwMode="auto">
            <a:xfrm>
              <a:off x="616" y="1312"/>
              <a:ext cx="660" cy="104"/>
            </a:xfrm>
            <a:prstGeom prst="rect">
              <a:avLst/>
            </a:prstGeom>
            <a:solidFill>
              <a:schemeClr val="bg1"/>
            </a:solidFill>
            <a:ln w="9525">
              <a:noFill/>
              <a:miter lim="800000"/>
              <a:headEnd/>
              <a:tailEnd/>
            </a:ln>
          </p:spPr>
          <p:txBody>
            <a:bodyPr wrap="none" anchor="ctr"/>
            <a:lstStyle/>
            <a:p>
              <a:endParaRPr lang="en-US">
                <a:cs typeface="ＭＳ Ｐゴシック"/>
              </a:endParaRPr>
            </a:p>
          </p:txBody>
        </p:sp>
        <p:pic>
          <p:nvPicPr>
            <p:cNvPr id="73745" name="Picture 19" descr="footer.jpg"/>
            <p:cNvPicPr>
              <a:picLocks noChangeAspect="1" noChangeArrowheads="1"/>
            </p:cNvPicPr>
            <p:nvPr/>
          </p:nvPicPr>
          <p:blipFill>
            <a:blip r:embed="rId7"/>
            <a:srcRect l="1639" b="7272"/>
            <a:stretch>
              <a:fillRect/>
            </a:stretch>
          </p:blipFill>
          <p:spPr bwMode="auto">
            <a:xfrm>
              <a:off x="316" y="852"/>
              <a:ext cx="6099" cy="648"/>
            </a:xfrm>
            <a:prstGeom prst="rect">
              <a:avLst/>
            </a:prstGeom>
            <a:noFill/>
            <a:ln w="9525">
              <a:noFill/>
              <a:miter lim="800000"/>
              <a:headEnd/>
              <a:tailEnd/>
            </a:ln>
          </p:spPr>
        </p:pic>
        <p:pic>
          <p:nvPicPr>
            <p:cNvPr id="73746" name="Picture 12" descr="LCIF 2 color logo.jpg"/>
            <p:cNvPicPr>
              <a:picLocks noChangeAspect="1"/>
            </p:cNvPicPr>
            <p:nvPr/>
          </p:nvPicPr>
          <p:blipFill>
            <a:blip r:embed="rId8"/>
            <a:srcRect/>
            <a:stretch>
              <a:fillRect/>
            </a:stretch>
          </p:blipFill>
          <p:spPr bwMode="auto">
            <a:xfrm>
              <a:off x="2004" y="3741"/>
              <a:ext cx="1523" cy="444"/>
            </a:xfrm>
            <a:prstGeom prst="rect">
              <a:avLst/>
            </a:prstGeom>
            <a:noFill/>
            <a:ln w="9525">
              <a:noFill/>
              <a:miter lim="800000"/>
              <a:headEnd/>
              <a:tailEnd/>
            </a:ln>
          </p:spPr>
        </p:pic>
        <p:sp>
          <p:nvSpPr>
            <p:cNvPr id="73747" name="Rectangle 13"/>
            <p:cNvSpPr>
              <a:spLocks noChangeArrowheads="1"/>
            </p:cNvSpPr>
            <p:nvPr/>
          </p:nvSpPr>
          <p:spPr bwMode="auto">
            <a:xfrm>
              <a:off x="3348" y="2208"/>
              <a:ext cx="912" cy="1332"/>
            </a:xfrm>
            <a:prstGeom prst="rect">
              <a:avLst/>
            </a:prstGeom>
            <a:solidFill>
              <a:schemeClr val="bg1"/>
            </a:solidFill>
            <a:ln w="9525">
              <a:noFill/>
              <a:miter lim="800000"/>
              <a:headEnd/>
              <a:tailEnd/>
            </a:ln>
          </p:spPr>
          <p:txBody>
            <a:bodyPr/>
            <a:lstStyle/>
            <a:p>
              <a:pPr defTabSz="912813"/>
              <a:endParaRPr lang="en-US">
                <a:cs typeface="ＭＳ Ｐゴシック"/>
              </a:endParaRPr>
            </a:p>
          </p:txBody>
        </p:sp>
        <p:pic>
          <p:nvPicPr>
            <p:cNvPr id="73748" name="Picture 13" descr="iffim3"/>
            <p:cNvPicPr>
              <a:picLocks noChangeAspect="1" noChangeArrowheads="1"/>
            </p:cNvPicPr>
            <p:nvPr/>
          </p:nvPicPr>
          <p:blipFill>
            <a:blip r:embed="rId9"/>
            <a:srcRect/>
            <a:stretch>
              <a:fillRect/>
            </a:stretch>
          </p:blipFill>
          <p:spPr bwMode="auto">
            <a:xfrm>
              <a:off x="3446" y="2248"/>
              <a:ext cx="836" cy="397"/>
            </a:xfrm>
            <a:prstGeom prst="rect">
              <a:avLst/>
            </a:prstGeom>
            <a:noFill/>
            <a:ln w="9525">
              <a:noFill/>
              <a:miter lim="800000"/>
              <a:headEnd/>
              <a:tailEnd/>
            </a:ln>
          </p:spPr>
        </p:pic>
        <p:pic>
          <p:nvPicPr>
            <p:cNvPr id="73749" name="Picture 14" descr="JICAlogo.gif"/>
            <p:cNvPicPr>
              <a:picLocks noChangeAspect="1"/>
            </p:cNvPicPr>
            <p:nvPr/>
          </p:nvPicPr>
          <p:blipFill>
            <a:blip r:embed="rId10"/>
            <a:srcRect/>
            <a:stretch>
              <a:fillRect/>
            </a:stretch>
          </p:blipFill>
          <p:spPr bwMode="auto">
            <a:xfrm>
              <a:off x="4034" y="4029"/>
              <a:ext cx="2100" cy="312"/>
            </a:xfrm>
            <a:prstGeom prst="rect">
              <a:avLst/>
            </a:prstGeom>
            <a:noFill/>
            <a:ln w="9525">
              <a:noFill/>
              <a:miter lim="800000"/>
              <a:headEnd/>
              <a:tailEnd/>
            </a:ln>
          </p:spPr>
        </p:pic>
        <p:pic>
          <p:nvPicPr>
            <p:cNvPr id="73750" name="Picture 16" descr="UNIVERSAL A_logo_clr"/>
            <p:cNvPicPr>
              <a:picLocks noChangeAspect="1" noChangeArrowheads="1"/>
            </p:cNvPicPr>
            <p:nvPr/>
          </p:nvPicPr>
          <p:blipFill>
            <a:blip r:embed="rId11"/>
            <a:srcRect/>
            <a:stretch>
              <a:fillRect/>
            </a:stretch>
          </p:blipFill>
          <p:spPr bwMode="auto">
            <a:xfrm>
              <a:off x="3166" y="3035"/>
              <a:ext cx="500" cy="516"/>
            </a:xfrm>
            <a:prstGeom prst="rect">
              <a:avLst/>
            </a:prstGeom>
            <a:noFill/>
            <a:ln w="9525">
              <a:noFill/>
              <a:miter lim="800000"/>
              <a:headEnd/>
              <a:tailEnd/>
            </a:ln>
          </p:spPr>
        </p:pic>
        <p:sp>
          <p:nvSpPr>
            <p:cNvPr id="73751" name="Rectangle 17"/>
            <p:cNvSpPr>
              <a:spLocks noChangeArrowheads="1"/>
            </p:cNvSpPr>
            <p:nvPr/>
          </p:nvSpPr>
          <p:spPr bwMode="auto">
            <a:xfrm>
              <a:off x="3096" y="3516"/>
              <a:ext cx="1956" cy="193"/>
            </a:xfrm>
            <a:prstGeom prst="rect">
              <a:avLst/>
            </a:prstGeom>
            <a:noFill/>
            <a:ln w="9525">
              <a:noFill/>
              <a:miter lim="800000"/>
              <a:headEnd/>
              <a:tailEnd/>
            </a:ln>
          </p:spPr>
          <p:txBody>
            <a:bodyPr>
              <a:spAutoFit/>
            </a:bodyPr>
            <a:lstStyle/>
            <a:p>
              <a:r>
                <a:rPr lang="en-US" sz="1200">
                  <a:solidFill>
                    <a:srgbClr val="C00000"/>
                  </a:solidFill>
                  <a:cs typeface="ＭＳ Ｐゴシック"/>
                </a:rPr>
                <a:t>Anne Ray Charitable Trust</a:t>
              </a:r>
            </a:p>
          </p:txBody>
        </p:sp>
        <p:pic>
          <p:nvPicPr>
            <p:cNvPr id="73752" name="Picture 16" descr="Norway UD logo engelsk 2CE00"/>
            <p:cNvPicPr>
              <a:picLocks noChangeAspect="1" noChangeArrowheads="1"/>
            </p:cNvPicPr>
            <p:nvPr/>
          </p:nvPicPr>
          <p:blipFill>
            <a:blip r:embed="rId12"/>
            <a:srcRect/>
            <a:stretch>
              <a:fillRect/>
            </a:stretch>
          </p:blipFill>
          <p:spPr bwMode="auto">
            <a:xfrm>
              <a:off x="4844" y="2942"/>
              <a:ext cx="1182" cy="618"/>
            </a:xfrm>
            <a:prstGeom prst="rect">
              <a:avLst/>
            </a:prstGeom>
            <a:noFill/>
            <a:ln w="9525">
              <a:noFill/>
              <a:miter lim="800000"/>
              <a:headEnd/>
              <a:tailEnd/>
            </a:ln>
          </p:spPr>
        </p:pic>
        <p:sp>
          <p:nvSpPr>
            <p:cNvPr id="73753" name="Rectangle 17"/>
            <p:cNvSpPr>
              <a:spLocks noChangeArrowheads="1"/>
            </p:cNvSpPr>
            <p:nvPr/>
          </p:nvSpPr>
          <p:spPr bwMode="auto">
            <a:xfrm>
              <a:off x="2819" y="1067"/>
              <a:ext cx="906" cy="207"/>
            </a:xfrm>
            <a:prstGeom prst="rect">
              <a:avLst/>
            </a:prstGeom>
            <a:solidFill>
              <a:schemeClr val="bg1"/>
            </a:solidFill>
            <a:ln w="9525">
              <a:noFill/>
              <a:miter lim="800000"/>
              <a:headEnd/>
              <a:tailEnd/>
            </a:ln>
          </p:spPr>
          <p:txBody>
            <a:bodyPr wrap="none" anchor="ctr"/>
            <a:lstStyle/>
            <a:p>
              <a:endParaRPr lang="en-US">
                <a:cs typeface="ＭＳ Ｐゴシック"/>
              </a:endParaRPr>
            </a:p>
          </p:txBody>
        </p:sp>
        <p:pic>
          <p:nvPicPr>
            <p:cNvPr id="73754" name="Picture 18" descr="unicef logo_blue"/>
            <p:cNvPicPr>
              <a:picLocks noChangeAspect="1" noChangeArrowheads="1"/>
            </p:cNvPicPr>
            <p:nvPr/>
          </p:nvPicPr>
          <p:blipFill>
            <a:blip r:embed="rId13"/>
            <a:srcRect/>
            <a:stretch>
              <a:fillRect/>
            </a:stretch>
          </p:blipFill>
          <p:spPr bwMode="auto">
            <a:xfrm>
              <a:off x="2873" y="1069"/>
              <a:ext cx="771" cy="187"/>
            </a:xfrm>
            <a:prstGeom prst="rect">
              <a:avLst/>
            </a:prstGeom>
            <a:noFill/>
            <a:ln w="9525">
              <a:noFill/>
              <a:miter lim="800000"/>
              <a:headEnd/>
              <a:tailEnd/>
            </a:ln>
          </p:spPr>
        </p:pic>
        <p:sp>
          <p:nvSpPr>
            <p:cNvPr id="73755" name="Rectangle 19"/>
            <p:cNvSpPr>
              <a:spLocks noChangeArrowheads="1"/>
            </p:cNvSpPr>
            <p:nvPr/>
          </p:nvSpPr>
          <p:spPr bwMode="auto">
            <a:xfrm>
              <a:off x="1505" y="1651"/>
              <a:ext cx="2320" cy="461"/>
            </a:xfrm>
            <a:prstGeom prst="rect">
              <a:avLst/>
            </a:prstGeom>
            <a:solidFill>
              <a:schemeClr val="bg1"/>
            </a:solidFill>
            <a:ln w="9525">
              <a:noFill/>
              <a:miter lim="800000"/>
              <a:headEnd/>
              <a:tailEnd/>
            </a:ln>
          </p:spPr>
          <p:txBody>
            <a:bodyPr wrap="none" anchor="ctr"/>
            <a:lstStyle/>
            <a:p>
              <a:endParaRPr lang="en-US">
                <a:cs typeface="ＭＳ Ｐゴシック"/>
              </a:endParaRPr>
            </a:p>
          </p:txBody>
        </p:sp>
        <p:pic>
          <p:nvPicPr>
            <p:cNvPr id="73756" name="Picture 12" descr="Gates_foundation"/>
            <p:cNvPicPr>
              <a:picLocks noChangeAspect="1" noChangeArrowheads="1"/>
            </p:cNvPicPr>
            <p:nvPr/>
          </p:nvPicPr>
          <p:blipFill>
            <a:blip r:embed="rId14"/>
            <a:srcRect/>
            <a:stretch>
              <a:fillRect/>
            </a:stretch>
          </p:blipFill>
          <p:spPr bwMode="auto">
            <a:xfrm>
              <a:off x="4034" y="1651"/>
              <a:ext cx="1610" cy="340"/>
            </a:xfrm>
            <a:prstGeom prst="rect">
              <a:avLst/>
            </a:prstGeom>
            <a:noFill/>
            <a:ln w="9525">
              <a:noFill/>
              <a:miter lim="800000"/>
              <a:headEnd/>
              <a:tailEnd/>
            </a:ln>
          </p:spPr>
        </p:pic>
      </p:grpSp>
      <p:sp>
        <p:nvSpPr>
          <p:cNvPr id="73730" name="Rectangle 23"/>
          <p:cNvSpPr>
            <a:spLocks noChangeArrowheads="1"/>
          </p:cNvSpPr>
          <p:nvPr/>
        </p:nvSpPr>
        <p:spPr bwMode="auto">
          <a:xfrm>
            <a:off x="473075" y="1365250"/>
            <a:ext cx="1384300" cy="690563"/>
          </a:xfrm>
          <a:prstGeom prst="rect">
            <a:avLst/>
          </a:prstGeom>
          <a:solidFill>
            <a:schemeClr val="bg1"/>
          </a:solidFill>
          <a:ln w="9525">
            <a:solidFill>
              <a:schemeClr val="bg1"/>
            </a:solidFill>
            <a:miter lim="800000"/>
            <a:headEnd/>
            <a:tailEnd/>
          </a:ln>
        </p:spPr>
        <p:txBody>
          <a:bodyPr wrap="none" lIns="80147" tIns="40074" rIns="80147" bIns="40074" anchor="ctr"/>
          <a:lstStyle/>
          <a:p>
            <a:endParaRPr lang="en-US">
              <a:cs typeface="ＭＳ Ｐゴシック"/>
            </a:endParaRPr>
          </a:p>
        </p:txBody>
      </p:sp>
      <p:pic>
        <p:nvPicPr>
          <p:cNvPr id="73731" name="Picture 24" descr="ARC_Logo_Bttn_HorizStkd_RGB"/>
          <p:cNvPicPr>
            <a:picLocks noChangeAspect="1" noChangeArrowheads="1"/>
          </p:cNvPicPr>
          <p:nvPr/>
        </p:nvPicPr>
        <p:blipFill>
          <a:blip r:embed="rId15"/>
          <a:srcRect/>
          <a:stretch>
            <a:fillRect/>
          </a:stretch>
        </p:blipFill>
        <p:spPr bwMode="auto">
          <a:xfrm>
            <a:off x="133350" y="366713"/>
            <a:ext cx="1930400" cy="930275"/>
          </a:xfrm>
          <a:prstGeom prst="rect">
            <a:avLst/>
          </a:prstGeom>
          <a:solidFill>
            <a:schemeClr val="bg1"/>
          </a:solidFill>
          <a:ln w="9525">
            <a:noFill/>
            <a:miter lim="800000"/>
            <a:headEnd/>
            <a:tailEnd/>
          </a:ln>
        </p:spPr>
      </p:pic>
      <p:sp>
        <p:nvSpPr>
          <p:cNvPr id="73732" name="Slide Number Placeholder 24"/>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endParaRPr lang="en-US" sz="1400">
              <a:cs typeface="ＭＳ Ｐゴシック"/>
            </a:endParaRPr>
          </a:p>
        </p:txBody>
      </p:sp>
      <p:pic>
        <p:nvPicPr>
          <p:cNvPr id="73733" name="Picture 1" descr="ECDC.jpeg"/>
          <p:cNvPicPr>
            <a:picLocks noChangeAspect="1"/>
          </p:cNvPicPr>
          <p:nvPr/>
        </p:nvPicPr>
        <p:blipFill>
          <a:blip r:embed="rId16"/>
          <a:srcRect/>
          <a:stretch>
            <a:fillRect/>
          </a:stretch>
        </p:blipFill>
        <p:spPr bwMode="auto">
          <a:xfrm>
            <a:off x="2663825" y="5410200"/>
            <a:ext cx="1042988" cy="927100"/>
          </a:xfrm>
          <a:prstGeom prst="rect">
            <a:avLst/>
          </a:prstGeom>
          <a:noFill/>
          <a:ln w="9525">
            <a:noFill/>
            <a:miter lim="800000"/>
            <a:headEnd/>
            <a:tailEnd/>
          </a:ln>
        </p:spPr>
      </p:pic>
      <p:pic>
        <p:nvPicPr>
          <p:cNvPr id="73734" name="Picture 2" descr="sabinlogo.jpg"/>
          <p:cNvPicPr>
            <a:picLocks noChangeAspect="1"/>
          </p:cNvPicPr>
          <p:nvPr/>
        </p:nvPicPr>
        <p:blipFill>
          <a:blip r:embed="rId17"/>
          <a:srcRect/>
          <a:stretch>
            <a:fillRect/>
          </a:stretch>
        </p:blipFill>
        <p:spPr bwMode="auto">
          <a:xfrm>
            <a:off x="4143375" y="5549900"/>
            <a:ext cx="1562100" cy="444500"/>
          </a:xfrm>
          <a:prstGeom prst="rect">
            <a:avLst/>
          </a:prstGeom>
          <a:noFill/>
          <a:ln w="9525">
            <a:noFill/>
            <a:miter lim="800000"/>
            <a:headEnd/>
            <a:tailEnd/>
          </a:ln>
        </p:spPr>
      </p:pic>
      <p:pic>
        <p:nvPicPr>
          <p:cNvPr id="73735" name="Picture 3" descr="1LineAAPLogoPos_1.jpg"/>
          <p:cNvPicPr>
            <a:picLocks noChangeAspect="1"/>
          </p:cNvPicPr>
          <p:nvPr/>
        </p:nvPicPr>
        <p:blipFill>
          <a:blip r:embed="rId18"/>
          <a:srcRect/>
          <a:stretch>
            <a:fillRect/>
          </a:stretch>
        </p:blipFill>
        <p:spPr bwMode="auto">
          <a:xfrm>
            <a:off x="6070600" y="5549900"/>
            <a:ext cx="2924175" cy="444500"/>
          </a:xfrm>
          <a:prstGeom prst="rect">
            <a:avLst/>
          </a:prstGeom>
          <a:noFill/>
          <a:ln w="9525">
            <a:noFill/>
            <a:miter lim="800000"/>
            <a:headEnd/>
            <a:tailEnd/>
          </a:ln>
        </p:spPr>
      </p:pic>
      <p:pic>
        <p:nvPicPr>
          <p:cNvPr id="73736" name="Picture 4" descr="IPA logo.tiff"/>
          <p:cNvPicPr>
            <a:picLocks noChangeAspect="1"/>
          </p:cNvPicPr>
          <p:nvPr/>
        </p:nvPicPr>
        <p:blipFill>
          <a:blip r:embed="rId19"/>
          <a:srcRect/>
          <a:stretch>
            <a:fillRect/>
          </a:stretch>
        </p:blipFill>
        <p:spPr bwMode="auto">
          <a:xfrm>
            <a:off x="6269038" y="4476750"/>
            <a:ext cx="2435225" cy="539750"/>
          </a:xfrm>
          <a:prstGeom prst="rect">
            <a:avLst/>
          </a:prstGeom>
          <a:noFill/>
          <a:ln w="9525">
            <a:noFill/>
            <a:miter lim="800000"/>
            <a:headEnd/>
            <a:tailEnd/>
          </a:ln>
        </p:spPr>
      </p:pic>
      <p:pic>
        <p:nvPicPr>
          <p:cNvPr id="73737" name="Picture 5"/>
          <p:cNvPicPr>
            <a:picLocks noChangeAspect="1"/>
          </p:cNvPicPr>
          <p:nvPr/>
        </p:nvPicPr>
        <p:blipFill>
          <a:blip r:embed="rId20"/>
          <a:srcRect/>
          <a:stretch>
            <a:fillRect/>
          </a:stretch>
        </p:blipFill>
        <p:spPr bwMode="auto">
          <a:xfrm>
            <a:off x="677863" y="1512888"/>
            <a:ext cx="1519237" cy="712787"/>
          </a:xfrm>
          <a:prstGeom prst="rect">
            <a:avLst/>
          </a:prstGeom>
          <a:noFill/>
          <a:ln w="9525">
            <a:noFill/>
            <a:miter lim="800000"/>
            <a:headEnd/>
            <a:tailEnd/>
          </a:ln>
        </p:spPr>
      </p:pic>
      <p:pic>
        <p:nvPicPr>
          <p:cNvPr id="73738" name="Picture 6"/>
          <p:cNvPicPr>
            <a:picLocks noChangeAspect="1"/>
          </p:cNvPicPr>
          <p:nvPr/>
        </p:nvPicPr>
        <p:blipFill>
          <a:blip r:embed="rId21"/>
          <a:srcRect b="23473"/>
          <a:stretch>
            <a:fillRect/>
          </a:stretch>
        </p:blipFill>
        <p:spPr bwMode="auto">
          <a:xfrm>
            <a:off x="2789238" y="1057275"/>
            <a:ext cx="2032000" cy="108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Grp="1"/>
          </p:cNvSpPr>
          <p:nvPr>
            <p:ph type="title" idx="4294967295"/>
          </p:nvPr>
        </p:nvSpPr>
        <p:spPr/>
        <p:txBody>
          <a:bodyPr/>
          <a:lstStyle/>
          <a:p>
            <a:pPr algn="ctr" eaLnBrk="1" hangingPunct="1"/>
            <a:r>
              <a:rPr lang="en-US" smtClean="0">
                <a:latin typeface="Arial" charset="0"/>
                <a:ea typeface="ＭＳ Ｐゴシック"/>
                <a:cs typeface="Arial" charset="0"/>
              </a:rPr>
              <a:t>Thank You</a:t>
            </a:r>
          </a:p>
        </p:txBody>
      </p:sp>
      <p:pic>
        <p:nvPicPr>
          <p:cNvPr id="75778" name="Picture 4" descr="measles4"/>
          <p:cNvPicPr>
            <a:picLocks noChangeAspect="1" noChangeArrowheads="1"/>
          </p:cNvPicPr>
          <p:nvPr/>
        </p:nvPicPr>
        <p:blipFill>
          <a:blip r:embed="rId3"/>
          <a:srcRect l="-288" r="2766"/>
          <a:stretch>
            <a:fillRect/>
          </a:stretch>
        </p:blipFill>
        <p:spPr bwMode="auto">
          <a:xfrm>
            <a:off x="2765425" y="1168400"/>
            <a:ext cx="3667125" cy="468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5"/>
          <p:cNvSpPr>
            <a:spLocks noGrp="1"/>
          </p:cNvSpPr>
          <p:nvPr>
            <p:ph type="ctrTitle"/>
          </p:nvPr>
        </p:nvSpPr>
        <p:spPr>
          <a:xfrm>
            <a:off x="685800" y="2130425"/>
            <a:ext cx="7772400" cy="1096963"/>
          </a:xfrm>
        </p:spPr>
        <p:txBody>
          <a:bodyPr/>
          <a:lstStyle/>
          <a:p>
            <a:pPr eaLnBrk="1" hangingPunct="1"/>
            <a:r>
              <a:rPr lang="en-US" smtClean="0">
                <a:latin typeface="Arial" charset="0"/>
                <a:ea typeface="ＭＳ Ｐゴシック"/>
                <a:cs typeface="Arial" charset="0"/>
              </a:rPr>
              <a:t>Extra Slides</a:t>
            </a:r>
          </a:p>
        </p:txBody>
      </p:sp>
      <p:sp>
        <p:nvSpPr>
          <p:cNvPr id="77826" name="Subtitle 6"/>
          <p:cNvSpPr>
            <a:spLocks noGrp="1"/>
          </p:cNvSpPr>
          <p:nvPr>
            <p:ph type="subTitle" idx="1"/>
          </p:nvPr>
        </p:nvSpPr>
        <p:spPr>
          <a:xfrm>
            <a:off x="1371600" y="3167063"/>
            <a:ext cx="6400800" cy="1841500"/>
          </a:xfrm>
        </p:spPr>
        <p:txBody>
          <a:bodyPr/>
          <a:lstStyle/>
          <a:p>
            <a:pPr eaLnBrk="1" hangingPunct="1"/>
            <a:endParaRPr lang="en-US" smtClean="0">
              <a:solidFill>
                <a:srgbClr val="898989"/>
              </a:solidFill>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cs typeface="ＭＳ Ｐゴシック"/>
            </a:endParaRPr>
          </a:p>
        </p:txBody>
      </p:sp>
      <p:graphicFrame>
        <p:nvGraphicFramePr>
          <p:cNvPr id="5143" name="Object 23"/>
          <p:cNvGraphicFramePr>
            <a:graphicFrameLocks noChangeAspect="1"/>
          </p:cNvGraphicFramePr>
          <p:nvPr/>
        </p:nvGraphicFramePr>
        <p:xfrm>
          <a:off x="903288" y="1295400"/>
          <a:ext cx="7337425" cy="5181600"/>
        </p:xfrm>
        <a:graphic>
          <a:graphicData uri="http://schemas.openxmlformats.org/presentationml/2006/ole">
            <p:oleObj spid="_x0000_s5143" name="Slide" r:id="rId4" imgW="5272971" imgH="3729310" progId="PowerPoint.Slide.8">
              <p:embed/>
            </p:oleObj>
          </a:graphicData>
        </a:graphic>
      </p:graphicFrame>
      <p:sp>
        <p:nvSpPr>
          <p:cNvPr id="5145" name="Rectangle 3"/>
          <p:cNvSpPr>
            <a:spLocks noChangeArrowheads="1"/>
          </p:cNvSpPr>
          <p:nvPr/>
        </p:nvSpPr>
        <p:spPr bwMode="auto">
          <a:xfrm>
            <a:off x="0" y="4191000"/>
            <a:ext cx="9144000" cy="0"/>
          </a:xfrm>
          <a:prstGeom prst="rect">
            <a:avLst/>
          </a:prstGeom>
          <a:noFill/>
          <a:ln w="9525">
            <a:noFill/>
            <a:miter lim="800000"/>
            <a:headEnd/>
            <a:tailEnd/>
          </a:ln>
        </p:spPr>
        <p:txBody>
          <a:bodyPr wrap="none" anchor="ctr">
            <a:spAutoFit/>
          </a:bodyPr>
          <a:lstStyle/>
          <a:p>
            <a:pPr defTabSz="914400"/>
            <a:endParaRPr lang="en-US">
              <a:cs typeface="ＭＳ Ｐゴシック"/>
            </a:endParaRPr>
          </a:p>
        </p:txBody>
      </p:sp>
      <p:sp>
        <p:nvSpPr>
          <p:cNvPr id="5146" name="Title 6"/>
          <p:cNvSpPr>
            <a:spLocks noGrp="1"/>
          </p:cNvSpPr>
          <p:nvPr>
            <p:ph type="title"/>
          </p:nvPr>
        </p:nvSpPr>
        <p:spPr/>
        <p:txBody>
          <a:bodyPr/>
          <a:lstStyle/>
          <a:p>
            <a:r>
              <a:rPr lang="en-US" smtClean="0">
                <a:latin typeface="Arial" charset="0"/>
                <a:ea typeface="ＭＳ Ｐゴシック"/>
                <a:cs typeface="Arial" charset="0"/>
              </a:rPr>
              <a:t>Funding Flow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5" name="Picture 160"/>
          <p:cNvPicPr>
            <a:picLocks noChangeAspect="1" noChangeArrowheads="1"/>
          </p:cNvPicPr>
          <p:nvPr/>
        </p:nvPicPr>
        <p:blipFill>
          <a:blip r:embed="rId3"/>
          <a:srcRect l="2328" t="806" b="5765"/>
          <a:stretch>
            <a:fillRect/>
          </a:stretch>
        </p:blipFill>
        <p:spPr bwMode="auto">
          <a:xfrm>
            <a:off x="2378075" y="2103438"/>
            <a:ext cx="4271963" cy="3173412"/>
          </a:xfrm>
          <a:prstGeom prst="rect">
            <a:avLst/>
          </a:prstGeom>
          <a:noFill/>
          <a:ln w="9525">
            <a:noFill/>
            <a:miter lim="800000"/>
            <a:headEnd/>
            <a:tailEnd/>
          </a:ln>
        </p:spPr>
      </p:pic>
      <p:sp>
        <p:nvSpPr>
          <p:cNvPr id="31746" name="Title 11"/>
          <p:cNvSpPr>
            <a:spLocks noGrp="1"/>
          </p:cNvSpPr>
          <p:nvPr>
            <p:ph type="title"/>
          </p:nvPr>
        </p:nvSpPr>
        <p:spPr>
          <a:xfrm>
            <a:off x="457200" y="311150"/>
            <a:ext cx="8229600" cy="1143000"/>
          </a:xfrm>
        </p:spPr>
        <p:txBody>
          <a:bodyPr/>
          <a:lstStyle/>
          <a:p>
            <a:pPr algn="ctr" eaLnBrk="1" hangingPunct="1"/>
            <a:r>
              <a:rPr lang="en-US" sz="3200" smtClean="0">
                <a:latin typeface="Arial" charset="0"/>
                <a:ea typeface="ＭＳ Ｐゴシック"/>
                <a:cs typeface="Arial" charset="0"/>
              </a:rPr>
              <a:t>2000 – 2010 Progress</a:t>
            </a:r>
            <a:endParaRPr lang="en-US" sz="2700" smtClean="0">
              <a:latin typeface="Arial" charset="0"/>
              <a:ea typeface="ＭＳ Ｐゴシック"/>
              <a:cs typeface="Arial" charset="0"/>
            </a:endParaRPr>
          </a:p>
        </p:txBody>
      </p:sp>
      <p:sp>
        <p:nvSpPr>
          <p:cNvPr id="31747" name="Text Placeholder 2"/>
          <p:cNvSpPr>
            <a:spLocks noGrp="1"/>
          </p:cNvSpPr>
          <p:nvPr>
            <p:ph type="body" idx="1"/>
          </p:nvPr>
        </p:nvSpPr>
        <p:spPr>
          <a:xfrm>
            <a:off x="2100263" y="1365250"/>
            <a:ext cx="4827587" cy="639763"/>
          </a:xfrm>
        </p:spPr>
        <p:txBody>
          <a:bodyPr/>
          <a:lstStyle/>
          <a:p>
            <a:pPr algn="ctr" eaLnBrk="1" hangingPunct="1"/>
            <a:r>
              <a:rPr lang="en-US" sz="1800" smtClean="0">
                <a:latin typeface="Arial" charset="0"/>
                <a:ea typeface="ＭＳ Ｐゴシック"/>
                <a:cs typeface="Arial" charset="0"/>
              </a:rPr>
              <a:t>Estimated measles deaths down by 74%, </a:t>
            </a:r>
          </a:p>
          <a:p>
            <a:pPr algn="ctr" eaLnBrk="1" hangingPunct="1"/>
            <a:r>
              <a:rPr lang="en-US" sz="1800" smtClean="0">
                <a:solidFill>
                  <a:srgbClr val="C00000"/>
                </a:solidFill>
                <a:latin typeface="Arial" charset="0"/>
                <a:ea typeface="ＭＳ Ｐゴシック"/>
                <a:cs typeface="Arial" charset="0"/>
              </a:rPr>
              <a:t>(9.6 million deaths prevented)</a:t>
            </a:r>
            <a:endParaRPr lang="en-US" sz="1800" smtClean="0">
              <a:latin typeface="Arial" charset="0"/>
              <a:ea typeface="ＭＳ Ｐゴシック"/>
              <a:cs typeface="Arial" charset="0"/>
            </a:endParaRPr>
          </a:p>
        </p:txBody>
      </p:sp>
      <p:sp>
        <p:nvSpPr>
          <p:cNvPr id="31748" name="Text Box 161"/>
          <p:cNvSpPr txBox="1">
            <a:spLocks noChangeArrowheads="1"/>
          </p:cNvSpPr>
          <p:nvPr/>
        </p:nvSpPr>
        <p:spPr bwMode="auto">
          <a:xfrm>
            <a:off x="2692400" y="5476875"/>
            <a:ext cx="4114800" cy="536575"/>
          </a:xfrm>
          <a:prstGeom prst="rect">
            <a:avLst/>
          </a:prstGeom>
          <a:noFill/>
          <a:ln w="9525">
            <a:noFill/>
            <a:miter lim="800000"/>
            <a:headEnd/>
            <a:tailEnd/>
          </a:ln>
        </p:spPr>
        <p:txBody>
          <a:bodyPr lIns="79993" tIns="39997" rIns="79993" bIns="39997">
            <a:spAutoFit/>
          </a:bodyPr>
          <a:lstStyle/>
          <a:p>
            <a:pPr defTabSz="1042988" rtl="1"/>
            <a:r>
              <a:rPr lang="en-US" sz="1000">
                <a:solidFill>
                  <a:srgbClr val="000000"/>
                </a:solidFill>
                <a:cs typeface="ＭＳ Ｐゴシック"/>
              </a:rPr>
              <a:t>** </a:t>
            </a:r>
            <a:r>
              <a:rPr lang="en-US" sz="1000" b="1">
                <a:solidFill>
                  <a:srgbClr val="000000"/>
                </a:solidFill>
                <a:cs typeface="ＭＳ Ｐゴシック"/>
              </a:rPr>
              <a:t>Simons E et al. Assessment of the 2010 global measles mortality reduction goal: results from a model of surveillance data. Lancet 2012; 379(9832):2173-8</a:t>
            </a:r>
          </a:p>
        </p:txBody>
      </p:sp>
      <p:sp>
        <p:nvSpPr>
          <p:cNvPr id="31749" name="Text Box 5"/>
          <p:cNvSpPr txBox="1">
            <a:spLocks noChangeArrowheads="1"/>
          </p:cNvSpPr>
          <p:nvPr/>
        </p:nvSpPr>
        <p:spPr bwMode="auto">
          <a:xfrm>
            <a:off x="8369300" y="3960813"/>
            <a:ext cx="563563" cy="265112"/>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74%</a:t>
            </a:r>
          </a:p>
        </p:txBody>
      </p:sp>
      <p:sp>
        <p:nvSpPr>
          <p:cNvPr id="31750" name="Text Box 6"/>
          <p:cNvSpPr txBox="1">
            <a:spLocks noChangeArrowheads="1"/>
          </p:cNvSpPr>
          <p:nvPr/>
        </p:nvSpPr>
        <p:spPr bwMode="auto">
          <a:xfrm>
            <a:off x="7856538" y="3970338"/>
            <a:ext cx="561975" cy="266700"/>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76%</a:t>
            </a:r>
          </a:p>
        </p:txBody>
      </p:sp>
      <p:sp>
        <p:nvSpPr>
          <p:cNvPr id="31751" name="Text Box 7"/>
          <p:cNvSpPr txBox="1">
            <a:spLocks noChangeArrowheads="1"/>
          </p:cNvSpPr>
          <p:nvPr/>
        </p:nvSpPr>
        <p:spPr bwMode="auto">
          <a:xfrm>
            <a:off x="6362700" y="3984625"/>
            <a:ext cx="561975" cy="265113"/>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79%</a:t>
            </a:r>
          </a:p>
        </p:txBody>
      </p:sp>
      <p:sp>
        <p:nvSpPr>
          <p:cNvPr id="31752" name="Text Box 8"/>
          <p:cNvSpPr txBox="1">
            <a:spLocks noChangeArrowheads="1"/>
          </p:cNvSpPr>
          <p:nvPr/>
        </p:nvSpPr>
        <p:spPr bwMode="auto">
          <a:xfrm>
            <a:off x="7226300" y="3970338"/>
            <a:ext cx="563563" cy="266700"/>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85%</a:t>
            </a:r>
          </a:p>
        </p:txBody>
      </p:sp>
      <p:sp>
        <p:nvSpPr>
          <p:cNvPr id="31753" name="Text Box 11"/>
          <p:cNvSpPr txBox="1">
            <a:spLocks noChangeArrowheads="1"/>
          </p:cNvSpPr>
          <p:nvPr/>
        </p:nvSpPr>
        <p:spPr bwMode="auto">
          <a:xfrm>
            <a:off x="6845300" y="3987800"/>
            <a:ext cx="563563" cy="266700"/>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78%</a:t>
            </a:r>
          </a:p>
        </p:txBody>
      </p:sp>
      <p:sp>
        <p:nvSpPr>
          <p:cNvPr id="31754" name="Text Box 11"/>
          <p:cNvSpPr txBox="1">
            <a:spLocks noChangeArrowheads="1"/>
          </p:cNvSpPr>
          <p:nvPr/>
        </p:nvSpPr>
        <p:spPr bwMode="auto">
          <a:xfrm>
            <a:off x="8702675" y="2867025"/>
            <a:ext cx="563563" cy="265113"/>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26%</a:t>
            </a:r>
          </a:p>
        </p:txBody>
      </p:sp>
      <p:sp>
        <p:nvSpPr>
          <p:cNvPr id="31755" name="Text Box 14"/>
          <p:cNvSpPr txBox="1">
            <a:spLocks noChangeArrowheads="1"/>
          </p:cNvSpPr>
          <p:nvPr/>
        </p:nvSpPr>
        <p:spPr bwMode="auto">
          <a:xfrm>
            <a:off x="7375525" y="2682875"/>
            <a:ext cx="563563" cy="265113"/>
          </a:xfrm>
          <a:prstGeom prst="rect">
            <a:avLst/>
          </a:prstGeom>
          <a:noFill/>
          <a:ln w="9525">
            <a:noFill/>
            <a:miter lim="800000"/>
            <a:headEnd/>
            <a:tailEnd/>
          </a:ln>
        </p:spPr>
        <p:txBody>
          <a:bodyPr lIns="80063" tIns="40032" rIns="80063" bIns="40032">
            <a:spAutoFit/>
          </a:bodyPr>
          <a:lstStyle/>
          <a:p>
            <a:pPr rtl="1">
              <a:spcBef>
                <a:spcPct val="50000"/>
              </a:spcBef>
            </a:pPr>
            <a:r>
              <a:rPr lang="en-US" sz="1200" b="1">
                <a:solidFill>
                  <a:srgbClr val="FFFFFF"/>
                </a:solidFill>
                <a:cs typeface="ＭＳ Ｐゴシック"/>
              </a:rPr>
              <a:t>26%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p:cNvSpPr>
          <p:nvPr>
            <p:ph type="title" idx="4294967295"/>
          </p:nvPr>
        </p:nvSpPr>
        <p:spPr/>
        <p:txBody>
          <a:bodyPr/>
          <a:lstStyle/>
          <a:p>
            <a:pPr eaLnBrk="1" hangingPunct="1"/>
            <a:r>
              <a:rPr lang="en-US" smtClean="0">
                <a:latin typeface="Arial" charset="0"/>
                <a:ea typeface="ＭＳ Ｐゴシック"/>
                <a:cs typeface="Arial" charset="0"/>
              </a:rPr>
              <a:t>Foundations of Success</a:t>
            </a:r>
          </a:p>
        </p:txBody>
      </p:sp>
      <p:sp>
        <p:nvSpPr>
          <p:cNvPr id="33794" name="Rectangle 6"/>
          <p:cNvSpPr>
            <a:spLocks noGrp="1"/>
          </p:cNvSpPr>
          <p:nvPr>
            <p:ph sz="half" idx="4294967295"/>
          </p:nvPr>
        </p:nvSpPr>
        <p:spPr>
          <a:xfrm>
            <a:off x="457200" y="1371600"/>
            <a:ext cx="4038600" cy="4754563"/>
          </a:xfrm>
        </p:spPr>
        <p:txBody>
          <a:bodyPr/>
          <a:lstStyle/>
          <a:p>
            <a:endParaRPr lang="en-US" sz="2000" smtClean="0">
              <a:latin typeface="Arial" charset="0"/>
              <a:ea typeface="ＭＳ Ｐゴシック"/>
              <a:cs typeface="Arial" charset="0"/>
            </a:endParaRPr>
          </a:p>
        </p:txBody>
      </p:sp>
      <p:sp>
        <p:nvSpPr>
          <p:cNvPr id="33795" name="Rectangle 10"/>
          <p:cNvSpPr>
            <a:spLocks noGrp="1"/>
          </p:cNvSpPr>
          <p:nvPr>
            <p:ph type="body" sz="half" idx="4294967295"/>
          </p:nvPr>
        </p:nvSpPr>
        <p:spPr>
          <a:xfrm>
            <a:off x="5245100" y="1371600"/>
            <a:ext cx="3441700" cy="4754563"/>
          </a:xfrm>
        </p:spPr>
        <p:txBody>
          <a:bodyPr/>
          <a:lstStyle/>
          <a:p>
            <a:pPr eaLnBrk="1" hangingPunct="1"/>
            <a:r>
              <a:rPr lang="en-US" sz="2000" smtClean="0">
                <a:latin typeface="Arial" charset="0"/>
                <a:ea typeface="ＭＳ Ｐゴシック"/>
                <a:cs typeface="Arial" charset="0"/>
              </a:rPr>
              <a:t>Partnerships and collaboration</a:t>
            </a:r>
          </a:p>
          <a:p>
            <a:pPr eaLnBrk="1" hangingPunct="1"/>
            <a:r>
              <a:rPr lang="en-US" sz="2000" smtClean="0">
                <a:latin typeface="Arial" charset="0"/>
                <a:ea typeface="ＭＳ Ｐゴシック"/>
                <a:cs typeface="Arial" charset="0"/>
              </a:rPr>
              <a:t>Donations</a:t>
            </a:r>
          </a:p>
          <a:p>
            <a:pPr lvl="1" eaLnBrk="1" hangingPunct="1"/>
            <a:r>
              <a:rPr lang="en-US" sz="2000" smtClean="0">
                <a:latin typeface="Arial" charset="0"/>
                <a:ea typeface="ＭＳ Ｐゴシック"/>
                <a:cs typeface="Arial" charset="0"/>
              </a:rPr>
              <a:t>US $934,959,993 (2001- 2012)</a:t>
            </a:r>
          </a:p>
          <a:p>
            <a:pPr eaLnBrk="1" hangingPunct="1"/>
            <a:r>
              <a:rPr lang="en-US" sz="2000" smtClean="0">
                <a:latin typeface="Arial" charset="0"/>
                <a:ea typeface="ＭＳ Ｐゴシック"/>
                <a:cs typeface="Arial" charset="0"/>
              </a:rPr>
              <a:t>Operating procedures</a:t>
            </a:r>
          </a:p>
        </p:txBody>
      </p:sp>
      <p:pic>
        <p:nvPicPr>
          <p:cNvPr id="33796" name="Picture 8" descr="DSC02524"/>
          <p:cNvPicPr>
            <a:picLocks noChangeAspect="1" noChangeArrowheads="1"/>
          </p:cNvPicPr>
          <p:nvPr/>
        </p:nvPicPr>
        <p:blipFill>
          <a:blip r:embed="rId3"/>
          <a:srcRect/>
          <a:stretch>
            <a:fillRect/>
          </a:stretch>
        </p:blipFill>
        <p:spPr bwMode="auto">
          <a:xfrm>
            <a:off x="234950" y="1822450"/>
            <a:ext cx="48260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p:cNvSpPr>
          <p:nvPr>
            <p:ph type="title" idx="4294967295"/>
          </p:nvPr>
        </p:nvSpPr>
        <p:spPr/>
        <p:txBody>
          <a:bodyPr/>
          <a:lstStyle/>
          <a:p>
            <a:pPr eaLnBrk="1" hangingPunct="1"/>
            <a:r>
              <a:rPr lang="en-US" smtClean="0">
                <a:latin typeface="Arial" charset="0"/>
                <a:ea typeface="ＭＳ Ｐゴシック"/>
                <a:cs typeface="Arial" charset="0"/>
              </a:rPr>
              <a:t>How We Work:</a:t>
            </a:r>
            <a:br>
              <a:rPr lang="en-US" smtClean="0">
                <a:latin typeface="Arial" charset="0"/>
                <a:ea typeface="ＭＳ Ｐゴシック"/>
                <a:cs typeface="Arial" charset="0"/>
              </a:rPr>
            </a:br>
            <a:r>
              <a:rPr lang="en-US" smtClean="0">
                <a:latin typeface="Arial" charset="0"/>
                <a:ea typeface="ＭＳ Ｐゴシック"/>
                <a:cs typeface="Arial" charset="0"/>
              </a:rPr>
              <a:t>Country Prioritization and Planning</a:t>
            </a:r>
          </a:p>
        </p:txBody>
      </p:sp>
      <p:sp>
        <p:nvSpPr>
          <p:cNvPr id="35842" name="Rectangle 5"/>
          <p:cNvSpPr>
            <a:spLocks noGrp="1"/>
          </p:cNvSpPr>
          <p:nvPr>
            <p:ph type="body" idx="4294967295"/>
          </p:nvPr>
        </p:nvSpPr>
        <p:spPr/>
        <p:txBody>
          <a:bodyPr/>
          <a:lstStyle/>
          <a:p>
            <a:pPr eaLnBrk="1" hangingPunct="1"/>
            <a:r>
              <a:rPr lang="en-US" smtClean="0">
                <a:latin typeface="Arial" charset="0"/>
                <a:ea typeface="ＭＳ Ｐゴシック"/>
                <a:cs typeface="Arial" charset="0"/>
              </a:rPr>
              <a:t>Annual country plans prepared with WHO/UNICEF</a:t>
            </a:r>
          </a:p>
          <a:p>
            <a:pPr lvl="1" eaLnBrk="1" hangingPunct="1"/>
            <a:r>
              <a:rPr lang="en-US" smtClean="0">
                <a:latin typeface="Arial" charset="0"/>
                <a:ea typeface="ＭＳ Ｐゴシック"/>
                <a:cs typeface="Arial" charset="0"/>
              </a:rPr>
              <a:t>Countries mandated to pay 50% operational costs</a:t>
            </a:r>
          </a:p>
          <a:p>
            <a:pPr lvl="1" eaLnBrk="1" hangingPunct="1"/>
            <a:r>
              <a:rPr lang="en-US" smtClean="0">
                <a:latin typeface="Arial" charset="0"/>
                <a:ea typeface="ＭＳ Ｐゴシック"/>
                <a:cs typeface="Arial" charset="0"/>
              </a:rPr>
              <a:t>Approved by ICC, submitted through WHO</a:t>
            </a:r>
          </a:p>
          <a:p>
            <a:pPr lvl="1" eaLnBrk="1" hangingPunct="1"/>
            <a:r>
              <a:rPr lang="en-US" smtClean="0">
                <a:latin typeface="Arial" charset="0"/>
                <a:ea typeface="ＭＳ Ｐゴシック"/>
                <a:cs typeface="Arial" charset="0"/>
              </a:rPr>
              <a:t>Plans consolidated regionally and globally</a:t>
            </a:r>
          </a:p>
          <a:p>
            <a:pPr eaLnBrk="1" hangingPunct="1"/>
            <a:r>
              <a:rPr lang="en-US" smtClean="0">
                <a:latin typeface="Arial" charset="0"/>
                <a:ea typeface="ＭＳ Ｐゴシック"/>
                <a:cs typeface="Arial" charset="0"/>
              </a:rPr>
              <a:t>Plans reviewed by founding partners</a:t>
            </a:r>
          </a:p>
          <a:p>
            <a:pPr lvl="1" eaLnBrk="1" hangingPunct="1"/>
            <a:r>
              <a:rPr lang="en-US" smtClean="0">
                <a:latin typeface="Arial" charset="0"/>
                <a:ea typeface="ＭＳ Ｐゴシック"/>
                <a:cs typeface="Arial" charset="0"/>
              </a:rPr>
              <a:t>Existing resources</a:t>
            </a:r>
          </a:p>
          <a:p>
            <a:pPr lvl="1" eaLnBrk="1" hangingPunct="1"/>
            <a:r>
              <a:rPr lang="en-US" smtClean="0">
                <a:latin typeface="Arial" charset="0"/>
                <a:ea typeface="ＭＳ Ｐゴシック"/>
                <a:cs typeface="Arial" charset="0"/>
              </a:rPr>
              <a:t>Disease burden</a:t>
            </a:r>
          </a:p>
          <a:p>
            <a:pPr lvl="1" eaLnBrk="1" hangingPunct="1"/>
            <a:r>
              <a:rPr lang="en-US" smtClean="0">
                <a:latin typeface="Arial" charset="0"/>
                <a:ea typeface="ＭＳ Ｐゴシック"/>
                <a:cs typeface="Arial" charset="0"/>
              </a:rPr>
              <a:t>Immunization profile in-country</a:t>
            </a:r>
          </a:p>
          <a:p>
            <a:pPr lvl="1" eaLnBrk="1" hangingPunct="1"/>
            <a:r>
              <a:rPr lang="en-US" smtClean="0">
                <a:latin typeface="Arial" charset="0"/>
                <a:ea typeface="ＭＳ Ｐゴシック"/>
                <a:cs typeface="Arial" charset="0"/>
              </a:rPr>
              <a:t>Country’s ability to self-fund and to implement</a:t>
            </a:r>
          </a:p>
          <a:p>
            <a:pPr lvl="1" eaLnBrk="1" hangingPunct="1"/>
            <a:endParaRPr lang="en-US" smtClean="0">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1"/>
          <p:cNvSpPr>
            <a:spLocks noGrp="1"/>
          </p:cNvSpPr>
          <p:nvPr>
            <p:ph type="title" idx="4294967295"/>
          </p:nvPr>
        </p:nvSpPr>
        <p:spPr/>
        <p:txBody>
          <a:bodyPr/>
          <a:lstStyle/>
          <a:p>
            <a:pPr eaLnBrk="1" hangingPunct="1"/>
            <a:r>
              <a:rPr lang="en-US" smtClean="0">
                <a:latin typeface="Arial" charset="0"/>
                <a:ea typeface="ＭＳ Ｐゴシック"/>
                <a:cs typeface="Arial" charset="0"/>
              </a:rPr>
              <a:t>How We Work:</a:t>
            </a:r>
            <a:br>
              <a:rPr lang="en-US" smtClean="0">
                <a:latin typeface="Arial" charset="0"/>
                <a:ea typeface="ＭＳ Ｐゴシック"/>
                <a:cs typeface="Arial" charset="0"/>
              </a:rPr>
            </a:br>
            <a:r>
              <a:rPr lang="en-US" smtClean="0">
                <a:latin typeface="Arial" charset="0"/>
                <a:ea typeface="ＭＳ Ｐゴシック"/>
                <a:cs typeface="Arial" charset="0"/>
              </a:rPr>
              <a:t>Implementation and Reporting</a:t>
            </a:r>
          </a:p>
        </p:txBody>
      </p:sp>
      <p:sp>
        <p:nvSpPr>
          <p:cNvPr id="37890" name="Rectangle 12"/>
          <p:cNvSpPr>
            <a:spLocks noGrp="1"/>
          </p:cNvSpPr>
          <p:nvPr>
            <p:ph type="body" idx="4294967295"/>
          </p:nvPr>
        </p:nvSpPr>
        <p:spPr/>
        <p:txBody>
          <a:bodyPr/>
          <a:lstStyle/>
          <a:p>
            <a:pPr eaLnBrk="1" hangingPunct="1">
              <a:lnSpc>
                <a:spcPct val="90000"/>
              </a:lnSpc>
            </a:pPr>
            <a:r>
              <a:rPr lang="en-US" smtClean="0">
                <a:latin typeface="Arial" charset="0"/>
                <a:ea typeface="ＭＳ Ｐゴシック"/>
                <a:cs typeface="Arial" charset="0"/>
              </a:rPr>
              <a:t>Partners support implementation of </a:t>
            </a:r>
          </a:p>
          <a:p>
            <a:pPr eaLnBrk="1" hangingPunct="1">
              <a:lnSpc>
                <a:spcPct val="90000"/>
              </a:lnSpc>
              <a:buFont typeface="Wingdings" pitchFamily="2" charset="2"/>
              <a:buNone/>
            </a:pPr>
            <a:r>
              <a:rPr lang="en-US" smtClean="0">
                <a:latin typeface="Arial" charset="0"/>
                <a:ea typeface="ＭＳ Ｐゴシック"/>
                <a:cs typeface="Arial" charset="0"/>
              </a:rPr>
              <a:t>	plan of action </a:t>
            </a:r>
          </a:p>
          <a:p>
            <a:pPr lvl="1" eaLnBrk="1" hangingPunct="1">
              <a:lnSpc>
                <a:spcPct val="90000"/>
              </a:lnSpc>
            </a:pPr>
            <a:r>
              <a:rPr lang="en-US" smtClean="0">
                <a:latin typeface="Arial" charset="0"/>
                <a:ea typeface="ＭＳ Ｐゴシック"/>
                <a:cs typeface="Arial" charset="0"/>
              </a:rPr>
              <a:t>Technical (campaign planning, </a:t>
            </a:r>
          </a:p>
          <a:p>
            <a:pPr lvl="1" eaLnBrk="1" hangingPunct="1">
              <a:lnSpc>
                <a:spcPct val="90000"/>
              </a:lnSpc>
              <a:buFont typeface="Wingdings" pitchFamily="2" charset="2"/>
              <a:buNone/>
            </a:pPr>
            <a:r>
              <a:rPr lang="en-US" smtClean="0">
                <a:latin typeface="Arial" charset="0"/>
                <a:ea typeface="ＭＳ Ｐゴシック"/>
                <a:cs typeface="Arial" charset="0"/>
              </a:rPr>
              <a:t>	implementation, evaluation…)</a:t>
            </a:r>
          </a:p>
          <a:p>
            <a:pPr lvl="1" eaLnBrk="1" hangingPunct="1">
              <a:lnSpc>
                <a:spcPct val="90000"/>
              </a:lnSpc>
            </a:pPr>
            <a:r>
              <a:rPr lang="en-US" smtClean="0">
                <a:latin typeface="Arial" charset="0"/>
                <a:ea typeface="ＭＳ Ｐゴシック"/>
                <a:cs typeface="Arial" charset="0"/>
              </a:rPr>
              <a:t>Advocacy, social mobilization, surveillance</a:t>
            </a:r>
          </a:p>
          <a:p>
            <a:pPr eaLnBrk="1" hangingPunct="1">
              <a:lnSpc>
                <a:spcPct val="90000"/>
              </a:lnSpc>
            </a:pPr>
            <a:r>
              <a:rPr lang="en-US" smtClean="0">
                <a:latin typeface="Arial" charset="0"/>
                <a:ea typeface="ＭＳ Ｐゴシック"/>
                <a:cs typeface="Arial" charset="0"/>
              </a:rPr>
              <a:t>Technical implementation report submitted</a:t>
            </a:r>
          </a:p>
          <a:p>
            <a:pPr lvl="1" eaLnBrk="1" hangingPunct="1">
              <a:lnSpc>
                <a:spcPct val="90000"/>
              </a:lnSpc>
            </a:pPr>
            <a:r>
              <a:rPr lang="en-US" smtClean="0">
                <a:latin typeface="Arial" charset="0"/>
                <a:ea typeface="ＭＳ Ｐゴシック"/>
                <a:cs typeface="Arial" charset="0"/>
              </a:rPr>
              <a:t>One for each country</a:t>
            </a:r>
          </a:p>
          <a:p>
            <a:pPr lvl="1" eaLnBrk="1" hangingPunct="1">
              <a:lnSpc>
                <a:spcPct val="90000"/>
              </a:lnSpc>
            </a:pPr>
            <a:r>
              <a:rPr lang="en-US" smtClean="0">
                <a:latin typeface="Arial" charset="0"/>
                <a:ea typeface="ＭＳ Ｐゴシック"/>
                <a:cs typeface="Arial" charset="0"/>
              </a:rPr>
              <a:t>Consolidated annually by WHO and UNICEF into a single report</a:t>
            </a:r>
          </a:p>
          <a:p>
            <a:pPr lvl="1" eaLnBrk="1" hangingPunct="1">
              <a:lnSpc>
                <a:spcPct val="90000"/>
              </a:lnSpc>
            </a:pPr>
            <a:r>
              <a:rPr lang="en-US" smtClean="0">
                <a:latin typeface="Arial" charset="0"/>
                <a:ea typeface="ＭＳ Ｐゴシック"/>
                <a:cs typeface="Arial" charset="0"/>
              </a:rPr>
              <a:t>Provided to donors</a:t>
            </a:r>
          </a:p>
          <a:p>
            <a:pPr eaLnBrk="1" hangingPunct="1">
              <a:lnSpc>
                <a:spcPct val="90000"/>
              </a:lnSpc>
            </a:pPr>
            <a:r>
              <a:rPr lang="en-US" smtClean="0">
                <a:latin typeface="Arial" charset="0"/>
                <a:ea typeface="ＭＳ Ｐゴシック"/>
                <a:cs typeface="Arial" charset="0"/>
              </a:rPr>
              <a:t>UNICEF SD reports</a:t>
            </a:r>
          </a:p>
          <a:p>
            <a:pPr lvl="1" eaLnBrk="1" hangingPunct="1">
              <a:lnSpc>
                <a:spcPct val="90000"/>
              </a:lnSpc>
            </a:pPr>
            <a:r>
              <a:rPr lang="en-US" smtClean="0">
                <a:latin typeface="Arial" charset="0"/>
                <a:ea typeface="ＭＳ Ｐゴシック"/>
                <a:cs typeface="Arial" charset="0"/>
              </a:rPr>
              <a:t># vaccine doses and devices procured </a:t>
            </a:r>
          </a:p>
        </p:txBody>
      </p:sp>
      <p:pic>
        <p:nvPicPr>
          <p:cNvPr id="37891" name="Picture 13" descr="Vaccination 4"/>
          <p:cNvPicPr>
            <a:picLocks noChangeAspect="1" noChangeArrowheads="1"/>
          </p:cNvPicPr>
          <p:nvPr/>
        </p:nvPicPr>
        <p:blipFill>
          <a:blip r:embed="rId3"/>
          <a:srcRect l="6311" t="8354" r="26854"/>
          <a:stretch>
            <a:fillRect/>
          </a:stretch>
        </p:blipFill>
        <p:spPr bwMode="auto">
          <a:xfrm>
            <a:off x="6248400" y="317500"/>
            <a:ext cx="2730500" cy="264795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p:cNvSpPr>
          <p:nvPr>
            <p:ph type="title" idx="4294967295"/>
          </p:nvPr>
        </p:nvSpPr>
        <p:spPr/>
        <p:txBody>
          <a:bodyPr/>
          <a:lstStyle/>
          <a:p>
            <a:pPr eaLnBrk="1" hangingPunct="1"/>
            <a:r>
              <a:rPr lang="en-US" smtClean="0">
                <a:latin typeface="Arial" charset="0"/>
                <a:ea typeface="ＭＳ Ｐゴシック"/>
                <a:cs typeface="Arial" charset="0"/>
              </a:rPr>
              <a:t>How We Work:  </a:t>
            </a:r>
            <a:br>
              <a:rPr lang="en-US" smtClean="0">
                <a:latin typeface="Arial" charset="0"/>
                <a:ea typeface="ＭＳ Ｐゴシック"/>
                <a:cs typeface="Arial" charset="0"/>
              </a:rPr>
            </a:br>
            <a:r>
              <a:rPr lang="en-US" smtClean="0">
                <a:latin typeface="Arial" charset="0"/>
                <a:ea typeface="ＭＳ Ｐゴシック"/>
                <a:cs typeface="Arial" charset="0"/>
              </a:rPr>
              <a:t>Coordination</a:t>
            </a:r>
          </a:p>
        </p:txBody>
      </p:sp>
      <p:sp>
        <p:nvSpPr>
          <p:cNvPr id="39938" name="Rectangle 8"/>
          <p:cNvSpPr>
            <a:spLocks noGrp="1"/>
          </p:cNvSpPr>
          <p:nvPr>
            <p:ph type="body" idx="4294967295"/>
          </p:nvPr>
        </p:nvSpPr>
        <p:spPr/>
        <p:txBody>
          <a:bodyPr/>
          <a:lstStyle/>
          <a:p>
            <a:pPr eaLnBrk="1" hangingPunct="1"/>
            <a:r>
              <a:rPr lang="en-US" smtClean="0">
                <a:latin typeface="Arial" charset="0"/>
                <a:ea typeface="ＭＳ Ｐゴシック"/>
                <a:cs typeface="Arial" charset="0"/>
              </a:rPr>
              <a:t>Teleconferences provide </a:t>
            </a:r>
            <a:br>
              <a:rPr lang="en-US" smtClean="0">
                <a:latin typeface="Arial" charset="0"/>
                <a:ea typeface="ＭＳ Ｐゴシック"/>
                <a:cs typeface="Arial" charset="0"/>
              </a:rPr>
            </a:br>
            <a:r>
              <a:rPr lang="en-US" smtClean="0">
                <a:latin typeface="Arial" charset="0"/>
                <a:ea typeface="ＭＳ Ｐゴシック"/>
                <a:cs typeface="Arial" charset="0"/>
              </a:rPr>
              <a:t>updates</a:t>
            </a:r>
          </a:p>
          <a:p>
            <a:pPr lvl="1" eaLnBrk="1" hangingPunct="1"/>
            <a:r>
              <a:rPr lang="en-US" smtClean="0">
                <a:latin typeface="Arial" charset="0"/>
                <a:ea typeface="ＭＳ Ｐゴシック"/>
                <a:cs typeface="Arial" charset="0"/>
              </a:rPr>
              <a:t>AFR:  weekly</a:t>
            </a:r>
          </a:p>
          <a:p>
            <a:pPr lvl="1" eaLnBrk="1" hangingPunct="1"/>
            <a:r>
              <a:rPr lang="en-US" smtClean="0">
                <a:latin typeface="Arial" charset="0"/>
                <a:ea typeface="ＭＳ Ｐゴシック"/>
                <a:cs typeface="Arial" charset="0"/>
              </a:rPr>
              <a:t>SEAR and EMR:  monthly</a:t>
            </a:r>
          </a:p>
          <a:p>
            <a:pPr lvl="1" eaLnBrk="1" hangingPunct="1"/>
            <a:r>
              <a:rPr lang="en-US" smtClean="0">
                <a:latin typeface="Arial" charset="0"/>
                <a:ea typeface="ＭＳ Ｐゴシック"/>
                <a:cs typeface="Arial" charset="0"/>
              </a:rPr>
              <a:t>Participants</a:t>
            </a:r>
          </a:p>
          <a:p>
            <a:pPr lvl="2" eaLnBrk="1" hangingPunct="1"/>
            <a:r>
              <a:rPr lang="en-US" smtClean="0">
                <a:latin typeface="Arial" charset="0"/>
                <a:ea typeface="ＭＳ Ｐゴシック"/>
                <a:cs typeface="Arial" charset="0"/>
              </a:rPr>
              <a:t>Regional offices:  Outbreaks, surveillance findings, country plans of action, measles SIAs, country resources</a:t>
            </a:r>
          </a:p>
          <a:p>
            <a:pPr lvl="2" eaLnBrk="1" hangingPunct="1"/>
            <a:r>
              <a:rPr lang="en-US" smtClean="0">
                <a:latin typeface="Arial" charset="0"/>
                <a:ea typeface="ＭＳ Ｐゴシック"/>
                <a:cs typeface="Arial" charset="0"/>
              </a:rPr>
              <a:t>Civil societies: In-country activities</a:t>
            </a:r>
          </a:p>
          <a:p>
            <a:pPr lvl="2" eaLnBrk="1" hangingPunct="1"/>
            <a:r>
              <a:rPr lang="en-US" smtClean="0">
                <a:latin typeface="Arial" charset="0"/>
                <a:ea typeface="ＭＳ Ｐゴシック"/>
                <a:cs typeface="Arial" charset="0"/>
              </a:rPr>
              <a:t>UNICEF SD:  Orders placed</a:t>
            </a:r>
          </a:p>
          <a:p>
            <a:pPr eaLnBrk="1" hangingPunct="1"/>
            <a:r>
              <a:rPr lang="en-US" smtClean="0">
                <a:latin typeface="Arial" charset="0"/>
                <a:ea typeface="ＭＳ Ｐゴシック"/>
                <a:cs typeface="Arial" charset="0"/>
              </a:rPr>
              <a:t>Annual meetings (Washington, GMMM, Lab Network)</a:t>
            </a:r>
          </a:p>
          <a:p>
            <a:pPr eaLnBrk="1" hangingPunct="1"/>
            <a:r>
              <a:rPr lang="en-US" smtClean="0">
                <a:latin typeface="Arial" charset="0"/>
                <a:ea typeface="ＭＳ Ｐゴシック"/>
                <a:cs typeface="Arial" charset="0"/>
              </a:rPr>
              <a:t>Ad hoc meetings of core partners</a:t>
            </a:r>
          </a:p>
          <a:p>
            <a:pPr lvl="1" eaLnBrk="1" hangingPunct="1"/>
            <a:endParaRPr lang="en-US" smtClean="0">
              <a:latin typeface="Arial" charset="0"/>
              <a:ea typeface="ＭＳ Ｐゴシック"/>
              <a:cs typeface="Arial" charset="0"/>
            </a:endParaRPr>
          </a:p>
        </p:txBody>
      </p:sp>
      <p:pic>
        <p:nvPicPr>
          <p:cNvPr id="39939" name="Picture 3"/>
          <p:cNvPicPr>
            <a:picLocks noChangeAspect="1" noChangeArrowheads="1"/>
          </p:cNvPicPr>
          <p:nvPr/>
        </p:nvPicPr>
        <p:blipFill>
          <a:blip r:embed="rId3"/>
          <a:srcRect/>
          <a:stretch>
            <a:fillRect/>
          </a:stretch>
        </p:blipFill>
        <p:spPr bwMode="auto">
          <a:xfrm>
            <a:off x="4816475" y="1543050"/>
            <a:ext cx="4019550"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1" name="Rectangle 30"/>
          <p:cNvSpPr>
            <a:spLocks noGrp="1"/>
          </p:cNvSpPr>
          <p:nvPr>
            <p:ph type="title" idx="4294967295"/>
          </p:nvPr>
        </p:nvSpPr>
        <p:spPr/>
        <p:txBody>
          <a:bodyPr/>
          <a:lstStyle/>
          <a:p>
            <a:pPr eaLnBrk="1" hangingPunct="1"/>
            <a:r>
              <a:rPr lang="en-US" smtClean="0">
                <a:latin typeface="Arial" charset="0"/>
                <a:ea typeface="ＭＳ Ｐゴシック"/>
                <a:cs typeface="Arial" charset="0"/>
              </a:rPr>
              <a:t>How We Work:  </a:t>
            </a:r>
            <a:br>
              <a:rPr lang="en-US" smtClean="0">
                <a:latin typeface="Arial" charset="0"/>
                <a:ea typeface="ＭＳ Ｐゴシック"/>
                <a:cs typeface="Arial" charset="0"/>
              </a:rPr>
            </a:br>
            <a:r>
              <a:rPr lang="en-US" smtClean="0">
                <a:latin typeface="Arial" charset="0"/>
                <a:ea typeface="ＭＳ Ｐゴシック"/>
                <a:cs typeface="Arial" charset="0"/>
              </a:rPr>
              <a:t>Monitoring and Evaluation</a:t>
            </a:r>
          </a:p>
        </p:txBody>
      </p:sp>
      <p:sp>
        <p:nvSpPr>
          <p:cNvPr id="4142" name="Rectangle 32"/>
          <p:cNvSpPr>
            <a:spLocks noGrp="1"/>
          </p:cNvSpPr>
          <p:nvPr>
            <p:ph type="body" sz="half" idx="4294967295"/>
          </p:nvPr>
        </p:nvSpPr>
        <p:spPr>
          <a:xfrm>
            <a:off x="4648200" y="1920875"/>
            <a:ext cx="4038600" cy="4205288"/>
          </a:xfrm>
        </p:spPr>
        <p:txBody>
          <a:bodyPr/>
          <a:lstStyle/>
          <a:p>
            <a:pPr eaLnBrk="1" hangingPunct="1"/>
            <a:r>
              <a:rPr lang="en-US" sz="2000" smtClean="0">
                <a:latin typeface="Arial" charset="0"/>
                <a:ea typeface="ＭＳ Ｐゴシック"/>
                <a:cs typeface="Arial" charset="0"/>
              </a:rPr>
              <a:t>Progress toward 2015 goals and regional elimination goals</a:t>
            </a:r>
          </a:p>
          <a:p>
            <a:pPr eaLnBrk="1" hangingPunct="1"/>
            <a:r>
              <a:rPr lang="en-US" sz="2000" smtClean="0">
                <a:latin typeface="Arial" charset="0"/>
                <a:ea typeface="ＭＳ Ｐゴシック"/>
                <a:cs typeface="Arial" charset="0"/>
              </a:rPr>
              <a:t>Impact of activities on measles deaths and CRS cases</a:t>
            </a:r>
          </a:p>
          <a:p>
            <a:pPr eaLnBrk="1" hangingPunct="1"/>
            <a:r>
              <a:rPr lang="en-US" sz="2000" smtClean="0">
                <a:latin typeface="Arial" charset="0"/>
                <a:ea typeface="ＭＳ Ｐゴシック"/>
                <a:cs typeface="Arial" charset="0"/>
              </a:rPr>
              <a:t>Introduction of MCV2</a:t>
            </a:r>
          </a:p>
          <a:p>
            <a:pPr eaLnBrk="1" hangingPunct="1"/>
            <a:r>
              <a:rPr lang="en-US" sz="2000" smtClean="0">
                <a:latin typeface="Arial" charset="0"/>
                <a:ea typeface="ＭＳ Ｐゴシック"/>
                <a:cs typeface="Arial" charset="0"/>
              </a:rPr>
              <a:t>Introduction of RCV</a:t>
            </a:r>
          </a:p>
          <a:p>
            <a:pPr eaLnBrk="1" hangingPunct="1"/>
            <a:r>
              <a:rPr lang="en-US" sz="2000" smtClean="0">
                <a:latin typeface="Arial" charset="0"/>
                <a:ea typeface="ＭＳ Ｐゴシック"/>
                <a:cs typeface="Arial" charset="0"/>
              </a:rPr>
              <a:t>Additional child health interventions</a:t>
            </a:r>
          </a:p>
          <a:p>
            <a:pPr eaLnBrk="1" hangingPunct="1"/>
            <a:r>
              <a:rPr lang="en-US" sz="2000" smtClean="0">
                <a:latin typeface="Arial" charset="0"/>
                <a:ea typeface="ＭＳ Ｐゴシック"/>
                <a:cs typeface="Arial" charset="0"/>
              </a:rPr>
              <a:t>Country provision of costs</a:t>
            </a:r>
          </a:p>
          <a:p>
            <a:pPr eaLnBrk="1" hangingPunct="1"/>
            <a:r>
              <a:rPr lang="en-US" sz="2000" smtClean="0">
                <a:latin typeface="Arial" charset="0"/>
                <a:ea typeface="ＭＳ Ｐゴシック"/>
                <a:cs typeface="Arial" charset="0"/>
              </a:rPr>
              <a:t>RI and surveillance strengthening activities, including surveillance reviews</a:t>
            </a:r>
          </a:p>
        </p:txBody>
      </p:sp>
      <p:graphicFrame>
        <p:nvGraphicFramePr>
          <p:cNvPr id="4140" name="Object 44"/>
          <p:cNvGraphicFramePr>
            <a:graphicFrameLocks noGrp="1" noChangeAspect="1"/>
          </p:cNvGraphicFramePr>
          <p:nvPr/>
        </p:nvGraphicFramePr>
        <p:xfrm>
          <a:off x="1588" y="2217738"/>
          <a:ext cx="4716462" cy="2657475"/>
        </p:xfrm>
        <a:graphic>
          <a:graphicData uri="http://schemas.openxmlformats.org/presentationml/2006/ole">
            <p:oleObj spid="_x0000_s4140" name="Chart" r:id="rId4" imgW="7772543" imgH="4114800" progId="MSGraph.Chart.8">
              <p:embed followColorScheme="full"/>
            </p:oleObj>
          </a:graphicData>
        </a:graphic>
      </p:graphicFrame>
      <p:sp>
        <p:nvSpPr>
          <p:cNvPr id="4143" name="Text Box 29"/>
          <p:cNvSpPr txBox="1">
            <a:spLocks noChangeArrowheads="1"/>
          </p:cNvSpPr>
          <p:nvPr/>
        </p:nvSpPr>
        <p:spPr bwMode="auto">
          <a:xfrm>
            <a:off x="4892675" y="1254125"/>
            <a:ext cx="3709988" cy="701675"/>
          </a:xfrm>
          <a:prstGeom prst="rect">
            <a:avLst/>
          </a:prstGeom>
          <a:noFill/>
          <a:ln w="9525">
            <a:noFill/>
            <a:miter lim="800000"/>
            <a:headEnd/>
            <a:tailEnd/>
          </a:ln>
        </p:spPr>
        <p:txBody>
          <a:bodyPr wrap="none">
            <a:spAutoFit/>
          </a:bodyPr>
          <a:lstStyle/>
          <a:p>
            <a:pPr defTabSz="914400"/>
            <a:r>
              <a:rPr lang="en-US" sz="2000">
                <a:solidFill>
                  <a:srgbClr val="173648"/>
                </a:solidFill>
                <a:cs typeface="ＭＳ Ｐゴシック"/>
              </a:rPr>
              <a:t>Monthly and annual tracking of </a:t>
            </a:r>
          </a:p>
          <a:p>
            <a:pPr defTabSz="914400"/>
            <a:r>
              <a:rPr lang="en-US" sz="2000">
                <a:solidFill>
                  <a:srgbClr val="173648"/>
                </a:solidFill>
                <a:cs typeface="ＭＳ Ｐゴシック"/>
              </a:rPr>
              <a:t>established indicators:</a:t>
            </a:r>
          </a:p>
        </p:txBody>
      </p:sp>
      <p:sp>
        <p:nvSpPr>
          <p:cNvPr id="4144" name="Rectangle 1"/>
          <p:cNvSpPr>
            <a:spLocks noChangeArrowheads="1"/>
          </p:cNvSpPr>
          <p:nvPr/>
        </p:nvSpPr>
        <p:spPr bwMode="auto">
          <a:xfrm>
            <a:off x="76200" y="1898650"/>
            <a:ext cx="4572000" cy="523875"/>
          </a:xfrm>
          <a:prstGeom prst="rect">
            <a:avLst/>
          </a:prstGeom>
          <a:noFill/>
          <a:ln w="9525">
            <a:noFill/>
            <a:miter lim="800000"/>
            <a:headEnd/>
            <a:tailEnd/>
          </a:ln>
        </p:spPr>
        <p:txBody>
          <a:bodyPr>
            <a:spAutoFit/>
          </a:bodyPr>
          <a:lstStyle/>
          <a:p>
            <a:pPr algn="ctr" rtl="1"/>
            <a:r>
              <a:rPr lang="en-GB" sz="1400" b="1">
                <a:cs typeface="ＭＳ Ｐゴシック"/>
              </a:rPr>
              <a:t>Number of doses of measles vaccine administered, by delivery strategy,  2000-2010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p:nvPr>
        </p:nvSpPr>
        <p:spPr>
          <a:xfrm>
            <a:off x="457200" y="317500"/>
            <a:ext cx="8407400" cy="1114425"/>
          </a:xfrm>
        </p:spPr>
        <p:txBody>
          <a:bodyPr/>
          <a:lstStyle/>
          <a:p>
            <a:pPr eaLnBrk="1" hangingPunct="1"/>
            <a:r>
              <a:rPr lang="en-US" sz="3600" smtClean="0">
                <a:latin typeface="Arial" charset="0"/>
                <a:ea typeface="ＭＳ Ｐゴシック"/>
                <a:cs typeface="Arial" charset="0"/>
              </a:rPr>
              <a:t>New Opportunities</a:t>
            </a:r>
            <a:br>
              <a:rPr lang="en-US" sz="3600" smtClean="0">
                <a:latin typeface="Arial" charset="0"/>
                <a:ea typeface="ＭＳ Ｐゴシック"/>
                <a:cs typeface="Arial" charset="0"/>
              </a:rPr>
            </a:br>
            <a:r>
              <a:rPr lang="en-US" sz="3600" smtClean="0">
                <a:latin typeface="Arial" charset="0"/>
                <a:ea typeface="ＭＳ Ｐゴシック"/>
                <a:cs typeface="Arial" charset="0"/>
              </a:rPr>
              <a:t>2011-2012</a:t>
            </a:r>
          </a:p>
        </p:txBody>
      </p:sp>
      <p:pic>
        <p:nvPicPr>
          <p:cNvPr id="45058" name="Picture 6" descr="2011 fireworks">
            <a:hlinkClick r:id="rId3"/>
          </p:cNvPr>
          <p:cNvPicPr>
            <a:picLocks noChangeAspect="1" noChangeArrowheads="1"/>
          </p:cNvPicPr>
          <p:nvPr/>
        </p:nvPicPr>
        <p:blipFill>
          <a:blip r:embed="rId4"/>
          <a:srcRect/>
          <a:stretch>
            <a:fillRect/>
          </a:stretch>
        </p:blipFill>
        <p:spPr bwMode="auto">
          <a:xfrm>
            <a:off x="3162300" y="1790700"/>
            <a:ext cx="28194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5789</TotalTime>
  <Words>2704</Words>
  <Application>Microsoft Office PowerPoint</Application>
  <PresentationFormat>On-screen Show (4:3)</PresentationFormat>
  <Paragraphs>215</Paragraphs>
  <Slides>26</Slides>
  <Notes>26</Notes>
  <HiddenSlides>0</HiddenSlides>
  <MMClips>0</MMClips>
  <ScaleCrop>false</ScaleCrop>
  <HeadingPairs>
    <vt:vector size="8" baseType="variant">
      <vt:variant>
        <vt:lpstr>Fonts Used</vt:lpstr>
      </vt:variant>
      <vt:variant>
        <vt:i4>4</vt:i4>
      </vt:variant>
      <vt:variant>
        <vt:lpstr>Design Template</vt:lpstr>
      </vt:variant>
      <vt:variant>
        <vt:i4>13</vt:i4>
      </vt:variant>
      <vt:variant>
        <vt:lpstr>Embedded OLE Servers</vt:lpstr>
      </vt:variant>
      <vt:variant>
        <vt:i4>2</vt:i4>
      </vt:variant>
      <vt:variant>
        <vt:lpstr>Slide Titles</vt:lpstr>
      </vt:variant>
      <vt:variant>
        <vt:i4>26</vt:i4>
      </vt:variant>
    </vt:vector>
  </HeadingPairs>
  <TitlesOfParts>
    <vt:vector size="45" baseType="lpstr">
      <vt:lpstr>Arial</vt:lpstr>
      <vt:lpstr>ＭＳ Ｐゴシック</vt:lpstr>
      <vt:lpstr>Wingdings</vt:lpstr>
      <vt:lpstr>Calibri</vt:lpstr>
      <vt:lpstr>MI master</vt:lpstr>
      <vt:lpstr>2_Office Theme</vt:lpstr>
      <vt:lpstr>MI master</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Chart</vt:lpstr>
      <vt:lpstr>Slide</vt:lpstr>
      <vt:lpstr>The Measles &amp; Rubella Initiative: Preparing for the Next Decade </vt:lpstr>
      <vt:lpstr> Measles Initiative, Joint Declaration, Jan 31 2001</vt:lpstr>
      <vt:lpstr>2000 – 2010 Progress</vt:lpstr>
      <vt:lpstr>Foundations of Success</vt:lpstr>
      <vt:lpstr>How We Work: Country Prioritization and Planning</vt:lpstr>
      <vt:lpstr>How We Work: Implementation and Reporting</vt:lpstr>
      <vt:lpstr>How We Work:   Coordination</vt:lpstr>
      <vt:lpstr>How We Work:   Monitoring and Evaluation</vt:lpstr>
      <vt:lpstr>New Opportunities 2011-2012</vt:lpstr>
      <vt:lpstr>Global Measles and Rubella Strategic Plan 2012- 2020   </vt:lpstr>
      <vt:lpstr>2011 WHO Rubella Vaccine Position Paper</vt:lpstr>
      <vt:lpstr>GAVI Support for Measles and Rubella -  &gt;$750 Million through 2018</vt:lpstr>
      <vt:lpstr>New Measles Mortality Estimates and  Methodology</vt:lpstr>
      <vt:lpstr>Welcoming New Partners</vt:lpstr>
      <vt:lpstr>Preparing for the Next Decade</vt:lpstr>
      <vt:lpstr>Name Change and New Logo </vt:lpstr>
      <vt:lpstr>Charter</vt:lpstr>
      <vt:lpstr>Strategic  Communications Plan </vt:lpstr>
      <vt:lpstr>Administrative Structure</vt:lpstr>
      <vt:lpstr>Dedicated Staff</vt:lpstr>
      <vt:lpstr>Opportunities for Partner and Country Input</vt:lpstr>
      <vt:lpstr>External Evaluation</vt:lpstr>
      <vt:lpstr>Slide 23</vt:lpstr>
      <vt:lpstr>Thank You</vt:lpstr>
      <vt:lpstr>Extra Slides</vt:lpstr>
      <vt:lpstr>Funding Flow</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 Initiative PPT Master</dc:title>
  <dc:creator>Mike Harrison</dc:creator>
  <cp:lastModifiedBy>AlldayM</cp:lastModifiedBy>
  <cp:revision>245</cp:revision>
  <dcterms:created xsi:type="dcterms:W3CDTF">2012-03-16T08:57:23Z</dcterms:created>
  <dcterms:modified xsi:type="dcterms:W3CDTF">2012-09-18T10:59:46Z</dcterms:modified>
</cp:coreProperties>
</file>