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4"/>
    <p:sldMasterId id="2147483942" r:id="rId5"/>
  </p:sldMasterIdLst>
  <p:notesMasterIdLst>
    <p:notesMasterId r:id="rId31"/>
  </p:notesMasterIdLst>
  <p:sldIdLst>
    <p:sldId id="261" r:id="rId6"/>
    <p:sldId id="493" r:id="rId7"/>
    <p:sldId id="489" r:id="rId8"/>
    <p:sldId id="490" r:id="rId9"/>
    <p:sldId id="503" r:id="rId10"/>
    <p:sldId id="486" r:id="rId11"/>
    <p:sldId id="494" r:id="rId12"/>
    <p:sldId id="462" r:id="rId13"/>
    <p:sldId id="478" r:id="rId14"/>
    <p:sldId id="473" r:id="rId15"/>
    <p:sldId id="483" r:id="rId16"/>
    <p:sldId id="482" r:id="rId17"/>
    <p:sldId id="472" r:id="rId18"/>
    <p:sldId id="471" r:id="rId19"/>
    <p:sldId id="484" r:id="rId20"/>
    <p:sldId id="500" r:id="rId21"/>
    <p:sldId id="498" r:id="rId22"/>
    <p:sldId id="495" r:id="rId23"/>
    <p:sldId id="501" r:id="rId24"/>
    <p:sldId id="497" r:id="rId25"/>
    <p:sldId id="502" r:id="rId26"/>
    <p:sldId id="499" r:id="rId27"/>
    <p:sldId id="496" r:id="rId28"/>
    <p:sldId id="474" r:id="rId29"/>
    <p:sldId id="50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9E"/>
    <a:srgbClr val="FFFFFF"/>
    <a:srgbClr val="F9F7FB"/>
    <a:srgbClr val="EDE7F5"/>
    <a:srgbClr val="A0C4DA"/>
    <a:srgbClr val="111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7" autoAdjust="0"/>
    <p:restoredTop sz="96035" autoAdjust="0"/>
  </p:normalViewPr>
  <p:slideViewPr>
    <p:cSldViewPr>
      <p:cViewPr varScale="1">
        <p:scale>
          <a:sx n="102" d="100"/>
          <a:sy n="102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4" Type="http://schemas.microsoft.com/office/2011/relationships/chartColorStyle" Target="colors10.xml"/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4" Type="http://schemas.microsoft.com/office/2011/relationships/chartColorStyle" Target="colors11.xml"/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4" Type="http://schemas.microsoft.com/office/2011/relationships/chartColorStyle" Target="colors12.xml"/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4" Type="http://schemas.microsoft.com/office/2011/relationships/chartColorStyle" Target="colors4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4" Type="http://schemas.microsoft.com/office/2011/relationships/chartColorStyle" Target="colors7.xml"/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4" Type="http://schemas.microsoft.com/office/2011/relationships/chartColorStyle" Target="colors8.xml"/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4" Type="http://schemas.microsoft.com/office/2011/relationships/chartColorStyle" Target="colors9.xml"/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1632972259213"/>
          <c:y val="0.0775058045890107"/>
          <c:w val="0.420084237064969"/>
          <c:h val="0.8401543458769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Sheet1!$B$1:$R$1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Sheet1!$B$20:$R$20</c:f>
              <c:numCache>
                <c:formatCode>General</c:formatCode>
                <c:ptCount val="17"/>
                <c:pt idx="0">
                  <c:v>137.0</c:v>
                </c:pt>
                <c:pt idx="1">
                  <c:v>335.0</c:v>
                </c:pt>
                <c:pt idx="2">
                  <c:v>208.0</c:v>
                </c:pt>
                <c:pt idx="3">
                  <c:v>437.0</c:v>
                </c:pt>
                <c:pt idx="4">
                  <c:v>285.0</c:v>
                </c:pt>
                <c:pt idx="5">
                  <c:v>353.0</c:v>
                </c:pt>
                <c:pt idx="6">
                  <c:v>951.0</c:v>
                </c:pt>
                <c:pt idx="7">
                  <c:v>968.0</c:v>
                </c:pt>
                <c:pt idx="8">
                  <c:v>819.0</c:v>
                </c:pt>
                <c:pt idx="9">
                  <c:v>662.0</c:v>
                </c:pt>
                <c:pt idx="10">
                  <c:v>1366.0</c:v>
                </c:pt>
                <c:pt idx="11">
                  <c:v>2885.0</c:v>
                </c:pt>
                <c:pt idx="12">
                  <c:v>2844.0</c:v>
                </c:pt>
                <c:pt idx="13">
                  <c:v>2382.0</c:v>
                </c:pt>
                <c:pt idx="14">
                  <c:v>7313.0</c:v>
                </c:pt>
                <c:pt idx="15">
                  <c:v>4762.0</c:v>
                </c:pt>
                <c:pt idx="16">
                  <c:v>1595.0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6389288"/>
        <c:axId val="2125221512"/>
      </c:barChart>
      <c:catAx>
        <c:axId val="212638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5221512"/>
        <c:crosses val="autoZero"/>
        <c:auto val="1"/>
        <c:lblAlgn val="ctr"/>
        <c:lblOffset val="100"/>
        <c:tickLblSkip val="1"/>
        <c:noMultiLvlLbl val="0"/>
      </c:catAx>
      <c:valAx>
        <c:axId val="21252215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sequences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38928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Sheet2!$A$107</c:f>
              <c:strCache>
                <c:ptCount val="1"/>
                <c:pt idx="0">
                  <c:v>AFRO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Sheet2!$B$106:$R$106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Sheet2!$B$107:$R$107</c:f>
              <c:numCache>
                <c:formatCode>General</c:formatCode>
                <c:ptCount val="17"/>
                <c:pt idx="0">
                  <c:v>20.0</c:v>
                </c:pt>
                <c:pt idx="1">
                  <c:v>64.0</c:v>
                </c:pt>
                <c:pt idx="2">
                  <c:v>13.0</c:v>
                </c:pt>
                <c:pt idx="3">
                  <c:v>9.0</c:v>
                </c:pt>
                <c:pt idx="4">
                  <c:v>19.0</c:v>
                </c:pt>
                <c:pt idx="5">
                  <c:v>14.0</c:v>
                </c:pt>
                <c:pt idx="6">
                  <c:v>7.0</c:v>
                </c:pt>
                <c:pt idx="7">
                  <c:v>6.0</c:v>
                </c:pt>
                <c:pt idx="8">
                  <c:v>6.0</c:v>
                </c:pt>
                <c:pt idx="9">
                  <c:v>54.0</c:v>
                </c:pt>
                <c:pt idx="10">
                  <c:v>297.0</c:v>
                </c:pt>
                <c:pt idx="11">
                  <c:v>178.0</c:v>
                </c:pt>
                <c:pt idx="12">
                  <c:v>112.0</c:v>
                </c:pt>
                <c:pt idx="13">
                  <c:v>85.0</c:v>
                </c:pt>
                <c:pt idx="14">
                  <c:v>50.0</c:v>
                </c:pt>
                <c:pt idx="15">
                  <c:v>27.0</c:v>
                </c:pt>
                <c:pt idx="16">
                  <c:v>9.0</c:v>
                </c:pt>
              </c:numCache>
            </c:numRef>
          </c:val>
        </c:ser>
        <c:ser>
          <c:idx val="2"/>
          <c:order val="1"/>
          <c:tx>
            <c:strRef>
              <c:f>Sheet2!$A$108</c:f>
              <c:strCache>
                <c:ptCount val="1"/>
                <c:pt idx="0">
                  <c:v>AMRO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Sheet2!$B$106:$R$106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Sheet2!$B$108:$R$108</c:f>
              <c:numCache>
                <c:formatCode>General</c:formatCode>
                <c:ptCount val="17"/>
                <c:pt idx="0">
                  <c:v>6.0</c:v>
                </c:pt>
                <c:pt idx="1">
                  <c:v>6.0</c:v>
                </c:pt>
                <c:pt idx="2">
                  <c:v>8.0</c:v>
                </c:pt>
                <c:pt idx="3">
                  <c:v>4.0</c:v>
                </c:pt>
                <c:pt idx="4">
                  <c:v>9.0</c:v>
                </c:pt>
                <c:pt idx="5">
                  <c:v>0.0</c:v>
                </c:pt>
                <c:pt idx="6">
                  <c:v>0.0</c:v>
                </c:pt>
                <c:pt idx="7">
                  <c:v>7.0</c:v>
                </c:pt>
                <c:pt idx="8">
                  <c:v>1.0</c:v>
                </c:pt>
                <c:pt idx="9">
                  <c:v>25.0</c:v>
                </c:pt>
                <c:pt idx="10">
                  <c:v>10.0</c:v>
                </c:pt>
                <c:pt idx="11">
                  <c:v>16.0</c:v>
                </c:pt>
                <c:pt idx="12">
                  <c:v>164.0</c:v>
                </c:pt>
                <c:pt idx="13">
                  <c:v>119.0</c:v>
                </c:pt>
                <c:pt idx="14">
                  <c:v>51.0</c:v>
                </c:pt>
                <c:pt idx="15">
                  <c:v>150.0</c:v>
                </c:pt>
                <c:pt idx="16">
                  <c:v>6.0</c:v>
                </c:pt>
              </c:numCache>
            </c:numRef>
          </c:val>
        </c:ser>
        <c:ser>
          <c:idx val="3"/>
          <c:order val="2"/>
          <c:tx>
            <c:strRef>
              <c:f>Sheet2!$A$109</c:f>
              <c:strCache>
                <c:ptCount val="1"/>
                <c:pt idx="0">
                  <c:v>EMRO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Sheet2!$B$106:$R$106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Sheet2!$B$109:$R$109</c:f>
              <c:numCache>
                <c:formatCode>General</c:formatCode>
                <c:ptCount val="17"/>
                <c:pt idx="0">
                  <c:v>6.0</c:v>
                </c:pt>
                <c:pt idx="1">
                  <c:v>6.0</c:v>
                </c:pt>
                <c:pt idx="2">
                  <c:v>8.0</c:v>
                </c:pt>
                <c:pt idx="3">
                  <c:v>4.0</c:v>
                </c:pt>
                <c:pt idx="4">
                  <c:v>9.0</c:v>
                </c:pt>
                <c:pt idx="5">
                  <c:v>0.0</c:v>
                </c:pt>
                <c:pt idx="6">
                  <c:v>0.0</c:v>
                </c:pt>
                <c:pt idx="7">
                  <c:v>7.0</c:v>
                </c:pt>
                <c:pt idx="8">
                  <c:v>1.0</c:v>
                </c:pt>
                <c:pt idx="9">
                  <c:v>25.0</c:v>
                </c:pt>
                <c:pt idx="10">
                  <c:v>10.0</c:v>
                </c:pt>
                <c:pt idx="11">
                  <c:v>16.0</c:v>
                </c:pt>
                <c:pt idx="12">
                  <c:v>164.0</c:v>
                </c:pt>
                <c:pt idx="13">
                  <c:v>119.0</c:v>
                </c:pt>
                <c:pt idx="14">
                  <c:v>51.0</c:v>
                </c:pt>
                <c:pt idx="15">
                  <c:v>150.0</c:v>
                </c:pt>
                <c:pt idx="16">
                  <c:v>6.0</c:v>
                </c:pt>
              </c:numCache>
            </c:numRef>
          </c:val>
        </c:ser>
        <c:ser>
          <c:idx val="4"/>
          <c:order val="3"/>
          <c:tx>
            <c:strRef>
              <c:f>Sheet2!$A$110</c:f>
              <c:strCache>
                <c:ptCount val="1"/>
                <c:pt idx="0">
                  <c:v>EURO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Sheet2!$B$106:$R$106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Sheet2!$B$110:$R$110</c:f>
              <c:numCache>
                <c:formatCode>General</c:formatCode>
                <c:ptCount val="17"/>
                <c:pt idx="0">
                  <c:v>2.0</c:v>
                </c:pt>
                <c:pt idx="1">
                  <c:v>1.0</c:v>
                </c:pt>
                <c:pt idx="2">
                  <c:v>0.0</c:v>
                </c:pt>
                <c:pt idx="3">
                  <c:v>22.0</c:v>
                </c:pt>
                <c:pt idx="4">
                  <c:v>2.0</c:v>
                </c:pt>
                <c:pt idx="5">
                  <c:v>24.0</c:v>
                </c:pt>
                <c:pt idx="6">
                  <c:v>356.0</c:v>
                </c:pt>
                <c:pt idx="7">
                  <c:v>7.0</c:v>
                </c:pt>
                <c:pt idx="8">
                  <c:v>8.0</c:v>
                </c:pt>
                <c:pt idx="9">
                  <c:v>13.0</c:v>
                </c:pt>
                <c:pt idx="10">
                  <c:v>50.0</c:v>
                </c:pt>
                <c:pt idx="11">
                  <c:v>79.0</c:v>
                </c:pt>
                <c:pt idx="12">
                  <c:v>604.0</c:v>
                </c:pt>
                <c:pt idx="13">
                  <c:v>84.0</c:v>
                </c:pt>
                <c:pt idx="14">
                  <c:v>366.0</c:v>
                </c:pt>
                <c:pt idx="15">
                  <c:v>117.0</c:v>
                </c:pt>
                <c:pt idx="16">
                  <c:v>140.0</c:v>
                </c:pt>
              </c:numCache>
            </c:numRef>
          </c:val>
        </c:ser>
        <c:ser>
          <c:idx val="5"/>
          <c:order val="4"/>
          <c:tx>
            <c:strRef>
              <c:f>Sheet2!$A$111</c:f>
              <c:strCache>
                <c:ptCount val="1"/>
                <c:pt idx="0">
                  <c:v>SEARO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Sheet2!$B$106:$R$106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Sheet2!$B$111:$R$111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9.0</c:v>
                </c:pt>
                <c:pt idx="13">
                  <c:v>0.0</c:v>
                </c:pt>
                <c:pt idx="14">
                  <c:v>24.0</c:v>
                </c:pt>
                <c:pt idx="15">
                  <c:v>9.0</c:v>
                </c:pt>
                <c:pt idx="16">
                  <c:v>9.0</c:v>
                </c:pt>
              </c:numCache>
            </c:numRef>
          </c:val>
        </c:ser>
        <c:ser>
          <c:idx val="6"/>
          <c:order val="5"/>
          <c:tx>
            <c:strRef>
              <c:f>Sheet2!$A$112</c:f>
              <c:strCache>
                <c:ptCount val="1"/>
                <c:pt idx="0">
                  <c:v>WPRO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Sheet2!$B$106:$R$106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Sheet2!$B$112:$R$112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3.0</c:v>
                </c:pt>
                <c:pt idx="11">
                  <c:v>0.0</c:v>
                </c:pt>
                <c:pt idx="12">
                  <c:v>6.0</c:v>
                </c:pt>
                <c:pt idx="13">
                  <c:v>140.0</c:v>
                </c:pt>
                <c:pt idx="14">
                  <c:v>672.0</c:v>
                </c:pt>
                <c:pt idx="15">
                  <c:v>31.0</c:v>
                </c:pt>
                <c:pt idx="16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139576"/>
        <c:axId val="2128143400"/>
      </c:barChart>
      <c:catAx>
        <c:axId val="212813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143400"/>
        <c:crosses val="autoZero"/>
        <c:auto val="1"/>
        <c:lblAlgn val="ctr"/>
        <c:lblOffset val="100"/>
        <c:noMultiLvlLbl val="0"/>
      </c:catAx>
      <c:valAx>
        <c:axId val="212814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13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20497699639373"/>
          <c:y val="0.130786690716825"/>
          <c:w val="0.108637132102259"/>
          <c:h val="0.348698835628593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Sheet2!$A$133</c:f>
              <c:strCache>
                <c:ptCount val="1"/>
                <c:pt idx="0">
                  <c:v>AFRO</c:v>
                </c:pt>
              </c:strCache>
            </c:strRef>
          </c:tx>
          <c:spPr>
            <a:solidFill>
              <a:srgbClr val="F9A25E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Sheet2!$B$132:$R$132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Sheet2!$B$133:$R$133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18.0</c:v>
                </c:pt>
                <c:pt idx="3">
                  <c:v>6.0</c:v>
                </c:pt>
                <c:pt idx="4">
                  <c:v>4.0</c:v>
                </c:pt>
                <c:pt idx="5">
                  <c:v>0.0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1.0</c:v>
                </c:pt>
                <c:pt idx="11">
                  <c:v>0.0</c:v>
                </c:pt>
                <c:pt idx="12">
                  <c:v>2.0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Sheet2!$A$134</c:f>
              <c:strCache>
                <c:ptCount val="1"/>
                <c:pt idx="0">
                  <c:v>AMRO</c:v>
                </c:pt>
              </c:strCache>
            </c:strRef>
          </c:tx>
          <c:spPr>
            <a:solidFill>
              <a:srgbClr val="A7A9AC"/>
            </a:solidFill>
            <a:ln>
              <a:noFill/>
            </a:ln>
            <a:effectLst/>
          </c:spPr>
          <c:invertIfNegative val="0"/>
          <c:cat>
            <c:numRef>
              <c:f>Sheet2!$B$132:$R$132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Sheet2!$B$134:$R$134</c:f>
              <c:numCache>
                <c:formatCode>General</c:formatCode>
                <c:ptCount val="17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  <c:pt idx="5">
                  <c:v>8.0</c:v>
                </c:pt>
                <c:pt idx="6">
                  <c:v>5.0</c:v>
                </c:pt>
                <c:pt idx="7">
                  <c:v>7.0</c:v>
                </c:pt>
                <c:pt idx="8">
                  <c:v>11.0</c:v>
                </c:pt>
                <c:pt idx="9">
                  <c:v>26.0</c:v>
                </c:pt>
                <c:pt idx="10">
                  <c:v>11.0</c:v>
                </c:pt>
                <c:pt idx="11">
                  <c:v>233.0</c:v>
                </c:pt>
                <c:pt idx="12">
                  <c:v>8.0</c:v>
                </c:pt>
                <c:pt idx="13">
                  <c:v>4.0</c:v>
                </c:pt>
                <c:pt idx="14">
                  <c:v>3.0</c:v>
                </c:pt>
                <c:pt idx="15">
                  <c:v>20.0</c:v>
                </c:pt>
                <c:pt idx="1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Sheet2!$A$135</c:f>
              <c:strCache>
                <c:ptCount val="1"/>
                <c:pt idx="0">
                  <c:v>EMRO</c:v>
                </c:pt>
              </c:strCache>
            </c:strRef>
          </c:tx>
          <c:spPr>
            <a:solidFill>
              <a:srgbClr val="F9A25E"/>
            </a:solidFill>
            <a:ln>
              <a:noFill/>
            </a:ln>
            <a:effectLst/>
          </c:spPr>
          <c:invertIfNegative val="0"/>
          <c:cat>
            <c:numRef>
              <c:f>Sheet2!$B$132:$R$132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Sheet2!$B$135:$R$135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15.0</c:v>
                </c:pt>
                <c:pt idx="3">
                  <c:v>13.0</c:v>
                </c:pt>
                <c:pt idx="4">
                  <c:v>9.0</c:v>
                </c:pt>
                <c:pt idx="5">
                  <c:v>7.0</c:v>
                </c:pt>
                <c:pt idx="6">
                  <c:v>5.0</c:v>
                </c:pt>
                <c:pt idx="7">
                  <c:v>21.0</c:v>
                </c:pt>
                <c:pt idx="8">
                  <c:v>23.0</c:v>
                </c:pt>
                <c:pt idx="9">
                  <c:v>38.0</c:v>
                </c:pt>
                <c:pt idx="10">
                  <c:v>84.0</c:v>
                </c:pt>
                <c:pt idx="11">
                  <c:v>8.0</c:v>
                </c:pt>
                <c:pt idx="12">
                  <c:v>21.0</c:v>
                </c:pt>
                <c:pt idx="13">
                  <c:v>8.0</c:v>
                </c:pt>
                <c:pt idx="14">
                  <c:v>1.0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Sheet2!$A$136</c:f>
              <c:strCache>
                <c:ptCount val="1"/>
                <c:pt idx="0">
                  <c:v>EURO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Sheet2!$B$132:$R$132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Sheet2!$B$136:$R$136</c:f>
              <c:numCache>
                <c:formatCode>General</c:formatCode>
                <c:ptCount val="17"/>
                <c:pt idx="0">
                  <c:v>3.0</c:v>
                </c:pt>
                <c:pt idx="1">
                  <c:v>2.0</c:v>
                </c:pt>
                <c:pt idx="2">
                  <c:v>3.0</c:v>
                </c:pt>
                <c:pt idx="3">
                  <c:v>36.0</c:v>
                </c:pt>
                <c:pt idx="4">
                  <c:v>87.0</c:v>
                </c:pt>
                <c:pt idx="5">
                  <c:v>22.0</c:v>
                </c:pt>
                <c:pt idx="6">
                  <c:v>121.0</c:v>
                </c:pt>
                <c:pt idx="7">
                  <c:v>498.0</c:v>
                </c:pt>
                <c:pt idx="8">
                  <c:v>382.0</c:v>
                </c:pt>
                <c:pt idx="9">
                  <c:v>262.0</c:v>
                </c:pt>
                <c:pt idx="10">
                  <c:v>487.0</c:v>
                </c:pt>
                <c:pt idx="11">
                  <c:v>1694.0</c:v>
                </c:pt>
                <c:pt idx="12">
                  <c:v>875.0</c:v>
                </c:pt>
                <c:pt idx="13">
                  <c:v>108.0</c:v>
                </c:pt>
                <c:pt idx="14">
                  <c:v>22.0</c:v>
                </c:pt>
                <c:pt idx="15">
                  <c:v>7.0</c:v>
                </c:pt>
                <c:pt idx="16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Sheet2!$A$137</c:f>
              <c:strCache>
                <c:ptCount val="1"/>
                <c:pt idx="0">
                  <c:v>SEARO</c:v>
                </c:pt>
              </c:strCache>
            </c:strRef>
          </c:tx>
          <c:spPr>
            <a:solidFill>
              <a:srgbClr val="009966"/>
            </a:solidFill>
            <a:ln>
              <a:noFill/>
            </a:ln>
            <a:effectLst/>
          </c:spPr>
          <c:invertIfNegative val="0"/>
          <c:cat>
            <c:numRef>
              <c:f>Sheet2!$B$132:$R$132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Sheet2!$B$137:$R$137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7.0</c:v>
                </c:pt>
                <c:pt idx="6">
                  <c:v>16.0</c:v>
                </c:pt>
                <c:pt idx="7">
                  <c:v>24.0</c:v>
                </c:pt>
                <c:pt idx="8">
                  <c:v>6.0</c:v>
                </c:pt>
                <c:pt idx="9">
                  <c:v>2.0</c:v>
                </c:pt>
                <c:pt idx="10">
                  <c:v>15.0</c:v>
                </c:pt>
                <c:pt idx="11">
                  <c:v>4.0</c:v>
                </c:pt>
                <c:pt idx="12">
                  <c:v>4.0</c:v>
                </c:pt>
                <c:pt idx="13">
                  <c:v>11.0</c:v>
                </c:pt>
                <c:pt idx="14">
                  <c:v>10.0</c:v>
                </c:pt>
                <c:pt idx="15">
                  <c:v>32.0</c:v>
                </c:pt>
                <c:pt idx="16">
                  <c:v>3.0</c:v>
                </c:pt>
              </c:numCache>
            </c:numRef>
          </c:val>
        </c:ser>
        <c:ser>
          <c:idx val="5"/>
          <c:order val="5"/>
          <c:tx>
            <c:strRef>
              <c:f>Sheet2!$A$138</c:f>
              <c:strCache>
                <c:ptCount val="1"/>
                <c:pt idx="0">
                  <c:v>WPRO</c:v>
                </c:pt>
              </c:strCache>
            </c:strRef>
          </c:tx>
          <c:spPr>
            <a:solidFill>
              <a:srgbClr val="11175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Sheet2!$B$132:$R$132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Sheet2!$B$138:$R$138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2.0</c:v>
                </c:pt>
                <c:pt idx="5">
                  <c:v>1.0</c:v>
                </c:pt>
                <c:pt idx="6">
                  <c:v>3.0</c:v>
                </c:pt>
                <c:pt idx="7">
                  <c:v>0.0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64.0</c:v>
                </c:pt>
                <c:pt idx="12">
                  <c:v>4.0</c:v>
                </c:pt>
                <c:pt idx="13">
                  <c:v>0.0</c:v>
                </c:pt>
                <c:pt idx="14">
                  <c:v>1.0</c:v>
                </c:pt>
                <c:pt idx="15">
                  <c:v>2.0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266504"/>
        <c:axId val="2128270296"/>
      </c:barChart>
      <c:catAx>
        <c:axId val="212826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270296"/>
        <c:crosses val="autoZero"/>
        <c:auto val="1"/>
        <c:lblAlgn val="ctr"/>
        <c:lblOffset val="100"/>
        <c:noMultiLvlLbl val="0"/>
      </c:catAx>
      <c:valAx>
        <c:axId val="212827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26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10270997969973"/>
          <c:y val="0.199490740740741"/>
          <c:w val="0.0926552152511185"/>
          <c:h val="0.446022457216064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23355221166749"/>
          <c:y val="0.0343615817346917"/>
          <c:w val="0.930266296784076"/>
          <c:h val="0.8931721298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Sheet2!$A$157</c:f>
              <c:strCache>
                <c:ptCount val="1"/>
                <c:pt idx="0">
                  <c:v>AFRO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Sheet2!$B$156:$R$156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Sheet2!$B$157:$R$157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</c:v>
                </c:pt>
                <c:pt idx="9">
                  <c:v>1.0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Sheet2!$A$158</c:f>
              <c:strCache>
                <c:ptCount val="1"/>
                <c:pt idx="0">
                  <c:v>AMRO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Sheet2!$B$156:$R$156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Sheet2!$B$158:$R$158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0.0</c:v>
                </c:pt>
                <c:pt idx="4">
                  <c:v>6.0</c:v>
                </c:pt>
                <c:pt idx="5">
                  <c:v>3.0</c:v>
                </c:pt>
                <c:pt idx="6">
                  <c:v>5.0</c:v>
                </c:pt>
                <c:pt idx="7">
                  <c:v>1.0</c:v>
                </c:pt>
                <c:pt idx="8">
                  <c:v>31.0</c:v>
                </c:pt>
                <c:pt idx="9">
                  <c:v>4.0</c:v>
                </c:pt>
                <c:pt idx="10">
                  <c:v>15.0</c:v>
                </c:pt>
                <c:pt idx="11">
                  <c:v>10.0</c:v>
                </c:pt>
                <c:pt idx="12">
                  <c:v>13.0</c:v>
                </c:pt>
                <c:pt idx="13">
                  <c:v>196.0</c:v>
                </c:pt>
                <c:pt idx="14">
                  <c:v>170.0</c:v>
                </c:pt>
                <c:pt idx="15">
                  <c:v>48.0</c:v>
                </c:pt>
                <c:pt idx="16">
                  <c:v>18.0</c:v>
                </c:pt>
              </c:numCache>
            </c:numRef>
          </c:val>
        </c:ser>
        <c:ser>
          <c:idx val="2"/>
          <c:order val="2"/>
          <c:tx>
            <c:strRef>
              <c:f>Sheet2!$A$159</c:f>
              <c:strCache>
                <c:ptCount val="1"/>
                <c:pt idx="0">
                  <c:v>EMRO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Sheet2!$B$156:$R$156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Sheet2!$B$159:$R$159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3.0</c:v>
                </c:pt>
                <c:pt idx="6">
                  <c:v>0.0</c:v>
                </c:pt>
                <c:pt idx="7">
                  <c:v>11.0</c:v>
                </c:pt>
                <c:pt idx="8">
                  <c:v>10.0</c:v>
                </c:pt>
                <c:pt idx="9">
                  <c:v>1.0</c:v>
                </c:pt>
                <c:pt idx="10">
                  <c:v>2.0</c:v>
                </c:pt>
                <c:pt idx="11">
                  <c:v>6.0</c:v>
                </c:pt>
                <c:pt idx="12">
                  <c:v>4.0</c:v>
                </c:pt>
                <c:pt idx="13">
                  <c:v>32.0</c:v>
                </c:pt>
                <c:pt idx="14">
                  <c:v>32.0</c:v>
                </c:pt>
                <c:pt idx="15">
                  <c:v>12.0</c:v>
                </c:pt>
                <c:pt idx="16">
                  <c:v>6.0</c:v>
                </c:pt>
              </c:numCache>
            </c:numRef>
          </c:val>
        </c:ser>
        <c:ser>
          <c:idx val="3"/>
          <c:order val="3"/>
          <c:tx>
            <c:strRef>
              <c:f>Sheet2!$A$160</c:f>
              <c:strCache>
                <c:ptCount val="1"/>
                <c:pt idx="0">
                  <c:v>EURO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Sheet2!$B$156:$R$156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Sheet2!$B$160:$R$160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108.0</c:v>
                </c:pt>
                <c:pt idx="4">
                  <c:v>2.0</c:v>
                </c:pt>
                <c:pt idx="5">
                  <c:v>12.0</c:v>
                </c:pt>
                <c:pt idx="6">
                  <c:v>20.0</c:v>
                </c:pt>
                <c:pt idx="7">
                  <c:v>16.0</c:v>
                </c:pt>
                <c:pt idx="8">
                  <c:v>24.0</c:v>
                </c:pt>
                <c:pt idx="9">
                  <c:v>14.0</c:v>
                </c:pt>
                <c:pt idx="10">
                  <c:v>27.0</c:v>
                </c:pt>
                <c:pt idx="11">
                  <c:v>146.0</c:v>
                </c:pt>
                <c:pt idx="12">
                  <c:v>647.0</c:v>
                </c:pt>
                <c:pt idx="13">
                  <c:v>1302.0</c:v>
                </c:pt>
                <c:pt idx="14">
                  <c:v>718.0</c:v>
                </c:pt>
                <c:pt idx="15">
                  <c:v>806.0</c:v>
                </c:pt>
                <c:pt idx="16">
                  <c:v>159.0</c:v>
                </c:pt>
              </c:numCache>
            </c:numRef>
          </c:val>
        </c:ser>
        <c:ser>
          <c:idx val="4"/>
          <c:order val="4"/>
          <c:tx>
            <c:strRef>
              <c:f>Sheet2!$A$161</c:f>
              <c:strCache>
                <c:ptCount val="1"/>
                <c:pt idx="0">
                  <c:v>SEARO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Sheet2!$B$156:$R$156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Sheet2!$B$161:$R$161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6.0</c:v>
                </c:pt>
                <c:pt idx="5">
                  <c:v>38.0</c:v>
                </c:pt>
                <c:pt idx="6">
                  <c:v>32.0</c:v>
                </c:pt>
                <c:pt idx="7">
                  <c:v>31.0</c:v>
                </c:pt>
                <c:pt idx="8">
                  <c:v>10.0</c:v>
                </c:pt>
                <c:pt idx="9">
                  <c:v>16.0</c:v>
                </c:pt>
                <c:pt idx="10">
                  <c:v>50.0</c:v>
                </c:pt>
                <c:pt idx="11">
                  <c:v>47.0</c:v>
                </c:pt>
                <c:pt idx="12">
                  <c:v>24.0</c:v>
                </c:pt>
                <c:pt idx="13">
                  <c:v>35.0</c:v>
                </c:pt>
                <c:pt idx="14">
                  <c:v>133.0</c:v>
                </c:pt>
                <c:pt idx="15">
                  <c:v>133.0</c:v>
                </c:pt>
                <c:pt idx="16">
                  <c:v>47.0</c:v>
                </c:pt>
              </c:numCache>
            </c:numRef>
          </c:val>
        </c:ser>
        <c:ser>
          <c:idx val="5"/>
          <c:order val="5"/>
          <c:tx>
            <c:strRef>
              <c:f>Sheet2!$A$162</c:f>
              <c:strCache>
                <c:ptCount val="1"/>
                <c:pt idx="0">
                  <c:v>WPRO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Sheet2!$B$156:$R$156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Sheet2!$B$162:$R$162</c:f>
              <c:numCache>
                <c:formatCode>General</c:formatCode>
                <c:ptCount val="17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5.0</c:v>
                </c:pt>
                <c:pt idx="4">
                  <c:v>1.0</c:v>
                </c:pt>
                <c:pt idx="5">
                  <c:v>0.0</c:v>
                </c:pt>
                <c:pt idx="6">
                  <c:v>3.0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1.0</c:v>
                </c:pt>
                <c:pt idx="11">
                  <c:v>32.0</c:v>
                </c:pt>
                <c:pt idx="12">
                  <c:v>132.0</c:v>
                </c:pt>
                <c:pt idx="13">
                  <c:v>39.0</c:v>
                </c:pt>
                <c:pt idx="14">
                  <c:v>95.0</c:v>
                </c:pt>
                <c:pt idx="15">
                  <c:v>63.0</c:v>
                </c:pt>
                <c:pt idx="16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354632"/>
        <c:axId val="2128358488"/>
      </c:barChart>
      <c:catAx>
        <c:axId val="212835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358488"/>
        <c:crosses val="autoZero"/>
        <c:auto val="1"/>
        <c:lblAlgn val="ctr"/>
        <c:lblOffset val="100"/>
        <c:noMultiLvlLbl val="0"/>
      </c:catAx>
      <c:valAx>
        <c:axId val="212835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35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133682044192874"/>
          <c:y val="0.0715279245038908"/>
          <c:w val="0.0846465886761082"/>
          <c:h val="0.468753280839895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45901995334894"/>
          <c:y val="0.190919064774867"/>
          <c:w val="0.368042955892512"/>
          <c:h val="0.700545267947305"/>
        </c:manualLayout>
      </c:layout>
      <c:lineChart>
        <c:grouping val="standard"/>
        <c:varyColors val="0"/>
        <c:ser>
          <c:idx val="8"/>
          <c:order val="0"/>
          <c:tx>
            <c:strRef>
              <c:f>Sheet2!$A$10</c:f>
              <c:strCache>
                <c:ptCount val="1"/>
                <c:pt idx="0">
                  <c:v>AFRO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Sheet2!$B$10:$R$10</c:f>
              <c:numCache>
                <c:formatCode>General</c:formatCode>
                <c:ptCount val="17"/>
                <c:pt idx="0">
                  <c:v>39.0</c:v>
                </c:pt>
                <c:pt idx="1">
                  <c:v>89.0</c:v>
                </c:pt>
                <c:pt idx="2">
                  <c:v>36.0</c:v>
                </c:pt>
                <c:pt idx="3">
                  <c:v>15.0</c:v>
                </c:pt>
                <c:pt idx="4">
                  <c:v>24.0</c:v>
                </c:pt>
                <c:pt idx="5">
                  <c:v>42.0</c:v>
                </c:pt>
                <c:pt idx="6">
                  <c:v>31.0</c:v>
                </c:pt>
                <c:pt idx="7">
                  <c:v>6.0</c:v>
                </c:pt>
                <c:pt idx="8">
                  <c:v>7.0</c:v>
                </c:pt>
                <c:pt idx="9">
                  <c:v>65.0</c:v>
                </c:pt>
                <c:pt idx="10">
                  <c:v>350.0</c:v>
                </c:pt>
                <c:pt idx="11">
                  <c:v>184.0</c:v>
                </c:pt>
                <c:pt idx="12">
                  <c:v>117.0</c:v>
                </c:pt>
                <c:pt idx="13">
                  <c:v>85.0</c:v>
                </c:pt>
                <c:pt idx="14">
                  <c:v>50.0</c:v>
                </c:pt>
                <c:pt idx="15">
                  <c:v>27.0</c:v>
                </c:pt>
                <c:pt idx="16">
                  <c:v>9.0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Sheet2!$A$29</c:f>
              <c:strCache>
                <c:ptCount val="1"/>
                <c:pt idx="0">
                  <c:v>AMRO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Sheet2!$B$29:$R$29</c:f>
              <c:numCache>
                <c:formatCode>General</c:formatCode>
                <c:ptCount val="17"/>
                <c:pt idx="0">
                  <c:v>16.0</c:v>
                </c:pt>
                <c:pt idx="1">
                  <c:v>32.0</c:v>
                </c:pt>
                <c:pt idx="2">
                  <c:v>13.0</c:v>
                </c:pt>
                <c:pt idx="3">
                  <c:v>10.0</c:v>
                </c:pt>
                <c:pt idx="4">
                  <c:v>17.0</c:v>
                </c:pt>
                <c:pt idx="5">
                  <c:v>21.0</c:v>
                </c:pt>
                <c:pt idx="6">
                  <c:v>24.0</c:v>
                </c:pt>
                <c:pt idx="7">
                  <c:v>16.0</c:v>
                </c:pt>
                <c:pt idx="8">
                  <c:v>54.0</c:v>
                </c:pt>
                <c:pt idx="9">
                  <c:v>34.0</c:v>
                </c:pt>
                <c:pt idx="10">
                  <c:v>104.0</c:v>
                </c:pt>
                <c:pt idx="11">
                  <c:v>334.0</c:v>
                </c:pt>
                <c:pt idx="12">
                  <c:v>61.0</c:v>
                </c:pt>
                <c:pt idx="13">
                  <c:v>245.0</c:v>
                </c:pt>
                <c:pt idx="14">
                  <c:v>400.0</c:v>
                </c:pt>
                <c:pt idx="15">
                  <c:v>240.0</c:v>
                </c:pt>
                <c:pt idx="16">
                  <c:v>31.0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Sheet2!$A$42</c:f>
              <c:strCache>
                <c:ptCount val="1"/>
                <c:pt idx="0">
                  <c:v>EMRO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Sheet2!$B$42:$R$42</c:f>
              <c:numCache>
                <c:formatCode>General</c:formatCode>
                <c:ptCount val="17"/>
                <c:pt idx="0">
                  <c:v>6.0</c:v>
                </c:pt>
                <c:pt idx="1">
                  <c:v>6.0</c:v>
                </c:pt>
                <c:pt idx="2">
                  <c:v>23.0</c:v>
                </c:pt>
                <c:pt idx="3">
                  <c:v>24.0</c:v>
                </c:pt>
                <c:pt idx="4">
                  <c:v>27.0</c:v>
                </c:pt>
                <c:pt idx="5">
                  <c:v>10.0</c:v>
                </c:pt>
                <c:pt idx="6">
                  <c:v>5.0</c:v>
                </c:pt>
                <c:pt idx="7">
                  <c:v>39.0</c:v>
                </c:pt>
                <c:pt idx="8">
                  <c:v>36.0</c:v>
                </c:pt>
                <c:pt idx="9">
                  <c:v>68.0</c:v>
                </c:pt>
                <c:pt idx="10">
                  <c:v>97.0</c:v>
                </c:pt>
                <c:pt idx="11">
                  <c:v>34.0</c:v>
                </c:pt>
                <c:pt idx="12">
                  <c:v>221.0</c:v>
                </c:pt>
                <c:pt idx="13">
                  <c:v>161.0</c:v>
                </c:pt>
                <c:pt idx="14">
                  <c:v>98.0</c:v>
                </c:pt>
                <c:pt idx="15">
                  <c:v>170.0</c:v>
                </c:pt>
                <c:pt idx="16">
                  <c:v>12.0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Sheet2!$A$63</c:f>
              <c:strCache>
                <c:ptCount val="1"/>
                <c:pt idx="0">
                  <c:v>EURO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Sheet2!$B$63:$R$63</c:f>
              <c:numCache>
                <c:formatCode>General</c:formatCode>
                <c:ptCount val="17"/>
                <c:pt idx="0">
                  <c:v>17.0</c:v>
                </c:pt>
                <c:pt idx="1">
                  <c:v>57.0</c:v>
                </c:pt>
                <c:pt idx="2">
                  <c:v>31.0</c:v>
                </c:pt>
                <c:pt idx="3">
                  <c:v>281.0</c:v>
                </c:pt>
                <c:pt idx="4">
                  <c:v>142.0</c:v>
                </c:pt>
                <c:pt idx="5">
                  <c:v>93.0</c:v>
                </c:pt>
                <c:pt idx="6">
                  <c:v>625.0</c:v>
                </c:pt>
                <c:pt idx="7">
                  <c:v>582.0</c:v>
                </c:pt>
                <c:pt idx="8">
                  <c:v>499.0</c:v>
                </c:pt>
                <c:pt idx="9">
                  <c:v>334.0</c:v>
                </c:pt>
                <c:pt idx="10">
                  <c:v>604.0</c:v>
                </c:pt>
                <c:pt idx="11">
                  <c:v>2012.0</c:v>
                </c:pt>
                <c:pt idx="12">
                  <c:v>2155.0</c:v>
                </c:pt>
                <c:pt idx="13">
                  <c:v>1521.0</c:v>
                </c:pt>
                <c:pt idx="14">
                  <c:v>1131.0</c:v>
                </c:pt>
                <c:pt idx="15">
                  <c:v>960.0</c:v>
                </c:pt>
                <c:pt idx="16">
                  <c:v>314.0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Sheet2!$A$77</c:f>
              <c:strCache>
                <c:ptCount val="1"/>
                <c:pt idx="0">
                  <c:v>SEARO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Sheet2!$B$77:$R$77</c:f>
              <c:numCache>
                <c:formatCode>General</c:formatCode>
                <c:ptCount val="17"/>
                <c:pt idx="0">
                  <c:v>4.0</c:v>
                </c:pt>
                <c:pt idx="1">
                  <c:v>7.0</c:v>
                </c:pt>
                <c:pt idx="2">
                  <c:v>4.0</c:v>
                </c:pt>
                <c:pt idx="3">
                  <c:v>6.0</c:v>
                </c:pt>
                <c:pt idx="4">
                  <c:v>14.0</c:v>
                </c:pt>
                <c:pt idx="5">
                  <c:v>46.0</c:v>
                </c:pt>
                <c:pt idx="6">
                  <c:v>52.0</c:v>
                </c:pt>
                <c:pt idx="7">
                  <c:v>58.0</c:v>
                </c:pt>
                <c:pt idx="8">
                  <c:v>26.0</c:v>
                </c:pt>
                <c:pt idx="9">
                  <c:v>24.0</c:v>
                </c:pt>
                <c:pt idx="10">
                  <c:v>66.0</c:v>
                </c:pt>
                <c:pt idx="11">
                  <c:v>53.0</c:v>
                </c:pt>
                <c:pt idx="12">
                  <c:v>44.0</c:v>
                </c:pt>
                <c:pt idx="13">
                  <c:v>50.0</c:v>
                </c:pt>
                <c:pt idx="14">
                  <c:v>167.0</c:v>
                </c:pt>
                <c:pt idx="15">
                  <c:v>179.0</c:v>
                </c:pt>
                <c:pt idx="16">
                  <c:v>60.0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Sheet2!$A$95</c:f>
              <c:strCache>
                <c:ptCount val="1"/>
                <c:pt idx="0">
                  <c:v>WPRO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Sheet2!$B$2:$R$2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Sheet2!$B$95:$R$95</c:f>
              <c:numCache>
                <c:formatCode>General</c:formatCode>
                <c:ptCount val="17"/>
                <c:pt idx="0">
                  <c:v>55.0</c:v>
                </c:pt>
                <c:pt idx="1">
                  <c:v>144.0</c:v>
                </c:pt>
                <c:pt idx="2">
                  <c:v>101.0</c:v>
                </c:pt>
                <c:pt idx="3">
                  <c:v>101.0</c:v>
                </c:pt>
                <c:pt idx="4">
                  <c:v>61.0</c:v>
                </c:pt>
                <c:pt idx="5">
                  <c:v>141.0</c:v>
                </c:pt>
                <c:pt idx="6">
                  <c:v>214.0</c:v>
                </c:pt>
                <c:pt idx="7">
                  <c:v>267.0</c:v>
                </c:pt>
                <c:pt idx="8">
                  <c:v>197.0</c:v>
                </c:pt>
                <c:pt idx="9">
                  <c:v>137.0</c:v>
                </c:pt>
                <c:pt idx="10">
                  <c:v>145.0</c:v>
                </c:pt>
                <c:pt idx="11">
                  <c:v>268.0</c:v>
                </c:pt>
                <c:pt idx="12">
                  <c:v>246.0</c:v>
                </c:pt>
                <c:pt idx="13">
                  <c:v>318.0</c:v>
                </c:pt>
                <c:pt idx="14">
                  <c:v>5465.0</c:v>
                </c:pt>
                <c:pt idx="15">
                  <c:v>3185.0</c:v>
                </c:pt>
                <c:pt idx="16">
                  <c:v>1168.0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675368"/>
        <c:axId val="2126679192"/>
      </c:lineChart>
      <c:catAx>
        <c:axId val="212667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679192"/>
        <c:crosses val="autoZero"/>
        <c:auto val="1"/>
        <c:lblAlgn val="ctr"/>
        <c:lblOffset val="100"/>
        <c:tickLblSkip val="1"/>
        <c:noMultiLvlLbl val="0"/>
      </c:catAx>
      <c:valAx>
        <c:axId val="2126679192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6753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571657418518475"/>
          <c:y val="0.215434048112072"/>
          <c:w val="0.0745607143053047"/>
          <c:h val="0.21158041628500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Sheet2!$A$98</c:f>
              <c:strCache>
                <c:ptCount val="1"/>
                <c:pt idx="0">
                  <c:v>AFRO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Sheet2!$B$98:$R$98</c:f>
              <c:numCache>
                <c:formatCode>General</c:formatCode>
                <c:ptCount val="17"/>
                <c:pt idx="0">
                  <c:v>39.0</c:v>
                </c:pt>
                <c:pt idx="1">
                  <c:v>89.0</c:v>
                </c:pt>
                <c:pt idx="2">
                  <c:v>36.0</c:v>
                </c:pt>
                <c:pt idx="3">
                  <c:v>15.0</c:v>
                </c:pt>
                <c:pt idx="4">
                  <c:v>24.0</c:v>
                </c:pt>
                <c:pt idx="5">
                  <c:v>42.0</c:v>
                </c:pt>
                <c:pt idx="6">
                  <c:v>31.0</c:v>
                </c:pt>
                <c:pt idx="7">
                  <c:v>6.0</c:v>
                </c:pt>
                <c:pt idx="8">
                  <c:v>7.0</c:v>
                </c:pt>
                <c:pt idx="9">
                  <c:v>65.0</c:v>
                </c:pt>
                <c:pt idx="10">
                  <c:v>350.0</c:v>
                </c:pt>
                <c:pt idx="11">
                  <c:v>184.0</c:v>
                </c:pt>
                <c:pt idx="12">
                  <c:v>117.0</c:v>
                </c:pt>
                <c:pt idx="13">
                  <c:v>85.0</c:v>
                </c:pt>
                <c:pt idx="14">
                  <c:v>50.0</c:v>
                </c:pt>
                <c:pt idx="15">
                  <c:v>27.0</c:v>
                </c:pt>
                <c:pt idx="16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Sheet2!$A$99</c:f>
              <c:strCache>
                <c:ptCount val="1"/>
                <c:pt idx="0">
                  <c:v>AMRO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Sheet2!$B$99:$R$99</c:f>
              <c:numCache>
                <c:formatCode>General</c:formatCode>
                <c:ptCount val="17"/>
                <c:pt idx="0">
                  <c:v>16.0</c:v>
                </c:pt>
                <c:pt idx="1">
                  <c:v>32.0</c:v>
                </c:pt>
                <c:pt idx="2">
                  <c:v>13.0</c:v>
                </c:pt>
                <c:pt idx="3">
                  <c:v>10.0</c:v>
                </c:pt>
                <c:pt idx="4">
                  <c:v>17.0</c:v>
                </c:pt>
                <c:pt idx="5">
                  <c:v>21.0</c:v>
                </c:pt>
                <c:pt idx="6">
                  <c:v>24.0</c:v>
                </c:pt>
                <c:pt idx="7">
                  <c:v>16.0</c:v>
                </c:pt>
                <c:pt idx="8">
                  <c:v>54.0</c:v>
                </c:pt>
                <c:pt idx="9">
                  <c:v>34.0</c:v>
                </c:pt>
                <c:pt idx="10">
                  <c:v>104.0</c:v>
                </c:pt>
                <c:pt idx="11">
                  <c:v>334.0</c:v>
                </c:pt>
                <c:pt idx="12">
                  <c:v>61.0</c:v>
                </c:pt>
                <c:pt idx="13">
                  <c:v>245.0</c:v>
                </c:pt>
                <c:pt idx="14">
                  <c:v>400.0</c:v>
                </c:pt>
                <c:pt idx="15">
                  <c:v>240.0</c:v>
                </c:pt>
                <c:pt idx="16">
                  <c:v>31.0</c:v>
                </c:pt>
              </c:numCache>
            </c:numRef>
          </c:val>
        </c:ser>
        <c:ser>
          <c:idx val="2"/>
          <c:order val="2"/>
          <c:tx>
            <c:strRef>
              <c:f>Sheet2!$A$100</c:f>
              <c:strCache>
                <c:ptCount val="1"/>
                <c:pt idx="0">
                  <c:v>EMRO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Sheet2!$B$100:$R$100</c:f>
              <c:numCache>
                <c:formatCode>General</c:formatCode>
                <c:ptCount val="17"/>
                <c:pt idx="0">
                  <c:v>6.0</c:v>
                </c:pt>
                <c:pt idx="1">
                  <c:v>6.0</c:v>
                </c:pt>
                <c:pt idx="2">
                  <c:v>23.0</c:v>
                </c:pt>
                <c:pt idx="3">
                  <c:v>24.0</c:v>
                </c:pt>
                <c:pt idx="4">
                  <c:v>27.0</c:v>
                </c:pt>
                <c:pt idx="5">
                  <c:v>10.0</c:v>
                </c:pt>
                <c:pt idx="6">
                  <c:v>5.0</c:v>
                </c:pt>
                <c:pt idx="7">
                  <c:v>39.0</c:v>
                </c:pt>
                <c:pt idx="8">
                  <c:v>36.0</c:v>
                </c:pt>
                <c:pt idx="9">
                  <c:v>68.0</c:v>
                </c:pt>
                <c:pt idx="10">
                  <c:v>97.0</c:v>
                </c:pt>
                <c:pt idx="11">
                  <c:v>34.0</c:v>
                </c:pt>
                <c:pt idx="12">
                  <c:v>221.0</c:v>
                </c:pt>
                <c:pt idx="13">
                  <c:v>161.0</c:v>
                </c:pt>
                <c:pt idx="14">
                  <c:v>98.0</c:v>
                </c:pt>
                <c:pt idx="15">
                  <c:v>170.0</c:v>
                </c:pt>
                <c:pt idx="16">
                  <c:v>12.0</c:v>
                </c:pt>
              </c:numCache>
            </c:numRef>
          </c:val>
        </c:ser>
        <c:ser>
          <c:idx val="3"/>
          <c:order val="3"/>
          <c:tx>
            <c:strRef>
              <c:f>Sheet2!$A$101</c:f>
              <c:strCache>
                <c:ptCount val="1"/>
                <c:pt idx="0">
                  <c:v>EURO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Sheet2!$B$101:$R$101</c:f>
              <c:numCache>
                <c:formatCode>General</c:formatCode>
                <c:ptCount val="17"/>
                <c:pt idx="0">
                  <c:v>17.0</c:v>
                </c:pt>
                <c:pt idx="1">
                  <c:v>57.0</c:v>
                </c:pt>
                <c:pt idx="2">
                  <c:v>31.0</c:v>
                </c:pt>
                <c:pt idx="3">
                  <c:v>281.0</c:v>
                </c:pt>
                <c:pt idx="4">
                  <c:v>142.0</c:v>
                </c:pt>
                <c:pt idx="5">
                  <c:v>93.0</c:v>
                </c:pt>
                <c:pt idx="6">
                  <c:v>625.0</c:v>
                </c:pt>
                <c:pt idx="7">
                  <c:v>582.0</c:v>
                </c:pt>
                <c:pt idx="8">
                  <c:v>499.0</c:v>
                </c:pt>
                <c:pt idx="9">
                  <c:v>334.0</c:v>
                </c:pt>
                <c:pt idx="10">
                  <c:v>604.0</c:v>
                </c:pt>
                <c:pt idx="11">
                  <c:v>2012.0</c:v>
                </c:pt>
                <c:pt idx="12">
                  <c:v>2155.0</c:v>
                </c:pt>
                <c:pt idx="13">
                  <c:v>1521.0</c:v>
                </c:pt>
                <c:pt idx="14">
                  <c:v>1131.0</c:v>
                </c:pt>
                <c:pt idx="15">
                  <c:v>960.0</c:v>
                </c:pt>
                <c:pt idx="16">
                  <c:v>314.0</c:v>
                </c:pt>
              </c:numCache>
            </c:numRef>
          </c:val>
        </c:ser>
        <c:ser>
          <c:idx val="4"/>
          <c:order val="4"/>
          <c:tx>
            <c:strRef>
              <c:f>Sheet2!$A$102</c:f>
              <c:strCache>
                <c:ptCount val="1"/>
                <c:pt idx="0">
                  <c:v>SEARO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Sheet2!$B$102:$R$102</c:f>
              <c:numCache>
                <c:formatCode>General</c:formatCode>
                <c:ptCount val="17"/>
                <c:pt idx="0">
                  <c:v>4.0</c:v>
                </c:pt>
                <c:pt idx="1">
                  <c:v>7.0</c:v>
                </c:pt>
                <c:pt idx="2">
                  <c:v>4.0</c:v>
                </c:pt>
                <c:pt idx="3">
                  <c:v>6.0</c:v>
                </c:pt>
                <c:pt idx="4">
                  <c:v>14.0</c:v>
                </c:pt>
                <c:pt idx="5">
                  <c:v>46.0</c:v>
                </c:pt>
                <c:pt idx="6">
                  <c:v>52.0</c:v>
                </c:pt>
                <c:pt idx="7">
                  <c:v>58.0</c:v>
                </c:pt>
                <c:pt idx="8">
                  <c:v>26.0</c:v>
                </c:pt>
                <c:pt idx="9">
                  <c:v>24.0</c:v>
                </c:pt>
                <c:pt idx="10">
                  <c:v>66.0</c:v>
                </c:pt>
                <c:pt idx="11">
                  <c:v>53.0</c:v>
                </c:pt>
                <c:pt idx="12">
                  <c:v>44.0</c:v>
                </c:pt>
                <c:pt idx="13">
                  <c:v>50.0</c:v>
                </c:pt>
                <c:pt idx="14">
                  <c:v>167.0</c:v>
                </c:pt>
                <c:pt idx="15">
                  <c:v>179.0</c:v>
                </c:pt>
                <c:pt idx="16">
                  <c:v>60.0</c:v>
                </c:pt>
              </c:numCache>
            </c:numRef>
          </c:val>
        </c:ser>
        <c:ser>
          <c:idx val="5"/>
          <c:order val="5"/>
          <c:tx>
            <c:strRef>
              <c:f>Sheet2!$A$103</c:f>
              <c:strCache>
                <c:ptCount val="1"/>
                <c:pt idx="0">
                  <c:v>WPRO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Sheet2!$B$97:$R$97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Sheet2!$B$103:$R$103</c:f>
              <c:numCache>
                <c:formatCode>General</c:formatCode>
                <c:ptCount val="17"/>
                <c:pt idx="0">
                  <c:v>55.0</c:v>
                </c:pt>
                <c:pt idx="1">
                  <c:v>144.0</c:v>
                </c:pt>
                <c:pt idx="2">
                  <c:v>101.0</c:v>
                </c:pt>
                <c:pt idx="3">
                  <c:v>101.0</c:v>
                </c:pt>
                <c:pt idx="4">
                  <c:v>61.0</c:v>
                </c:pt>
                <c:pt idx="5">
                  <c:v>141.0</c:v>
                </c:pt>
                <c:pt idx="6">
                  <c:v>214.0</c:v>
                </c:pt>
                <c:pt idx="7">
                  <c:v>267.0</c:v>
                </c:pt>
                <c:pt idx="8">
                  <c:v>197.0</c:v>
                </c:pt>
                <c:pt idx="9">
                  <c:v>137.0</c:v>
                </c:pt>
                <c:pt idx="10">
                  <c:v>145.0</c:v>
                </c:pt>
                <c:pt idx="11">
                  <c:v>268.0</c:v>
                </c:pt>
                <c:pt idx="12">
                  <c:v>246.0</c:v>
                </c:pt>
                <c:pt idx="13">
                  <c:v>318.0</c:v>
                </c:pt>
                <c:pt idx="14">
                  <c:v>5465.0</c:v>
                </c:pt>
                <c:pt idx="15">
                  <c:v>3185.0</c:v>
                </c:pt>
                <c:pt idx="16">
                  <c:v>1168.0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383080"/>
        <c:axId val="2127386904"/>
      </c:barChart>
      <c:catAx>
        <c:axId val="212738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386904"/>
        <c:crosses val="autoZero"/>
        <c:auto val="1"/>
        <c:lblAlgn val="ctr"/>
        <c:lblOffset val="100"/>
        <c:noMultiLvlLbl val="0"/>
      </c:catAx>
      <c:valAx>
        <c:axId val="212738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3830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43772348339896"/>
          <c:y val="0.0695657168035943"/>
          <c:w val="0.0770705261143824"/>
          <c:h val="0.522530924059285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AFR0</a:t>
            </a:r>
          </a:p>
        </c:rich>
      </c:tx>
      <c:layout>
        <c:manualLayout>
          <c:xMode val="edge"/>
          <c:yMode val="edge"/>
          <c:x val="0.436632961014713"/>
          <c:y val="0.039506162598447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Sheet2!$B$4:$R$4</c:f>
              <c:numCache>
                <c:formatCode>General</c:formatCode>
                <c:ptCount val="7"/>
                <c:pt idx="0">
                  <c:v>52.0</c:v>
                </c:pt>
                <c:pt idx="1">
                  <c:v>6.0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Sheet2!$A$5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Sheet2!$B$5:$R$5</c:f>
              <c:numCache>
                <c:formatCode>General</c:formatCode>
                <c:ptCount val="7"/>
                <c:pt idx="0">
                  <c:v>297.0</c:v>
                </c:pt>
                <c:pt idx="1">
                  <c:v>178.0</c:v>
                </c:pt>
                <c:pt idx="2">
                  <c:v>112.0</c:v>
                </c:pt>
                <c:pt idx="3">
                  <c:v>85.0</c:v>
                </c:pt>
                <c:pt idx="4">
                  <c:v>50.0</c:v>
                </c:pt>
                <c:pt idx="5">
                  <c:v>27.0</c:v>
                </c:pt>
                <c:pt idx="6">
                  <c:v>3.0</c:v>
                </c:pt>
              </c:numCache>
            </c:numRef>
          </c:val>
        </c:ser>
        <c:ser>
          <c:idx val="4"/>
          <c:order val="2"/>
          <c:tx>
            <c:strRef>
              <c:f>Sheet2!$A$8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Sheet2!$B$8:$R$8</c:f>
              <c:numCache>
                <c:formatCode>General</c:formatCode>
                <c:ptCount val="7"/>
                <c:pt idx="0">
                  <c:v>1.0</c:v>
                </c:pt>
                <c:pt idx="1">
                  <c:v>0.0</c:v>
                </c:pt>
                <c:pt idx="2">
                  <c:v>2.0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5"/>
          <c:order val="3"/>
          <c:tx>
            <c:strRef>
              <c:f>Sheet2!$A$9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Sheet2!$L$2:$R$2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Sheet2!$B$9:$R$9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490824"/>
        <c:axId val="21274946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Sheet2!$A$6</c15:sqref>
                        </c15:formulaRef>
                      </c:ext>
                    </c:extLst>
                    <c:strCache>
                      <c:ptCount val="1"/>
                      <c:pt idx="0">
                        <c:v>D10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Sheet2!$L$2:$R$2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Sheet2!$B$6:$R$6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Sheet2!$L$2:$R$2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Sheet2!$B$7:$R$7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27490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494600"/>
        <c:crosses val="autoZero"/>
        <c:auto val="1"/>
        <c:lblAlgn val="ctr"/>
        <c:lblOffset val="100"/>
        <c:noMultiLvlLbl val="0"/>
      </c:catAx>
      <c:valAx>
        <c:axId val="212749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49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SEARO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Sheet2!$A$68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Sheet2!$B$68:$R$68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9.0</c:v>
                </c:pt>
                <c:pt idx="3">
                  <c:v>0.0</c:v>
                </c:pt>
                <c:pt idx="4">
                  <c:v>24.0</c:v>
                </c:pt>
                <c:pt idx="5">
                  <c:v>9.0</c:v>
                </c:pt>
                <c:pt idx="6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Sheet2!$A$69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Sheet2!$B$69:$R$69</c:f>
              <c:numCache>
                <c:formatCode>General</c:formatCode>
                <c:ptCount val="7"/>
                <c:pt idx="0">
                  <c:v>15.0</c:v>
                </c:pt>
                <c:pt idx="1">
                  <c:v>4.0</c:v>
                </c:pt>
                <c:pt idx="2">
                  <c:v>4.0</c:v>
                </c:pt>
                <c:pt idx="3">
                  <c:v>11.0</c:v>
                </c:pt>
                <c:pt idx="4">
                  <c:v>10.0</c:v>
                </c:pt>
                <c:pt idx="5">
                  <c:v>32.0</c:v>
                </c:pt>
                <c:pt idx="6">
                  <c:v>3.0</c:v>
                </c:pt>
              </c:numCache>
            </c:numRef>
          </c:val>
        </c:ser>
        <c:ser>
          <c:idx val="4"/>
          <c:order val="2"/>
          <c:tx>
            <c:strRef>
              <c:f>Sheet2!$A$72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Sheet2!$B$72:$R$72</c:f>
              <c:numCache>
                <c:formatCode>General</c:formatCode>
                <c:ptCount val="7"/>
                <c:pt idx="0">
                  <c:v>50.0</c:v>
                </c:pt>
                <c:pt idx="1">
                  <c:v>47.0</c:v>
                </c:pt>
                <c:pt idx="2">
                  <c:v>24.0</c:v>
                </c:pt>
                <c:pt idx="3">
                  <c:v>35.0</c:v>
                </c:pt>
                <c:pt idx="4">
                  <c:v>133.0</c:v>
                </c:pt>
                <c:pt idx="5">
                  <c:v>133.0</c:v>
                </c:pt>
                <c:pt idx="6">
                  <c:v>47.0</c:v>
                </c:pt>
              </c:numCache>
            </c:numRef>
          </c:val>
        </c:ser>
        <c:ser>
          <c:idx val="5"/>
          <c:order val="3"/>
          <c:tx>
            <c:strRef>
              <c:f>Sheet2!$A$73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Sheet2!$B$73:$R$73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7.0</c:v>
                </c:pt>
                <c:pt idx="3">
                  <c:v>4.0</c:v>
                </c:pt>
                <c:pt idx="4">
                  <c:v>0.0</c:v>
                </c:pt>
                <c:pt idx="5">
                  <c:v>1.0</c:v>
                </c:pt>
                <c:pt idx="6">
                  <c:v>0.0</c:v>
                </c:pt>
              </c:numCache>
            </c:numRef>
          </c:val>
        </c:ser>
        <c:ser>
          <c:idx val="7"/>
          <c:order val="4"/>
          <c:tx>
            <c:strRef>
              <c:f>Sheet2!$A$75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Sheet2!$B$75:$R$75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8"/>
          <c:order val="5"/>
          <c:tx>
            <c:strRef>
              <c:f>Sheet2!$A$76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Sheet2!$L$66:$R$66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Sheet2!$B$76:$R$76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4.0</c:v>
                </c:pt>
                <c:pt idx="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694088"/>
        <c:axId val="212769791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Sheet2!$A$70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Sheet2!$L$66:$R$66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Sheet2!$B$70:$R$70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Sheet2!$A$71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Sheet2!$L$66:$R$66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Sheet2!$B$71:$R$71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Sheet2!$A$74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Sheet2!$L$66:$R$66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Sheet2!$B$74:$R$74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2769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697912"/>
        <c:crosses val="autoZero"/>
        <c:auto val="1"/>
        <c:lblAlgn val="ctr"/>
        <c:lblOffset val="100"/>
        <c:noMultiLvlLbl val="0"/>
      </c:catAx>
      <c:valAx>
        <c:axId val="212769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69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EMRO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Sheet2!$A$34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Sheet2!$B$34:$R$34</c:f>
              <c:numCache>
                <c:formatCode>General</c:formatCode>
                <c:ptCount val="7"/>
                <c:pt idx="0">
                  <c:v>10.0</c:v>
                </c:pt>
                <c:pt idx="1">
                  <c:v>16.0</c:v>
                </c:pt>
                <c:pt idx="2">
                  <c:v>164.0</c:v>
                </c:pt>
                <c:pt idx="3">
                  <c:v>119.0</c:v>
                </c:pt>
                <c:pt idx="4">
                  <c:v>51.0</c:v>
                </c:pt>
                <c:pt idx="5">
                  <c:v>150.0</c:v>
                </c:pt>
                <c:pt idx="6">
                  <c:v>6.0</c:v>
                </c:pt>
              </c:numCache>
            </c:numRef>
          </c:val>
        </c:ser>
        <c:ser>
          <c:idx val="2"/>
          <c:order val="1"/>
          <c:tx>
            <c:strRef>
              <c:f>Sheet2!$A$36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Sheet2!$B$36:$R$36</c:f>
              <c:numCache>
                <c:formatCode>General</c:formatCode>
                <c:ptCount val="7"/>
                <c:pt idx="0">
                  <c:v>84.0</c:v>
                </c:pt>
                <c:pt idx="1">
                  <c:v>8.0</c:v>
                </c:pt>
                <c:pt idx="2">
                  <c:v>21.0</c:v>
                </c:pt>
                <c:pt idx="3">
                  <c:v>8.0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5"/>
          <c:order val="2"/>
          <c:tx>
            <c:strRef>
              <c:f>Sheet2!$A$39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Sheet2!$B$39:$R$39</c:f>
              <c:numCache>
                <c:formatCode>General</c:formatCode>
                <c:ptCount val="7"/>
                <c:pt idx="0">
                  <c:v>2.0</c:v>
                </c:pt>
                <c:pt idx="1">
                  <c:v>6.0</c:v>
                </c:pt>
                <c:pt idx="2">
                  <c:v>4.0</c:v>
                </c:pt>
                <c:pt idx="3">
                  <c:v>32.0</c:v>
                </c:pt>
                <c:pt idx="4">
                  <c:v>32.0</c:v>
                </c:pt>
                <c:pt idx="5">
                  <c:v>12.0</c:v>
                </c:pt>
                <c:pt idx="6">
                  <c:v>6.0</c:v>
                </c:pt>
              </c:numCache>
            </c:numRef>
          </c:val>
        </c:ser>
        <c:ser>
          <c:idx val="6"/>
          <c:order val="3"/>
          <c:tx>
            <c:strRef>
              <c:f>Sheet2!$A$40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Sheet2!$B$40:$R$40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2.0</c:v>
                </c:pt>
                <c:pt idx="3">
                  <c:v>0.0</c:v>
                </c:pt>
                <c:pt idx="4">
                  <c:v>0.0</c:v>
                </c:pt>
                <c:pt idx="5">
                  <c:v>7.0</c:v>
                </c:pt>
                <c:pt idx="6">
                  <c:v>0.0</c:v>
                </c:pt>
              </c:numCache>
            </c:numRef>
          </c:val>
        </c:ser>
        <c:ser>
          <c:idx val="7"/>
          <c:order val="4"/>
          <c:tx>
            <c:strRef>
              <c:f>Sheet2!$A$41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Sheet2!$L$32:$R$32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Sheet2!$B$41:$R$41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25.0</c:v>
                </c:pt>
                <c:pt idx="3">
                  <c:v>1.0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758824"/>
        <c:axId val="21277626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Sheet2!$A$35</c15:sqref>
                        </c15:formulaRef>
                      </c:ext>
                    </c:extLst>
                    <c:strCache>
                      <c:ptCount val="1"/>
                      <c:pt idx="0">
                        <c:v>C2</c:v>
                      </c:pt>
                    </c:strCache>
                  </c:strRef>
                </c:tx>
                <c:spPr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Sheet2!$L$32:$R$32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Sheet2!$B$35:$R$35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Sheet2!$A$37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Sheet2!$L$32:$R$32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Sheet2!$B$37:$R$37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Sheet2!$A$38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Sheet2!$L$32:$R$32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Sheet2!$B$38:$R$38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277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762600"/>
        <c:crosses val="autoZero"/>
        <c:auto val="1"/>
        <c:lblAlgn val="ctr"/>
        <c:lblOffset val="100"/>
        <c:noMultiLvlLbl val="0"/>
      </c:catAx>
      <c:valAx>
        <c:axId val="212776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75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WPRO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Sheet2!$A$82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Sheet2!$B$82:$R$82</c:f>
              <c:numCache>
                <c:formatCode>General</c:formatCode>
                <c:ptCount val="7"/>
                <c:pt idx="0">
                  <c:v>3.0</c:v>
                </c:pt>
                <c:pt idx="1">
                  <c:v>0.0</c:v>
                </c:pt>
                <c:pt idx="2">
                  <c:v>6.0</c:v>
                </c:pt>
                <c:pt idx="3">
                  <c:v>140.0</c:v>
                </c:pt>
                <c:pt idx="4">
                  <c:v>672.0</c:v>
                </c:pt>
                <c:pt idx="5">
                  <c:v>31.0</c:v>
                </c:pt>
                <c:pt idx="6">
                  <c:v>11.0</c:v>
                </c:pt>
              </c:numCache>
            </c:numRef>
          </c:val>
        </c:ser>
        <c:ser>
          <c:idx val="4"/>
          <c:order val="1"/>
          <c:tx>
            <c:strRef>
              <c:f>Sheet2!$A$86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Sheet2!$B$86:$R$86</c:f>
              <c:numCache>
                <c:formatCode>General</c:formatCode>
                <c:ptCount val="7"/>
                <c:pt idx="0">
                  <c:v>1.0</c:v>
                </c:pt>
                <c:pt idx="1">
                  <c:v>64.0</c:v>
                </c:pt>
                <c:pt idx="2">
                  <c:v>4.0</c:v>
                </c:pt>
                <c:pt idx="3">
                  <c:v>0.0</c:v>
                </c:pt>
                <c:pt idx="4">
                  <c:v>1.0</c:v>
                </c:pt>
                <c:pt idx="5">
                  <c:v>2.0</c:v>
                </c:pt>
                <c:pt idx="6">
                  <c:v>0.0</c:v>
                </c:pt>
              </c:numCache>
            </c:numRef>
          </c:val>
        </c:ser>
        <c:ser>
          <c:idx val="7"/>
          <c:order val="2"/>
          <c:tx>
            <c:strRef>
              <c:f>Sheet2!$A$89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Sheet2!$B$89:$R$89</c:f>
              <c:numCache>
                <c:formatCode>General</c:formatCode>
                <c:ptCount val="7"/>
                <c:pt idx="0">
                  <c:v>1.0</c:v>
                </c:pt>
                <c:pt idx="1">
                  <c:v>32.0</c:v>
                </c:pt>
                <c:pt idx="2">
                  <c:v>132.0</c:v>
                </c:pt>
                <c:pt idx="3">
                  <c:v>39.0</c:v>
                </c:pt>
                <c:pt idx="4">
                  <c:v>95.0</c:v>
                </c:pt>
                <c:pt idx="5">
                  <c:v>63.0</c:v>
                </c:pt>
                <c:pt idx="6">
                  <c:v>40.0</c:v>
                </c:pt>
              </c:numCache>
            </c:numRef>
          </c:val>
        </c:ser>
        <c:ser>
          <c:idx val="8"/>
          <c:order val="3"/>
          <c:tx>
            <c:strRef>
              <c:f>Sheet2!$A$90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Sheet2!$B$90:$R$90</c:f>
              <c:numCache>
                <c:formatCode>General</c:formatCode>
                <c:ptCount val="7"/>
                <c:pt idx="0">
                  <c:v>19.0</c:v>
                </c:pt>
                <c:pt idx="1">
                  <c:v>156.0</c:v>
                </c:pt>
                <c:pt idx="2">
                  <c:v>69.0</c:v>
                </c:pt>
                <c:pt idx="3">
                  <c:v>51.0</c:v>
                </c:pt>
                <c:pt idx="4">
                  <c:v>42.0</c:v>
                </c:pt>
                <c:pt idx="5">
                  <c:v>6.0</c:v>
                </c:pt>
                <c:pt idx="6">
                  <c:v>1.0</c:v>
                </c:pt>
              </c:numCache>
            </c:numRef>
          </c:val>
        </c:ser>
        <c:ser>
          <c:idx val="10"/>
          <c:order val="4"/>
          <c:tx>
            <c:strRef>
              <c:f>Sheet2!$A$92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Sheet2!$B$92:$R$92</c:f>
              <c:numCache>
                <c:formatCode>General</c:formatCode>
                <c:ptCount val="7"/>
                <c:pt idx="0">
                  <c:v>4.0</c:v>
                </c:pt>
                <c:pt idx="1">
                  <c:v>2.0</c:v>
                </c:pt>
                <c:pt idx="2">
                  <c:v>1.0</c:v>
                </c:pt>
                <c:pt idx="3">
                  <c:v>15.0</c:v>
                </c:pt>
                <c:pt idx="4">
                  <c:v>2.0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1"/>
          <c:order val="5"/>
          <c:tx>
            <c:strRef>
              <c:f>Sheet2!$A$93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Sheet2!$L$80:$R$80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Sheet2!$B$93:$R$93</c:f>
              <c:numCache>
                <c:formatCode>General</c:formatCode>
                <c:ptCount val="7"/>
                <c:pt idx="0">
                  <c:v>112.0</c:v>
                </c:pt>
                <c:pt idx="1">
                  <c:v>13.0</c:v>
                </c:pt>
                <c:pt idx="2">
                  <c:v>30.0</c:v>
                </c:pt>
                <c:pt idx="3">
                  <c:v>70.0</c:v>
                </c:pt>
                <c:pt idx="4">
                  <c:v>4645.0</c:v>
                </c:pt>
                <c:pt idx="5">
                  <c:v>3083.0</c:v>
                </c:pt>
                <c:pt idx="6">
                  <c:v>1116.0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904840"/>
        <c:axId val="2127908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Sheet2!$A$83</c15:sqref>
                        </c15:formulaRef>
                      </c:ext>
                    </c:extLst>
                    <c:strCache>
                      <c:ptCount val="1"/>
                      <c:pt idx="0">
                        <c:v>D11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Sheet2!$B$83:$R$83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Sheet2!$A$84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Sheet2!$B$84:$R$84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Sheet2!$A$85</c15:sqref>
                        </c15:formulaRef>
                      </c:ext>
                    </c:extLst>
                    <c:strCache>
                      <c:ptCount val="1"/>
                      <c:pt idx="0">
                        <c:v>D3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Sheet2!$B$85:$R$85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Sheet2!$A$87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Sheet2!$B$87:$R$87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Sheet2!$A$88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Sheet2!$B$88:$R$88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Sheet2!$A$91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Sheet2!$B$91:$R$91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Sheet2!$A$94</c15:sqref>
                        </c15:formulaRef>
                      </c:ext>
                    </c:extLst>
                    <c:strCache>
                      <c:ptCount val="1"/>
                      <c:pt idx="0">
                        <c:v>H2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Sheet2!$L$80:$R$80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Sheet2!$B$94:$R$94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2790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908664"/>
        <c:crosses val="autoZero"/>
        <c:auto val="1"/>
        <c:lblAlgn val="ctr"/>
        <c:lblOffset val="100"/>
        <c:noMultiLvlLbl val="0"/>
      </c:catAx>
      <c:valAx>
        <c:axId val="2127908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90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EURO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Sheet2!$A$47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Sheet2!$B$47:$R$47</c:f>
              <c:numCache>
                <c:formatCode>General</c:formatCode>
                <c:ptCount val="7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Sheet2!$A$48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Sheet2!$B$48:$R$48</c:f>
              <c:numCache>
                <c:formatCode>General</c:formatCode>
                <c:ptCount val="7"/>
                <c:pt idx="0">
                  <c:v>50.0</c:v>
                </c:pt>
                <c:pt idx="1">
                  <c:v>79.0</c:v>
                </c:pt>
                <c:pt idx="2">
                  <c:v>604.0</c:v>
                </c:pt>
                <c:pt idx="3">
                  <c:v>84.0</c:v>
                </c:pt>
                <c:pt idx="4">
                  <c:v>366.0</c:v>
                </c:pt>
                <c:pt idx="5">
                  <c:v>117.0</c:v>
                </c:pt>
                <c:pt idx="6">
                  <c:v>140.0</c:v>
                </c:pt>
              </c:numCache>
            </c:numRef>
          </c:val>
        </c:ser>
        <c:ser>
          <c:idx val="7"/>
          <c:order val="2"/>
          <c:tx>
            <c:strRef>
              <c:f>Sheet2!$A$54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Sheet2!$B$54:$R$54</c:f>
              <c:numCache>
                <c:formatCode>General</c:formatCode>
                <c:ptCount val="7"/>
                <c:pt idx="0">
                  <c:v>487.0</c:v>
                </c:pt>
                <c:pt idx="1">
                  <c:v>1694.0</c:v>
                </c:pt>
                <c:pt idx="2">
                  <c:v>875.0</c:v>
                </c:pt>
                <c:pt idx="3">
                  <c:v>108.0</c:v>
                </c:pt>
                <c:pt idx="4">
                  <c:v>22.0</c:v>
                </c:pt>
                <c:pt idx="5">
                  <c:v>7.0</c:v>
                </c:pt>
                <c:pt idx="6">
                  <c:v>1.0</c:v>
                </c:pt>
              </c:numCache>
            </c:numRef>
          </c:val>
        </c:ser>
        <c:ser>
          <c:idx val="11"/>
          <c:order val="3"/>
          <c:tx>
            <c:strRef>
              <c:f>Sheet2!$A$58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Sheet2!$B$58:$R$58</c:f>
              <c:numCache>
                <c:formatCode>General</c:formatCode>
                <c:ptCount val="7"/>
                <c:pt idx="0">
                  <c:v>27.0</c:v>
                </c:pt>
                <c:pt idx="1">
                  <c:v>146.0</c:v>
                </c:pt>
                <c:pt idx="2">
                  <c:v>647.0</c:v>
                </c:pt>
                <c:pt idx="3">
                  <c:v>1302.0</c:v>
                </c:pt>
                <c:pt idx="4">
                  <c:v>718.0</c:v>
                </c:pt>
                <c:pt idx="5">
                  <c:v>806.0</c:v>
                </c:pt>
                <c:pt idx="6">
                  <c:v>159.0</c:v>
                </c:pt>
              </c:numCache>
            </c:numRef>
          </c:val>
        </c:ser>
        <c:ser>
          <c:idx val="12"/>
          <c:order val="4"/>
          <c:tx>
            <c:strRef>
              <c:f>Sheet2!$A$59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Sheet2!$B$59:$R$59</c:f>
              <c:numCache>
                <c:formatCode>General</c:formatCode>
                <c:ptCount val="7"/>
                <c:pt idx="0">
                  <c:v>12.0</c:v>
                </c:pt>
                <c:pt idx="1">
                  <c:v>45.0</c:v>
                </c:pt>
                <c:pt idx="2">
                  <c:v>12.0</c:v>
                </c:pt>
                <c:pt idx="3">
                  <c:v>10.0</c:v>
                </c:pt>
                <c:pt idx="4">
                  <c:v>4.0</c:v>
                </c:pt>
                <c:pt idx="5">
                  <c:v>2.0</c:v>
                </c:pt>
                <c:pt idx="6">
                  <c:v>0.0</c:v>
                </c:pt>
              </c:numCache>
            </c:numRef>
          </c:val>
        </c:ser>
        <c:ser>
          <c:idx val="14"/>
          <c:order val="5"/>
          <c:tx>
            <c:strRef>
              <c:f>Sheet2!$A$61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Sheet2!$B$61:$R$61</c:f>
              <c:numCache>
                <c:formatCode>General</c:formatCode>
                <c:ptCount val="7"/>
                <c:pt idx="0">
                  <c:v>19.0</c:v>
                </c:pt>
                <c:pt idx="1">
                  <c:v>39.0</c:v>
                </c:pt>
                <c:pt idx="2">
                  <c:v>0.0</c:v>
                </c:pt>
                <c:pt idx="3">
                  <c:v>0.0</c:v>
                </c:pt>
                <c:pt idx="4">
                  <c:v>2.0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5"/>
          <c:order val="6"/>
          <c:tx>
            <c:strRef>
              <c:f>Sheet2!$A$62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Sheet2!$L$45:$R$45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Sheet2!$B$62:$R$62</c:f>
              <c:numCache>
                <c:formatCode>General</c:formatCode>
                <c:ptCount val="7"/>
                <c:pt idx="0">
                  <c:v>6.0</c:v>
                </c:pt>
                <c:pt idx="1">
                  <c:v>1.0</c:v>
                </c:pt>
                <c:pt idx="2">
                  <c:v>4.0</c:v>
                </c:pt>
                <c:pt idx="3">
                  <c:v>3.0</c:v>
                </c:pt>
                <c:pt idx="4">
                  <c:v>17.0</c:v>
                </c:pt>
                <c:pt idx="5">
                  <c:v>22.0</c:v>
                </c:pt>
                <c:pt idx="6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976952"/>
        <c:axId val="21279805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Sheet2!$A$49</c15:sqref>
                        </c15:formulaRef>
                      </c:ext>
                    </c:extLst>
                    <c:strCache>
                      <c:ptCount val="1"/>
                      <c:pt idx="0">
                        <c:v>C2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Sheet2!$B$49:$R$49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Sheet2!$A$50</c15:sqref>
                        </c15:formulaRef>
                      </c:ext>
                    </c:extLst>
                    <c:strCache>
                      <c:ptCount val="1"/>
                      <c:pt idx="0">
                        <c:v>D10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Sheet2!$B$50:$R$50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Sheet2!$A$51</c15:sqref>
                        </c15:formulaRef>
                      </c:ext>
                    </c:extLst>
                    <c:strCache>
                      <c:ptCount val="1"/>
                      <c:pt idx="0">
                        <c:v>D11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Sheet2!$B$51:$R$51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Sheet2!$A$52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Sheet2!$B$52:$R$52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Sheet2!$A$53</c15:sqref>
                        </c15:formulaRef>
                      </c:ext>
                    </c:extLst>
                    <c:strCache>
                      <c:ptCount val="1"/>
                      <c:pt idx="0">
                        <c:v>D3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Sheet2!$B$53:$R$53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Sheet2!$A$55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Sheet2!$B$55:$R$55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Sheet2!$A$56</c15:sqref>
                        </c15:formulaRef>
                      </c:ext>
                    </c:extLst>
                    <c:strCache>
                      <c:ptCount val="1"/>
                      <c:pt idx="0">
                        <c:v>D6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Sheet2!$B$56:$R$56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Sheet2!$A$57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Sheet2!$B$57:$R$57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Sheet2!$A$60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Sheet2!$L$45:$R$45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Sheet2!$B$60:$R$60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2797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980584"/>
        <c:crosses val="autoZero"/>
        <c:auto val="1"/>
        <c:lblAlgn val="ctr"/>
        <c:lblOffset val="100"/>
        <c:noMultiLvlLbl val="0"/>
      </c:catAx>
      <c:valAx>
        <c:axId val="212798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797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AMRO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Sheet2!$A$15</c:f>
              <c:strCache>
                <c:ptCount val="1"/>
                <c:pt idx="0">
                  <c:v>B2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Sheet2!$B$15:$R$15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Sheet2!$A$16</c:f>
              <c:strCache>
                <c:ptCount val="1"/>
                <c:pt idx="0">
                  <c:v>B3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Sheet2!$B$16:$R$16</c:f>
              <c:numCache>
                <c:formatCode>General</c:formatCode>
                <c:ptCount val="7"/>
                <c:pt idx="0">
                  <c:v>25.0</c:v>
                </c:pt>
                <c:pt idx="1">
                  <c:v>58.0</c:v>
                </c:pt>
                <c:pt idx="2">
                  <c:v>39.0</c:v>
                </c:pt>
                <c:pt idx="3">
                  <c:v>28.0</c:v>
                </c:pt>
                <c:pt idx="4">
                  <c:v>174.0</c:v>
                </c:pt>
                <c:pt idx="5">
                  <c:v>143.0</c:v>
                </c:pt>
                <c:pt idx="6">
                  <c:v>13.0</c:v>
                </c:pt>
              </c:numCache>
            </c:numRef>
          </c:val>
        </c:ser>
        <c:ser>
          <c:idx val="4"/>
          <c:order val="2"/>
          <c:tx>
            <c:strRef>
              <c:f>Sheet2!$A$19</c:f>
              <c:strCache>
                <c:ptCount val="1"/>
                <c:pt idx="0">
                  <c:v>D4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Sheet2!$B$19:$R$19</c:f>
              <c:numCache>
                <c:formatCode>General</c:formatCode>
                <c:ptCount val="7"/>
                <c:pt idx="0">
                  <c:v>11.0</c:v>
                </c:pt>
                <c:pt idx="1">
                  <c:v>233.0</c:v>
                </c:pt>
                <c:pt idx="2">
                  <c:v>8.0</c:v>
                </c:pt>
                <c:pt idx="3">
                  <c:v>4.0</c:v>
                </c:pt>
                <c:pt idx="4">
                  <c:v>3.0</c:v>
                </c:pt>
                <c:pt idx="5">
                  <c:v>20.0</c:v>
                </c:pt>
                <c:pt idx="6">
                  <c:v>0.0</c:v>
                </c:pt>
              </c:numCache>
            </c:numRef>
          </c:val>
        </c:ser>
        <c:ser>
          <c:idx val="8"/>
          <c:order val="3"/>
          <c:tx>
            <c:strRef>
              <c:f>Sheet2!$A$23</c:f>
              <c:strCache>
                <c:ptCount val="1"/>
                <c:pt idx="0">
                  <c:v>D8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Sheet2!$B$23:$R$23</c:f>
              <c:numCache>
                <c:formatCode>General</c:formatCode>
                <c:ptCount val="7"/>
                <c:pt idx="0">
                  <c:v>15.0</c:v>
                </c:pt>
                <c:pt idx="1">
                  <c:v>10.0</c:v>
                </c:pt>
                <c:pt idx="2">
                  <c:v>13.0</c:v>
                </c:pt>
                <c:pt idx="3">
                  <c:v>196.0</c:v>
                </c:pt>
                <c:pt idx="4">
                  <c:v>170.0</c:v>
                </c:pt>
                <c:pt idx="5">
                  <c:v>48.0</c:v>
                </c:pt>
                <c:pt idx="6">
                  <c:v>18.0</c:v>
                </c:pt>
              </c:numCache>
            </c:numRef>
          </c:val>
        </c:ser>
        <c:ser>
          <c:idx val="9"/>
          <c:order val="4"/>
          <c:tx>
            <c:strRef>
              <c:f>Sheet2!$A$24</c:f>
              <c:strCache>
                <c:ptCount val="1"/>
                <c:pt idx="0">
                  <c:v>D9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Sheet2!$B$24:$R$24</c:f>
              <c:numCache>
                <c:formatCode>General</c:formatCode>
                <c:ptCount val="7"/>
                <c:pt idx="0">
                  <c:v>9.0</c:v>
                </c:pt>
                <c:pt idx="1">
                  <c:v>22.0</c:v>
                </c:pt>
                <c:pt idx="2">
                  <c:v>1.0</c:v>
                </c:pt>
                <c:pt idx="3">
                  <c:v>8.0</c:v>
                </c:pt>
                <c:pt idx="4">
                  <c:v>44.0</c:v>
                </c:pt>
                <c:pt idx="5">
                  <c:v>6.0</c:v>
                </c:pt>
                <c:pt idx="6">
                  <c:v>0.0</c:v>
                </c:pt>
              </c:numCache>
            </c:numRef>
          </c:val>
        </c:ser>
        <c:ser>
          <c:idx val="11"/>
          <c:order val="5"/>
          <c:tx>
            <c:strRef>
              <c:f>Sheet2!$A$26</c:f>
              <c:strCache>
                <c:ptCount val="1"/>
                <c:pt idx="0">
                  <c:v>G3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Sheet2!$B$26:$R$26</c:f>
              <c:numCache>
                <c:formatCode>General</c:formatCode>
                <c:ptCount val="7"/>
                <c:pt idx="0">
                  <c:v>2.0</c:v>
                </c:pt>
                <c:pt idx="1">
                  <c:v>10.0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</c:ser>
        <c:ser>
          <c:idx val="12"/>
          <c:order val="6"/>
          <c:tx>
            <c:strRef>
              <c:f>Sheet2!$A$27</c:f>
              <c:strCache>
                <c:ptCount val="1"/>
                <c:pt idx="0">
                  <c:v>H1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Sheet2!$L$13:$R$13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Sheet2!$B$27:$R$27</c:f>
              <c:numCache>
                <c:formatCode>General</c:formatCode>
                <c:ptCount val="7"/>
                <c:pt idx="0">
                  <c:v>38.0</c:v>
                </c:pt>
                <c:pt idx="1">
                  <c:v>1.0</c:v>
                </c:pt>
                <c:pt idx="2">
                  <c:v>0.0</c:v>
                </c:pt>
                <c:pt idx="3">
                  <c:v>7.0</c:v>
                </c:pt>
                <c:pt idx="4">
                  <c:v>7.0</c:v>
                </c:pt>
                <c:pt idx="5">
                  <c:v>23.0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046200"/>
        <c:axId val="212804986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Sheet2!$A$17</c15:sqref>
                        </c15:formulaRef>
                      </c:ext>
                    </c:extLst>
                    <c:strCache>
                      <c:ptCount val="1"/>
                      <c:pt idx="0">
                        <c:v>D2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Sheet2!$B$17:$R$17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Sheet2!$A$18</c15:sqref>
                        </c15:formulaRef>
                      </c:ext>
                    </c:extLst>
                    <c:strCache>
                      <c:ptCount val="1"/>
                      <c:pt idx="0">
                        <c:v>D3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Sheet2!$B$18:$R$18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Sheet2!$A$20</c15:sqref>
                        </c15:formulaRef>
                      </c:ext>
                    </c:extLst>
                    <c:strCache>
                      <c:ptCount val="1"/>
                      <c:pt idx="0">
                        <c:v>D5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Sheet2!$B$20:$R$20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Sheet2!$A$21</c15:sqref>
                        </c15:formulaRef>
                      </c:ext>
                    </c:extLst>
                    <c:strCache>
                      <c:ptCount val="1"/>
                      <c:pt idx="0">
                        <c:v>D6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Sheet2!$B$21:$R$21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Sheet2!$A$22</c15:sqref>
                        </c15:formulaRef>
                      </c:ext>
                    </c:extLst>
                    <c:strCache>
                      <c:ptCount val="1"/>
                      <c:pt idx="0">
                        <c:v>D7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Sheet2!$B$22:$R$22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Sheet2!$A$25</c15:sqref>
                        </c15:formulaRef>
                      </c:ext>
                    </c:extLst>
                    <c:strCache>
                      <c:ptCount val="1"/>
                      <c:pt idx="0">
                        <c:v>G2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Sheet2!$B$25:$R$25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Sheet2!$A$28</c15:sqref>
                        </c15:formulaRef>
                      </c:ext>
                    </c:extLst>
                    <c:strCache>
                      <c:ptCount val="1"/>
                      <c:pt idx="0">
                        <c:v>H2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Sheet2!$L$13:$R$13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Sheet2!$B$28:$R$28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28046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049864"/>
        <c:crosses val="autoZero"/>
        <c:auto val="1"/>
        <c:lblAlgn val="ctr"/>
        <c:lblOffset val="100"/>
        <c:noMultiLvlLbl val="0"/>
      </c:catAx>
      <c:valAx>
        <c:axId val="212804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046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6E3095-FA47-4BC6-BF09-C42A14E97318}" type="datetimeFigureOut">
              <a:rPr lang="en-US"/>
              <a:pPr>
                <a:defRPr/>
              </a:pPr>
              <a:t>19/06/16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C3C550-A569-4DB7-9E53-16650C46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9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3C550-A569-4DB7-9E53-16650C467C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3C550-A569-4DB7-9E53-16650C467C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DBA164-B288-4978-9375-CE349361C9CE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sz="1400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8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1A8070-6973-4987-A2A6-DA8DB0EAA801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sz="140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C0832C-4A42-4F07-B0E2-560470468222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sz="1400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09333-2BE1-4F50-9337-FA11A747D449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3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09333-2BE1-4F50-9337-FA11A747D449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sz="140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FF2884-409E-40EB-AF8A-3E3ABEE1EB16}" type="slidenum">
              <a:rPr 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sz="1400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84813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4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800" y="17272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800" y="38608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60900" y="1727200"/>
            <a:ext cx="40782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C97C-E25D-4ADB-9AC0-71F9EBDA2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076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727200"/>
            <a:ext cx="40782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C896-D71B-4ACC-A02B-46A443EEB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1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727200"/>
            <a:ext cx="8307388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5D20-2D75-4721-B92B-4A1AAB122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5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971C5904-5E2A-4828-A5D0-A5E6058E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29706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C4512B-156C-4E17-96FC-F73CDDD56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24D57D6-25C7-4109-BA8D-FCB50C74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85110"/>
      </p:ext>
    </p:extLst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3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31800" y="1727200"/>
            <a:ext cx="8307388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9F60AA-B86D-4711-AC9B-F7242391E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9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7A0F52-BC93-481A-BEE9-5709193E3F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2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Measles sequence diversity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B44C5-C908-49E6-9C96-1D2CD65A03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B58A26C-7B89-4112-89E7-9B922A17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2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B58A26C-7B89-4112-89E7-9B922A17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09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7E8454F5-2C09-4AFB-A2AE-77C62AFA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6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DE4607D0-D5BC-49C9-8A6C-DFA444C1A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61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FFFFB77D-E262-45B6-BD8F-70A44BC6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8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BB3653C-AF62-4D81-91D9-F76361F5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12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0F5F4DF5-D5A9-497F-9223-8C955A73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28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AA00680-FE6B-43FD-A462-58E0B685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3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0024DDEE-C23F-47D6-94ED-05FD003F1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7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1800" y="17272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1800" y="3860800"/>
            <a:ext cx="4076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60900" y="1727200"/>
            <a:ext cx="40782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C97C-E25D-4ADB-9AC0-71F9EBDA2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0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7E8454F5-2C09-4AFB-A2AE-77C62AFA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076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727200"/>
            <a:ext cx="407828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C896-D71B-4ACC-A02B-46A443EEB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21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727200"/>
            <a:ext cx="8307388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5D20-2D75-4721-B92B-4A1AAB1224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05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971C5904-5E2A-4828-A5D0-A5E6058E0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52956"/>
      </p:ext>
    </p:extLst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MeaNS and RubeNS 2016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C4512B-156C-4E17-96FC-F73CDDD563C7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56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24D57D6-25C7-4109-BA8D-FCB50C74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05268"/>
      </p:ext>
    </p:extLst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47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31800"/>
            <a:ext cx="6578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31800" y="1727200"/>
            <a:ext cx="8307388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MeaNS and RubeNS 2016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9F60AA-B86D-4711-AC9B-F7242391E6F0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18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MeaNS and RubeNS 2016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7A0F52-BC93-481A-BEE9-5709193E3F61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74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MeaNS and RubeNS 2016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B44C5-C908-49E6-9C96-1D2CD65A03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2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DE4607D0-D5BC-49C9-8A6C-DFA444C1A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FFFFB77D-E262-45B6-BD8F-70A44BC6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9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5BB3653C-AF62-4D81-91D9-F76361F5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5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0F5F4DF5-D5A9-497F-9223-8C955A73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9" descr="PHE_3268_SML_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6AA00680-FE6B-43FD-A462-58E0B685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7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  <a:fld id="{0024DDEE-C23F-47D6-94ED-05FD003F1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7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r>
              <a:rPr lang="en-US"/>
              <a:t>  </a:t>
            </a:r>
            <a:fld id="{7BC842E5-FA6C-40EE-9178-908B8553FFF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1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4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5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prstClr val="white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1pPr>
          </a:lstStyle>
          <a:p>
            <a:pPr>
              <a:defRPr/>
            </a:pPr>
            <a:r>
              <a:rPr lang="en-US"/>
              <a:t>  </a:t>
            </a:r>
            <a:fld id="{7BC842E5-FA6C-40EE-9178-908B8553FFF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MeaNS and RubeNS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1" r:id="rId1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SRVLABO4\DATA\USERS\DOCUME~1\JACQUE~1\LOCALS~1\entrez\viewer.fcgi%3fval=NC_001498&amp;view=graph&amp;_from=9535&amp;_to=11124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SRVLABO4\DATA\USERS\DOCUME~1\JACQUE~1\LOCALS~1\entrez\viewer.fcgi%3fval=NC_001498&amp;view=graph&amp;_from=14302&amp;_to=15894" TargetMode="External"/><Relationship Id="rId4" Type="http://schemas.openxmlformats.org/officeDocument/2006/relationships/hyperlink" Target="file:///\\SRVLABO4\DATA\USERS\DOCUME~1\JACQUE~1\LOCALS~1\entrez\viewer.fcgi%3fval=NC_001498&amp;view=graph&amp;_from=12713&amp;_to=14302" TargetMode="External"/><Relationship Id="rId5" Type="http://schemas.openxmlformats.org/officeDocument/2006/relationships/hyperlink" Target="file:///\\SRVLABO4\DATA\USERS\DOCUME~1\JACQUE~1\LOCALS~1\entrez\viewer.fcgi%3fval=NC_001498&amp;view=graph&amp;_from=11124&amp;_to=12713" TargetMode="External"/><Relationship Id="rId6" Type="http://schemas.openxmlformats.org/officeDocument/2006/relationships/hyperlink" Target="file:///\\SRVLABO4\DATA\USERS\DOCUME~1\JACQUE~1\LOCALS~1\entrez\viewer.fcgi%3fval=NC_001498&amp;view=graph&amp;_from=7946&amp;_to=9535" TargetMode="External"/><Relationship Id="rId7" Type="http://schemas.openxmlformats.org/officeDocument/2006/relationships/hyperlink" Target="file:///\\SRVLABO4\DATA\USERS\DOCUME~1\JACQUE~1\LOCALS~1\entrez\viewer.fcgi%3fval=NC_001498&amp;view=graph&amp;_from=6357&amp;_to=7946" TargetMode="External"/><Relationship Id="rId8" Type="http://schemas.openxmlformats.org/officeDocument/2006/relationships/hyperlink" Target="file:///\\SRVLABO4\DATA\USERS\DOCUME~1\JACQUE~1\LOCALS~1\entrez\viewer.fcgi%3fval=NC_001498&amp;view=graph&amp;_from=4768&amp;_to=6357" TargetMode="External"/><Relationship Id="rId9" Type="http://schemas.openxmlformats.org/officeDocument/2006/relationships/hyperlink" Target="file:///\\SRVLABO4\DATA\USERS\DOCUME~1\JACQUE~1\LOCALS~1\entrez\viewer.fcgi%3fval=NC_001498&amp;view=graph&amp;_from=1590&amp;_to=3179" TargetMode="External"/><Relationship Id="rId10" Type="http://schemas.openxmlformats.org/officeDocument/2006/relationships/hyperlink" Target="file:///\\SRVLABO4\DATA\USERS\DOCUME~1\JACQUE~1\LOCALS~1\entrez\viewer.fcgi%3fval=NC_001498&amp;view=graph&amp;_from=1&amp;_to=159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\\SRVLABO4\DATA\USERS\DOCUME~1\JACQUE~1\LOCALS~1\entrez\viewer.fcgi%3fval=NC_001498&amp;view=graph&amp;_from=9535&amp;_to=1112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2133600"/>
            <a:ext cx="7634287" cy="2084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Disappearance of measles genotypes</a:t>
            </a:r>
            <a:r>
              <a:rPr lang="en-GB" dirty="0"/>
              <a:t>	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Kevin Brown</a:t>
            </a:r>
            <a:br>
              <a:rPr lang="en-GB" sz="2800" dirty="0" smtClean="0"/>
            </a:br>
            <a:r>
              <a:rPr lang="en-GB" sz="2800" dirty="0" smtClean="0"/>
              <a:t>Virus Reference Department</a:t>
            </a:r>
            <a:br>
              <a:rPr lang="en-GB" sz="2800" dirty="0" smtClean="0"/>
            </a:br>
            <a:r>
              <a:rPr lang="en-GB" sz="2800" dirty="0" smtClean="0"/>
              <a:t>National Infection Service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557213" y="6021388"/>
            <a:ext cx="7634287" cy="33813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ea typeface="ヒラギノ角ゴ Pro W3"/>
                <a:cs typeface="ヒラギノ角ゴ Pro W3"/>
              </a:rPr>
              <a:t>23 June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33A3A3"/>
                </a:solidFill>
              </a:rPr>
              <a:t>MeaNS</a:t>
            </a:r>
            <a:r>
              <a:rPr lang="en-GB" sz="3200" dirty="0" smtClean="0">
                <a:solidFill>
                  <a:srgbClr val="33A3A3"/>
                </a:solidFill>
              </a:rPr>
              <a:t> by genotype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85E6AE72-5370-4078-A0AE-8E65CC4E3D6D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51" y="1179380"/>
            <a:ext cx="5530826" cy="50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370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Genotype disappearance?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834484"/>
              </p:ext>
            </p:extLst>
          </p:nvPr>
        </p:nvGraphicFramePr>
        <p:xfrm>
          <a:off x="557215" y="2348885"/>
          <a:ext cx="8028785" cy="3256968"/>
        </p:xfrm>
        <a:graphic>
          <a:graphicData uri="http://schemas.openxmlformats.org/drawingml/2006/table">
            <a:tbl>
              <a:tblPr/>
              <a:tblGrid>
                <a:gridCol w="816965"/>
                <a:gridCol w="600985"/>
                <a:gridCol w="600985"/>
                <a:gridCol w="600985"/>
                <a:gridCol w="600985"/>
                <a:gridCol w="600985"/>
                <a:gridCol w="600985"/>
                <a:gridCol w="600985"/>
                <a:gridCol w="600985"/>
                <a:gridCol w="600985"/>
                <a:gridCol w="600985"/>
                <a:gridCol w="600985"/>
                <a:gridCol w="600985"/>
              </a:tblGrid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4670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3015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395" marR="9395" marT="93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9E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B44C5-C908-49E6-9C96-1D2CD65A035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Measles sequence diversity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21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606288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Caveats about interpreting </a:t>
            </a:r>
            <a:r>
              <a:rPr lang="en-GB" dirty="0" err="1" smtClean="0"/>
              <a:t>MeaNS</a:t>
            </a:r>
            <a:r>
              <a:rPr lang="en-GB" dirty="0" smtClean="0"/>
              <a:t> data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073897"/>
              </p:ext>
            </p:extLst>
          </p:nvPr>
        </p:nvGraphicFramePr>
        <p:xfrm>
          <a:off x="323528" y="1700808"/>
          <a:ext cx="7560840" cy="390177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178313"/>
                <a:gridCol w="1178313"/>
                <a:gridCol w="1178313"/>
                <a:gridCol w="1178313"/>
                <a:gridCol w="1423794"/>
                <a:gridCol w="1423794"/>
              </a:tblGrid>
              <a:tr h="648373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Measles cases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Lab confirmed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#</a:t>
                      </a:r>
                      <a:r>
                        <a:rPr lang="en-GB" sz="1800" b="1" u="none" strike="noStrike" baseline="0" dirty="0" smtClean="0">
                          <a:effectLst/>
                          <a:latin typeface="+mn-lt"/>
                        </a:rPr>
                        <a:t> in </a:t>
                      </a:r>
                      <a:r>
                        <a:rPr lang="en-GB" sz="1800" b="1" u="none" strike="noStrike" dirty="0" err="1" smtClean="0">
                          <a:effectLst/>
                          <a:latin typeface="+mn-lt"/>
                        </a:rPr>
                        <a:t>MeaNS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Percent Lab</a:t>
                      </a:r>
                      <a:r>
                        <a:rPr lang="en-GB" sz="1800" b="1" u="none" strike="noStrike" baseline="0" dirty="0" smtClean="0">
                          <a:effectLst/>
                          <a:latin typeface="+mn-lt"/>
                        </a:rPr>
                        <a:t> confirmed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measles cases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AFRO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45327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6830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27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0.40%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0.06%</a:t>
                      </a:r>
                    </a:p>
                  </a:txBody>
                  <a:tcPr marL="9525" marR="9525" marT="9525" marB="0" anchor="b"/>
                </a:tc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AMRO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210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210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240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114.29%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114.29%</a:t>
                      </a:r>
                    </a:p>
                  </a:txBody>
                  <a:tcPr marL="9525" marR="9525" marT="9525" marB="0" anchor="b"/>
                </a:tc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EMRO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14053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8955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170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1.90%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1.21%</a:t>
                      </a:r>
                    </a:p>
                  </a:txBody>
                  <a:tcPr marL="9525" marR="9525" marT="9525" marB="0" anchor="b"/>
                </a:tc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EURO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6623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4510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960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21.29%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14.49%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SEARO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90817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2361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179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7.58%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WPRO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67510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44589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3185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7.14%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4.72%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84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224540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67455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4639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6.88%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5640" y="5733256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for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444208" y="1340768"/>
            <a:ext cx="1584176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7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dirty="0" err="1" smtClean="0">
                <a:solidFill>
                  <a:srgbClr val="33A3A3"/>
                </a:solidFill>
              </a:rPr>
              <a:t>MeaNS</a:t>
            </a:r>
            <a:r>
              <a:rPr lang="en-GB" sz="3200" dirty="0" smtClean="0">
                <a:solidFill>
                  <a:srgbClr val="33A3A3"/>
                </a:solidFill>
              </a:rPr>
              <a:t> submission </a:t>
            </a:r>
            <a:r>
              <a:rPr lang="en-GB" sz="3200" dirty="0">
                <a:solidFill>
                  <a:srgbClr val="33A3A3"/>
                </a:solidFill>
              </a:rPr>
              <a:t>b</a:t>
            </a:r>
            <a:r>
              <a:rPr lang="en-GB" sz="3200" dirty="0" smtClean="0">
                <a:solidFill>
                  <a:srgbClr val="33A3A3"/>
                </a:solidFill>
              </a:rPr>
              <a:t>y region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E6D68A1-6C03-4464-B6AF-5BFCD1B95F28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060056"/>
              </p:ext>
            </p:extLst>
          </p:nvPr>
        </p:nvGraphicFramePr>
        <p:xfrm>
          <a:off x="539552" y="1484784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8812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Genotype Diversity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5F90C35-87CD-47CC-8351-8A502DA108B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485684"/>
              </p:ext>
            </p:extLst>
          </p:nvPr>
        </p:nvGraphicFramePr>
        <p:xfrm>
          <a:off x="1259632" y="1197474"/>
          <a:ext cx="6192688" cy="151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503443"/>
              </p:ext>
            </p:extLst>
          </p:nvPr>
        </p:nvGraphicFramePr>
        <p:xfrm>
          <a:off x="1259632" y="4509120"/>
          <a:ext cx="6176963" cy="164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939976"/>
              </p:ext>
            </p:extLst>
          </p:nvPr>
        </p:nvGraphicFramePr>
        <p:xfrm>
          <a:off x="1259632" y="2780928"/>
          <a:ext cx="6186488" cy="166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91320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Genotype Diversity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5F90C35-87CD-47CC-8351-8A502DA108B4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548206"/>
              </p:ext>
            </p:extLst>
          </p:nvPr>
        </p:nvGraphicFramePr>
        <p:xfrm>
          <a:off x="1331640" y="1196752"/>
          <a:ext cx="6176963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961673"/>
              </p:ext>
            </p:extLst>
          </p:nvPr>
        </p:nvGraphicFramePr>
        <p:xfrm>
          <a:off x="1331640" y="2924944"/>
          <a:ext cx="6192688" cy="162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062195"/>
              </p:ext>
            </p:extLst>
          </p:nvPr>
        </p:nvGraphicFramePr>
        <p:xfrm>
          <a:off x="1331640" y="4581128"/>
          <a:ext cx="6192688" cy="172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3341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8028000" cy="648072"/>
          </a:xfrm>
        </p:spPr>
        <p:txBody>
          <a:bodyPr/>
          <a:lstStyle/>
          <a:p>
            <a:r>
              <a:rPr lang="en-GB" dirty="0" smtClean="0"/>
              <a:t>B3 by region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157600"/>
              </p:ext>
            </p:extLst>
          </p:nvPr>
        </p:nvGraphicFramePr>
        <p:xfrm>
          <a:off x="557213" y="1340769"/>
          <a:ext cx="8029575" cy="481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48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07504" y="1196752"/>
            <a:ext cx="9040828" cy="4896544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23848"/>
            <a:ext cx="8028000" cy="648072"/>
          </a:xfrm>
        </p:spPr>
        <p:txBody>
          <a:bodyPr/>
          <a:lstStyle/>
          <a:p>
            <a:r>
              <a:rPr lang="en-GB" dirty="0" smtClean="0"/>
              <a:t>B3 diversity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1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rcRect l="20320" t="15179" r="14181" b="3865"/>
          <a:stretch/>
        </p:blipFill>
        <p:spPr>
          <a:xfrm>
            <a:off x="522482" y="1196753"/>
            <a:ext cx="6137750" cy="5073064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67544" y="4319054"/>
            <a:ext cx="130620" cy="130620"/>
          </a:xfrm>
          <a:prstGeom prst="ellipse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467544" y="4841536"/>
            <a:ext cx="130620" cy="130620"/>
          </a:xfrm>
          <a:prstGeom prst="ellipse">
            <a:avLst/>
          </a:prstGeom>
          <a:solidFill>
            <a:srgbClr val="FFCC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467544" y="4580295"/>
            <a:ext cx="130620" cy="130620"/>
          </a:xfrm>
          <a:prstGeom prst="ellipse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4"/>
          <p:cNvSpPr/>
          <p:nvPr/>
        </p:nvSpPr>
        <p:spPr>
          <a:xfrm>
            <a:off x="467544" y="5102777"/>
            <a:ext cx="130620" cy="13062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467544" y="5364018"/>
            <a:ext cx="130620" cy="130620"/>
          </a:xfrm>
          <a:prstGeom prst="ellipse">
            <a:avLst/>
          </a:prstGeom>
          <a:solidFill>
            <a:srgbClr val="66FF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TextShape 6"/>
          <p:cNvSpPr txBox="1"/>
          <p:nvPr/>
        </p:nvSpPr>
        <p:spPr>
          <a:xfrm>
            <a:off x="598164" y="4221088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2016</a:t>
            </a:r>
          </a:p>
        </p:txBody>
      </p:sp>
      <p:sp>
        <p:nvSpPr>
          <p:cNvPr id="48" name="CustomShape 7"/>
          <p:cNvSpPr/>
          <p:nvPr/>
        </p:nvSpPr>
        <p:spPr>
          <a:xfrm>
            <a:off x="467870" y="4319381"/>
            <a:ext cx="130620" cy="130620"/>
          </a:xfrm>
          <a:prstGeom prst="ellipse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TextShape 8"/>
          <p:cNvSpPr txBox="1"/>
          <p:nvPr/>
        </p:nvSpPr>
        <p:spPr>
          <a:xfrm>
            <a:off x="598164" y="4482656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</a:t>
            </a:r>
          </a:p>
        </p:txBody>
      </p:sp>
      <p:sp>
        <p:nvSpPr>
          <p:cNvPr id="50" name="TextShape 9"/>
          <p:cNvSpPr txBox="1"/>
          <p:nvPr/>
        </p:nvSpPr>
        <p:spPr>
          <a:xfrm>
            <a:off x="598164" y="4743570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2014</a:t>
            </a:r>
          </a:p>
        </p:txBody>
      </p:sp>
      <p:sp>
        <p:nvSpPr>
          <p:cNvPr id="51" name="TextShape 10"/>
          <p:cNvSpPr txBox="1"/>
          <p:nvPr/>
        </p:nvSpPr>
        <p:spPr>
          <a:xfrm>
            <a:off x="598164" y="5004811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2013</a:t>
            </a:r>
          </a:p>
        </p:txBody>
      </p:sp>
      <p:sp>
        <p:nvSpPr>
          <p:cNvPr id="52" name="TextShape 11"/>
          <p:cNvSpPr txBox="1"/>
          <p:nvPr/>
        </p:nvSpPr>
        <p:spPr>
          <a:xfrm>
            <a:off x="598164" y="5298707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2012</a:t>
            </a:r>
          </a:p>
        </p:txBody>
      </p:sp>
      <p:sp>
        <p:nvSpPr>
          <p:cNvPr id="53" name="TextShape 12"/>
          <p:cNvSpPr txBox="1"/>
          <p:nvPr/>
        </p:nvSpPr>
        <p:spPr>
          <a:xfrm>
            <a:off x="5797392" y="3017367"/>
            <a:ext cx="3730521" cy="240374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4772 sequences</a:t>
            </a:r>
          </a:p>
          <a:p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Harare dominates over the last 5 years</a:t>
            </a:r>
          </a:p>
          <a:p>
            <a:r>
              <a: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Possibly not in 2016</a:t>
            </a:r>
          </a:p>
          <a:p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Line 13"/>
          <p:cNvSpPr/>
          <p:nvPr/>
        </p:nvSpPr>
        <p:spPr>
          <a:xfrm flipH="1">
            <a:off x="3655932" y="3573016"/>
            <a:ext cx="2141459" cy="607199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5053"/>
            <a:ext cx="8028000" cy="648072"/>
          </a:xfrm>
        </p:spPr>
        <p:txBody>
          <a:bodyPr/>
          <a:lstStyle/>
          <a:p>
            <a:r>
              <a:rPr lang="en-GB" dirty="0" smtClean="0"/>
              <a:t>B3 genetic diversity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8028000" cy="648072"/>
          </a:xfrm>
        </p:spPr>
        <p:txBody>
          <a:bodyPr/>
          <a:lstStyle/>
          <a:p>
            <a:r>
              <a:rPr lang="en-GB" dirty="0" smtClean="0"/>
              <a:t>D4 genotypes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15883"/>
              </p:ext>
            </p:extLst>
          </p:nvPr>
        </p:nvGraphicFramePr>
        <p:xfrm>
          <a:off x="557213" y="1124745"/>
          <a:ext cx="8029575" cy="502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503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3582" y="473952"/>
            <a:ext cx="3121818" cy="648072"/>
          </a:xfrm>
        </p:spPr>
        <p:txBody>
          <a:bodyPr/>
          <a:lstStyle/>
          <a:p>
            <a:pPr eaLnBrk="1" hangingPunct="1"/>
            <a:r>
              <a:rPr lang="fr-LU" dirty="0" smtClean="0"/>
              <a:t>Measles Virus</a:t>
            </a:r>
            <a:endParaRPr lang="fr-F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58000" y="1196752"/>
            <a:ext cx="8028000" cy="4064455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Measles serologically monotypic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endParaRPr lang="en-US" sz="1800" b="0" dirty="0" smtClean="0"/>
          </a:p>
        </p:txBody>
      </p:sp>
      <p:sp>
        <p:nvSpPr>
          <p:cNvPr id="23556" name="Rectangle 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105400" y="7048500"/>
            <a:ext cx="50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" y="1700808"/>
            <a:ext cx="9001000" cy="46079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1772816"/>
            <a:ext cx="216024" cy="396044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27984" y="1763619"/>
            <a:ext cx="936104" cy="3960440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51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467544" y="1196752"/>
            <a:ext cx="8352927" cy="50405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36446"/>
            <a:ext cx="8028000" cy="648072"/>
          </a:xfrm>
        </p:spPr>
        <p:txBody>
          <a:bodyPr/>
          <a:lstStyle/>
          <a:p>
            <a:r>
              <a:rPr lang="en-GB" dirty="0" smtClean="0"/>
              <a:t>D4 sequence diversity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8028000" cy="648072"/>
          </a:xfrm>
        </p:spPr>
        <p:txBody>
          <a:bodyPr/>
          <a:lstStyle/>
          <a:p>
            <a:r>
              <a:rPr lang="en-GB" dirty="0" smtClean="0"/>
              <a:t>D8 genotypes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89638"/>
              </p:ext>
            </p:extLst>
          </p:nvPr>
        </p:nvGraphicFramePr>
        <p:xfrm>
          <a:off x="323528" y="1484784"/>
          <a:ext cx="8029575" cy="406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61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51520" y="1268760"/>
            <a:ext cx="8896812" cy="496855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8028000" cy="648072"/>
          </a:xfrm>
        </p:spPr>
        <p:txBody>
          <a:bodyPr/>
          <a:lstStyle/>
          <a:p>
            <a:r>
              <a:rPr lang="en-GB" dirty="0" smtClean="0"/>
              <a:t>D8 diversity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6" name="CustomShape 1"/>
          <p:cNvSpPr/>
          <p:nvPr/>
        </p:nvSpPr>
        <p:spPr>
          <a:xfrm>
            <a:off x="7309210" y="4231584"/>
            <a:ext cx="130620" cy="130620"/>
          </a:xfrm>
          <a:prstGeom prst="ellipse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7309210" y="4754066"/>
            <a:ext cx="130620" cy="130620"/>
          </a:xfrm>
          <a:prstGeom prst="ellipse">
            <a:avLst/>
          </a:prstGeom>
          <a:solidFill>
            <a:srgbClr val="FFCC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/>
        </p:nvSpPr>
        <p:spPr>
          <a:xfrm>
            <a:off x="7309210" y="4492825"/>
            <a:ext cx="130620" cy="130620"/>
          </a:xfrm>
          <a:prstGeom prst="ellipse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7309210" y="5015307"/>
            <a:ext cx="130620" cy="130620"/>
          </a:xfrm>
          <a:prstGeom prst="ellipse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/>
        </p:nvSpPr>
        <p:spPr>
          <a:xfrm>
            <a:off x="7309210" y="5276548"/>
            <a:ext cx="130620" cy="130620"/>
          </a:xfrm>
          <a:prstGeom prst="ellipse">
            <a:avLst/>
          </a:prstGeom>
          <a:solidFill>
            <a:srgbClr val="66FF99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extShape 6"/>
          <p:cNvSpPr txBox="1"/>
          <p:nvPr/>
        </p:nvSpPr>
        <p:spPr>
          <a:xfrm>
            <a:off x="7439830" y="4133619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2016</a:t>
            </a:r>
          </a:p>
        </p:txBody>
      </p:sp>
      <p:sp>
        <p:nvSpPr>
          <p:cNvPr id="62" name="CustomShape 7"/>
          <p:cNvSpPr/>
          <p:nvPr/>
        </p:nvSpPr>
        <p:spPr>
          <a:xfrm>
            <a:off x="7309536" y="4231911"/>
            <a:ext cx="130620" cy="130620"/>
          </a:xfrm>
          <a:prstGeom prst="ellipse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TextShape 8"/>
          <p:cNvSpPr txBox="1"/>
          <p:nvPr/>
        </p:nvSpPr>
        <p:spPr>
          <a:xfrm>
            <a:off x="7439830" y="4395186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2015</a:t>
            </a:r>
          </a:p>
        </p:txBody>
      </p:sp>
      <p:sp>
        <p:nvSpPr>
          <p:cNvPr id="64" name="TextShape 9"/>
          <p:cNvSpPr txBox="1"/>
          <p:nvPr/>
        </p:nvSpPr>
        <p:spPr>
          <a:xfrm>
            <a:off x="7439830" y="4656101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2014</a:t>
            </a:r>
          </a:p>
        </p:txBody>
      </p:sp>
      <p:sp>
        <p:nvSpPr>
          <p:cNvPr id="65" name="TextShape 10"/>
          <p:cNvSpPr txBox="1"/>
          <p:nvPr/>
        </p:nvSpPr>
        <p:spPr>
          <a:xfrm>
            <a:off x="7439830" y="4917342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2013</a:t>
            </a:r>
          </a:p>
        </p:txBody>
      </p:sp>
      <p:sp>
        <p:nvSpPr>
          <p:cNvPr id="66" name="TextShape 11"/>
          <p:cNvSpPr txBox="1"/>
          <p:nvPr/>
        </p:nvSpPr>
        <p:spPr>
          <a:xfrm>
            <a:off x="7439830" y="5211238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2857" y="1092679"/>
            <a:ext cx="6857574" cy="5210120"/>
            <a:chOff x="1110275" y="317768"/>
            <a:chExt cx="6857574" cy="6344236"/>
          </a:xfrm>
        </p:grpSpPr>
        <p:pic>
          <p:nvPicPr>
            <p:cNvPr id="55" name="Picture 54"/>
            <p:cNvPicPr/>
            <p:nvPr/>
          </p:nvPicPr>
          <p:blipFill>
            <a:blip r:embed="rId2"/>
            <a:srcRect l="21784" t="15180" r="10305" b="3867"/>
            <a:stretch/>
          </p:blipFill>
          <p:spPr>
            <a:xfrm>
              <a:off x="1110275" y="317768"/>
              <a:ext cx="5224492" cy="6344236"/>
            </a:xfrm>
            <a:prstGeom prst="rect">
              <a:avLst/>
            </a:prstGeom>
            <a:ln>
              <a:noFill/>
            </a:ln>
          </p:spPr>
        </p:pic>
        <p:sp>
          <p:nvSpPr>
            <p:cNvPr id="67" name="TextShape 12"/>
            <p:cNvSpPr txBox="1"/>
            <p:nvPr/>
          </p:nvSpPr>
          <p:spPr>
            <a:xfrm>
              <a:off x="6191093" y="2916800"/>
              <a:ext cx="1698066" cy="499316"/>
            </a:xfrm>
            <a:prstGeom prst="rect">
              <a:avLst/>
            </a:prstGeom>
            <a:noFill/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633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5600 </a:t>
              </a:r>
              <a:r>
                <a:rPr lang="en-GB" sz="1633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sequences</a:t>
              </a:r>
            </a:p>
            <a:p>
              <a:endPara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endPara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endPara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8" name="TextShape 13"/>
            <p:cNvSpPr txBox="1"/>
            <p:nvPr/>
          </p:nvSpPr>
          <p:spPr>
            <a:xfrm>
              <a:off x="4441097" y="5551731"/>
              <a:ext cx="2097118" cy="314142"/>
            </a:xfrm>
            <a:prstGeom prst="rect">
              <a:avLst/>
            </a:prstGeom>
            <a:noFill/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633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Taunton.GBR</a:t>
              </a:r>
              <a:r>
                <a:rPr lang="en-GB" sz="1633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/27.12</a:t>
              </a:r>
            </a:p>
          </p:txBody>
        </p:sp>
        <p:sp>
          <p:nvSpPr>
            <p:cNvPr id="69" name="Line 14"/>
            <p:cNvSpPr/>
            <p:nvPr/>
          </p:nvSpPr>
          <p:spPr>
            <a:xfrm flipH="1" flipV="1">
              <a:off x="3200202" y="5617041"/>
              <a:ext cx="1175584" cy="6531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TextShape 15"/>
            <p:cNvSpPr txBox="1"/>
            <p:nvPr/>
          </p:nvSpPr>
          <p:spPr>
            <a:xfrm>
              <a:off x="4571717" y="2298628"/>
              <a:ext cx="2569305" cy="314142"/>
            </a:xfrm>
            <a:prstGeom prst="rect">
              <a:avLst/>
            </a:prstGeom>
            <a:noFill/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633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Frankfurt Main.DEU 17.11</a:t>
              </a:r>
            </a:p>
          </p:txBody>
        </p:sp>
        <p:sp>
          <p:nvSpPr>
            <p:cNvPr id="71" name="Line 16"/>
            <p:cNvSpPr/>
            <p:nvPr/>
          </p:nvSpPr>
          <p:spPr>
            <a:xfrm flipH="1">
              <a:off x="4049235" y="2482149"/>
              <a:ext cx="522482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TextShape 17"/>
            <p:cNvSpPr txBox="1"/>
            <p:nvPr/>
          </p:nvSpPr>
          <p:spPr>
            <a:xfrm>
              <a:off x="5681991" y="784083"/>
              <a:ext cx="2285858" cy="546320"/>
            </a:xfrm>
            <a:prstGeom prst="rect">
              <a:avLst/>
            </a:prstGeom>
            <a:noFill/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633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Cambridge.GBR/5.16</a:t>
              </a:r>
            </a:p>
          </p:txBody>
        </p:sp>
        <p:sp>
          <p:nvSpPr>
            <p:cNvPr id="73" name="Line 18"/>
            <p:cNvSpPr/>
            <p:nvPr/>
          </p:nvSpPr>
          <p:spPr>
            <a:xfrm flipH="1">
              <a:off x="4637027" y="914704"/>
              <a:ext cx="1110274" cy="195931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39751"/>
            <a:ext cx="8028000" cy="648072"/>
          </a:xfrm>
        </p:spPr>
        <p:txBody>
          <a:bodyPr/>
          <a:lstStyle/>
          <a:p>
            <a:r>
              <a:rPr lang="en-GB" dirty="0" smtClean="0"/>
              <a:t>D8 diversity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6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5942012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Genotype Diversity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0" y="6340475"/>
            <a:ext cx="5962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Manual for the laboratory diagnosis of measles and rubella virus infection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WHO – EPI, WHO/IVB/07.01: 2</a:t>
            </a:r>
            <a:r>
              <a:rPr lang="en-GB" sz="1400" baseline="30000">
                <a:solidFill>
                  <a:srgbClr val="FFFFFF"/>
                </a:solidFill>
                <a:ea typeface="DejaVu Sans" charset="0"/>
                <a:cs typeface="DejaVu Sans" charset="0"/>
              </a:rPr>
              <a:t>nd</a:t>
            </a:r>
            <a:r>
              <a:rPr lang="en-GB" sz="1400">
                <a:solidFill>
                  <a:srgbClr val="FFFFFF"/>
                </a:solidFill>
                <a:ea typeface="DejaVu Sans" charset="0"/>
                <a:cs typeface="DejaVu Sans" charset="0"/>
              </a:rPr>
              <a:t> edition 2007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800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B40E0C4-BD38-419F-A5AD-83291D71B5F6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731838" y="6492875"/>
            <a:ext cx="34750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sz="1200">
                <a:solidFill>
                  <a:srgbClr val="FFFFFF"/>
                </a:solidFill>
              </a:rPr>
              <a:t>MeaNS RubeNS Update 2015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647700" y="1533330"/>
            <a:ext cx="7848600" cy="455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1" charset="0"/>
                <a:cs typeface="ヒラギノ角ゴ Pro W3" pitchFamily="1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Genotype data in </a:t>
            </a:r>
            <a:r>
              <a:rPr lang="en-GB" dirty="0" err="1">
                <a:ea typeface="DejaVu Sans" charset="0"/>
                <a:cs typeface="DejaVu Sans" charset="0"/>
              </a:rPr>
              <a:t>MeaNS</a:t>
            </a:r>
            <a:r>
              <a:rPr lang="en-GB" dirty="0">
                <a:ea typeface="DejaVu Sans" charset="0"/>
                <a:cs typeface="DejaVu Sans" charset="0"/>
              </a:rPr>
              <a:t> appears to show a reduction in the number of </a:t>
            </a:r>
            <a:r>
              <a:rPr lang="en-GB" dirty="0" smtClean="0">
                <a:ea typeface="DejaVu Sans" charset="0"/>
                <a:cs typeface="DejaVu Sans" charset="0"/>
              </a:rPr>
              <a:t>genotypes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dirty="0" smtClean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Is this simply sampling bias?</a:t>
            </a:r>
            <a:endParaRPr lang="en-GB" dirty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dirty="0" smtClean="0"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Interpreting diversity in sequences maybe counter-intuitive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>
                <a:ea typeface="DejaVu Sans" charset="0"/>
                <a:cs typeface="DejaVu Sans" charset="0"/>
              </a:rPr>
              <a:t>	</a:t>
            </a:r>
            <a:r>
              <a:rPr lang="en-GB" dirty="0" smtClean="0">
                <a:ea typeface="DejaVu Sans" charset="0"/>
                <a:cs typeface="DejaVu Sans" charset="0"/>
              </a:rPr>
              <a:t>	In outbreaks get less diversity</a:t>
            </a:r>
            <a:br>
              <a:rPr lang="en-GB" dirty="0" smtClean="0">
                <a:ea typeface="DejaVu Sans" charset="0"/>
                <a:cs typeface="DejaVu Sans" charset="0"/>
              </a:rPr>
            </a:br>
            <a:r>
              <a:rPr lang="en-GB" dirty="0" smtClean="0">
                <a:ea typeface="DejaVu Sans" charset="0"/>
                <a:cs typeface="DejaVu Sans" charset="0"/>
              </a:rPr>
              <a:t>		Multiple importations – greater diversity</a:t>
            </a:r>
            <a:br>
              <a:rPr lang="en-GB" dirty="0" smtClean="0">
                <a:ea typeface="DejaVu Sans" charset="0"/>
                <a:cs typeface="DejaVu Sans" charset="0"/>
              </a:rPr>
            </a:br>
            <a:r>
              <a:rPr lang="en-GB" dirty="0" smtClean="0">
                <a:ea typeface="DejaVu Sans" charset="0"/>
                <a:cs typeface="DejaVu Sans" charset="0"/>
              </a:rPr>
              <a:t>		May be useful at a regional or country level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dirty="0" smtClean="0">
                <a:ea typeface="DejaVu Sans" charset="0"/>
                <a:cs typeface="DejaVu Sans" charset="0"/>
              </a:rPr>
              <a:t>Need more sequences/sampling in most regions for monitoring diversity to be useful at a global level</a:t>
            </a:r>
            <a:endParaRPr lang="en-GB" dirty="0">
              <a:ea typeface="DejaVu Sans" charset="0"/>
              <a:cs typeface="DejaVu San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7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67544" y="1372011"/>
            <a:ext cx="4319587" cy="1728192"/>
          </a:xfrm>
        </p:spPr>
        <p:txBody>
          <a:bodyPr/>
          <a:lstStyle/>
          <a:p>
            <a:pPr marL="0" indent="0" eaLnBrk="1" hangingPunct="1"/>
            <a:endParaRPr lang="en-GB" sz="2000" dirty="0" smtClean="0"/>
          </a:p>
          <a:p>
            <a:pPr marL="0" indent="0" eaLnBrk="1" hangingPunct="1"/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  <p:pic>
        <p:nvPicPr>
          <p:cNvPr id="26628" name="Picture 3" descr="DSCF12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00" y="1609916"/>
            <a:ext cx="56623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MeaNS and RubeNS 2016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1760" y="533195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00AE9E"/>
                </a:solidFill>
              </a:rPr>
              <a:t>Acknowledgment</a:t>
            </a:r>
            <a:endParaRPr lang="en-GB" sz="3600" dirty="0">
              <a:solidFill>
                <a:srgbClr val="00AE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5464" y="1611548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6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3582" y="473952"/>
            <a:ext cx="80280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fr-LU" sz="3200" dirty="0" err="1" smtClean="0"/>
              <a:t>Measles</a:t>
            </a:r>
            <a:r>
              <a:rPr lang="fr-LU" sz="3200" dirty="0" smtClean="0"/>
              <a:t> Virus </a:t>
            </a:r>
            <a:r>
              <a:rPr lang="fr-LU" sz="3200" dirty="0" err="1" smtClean="0"/>
              <a:t>Genotyping</a:t>
            </a:r>
            <a:r>
              <a:rPr lang="fr-LU" sz="3200" dirty="0" smtClean="0"/>
              <a:t> </a:t>
            </a:r>
            <a:endParaRPr lang="fr-FR" sz="32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1132" y="1312524"/>
            <a:ext cx="8028000" cy="4064455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N and H genes: ~ 7% variability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450bp COOH-terminus of N 12% variation</a:t>
            </a:r>
            <a:br>
              <a:rPr lang="en-GB" sz="1800" dirty="0" smtClean="0"/>
            </a:br>
            <a:endParaRPr lang="en-GB" sz="1800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Estimate of 1.8x10</a:t>
            </a:r>
            <a:r>
              <a:rPr lang="en-GB" sz="1800" baseline="30000" dirty="0" smtClean="0"/>
              <a:t>-3</a:t>
            </a:r>
            <a:r>
              <a:rPr lang="en-GB" sz="1800" dirty="0" smtClean="0"/>
              <a:t> </a:t>
            </a:r>
            <a:r>
              <a:rPr lang="en-GB" sz="1800" dirty="0" err="1" smtClean="0"/>
              <a:t>substitions</a:t>
            </a:r>
            <a:r>
              <a:rPr lang="en-GB" sz="1800" dirty="0" smtClean="0"/>
              <a:t>/site/year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1) Amplify and sequence 450 nt. encoding hypervariable COOH-terminal 150 amino acids of N protein</a:t>
            </a:r>
            <a:br>
              <a:rPr lang="en-US" sz="1800" b="0" dirty="0" smtClean="0"/>
            </a:br>
            <a:r>
              <a:rPr lang="en-US" dirty="0" smtClean="0"/>
              <a:t>1 PCR product -</a:t>
            </a:r>
            <a:endParaRPr lang="en-US" sz="1800" b="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2) Amplify and sequence entire coding region H gene (for new genotypes)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 dirty="0" smtClean="0"/>
              <a:t>Sequences are compared to sequences of WHO reference strains to make a genotype assignment</a:t>
            </a:r>
            <a:endParaRPr lang="en-GB" sz="1800" b="0" dirty="0" smtClean="0"/>
          </a:p>
        </p:txBody>
      </p:sp>
      <p:sp>
        <p:nvSpPr>
          <p:cNvPr id="23556" name="Rectangle 5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105400" y="7048500"/>
            <a:ext cx="508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1132" y="2852936"/>
            <a:ext cx="8001000" cy="990600"/>
            <a:chOff x="352" y="3355"/>
            <a:chExt cx="5040" cy="624"/>
          </a:xfrm>
        </p:grpSpPr>
        <p:sp>
          <p:nvSpPr>
            <p:cNvPr id="23559" name="Rectangle 7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4054" y="3872"/>
              <a:ext cx="297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Rectangle 8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3734" y="3872"/>
              <a:ext cx="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Rectangle 9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3413" y="3872"/>
              <a:ext cx="321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Rectangle 10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2772" y="3872"/>
              <a:ext cx="321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Rectangle 11">
              <a:hlinkClick r:id="rId7" action="ppaction://hlinkfile"/>
            </p:cNvPr>
            <p:cNvSpPr>
              <a:spLocks noChangeArrowheads="1"/>
            </p:cNvSpPr>
            <p:nvPr/>
          </p:nvSpPr>
          <p:spPr bwMode="auto">
            <a:xfrm>
              <a:off x="2452" y="3872"/>
              <a:ext cx="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Rectangle 12">
              <a:hlinkClick r:id="rId8" action="ppaction://hlinkfile"/>
            </p:cNvPr>
            <p:cNvSpPr>
              <a:spLocks noChangeArrowheads="1"/>
            </p:cNvSpPr>
            <p:nvPr/>
          </p:nvSpPr>
          <p:spPr bwMode="auto">
            <a:xfrm>
              <a:off x="2132" y="3872"/>
              <a:ext cx="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Rectangle 13">
              <a:hlinkClick r:id="rId9" action="ppaction://hlinkfile"/>
            </p:cNvPr>
            <p:cNvSpPr>
              <a:spLocks noChangeArrowheads="1"/>
            </p:cNvSpPr>
            <p:nvPr/>
          </p:nvSpPr>
          <p:spPr bwMode="auto">
            <a:xfrm>
              <a:off x="1491" y="3872"/>
              <a:ext cx="320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Rectangle 14">
              <a:hlinkClick r:id="rId10" action="ppaction://hlinkfile"/>
            </p:cNvPr>
            <p:cNvSpPr>
              <a:spLocks noChangeArrowheads="1"/>
            </p:cNvSpPr>
            <p:nvPr/>
          </p:nvSpPr>
          <p:spPr bwMode="auto">
            <a:xfrm>
              <a:off x="1170" y="3872"/>
              <a:ext cx="321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688" y="3355"/>
              <a:ext cx="39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1600" y="341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fr-LU" sz="1800" b="1">
                  <a:solidFill>
                    <a:srgbClr val="003300"/>
                  </a:solidFill>
                </a:rPr>
                <a:t>2%</a:t>
              </a:r>
              <a:endParaRPr lang="fr-FR" sz="1800" b="1">
                <a:solidFill>
                  <a:srgbClr val="003300"/>
                </a:solidFill>
              </a:endParaRPr>
            </a:p>
          </p:txBody>
        </p:sp>
        <p:sp>
          <p:nvSpPr>
            <p:cNvPr id="23569" name="Rectangle 22"/>
            <p:cNvSpPr>
              <a:spLocks noChangeArrowheads="1"/>
            </p:cNvSpPr>
            <p:nvPr/>
          </p:nvSpPr>
          <p:spPr bwMode="auto">
            <a:xfrm>
              <a:off x="352" y="3355"/>
              <a:ext cx="5040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0" name="Rectangle 23"/>
            <p:cNvSpPr>
              <a:spLocks noChangeArrowheads="1"/>
            </p:cNvSpPr>
            <p:nvPr/>
          </p:nvSpPr>
          <p:spPr bwMode="auto">
            <a:xfrm>
              <a:off x="400" y="3355"/>
              <a:ext cx="480" cy="33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1" name="Rectangle 24"/>
            <p:cNvSpPr>
              <a:spLocks noChangeArrowheads="1"/>
            </p:cNvSpPr>
            <p:nvPr/>
          </p:nvSpPr>
          <p:spPr bwMode="auto">
            <a:xfrm>
              <a:off x="907" y="3355"/>
              <a:ext cx="597" cy="33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2" name="Rectangle 25"/>
            <p:cNvSpPr>
              <a:spLocks noChangeArrowheads="1"/>
            </p:cNvSpPr>
            <p:nvPr/>
          </p:nvSpPr>
          <p:spPr bwMode="auto">
            <a:xfrm>
              <a:off x="2176" y="3355"/>
              <a:ext cx="528" cy="33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3" name="Rectangle 26"/>
            <p:cNvSpPr>
              <a:spLocks noChangeArrowheads="1"/>
            </p:cNvSpPr>
            <p:nvPr/>
          </p:nvSpPr>
          <p:spPr bwMode="auto">
            <a:xfrm>
              <a:off x="2752" y="3355"/>
              <a:ext cx="528" cy="33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4" name="Rectangle 27"/>
            <p:cNvSpPr>
              <a:spLocks noChangeArrowheads="1"/>
            </p:cNvSpPr>
            <p:nvPr/>
          </p:nvSpPr>
          <p:spPr bwMode="auto">
            <a:xfrm>
              <a:off x="3328" y="3355"/>
              <a:ext cx="2016" cy="336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75" name="Text Box 28"/>
            <p:cNvSpPr txBox="1">
              <a:spLocks noChangeArrowheads="1"/>
            </p:cNvSpPr>
            <p:nvPr/>
          </p:nvSpPr>
          <p:spPr bwMode="auto">
            <a:xfrm>
              <a:off x="496" y="335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N</a:t>
              </a:r>
            </a:p>
          </p:txBody>
        </p:sp>
        <p:sp>
          <p:nvSpPr>
            <p:cNvPr id="23576" name="Text Box 29"/>
            <p:cNvSpPr txBox="1">
              <a:spLocks noChangeArrowheads="1"/>
            </p:cNvSpPr>
            <p:nvPr/>
          </p:nvSpPr>
          <p:spPr bwMode="auto">
            <a:xfrm>
              <a:off x="880" y="3355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P/C/V</a:t>
              </a:r>
            </a:p>
          </p:txBody>
        </p:sp>
        <p:sp>
          <p:nvSpPr>
            <p:cNvPr id="23577" name="Text Box 30"/>
            <p:cNvSpPr txBox="1">
              <a:spLocks noChangeArrowheads="1"/>
            </p:cNvSpPr>
            <p:nvPr/>
          </p:nvSpPr>
          <p:spPr bwMode="auto">
            <a:xfrm>
              <a:off x="2320" y="335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F</a:t>
              </a:r>
            </a:p>
          </p:txBody>
        </p:sp>
        <p:sp>
          <p:nvSpPr>
            <p:cNvPr id="23578" name="Text Box 31"/>
            <p:cNvSpPr txBox="1">
              <a:spLocks noChangeArrowheads="1"/>
            </p:cNvSpPr>
            <p:nvPr/>
          </p:nvSpPr>
          <p:spPr bwMode="auto">
            <a:xfrm>
              <a:off x="2848" y="335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H</a:t>
              </a:r>
            </a:p>
          </p:txBody>
        </p:sp>
        <p:sp>
          <p:nvSpPr>
            <p:cNvPr id="23579" name="Text Box 32"/>
            <p:cNvSpPr txBox="1">
              <a:spLocks noChangeArrowheads="1"/>
            </p:cNvSpPr>
            <p:nvPr/>
          </p:nvSpPr>
          <p:spPr bwMode="auto">
            <a:xfrm>
              <a:off x="4144" y="3403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Arial" pitchFamily="34" charset="0"/>
                </a:rPr>
                <a:t>L</a:t>
              </a:r>
            </a:p>
          </p:txBody>
        </p:sp>
        <p:sp>
          <p:nvSpPr>
            <p:cNvPr id="23580" name="Rectangle 33"/>
            <p:cNvSpPr>
              <a:spLocks noChangeArrowheads="1"/>
            </p:cNvSpPr>
            <p:nvPr/>
          </p:nvSpPr>
          <p:spPr bwMode="auto">
            <a:xfrm>
              <a:off x="688" y="3883"/>
              <a:ext cx="192" cy="9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81" name="Rectangle 34"/>
            <p:cNvSpPr>
              <a:spLocks noChangeArrowheads="1"/>
            </p:cNvSpPr>
            <p:nvPr/>
          </p:nvSpPr>
          <p:spPr bwMode="auto">
            <a:xfrm>
              <a:off x="2752" y="3883"/>
              <a:ext cx="528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82" name="Line 35"/>
            <p:cNvSpPr>
              <a:spLocks noChangeShapeType="1"/>
            </p:cNvSpPr>
            <p:nvPr/>
          </p:nvSpPr>
          <p:spPr bwMode="auto">
            <a:xfrm>
              <a:off x="3280" y="369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3" name="Line 36"/>
            <p:cNvSpPr>
              <a:spLocks noChangeShapeType="1"/>
            </p:cNvSpPr>
            <p:nvPr/>
          </p:nvSpPr>
          <p:spPr bwMode="auto">
            <a:xfrm>
              <a:off x="2752" y="369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4" name="Line 37"/>
            <p:cNvSpPr>
              <a:spLocks noChangeShapeType="1"/>
            </p:cNvSpPr>
            <p:nvPr/>
          </p:nvSpPr>
          <p:spPr bwMode="auto">
            <a:xfrm>
              <a:off x="880" y="369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5" name="Line 38"/>
            <p:cNvSpPr>
              <a:spLocks noChangeShapeType="1"/>
            </p:cNvSpPr>
            <p:nvPr/>
          </p:nvSpPr>
          <p:spPr bwMode="auto">
            <a:xfrm>
              <a:off x="688" y="369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86" name="Rectangle 39"/>
            <p:cNvSpPr>
              <a:spLocks noChangeArrowheads="1"/>
            </p:cNvSpPr>
            <p:nvPr/>
          </p:nvSpPr>
          <p:spPr bwMode="auto">
            <a:xfrm>
              <a:off x="1552" y="3355"/>
              <a:ext cx="528" cy="336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587" name="Text Box 40"/>
            <p:cNvSpPr txBox="1">
              <a:spLocks noChangeArrowheads="1"/>
            </p:cNvSpPr>
            <p:nvPr/>
          </p:nvSpPr>
          <p:spPr bwMode="auto">
            <a:xfrm>
              <a:off x="1696" y="3355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</a:rPr>
                <a:t>M</a:t>
              </a:r>
            </a:p>
          </p:txBody>
        </p:sp>
      </p:grpSp>
      <p:sp>
        <p:nvSpPr>
          <p:cNvPr id="23558" name="Text Box 43"/>
          <p:cNvSpPr txBox="1">
            <a:spLocks noChangeArrowheads="1"/>
          </p:cNvSpPr>
          <p:nvPr/>
        </p:nvSpPr>
        <p:spPr bwMode="auto">
          <a:xfrm>
            <a:off x="188232" y="604427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Arial" pitchFamily="34" charset="0"/>
              </a:rPr>
              <a:t>Standardisation of the nomenclature for describing genetic characterisation of wild type measles viruses. WER 1998:73; 265-72</a:t>
            </a:r>
            <a:endParaRPr lang="en-US" sz="1200" b="1" dirty="0">
              <a:latin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9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1549" y="456987"/>
            <a:ext cx="80280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fr-LU" sz="3200" dirty="0" err="1" smtClean="0"/>
              <a:t>Measles</a:t>
            </a:r>
            <a:r>
              <a:rPr lang="fr-LU" sz="3200" dirty="0" smtClean="0"/>
              <a:t> Virus </a:t>
            </a:r>
            <a:r>
              <a:rPr lang="fr-LU" sz="3200" dirty="0" err="1" smtClean="0"/>
              <a:t>Genotypes</a:t>
            </a:r>
            <a:r>
              <a:rPr lang="fr-LU" sz="3200" dirty="0" smtClean="0"/>
              <a:t> </a:t>
            </a:r>
            <a:endParaRPr lang="fr-FR" sz="3200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b="0" dirty="0" smtClean="0"/>
              <a:t>8 </a:t>
            </a:r>
            <a:r>
              <a:rPr lang="en-GB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clades</a:t>
            </a:r>
            <a:r>
              <a:rPr lang="en-GB" sz="2800" b="0" dirty="0" smtClean="0"/>
              <a:t>:</a:t>
            </a:r>
          </a:p>
          <a:p>
            <a:pPr eaLnBrk="1" hangingPunct="1">
              <a:defRPr/>
            </a:pPr>
            <a:r>
              <a:rPr lang="en-GB" sz="2000" b="0" dirty="0" smtClean="0"/>
              <a:t>A – H</a:t>
            </a:r>
          </a:p>
          <a:p>
            <a:pPr eaLnBrk="1" hangingPunct="1">
              <a:defRPr/>
            </a:pPr>
            <a:endParaRPr lang="en-GB" sz="2000" b="0" dirty="0" smtClean="0"/>
          </a:p>
          <a:p>
            <a:pPr eaLnBrk="1" hangingPunct="1">
              <a:defRPr/>
            </a:pPr>
            <a:r>
              <a:rPr lang="en-GB" sz="2800" b="0" dirty="0" smtClean="0"/>
              <a:t>23 </a:t>
            </a:r>
            <a:r>
              <a:rPr lang="en-GB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genotypes</a:t>
            </a:r>
            <a:r>
              <a:rPr lang="en-GB" sz="2800" b="0" dirty="0" smtClean="0"/>
              <a:t>:</a:t>
            </a:r>
          </a:p>
          <a:p>
            <a:pPr eaLnBrk="1" hangingPunct="1">
              <a:defRPr/>
            </a:pPr>
            <a:r>
              <a:rPr lang="en-GB" sz="2000" b="0" dirty="0" smtClean="0"/>
              <a:t>A, B1-B3, C1-C2, </a:t>
            </a:r>
            <a:br>
              <a:rPr lang="en-GB" sz="2000" b="0" dirty="0" smtClean="0"/>
            </a:br>
            <a:r>
              <a:rPr lang="en-GB" sz="2000" b="0" dirty="0" smtClean="0"/>
              <a:t>D1-D10, E, F, G1-G3, H1-H2</a:t>
            </a:r>
          </a:p>
          <a:p>
            <a:pPr eaLnBrk="1" hangingPunct="1"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b="0" dirty="0" smtClean="0"/>
              <a:t>D11 added in 2010</a:t>
            </a:r>
            <a:endParaRPr lang="en-US" sz="2000" b="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40332" y="1508453"/>
            <a:ext cx="4651895" cy="4686299"/>
            <a:chOff x="2407" y="384"/>
            <a:chExt cx="3375" cy="3544"/>
          </a:xfrm>
        </p:grpSpPr>
        <p:sp>
          <p:nvSpPr>
            <p:cNvPr id="24581" name="Freeform 5"/>
            <p:cNvSpPr>
              <a:spLocks/>
            </p:cNvSpPr>
            <p:nvPr/>
          </p:nvSpPr>
          <p:spPr bwMode="auto">
            <a:xfrm>
              <a:off x="3107" y="436"/>
              <a:ext cx="759" cy="62"/>
            </a:xfrm>
            <a:custGeom>
              <a:avLst/>
              <a:gdLst>
                <a:gd name="T0" fmla="*/ 0 w 759"/>
                <a:gd name="T1" fmla="*/ 62 h 62"/>
                <a:gd name="T2" fmla="*/ 0 w 759"/>
                <a:gd name="T3" fmla="*/ 0 h 62"/>
                <a:gd name="T4" fmla="*/ 759 w 759"/>
                <a:gd name="T5" fmla="*/ 0 h 62"/>
                <a:gd name="T6" fmla="*/ 0 60000 65536"/>
                <a:gd name="T7" fmla="*/ 0 60000 65536"/>
                <a:gd name="T8" fmla="*/ 0 60000 65536"/>
                <a:gd name="T9" fmla="*/ 0 w 759"/>
                <a:gd name="T10" fmla="*/ 0 h 62"/>
                <a:gd name="T11" fmla="*/ 759 w 759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9" h="62">
                  <a:moveTo>
                    <a:pt x="0" y="62"/>
                  </a:moveTo>
                  <a:lnTo>
                    <a:pt x="0" y="0"/>
                  </a:lnTo>
                  <a:lnTo>
                    <a:pt x="759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auto">
            <a:xfrm>
              <a:off x="3094" y="517"/>
              <a:ext cx="781" cy="56"/>
            </a:xfrm>
            <a:custGeom>
              <a:avLst/>
              <a:gdLst>
                <a:gd name="T0" fmla="*/ 0 w 781"/>
                <a:gd name="T1" fmla="*/ 0 h 56"/>
                <a:gd name="T2" fmla="*/ 0 w 781"/>
                <a:gd name="T3" fmla="*/ 56 h 56"/>
                <a:gd name="T4" fmla="*/ 781 w 781"/>
                <a:gd name="T5" fmla="*/ 56 h 56"/>
                <a:gd name="T6" fmla="*/ 0 60000 65536"/>
                <a:gd name="T7" fmla="*/ 0 60000 65536"/>
                <a:gd name="T8" fmla="*/ 0 60000 65536"/>
                <a:gd name="T9" fmla="*/ 0 w 781"/>
                <a:gd name="T10" fmla="*/ 0 h 56"/>
                <a:gd name="T11" fmla="*/ 781 w 78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1" h="56">
                  <a:moveTo>
                    <a:pt x="0" y="0"/>
                  </a:moveTo>
                  <a:lnTo>
                    <a:pt x="0" y="56"/>
                  </a:lnTo>
                  <a:lnTo>
                    <a:pt x="781" y="56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3045" y="511"/>
              <a:ext cx="49" cy="124"/>
            </a:xfrm>
            <a:custGeom>
              <a:avLst/>
              <a:gdLst>
                <a:gd name="T0" fmla="*/ 0 w 49"/>
                <a:gd name="T1" fmla="*/ 124 h 124"/>
                <a:gd name="T2" fmla="*/ 0 w 49"/>
                <a:gd name="T3" fmla="*/ 0 h 124"/>
                <a:gd name="T4" fmla="*/ 49 w 49"/>
                <a:gd name="T5" fmla="*/ 0 h 124"/>
                <a:gd name="T6" fmla="*/ 0 60000 65536"/>
                <a:gd name="T7" fmla="*/ 0 60000 65536"/>
                <a:gd name="T8" fmla="*/ 0 60000 65536"/>
                <a:gd name="T9" fmla="*/ 0 w 49"/>
                <a:gd name="T10" fmla="*/ 0 h 124"/>
                <a:gd name="T11" fmla="*/ 49 w 49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124">
                  <a:moveTo>
                    <a:pt x="0" y="124"/>
                  </a:moveTo>
                  <a:lnTo>
                    <a:pt x="0" y="0"/>
                  </a:lnTo>
                  <a:lnTo>
                    <a:pt x="49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3122" y="697"/>
              <a:ext cx="407" cy="62"/>
            </a:xfrm>
            <a:custGeom>
              <a:avLst/>
              <a:gdLst>
                <a:gd name="T0" fmla="*/ 0 w 407"/>
                <a:gd name="T1" fmla="*/ 62 h 62"/>
                <a:gd name="T2" fmla="*/ 0 w 407"/>
                <a:gd name="T3" fmla="*/ 0 h 62"/>
                <a:gd name="T4" fmla="*/ 407 w 407"/>
                <a:gd name="T5" fmla="*/ 0 h 62"/>
                <a:gd name="T6" fmla="*/ 0 60000 65536"/>
                <a:gd name="T7" fmla="*/ 0 60000 65536"/>
                <a:gd name="T8" fmla="*/ 0 60000 65536"/>
                <a:gd name="T9" fmla="*/ 0 w 407"/>
                <a:gd name="T10" fmla="*/ 0 h 62"/>
                <a:gd name="T11" fmla="*/ 407 w 407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7" h="62">
                  <a:moveTo>
                    <a:pt x="0" y="62"/>
                  </a:moveTo>
                  <a:lnTo>
                    <a:pt x="0" y="0"/>
                  </a:lnTo>
                  <a:lnTo>
                    <a:pt x="407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3122" y="764"/>
              <a:ext cx="181" cy="57"/>
            </a:xfrm>
            <a:custGeom>
              <a:avLst/>
              <a:gdLst>
                <a:gd name="T0" fmla="*/ 0 w 181"/>
                <a:gd name="T1" fmla="*/ 0 h 57"/>
                <a:gd name="T2" fmla="*/ 0 w 181"/>
                <a:gd name="T3" fmla="*/ 57 h 57"/>
                <a:gd name="T4" fmla="*/ 181 w 181"/>
                <a:gd name="T5" fmla="*/ 57 h 57"/>
                <a:gd name="T6" fmla="*/ 0 60000 65536"/>
                <a:gd name="T7" fmla="*/ 0 60000 65536"/>
                <a:gd name="T8" fmla="*/ 0 60000 65536"/>
                <a:gd name="T9" fmla="*/ 0 w 181"/>
                <a:gd name="T10" fmla="*/ 0 h 57"/>
                <a:gd name="T11" fmla="*/ 181 w 181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57">
                  <a:moveTo>
                    <a:pt x="0" y="0"/>
                  </a:moveTo>
                  <a:lnTo>
                    <a:pt x="0" y="57"/>
                  </a:lnTo>
                  <a:lnTo>
                    <a:pt x="181" y="5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3045" y="640"/>
              <a:ext cx="77" cy="119"/>
            </a:xfrm>
            <a:custGeom>
              <a:avLst/>
              <a:gdLst>
                <a:gd name="T0" fmla="*/ 0 w 77"/>
                <a:gd name="T1" fmla="*/ 0 h 119"/>
                <a:gd name="T2" fmla="*/ 0 w 77"/>
                <a:gd name="T3" fmla="*/ 119 h 119"/>
                <a:gd name="T4" fmla="*/ 77 w 77"/>
                <a:gd name="T5" fmla="*/ 119 h 119"/>
                <a:gd name="T6" fmla="*/ 0 60000 65536"/>
                <a:gd name="T7" fmla="*/ 0 60000 65536"/>
                <a:gd name="T8" fmla="*/ 0 60000 65536"/>
                <a:gd name="T9" fmla="*/ 0 w 77"/>
                <a:gd name="T10" fmla="*/ 0 h 119"/>
                <a:gd name="T11" fmla="*/ 77 w 77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119">
                  <a:moveTo>
                    <a:pt x="0" y="0"/>
                  </a:moveTo>
                  <a:lnTo>
                    <a:pt x="0" y="119"/>
                  </a:lnTo>
                  <a:lnTo>
                    <a:pt x="77" y="119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3023" y="635"/>
              <a:ext cx="22" cy="155"/>
            </a:xfrm>
            <a:custGeom>
              <a:avLst/>
              <a:gdLst>
                <a:gd name="T0" fmla="*/ 0 w 22"/>
                <a:gd name="T1" fmla="*/ 155 h 155"/>
                <a:gd name="T2" fmla="*/ 0 w 22"/>
                <a:gd name="T3" fmla="*/ 0 h 155"/>
                <a:gd name="T4" fmla="*/ 22 w 22"/>
                <a:gd name="T5" fmla="*/ 0 h 155"/>
                <a:gd name="T6" fmla="*/ 0 60000 65536"/>
                <a:gd name="T7" fmla="*/ 0 60000 65536"/>
                <a:gd name="T8" fmla="*/ 0 60000 65536"/>
                <a:gd name="T9" fmla="*/ 0 w 22"/>
                <a:gd name="T10" fmla="*/ 0 h 155"/>
                <a:gd name="T11" fmla="*/ 22 w 22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55">
                  <a:moveTo>
                    <a:pt x="0" y="155"/>
                  </a:moveTo>
                  <a:lnTo>
                    <a:pt x="0" y="0"/>
                  </a:lnTo>
                  <a:lnTo>
                    <a:pt x="22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3023" y="795"/>
              <a:ext cx="676" cy="150"/>
            </a:xfrm>
            <a:custGeom>
              <a:avLst/>
              <a:gdLst>
                <a:gd name="T0" fmla="*/ 0 w 676"/>
                <a:gd name="T1" fmla="*/ 0 h 150"/>
                <a:gd name="T2" fmla="*/ 0 w 676"/>
                <a:gd name="T3" fmla="*/ 150 h 150"/>
                <a:gd name="T4" fmla="*/ 676 w 676"/>
                <a:gd name="T5" fmla="*/ 150 h 150"/>
                <a:gd name="T6" fmla="*/ 0 60000 65536"/>
                <a:gd name="T7" fmla="*/ 0 60000 65536"/>
                <a:gd name="T8" fmla="*/ 0 60000 65536"/>
                <a:gd name="T9" fmla="*/ 0 w 676"/>
                <a:gd name="T10" fmla="*/ 0 h 150"/>
                <a:gd name="T11" fmla="*/ 676 w 676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6" h="150">
                  <a:moveTo>
                    <a:pt x="0" y="0"/>
                  </a:moveTo>
                  <a:lnTo>
                    <a:pt x="0" y="150"/>
                  </a:lnTo>
                  <a:lnTo>
                    <a:pt x="676" y="15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2984" y="790"/>
              <a:ext cx="39" cy="186"/>
            </a:xfrm>
            <a:custGeom>
              <a:avLst/>
              <a:gdLst>
                <a:gd name="T0" fmla="*/ 0 w 39"/>
                <a:gd name="T1" fmla="*/ 186 h 186"/>
                <a:gd name="T2" fmla="*/ 0 w 39"/>
                <a:gd name="T3" fmla="*/ 0 h 186"/>
                <a:gd name="T4" fmla="*/ 39 w 39"/>
                <a:gd name="T5" fmla="*/ 0 h 186"/>
                <a:gd name="T6" fmla="*/ 0 60000 65536"/>
                <a:gd name="T7" fmla="*/ 0 60000 65536"/>
                <a:gd name="T8" fmla="*/ 0 60000 65536"/>
                <a:gd name="T9" fmla="*/ 0 w 39"/>
                <a:gd name="T10" fmla="*/ 0 h 186"/>
                <a:gd name="T11" fmla="*/ 39 w 39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86">
                  <a:moveTo>
                    <a:pt x="0" y="186"/>
                  </a:move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3089" y="1068"/>
              <a:ext cx="731" cy="93"/>
            </a:xfrm>
            <a:custGeom>
              <a:avLst/>
              <a:gdLst>
                <a:gd name="T0" fmla="*/ 0 w 731"/>
                <a:gd name="T1" fmla="*/ 93 h 93"/>
                <a:gd name="T2" fmla="*/ 0 w 731"/>
                <a:gd name="T3" fmla="*/ 0 h 93"/>
                <a:gd name="T4" fmla="*/ 731 w 731"/>
                <a:gd name="T5" fmla="*/ 0 h 93"/>
                <a:gd name="T6" fmla="*/ 0 60000 65536"/>
                <a:gd name="T7" fmla="*/ 0 60000 65536"/>
                <a:gd name="T8" fmla="*/ 0 60000 65536"/>
                <a:gd name="T9" fmla="*/ 0 w 731"/>
                <a:gd name="T10" fmla="*/ 0 h 93"/>
                <a:gd name="T11" fmla="*/ 731 w 731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1" h="93">
                  <a:moveTo>
                    <a:pt x="0" y="93"/>
                  </a:moveTo>
                  <a:lnTo>
                    <a:pt x="0" y="0"/>
                  </a:lnTo>
                  <a:lnTo>
                    <a:pt x="731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397" y="1192"/>
              <a:ext cx="1210" cy="62"/>
            </a:xfrm>
            <a:custGeom>
              <a:avLst/>
              <a:gdLst>
                <a:gd name="T0" fmla="*/ 0 w 1210"/>
                <a:gd name="T1" fmla="*/ 62 h 62"/>
                <a:gd name="T2" fmla="*/ 0 w 1210"/>
                <a:gd name="T3" fmla="*/ 0 h 62"/>
                <a:gd name="T4" fmla="*/ 1210 w 1210"/>
                <a:gd name="T5" fmla="*/ 0 h 62"/>
                <a:gd name="T6" fmla="*/ 0 60000 65536"/>
                <a:gd name="T7" fmla="*/ 0 60000 65536"/>
                <a:gd name="T8" fmla="*/ 0 60000 65536"/>
                <a:gd name="T9" fmla="*/ 0 w 1210"/>
                <a:gd name="T10" fmla="*/ 0 h 62"/>
                <a:gd name="T11" fmla="*/ 1210 w 1210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0" h="62">
                  <a:moveTo>
                    <a:pt x="0" y="62"/>
                  </a:moveTo>
                  <a:lnTo>
                    <a:pt x="0" y="0"/>
                  </a:lnTo>
                  <a:lnTo>
                    <a:pt x="1210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3397" y="1259"/>
              <a:ext cx="341" cy="57"/>
            </a:xfrm>
            <a:custGeom>
              <a:avLst/>
              <a:gdLst>
                <a:gd name="T0" fmla="*/ 0 w 341"/>
                <a:gd name="T1" fmla="*/ 0 h 57"/>
                <a:gd name="T2" fmla="*/ 0 w 341"/>
                <a:gd name="T3" fmla="*/ 57 h 57"/>
                <a:gd name="T4" fmla="*/ 341 w 341"/>
                <a:gd name="T5" fmla="*/ 57 h 57"/>
                <a:gd name="T6" fmla="*/ 0 60000 65536"/>
                <a:gd name="T7" fmla="*/ 0 60000 65536"/>
                <a:gd name="T8" fmla="*/ 0 60000 65536"/>
                <a:gd name="T9" fmla="*/ 0 w 341"/>
                <a:gd name="T10" fmla="*/ 0 h 57"/>
                <a:gd name="T11" fmla="*/ 341 w 341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57">
                  <a:moveTo>
                    <a:pt x="0" y="0"/>
                  </a:moveTo>
                  <a:lnTo>
                    <a:pt x="0" y="57"/>
                  </a:lnTo>
                  <a:lnTo>
                    <a:pt x="341" y="5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3089" y="1166"/>
              <a:ext cx="308" cy="88"/>
            </a:xfrm>
            <a:custGeom>
              <a:avLst/>
              <a:gdLst>
                <a:gd name="T0" fmla="*/ 0 w 308"/>
                <a:gd name="T1" fmla="*/ 0 h 88"/>
                <a:gd name="T2" fmla="*/ 0 w 308"/>
                <a:gd name="T3" fmla="*/ 88 h 88"/>
                <a:gd name="T4" fmla="*/ 308 w 308"/>
                <a:gd name="T5" fmla="*/ 88 h 88"/>
                <a:gd name="T6" fmla="*/ 0 60000 65536"/>
                <a:gd name="T7" fmla="*/ 0 60000 65536"/>
                <a:gd name="T8" fmla="*/ 0 60000 65536"/>
                <a:gd name="T9" fmla="*/ 0 w 308"/>
                <a:gd name="T10" fmla="*/ 0 h 88"/>
                <a:gd name="T11" fmla="*/ 308 w 308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8" h="88">
                  <a:moveTo>
                    <a:pt x="0" y="0"/>
                  </a:moveTo>
                  <a:lnTo>
                    <a:pt x="0" y="88"/>
                  </a:lnTo>
                  <a:lnTo>
                    <a:pt x="308" y="88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2984" y="981"/>
              <a:ext cx="105" cy="180"/>
            </a:xfrm>
            <a:custGeom>
              <a:avLst/>
              <a:gdLst>
                <a:gd name="T0" fmla="*/ 0 w 105"/>
                <a:gd name="T1" fmla="*/ 0 h 180"/>
                <a:gd name="T2" fmla="*/ 0 w 105"/>
                <a:gd name="T3" fmla="*/ 180 h 180"/>
                <a:gd name="T4" fmla="*/ 105 w 105"/>
                <a:gd name="T5" fmla="*/ 180 h 180"/>
                <a:gd name="T6" fmla="*/ 0 60000 65536"/>
                <a:gd name="T7" fmla="*/ 0 60000 65536"/>
                <a:gd name="T8" fmla="*/ 0 60000 65536"/>
                <a:gd name="T9" fmla="*/ 0 w 105"/>
                <a:gd name="T10" fmla="*/ 0 h 180"/>
                <a:gd name="T11" fmla="*/ 105 w 105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180">
                  <a:moveTo>
                    <a:pt x="0" y="0"/>
                  </a:moveTo>
                  <a:lnTo>
                    <a:pt x="0" y="180"/>
                  </a:lnTo>
                  <a:lnTo>
                    <a:pt x="105" y="18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2715" y="976"/>
              <a:ext cx="269" cy="263"/>
            </a:xfrm>
            <a:custGeom>
              <a:avLst/>
              <a:gdLst>
                <a:gd name="T0" fmla="*/ 0 w 269"/>
                <a:gd name="T1" fmla="*/ 263 h 263"/>
                <a:gd name="T2" fmla="*/ 0 w 269"/>
                <a:gd name="T3" fmla="*/ 0 h 263"/>
                <a:gd name="T4" fmla="*/ 269 w 269"/>
                <a:gd name="T5" fmla="*/ 0 h 263"/>
                <a:gd name="T6" fmla="*/ 0 60000 65536"/>
                <a:gd name="T7" fmla="*/ 0 60000 65536"/>
                <a:gd name="T8" fmla="*/ 0 60000 65536"/>
                <a:gd name="T9" fmla="*/ 0 w 269"/>
                <a:gd name="T10" fmla="*/ 0 h 263"/>
                <a:gd name="T11" fmla="*/ 269 w 269"/>
                <a:gd name="T12" fmla="*/ 263 h 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" h="263">
                  <a:moveTo>
                    <a:pt x="0" y="263"/>
                  </a:moveTo>
                  <a:lnTo>
                    <a:pt x="0" y="0"/>
                  </a:lnTo>
                  <a:lnTo>
                    <a:pt x="269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2803" y="1440"/>
              <a:ext cx="610" cy="62"/>
            </a:xfrm>
            <a:custGeom>
              <a:avLst/>
              <a:gdLst>
                <a:gd name="T0" fmla="*/ 0 w 610"/>
                <a:gd name="T1" fmla="*/ 62 h 62"/>
                <a:gd name="T2" fmla="*/ 0 w 610"/>
                <a:gd name="T3" fmla="*/ 0 h 62"/>
                <a:gd name="T4" fmla="*/ 610 w 610"/>
                <a:gd name="T5" fmla="*/ 0 h 62"/>
                <a:gd name="T6" fmla="*/ 0 60000 65536"/>
                <a:gd name="T7" fmla="*/ 0 60000 65536"/>
                <a:gd name="T8" fmla="*/ 0 60000 65536"/>
                <a:gd name="T9" fmla="*/ 0 w 610"/>
                <a:gd name="T10" fmla="*/ 0 h 62"/>
                <a:gd name="T11" fmla="*/ 610 w 610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0" h="62">
                  <a:moveTo>
                    <a:pt x="0" y="62"/>
                  </a:moveTo>
                  <a:lnTo>
                    <a:pt x="0" y="0"/>
                  </a:lnTo>
                  <a:lnTo>
                    <a:pt x="610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803" y="1507"/>
              <a:ext cx="1105" cy="57"/>
            </a:xfrm>
            <a:custGeom>
              <a:avLst/>
              <a:gdLst>
                <a:gd name="T0" fmla="*/ 0 w 1105"/>
                <a:gd name="T1" fmla="*/ 0 h 57"/>
                <a:gd name="T2" fmla="*/ 0 w 1105"/>
                <a:gd name="T3" fmla="*/ 57 h 57"/>
                <a:gd name="T4" fmla="*/ 1105 w 1105"/>
                <a:gd name="T5" fmla="*/ 57 h 57"/>
                <a:gd name="T6" fmla="*/ 0 60000 65536"/>
                <a:gd name="T7" fmla="*/ 0 60000 65536"/>
                <a:gd name="T8" fmla="*/ 0 60000 65536"/>
                <a:gd name="T9" fmla="*/ 0 w 1105"/>
                <a:gd name="T10" fmla="*/ 0 h 57"/>
                <a:gd name="T11" fmla="*/ 1105 w 1105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5" h="57">
                  <a:moveTo>
                    <a:pt x="0" y="0"/>
                  </a:moveTo>
                  <a:lnTo>
                    <a:pt x="0" y="57"/>
                  </a:lnTo>
                  <a:lnTo>
                    <a:pt x="1105" y="5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2715" y="1244"/>
              <a:ext cx="88" cy="258"/>
            </a:xfrm>
            <a:custGeom>
              <a:avLst/>
              <a:gdLst>
                <a:gd name="T0" fmla="*/ 0 w 88"/>
                <a:gd name="T1" fmla="*/ 0 h 258"/>
                <a:gd name="T2" fmla="*/ 0 w 88"/>
                <a:gd name="T3" fmla="*/ 258 h 258"/>
                <a:gd name="T4" fmla="*/ 88 w 88"/>
                <a:gd name="T5" fmla="*/ 258 h 258"/>
                <a:gd name="T6" fmla="*/ 0 60000 65536"/>
                <a:gd name="T7" fmla="*/ 0 60000 65536"/>
                <a:gd name="T8" fmla="*/ 0 60000 65536"/>
                <a:gd name="T9" fmla="*/ 0 w 88"/>
                <a:gd name="T10" fmla="*/ 0 h 258"/>
                <a:gd name="T11" fmla="*/ 88 w 88"/>
                <a:gd name="T12" fmla="*/ 258 h 2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258">
                  <a:moveTo>
                    <a:pt x="0" y="0"/>
                  </a:moveTo>
                  <a:lnTo>
                    <a:pt x="0" y="258"/>
                  </a:lnTo>
                  <a:lnTo>
                    <a:pt x="88" y="258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2687" y="1239"/>
              <a:ext cx="28" cy="252"/>
            </a:xfrm>
            <a:custGeom>
              <a:avLst/>
              <a:gdLst>
                <a:gd name="T0" fmla="*/ 0 w 28"/>
                <a:gd name="T1" fmla="*/ 252 h 252"/>
                <a:gd name="T2" fmla="*/ 0 w 28"/>
                <a:gd name="T3" fmla="*/ 0 h 252"/>
                <a:gd name="T4" fmla="*/ 28 w 28"/>
                <a:gd name="T5" fmla="*/ 0 h 252"/>
                <a:gd name="T6" fmla="*/ 0 60000 65536"/>
                <a:gd name="T7" fmla="*/ 0 60000 65536"/>
                <a:gd name="T8" fmla="*/ 0 60000 65536"/>
                <a:gd name="T9" fmla="*/ 0 w 28"/>
                <a:gd name="T10" fmla="*/ 0 h 252"/>
                <a:gd name="T11" fmla="*/ 28 w 28"/>
                <a:gd name="T12" fmla="*/ 252 h 2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252">
                  <a:moveTo>
                    <a:pt x="0" y="252"/>
                  </a:move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2814" y="1687"/>
              <a:ext cx="269" cy="62"/>
            </a:xfrm>
            <a:custGeom>
              <a:avLst/>
              <a:gdLst>
                <a:gd name="T0" fmla="*/ 0 w 269"/>
                <a:gd name="T1" fmla="*/ 62 h 62"/>
                <a:gd name="T2" fmla="*/ 0 w 269"/>
                <a:gd name="T3" fmla="*/ 0 h 62"/>
                <a:gd name="T4" fmla="*/ 269 w 269"/>
                <a:gd name="T5" fmla="*/ 0 h 62"/>
                <a:gd name="T6" fmla="*/ 0 60000 65536"/>
                <a:gd name="T7" fmla="*/ 0 60000 65536"/>
                <a:gd name="T8" fmla="*/ 0 60000 65536"/>
                <a:gd name="T9" fmla="*/ 0 w 269"/>
                <a:gd name="T10" fmla="*/ 0 h 62"/>
                <a:gd name="T11" fmla="*/ 269 w 269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" h="62">
                  <a:moveTo>
                    <a:pt x="0" y="62"/>
                  </a:moveTo>
                  <a:lnTo>
                    <a:pt x="0" y="0"/>
                  </a:lnTo>
                  <a:lnTo>
                    <a:pt x="269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2814" y="1754"/>
              <a:ext cx="913" cy="57"/>
            </a:xfrm>
            <a:custGeom>
              <a:avLst/>
              <a:gdLst>
                <a:gd name="T0" fmla="*/ 0 w 913"/>
                <a:gd name="T1" fmla="*/ 0 h 57"/>
                <a:gd name="T2" fmla="*/ 0 w 913"/>
                <a:gd name="T3" fmla="*/ 57 h 57"/>
                <a:gd name="T4" fmla="*/ 913 w 913"/>
                <a:gd name="T5" fmla="*/ 57 h 57"/>
                <a:gd name="T6" fmla="*/ 0 60000 65536"/>
                <a:gd name="T7" fmla="*/ 0 60000 65536"/>
                <a:gd name="T8" fmla="*/ 0 60000 65536"/>
                <a:gd name="T9" fmla="*/ 0 w 913"/>
                <a:gd name="T10" fmla="*/ 0 h 57"/>
                <a:gd name="T11" fmla="*/ 913 w 913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3" h="57">
                  <a:moveTo>
                    <a:pt x="0" y="0"/>
                  </a:moveTo>
                  <a:lnTo>
                    <a:pt x="0" y="57"/>
                  </a:lnTo>
                  <a:lnTo>
                    <a:pt x="913" y="5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2687" y="1496"/>
              <a:ext cx="127" cy="253"/>
            </a:xfrm>
            <a:custGeom>
              <a:avLst/>
              <a:gdLst>
                <a:gd name="T0" fmla="*/ 0 w 127"/>
                <a:gd name="T1" fmla="*/ 0 h 253"/>
                <a:gd name="T2" fmla="*/ 0 w 127"/>
                <a:gd name="T3" fmla="*/ 253 h 253"/>
                <a:gd name="T4" fmla="*/ 127 w 127"/>
                <a:gd name="T5" fmla="*/ 253 h 253"/>
                <a:gd name="T6" fmla="*/ 0 60000 65536"/>
                <a:gd name="T7" fmla="*/ 0 60000 65536"/>
                <a:gd name="T8" fmla="*/ 0 60000 65536"/>
                <a:gd name="T9" fmla="*/ 0 w 127"/>
                <a:gd name="T10" fmla="*/ 0 h 253"/>
                <a:gd name="T11" fmla="*/ 127 w 127"/>
                <a:gd name="T12" fmla="*/ 253 h 2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" h="253">
                  <a:moveTo>
                    <a:pt x="0" y="0"/>
                  </a:moveTo>
                  <a:lnTo>
                    <a:pt x="0" y="253"/>
                  </a:lnTo>
                  <a:lnTo>
                    <a:pt x="127" y="253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2440" y="1496"/>
              <a:ext cx="247" cy="356"/>
            </a:xfrm>
            <a:custGeom>
              <a:avLst/>
              <a:gdLst>
                <a:gd name="T0" fmla="*/ 0 w 247"/>
                <a:gd name="T1" fmla="*/ 356 h 356"/>
                <a:gd name="T2" fmla="*/ 0 w 247"/>
                <a:gd name="T3" fmla="*/ 0 h 356"/>
                <a:gd name="T4" fmla="*/ 247 w 247"/>
                <a:gd name="T5" fmla="*/ 0 h 356"/>
                <a:gd name="T6" fmla="*/ 0 60000 65536"/>
                <a:gd name="T7" fmla="*/ 0 60000 65536"/>
                <a:gd name="T8" fmla="*/ 0 60000 65536"/>
                <a:gd name="T9" fmla="*/ 0 w 247"/>
                <a:gd name="T10" fmla="*/ 0 h 356"/>
                <a:gd name="T11" fmla="*/ 247 w 247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7" h="356">
                  <a:moveTo>
                    <a:pt x="0" y="356"/>
                  </a:moveTo>
                  <a:lnTo>
                    <a:pt x="0" y="0"/>
                  </a:lnTo>
                  <a:lnTo>
                    <a:pt x="247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2616" y="1935"/>
              <a:ext cx="995" cy="278"/>
            </a:xfrm>
            <a:custGeom>
              <a:avLst/>
              <a:gdLst>
                <a:gd name="T0" fmla="*/ 0 w 995"/>
                <a:gd name="T1" fmla="*/ 278 h 278"/>
                <a:gd name="T2" fmla="*/ 0 w 995"/>
                <a:gd name="T3" fmla="*/ 0 h 278"/>
                <a:gd name="T4" fmla="*/ 995 w 995"/>
                <a:gd name="T5" fmla="*/ 0 h 278"/>
                <a:gd name="T6" fmla="*/ 0 60000 65536"/>
                <a:gd name="T7" fmla="*/ 0 60000 65536"/>
                <a:gd name="T8" fmla="*/ 0 60000 65536"/>
                <a:gd name="T9" fmla="*/ 0 w 995"/>
                <a:gd name="T10" fmla="*/ 0 h 278"/>
                <a:gd name="T11" fmla="*/ 995 w 995"/>
                <a:gd name="T12" fmla="*/ 278 h 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5" h="278">
                  <a:moveTo>
                    <a:pt x="0" y="278"/>
                  </a:moveTo>
                  <a:lnTo>
                    <a:pt x="0" y="0"/>
                  </a:lnTo>
                  <a:lnTo>
                    <a:pt x="995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3930" y="2059"/>
              <a:ext cx="583" cy="62"/>
            </a:xfrm>
            <a:custGeom>
              <a:avLst/>
              <a:gdLst>
                <a:gd name="T0" fmla="*/ 0 w 583"/>
                <a:gd name="T1" fmla="*/ 62 h 62"/>
                <a:gd name="T2" fmla="*/ 0 w 583"/>
                <a:gd name="T3" fmla="*/ 0 h 62"/>
                <a:gd name="T4" fmla="*/ 583 w 583"/>
                <a:gd name="T5" fmla="*/ 0 h 62"/>
                <a:gd name="T6" fmla="*/ 0 60000 65536"/>
                <a:gd name="T7" fmla="*/ 0 60000 65536"/>
                <a:gd name="T8" fmla="*/ 0 60000 65536"/>
                <a:gd name="T9" fmla="*/ 0 w 583"/>
                <a:gd name="T10" fmla="*/ 0 h 62"/>
                <a:gd name="T11" fmla="*/ 583 w 583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3" h="62">
                  <a:moveTo>
                    <a:pt x="0" y="62"/>
                  </a:moveTo>
                  <a:lnTo>
                    <a:pt x="0" y="0"/>
                  </a:lnTo>
                  <a:lnTo>
                    <a:pt x="583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3930" y="2126"/>
              <a:ext cx="176" cy="56"/>
            </a:xfrm>
            <a:custGeom>
              <a:avLst/>
              <a:gdLst>
                <a:gd name="T0" fmla="*/ 0 w 176"/>
                <a:gd name="T1" fmla="*/ 0 h 56"/>
                <a:gd name="T2" fmla="*/ 0 w 176"/>
                <a:gd name="T3" fmla="*/ 56 h 56"/>
                <a:gd name="T4" fmla="*/ 176 w 176"/>
                <a:gd name="T5" fmla="*/ 56 h 56"/>
                <a:gd name="T6" fmla="*/ 0 60000 65536"/>
                <a:gd name="T7" fmla="*/ 0 60000 65536"/>
                <a:gd name="T8" fmla="*/ 0 60000 65536"/>
                <a:gd name="T9" fmla="*/ 0 w 176"/>
                <a:gd name="T10" fmla="*/ 0 h 56"/>
                <a:gd name="T11" fmla="*/ 176 w 176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6">
                  <a:moveTo>
                    <a:pt x="0" y="0"/>
                  </a:moveTo>
                  <a:lnTo>
                    <a:pt x="0" y="56"/>
                  </a:lnTo>
                  <a:lnTo>
                    <a:pt x="176" y="56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2924" y="2121"/>
              <a:ext cx="1006" cy="92"/>
            </a:xfrm>
            <a:custGeom>
              <a:avLst/>
              <a:gdLst>
                <a:gd name="T0" fmla="*/ 0 w 1006"/>
                <a:gd name="T1" fmla="*/ 92 h 92"/>
                <a:gd name="T2" fmla="*/ 0 w 1006"/>
                <a:gd name="T3" fmla="*/ 0 h 92"/>
                <a:gd name="T4" fmla="*/ 1006 w 1006"/>
                <a:gd name="T5" fmla="*/ 0 h 92"/>
                <a:gd name="T6" fmla="*/ 0 60000 65536"/>
                <a:gd name="T7" fmla="*/ 0 60000 65536"/>
                <a:gd name="T8" fmla="*/ 0 60000 65536"/>
                <a:gd name="T9" fmla="*/ 0 w 1006"/>
                <a:gd name="T10" fmla="*/ 0 h 92"/>
                <a:gd name="T11" fmla="*/ 1006 w 100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6" h="92">
                  <a:moveTo>
                    <a:pt x="0" y="92"/>
                  </a:moveTo>
                  <a:lnTo>
                    <a:pt x="0" y="0"/>
                  </a:lnTo>
                  <a:lnTo>
                    <a:pt x="1006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2924" y="2219"/>
              <a:ext cx="374" cy="87"/>
            </a:xfrm>
            <a:custGeom>
              <a:avLst/>
              <a:gdLst>
                <a:gd name="T0" fmla="*/ 0 w 374"/>
                <a:gd name="T1" fmla="*/ 0 h 87"/>
                <a:gd name="T2" fmla="*/ 0 w 374"/>
                <a:gd name="T3" fmla="*/ 87 h 87"/>
                <a:gd name="T4" fmla="*/ 374 w 374"/>
                <a:gd name="T5" fmla="*/ 87 h 87"/>
                <a:gd name="T6" fmla="*/ 0 60000 65536"/>
                <a:gd name="T7" fmla="*/ 0 60000 65536"/>
                <a:gd name="T8" fmla="*/ 0 60000 65536"/>
                <a:gd name="T9" fmla="*/ 0 w 374"/>
                <a:gd name="T10" fmla="*/ 0 h 87"/>
                <a:gd name="T11" fmla="*/ 374 w 374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87">
                  <a:moveTo>
                    <a:pt x="0" y="0"/>
                  </a:moveTo>
                  <a:lnTo>
                    <a:pt x="0" y="87"/>
                  </a:lnTo>
                  <a:lnTo>
                    <a:pt x="374" y="8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720" y="2213"/>
              <a:ext cx="204" cy="109"/>
            </a:xfrm>
            <a:custGeom>
              <a:avLst/>
              <a:gdLst>
                <a:gd name="T0" fmla="*/ 0 w 204"/>
                <a:gd name="T1" fmla="*/ 109 h 109"/>
                <a:gd name="T2" fmla="*/ 0 w 204"/>
                <a:gd name="T3" fmla="*/ 0 h 109"/>
                <a:gd name="T4" fmla="*/ 204 w 204"/>
                <a:gd name="T5" fmla="*/ 0 h 109"/>
                <a:gd name="T6" fmla="*/ 0 60000 65536"/>
                <a:gd name="T7" fmla="*/ 0 60000 65536"/>
                <a:gd name="T8" fmla="*/ 0 60000 65536"/>
                <a:gd name="T9" fmla="*/ 0 w 204"/>
                <a:gd name="T10" fmla="*/ 0 h 109"/>
                <a:gd name="T11" fmla="*/ 204 w 204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109">
                  <a:moveTo>
                    <a:pt x="0" y="109"/>
                  </a:moveTo>
                  <a:lnTo>
                    <a:pt x="0" y="0"/>
                  </a:lnTo>
                  <a:lnTo>
                    <a:pt x="204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2720" y="2327"/>
              <a:ext cx="759" cy="103"/>
            </a:xfrm>
            <a:custGeom>
              <a:avLst/>
              <a:gdLst>
                <a:gd name="T0" fmla="*/ 0 w 759"/>
                <a:gd name="T1" fmla="*/ 0 h 103"/>
                <a:gd name="T2" fmla="*/ 0 w 759"/>
                <a:gd name="T3" fmla="*/ 103 h 103"/>
                <a:gd name="T4" fmla="*/ 759 w 759"/>
                <a:gd name="T5" fmla="*/ 103 h 103"/>
                <a:gd name="T6" fmla="*/ 0 60000 65536"/>
                <a:gd name="T7" fmla="*/ 0 60000 65536"/>
                <a:gd name="T8" fmla="*/ 0 60000 65536"/>
                <a:gd name="T9" fmla="*/ 0 w 759"/>
                <a:gd name="T10" fmla="*/ 0 h 103"/>
                <a:gd name="T11" fmla="*/ 759 w 759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9" h="103">
                  <a:moveTo>
                    <a:pt x="0" y="0"/>
                  </a:moveTo>
                  <a:lnTo>
                    <a:pt x="0" y="103"/>
                  </a:lnTo>
                  <a:lnTo>
                    <a:pt x="759" y="103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2632" y="2322"/>
              <a:ext cx="88" cy="175"/>
            </a:xfrm>
            <a:custGeom>
              <a:avLst/>
              <a:gdLst>
                <a:gd name="T0" fmla="*/ 0 w 88"/>
                <a:gd name="T1" fmla="*/ 175 h 175"/>
                <a:gd name="T2" fmla="*/ 0 w 88"/>
                <a:gd name="T3" fmla="*/ 0 h 175"/>
                <a:gd name="T4" fmla="*/ 88 w 88"/>
                <a:gd name="T5" fmla="*/ 0 h 175"/>
                <a:gd name="T6" fmla="*/ 0 60000 65536"/>
                <a:gd name="T7" fmla="*/ 0 60000 65536"/>
                <a:gd name="T8" fmla="*/ 0 60000 65536"/>
                <a:gd name="T9" fmla="*/ 0 w 88"/>
                <a:gd name="T10" fmla="*/ 0 h 175"/>
                <a:gd name="T11" fmla="*/ 88 w 88"/>
                <a:gd name="T12" fmla="*/ 175 h 1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75">
                  <a:moveTo>
                    <a:pt x="0" y="175"/>
                  </a:moveTo>
                  <a:lnTo>
                    <a:pt x="0" y="0"/>
                  </a:lnTo>
                  <a:lnTo>
                    <a:pt x="88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2720" y="2554"/>
              <a:ext cx="314" cy="113"/>
            </a:xfrm>
            <a:custGeom>
              <a:avLst/>
              <a:gdLst>
                <a:gd name="T0" fmla="*/ 0 w 314"/>
                <a:gd name="T1" fmla="*/ 113 h 113"/>
                <a:gd name="T2" fmla="*/ 0 w 314"/>
                <a:gd name="T3" fmla="*/ 0 h 113"/>
                <a:gd name="T4" fmla="*/ 314 w 314"/>
                <a:gd name="T5" fmla="*/ 0 h 113"/>
                <a:gd name="T6" fmla="*/ 0 60000 65536"/>
                <a:gd name="T7" fmla="*/ 0 60000 65536"/>
                <a:gd name="T8" fmla="*/ 0 60000 65536"/>
                <a:gd name="T9" fmla="*/ 0 w 314"/>
                <a:gd name="T10" fmla="*/ 0 h 113"/>
                <a:gd name="T11" fmla="*/ 314 w 314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3">
                  <a:moveTo>
                    <a:pt x="0" y="113"/>
                  </a:moveTo>
                  <a:lnTo>
                    <a:pt x="0" y="0"/>
                  </a:lnTo>
                  <a:lnTo>
                    <a:pt x="314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2935" y="2678"/>
              <a:ext cx="874" cy="108"/>
            </a:xfrm>
            <a:custGeom>
              <a:avLst/>
              <a:gdLst>
                <a:gd name="T0" fmla="*/ 0 w 874"/>
                <a:gd name="T1" fmla="*/ 108 h 108"/>
                <a:gd name="T2" fmla="*/ 0 w 874"/>
                <a:gd name="T3" fmla="*/ 0 h 108"/>
                <a:gd name="T4" fmla="*/ 874 w 874"/>
                <a:gd name="T5" fmla="*/ 0 h 108"/>
                <a:gd name="T6" fmla="*/ 0 60000 65536"/>
                <a:gd name="T7" fmla="*/ 0 60000 65536"/>
                <a:gd name="T8" fmla="*/ 0 60000 65536"/>
                <a:gd name="T9" fmla="*/ 0 w 874"/>
                <a:gd name="T10" fmla="*/ 0 h 108"/>
                <a:gd name="T11" fmla="*/ 874 w 874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4" h="108">
                  <a:moveTo>
                    <a:pt x="0" y="108"/>
                  </a:moveTo>
                  <a:lnTo>
                    <a:pt x="0" y="0"/>
                  </a:lnTo>
                  <a:lnTo>
                    <a:pt x="874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3276" y="2801"/>
              <a:ext cx="462" cy="93"/>
            </a:xfrm>
            <a:custGeom>
              <a:avLst/>
              <a:gdLst>
                <a:gd name="T0" fmla="*/ 0 w 462"/>
                <a:gd name="T1" fmla="*/ 93 h 93"/>
                <a:gd name="T2" fmla="*/ 0 w 462"/>
                <a:gd name="T3" fmla="*/ 0 h 93"/>
                <a:gd name="T4" fmla="*/ 462 w 462"/>
                <a:gd name="T5" fmla="*/ 0 h 93"/>
                <a:gd name="T6" fmla="*/ 0 60000 65536"/>
                <a:gd name="T7" fmla="*/ 0 60000 65536"/>
                <a:gd name="T8" fmla="*/ 0 60000 65536"/>
                <a:gd name="T9" fmla="*/ 0 w 462"/>
                <a:gd name="T10" fmla="*/ 0 h 93"/>
                <a:gd name="T11" fmla="*/ 462 w 462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" h="93">
                  <a:moveTo>
                    <a:pt x="0" y="93"/>
                  </a:moveTo>
                  <a:lnTo>
                    <a:pt x="0" y="0"/>
                  </a:lnTo>
                  <a:lnTo>
                    <a:pt x="462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3408" y="2925"/>
              <a:ext cx="264" cy="62"/>
            </a:xfrm>
            <a:custGeom>
              <a:avLst/>
              <a:gdLst>
                <a:gd name="T0" fmla="*/ 0 w 264"/>
                <a:gd name="T1" fmla="*/ 62 h 62"/>
                <a:gd name="T2" fmla="*/ 0 w 264"/>
                <a:gd name="T3" fmla="*/ 0 h 62"/>
                <a:gd name="T4" fmla="*/ 264 w 264"/>
                <a:gd name="T5" fmla="*/ 0 h 62"/>
                <a:gd name="T6" fmla="*/ 0 60000 65536"/>
                <a:gd name="T7" fmla="*/ 0 60000 65536"/>
                <a:gd name="T8" fmla="*/ 0 60000 65536"/>
                <a:gd name="T9" fmla="*/ 0 w 264"/>
                <a:gd name="T10" fmla="*/ 0 h 62"/>
                <a:gd name="T11" fmla="*/ 264 w 264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" h="62">
                  <a:moveTo>
                    <a:pt x="0" y="62"/>
                  </a:moveTo>
                  <a:lnTo>
                    <a:pt x="0" y="0"/>
                  </a:lnTo>
                  <a:lnTo>
                    <a:pt x="264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3408" y="2992"/>
              <a:ext cx="500" cy="57"/>
            </a:xfrm>
            <a:custGeom>
              <a:avLst/>
              <a:gdLst>
                <a:gd name="T0" fmla="*/ 0 w 500"/>
                <a:gd name="T1" fmla="*/ 0 h 57"/>
                <a:gd name="T2" fmla="*/ 0 w 500"/>
                <a:gd name="T3" fmla="*/ 57 h 57"/>
                <a:gd name="T4" fmla="*/ 500 w 500"/>
                <a:gd name="T5" fmla="*/ 57 h 57"/>
                <a:gd name="T6" fmla="*/ 0 60000 65536"/>
                <a:gd name="T7" fmla="*/ 0 60000 65536"/>
                <a:gd name="T8" fmla="*/ 0 60000 65536"/>
                <a:gd name="T9" fmla="*/ 0 w 500"/>
                <a:gd name="T10" fmla="*/ 0 h 57"/>
                <a:gd name="T11" fmla="*/ 500 w 500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0" h="57">
                  <a:moveTo>
                    <a:pt x="0" y="0"/>
                  </a:moveTo>
                  <a:lnTo>
                    <a:pt x="0" y="57"/>
                  </a:lnTo>
                  <a:lnTo>
                    <a:pt x="500" y="5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3276" y="2899"/>
              <a:ext cx="132" cy="88"/>
            </a:xfrm>
            <a:custGeom>
              <a:avLst/>
              <a:gdLst>
                <a:gd name="T0" fmla="*/ 0 w 132"/>
                <a:gd name="T1" fmla="*/ 0 h 88"/>
                <a:gd name="T2" fmla="*/ 0 w 132"/>
                <a:gd name="T3" fmla="*/ 88 h 88"/>
                <a:gd name="T4" fmla="*/ 132 w 132"/>
                <a:gd name="T5" fmla="*/ 88 h 88"/>
                <a:gd name="T6" fmla="*/ 0 60000 65536"/>
                <a:gd name="T7" fmla="*/ 0 60000 65536"/>
                <a:gd name="T8" fmla="*/ 0 60000 65536"/>
                <a:gd name="T9" fmla="*/ 0 w 132"/>
                <a:gd name="T10" fmla="*/ 0 h 88"/>
                <a:gd name="T11" fmla="*/ 132 w 13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88">
                  <a:moveTo>
                    <a:pt x="0" y="0"/>
                  </a:moveTo>
                  <a:lnTo>
                    <a:pt x="0" y="88"/>
                  </a:lnTo>
                  <a:lnTo>
                    <a:pt x="132" y="88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2935" y="2791"/>
              <a:ext cx="341" cy="103"/>
            </a:xfrm>
            <a:custGeom>
              <a:avLst/>
              <a:gdLst>
                <a:gd name="T0" fmla="*/ 0 w 341"/>
                <a:gd name="T1" fmla="*/ 0 h 103"/>
                <a:gd name="T2" fmla="*/ 0 w 341"/>
                <a:gd name="T3" fmla="*/ 103 h 103"/>
                <a:gd name="T4" fmla="*/ 341 w 341"/>
                <a:gd name="T5" fmla="*/ 103 h 103"/>
                <a:gd name="T6" fmla="*/ 0 60000 65536"/>
                <a:gd name="T7" fmla="*/ 0 60000 65536"/>
                <a:gd name="T8" fmla="*/ 0 60000 65536"/>
                <a:gd name="T9" fmla="*/ 0 w 341"/>
                <a:gd name="T10" fmla="*/ 0 h 103"/>
                <a:gd name="T11" fmla="*/ 341 w 341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1" h="103">
                  <a:moveTo>
                    <a:pt x="0" y="0"/>
                  </a:moveTo>
                  <a:lnTo>
                    <a:pt x="0" y="103"/>
                  </a:lnTo>
                  <a:lnTo>
                    <a:pt x="341" y="103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2720" y="2672"/>
              <a:ext cx="215" cy="114"/>
            </a:xfrm>
            <a:custGeom>
              <a:avLst/>
              <a:gdLst>
                <a:gd name="T0" fmla="*/ 0 w 215"/>
                <a:gd name="T1" fmla="*/ 0 h 114"/>
                <a:gd name="T2" fmla="*/ 0 w 215"/>
                <a:gd name="T3" fmla="*/ 114 h 114"/>
                <a:gd name="T4" fmla="*/ 215 w 215"/>
                <a:gd name="T5" fmla="*/ 114 h 114"/>
                <a:gd name="T6" fmla="*/ 0 60000 65536"/>
                <a:gd name="T7" fmla="*/ 0 60000 65536"/>
                <a:gd name="T8" fmla="*/ 0 60000 65536"/>
                <a:gd name="T9" fmla="*/ 0 w 215"/>
                <a:gd name="T10" fmla="*/ 0 h 114"/>
                <a:gd name="T11" fmla="*/ 215 w 215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" h="114">
                  <a:moveTo>
                    <a:pt x="0" y="0"/>
                  </a:moveTo>
                  <a:lnTo>
                    <a:pt x="0" y="114"/>
                  </a:lnTo>
                  <a:lnTo>
                    <a:pt x="215" y="114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2632" y="2502"/>
              <a:ext cx="88" cy="170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170 h 170"/>
                <a:gd name="T4" fmla="*/ 88 w 88"/>
                <a:gd name="T5" fmla="*/ 170 h 170"/>
                <a:gd name="T6" fmla="*/ 0 60000 65536"/>
                <a:gd name="T7" fmla="*/ 0 60000 65536"/>
                <a:gd name="T8" fmla="*/ 0 60000 65536"/>
                <a:gd name="T9" fmla="*/ 0 w 88"/>
                <a:gd name="T10" fmla="*/ 0 h 170"/>
                <a:gd name="T11" fmla="*/ 88 w 88"/>
                <a:gd name="T12" fmla="*/ 170 h 1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70">
                  <a:moveTo>
                    <a:pt x="0" y="0"/>
                  </a:moveTo>
                  <a:lnTo>
                    <a:pt x="0" y="170"/>
                  </a:lnTo>
                  <a:lnTo>
                    <a:pt x="88" y="17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2616" y="2219"/>
              <a:ext cx="16" cy="278"/>
            </a:xfrm>
            <a:custGeom>
              <a:avLst/>
              <a:gdLst>
                <a:gd name="T0" fmla="*/ 0 w 16"/>
                <a:gd name="T1" fmla="*/ 0 h 278"/>
                <a:gd name="T2" fmla="*/ 0 w 16"/>
                <a:gd name="T3" fmla="*/ 278 h 278"/>
                <a:gd name="T4" fmla="*/ 16 w 16"/>
                <a:gd name="T5" fmla="*/ 278 h 278"/>
                <a:gd name="T6" fmla="*/ 0 60000 65536"/>
                <a:gd name="T7" fmla="*/ 0 60000 65536"/>
                <a:gd name="T8" fmla="*/ 0 60000 65536"/>
                <a:gd name="T9" fmla="*/ 0 w 16"/>
                <a:gd name="T10" fmla="*/ 0 h 278"/>
                <a:gd name="T11" fmla="*/ 16 w 16"/>
                <a:gd name="T12" fmla="*/ 278 h 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78">
                  <a:moveTo>
                    <a:pt x="0" y="0"/>
                  </a:moveTo>
                  <a:lnTo>
                    <a:pt x="0" y="278"/>
                  </a:lnTo>
                  <a:lnTo>
                    <a:pt x="16" y="278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2440" y="1858"/>
              <a:ext cx="176" cy="361"/>
            </a:xfrm>
            <a:custGeom>
              <a:avLst/>
              <a:gdLst>
                <a:gd name="T0" fmla="*/ 0 w 176"/>
                <a:gd name="T1" fmla="*/ 0 h 361"/>
                <a:gd name="T2" fmla="*/ 0 w 176"/>
                <a:gd name="T3" fmla="*/ 361 h 361"/>
                <a:gd name="T4" fmla="*/ 176 w 176"/>
                <a:gd name="T5" fmla="*/ 361 h 361"/>
                <a:gd name="T6" fmla="*/ 0 60000 65536"/>
                <a:gd name="T7" fmla="*/ 0 60000 65536"/>
                <a:gd name="T8" fmla="*/ 0 60000 65536"/>
                <a:gd name="T9" fmla="*/ 0 w 176"/>
                <a:gd name="T10" fmla="*/ 0 h 361"/>
                <a:gd name="T11" fmla="*/ 176 w 176"/>
                <a:gd name="T12" fmla="*/ 361 h 3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61">
                  <a:moveTo>
                    <a:pt x="0" y="0"/>
                  </a:moveTo>
                  <a:lnTo>
                    <a:pt x="0" y="361"/>
                  </a:lnTo>
                  <a:lnTo>
                    <a:pt x="176" y="361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2407" y="1858"/>
              <a:ext cx="33" cy="753"/>
            </a:xfrm>
            <a:custGeom>
              <a:avLst/>
              <a:gdLst>
                <a:gd name="T0" fmla="*/ 0 w 33"/>
                <a:gd name="T1" fmla="*/ 753 h 753"/>
                <a:gd name="T2" fmla="*/ 0 w 33"/>
                <a:gd name="T3" fmla="*/ 0 h 753"/>
                <a:gd name="T4" fmla="*/ 33 w 33"/>
                <a:gd name="T5" fmla="*/ 0 h 753"/>
                <a:gd name="T6" fmla="*/ 0 60000 65536"/>
                <a:gd name="T7" fmla="*/ 0 60000 65536"/>
                <a:gd name="T8" fmla="*/ 0 60000 65536"/>
                <a:gd name="T9" fmla="*/ 0 w 33"/>
                <a:gd name="T10" fmla="*/ 0 h 753"/>
                <a:gd name="T11" fmla="*/ 33 w 33"/>
                <a:gd name="T12" fmla="*/ 753 h 7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753">
                  <a:moveTo>
                    <a:pt x="0" y="753"/>
                  </a:moveTo>
                  <a:lnTo>
                    <a:pt x="0" y="0"/>
                  </a:lnTo>
                  <a:lnTo>
                    <a:pt x="33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3320" y="3173"/>
              <a:ext cx="885" cy="62"/>
            </a:xfrm>
            <a:custGeom>
              <a:avLst/>
              <a:gdLst>
                <a:gd name="T0" fmla="*/ 0 w 885"/>
                <a:gd name="T1" fmla="*/ 62 h 62"/>
                <a:gd name="T2" fmla="*/ 0 w 885"/>
                <a:gd name="T3" fmla="*/ 0 h 62"/>
                <a:gd name="T4" fmla="*/ 885 w 885"/>
                <a:gd name="T5" fmla="*/ 0 h 62"/>
                <a:gd name="T6" fmla="*/ 0 60000 65536"/>
                <a:gd name="T7" fmla="*/ 0 60000 65536"/>
                <a:gd name="T8" fmla="*/ 0 60000 65536"/>
                <a:gd name="T9" fmla="*/ 0 w 885"/>
                <a:gd name="T10" fmla="*/ 0 h 62"/>
                <a:gd name="T11" fmla="*/ 885 w 885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5" h="62">
                  <a:moveTo>
                    <a:pt x="0" y="62"/>
                  </a:moveTo>
                  <a:lnTo>
                    <a:pt x="0" y="0"/>
                  </a:lnTo>
                  <a:lnTo>
                    <a:pt x="885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3320" y="3240"/>
              <a:ext cx="1287" cy="57"/>
            </a:xfrm>
            <a:custGeom>
              <a:avLst/>
              <a:gdLst>
                <a:gd name="T0" fmla="*/ 0 w 1287"/>
                <a:gd name="T1" fmla="*/ 0 h 57"/>
                <a:gd name="T2" fmla="*/ 0 w 1287"/>
                <a:gd name="T3" fmla="*/ 57 h 57"/>
                <a:gd name="T4" fmla="*/ 1287 w 1287"/>
                <a:gd name="T5" fmla="*/ 57 h 57"/>
                <a:gd name="T6" fmla="*/ 0 60000 65536"/>
                <a:gd name="T7" fmla="*/ 0 60000 65536"/>
                <a:gd name="T8" fmla="*/ 0 60000 65536"/>
                <a:gd name="T9" fmla="*/ 0 w 1287"/>
                <a:gd name="T10" fmla="*/ 0 h 57"/>
                <a:gd name="T11" fmla="*/ 1287 w 1287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7" h="57">
                  <a:moveTo>
                    <a:pt x="0" y="0"/>
                  </a:moveTo>
                  <a:lnTo>
                    <a:pt x="0" y="57"/>
                  </a:lnTo>
                  <a:lnTo>
                    <a:pt x="1287" y="5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>
              <a:off x="2753" y="3235"/>
              <a:ext cx="567" cy="139"/>
            </a:xfrm>
            <a:custGeom>
              <a:avLst/>
              <a:gdLst>
                <a:gd name="T0" fmla="*/ 0 w 567"/>
                <a:gd name="T1" fmla="*/ 139 h 139"/>
                <a:gd name="T2" fmla="*/ 0 w 567"/>
                <a:gd name="T3" fmla="*/ 0 h 139"/>
                <a:gd name="T4" fmla="*/ 567 w 567"/>
                <a:gd name="T5" fmla="*/ 0 h 139"/>
                <a:gd name="T6" fmla="*/ 0 60000 65536"/>
                <a:gd name="T7" fmla="*/ 0 60000 65536"/>
                <a:gd name="T8" fmla="*/ 0 60000 65536"/>
                <a:gd name="T9" fmla="*/ 0 w 567"/>
                <a:gd name="T10" fmla="*/ 0 h 139"/>
                <a:gd name="T11" fmla="*/ 567 w 567"/>
                <a:gd name="T12" fmla="*/ 139 h 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7" h="139">
                  <a:moveTo>
                    <a:pt x="0" y="139"/>
                  </a:moveTo>
                  <a:lnTo>
                    <a:pt x="0" y="0"/>
                  </a:lnTo>
                  <a:lnTo>
                    <a:pt x="567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2929" y="3420"/>
              <a:ext cx="1106" cy="93"/>
            </a:xfrm>
            <a:custGeom>
              <a:avLst/>
              <a:gdLst>
                <a:gd name="T0" fmla="*/ 0 w 1106"/>
                <a:gd name="T1" fmla="*/ 93 h 93"/>
                <a:gd name="T2" fmla="*/ 0 w 1106"/>
                <a:gd name="T3" fmla="*/ 0 h 93"/>
                <a:gd name="T4" fmla="*/ 1106 w 1106"/>
                <a:gd name="T5" fmla="*/ 0 h 93"/>
                <a:gd name="T6" fmla="*/ 0 60000 65536"/>
                <a:gd name="T7" fmla="*/ 0 60000 65536"/>
                <a:gd name="T8" fmla="*/ 0 60000 65536"/>
                <a:gd name="T9" fmla="*/ 0 w 1106"/>
                <a:gd name="T10" fmla="*/ 0 h 93"/>
                <a:gd name="T11" fmla="*/ 1106 w 1106"/>
                <a:gd name="T12" fmla="*/ 93 h 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6" h="93">
                  <a:moveTo>
                    <a:pt x="0" y="93"/>
                  </a:moveTo>
                  <a:lnTo>
                    <a:pt x="0" y="0"/>
                  </a:lnTo>
                  <a:lnTo>
                    <a:pt x="1106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3320" y="3544"/>
              <a:ext cx="720" cy="62"/>
            </a:xfrm>
            <a:custGeom>
              <a:avLst/>
              <a:gdLst>
                <a:gd name="T0" fmla="*/ 0 w 720"/>
                <a:gd name="T1" fmla="*/ 62 h 62"/>
                <a:gd name="T2" fmla="*/ 0 w 720"/>
                <a:gd name="T3" fmla="*/ 0 h 62"/>
                <a:gd name="T4" fmla="*/ 720 w 720"/>
                <a:gd name="T5" fmla="*/ 0 h 62"/>
                <a:gd name="T6" fmla="*/ 0 60000 65536"/>
                <a:gd name="T7" fmla="*/ 0 60000 65536"/>
                <a:gd name="T8" fmla="*/ 0 60000 65536"/>
                <a:gd name="T9" fmla="*/ 0 w 720"/>
                <a:gd name="T10" fmla="*/ 0 h 62"/>
                <a:gd name="T11" fmla="*/ 720 w 720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62">
                  <a:moveTo>
                    <a:pt x="0" y="62"/>
                  </a:moveTo>
                  <a:lnTo>
                    <a:pt x="0" y="0"/>
                  </a:lnTo>
                  <a:lnTo>
                    <a:pt x="720" y="0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3061" y="384"/>
              <a:ext cx="2721" cy="3361"/>
              <a:chOff x="3039" y="384"/>
              <a:chExt cx="2721" cy="3361"/>
            </a:xfrm>
          </p:grpSpPr>
          <p:sp>
            <p:nvSpPr>
              <p:cNvPr id="24638" name="Rectangle 54"/>
              <p:cNvSpPr>
                <a:spLocks noChangeArrowheads="1"/>
              </p:cNvSpPr>
              <p:nvPr/>
            </p:nvSpPr>
            <p:spPr bwMode="auto">
              <a:xfrm>
                <a:off x="3859" y="384"/>
                <a:ext cx="95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Montreal.CAN/89 D4</a:t>
                </a:r>
                <a:endParaRPr lang="en-GB" sz="1200" b="1"/>
              </a:p>
            </p:txBody>
          </p:sp>
          <p:sp>
            <p:nvSpPr>
              <p:cNvPr id="24639" name="Rectangle 55"/>
              <p:cNvSpPr>
                <a:spLocks noChangeArrowheads="1"/>
              </p:cNvSpPr>
              <p:nvPr/>
            </p:nvSpPr>
            <p:spPr bwMode="auto">
              <a:xfrm>
                <a:off x="3881" y="509"/>
                <a:ext cx="103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Victoria.AUS/12.99 D9</a:t>
                </a:r>
                <a:endParaRPr lang="en-GB" sz="1200" b="1"/>
              </a:p>
            </p:txBody>
          </p:sp>
          <p:sp>
            <p:nvSpPr>
              <p:cNvPr id="24640" name="Rectangle 56"/>
              <p:cNvSpPr>
                <a:spLocks noChangeArrowheads="1"/>
              </p:cNvSpPr>
              <p:nvPr/>
            </p:nvSpPr>
            <p:spPr bwMode="auto">
              <a:xfrm>
                <a:off x="3529" y="624"/>
                <a:ext cx="79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Palau.BLA/93 D5</a:t>
                </a:r>
                <a:endParaRPr lang="en-GB" sz="1200" b="1"/>
              </a:p>
            </p:txBody>
          </p:sp>
          <p:sp>
            <p:nvSpPr>
              <p:cNvPr id="24641" name="Rectangle 57"/>
              <p:cNvSpPr>
                <a:spLocks noChangeArrowheads="1"/>
              </p:cNvSpPr>
              <p:nvPr/>
            </p:nvSpPr>
            <p:spPr bwMode="auto">
              <a:xfrm>
                <a:off x="3309" y="749"/>
                <a:ext cx="102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Bangkok.THA/93/1 D5</a:t>
                </a:r>
                <a:endParaRPr lang="en-GB" sz="1200" b="1"/>
              </a:p>
            </p:txBody>
          </p:sp>
          <p:sp>
            <p:nvSpPr>
              <p:cNvPr id="24642" name="Rectangle 58"/>
              <p:cNvSpPr>
                <a:spLocks noChangeArrowheads="1"/>
              </p:cNvSpPr>
              <p:nvPr/>
            </p:nvSpPr>
            <p:spPr bwMode="auto">
              <a:xfrm>
                <a:off x="3705" y="864"/>
                <a:ext cx="93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Illinois.USA/89/1 D3</a:t>
                </a:r>
                <a:endParaRPr lang="en-GB" sz="1200" b="1"/>
              </a:p>
            </p:txBody>
          </p:sp>
          <p:sp>
            <p:nvSpPr>
              <p:cNvPr id="24643" name="Rectangle 59"/>
              <p:cNvSpPr>
                <a:spLocks noChangeArrowheads="1"/>
              </p:cNvSpPr>
              <p:nvPr/>
            </p:nvSpPr>
            <p:spPr bwMode="auto">
              <a:xfrm>
                <a:off x="3820" y="1008"/>
                <a:ext cx="121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Manchester.UNK/30/94 D8</a:t>
                </a:r>
                <a:endParaRPr lang="en-GB" sz="1200" b="1"/>
              </a:p>
            </p:txBody>
          </p:sp>
          <p:sp>
            <p:nvSpPr>
              <p:cNvPr id="24644" name="Rectangle 60"/>
              <p:cNvSpPr>
                <a:spLocks noChangeArrowheads="1"/>
              </p:cNvSpPr>
              <p:nvPr/>
            </p:nvSpPr>
            <p:spPr bwMode="auto">
              <a:xfrm>
                <a:off x="4612" y="1104"/>
                <a:ext cx="114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Illinois.USA/50.99 D7</a:t>
                </a:r>
                <a:endParaRPr lang="en-GB" sz="1200" b="1"/>
              </a:p>
            </p:txBody>
          </p:sp>
          <p:sp>
            <p:nvSpPr>
              <p:cNvPr id="24645" name="Rectangle 61"/>
              <p:cNvSpPr>
                <a:spLocks noChangeArrowheads="1"/>
              </p:cNvSpPr>
              <p:nvPr/>
            </p:nvSpPr>
            <p:spPr bwMode="auto">
              <a:xfrm>
                <a:off x="3738" y="1248"/>
                <a:ext cx="103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Victoria.AUS/16.85 D7</a:t>
                </a:r>
                <a:endParaRPr lang="en-GB" sz="1200" b="1"/>
              </a:p>
            </p:txBody>
          </p:sp>
          <p:sp>
            <p:nvSpPr>
              <p:cNvPr id="24646" name="Rectangle 62"/>
              <p:cNvSpPr>
                <a:spLocks noChangeArrowheads="1"/>
              </p:cNvSpPr>
              <p:nvPr/>
            </p:nvSpPr>
            <p:spPr bwMode="auto">
              <a:xfrm>
                <a:off x="3419" y="1394"/>
                <a:ext cx="85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i="1">
                    <a:latin typeface="Arial" pitchFamily="34" charset="0"/>
                  </a:rPr>
                  <a:t> </a:t>
                </a:r>
                <a:r>
                  <a:rPr lang="en-GB" sz="1200" b="1">
                    <a:latin typeface="Arial" pitchFamily="34" charset="0"/>
                  </a:rPr>
                  <a:t>Bristol.UNK/74 D1</a:t>
                </a:r>
                <a:endParaRPr lang="en-GB" sz="1200" b="1"/>
              </a:p>
            </p:txBody>
          </p:sp>
          <p:sp>
            <p:nvSpPr>
              <p:cNvPr id="24647" name="Rectangle 63"/>
              <p:cNvSpPr>
                <a:spLocks noChangeArrowheads="1"/>
              </p:cNvSpPr>
              <p:nvPr/>
            </p:nvSpPr>
            <p:spPr bwMode="auto">
              <a:xfrm>
                <a:off x="3908" y="1517"/>
                <a:ext cx="112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NewJersey.USA/94/1 D6</a:t>
                </a:r>
                <a:endParaRPr lang="en-GB" sz="1200" b="1"/>
              </a:p>
            </p:txBody>
          </p:sp>
          <p:sp>
            <p:nvSpPr>
              <p:cNvPr id="24648" name="Rectangle 64"/>
              <p:cNvSpPr>
                <a:spLocks noChangeArrowheads="1"/>
              </p:cNvSpPr>
              <p:nvPr/>
            </p:nvSpPr>
            <p:spPr bwMode="auto">
              <a:xfrm>
                <a:off x="3089" y="1613"/>
                <a:ext cx="129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Johannesburg.SOA/88/1 D2</a:t>
                </a:r>
                <a:endParaRPr lang="en-GB" sz="1200" b="1"/>
              </a:p>
            </p:txBody>
          </p:sp>
          <p:sp>
            <p:nvSpPr>
              <p:cNvPr id="24649" name="Rectangle 65"/>
              <p:cNvSpPr>
                <a:spLocks noChangeArrowheads="1"/>
              </p:cNvSpPr>
              <p:nvPr/>
            </p:nvSpPr>
            <p:spPr bwMode="auto">
              <a:xfrm>
                <a:off x="3732" y="1728"/>
                <a:ext cx="119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MVi/Mpigi.UGA/18.00 D10</a:t>
                </a:r>
                <a:endParaRPr lang="en-GB" sz="1200" b="1"/>
              </a:p>
            </p:txBody>
          </p:sp>
          <p:sp>
            <p:nvSpPr>
              <p:cNvPr id="24650" name="Rectangle 66"/>
              <p:cNvSpPr>
                <a:spLocks noChangeArrowheads="1"/>
              </p:cNvSpPr>
              <p:nvPr/>
            </p:nvSpPr>
            <p:spPr bwMode="auto">
              <a:xfrm>
                <a:off x="3617" y="1872"/>
                <a:ext cx="101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i="1">
                    <a:latin typeface="Arial" pitchFamily="34" charset="0"/>
                  </a:rPr>
                  <a:t> </a:t>
                </a:r>
                <a:r>
                  <a:rPr lang="en-GB" sz="1200" b="1">
                    <a:latin typeface="Arial" pitchFamily="34" charset="0"/>
                  </a:rPr>
                  <a:t>MVs/Madrid.SPA/94 F</a:t>
                </a:r>
                <a:endParaRPr lang="en-GB" sz="1200" b="1"/>
              </a:p>
            </p:txBody>
          </p:sp>
          <p:sp>
            <p:nvSpPr>
              <p:cNvPr id="24651" name="Rectangle 67"/>
              <p:cNvSpPr>
                <a:spLocks noChangeArrowheads="1"/>
              </p:cNvSpPr>
              <p:nvPr/>
            </p:nvSpPr>
            <p:spPr bwMode="auto">
              <a:xfrm>
                <a:off x="4519" y="1968"/>
                <a:ext cx="9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Erlangen.DEU/90 C2</a:t>
                </a:r>
                <a:endParaRPr lang="en-GB" sz="1200" b="1"/>
              </a:p>
            </p:txBody>
          </p:sp>
          <p:sp>
            <p:nvSpPr>
              <p:cNvPr id="24652" name="Rectangle 68"/>
              <p:cNvSpPr>
                <a:spLocks noChangeArrowheads="1"/>
              </p:cNvSpPr>
              <p:nvPr/>
            </p:nvSpPr>
            <p:spPr bwMode="auto">
              <a:xfrm>
                <a:off x="4112" y="2137"/>
                <a:ext cx="96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Maryland.USA/77 C2</a:t>
                </a:r>
                <a:endParaRPr lang="en-GB" sz="1200" b="1"/>
              </a:p>
            </p:txBody>
          </p:sp>
          <p:sp>
            <p:nvSpPr>
              <p:cNvPr id="24653" name="Rectangle 69"/>
              <p:cNvSpPr>
                <a:spLocks noChangeArrowheads="1"/>
              </p:cNvSpPr>
              <p:nvPr/>
            </p:nvSpPr>
            <p:spPr bwMode="auto">
              <a:xfrm>
                <a:off x="3298" y="2237"/>
                <a:ext cx="90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Tokyo.JPN/84/K C1</a:t>
                </a:r>
                <a:endParaRPr lang="en-GB" sz="1200" b="1"/>
              </a:p>
            </p:txBody>
          </p:sp>
          <p:sp>
            <p:nvSpPr>
              <p:cNvPr id="24654" name="Rectangle 70"/>
              <p:cNvSpPr>
                <a:spLocks noChangeArrowheads="1"/>
              </p:cNvSpPr>
              <p:nvPr/>
            </p:nvSpPr>
            <p:spPr bwMode="auto">
              <a:xfrm>
                <a:off x="3479" y="2352"/>
                <a:ext cx="99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i="1">
                    <a:latin typeface="Arial" pitchFamily="34" charset="0"/>
                  </a:rPr>
                  <a:t> </a:t>
                </a:r>
                <a:r>
                  <a:rPr lang="en-GB" sz="1200" b="1">
                    <a:latin typeface="Arial" pitchFamily="34" charset="0"/>
                  </a:rPr>
                  <a:t>Goettingen.DEU/71 E</a:t>
                </a:r>
                <a:endParaRPr lang="en-GB" sz="1200" b="1"/>
              </a:p>
            </p:txBody>
          </p:sp>
          <p:sp>
            <p:nvSpPr>
              <p:cNvPr id="24655" name="Rectangle 71"/>
              <p:cNvSpPr>
                <a:spLocks noChangeArrowheads="1"/>
              </p:cNvSpPr>
              <p:nvPr/>
            </p:nvSpPr>
            <p:spPr bwMode="auto">
              <a:xfrm>
                <a:off x="3039" y="2496"/>
                <a:ext cx="116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 dirty="0">
                    <a:latin typeface="Arial" pitchFamily="34" charset="0"/>
                  </a:rPr>
                  <a:t> </a:t>
                </a:r>
                <a:r>
                  <a:rPr lang="en-GB" sz="1200" b="1" dirty="0" err="1">
                    <a:solidFill>
                      <a:schemeClr val="bg2"/>
                    </a:solidFill>
                    <a:latin typeface="Arial" pitchFamily="34" charset="0"/>
                  </a:rPr>
                  <a:t>Edmonston-wt.USA</a:t>
                </a:r>
                <a:r>
                  <a:rPr lang="en-GB" sz="1200" b="1" dirty="0">
                    <a:solidFill>
                      <a:schemeClr val="bg2"/>
                    </a:solidFill>
                    <a:latin typeface="Arial" pitchFamily="34" charset="0"/>
                  </a:rPr>
                  <a:t>/54 A</a:t>
                </a:r>
                <a:endParaRPr lang="en-GB" sz="12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4656" name="Rectangle 72"/>
              <p:cNvSpPr>
                <a:spLocks noChangeArrowheads="1"/>
              </p:cNvSpPr>
              <p:nvPr/>
            </p:nvSpPr>
            <p:spPr bwMode="auto">
              <a:xfrm>
                <a:off x="3809" y="2592"/>
                <a:ext cx="98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Libreville.GAB/84 B2</a:t>
                </a:r>
                <a:endParaRPr lang="en-GB" sz="1200" b="1"/>
              </a:p>
            </p:txBody>
          </p:sp>
          <p:sp>
            <p:nvSpPr>
              <p:cNvPr id="24657" name="Rectangle 73"/>
              <p:cNvSpPr>
                <a:spLocks noChangeArrowheads="1"/>
              </p:cNvSpPr>
              <p:nvPr/>
            </p:nvSpPr>
            <p:spPr bwMode="auto">
              <a:xfrm>
                <a:off x="3738" y="2736"/>
                <a:ext cx="108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i="1">
                    <a:latin typeface="Arial" pitchFamily="34" charset="0"/>
                  </a:rPr>
                  <a:t> </a:t>
                </a:r>
                <a:r>
                  <a:rPr lang="en-GB" sz="1200" b="1">
                    <a:latin typeface="Arial" pitchFamily="34" charset="0"/>
                  </a:rPr>
                  <a:t>Yaounde.CAE/12.83 B1</a:t>
                </a:r>
                <a:endParaRPr lang="en-GB" sz="1200" b="1"/>
              </a:p>
            </p:txBody>
          </p:sp>
          <p:sp>
            <p:nvSpPr>
              <p:cNvPr id="24658" name="Rectangle 74"/>
              <p:cNvSpPr>
                <a:spLocks noChangeArrowheads="1"/>
              </p:cNvSpPr>
              <p:nvPr/>
            </p:nvSpPr>
            <p:spPr bwMode="auto">
              <a:xfrm>
                <a:off x="3672" y="2861"/>
                <a:ext cx="103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NewYork.USA/94 B3.2</a:t>
                </a:r>
                <a:endParaRPr lang="en-GB" sz="1200" b="1"/>
              </a:p>
            </p:txBody>
          </p:sp>
          <p:sp>
            <p:nvSpPr>
              <p:cNvPr id="24659" name="Rectangle 75"/>
              <p:cNvSpPr>
                <a:spLocks noChangeArrowheads="1"/>
              </p:cNvSpPr>
              <p:nvPr/>
            </p:nvSpPr>
            <p:spPr bwMode="auto">
              <a:xfrm>
                <a:off x="3908" y="2976"/>
                <a:ext cx="96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Ibadan.Nie/97/1 B3.1</a:t>
                </a:r>
                <a:endParaRPr lang="en-GB" sz="1200" b="1"/>
              </a:p>
            </p:txBody>
          </p:sp>
          <p:sp>
            <p:nvSpPr>
              <p:cNvPr id="24660" name="Rectangle 76"/>
              <p:cNvSpPr>
                <a:spLocks noChangeArrowheads="1"/>
              </p:cNvSpPr>
              <p:nvPr/>
            </p:nvSpPr>
            <p:spPr bwMode="auto">
              <a:xfrm>
                <a:off x="4211" y="3101"/>
                <a:ext cx="93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Hunan.CHN/93/7 H1</a:t>
                </a:r>
                <a:endParaRPr lang="en-GB" sz="1200" b="1"/>
              </a:p>
            </p:txBody>
          </p:sp>
          <p:sp>
            <p:nvSpPr>
              <p:cNvPr id="24661" name="Rectangle 77"/>
              <p:cNvSpPr>
                <a:spLocks noChangeArrowheads="1"/>
              </p:cNvSpPr>
              <p:nvPr/>
            </p:nvSpPr>
            <p:spPr bwMode="auto">
              <a:xfrm>
                <a:off x="4612" y="3216"/>
                <a:ext cx="95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Beijing.CHN/94/1 H2</a:t>
                </a:r>
                <a:endParaRPr lang="en-GB" sz="1200" b="1"/>
              </a:p>
            </p:txBody>
          </p:sp>
          <p:sp>
            <p:nvSpPr>
              <p:cNvPr id="24662" name="Rectangle 78"/>
              <p:cNvSpPr>
                <a:spLocks noChangeArrowheads="1"/>
              </p:cNvSpPr>
              <p:nvPr/>
            </p:nvSpPr>
            <p:spPr bwMode="auto">
              <a:xfrm>
                <a:off x="4035" y="3360"/>
                <a:ext cx="89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i="1">
                    <a:latin typeface="Arial" pitchFamily="34" charset="0"/>
                  </a:rPr>
                  <a:t> </a:t>
                </a:r>
                <a:r>
                  <a:rPr lang="en-GB" sz="1200" b="1">
                    <a:latin typeface="Arial" pitchFamily="34" charset="0"/>
                  </a:rPr>
                  <a:t>Berkely.USA/83 G1</a:t>
                </a:r>
                <a:endParaRPr lang="en-GB" sz="1200" b="1"/>
              </a:p>
            </p:txBody>
          </p:sp>
          <p:sp>
            <p:nvSpPr>
              <p:cNvPr id="24663" name="Rectangle 79"/>
              <p:cNvSpPr>
                <a:spLocks noChangeArrowheads="1"/>
              </p:cNvSpPr>
              <p:nvPr/>
            </p:nvSpPr>
            <p:spPr bwMode="auto">
              <a:xfrm>
                <a:off x="4046" y="3485"/>
                <a:ext cx="120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Amsterdam.NET/49.97 G2</a:t>
                </a:r>
                <a:endParaRPr lang="en-GB" sz="1200" b="1"/>
              </a:p>
            </p:txBody>
          </p:sp>
          <p:sp>
            <p:nvSpPr>
              <p:cNvPr id="24664" name="Rectangle 80"/>
              <p:cNvSpPr>
                <a:spLocks noChangeArrowheads="1"/>
              </p:cNvSpPr>
              <p:nvPr/>
            </p:nvSpPr>
            <p:spPr bwMode="auto">
              <a:xfrm>
                <a:off x="3787" y="3629"/>
                <a:ext cx="95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200" b="1">
                    <a:latin typeface="Arial" pitchFamily="34" charset="0"/>
                  </a:rPr>
                  <a:t> Gresik.INO/18.02 G3</a:t>
                </a:r>
                <a:endParaRPr lang="en-GB" sz="1200" b="1"/>
              </a:p>
            </p:txBody>
          </p:sp>
        </p:grpSp>
        <p:sp>
          <p:nvSpPr>
            <p:cNvPr id="24630" name="Freeform 81"/>
            <p:cNvSpPr>
              <a:spLocks/>
            </p:cNvSpPr>
            <p:nvPr/>
          </p:nvSpPr>
          <p:spPr bwMode="auto">
            <a:xfrm>
              <a:off x="3320" y="3611"/>
              <a:ext cx="462" cy="57"/>
            </a:xfrm>
            <a:custGeom>
              <a:avLst/>
              <a:gdLst>
                <a:gd name="T0" fmla="*/ 0 w 462"/>
                <a:gd name="T1" fmla="*/ 0 h 57"/>
                <a:gd name="T2" fmla="*/ 0 w 462"/>
                <a:gd name="T3" fmla="*/ 57 h 57"/>
                <a:gd name="T4" fmla="*/ 462 w 462"/>
                <a:gd name="T5" fmla="*/ 57 h 57"/>
                <a:gd name="T6" fmla="*/ 0 60000 65536"/>
                <a:gd name="T7" fmla="*/ 0 60000 65536"/>
                <a:gd name="T8" fmla="*/ 0 60000 65536"/>
                <a:gd name="T9" fmla="*/ 0 w 462"/>
                <a:gd name="T10" fmla="*/ 0 h 57"/>
                <a:gd name="T11" fmla="*/ 462 w 462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2" h="57">
                  <a:moveTo>
                    <a:pt x="0" y="0"/>
                  </a:moveTo>
                  <a:lnTo>
                    <a:pt x="0" y="57"/>
                  </a:lnTo>
                  <a:lnTo>
                    <a:pt x="462" y="57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1" name="Freeform 82"/>
            <p:cNvSpPr>
              <a:spLocks/>
            </p:cNvSpPr>
            <p:nvPr/>
          </p:nvSpPr>
          <p:spPr bwMode="auto">
            <a:xfrm>
              <a:off x="2929" y="3518"/>
              <a:ext cx="391" cy="88"/>
            </a:xfrm>
            <a:custGeom>
              <a:avLst/>
              <a:gdLst>
                <a:gd name="T0" fmla="*/ 0 w 391"/>
                <a:gd name="T1" fmla="*/ 0 h 88"/>
                <a:gd name="T2" fmla="*/ 0 w 391"/>
                <a:gd name="T3" fmla="*/ 88 h 88"/>
                <a:gd name="T4" fmla="*/ 391 w 391"/>
                <a:gd name="T5" fmla="*/ 88 h 88"/>
                <a:gd name="T6" fmla="*/ 0 60000 65536"/>
                <a:gd name="T7" fmla="*/ 0 60000 65536"/>
                <a:gd name="T8" fmla="*/ 0 60000 65536"/>
                <a:gd name="T9" fmla="*/ 0 w 391"/>
                <a:gd name="T10" fmla="*/ 0 h 88"/>
                <a:gd name="T11" fmla="*/ 391 w 391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" h="88">
                  <a:moveTo>
                    <a:pt x="0" y="0"/>
                  </a:moveTo>
                  <a:lnTo>
                    <a:pt x="0" y="88"/>
                  </a:lnTo>
                  <a:lnTo>
                    <a:pt x="391" y="88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2" name="Freeform 83"/>
            <p:cNvSpPr>
              <a:spLocks/>
            </p:cNvSpPr>
            <p:nvPr/>
          </p:nvSpPr>
          <p:spPr bwMode="auto">
            <a:xfrm>
              <a:off x="2753" y="3379"/>
              <a:ext cx="176" cy="134"/>
            </a:xfrm>
            <a:custGeom>
              <a:avLst/>
              <a:gdLst>
                <a:gd name="T0" fmla="*/ 0 w 176"/>
                <a:gd name="T1" fmla="*/ 0 h 134"/>
                <a:gd name="T2" fmla="*/ 0 w 176"/>
                <a:gd name="T3" fmla="*/ 134 h 134"/>
                <a:gd name="T4" fmla="*/ 176 w 176"/>
                <a:gd name="T5" fmla="*/ 134 h 134"/>
                <a:gd name="T6" fmla="*/ 0 60000 65536"/>
                <a:gd name="T7" fmla="*/ 0 60000 65536"/>
                <a:gd name="T8" fmla="*/ 0 60000 65536"/>
                <a:gd name="T9" fmla="*/ 0 w 176"/>
                <a:gd name="T10" fmla="*/ 0 h 134"/>
                <a:gd name="T11" fmla="*/ 176 w 176"/>
                <a:gd name="T12" fmla="*/ 134 h 1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4">
                  <a:moveTo>
                    <a:pt x="0" y="0"/>
                  </a:moveTo>
                  <a:lnTo>
                    <a:pt x="0" y="134"/>
                  </a:lnTo>
                  <a:lnTo>
                    <a:pt x="176" y="134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3" name="Freeform 84"/>
            <p:cNvSpPr>
              <a:spLocks/>
            </p:cNvSpPr>
            <p:nvPr/>
          </p:nvSpPr>
          <p:spPr bwMode="auto">
            <a:xfrm>
              <a:off x="2407" y="2616"/>
              <a:ext cx="346" cy="758"/>
            </a:xfrm>
            <a:custGeom>
              <a:avLst/>
              <a:gdLst>
                <a:gd name="T0" fmla="*/ 0 w 346"/>
                <a:gd name="T1" fmla="*/ 0 h 758"/>
                <a:gd name="T2" fmla="*/ 0 w 346"/>
                <a:gd name="T3" fmla="*/ 758 h 758"/>
                <a:gd name="T4" fmla="*/ 346 w 346"/>
                <a:gd name="T5" fmla="*/ 758 h 758"/>
                <a:gd name="T6" fmla="*/ 0 60000 65536"/>
                <a:gd name="T7" fmla="*/ 0 60000 65536"/>
                <a:gd name="T8" fmla="*/ 0 60000 65536"/>
                <a:gd name="T9" fmla="*/ 0 w 346"/>
                <a:gd name="T10" fmla="*/ 0 h 758"/>
                <a:gd name="T11" fmla="*/ 346 w 346"/>
                <a:gd name="T12" fmla="*/ 758 h 7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" h="758">
                  <a:moveTo>
                    <a:pt x="0" y="0"/>
                  </a:moveTo>
                  <a:lnTo>
                    <a:pt x="0" y="758"/>
                  </a:lnTo>
                  <a:lnTo>
                    <a:pt x="346" y="758"/>
                  </a:lnTo>
                </a:path>
              </a:pathLst>
            </a:cu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4" name="Line 85"/>
            <p:cNvSpPr>
              <a:spLocks noChangeShapeType="1"/>
            </p:cNvSpPr>
            <p:nvPr/>
          </p:nvSpPr>
          <p:spPr bwMode="auto">
            <a:xfrm>
              <a:off x="2682" y="3792"/>
              <a:ext cx="374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5" name="Line 86"/>
            <p:cNvSpPr>
              <a:spLocks noChangeShapeType="1"/>
            </p:cNvSpPr>
            <p:nvPr/>
          </p:nvSpPr>
          <p:spPr bwMode="auto">
            <a:xfrm>
              <a:off x="2682" y="3771"/>
              <a:ext cx="1" cy="4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6" name="Line 87"/>
            <p:cNvSpPr>
              <a:spLocks noChangeShapeType="1"/>
            </p:cNvSpPr>
            <p:nvPr/>
          </p:nvSpPr>
          <p:spPr bwMode="auto">
            <a:xfrm>
              <a:off x="3056" y="3771"/>
              <a:ext cx="1" cy="4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7" name="Rectangle 88"/>
            <p:cNvSpPr>
              <a:spLocks noChangeArrowheads="1"/>
            </p:cNvSpPr>
            <p:nvPr/>
          </p:nvSpPr>
          <p:spPr bwMode="auto">
            <a:xfrm>
              <a:off x="2803" y="3812"/>
              <a:ext cx="2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200" b="1">
                  <a:latin typeface="MS Sans Serif"/>
                </a:rPr>
                <a:t>0.01 </a:t>
              </a:r>
              <a:endParaRPr lang="en-GB" sz="1200" b="1"/>
            </a:p>
          </p:txBody>
        </p:sp>
      </p:grpSp>
      <p:sp>
        <p:nvSpPr>
          <p:cNvPr id="89" name="Slide Number Placeholder 8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5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8496944" cy="6480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100" b="1" dirty="0" smtClean="0"/>
              <a:t>WHO Reference Sequences and Accession Numbers</a:t>
            </a:r>
            <a:br>
              <a:rPr lang="en-US" sz="3100" b="1" dirty="0" smtClean="0"/>
            </a:br>
            <a:r>
              <a:rPr lang="en-US" sz="2200" b="1" dirty="0" smtClean="0"/>
              <a:t>WER March 2012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199854"/>
              </p:ext>
            </p:extLst>
          </p:nvPr>
        </p:nvGraphicFramePr>
        <p:xfrm>
          <a:off x="539552" y="1191076"/>
          <a:ext cx="8029969" cy="510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537"/>
                <a:gridCol w="1140338"/>
                <a:gridCol w="3073863"/>
                <a:gridCol w="1339889"/>
                <a:gridCol w="1409342"/>
              </a:tblGrid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Genotype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Last Observed*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Reference Strain 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GenBank H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Calibri"/>
                        </a:rPr>
                        <a:t>Genbank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 N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2008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MVi/Edmonston-wt.USA/0.54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U03669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U01987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B1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1983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/Yaounde.CAE/12.83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AF079552</a:t>
                      </a:r>
                      <a:endParaRPr lang="en-GB" sz="9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U01998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B2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Libreville.GASB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/0.84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L46753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U01994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B3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/New York.USA/0.94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L46752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L46753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MVi/Ibadan.NIE/0.97/1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AJ239133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AJ232203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C1</a:t>
                      </a:r>
                      <a:r>
                        <a:rPr lang="en-US" sz="900" b="1" baseline="30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1992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/Tokyo.JPN/0.84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AY047365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AY043459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C2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MVi/Maryland.USA/0.77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M81898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M89921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MVi/Erlangen.DEU/0.90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Z80808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X84872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D1</a:t>
                      </a:r>
                      <a:r>
                        <a:rPr lang="en-US" sz="900" b="1" baseline="30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1986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/Bristol.UNK/0.74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Z80805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D01005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96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D2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MVi/Johannesburg.SOA/0.88/1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AF085498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U64582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D3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2004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MVi/Illinois.USA/0.89/1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M81895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U01977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D4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/Montreal.CAN/0.89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AF079554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U01976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2010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MVi/Palau.BLA/0.93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L46757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L46758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MVi/Bangkok.THA/0.93/1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AF009575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AF07955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D6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MVi/New Jersey.USA/0.94/1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L46749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L46750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MVi/Victoria.AUS/16.85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AF247202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AF243450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MVi/Illinois.USA/50.99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AY043461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AY037020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D8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/Manchester.UNK/30.94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U29285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AF280803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D9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MVi/MViVictoria.AUS/12.99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AY127853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AF481485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D10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MVi/Kampala.UGA/51.01/1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AY923213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Ay923185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208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D11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Menglian.Yunnan.CHN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/47.09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GU440576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GU440571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baseline="30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1987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/Goettingen.DEU/0.71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Z80797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X84879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r>
                        <a:rPr lang="en-US" sz="900" b="1" baseline="30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1994</a:t>
                      </a:r>
                      <a:endParaRPr lang="en-GB" sz="9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MVs/Madrid.SPA/0.94 [SSPE]</a:t>
                      </a:r>
                      <a:endParaRPr lang="en-GB" sz="9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Z80830</a:t>
                      </a:r>
                      <a:endParaRPr lang="en-GB" sz="900" b="1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X84865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G1</a:t>
                      </a:r>
                      <a:r>
                        <a:rPr lang="en-US" sz="900" b="1" baseline="30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1983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/Berkeley.USA/0.83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AF079553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U01974</a:t>
                      </a:r>
                      <a:endParaRPr lang="en-GB" sz="9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G2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2004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MVi/Amsterdam.NET/49.97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AF171231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AF171232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G3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/Gresik.INO/17.02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AY184218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AY184217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H1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en-GB" sz="9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/Hunan/CHN/0.93/7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AF045201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AF045212</a:t>
                      </a:r>
                      <a:endParaRPr lang="en-GB" sz="9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7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H2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2003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Calibri"/>
                        </a:rPr>
                        <a:t>MVi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900" b="1" dirty="0" err="1">
                          <a:latin typeface="Calibri"/>
                          <a:ea typeface="Calibri"/>
                          <a:cs typeface="Calibri"/>
                        </a:rPr>
                        <a:t>Beijing.CHN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/0.94/1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AF045203</a:t>
                      </a:r>
                      <a:endParaRPr lang="en-GB" sz="9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AF045217</a:t>
                      </a:r>
                      <a:endParaRPr lang="en-GB" sz="9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Measles sequence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8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8" r="38357" b="20396"/>
          <a:stretch/>
        </p:blipFill>
        <p:spPr bwMode="auto">
          <a:xfrm>
            <a:off x="4833260" y="3573016"/>
            <a:ext cx="4146363" cy="259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76672"/>
            <a:ext cx="8028000" cy="648072"/>
          </a:xfrm>
        </p:spPr>
        <p:txBody>
          <a:bodyPr/>
          <a:lstStyle/>
          <a:p>
            <a:pPr eaLnBrk="1" hangingPunct="1"/>
            <a:r>
              <a:rPr lang="en-US" sz="3800" dirty="0" err="1" smtClean="0"/>
              <a:t>MeaNS</a:t>
            </a:r>
            <a:r>
              <a:rPr lang="en-US" sz="3800" dirty="0" smtClean="0"/>
              <a:t> database</a:t>
            </a:r>
            <a:endParaRPr lang="en-US" sz="3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6750304" cy="2304256"/>
          </a:xfrm>
        </p:spPr>
        <p:txBody>
          <a:bodyPr/>
          <a:lstStyle/>
          <a:p>
            <a:pPr marL="0" indent="0" eaLnBrk="1" hangingPunct="1"/>
            <a:r>
              <a:rPr lang="en-US" sz="2400" b="1" dirty="0" smtClean="0">
                <a:solidFill>
                  <a:srgbClr val="FF0000"/>
                </a:solidFill>
              </a:rPr>
              <a:t>Mea</a:t>
            </a:r>
            <a:r>
              <a:rPr lang="en-US" sz="2400" dirty="0" smtClean="0"/>
              <a:t>sles </a:t>
            </a:r>
            <a:r>
              <a:rPr lang="en-US" sz="2400" b="1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err="1" smtClean="0"/>
              <a:t>ucelotide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urveillance database</a:t>
            </a:r>
            <a:br>
              <a:rPr lang="en-US" sz="2400" dirty="0" smtClean="0"/>
            </a:br>
            <a:r>
              <a:rPr lang="en-US" sz="2400" dirty="0" smtClean="0"/>
              <a:t>	(</a:t>
            </a:r>
            <a:r>
              <a:rPr lang="en-GB" sz="2400" dirty="0" smtClean="0"/>
              <a:t>www.who-measles.org)</a:t>
            </a:r>
            <a:endParaRPr lang="en-US" sz="2400" dirty="0"/>
          </a:p>
          <a:p>
            <a:pPr marL="0" indent="0" eaLnBrk="1" hangingPunct="1"/>
            <a:r>
              <a:rPr lang="en-US" b="0" dirty="0" smtClean="0">
                <a:solidFill>
                  <a:schemeClr val="tx1"/>
                </a:solidFill>
              </a:rPr>
              <a:t>Database for storing measles sequences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dirty="0" smtClean="0"/>
              <a:t>Started in 2006</a:t>
            </a:r>
            <a:br>
              <a:rPr lang="en-US" dirty="0" smtClean="0"/>
            </a:br>
            <a:r>
              <a:rPr lang="en-US" b="0" dirty="0" smtClean="0">
                <a:solidFill>
                  <a:schemeClr val="tx1"/>
                </a:solidFill>
              </a:rPr>
              <a:t>Seeded with data from ELSM study in Europe/UK data/</a:t>
            </a:r>
            <a:r>
              <a:rPr lang="en-US" b="0" dirty="0" err="1" smtClean="0">
                <a:solidFill>
                  <a:schemeClr val="tx1"/>
                </a:solidFill>
              </a:rPr>
              <a:t>Genbank</a:t>
            </a:r>
            <a:r>
              <a:rPr lang="en-US" b="0" dirty="0" smtClean="0">
                <a:solidFill>
                  <a:schemeClr val="tx1"/>
                </a:solidFill>
              </a:rPr>
              <a:t> data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Hosted by HPA Colindale (now PHE)</a:t>
            </a:r>
          </a:p>
          <a:p>
            <a:pPr marL="0" indent="0" eaLnBrk="1" hangingPunct="1"/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0907" y="3549203"/>
            <a:ext cx="414109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  <a:t>Tools for:</a:t>
            </a:r>
            <a:b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</a:br>
            <a: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  <a:t>Genotyping</a:t>
            </a:r>
            <a: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  <a:t/>
            </a:r>
            <a:b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</a:br>
            <a: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  <a:t>Comparison/phylogeny with viruses in other </a:t>
            </a:r>
            <a: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  <a:t>countries</a:t>
            </a:r>
            <a:b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</a:br>
            <a: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  <a:t>Finding identical ‘strains’ (N450)</a:t>
            </a:r>
            <a: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  <a:t/>
            </a:r>
            <a:b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</a:br>
            <a:endParaRPr lang="en-US" sz="1800" dirty="0" smtClean="0">
              <a:solidFill>
                <a:prstClr val="black"/>
              </a:solidFill>
              <a:ea typeface="ヒラギノ角ゴ Pro W3" pitchFamily="84" charset="-128"/>
            </a:endParaRPr>
          </a:p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  <a:t>Reporting </a:t>
            </a:r>
            <a: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  <a:t>ability to WHO (regional offices and HQ)</a:t>
            </a:r>
            <a:b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</a:br>
            <a:r>
              <a:rPr lang="en-US" sz="1800" dirty="0">
                <a:solidFill>
                  <a:prstClr val="black"/>
                </a:solidFill>
                <a:ea typeface="ヒラギノ角ゴ Pro W3" pitchFamily="84" charset="-128"/>
              </a:rPr>
              <a:t>Ability to upload to </a:t>
            </a:r>
            <a:r>
              <a:rPr lang="en-US" sz="1800" dirty="0" err="1" smtClean="0">
                <a:solidFill>
                  <a:prstClr val="black"/>
                </a:solidFill>
                <a:ea typeface="ヒラギノ角ゴ Pro W3" pitchFamily="84" charset="-128"/>
              </a:rPr>
              <a:t>GenBank</a:t>
            </a:r>
            <a: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  <a:t/>
            </a:r>
            <a:br>
              <a:rPr lang="en-US" sz="1800" dirty="0" smtClean="0">
                <a:solidFill>
                  <a:prstClr val="black"/>
                </a:solidFill>
                <a:ea typeface="ヒラギノ角ゴ Pro W3" pitchFamily="84" charset="-128"/>
              </a:rPr>
            </a:br>
            <a:endParaRPr lang="en-US" sz="1800" dirty="0">
              <a:solidFill>
                <a:prstClr val="black"/>
              </a:solidFill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0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3"/>
          <a:srcRect t="19399" r="55055"/>
          <a:stretch/>
        </p:blipFill>
        <p:spPr>
          <a:xfrm>
            <a:off x="1691680" y="990877"/>
            <a:ext cx="5256584" cy="540060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845" y="332656"/>
            <a:ext cx="6912768" cy="5720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Named and reference sequences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66" y="6306177"/>
            <a:ext cx="9144000" cy="549275"/>
          </a:xfrm>
        </p:spPr>
        <p:txBody>
          <a:bodyPr/>
          <a:lstStyle/>
          <a:p>
            <a:pPr>
              <a:defRPr/>
            </a:pPr>
            <a:r>
              <a:rPr lang="en-US" smtClean="0"/>
              <a:t>  </a:t>
            </a:r>
            <a:fld id="{5B58A26C-7B89-4112-89E7-9B922A17A3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22488" y="381000"/>
            <a:ext cx="4826000" cy="990600"/>
          </a:xfrm>
        </p:spPr>
        <p:txBody>
          <a:bodyPr lIns="72000" tIns="72000" rIns="72000" bIns="7200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smtClean="0">
                <a:solidFill>
                  <a:srgbClr val="33A3A3"/>
                </a:solidFill>
              </a:rPr>
              <a:t>MeaNS Submissions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5576" y="6320194"/>
            <a:ext cx="8064500" cy="549275"/>
          </a:xfrm>
        </p:spPr>
        <p:txBody>
          <a:bodyPr/>
          <a:lstStyle/>
          <a:p>
            <a:pPr>
              <a:defRPr/>
            </a:pPr>
            <a:r>
              <a:rPr lang="en-GB" smtClean="0"/>
              <a:t>Measles sequence diversity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02550"/>
              </p:ext>
            </p:extLst>
          </p:nvPr>
        </p:nvGraphicFramePr>
        <p:xfrm>
          <a:off x="683568" y="1124743"/>
          <a:ext cx="7272808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34163"/>
              </p:ext>
            </p:extLst>
          </p:nvPr>
        </p:nvGraphicFramePr>
        <p:xfrm>
          <a:off x="-35751" y="381000"/>
          <a:ext cx="9297537" cy="607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3485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44C5-C908-49E6-9C96-1D2CD65A0350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05838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"/>
          <p:cNvSpPr txBox="1">
            <a:spLocks/>
          </p:cNvSpPr>
          <p:nvPr/>
        </p:nvSpPr>
        <p:spPr bwMode="auto">
          <a:xfrm>
            <a:off x="457200" y="15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latin typeface="Arial" panose="020B0604020202020204" pitchFamily="34" charset="0"/>
              </a:rPr>
              <a:t>Distribution of measles genotypes</a:t>
            </a:r>
            <a:br>
              <a:rPr lang="en-US" sz="2400">
                <a:latin typeface="Arial" panose="020B0604020202020204" pitchFamily="34" charset="0"/>
              </a:rPr>
            </a:br>
            <a:r>
              <a:rPr lang="en-US" sz="2400">
                <a:latin typeface="Arial" panose="020B0604020202020204" pitchFamily="34" charset="0"/>
              </a:rPr>
              <a:t>year 2015</a:t>
            </a:r>
          </a:p>
        </p:txBody>
      </p:sp>
      <p:sp>
        <p:nvSpPr>
          <p:cNvPr id="12293" name="Timestamp"/>
          <p:cNvSpPr txBox="1">
            <a:spLocks noChangeArrowheads="1"/>
          </p:cNvSpPr>
          <p:nvPr/>
        </p:nvSpPr>
        <p:spPr bwMode="auto">
          <a:xfrm>
            <a:off x="469338" y="6065044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>
                <a:latin typeface="Arial" panose="020B0604020202020204" pitchFamily="34" charset="0"/>
              </a:rPr>
              <a:t>Data in HQ as of 7 March 2016</a:t>
            </a:r>
            <a:endParaRPr lang="en-GB" sz="900">
              <a:latin typeface="Arial" panose="020B0604020202020204" pitchFamily="34" charset="0"/>
            </a:endParaRPr>
          </a:p>
        </p:txBody>
      </p:sp>
      <p:pic>
        <p:nvPicPr>
          <p:cNvPr id="12294" name="WHOlogo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3" y="6381750"/>
            <a:ext cx="33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DataSource"/>
          <p:cNvSpPr txBox="1">
            <a:spLocks noChangeArrowheads="1"/>
          </p:cNvSpPr>
          <p:nvPr/>
        </p:nvSpPr>
        <p:spPr bwMode="auto">
          <a:xfrm>
            <a:off x="5986463" y="6005513"/>
            <a:ext cx="295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sz="700">
                <a:latin typeface="Arial" panose="020B0604020202020204" pitchFamily="34" charset="0"/>
              </a:rPr>
              <a:t>Note: Pie chart proportional to the number of sequenced  viruses: </a:t>
            </a:r>
          </a:p>
          <a:p>
            <a:pPr eaLnBrk="1" hangingPunct="1"/>
            <a:r>
              <a:rPr lang="fr-FR" sz="700">
                <a:latin typeface="Arial" panose="020B0604020202020204" pitchFamily="34" charset="0"/>
              </a:rPr>
              <a:t>China data has been adjusted by size (total genotyped = 2862).</a:t>
            </a:r>
            <a:endParaRPr lang="en-US" sz="70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Measles sequence diversity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5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4A7080-9677-4D0B-8CC4-2820C6EBE8CC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7CB78DA-7414-44EA-86FA-F15B09C5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FC1EF-2F95-41EE-85F1-7793D3E38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11739</TotalTime>
  <Words>1186</Words>
  <Application>Microsoft Macintosh PowerPoint</Application>
  <PresentationFormat>On-screen Show (4:3)</PresentationFormat>
  <Paragraphs>542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2_Office Theme</vt:lpstr>
      <vt:lpstr>3_Office Theme</vt:lpstr>
      <vt:lpstr>Disappearance of measles genotypes   Kevin Brown Virus Reference Department National Infection Service </vt:lpstr>
      <vt:lpstr>Measles Virus</vt:lpstr>
      <vt:lpstr>Measles Virus Genotyping </vt:lpstr>
      <vt:lpstr>Measles Virus Genotypes </vt:lpstr>
      <vt:lpstr>WHO Reference Sequences and Accession Numbers WER March 2012 </vt:lpstr>
      <vt:lpstr>MeaNS database</vt:lpstr>
      <vt:lpstr>Named and reference sequences</vt:lpstr>
      <vt:lpstr>MeaNS Submissions</vt:lpstr>
      <vt:lpstr>PowerPoint Presentation</vt:lpstr>
      <vt:lpstr>MeaNS by genotype</vt:lpstr>
      <vt:lpstr>Genotype disappearance?</vt:lpstr>
      <vt:lpstr>Caveats about interpreting MeaNS data</vt:lpstr>
      <vt:lpstr>MeaNS submission by region</vt:lpstr>
      <vt:lpstr>MeaNS Genotype Diversity</vt:lpstr>
      <vt:lpstr>MeaNS Genotype Diversity</vt:lpstr>
      <vt:lpstr>B3 by region</vt:lpstr>
      <vt:lpstr>B3 diversity</vt:lpstr>
      <vt:lpstr>B3 genetic diversity</vt:lpstr>
      <vt:lpstr>D4 genotypes</vt:lpstr>
      <vt:lpstr>D4 sequence diversity</vt:lpstr>
      <vt:lpstr>D8 genotypes</vt:lpstr>
      <vt:lpstr>D8 diversity</vt:lpstr>
      <vt:lpstr>D8 diversity</vt:lpstr>
      <vt:lpstr>MeaNS Genotype Diversity</vt:lpstr>
      <vt:lpstr>PowerPoint Presentation</vt:lpstr>
    </vt:vector>
  </TitlesOfParts>
  <Company>Cabinet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Sema Mandal</dc:creator>
  <cp:lastModifiedBy>Miguel Norman MULDERS</cp:lastModifiedBy>
  <cp:revision>295</cp:revision>
  <dcterms:created xsi:type="dcterms:W3CDTF">2012-10-10T09:02:29Z</dcterms:created>
  <dcterms:modified xsi:type="dcterms:W3CDTF">2016-06-19T15:11:32Z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</Properties>
</file>