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73" r:id="rId3"/>
    <p:sldId id="299" r:id="rId4"/>
    <p:sldId id="286" r:id="rId5"/>
    <p:sldId id="276" r:id="rId6"/>
    <p:sldId id="288" r:id="rId7"/>
    <p:sldId id="287" r:id="rId8"/>
    <p:sldId id="289" r:id="rId9"/>
    <p:sldId id="292" r:id="rId10"/>
    <p:sldId id="293" r:id="rId11"/>
    <p:sldId id="294" r:id="rId12"/>
    <p:sldId id="300" r:id="rId13"/>
    <p:sldId id="296" r:id="rId14"/>
    <p:sldId id="290" r:id="rId15"/>
    <p:sldId id="291" r:id="rId16"/>
    <p:sldId id="301" r:id="rId17"/>
    <p:sldId id="304" r:id="rId18"/>
    <p:sldId id="306" r:id="rId19"/>
    <p:sldId id="277" r:id="rId20"/>
    <p:sldId id="278" r:id="rId21"/>
    <p:sldId id="279" r:id="rId22"/>
    <p:sldId id="280" r:id="rId23"/>
    <p:sldId id="302" r:id="rId24"/>
    <p:sldId id="30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F0D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6DE57-8385-0247-BEC0-99249BF238FA}" type="datetimeFigureOut">
              <a:t>6/23/2016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4F779B-4BA3-1049-96DD-F0F05269DEA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83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11632-AF48-FC4B-A082-8C387D3BE013}" type="datetimeFigureOut">
              <a:t>6/23/2016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78105-A7FD-9548-9FC6-12BDA270A62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47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12879">
              <a:spcBef>
                <a:spcPct val="0"/>
              </a:spcBef>
            </a:pPr>
            <a:r>
              <a:rPr lang="en-CA" altLang="en-US" smtClean="0">
                <a:latin typeface="Arial" pitchFamily="34" charset="0"/>
              </a:rPr>
              <a:t>All 3 index cases (BC, ON &amp; PEI) travelled on the same date.</a:t>
            </a:r>
          </a:p>
          <a:p>
            <a:pPr defTabSz="912879"/>
            <a:r>
              <a:rPr lang="en-CA" altLang="en-US" smtClean="0">
                <a:latin typeface="Arial" pitchFamily="34" charset="0"/>
              </a:rPr>
              <a:t>BC &amp; ON index cases were at the same airport at the same time (the BC case was travelling to New York)</a:t>
            </a:r>
          </a:p>
          <a:p>
            <a:pPr defTabSz="912879"/>
            <a:r>
              <a:rPr lang="en-CA" altLang="en-US" smtClean="0">
                <a:latin typeface="Arial" pitchFamily="34" charset="0"/>
              </a:rPr>
              <a:t>The BC cluster possibly led to a case in the US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29057" indent="-28040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2162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70276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18927" indent="-2243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46757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16227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36487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13528" indent="-224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4FB187-154B-41A5-8D61-7E6FB5BD5254}" type="slidenum">
              <a:rPr lang="en-CA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CA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378105-A7FD-9548-9FC6-12BDA270A623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149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2-15-1540-PPT-PHAC-EN-Cover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3000">
                <a:solidFill>
                  <a:srgbClr val="4F0D1E"/>
                </a:solidFill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9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9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55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100"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00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0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1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8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8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3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7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2-15-1540-PPT-PHAC-EN-Ins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869" y="274638"/>
            <a:ext cx="8581679" cy="76389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4869" y="1139416"/>
            <a:ext cx="8581679" cy="4895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24818" y="6449568"/>
            <a:ext cx="5685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bg1"/>
                </a:solidFill>
              </a:defRPr>
            </a:lvl1pPr>
          </a:lstStyle>
          <a:p>
            <a:fld id="{5E40D50F-0626-7A4B-A742-09CCAA5CF4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3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 cap="none">
          <a:solidFill>
            <a:srgbClr val="4F0D1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74371"/>
            <a:ext cx="8903970" cy="1264756"/>
          </a:xfrm>
        </p:spPr>
        <p:txBody>
          <a:bodyPr anchor="b" anchorCtr="0">
            <a:noAutofit/>
          </a:bodyPr>
          <a:lstStyle/>
          <a:p>
            <a:pPr algn="ctr"/>
            <a:r>
              <a:rPr lang="en-CA" sz="2800" dirty="0" smtClean="0">
                <a:solidFill>
                  <a:schemeClr val="accent1"/>
                </a:solidFill>
              </a:rPr>
              <a:t>N</a:t>
            </a:r>
            <a:r>
              <a:rPr lang="en-CA" sz="2800" b="0" dirty="0" smtClean="0">
                <a:solidFill>
                  <a:srgbClr val="C00000"/>
                </a:solidFill>
              </a:rPr>
              <a:t>ext </a:t>
            </a:r>
            <a:r>
              <a:rPr lang="en-CA" sz="2800" b="0" dirty="0">
                <a:solidFill>
                  <a:srgbClr val="C00000"/>
                </a:solidFill>
              </a:rPr>
              <a:t>g</a:t>
            </a:r>
            <a:r>
              <a:rPr lang="en-CA" sz="2800" b="0" dirty="0" smtClean="0">
                <a:solidFill>
                  <a:srgbClr val="C00000"/>
                </a:solidFill>
              </a:rPr>
              <a:t>eneration and </a:t>
            </a:r>
            <a:r>
              <a:rPr lang="en-CA" sz="2800" dirty="0" smtClean="0">
                <a:solidFill>
                  <a:schemeClr val="accent1"/>
                </a:solidFill>
              </a:rPr>
              <a:t>E</a:t>
            </a:r>
            <a:r>
              <a:rPr lang="en-CA" sz="2800" b="0" dirty="0" smtClean="0">
                <a:solidFill>
                  <a:srgbClr val="C00000"/>
                </a:solidFill>
              </a:rPr>
              <a:t>xtended sequencing </a:t>
            </a:r>
            <a:r>
              <a:rPr lang="en-CA" sz="2800" dirty="0">
                <a:solidFill>
                  <a:schemeClr val="accent1"/>
                </a:solidFill>
              </a:rPr>
              <a:t>W</a:t>
            </a:r>
            <a:r>
              <a:rPr lang="en-CA" sz="2800" b="0" dirty="0">
                <a:solidFill>
                  <a:srgbClr val="C00000"/>
                </a:solidFill>
              </a:rPr>
              <a:t>orking </a:t>
            </a:r>
            <a:r>
              <a:rPr lang="en-CA" sz="2800" b="0" dirty="0" smtClean="0">
                <a:solidFill>
                  <a:srgbClr val="C00000"/>
                </a:solidFill>
              </a:rPr>
              <a:t>group (</a:t>
            </a:r>
            <a:r>
              <a:rPr lang="en-CA" sz="2800" dirty="0" smtClean="0">
                <a:solidFill>
                  <a:schemeClr val="accent1"/>
                </a:solidFill>
              </a:rPr>
              <a:t>NEW</a:t>
            </a:r>
            <a:r>
              <a:rPr lang="en-CA" sz="2800" b="0" dirty="0" smtClean="0">
                <a:solidFill>
                  <a:srgbClr val="C00000"/>
                </a:solidFill>
              </a:rPr>
              <a:t>) for measles and rubella and the </a:t>
            </a:r>
            <a:r>
              <a:rPr lang="en-CA" sz="2800" b="0" dirty="0" smtClean="0">
                <a:solidFill>
                  <a:srgbClr val="0070C0"/>
                </a:solidFill>
              </a:rPr>
              <a:t>NEW</a:t>
            </a:r>
            <a:r>
              <a:rPr lang="en-CA" sz="2800" b="0" dirty="0" smtClean="0">
                <a:solidFill>
                  <a:srgbClr val="C00000"/>
                </a:solidFill>
              </a:rPr>
              <a:t> working group</a:t>
            </a:r>
            <a:endParaRPr lang="en-US" sz="2800" dirty="0">
              <a:solidFill>
                <a:srgbClr val="C00000"/>
              </a:solidFill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6" y="3200456"/>
            <a:ext cx="8504309" cy="84098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Alberto Severini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National Microbiology Laboratory</a:t>
            </a:r>
          </a:p>
          <a:p>
            <a:pPr algn="l">
              <a:spcBef>
                <a:spcPts val="0"/>
              </a:spcBef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Public Health Agency of Canada</a:t>
            </a:r>
          </a:p>
          <a:p>
            <a:pPr algn="l">
              <a:spcBef>
                <a:spcPts val="0"/>
              </a:spcBef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cs typeface="Arial"/>
              </a:rPr>
              <a:t>a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cs typeface="Arial"/>
              </a:rPr>
              <a:t>lberto.severini@phac-aspc.gc.ca</a:t>
            </a:r>
            <a:endParaRPr lang="en-US" sz="1800" dirty="0">
              <a:solidFill>
                <a:schemeClr val="bg1">
                  <a:lumMod val="50000"/>
                </a:schemeClr>
              </a:solidFill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6" y="2140040"/>
            <a:ext cx="8972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3A3A3C"/>
              </a:buClr>
            </a:pPr>
            <a:r>
              <a:rPr lang="en-US" altLang="en-US" sz="2400" dirty="0" smtClean="0">
                <a:solidFill>
                  <a:srgbClr val="006699"/>
                </a:solidFill>
              </a:rPr>
              <a:t>Accelerating Progress towards Measles and Rubella Elimination, WHO Geneva, June 21-23, 2016</a:t>
            </a:r>
            <a:endParaRPr lang="en-US" altLang="en-US" sz="2400" dirty="0">
              <a:solidFill>
                <a:srgbClr val="00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1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5" y="1244862"/>
            <a:ext cx="3922384" cy="5040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09444" y="783457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N-450 (456 </a:t>
            </a:r>
            <a:r>
              <a:rPr lang="en-GB" dirty="0" err="1" smtClean="0"/>
              <a:t>nt</a:t>
            </a:r>
            <a:r>
              <a:rPr lang="en-GB" dirty="0" smtClean="0"/>
              <a:t>)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1988206" y="242934"/>
            <a:ext cx="6632303" cy="369332"/>
            <a:chOff x="3346156" y="242934"/>
            <a:chExt cx="6632303" cy="369332"/>
          </a:xfrm>
        </p:grpSpPr>
        <p:grpSp>
          <p:nvGrpSpPr>
            <p:cNvPr id="9" name="Group 8"/>
            <p:cNvGrpSpPr/>
            <p:nvPr/>
          </p:nvGrpSpPr>
          <p:grpSpPr>
            <a:xfrm>
              <a:off x="3346156" y="242934"/>
              <a:ext cx="3123932" cy="369332"/>
              <a:chOff x="4052231" y="242934"/>
              <a:chExt cx="3123932" cy="369332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4052231" y="355600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302748" y="242934"/>
                <a:ext cx="28734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800" dirty="0" smtClean="0"/>
                  <a:t>MVs/</a:t>
                </a:r>
                <a:r>
                  <a:rPr lang="en-GB" sz="1800" b="1" dirty="0" err="1" smtClean="0"/>
                  <a:t>Taunton</a:t>
                </a:r>
                <a:r>
                  <a:rPr lang="en-GB" sz="1800" dirty="0" err="1" smtClean="0"/>
                  <a:t>.GBR</a:t>
                </a:r>
                <a:r>
                  <a:rPr lang="en-GB" sz="1800" dirty="0" smtClean="0"/>
                  <a:t>/27.12/</a:t>
                </a:r>
                <a:endParaRPr lang="en-GB" sz="1800" dirty="0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802813" y="242934"/>
              <a:ext cx="3175646" cy="369332"/>
              <a:chOff x="5574758" y="242934"/>
              <a:chExt cx="3175646" cy="36933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574758" y="355600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825274" y="242934"/>
                <a:ext cx="292513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1800" dirty="0" smtClean="0"/>
                  <a:t>MVs/</a:t>
                </a:r>
                <a:r>
                  <a:rPr lang="en-GB" sz="1800" b="1" dirty="0" err="1" smtClean="0"/>
                  <a:t>Swansea</a:t>
                </a:r>
                <a:r>
                  <a:rPr lang="en-GB" sz="1800" dirty="0" err="1" smtClean="0"/>
                  <a:t>.GBR</a:t>
                </a:r>
                <a:r>
                  <a:rPr lang="en-GB" sz="1800" dirty="0" smtClean="0"/>
                  <a:t>/4.13/</a:t>
                </a:r>
                <a:endParaRPr lang="en-GB" sz="1800" dirty="0"/>
              </a:p>
            </p:txBody>
          </p:sp>
        </p:grpSp>
      </p:grp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26780" y="6328309"/>
            <a:ext cx="617220" cy="549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423019" y="783457"/>
            <a:ext cx="3276097" cy="5501405"/>
            <a:chOff x="5423019" y="783457"/>
            <a:chExt cx="3276097" cy="5501405"/>
          </a:xfrm>
        </p:grpSpPr>
        <p:sp>
          <p:nvSpPr>
            <p:cNvPr id="22" name="TextBox 21"/>
            <p:cNvSpPr txBox="1"/>
            <p:nvPr/>
          </p:nvSpPr>
          <p:spPr>
            <a:xfrm>
              <a:off x="5986361" y="783457"/>
              <a:ext cx="172515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H (1854 </a:t>
              </a:r>
              <a:r>
                <a:rPr lang="en-GB" dirty="0" err="1" smtClean="0"/>
                <a:t>nt</a:t>
              </a:r>
              <a:r>
                <a:rPr lang="en-GB" dirty="0" smtClean="0"/>
                <a:t>)</a:t>
              </a:r>
              <a:endParaRPr lang="en-GB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3019" y="1244862"/>
              <a:ext cx="3276097" cy="504000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897" y="2272858"/>
            <a:ext cx="1400966" cy="162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0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443" y="1245600"/>
            <a:ext cx="2871923" cy="504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3" y="1245600"/>
            <a:ext cx="4548673" cy="5040000"/>
          </a:xfrm>
          <a:prstGeom prst="rect">
            <a:avLst/>
          </a:prstGeom>
        </p:spPr>
      </p:pic>
      <p:sp>
        <p:nvSpPr>
          <p:cNvPr id="3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48653" y="6285600"/>
            <a:ext cx="724301" cy="5492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  </a:t>
            </a:r>
            <a:fld id="{2565FA6D-D4C8-4C4C-AC4B-3269734D34D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809444" y="783457"/>
            <a:ext cx="2869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M/F NCR (1012 </a:t>
            </a:r>
            <a:r>
              <a:rPr lang="en-GB" dirty="0" err="1" smtClean="0"/>
              <a:t>nt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288838" y="783457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WGS-t (15678 </a:t>
            </a:r>
            <a:r>
              <a:rPr lang="en-GB" dirty="0" err="1" smtClean="0"/>
              <a:t>nt</a:t>
            </a:r>
            <a:r>
              <a:rPr lang="en-GB" dirty="0" smtClean="0"/>
              <a:t>)</a:t>
            </a:r>
            <a:endParaRPr lang="en-GB" dirty="0"/>
          </a:p>
        </p:txBody>
      </p:sp>
      <p:grpSp>
        <p:nvGrpSpPr>
          <p:cNvPr id="25" name="Group 24"/>
          <p:cNvGrpSpPr/>
          <p:nvPr/>
        </p:nvGrpSpPr>
        <p:grpSpPr>
          <a:xfrm>
            <a:off x="5796277" y="242934"/>
            <a:ext cx="3001770" cy="369332"/>
            <a:chOff x="3662677" y="242934"/>
            <a:chExt cx="3001770" cy="369332"/>
          </a:xfrm>
        </p:grpSpPr>
        <p:grpSp>
          <p:nvGrpSpPr>
            <p:cNvPr id="26" name="Group 25"/>
            <p:cNvGrpSpPr/>
            <p:nvPr/>
          </p:nvGrpSpPr>
          <p:grpSpPr>
            <a:xfrm>
              <a:off x="3662677" y="242934"/>
              <a:ext cx="1255985" cy="369332"/>
              <a:chOff x="4368752" y="242934"/>
              <a:chExt cx="1255985" cy="36933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4368752" y="355600"/>
                <a:ext cx="144000" cy="1440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619269" y="242934"/>
                <a:ext cx="10054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800" dirty="0" smtClean="0"/>
                  <a:t>Taunton</a:t>
                </a:r>
                <a:endParaRPr lang="en-GB" sz="1800" dirty="0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5280286" y="242934"/>
              <a:ext cx="1384161" cy="369332"/>
              <a:chOff x="4052231" y="242934"/>
              <a:chExt cx="1384161" cy="36933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052231" y="355600"/>
                <a:ext cx="144000" cy="144000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302748" y="242934"/>
                <a:ext cx="11336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800" dirty="0" smtClean="0"/>
                  <a:t>Swansea</a:t>
                </a:r>
                <a:endParaRPr lang="en-GB" sz="1800" dirty="0"/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" y="1714058"/>
            <a:ext cx="1400966" cy="1623848"/>
          </a:xfrm>
          <a:prstGeom prst="rect">
            <a:avLst/>
          </a:prstGeom>
        </p:spPr>
      </p:pic>
      <p:sp>
        <p:nvSpPr>
          <p:cNvPr id="35" name="Title 6"/>
          <p:cNvSpPr>
            <a:spLocks noGrp="1"/>
          </p:cNvSpPr>
          <p:nvPr>
            <p:ph type="title"/>
          </p:nvPr>
        </p:nvSpPr>
        <p:spPr>
          <a:xfrm>
            <a:off x="2055627" y="90179"/>
            <a:ext cx="3349881" cy="64807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dirty="0" smtClean="0"/>
              <a:t>BEAST analyses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1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69" y="181215"/>
            <a:ext cx="8581679" cy="763891"/>
          </a:xfrm>
        </p:spPr>
        <p:txBody>
          <a:bodyPr/>
          <a:lstStyle/>
          <a:p>
            <a:r>
              <a:rPr lang="en-CA" dirty="0" smtClean="0">
                <a:solidFill>
                  <a:srgbClr val="C00000"/>
                </a:solidFill>
              </a:rPr>
              <a:t>Most of the sequence variability is in the MF NCR region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12</a:t>
            </a:fld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9" y="1234440"/>
            <a:ext cx="6878002" cy="474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8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06907" y="-466905"/>
            <a:ext cx="9272397" cy="1143000"/>
          </a:xfrm>
        </p:spPr>
        <p:txBody>
          <a:bodyPr/>
          <a:lstStyle/>
          <a:p>
            <a:r>
              <a:rPr lang="en-US" altLang="en-US" sz="2800" dirty="0" smtClean="0">
                <a:solidFill>
                  <a:srgbClr val="C00000"/>
                </a:solidFill>
              </a:rPr>
              <a:t>Conclusions – Quebec and England outbreaks</a:t>
            </a:r>
          </a:p>
        </p:txBody>
      </p:sp>
      <p:sp>
        <p:nvSpPr>
          <p:cNvPr id="12298" name="TextBox 1"/>
          <p:cNvSpPr txBox="1">
            <a:spLocks noChangeArrowheads="1"/>
          </p:cNvSpPr>
          <p:nvPr/>
        </p:nvSpPr>
        <p:spPr bwMode="auto">
          <a:xfrm>
            <a:off x="369747" y="2360489"/>
            <a:ext cx="837420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3A3A3C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ClrTx/>
            </a:pPr>
            <a:r>
              <a:rPr lang="en-CA" altLang="en-US" sz="2400" dirty="0" smtClean="0"/>
              <a:t>Whole genome sequencing resolves the chain of transmission of this outbreak</a:t>
            </a:r>
          </a:p>
          <a:p>
            <a:pPr marL="285750" indent="-285750" eaLnBrk="1" hangingPunct="1">
              <a:spcBef>
                <a:spcPct val="0"/>
              </a:spcBef>
              <a:buClrTx/>
            </a:pPr>
            <a:endParaRPr lang="en-CA" altLang="en-US" sz="2400" dirty="0"/>
          </a:p>
          <a:p>
            <a:pPr marL="285750" indent="-285750" eaLnBrk="1" hangingPunct="1">
              <a:spcBef>
                <a:spcPct val="0"/>
              </a:spcBef>
              <a:buClrTx/>
            </a:pPr>
            <a:endParaRPr lang="en-CA" altLang="en-US" sz="2400" dirty="0" smtClean="0"/>
          </a:p>
          <a:p>
            <a:pPr marL="285750" indent="-285750" eaLnBrk="1" hangingPunct="1">
              <a:spcBef>
                <a:spcPct val="0"/>
              </a:spcBef>
              <a:buClrTx/>
            </a:pPr>
            <a:r>
              <a:rPr lang="en-CA" altLang="en-US" sz="2400" dirty="0" smtClean="0"/>
              <a:t>Sequencing of the MF –NCR region is a good surrogate for WGS</a:t>
            </a:r>
            <a:endParaRPr lang="en-CA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625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2888" y="908050"/>
            <a:ext cx="8686800" cy="5430838"/>
          </a:xfrm>
        </p:spPr>
      </p:pic>
      <p:sp>
        <p:nvSpPr>
          <p:cNvPr id="19461" name="Title 1"/>
          <p:cNvSpPr txBox="1">
            <a:spLocks/>
          </p:cNvSpPr>
          <p:nvPr/>
        </p:nvSpPr>
        <p:spPr bwMode="auto">
          <a:xfrm>
            <a:off x="404813" y="-23428"/>
            <a:ext cx="8524875" cy="8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3A3A3C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CA" altLang="en-US" sz="2400" dirty="0" err="1">
                <a:solidFill>
                  <a:srgbClr val="C00000"/>
                </a:solidFill>
              </a:rPr>
              <a:t>Multiprovince</a:t>
            </a:r>
            <a:r>
              <a:rPr lang="en-CA" altLang="en-US" sz="2400" dirty="0">
                <a:solidFill>
                  <a:srgbClr val="C00000"/>
                </a:solidFill>
              </a:rPr>
              <a:t>  D8 “Frankfurt” outbreak (weeks 22 – 26, 2013)</a:t>
            </a:r>
          </a:p>
        </p:txBody>
      </p:sp>
      <p:sp>
        <p:nvSpPr>
          <p:cNvPr id="8" name="Oval 7"/>
          <p:cNvSpPr/>
          <p:nvPr/>
        </p:nvSpPr>
        <p:spPr>
          <a:xfrm>
            <a:off x="5795963" y="5949950"/>
            <a:ext cx="215900" cy="179388"/>
          </a:xfrm>
          <a:prstGeom prst="ellipse">
            <a:avLst/>
          </a:prstGeom>
          <a:solidFill>
            <a:srgbClr val="C0504D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19" name="Straight Connector 18"/>
          <p:cNvCxnSpPr/>
          <p:nvPr/>
        </p:nvCxnSpPr>
        <p:spPr>
          <a:xfrm>
            <a:off x="5976938" y="6129338"/>
            <a:ext cx="107950" cy="10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57200" y="4437063"/>
            <a:ext cx="215900" cy="179387"/>
          </a:xfrm>
          <a:prstGeom prst="ellipse">
            <a:avLst/>
          </a:prstGeom>
          <a:solidFill>
            <a:srgbClr val="9BBB5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2" name="Straight Connector 21"/>
          <p:cNvCxnSpPr/>
          <p:nvPr/>
        </p:nvCxnSpPr>
        <p:spPr>
          <a:xfrm>
            <a:off x="636588" y="4616450"/>
            <a:ext cx="107950" cy="10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524750" y="5229225"/>
            <a:ext cx="215900" cy="179388"/>
          </a:xfrm>
          <a:prstGeom prst="ellipse">
            <a:avLst/>
          </a:prstGeom>
          <a:solidFill>
            <a:srgbClr val="8064A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4" name="Straight Connector 23"/>
          <p:cNvCxnSpPr/>
          <p:nvPr/>
        </p:nvCxnSpPr>
        <p:spPr>
          <a:xfrm>
            <a:off x="7704138" y="5408613"/>
            <a:ext cx="107950" cy="10795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8" name="TextBox 19"/>
          <p:cNvSpPr txBox="1">
            <a:spLocks noChangeArrowheads="1"/>
          </p:cNvSpPr>
          <p:nvPr/>
        </p:nvSpPr>
        <p:spPr bwMode="auto">
          <a:xfrm>
            <a:off x="6804025" y="3933825"/>
            <a:ext cx="1871663" cy="1200150"/>
          </a:xfrm>
          <a:prstGeom prst="rect">
            <a:avLst/>
          </a:prstGeom>
          <a:solidFill>
            <a:srgbClr val="FFFFFF">
              <a:alpha val="74901"/>
            </a:srgbClr>
          </a:solidFill>
          <a:ln w="9525">
            <a:solidFill>
              <a:srgbClr val="8064A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3A3A3C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>
                <a:solidFill>
                  <a:srgbClr val="8064A2"/>
                </a:solidFill>
              </a:rPr>
              <a:t>PEI: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>
                <a:solidFill>
                  <a:srgbClr val="8064A2"/>
                </a:solidFill>
              </a:rPr>
              <a:t>2 cases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>
                <a:solidFill>
                  <a:srgbClr val="8064A2"/>
                </a:solidFill>
              </a:rPr>
              <a:t>Index traveled to Europe</a:t>
            </a:r>
          </a:p>
        </p:txBody>
      </p:sp>
      <p:sp>
        <p:nvSpPr>
          <p:cNvPr id="19469" name="TextBox 25"/>
          <p:cNvSpPr txBox="1">
            <a:spLocks noChangeArrowheads="1"/>
          </p:cNvSpPr>
          <p:nvPr/>
        </p:nvSpPr>
        <p:spPr bwMode="auto">
          <a:xfrm>
            <a:off x="4356100" y="4684713"/>
            <a:ext cx="1871663" cy="1200150"/>
          </a:xfrm>
          <a:prstGeom prst="rect">
            <a:avLst/>
          </a:prstGeom>
          <a:solidFill>
            <a:srgbClr val="FFFFFF">
              <a:alpha val="74901"/>
            </a:srgbClr>
          </a:solidFill>
          <a:ln w="9525">
            <a:solidFill>
              <a:srgbClr val="C0504D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3A3A3C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>
                <a:solidFill>
                  <a:srgbClr val="C0504D"/>
                </a:solidFill>
              </a:rPr>
              <a:t>Ontario: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>
                <a:solidFill>
                  <a:srgbClr val="C0504D"/>
                </a:solidFill>
              </a:rPr>
              <a:t>5 cases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>
                <a:solidFill>
                  <a:srgbClr val="C0504D"/>
                </a:solidFill>
              </a:rPr>
              <a:t>Index cases traveled to BC</a:t>
            </a:r>
          </a:p>
        </p:txBody>
      </p:sp>
      <p:sp>
        <p:nvSpPr>
          <p:cNvPr id="19470" name="TextBox 26"/>
          <p:cNvSpPr txBox="1">
            <a:spLocks noChangeArrowheads="1"/>
          </p:cNvSpPr>
          <p:nvPr/>
        </p:nvSpPr>
        <p:spPr bwMode="auto">
          <a:xfrm>
            <a:off x="250825" y="4975225"/>
            <a:ext cx="2017713" cy="1200150"/>
          </a:xfrm>
          <a:prstGeom prst="rect">
            <a:avLst/>
          </a:prstGeom>
          <a:solidFill>
            <a:srgbClr val="FFFFFF">
              <a:alpha val="74901"/>
            </a:srgbClr>
          </a:solidFill>
          <a:ln w="9525">
            <a:solidFill>
              <a:srgbClr val="9BBB5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3A3A3C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>
                <a:solidFill>
                  <a:srgbClr val="9BBB59"/>
                </a:solidFill>
              </a:rPr>
              <a:t>British Columbia: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>
                <a:solidFill>
                  <a:srgbClr val="9BBB59"/>
                </a:solidFill>
              </a:rPr>
              <a:t>3 cases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>
                <a:solidFill>
                  <a:srgbClr val="9BBB59"/>
                </a:solidFill>
              </a:rPr>
              <a:t>Index traveled to New York</a:t>
            </a:r>
          </a:p>
        </p:txBody>
      </p:sp>
    </p:spTree>
    <p:extLst>
      <p:ext uri="{BB962C8B-B14F-4D97-AF65-F5344CB8AC3E}">
        <p14:creationId xmlns:p14="http://schemas.microsoft.com/office/powerpoint/2010/main" val="25777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30318" y="453300"/>
            <a:ext cx="8905875" cy="668338"/>
          </a:xfrm>
        </p:spPr>
        <p:txBody>
          <a:bodyPr/>
          <a:lstStyle/>
          <a:p>
            <a:pPr algn="ctr" eaLnBrk="1" hangingPunct="1"/>
            <a:r>
              <a:rPr lang="en-CA" altLang="en-US" sz="2800" dirty="0" smtClean="0">
                <a:solidFill>
                  <a:srgbClr val="C00000"/>
                </a:solidFill>
              </a:rPr>
              <a:t>4nt difference is enough to exclude direct transmission</a:t>
            </a:r>
          </a:p>
        </p:txBody>
      </p:sp>
      <p:sp>
        <p:nvSpPr>
          <p:cNvPr id="4" name="Oval 3"/>
          <p:cNvSpPr/>
          <p:nvPr/>
        </p:nvSpPr>
        <p:spPr>
          <a:xfrm>
            <a:off x="2422525" y="3656013"/>
            <a:ext cx="358775" cy="374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2438400" y="4044950"/>
            <a:ext cx="358775" cy="374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Oval 14"/>
          <p:cNvSpPr/>
          <p:nvPr/>
        </p:nvSpPr>
        <p:spPr>
          <a:xfrm>
            <a:off x="2438400" y="4448175"/>
            <a:ext cx="358775" cy="374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3527425" y="3668713"/>
            <a:ext cx="358775" cy="37623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" name="Oval 16"/>
          <p:cNvSpPr/>
          <p:nvPr/>
        </p:nvSpPr>
        <p:spPr>
          <a:xfrm>
            <a:off x="4779963" y="4071938"/>
            <a:ext cx="358775" cy="37623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sz="16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438400" y="2341563"/>
            <a:ext cx="358775" cy="374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4103688" y="2162175"/>
            <a:ext cx="360362" cy="37623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4354513" y="2751138"/>
            <a:ext cx="358775" cy="3762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2498725" y="5135563"/>
            <a:ext cx="358775" cy="3746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2" name="Oval 21"/>
          <p:cNvSpPr/>
          <p:nvPr/>
        </p:nvSpPr>
        <p:spPr>
          <a:xfrm>
            <a:off x="3883025" y="5140325"/>
            <a:ext cx="360363" cy="37465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025" y="2574925"/>
            <a:ext cx="1387475" cy="1136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Vancouver airport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7025" y="4278313"/>
            <a:ext cx="1387475" cy="1136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Toronto airport</a:t>
            </a:r>
          </a:p>
        </p:txBody>
      </p:sp>
      <p:cxnSp>
        <p:nvCxnSpPr>
          <p:cNvPr id="23" name="Straight Arrow Connector 22"/>
          <p:cNvCxnSpPr>
            <a:stCxn id="5" idx="3"/>
            <a:endCxn id="14" idx="2"/>
          </p:cNvCxnSpPr>
          <p:nvPr/>
        </p:nvCxnSpPr>
        <p:spPr>
          <a:xfrm>
            <a:off x="1714500" y="3143250"/>
            <a:ext cx="723900" cy="108902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" idx="3"/>
            <a:endCxn id="14" idx="2"/>
          </p:cNvCxnSpPr>
          <p:nvPr/>
        </p:nvCxnSpPr>
        <p:spPr>
          <a:xfrm flipV="1">
            <a:off x="1714500" y="4232275"/>
            <a:ext cx="723900" cy="614363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8" name="Straight Arrow Connector 8197"/>
          <p:cNvCxnSpPr>
            <a:stCxn id="24" idx="3"/>
            <a:endCxn id="21" idx="2"/>
          </p:cNvCxnSpPr>
          <p:nvPr/>
        </p:nvCxnSpPr>
        <p:spPr>
          <a:xfrm>
            <a:off x="1714500" y="4846638"/>
            <a:ext cx="784225" cy="47625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0" name="Straight Arrow Connector 8199"/>
          <p:cNvCxnSpPr>
            <a:stCxn id="5" idx="3"/>
            <a:endCxn id="18" idx="2"/>
          </p:cNvCxnSpPr>
          <p:nvPr/>
        </p:nvCxnSpPr>
        <p:spPr>
          <a:xfrm flipV="1">
            <a:off x="1714500" y="2528888"/>
            <a:ext cx="723900" cy="61436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2" name="Straight Arrow Connector 8201"/>
          <p:cNvCxnSpPr>
            <a:stCxn id="21" idx="6"/>
            <a:endCxn id="22" idx="2"/>
          </p:cNvCxnSpPr>
          <p:nvPr/>
        </p:nvCxnSpPr>
        <p:spPr>
          <a:xfrm>
            <a:off x="2857500" y="5322888"/>
            <a:ext cx="1025525" cy="47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4" name="Straight Arrow Connector 8203"/>
          <p:cNvCxnSpPr>
            <a:stCxn id="4" idx="6"/>
            <a:endCxn id="16" idx="2"/>
          </p:cNvCxnSpPr>
          <p:nvPr/>
        </p:nvCxnSpPr>
        <p:spPr>
          <a:xfrm>
            <a:off x="2781300" y="3843338"/>
            <a:ext cx="746125" cy="142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6" name="Straight Arrow Connector 8205"/>
          <p:cNvCxnSpPr>
            <a:stCxn id="16" idx="6"/>
            <a:endCxn id="17" idx="2"/>
          </p:cNvCxnSpPr>
          <p:nvPr/>
        </p:nvCxnSpPr>
        <p:spPr>
          <a:xfrm>
            <a:off x="3886200" y="3857625"/>
            <a:ext cx="893763" cy="4016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8" name="Straight Arrow Connector 8207"/>
          <p:cNvCxnSpPr>
            <a:stCxn id="18" idx="6"/>
          </p:cNvCxnSpPr>
          <p:nvPr/>
        </p:nvCxnSpPr>
        <p:spPr>
          <a:xfrm flipV="1">
            <a:off x="2797175" y="2351088"/>
            <a:ext cx="1306513" cy="177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0" name="Straight Arrow Connector 8209"/>
          <p:cNvCxnSpPr>
            <a:stCxn id="18" idx="6"/>
            <a:endCxn id="20" idx="2"/>
          </p:cNvCxnSpPr>
          <p:nvPr/>
        </p:nvCxnSpPr>
        <p:spPr>
          <a:xfrm>
            <a:off x="2797175" y="2528888"/>
            <a:ext cx="1557338" cy="4095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6" name="TextBox 8210"/>
          <p:cNvSpPr txBox="1">
            <a:spLocks noChangeArrowheads="1"/>
          </p:cNvSpPr>
          <p:nvPr/>
        </p:nvSpPr>
        <p:spPr bwMode="auto">
          <a:xfrm>
            <a:off x="1897062" y="1792288"/>
            <a:ext cx="1863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A3A3C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 dirty="0"/>
              <a:t>British Columbia</a:t>
            </a:r>
          </a:p>
        </p:txBody>
      </p:sp>
      <p:sp>
        <p:nvSpPr>
          <p:cNvPr id="20507" name="TextBox 51"/>
          <p:cNvSpPr txBox="1">
            <a:spLocks noChangeArrowheads="1"/>
          </p:cNvSpPr>
          <p:nvPr/>
        </p:nvSpPr>
        <p:spPr bwMode="auto">
          <a:xfrm>
            <a:off x="2462689" y="3154363"/>
            <a:ext cx="941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A3A3C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 dirty="0"/>
              <a:t>Ontario</a:t>
            </a:r>
          </a:p>
        </p:txBody>
      </p:sp>
      <p:sp>
        <p:nvSpPr>
          <p:cNvPr id="20508" name="TextBox 52"/>
          <p:cNvSpPr txBox="1">
            <a:spLocks noChangeArrowheads="1"/>
          </p:cNvSpPr>
          <p:nvPr/>
        </p:nvSpPr>
        <p:spPr bwMode="auto">
          <a:xfrm>
            <a:off x="3060700" y="4757738"/>
            <a:ext cx="2365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A3A3C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/>
              <a:t>Prince Edward Island</a:t>
            </a:r>
          </a:p>
        </p:txBody>
      </p:sp>
      <p:sp>
        <p:nvSpPr>
          <p:cNvPr id="85" name="Oval 84"/>
          <p:cNvSpPr/>
          <p:nvPr/>
        </p:nvSpPr>
        <p:spPr>
          <a:xfrm>
            <a:off x="1717675" y="5794375"/>
            <a:ext cx="358775" cy="37465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88" name="Straight Arrow Connector 87"/>
          <p:cNvCxnSpPr>
            <a:endCxn id="85" idx="2"/>
          </p:cNvCxnSpPr>
          <p:nvPr/>
        </p:nvCxnSpPr>
        <p:spPr>
          <a:xfrm>
            <a:off x="0" y="5981700"/>
            <a:ext cx="1717675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1" name="TextBox 60"/>
          <p:cNvSpPr txBox="1">
            <a:spLocks noChangeArrowheads="1"/>
          </p:cNvSpPr>
          <p:nvPr/>
        </p:nvSpPr>
        <p:spPr bwMode="auto">
          <a:xfrm>
            <a:off x="2235200" y="5800725"/>
            <a:ext cx="31085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A3A3C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 dirty="0" err="1" smtClean="0"/>
              <a:t>Mvi</a:t>
            </a:r>
            <a:r>
              <a:rPr lang="en-CA" altLang="en-US" dirty="0" smtClean="0"/>
              <a:t>/</a:t>
            </a:r>
            <a:r>
              <a:rPr lang="en-CA" altLang="en-US" dirty="0" err="1" smtClean="0"/>
              <a:t>München.DEU</a:t>
            </a:r>
            <a:r>
              <a:rPr lang="en-CA" altLang="en-US" dirty="0" smtClean="0"/>
              <a:t>/19.13 </a:t>
            </a:r>
            <a:r>
              <a:rPr lang="en-CA" altLang="en-US" dirty="0"/>
              <a:t>D8</a:t>
            </a:r>
          </a:p>
        </p:txBody>
      </p:sp>
      <p:sp>
        <p:nvSpPr>
          <p:cNvPr id="20512" name="TextBox 62"/>
          <p:cNvSpPr txBox="1">
            <a:spLocks noChangeArrowheads="1"/>
          </p:cNvSpPr>
          <p:nvPr/>
        </p:nvSpPr>
        <p:spPr bwMode="auto">
          <a:xfrm>
            <a:off x="4738688" y="4094163"/>
            <a:ext cx="44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A3A3C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/>
              <a:t>10</a:t>
            </a:r>
          </a:p>
        </p:txBody>
      </p:sp>
      <p:sp>
        <p:nvSpPr>
          <p:cNvPr id="20513" name="Rectangle 65"/>
          <p:cNvSpPr>
            <a:spLocks noChangeArrowheads="1"/>
          </p:cNvSpPr>
          <p:nvPr/>
        </p:nvSpPr>
        <p:spPr bwMode="auto">
          <a:xfrm>
            <a:off x="6921500" y="5791200"/>
            <a:ext cx="1425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A3A3C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TT</a:t>
            </a:r>
            <a:r>
              <a:rPr lang="en-CA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CA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CG</a:t>
            </a:r>
            <a:r>
              <a:rPr lang="en-CA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</a:t>
            </a:r>
            <a:r>
              <a:rPr lang="en-CA" alt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CA" alt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</a:p>
        </p:txBody>
      </p:sp>
      <p:sp>
        <p:nvSpPr>
          <p:cNvPr id="20514" name="Rectangle 66"/>
          <p:cNvSpPr>
            <a:spLocks noChangeArrowheads="1"/>
          </p:cNvSpPr>
          <p:nvPr/>
        </p:nvSpPr>
        <p:spPr bwMode="auto">
          <a:xfrm>
            <a:off x="6921500" y="3452813"/>
            <a:ext cx="1425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A3A3C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TTGCGGCCA</a:t>
            </a:r>
          </a:p>
        </p:txBody>
      </p:sp>
      <p:sp>
        <p:nvSpPr>
          <p:cNvPr id="20515" name="Rectangle 101"/>
          <p:cNvSpPr>
            <a:spLocks noChangeArrowheads="1"/>
          </p:cNvSpPr>
          <p:nvPr/>
        </p:nvSpPr>
        <p:spPr bwMode="auto">
          <a:xfrm>
            <a:off x="6921500" y="4122738"/>
            <a:ext cx="1425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A3A3C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TTGCGGCCA</a:t>
            </a:r>
          </a:p>
        </p:txBody>
      </p:sp>
      <p:sp>
        <p:nvSpPr>
          <p:cNvPr id="20516" name="Rectangle 67"/>
          <p:cNvSpPr>
            <a:spLocks noChangeArrowheads="1"/>
          </p:cNvSpPr>
          <p:nvPr/>
        </p:nvSpPr>
        <p:spPr bwMode="auto">
          <a:xfrm>
            <a:off x="6921500" y="2130425"/>
            <a:ext cx="1425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A3A3C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TTG</a:t>
            </a:r>
            <a:r>
              <a:rPr lang="en-CA" alt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CA" alt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GGCCA</a:t>
            </a:r>
          </a:p>
        </p:txBody>
      </p:sp>
      <p:sp>
        <p:nvSpPr>
          <p:cNvPr id="20517" name="Rectangle 103"/>
          <p:cNvSpPr>
            <a:spLocks noChangeArrowheads="1"/>
          </p:cNvSpPr>
          <p:nvPr/>
        </p:nvSpPr>
        <p:spPr bwMode="auto">
          <a:xfrm>
            <a:off x="6921500" y="2733675"/>
            <a:ext cx="1425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A3A3C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TTGCGGCCA</a:t>
            </a:r>
          </a:p>
        </p:txBody>
      </p:sp>
      <p:sp>
        <p:nvSpPr>
          <p:cNvPr id="20518" name="Rectangle 69"/>
          <p:cNvSpPr>
            <a:spLocks noChangeArrowheads="1"/>
          </p:cNvSpPr>
          <p:nvPr/>
        </p:nvSpPr>
        <p:spPr bwMode="auto">
          <a:xfrm>
            <a:off x="6921500" y="5100638"/>
            <a:ext cx="1425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A3A3C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" hangingPunct="1">
              <a:spcBef>
                <a:spcPct val="0"/>
              </a:spcBef>
              <a:buClrTx/>
              <a:buFontTx/>
              <a:buNone/>
            </a:pPr>
            <a:r>
              <a:rPr lang="en-CA" alt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CC</a:t>
            </a:r>
            <a:r>
              <a:rPr lang="en-CA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CA" alt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CA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  <a:r>
              <a:rPr lang="en-CA" altLang="en-US" b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CA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CA" altLang="en-US" b="1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0519" name="TextBox 70"/>
          <p:cNvSpPr txBox="1">
            <a:spLocks noChangeArrowheads="1"/>
          </p:cNvSpPr>
          <p:nvPr/>
        </p:nvSpPr>
        <p:spPr bwMode="auto">
          <a:xfrm>
            <a:off x="6553636" y="1355324"/>
            <a:ext cx="23391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A3A3C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 b="1" dirty="0" smtClean="0"/>
              <a:t>WGS (15,894 </a:t>
            </a:r>
            <a:r>
              <a:rPr lang="en-CA" altLang="en-US" b="1" dirty="0" err="1" smtClean="0"/>
              <a:t>nt</a:t>
            </a:r>
            <a:r>
              <a:rPr lang="en-CA" altLang="en-US" b="1" dirty="0" smtClean="0"/>
              <a:t>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 b="1" dirty="0" smtClean="0"/>
              <a:t>(variable sites only)</a:t>
            </a:r>
            <a:endParaRPr lang="en-CA" altLang="en-US" b="1" dirty="0"/>
          </a:p>
        </p:txBody>
      </p:sp>
    </p:spTree>
    <p:extLst>
      <p:ext uri="{BB962C8B-B14F-4D97-AF65-F5344CB8AC3E}">
        <p14:creationId xmlns:p14="http://schemas.microsoft.com/office/powerpoint/2010/main" val="15121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16</a:t>
            </a:fld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" y="1426535"/>
            <a:ext cx="3690990" cy="44941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0" y="962234"/>
            <a:ext cx="3242102" cy="46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7" y="290175"/>
            <a:ext cx="6551613" cy="2038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00675" y="2053709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JID 2016;213:592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52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6" y="3503817"/>
            <a:ext cx="8458200" cy="136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694" y="274638"/>
            <a:ext cx="8581679" cy="763891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C00000"/>
                </a:solidFill>
              </a:rPr>
              <a:t>Rubella whole genome and extended sequencing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52" y="1390967"/>
            <a:ext cx="9005500" cy="4525963"/>
          </a:xfrm>
        </p:spPr>
        <p:txBody>
          <a:bodyPr/>
          <a:lstStyle/>
          <a:p>
            <a:r>
              <a:rPr lang="en-US" dirty="0" smtClean="0"/>
              <a:t>Nucleotide heterogeneity along the entire genome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    NSP                                          SP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01720" y="4974585"/>
            <a:ext cx="32292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20-nt sliding </a:t>
            </a:r>
            <a:r>
              <a:rPr lang="en-US" sz="1200" dirty="0"/>
              <a:t>window; 48 complete RV </a:t>
            </a:r>
            <a:r>
              <a:rPr lang="en-US" sz="1200" dirty="0" smtClean="0"/>
              <a:t>genomes</a:t>
            </a:r>
            <a:endParaRPr lang="en-US" sz="1200" dirty="0"/>
          </a:p>
        </p:txBody>
      </p:sp>
      <p:sp>
        <p:nvSpPr>
          <p:cNvPr id="5" name="Rounded Rectangle 4"/>
          <p:cNvSpPr/>
          <p:nvPr/>
        </p:nvSpPr>
        <p:spPr>
          <a:xfrm>
            <a:off x="2269443" y="3571033"/>
            <a:ext cx="368301" cy="100768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 rot="16200000">
            <a:off x="-584499" y="3981262"/>
            <a:ext cx="15113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Nucleotide variability</a:t>
            </a:r>
            <a:endParaRPr lang="en-US" sz="1200" dirty="0"/>
          </a:p>
        </p:txBody>
      </p:sp>
      <p:sp>
        <p:nvSpPr>
          <p:cNvPr id="14" name="Rectangle 33"/>
          <p:cNvSpPr>
            <a:spLocks noChangeArrowheads="1"/>
          </p:cNvSpPr>
          <p:nvPr/>
        </p:nvSpPr>
        <p:spPr bwMode="auto">
          <a:xfrm>
            <a:off x="581931" y="2837566"/>
            <a:ext cx="5211763" cy="227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TW" b="1">
              <a:ea typeface="新細明體" panose="02020500000000000000" pitchFamily="18" charset="-120"/>
            </a:endParaRPr>
          </a:p>
        </p:txBody>
      </p:sp>
      <p:sp>
        <p:nvSpPr>
          <p:cNvPr id="15" name="Line 34"/>
          <p:cNvSpPr>
            <a:spLocks noChangeShapeType="1"/>
          </p:cNvSpPr>
          <p:nvPr/>
        </p:nvSpPr>
        <p:spPr bwMode="auto">
          <a:xfrm>
            <a:off x="5793694" y="2920116"/>
            <a:ext cx="244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35"/>
          <p:cNvSpPr>
            <a:spLocks noChangeShapeType="1"/>
          </p:cNvSpPr>
          <p:nvPr/>
        </p:nvSpPr>
        <p:spPr bwMode="auto">
          <a:xfrm flipV="1">
            <a:off x="516844" y="2931228"/>
            <a:ext cx="69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36"/>
          <p:cNvSpPr>
            <a:spLocks noChangeShapeType="1"/>
          </p:cNvSpPr>
          <p:nvPr/>
        </p:nvSpPr>
        <p:spPr bwMode="auto">
          <a:xfrm>
            <a:off x="3842656" y="2849768"/>
            <a:ext cx="0" cy="2148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37"/>
          <p:cNvSpPr>
            <a:spLocks noChangeArrowheads="1"/>
          </p:cNvSpPr>
          <p:nvPr/>
        </p:nvSpPr>
        <p:spPr bwMode="auto">
          <a:xfrm>
            <a:off x="7463744" y="2842328"/>
            <a:ext cx="1050925" cy="22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TW" b="1">
              <a:ea typeface="新細明體" panose="02020500000000000000" pitchFamily="18" charset="-120"/>
            </a:endParaRPr>
          </a:p>
        </p:txBody>
      </p:sp>
      <p:sp>
        <p:nvSpPr>
          <p:cNvPr id="19" name="Line 38"/>
          <p:cNvSpPr>
            <a:spLocks noChangeShapeType="1"/>
          </p:cNvSpPr>
          <p:nvPr/>
        </p:nvSpPr>
        <p:spPr bwMode="auto">
          <a:xfrm flipV="1">
            <a:off x="8516256" y="2920116"/>
            <a:ext cx="12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39" descr="Divot"/>
          <p:cNvSpPr>
            <a:spLocks noChangeArrowheads="1"/>
          </p:cNvSpPr>
          <p:nvPr/>
        </p:nvSpPr>
        <p:spPr bwMode="auto">
          <a:xfrm>
            <a:off x="6038169" y="2842328"/>
            <a:ext cx="606425" cy="22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TW" b="1">
              <a:ea typeface="新細明體" panose="02020500000000000000" pitchFamily="18" charset="-120"/>
            </a:endParaRPr>
          </a:p>
        </p:txBody>
      </p:sp>
      <p:sp>
        <p:nvSpPr>
          <p:cNvPr id="21" name="Rectangle 40" descr="Dashed downward diagonal"/>
          <p:cNvSpPr>
            <a:spLocks noChangeArrowheads="1"/>
          </p:cNvSpPr>
          <p:nvPr/>
        </p:nvSpPr>
        <p:spPr bwMode="auto">
          <a:xfrm>
            <a:off x="6644594" y="2842328"/>
            <a:ext cx="819150" cy="22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altLang="zh-TW" b="1">
              <a:ea typeface="新細明體" panose="02020500000000000000" pitchFamily="18" charset="-120"/>
            </a:endParaRPr>
          </a:p>
        </p:txBody>
      </p:sp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6191925" y="2778828"/>
            <a:ext cx="20890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</a:rPr>
              <a:t>C            E2         </a:t>
            </a:r>
            <a:r>
              <a:rPr lang="en-US" altLang="zh-TW" dirty="0" smtClean="0">
                <a:latin typeface="Calibri" panose="020F0502020204030204" pitchFamily="34" charset="0"/>
                <a:ea typeface="新細明體" panose="02020500000000000000" pitchFamily="18" charset="-120"/>
              </a:rPr>
              <a:t>   </a:t>
            </a:r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</a:rPr>
              <a:t>E1</a:t>
            </a:r>
          </a:p>
        </p:txBody>
      </p:sp>
      <p:sp>
        <p:nvSpPr>
          <p:cNvPr id="23" name="Text Box 42"/>
          <p:cNvSpPr txBox="1">
            <a:spLocks noChangeArrowheads="1"/>
          </p:cNvSpPr>
          <p:nvPr/>
        </p:nvSpPr>
        <p:spPr bwMode="auto">
          <a:xfrm>
            <a:off x="1703832" y="2762319"/>
            <a:ext cx="7080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</a:rPr>
              <a:t>p150</a:t>
            </a:r>
          </a:p>
        </p:txBody>
      </p:sp>
      <p:sp>
        <p:nvSpPr>
          <p:cNvPr id="24" name="Text Box 43"/>
          <p:cNvSpPr txBox="1">
            <a:spLocks noChangeArrowheads="1"/>
          </p:cNvSpPr>
          <p:nvPr/>
        </p:nvSpPr>
        <p:spPr bwMode="auto">
          <a:xfrm>
            <a:off x="4472688" y="2778166"/>
            <a:ext cx="5826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</a:rPr>
              <a:t>p90</a:t>
            </a:r>
          </a:p>
        </p:txBody>
      </p:sp>
      <p:sp>
        <p:nvSpPr>
          <p:cNvPr id="25" name="Text Box 75"/>
          <p:cNvSpPr txBox="1">
            <a:spLocks noChangeArrowheads="1"/>
          </p:cNvSpPr>
          <p:nvPr/>
        </p:nvSpPr>
        <p:spPr bwMode="auto">
          <a:xfrm>
            <a:off x="8580882" y="2750253"/>
            <a:ext cx="3984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TW" dirty="0">
                <a:latin typeface="Calibri" panose="020F0502020204030204" pitchFamily="34" charset="0"/>
                <a:ea typeface="新細明體" panose="02020500000000000000" pitchFamily="18" charset="-120"/>
              </a:rPr>
              <a:t> 3’</a:t>
            </a:r>
          </a:p>
        </p:txBody>
      </p:sp>
      <p:cxnSp>
        <p:nvCxnSpPr>
          <p:cNvPr id="33" name="Straight Connector 75"/>
          <p:cNvCxnSpPr>
            <a:cxnSpLocks noChangeShapeType="1"/>
          </p:cNvCxnSpPr>
          <p:nvPr/>
        </p:nvCxnSpPr>
        <p:spPr bwMode="auto">
          <a:xfrm>
            <a:off x="586694" y="2736276"/>
            <a:ext cx="5211762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Connector 77"/>
          <p:cNvCxnSpPr>
            <a:cxnSpLocks noChangeShapeType="1"/>
          </p:cNvCxnSpPr>
          <p:nvPr/>
        </p:nvCxnSpPr>
        <p:spPr bwMode="auto">
          <a:xfrm flipV="1">
            <a:off x="6027056" y="2736276"/>
            <a:ext cx="2478088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375011" y="5405735"/>
            <a:ext cx="7694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Overall genetic distance: 0.057</a:t>
            </a:r>
          </a:p>
          <a:p>
            <a:r>
              <a:rPr lang="en-US" dirty="0" smtClean="0"/>
              <a:t>Hypervariable region (HVR): 0.115</a:t>
            </a:r>
          </a:p>
          <a:p>
            <a:r>
              <a:rPr lang="en-US" dirty="0"/>
              <a:t>Genotyping window for wild type rubella virus: 8731 </a:t>
            </a:r>
            <a:r>
              <a:rPr lang="en-US" dirty="0" smtClean="0"/>
              <a:t>– 9469 (p-distance = 0.061)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813801" y="3532392"/>
            <a:ext cx="600855" cy="108193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582577" y="3041076"/>
            <a:ext cx="10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Genotyping 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</a:rPr>
              <a:t>window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18672" y="3048069"/>
            <a:ext cx="1330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Hypervariable region</a:t>
            </a:r>
          </a:p>
        </p:txBody>
      </p:sp>
    </p:spTree>
    <p:extLst>
      <p:ext uri="{BB962C8B-B14F-4D97-AF65-F5344CB8AC3E}">
        <p14:creationId xmlns:p14="http://schemas.microsoft.com/office/powerpoint/2010/main" val="254853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1217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Evidence for Association between Rubella and </a:t>
            </a:r>
            <a:r>
              <a:rPr lang="en-US" dirty="0" smtClean="0">
                <a:solidFill>
                  <a:srgbClr val="C00000"/>
                </a:solidFill>
              </a:rPr>
              <a:t>Granulomas in Children with PID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669" y="1695532"/>
            <a:ext cx="8861529" cy="48551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Previous study </a:t>
            </a:r>
          </a:p>
          <a:p>
            <a:pPr marL="0" indent="0">
              <a:buNone/>
            </a:pPr>
            <a:r>
              <a:rPr lang="en-US" dirty="0" smtClean="0"/>
              <a:t>RA27/3 </a:t>
            </a:r>
            <a:r>
              <a:rPr lang="en-US" dirty="0"/>
              <a:t>RV vaccine strain was the only virus sequence found in granuloma </a:t>
            </a:r>
            <a:r>
              <a:rPr lang="en-US" dirty="0" smtClean="0"/>
              <a:t>biopsies </a:t>
            </a:r>
            <a:r>
              <a:rPr lang="en-US" b="1" dirty="0" smtClean="0">
                <a:solidFill>
                  <a:srgbClr val="FF0000"/>
                </a:solidFill>
              </a:rPr>
              <a:t>by NGS   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sz="2400" dirty="0" err="1"/>
              <a:t>Bodemera</a:t>
            </a:r>
            <a:r>
              <a:rPr lang="en-US" sz="2400" dirty="0"/>
              <a:t> C. et al, </a:t>
            </a:r>
            <a:r>
              <a:rPr lang="en-US" sz="2400" i="1" dirty="0" err="1"/>
              <a:t>Clin</a:t>
            </a:r>
            <a:r>
              <a:rPr lang="en-US" sz="2400" i="1" dirty="0"/>
              <a:t> </a:t>
            </a:r>
            <a:r>
              <a:rPr lang="en-US" sz="2400" i="1" dirty="0" err="1"/>
              <a:t>Microbiol</a:t>
            </a:r>
            <a:r>
              <a:rPr lang="en-US" sz="2400" i="1" dirty="0"/>
              <a:t> Infect</a:t>
            </a:r>
            <a:r>
              <a:rPr lang="en-US" sz="2400" dirty="0"/>
              <a:t>, </a:t>
            </a:r>
            <a:r>
              <a:rPr lang="en-US" sz="2400" dirty="0" smtClean="0"/>
              <a:t>2014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Current study</a:t>
            </a:r>
          </a:p>
          <a:p>
            <a:r>
              <a:rPr lang="en-US" dirty="0" smtClean="0"/>
              <a:t>7 out of 14 PID cases were positive for RV antigen by IHC</a:t>
            </a:r>
          </a:p>
          <a:p>
            <a:r>
              <a:rPr lang="en-US" dirty="0" smtClean="0"/>
              <a:t>RV positive PIDs were </a:t>
            </a:r>
            <a:r>
              <a:rPr lang="en-US" dirty="0"/>
              <a:t>largely T cell </a:t>
            </a:r>
            <a:r>
              <a:rPr lang="en-US" dirty="0" smtClean="0"/>
              <a:t>defects</a:t>
            </a:r>
          </a:p>
          <a:p>
            <a:r>
              <a:rPr lang="en-US" sz="2200" dirty="0" smtClean="0"/>
              <a:t>(</a:t>
            </a:r>
            <a:r>
              <a:rPr lang="en-US" sz="2200" dirty="0" err="1" smtClean="0"/>
              <a:t>Perelygina</a:t>
            </a:r>
            <a:r>
              <a:rPr lang="en-US" sz="2200" dirty="0" smtClean="0"/>
              <a:t>, </a:t>
            </a:r>
            <a:r>
              <a:rPr lang="en-US" sz="2200" dirty="0" err="1" smtClean="0"/>
              <a:t>Plotkin</a:t>
            </a:r>
            <a:r>
              <a:rPr lang="en-US" sz="2200" dirty="0" smtClean="0"/>
              <a:t>, Russo, </a:t>
            </a:r>
            <a:r>
              <a:rPr lang="en-US" sz="2200" dirty="0" err="1" smtClean="0"/>
              <a:t>Hautala</a:t>
            </a:r>
            <a:r>
              <a:rPr lang="en-US" sz="2200" dirty="0" smtClean="0"/>
              <a:t>, Bonilla, Ochs, Joshi, Routes, Patel, </a:t>
            </a:r>
            <a:r>
              <a:rPr lang="en-US" sz="2200" dirty="0" err="1" smtClean="0"/>
              <a:t>Wehr</a:t>
            </a:r>
            <a:r>
              <a:rPr lang="en-US" sz="2200" dirty="0" smtClean="0"/>
              <a:t>, Icenogle, and Sullivan.  Rubella Persistence in epidermal keratinocytes and M2 macrophages in patients with primary </a:t>
            </a:r>
            <a:r>
              <a:rPr lang="en-US" sz="2200" dirty="0" err="1" smtClean="0"/>
              <a:t>immunodeficiencies</a:t>
            </a:r>
            <a:r>
              <a:rPr lang="en-US" sz="2200" dirty="0" smtClean="0"/>
              <a:t>.  </a:t>
            </a:r>
            <a:r>
              <a:rPr lang="en-US" sz="2200" i="1" dirty="0" smtClean="0"/>
              <a:t>The Journal of Allergy and Clinical Immunology, In Press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Sequence done by classic methods, but </a:t>
            </a:r>
            <a:r>
              <a:rPr lang="en-US" sz="2200" b="1" dirty="0" smtClean="0">
                <a:solidFill>
                  <a:srgbClr val="FF0000"/>
                </a:solidFill>
              </a:rPr>
              <a:t>comparison with rubella virus sequences from other persistent infections, recently derived by NGS</a:t>
            </a:r>
            <a:r>
              <a:rPr lang="en-US" sz="2200" dirty="0" smtClean="0"/>
              <a:t>, was possible</a:t>
            </a:r>
            <a:r>
              <a:rPr lang="en-US" sz="2600" dirty="0" smtClean="0"/>
              <a:t>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95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23379"/>
            <a:ext cx="8229600" cy="1154112"/>
          </a:xfrm>
        </p:spPr>
        <p:txBody>
          <a:bodyPr/>
          <a:lstStyle/>
          <a:p>
            <a:pPr marL="400050">
              <a:buFontTx/>
              <a:buAutoNum type="arabicPeriod" startAt="5"/>
              <a:defRPr/>
            </a:pPr>
            <a:endParaRPr lang="en-US" b="1" dirty="0"/>
          </a:p>
          <a:p>
            <a:pPr marL="800100" lvl="1" indent="-342900">
              <a:buFont typeface="Arial" pitchFamily="34" charset="0"/>
              <a:buAutoNum type="alphaLcPeriod"/>
              <a:defRPr/>
            </a:pPr>
            <a:endParaRPr lang="en-US" b="1" dirty="0"/>
          </a:p>
          <a:p>
            <a:pPr marL="0" indent="0">
              <a:buFontTx/>
              <a:buNone/>
            </a:pPr>
            <a:endParaRPr lang="en-CA" altLang="en-US" sz="2400" dirty="0" smtClean="0"/>
          </a:p>
          <a:p>
            <a:pPr marL="0" indent="0">
              <a:buFontTx/>
              <a:buNone/>
            </a:pPr>
            <a:endParaRPr lang="en-CA" altLang="en-US" sz="2400" dirty="0" smtClean="0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xfrm flipH="1">
            <a:off x="-4114800" y="6369050"/>
            <a:ext cx="12725401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AEE485-5D52-4E70-858F-F27A531843A4}" type="slidenum">
              <a:rPr lang="en-CA" altLang="en-US" smtClean="0">
                <a:solidFill>
                  <a:srgbClr val="D1D1D1"/>
                </a:solidFill>
              </a:rPr>
              <a:pPr eaLnBrk="1" hangingPunct="1"/>
              <a:t>19</a:t>
            </a:fld>
            <a:endParaRPr lang="en-CA" altLang="en-US" dirty="0" smtClean="0">
              <a:solidFill>
                <a:srgbClr val="D1D1D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5811" y="2052047"/>
            <a:ext cx="78447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rgbClr val="0070C0"/>
                </a:solidFill>
              </a:rPr>
              <a:t>NEW </a:t>
            </a:r>
            <a:r>
              <a:rPr lang="en-CA" sz="2400" dirty="0" smtClean="0"/>
              <a:t>met in Berlin on March 16-17,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We discussed the available data and their utility in measles and rubella outbreak investigation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We developed a set of </a:t>
            </a:r>
            <a:r>
              <a:rPr lang="en-CA" sz="2400" dirty="0" smtClean="0">
                <a:solidFill>
                  <a:srgbClr val="0070C0"/>
                </a:solidFill>
              </a:rPr>
              <a:t>recommendations</a:t>
            </a:r>
            <a:r>
              <a:rPr lang="en-CA" sz="2400" dirty="0" smtClean="0"/>
              <a:t> for GRMLN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 smtClean="0"/>
              <a:t>We developed a set of </a:t>
            </a:r>
            <a:r>
              <a:rPr lang="en-CA" sz="2400" dirty="0" smtClean="0">
                <a:solidFill>
                  <a:srgbClr val="0070C0"/>
                </a:solidFill>
              </a:rPr>
              <a:t>standards</a:t>
            </a:r>
            <a:r>
              <a:rPr lang="en-CA" sz="2400" dirty="0" smtClean="0"/>
              <a:t> for obtaining and depositing measles sequences</a:t>
            </a:r>
            <a:endParaRPr lang="en-CA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405130"/>
            <a:ext cx="8229600" cy="1035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 cap="none">
                <a:solidFill>
                  <a:srgbClr val="4F0D1E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CA" b="0" dirty="0" smtClean="0">
                <a:solidFill>
                  <a:srgbClr val="C00000"/>
                </a:solidFill>
              </a:rPr>
              <a:t>The</a:t>
            </a:r>
            <a:r>
              <a:rPr lang="en-CA" dirty="0" smtClean="0">
                <a:solidFill>
                  <a:srgbClr val="C00000"/>
                </a:solidFill>
              </a:rPr>
              <a:t> </a:t>
            </a:r>
            <a:r>
              <a:rPr lang="en-CA" dirty="0" smtClean="0">
                <a:solidFill>
                  <a:srgbClr val="0070C0"/>
                </a:solidFill>
              </a:rPr>
              <a:t>N</a:t>
            </a:r>
            <a:r>
              <a:rPr lang="en-CA" b="0" dirty="0" smtClean="0">
                <a:solidFill>
                  <a:srgbClr val="C00000"/>
                </a:solidFill>
              </a:rPr>
              <a:t>ext generation and </a:t>
            </a:r>
            <a:r>
              <a:rPr lang="en-CA" dirty="0" smtClean="0">
                <a:solidFill>
                  <a:srgbClr val="0070C0"/>
                </a:solidFill>
              </a:rPr>
              <a:t>E</a:t>
            </a:r>
            <a:r>
              <a:rPr lang="en-CA" b="0" dirty="0" smtClean="0">
                <a:solidFill>
                  <a:srgbClr val="C00000"/>
                </a:solidFill>
              </a:rPr>
              <a:t>xtended sequencing </a:t>
            </a:r>
            <a:r>
              <a:rPr lang="en-CA" dirty="0" smtClean="0">
                <a:solidFill>
                  <a:srgbClr val="0070C0"/>
                </a:solidFill>
              </a:rPr>
              <a:t>W</a:t>
            </a:r>
            <a:r>
              <a:rPr lang="en-CA" b="0" dirty="0" smtClean="0">
                <a:solidFill>
                  <a:srgbClr val="C00000"/>
                </a:solidFill>
              </a:rPr>
              <a:t>orking group (</a:t>
            </a:r>
            <a:r>
              <a:rPr lang="en-CA" dirty="0" smtClean="0">
                <a:solidFill>
                  <a:srgbClr val="0070C0"/>
                </a:solidFill>
              </a:rPr>
              <a:t>NEW</a:t>
            </a:r>
            <a:r>
              <a:rPr lang="en-CA" b="0" dirty="0" smtClean="0">
                <a:solidFill>
                  <a:srgbClr val="C00000"/>
                </a:solidFill>
              </a:rPr>
              <a:t>) for measles and rubella</a:t>
            </a:r>
            <a:endParaRPr lang="en-US" alt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42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84869" y="148908"/>
            <a:ext cx="8581679" cy="763891"/>
          </a:xfrm>
        </p:spPr>
        <p:txBody>
          <a:bodyPr/>
          <a:lstStyle/>
          <a:p>
            <a:pPr eaLnBrk="1" hangingPunct="1"/>
            <a:r>
              <a:rPr lang="en-CA" altLang="en-US" sz="3600" dirty="0" smtClean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77190" y="940408"/>
            <a:ext cx="8229600" cy="4728872"/>
          </a:xfrm>
        </p:spPr>
        <p:txBody>
          <a:bodyPr/>
          <a:lstStyle/>
          <a:p>
            <a:pPr eaLnBrk="1" hangingPunct="1"/>
            <a:r>
              <a:rPr lang="en-CA" altLang="en-US" sz="2400" dirty="0" smtClean="0"/>
              <a:t>Genotyping of measles by the WHO recommended target N450 is the mainstay of measles outbreak investigation and transmission documentation</a:t>
            </a:r>
          </a:p>
          <a:p>
            <a:pPr eaLnBrk="1" hangingPunct="1"/>
            <a:endParaRPr lang="en-CA" altLang="en-US" sz="2400" dirty="0" smtClean="0"/>
          </a:p>
          <a:p>
            <a:pPr eaLnBrk="1" hangingPunct="1"/>
            <a:r>
              <a:rPr lang="en-CA" altLang="en-US" sz="2400" dirty="0" smtClean="0"/>
              <a:t>However, as we are getting closer to the elimination of measles and rubella the </a:t>
            </a:r>
            <a:r>
              <a:rPr lang="en-CA" altLang="en-US" sz="2400" dirty="0" smtClean="0">
                <a:solidFill>
                  <a:schemeClr val="accent1"/>
                </a:solidFill>
              </a:rPr>
              <a:t>diversity of their genomes diminishes</a:t>
            </a:r>
          </a:p>
          <a:p>
            <a:pPr eaLnBrk="1" hangingPunct="1"/>
            <a:endParaRPr lang="en-CA" altLang="en-US" sz="2400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CA" altLang="en-US" sz="2400" dirty="0" smtClean="0"/>
              <a:t>Standardised genotyping targets  are often insufficient to distinguish repeated importations from local transmission</a:t>
            </a:r>
          </a:p>
          <a:p>
            <a:pPr eaLnBrk="1" hangingPunct="1"/>
            <a:endParaRPr lang="en-CA" altLang="en-US" sz="2400" dirty="0" smtClean="0"/>
          </a:p>
          <a:p>
            <a:pPr eaLnBrk="1" hangingPunct="1"/>
            <a:r>
              <a:rPr lang="en-CA" altLang="en-US" sz="2400" dirty="0" smtClean="0">
                <a:solidFill>
                  <a:schemeClr val="accent1"/>
                </a:solidFill>
              </a:rPr>
              <a:t>Higher resolution genotyping methods are needed for outbreak investigation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06790" y="6380480"/>
            <a:ext cx="37719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B95FEDB-6636-48FD-984B-576C159DF8AE}" type="slidenum">
              <a:rPr lang="en-CA" altLang="en-US" smtClean="0">
                <a:solidFill>
                  <a:srgbClr val="D1D1D1"/>
                </a:solidFill>
              </a:rPr>
              <a:pPr eaLnBrk="1" hangingPunct="1"/>
              <a:t>2</a:t>
            </a:fld>
            <a:endParaRPr lang="en-CA" altLang="en-US" dirty="0" smtClean="0">
              <a:solidFill>
                <a:srgbClr val="D1D1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45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869" y="137478"/>
            <a:ext cx="8581679" cy="763891"/>
          </a:xfrm>
        </p:spPr>
        <p:txBody>
          <a:bodyPr/>
          <a:lstStyle/>
          <a:p>
            <a:pPr algn="ctr"/>
            <a:r>
              <a:rPr lang="en-CA" dirty="0" smtClean="0">
                <a:solidFill>
                  <a:srgbClr val="C00000"/>
                </a:solidFill>
              </a:rPr>
              <a:t>NEW current </a:t>
            </a:r>
            <a:r>
              <a:rPr lang="en-CA" dirty="0">
                <a:solidFill>
                  <a:srgbClr val="C00000"/>
                </a:solidFill>
              </a:rPr>
              <a:t>m</a:t>
            </a:r>
            <a:r>
              <a:rPr lang="en-CA" dirty="0" smtClean="0">
                <a:solidFill>
                  <a:srgbClr val="C00000"/>
                </a:solidFill>
              </a:rPr>
              <a:t>embership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3660" y="1215616"/>
            <a:ext cx="5477756" cy="4895921"/>
          </a:xfrm>
        </p:spPr>
        <p:txBody>
          <a:bodyPr/>
          <a:lstStyle/>
          <a:p>
            <a:pPr marL="0" indent="0">
              <a:spcAft>
                <a:spcPts val="1000"/>
              </a:spcAft>
              <a:buNone/>
            </a:pPr>
            <a:r>
              <a:rPr lang="en-CA" sz="1600" dirty="0" smtClean="0">
                <a:solidFill>
                  <a:schemeClr val="tx1"/>
                </a:solidFill>
              </a:rPr>
              <a:t>WHO  					Mick Mulders</a:t>
            </a:r>
          </a:p>
          <a:p>
            <a:pPr marL="0" indent="0">
              <a:buNone/>
            </a:pPr>
            <a:r>
              <a:rPr lang="en-CA" sz="1600" dirty="0" smtClean="0">
                <a:solidFill>
                  <a:srgbClr val="FF0000"/>
                </a:solidFill>
              </a:rPr>
              <a:t>US CDC  					Bettina </a:t>
            </a:r>
            <a:r>
              <a:rPr lang="en-CA" sz="1600" dirty="0" err="1" smtClean="0">
                <a:solidFill>
                  <a:srgbClr val="FF0000"/>
                </a:solidFill>
              </a:rPr>
              <a:t>Benkamp</a:t>
            </a:r>
            <a:endParaRPr lang="en-CA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sz="1600" dirty="0">
                <a:solidFill>
                  <a:srgbClr val="FF0000"/>
                </a:solidFill>
              </a:rPr>
              <a:t>	</a:t>
            </a:r>
            <a:r>
              <a:rPr lang="en-CA" sz="1600" dirty="0" smtClean="0">
                <a:solidFill>
                  <a:srgbClr val="FF0000"/>
                </a:solidFill>
              </a:rPr>
              <a:t>					Min-</a:t>
            </a:r>
            <a:r>
              <a:rPr lang="en-CA" sz="1600" dirty="0" err="1" smtClean="0">
                <a:solidFill>
                  <a:srgbClr val="FF0000"/>
                </a:solidFill>
              </a:rPr>
              <a:t>hsin</a:t>
            </a:r>
            <a:r>
              <a:rPr lang="en-CA" sz="1600" dirty="0" smtClean="0">
                <a:solidFill>
                  <a:srgbClr val="FF0000"/>
                </a:solidFill>
              </a:rPr>
              <a:t> Chen</a:t>
            </a:r>
          </a:p>
          <a:p>
            <a:pPr marL="0" indent="0">
              <a:buNone/>
            </a:pPr>
            <a:r>
              <a:rPr lang="en-CA" sz="1600" dirty="0">
                <a:solidFill>
                  <a:srgbClr val="FF0000"/>
                </a:solidFill>
              </a:rPr>
              <a:t>	</a:t>
            </a:r>
            <a:r>
              <a:rPr lang="en-CA" sz="1600" dirty="0" smtClean="0">
                <a:solidFill>
                  <a:srgbClr val="FF0000"/>
                </a:solidFill>
              </a:rPr>
              <a:t>					Joe </a:t>
            </a:r>
            <a:r>
              <a:rPr lang="en-CA" sz="1600" dirty="0" err="1" smtClean="0">
                <a:solidFill>
                  <a:srgbClr val="FF0000"/>
                </a:solidFill>
              </a:rPr>
              <a:t>Icenogle</a:t>
            </a:r>
            <a:endParaRPr lang="en-CA" sz="1600" dirty="0" smtClean="0">
              <a:solidFill>
                <a:srgbClr val="FF0000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CA" sz="1600" dirty="0">
                <a:solidFill>
                  <a:srgbClr val="FF0000"/>
                </a:solidFill>
              </a:rPr>
              <a:t>	</a:t>
            </a:r>
            <a:r>
              <a:rPr lang="en-CA" sz="1600" dirty="0" smtClean="0">
                <a:solidFill>
                  <a:srgbClr val="FF0000"/>
                </a:solidFill>
              </a:rPr>
              <a:t>	 </a:t>
            </a:r>
            <a:r>
              <a:rPr lang="en-CA" sz="1600" dirty="0">
                <a:solidFill>
                  <a:srgbClr val="FF0000"/>
                </a:solidFill>
              </a:rPr>
              <a:t>	</a:t>
            </a:r>
            <a:r>
              <a:rPr lang="en-CA" sz="1600" dirty="0" smtClean="0">
                <a:solidFill>
                  <a:srgbClr val="FF0000"/>
                </a:solidFill>
              </a:rPr>
              <a:t>			Paul Rota		</a:t>
            </a:r>
            <a:endParaRPr lang="en-CA" sz="1600" dirty="0"/>
          </a:p>
          <a:p>
            <a:pPr marL="0" indent="0">
              <a:buNone/>
            </a:pPr>
            <a:r>
              <a:rPr lang="en-CA" sz="1600" dirty="0" smtClean="0">
                <a:solidFill>
                  <a:srgbClr val="00B050"/>
                </a:solidFill>
              </a:rPr>
              <a:t>Public Health England            	Kevin Brown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CA" sz="1600" dirty="0">
                <a:solidFill>
                  <a:srgbClr val="00B050"/>
                </a:solidFill>
              </a:rPr>
              <a:t>	</a:t>
            </a:r>
            <a:r>
              <a:rPr lang="en-CA" sz="1600" dirty="0" smtClean="0">
                <a:solidFill>
                  <a:srgbClr val="00B050"/>
                </a:solidFill>
              </a:rPr>
              <a:t>					Ana </a:t>
            </a:r>
            <a:r>
              <a:rPr lang="en-CA" sz="1600" dirty="0" err="1" smtClean="0">
                <a:solidFill>
                  <a:srgbClr val="00B050"/>
                </a:solidFill>
              </a:rPr>
              <a:t>Penedos</a:t>
            </a:r>
            <a:endParaRPr lang="en-CA" sz="1600" dirty="0"/>
          </a:p>
          <a:p>
            <a:pPr marL="0" indent="0">
              <a:buNone/>
            </a:pPr>
            <a:r>
              <a:rPr lang="en-CA" sz="1600" dirty="0" smtClean="0">
                <a:solidFill>
                  <a:srgbClr val="002060"/>
                </a:solidFill>
              </a:rPr>
              <a:t>Luxemburg Institute of Health</a:t>
            </a:r>
            <a:r>
              <a:rPr lang="en-CA" sz="1600" dirty="0">
                <a:solidFill>
                  <a:srgbClr val="002060"/>
                </a:solidFill>
              </a:rPr>
              <a:t>	</a:t>
            </a:r>
            <a:r>
              <a:rPr lang="en-CA" sz="1600" dirty="0" smtClean="0">
                <a:solidFill>
                  <a:srgbClr val="002060"/>
                </a:solidFill>
              </a:rPr>
              <a:t>Judith </a:t>
            </a:r>
            <a:r>
              <a:rPr lang="en-CA" sz="1600" dirty="0" err="1" smtClean="0">
                <a:solidFill>
                  <a:srgbClr val="002060"/>
                </a:solidFill>
              </a:rPr>
              <a:t>Huebschen</a:t>
            </a:r>
            <a:endParaRPr lang="en-CA" sz="1600" dirty="0">
              <a:solidFill>
                <a:srgbClr val="002060"/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CA" sz="1600" dirty="0" smtClean="0">
                <a:solidFill>
                  <a:srgbClr val="002060"/>
                </a:solidFill>
              </a:rPr>
              <a:t>						Claude Muller</a:t>
            </a:r>
            <a:r>
              <a:rPr lang="en-CA" sz="1600" dirty="0" smtClean="0">
                <a:solidFill>
                  <a:srgbClr val="0070C0"/>
                </a:solidFill>
              </a:rPr>
              <a:t>			</a:t>
            </a:r>
            <a:endParaRPr lang="en-CA" sz="1600" dirty="0"/>
          </a:p>
          <a:p>
            <a:pPr marL="0" indent="0">
              <a:buNone/>
            </a:pPr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</a:rPr>
              <a:t>RKI	Germany				Annette </a:t>
            </a:r>
            <a:r>
              <a:rPr lang="en-CA" sz="1600" dirty="0" err="1" smtClean="0">
                <a:solidFill>
                  <a:schemeClr val="accent6">
                    <a:lumMod val="75000"/>
                  </a:schemeClr>
                </a:solidFill>
              </a:rPr>
              <a:t>Mankertz</a:t>
            </a:r>
            <a:endParaRPr lang="en-CA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Aft>
                <a:spcPts val="1000"/>
              </a:spcAft>
              <a:buNone/>
            </a:pPr>
            <a:r>
              <a:rPr lang="en-CA" sz="16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CA" sz="1600" dirty="0" smtClean="0">
                <a:solidFill>
                  <a:schemeClr val="accent6">
                    <a:lumMod val="75000"/>
                  </a:schemeClr>
                </a:solidFill>
              </a:rPr>
              <a:t>					Sabine </a:t>
            </a:r>
            <a:r>
              <a:rPr lang="en-CA" sz="1600" dirty="0" err="1" smtClean="0">
                <a:solidFill>
                  <a:schemeClr val="accent6">
                    <a:lumMod val="75000"/>
                  </a:schemeClr>
                </a:solidFill>
              </a:rPr>
              <a:t>Santibanez</a:t>
            </a:r>
            <a:endParaRPr lang="en-CA" sz="1600" dirty="0"/>
          </a:p>
          <a:p>
            <a:pPr marL="0" indent="0">
              <a:spcAft>
                <a:spcPts val="1000"/>
              </a:spcAft>
              <a:buNone/>
            </a:pPr>
            <a:r>
              <a:rPr lang="en-CA" sz="1600" dirty="0" smtClean="0">
                <a:solidFill>
                  <a:srgbClr val="C00000"/>
                </a:solidFill>
              </a:rPr>
              <a:t>GIE - Russian Federation 	Sergey </a:t>
            </a:r>
            <a:r>
              <a:rPr lang="en-CA" sz="1600" dirty="0" err="1" smtClean="0">
                <a:solidFill>
                  <a:srgbClr val="C00000"/>
                </a:solidFill>
              </a:rPr>
              <a:t>Shulga</a:t>
            </a:r>
            <a:endParaRPr lang="en-CA" sz="1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CA" sz="1600" dirty="0" smtClean="0">
                <a:solidFill>
                  <a:srgbClr val="0070C0"/>
                </a:solidFill>
              </a:rPr>
              <a:t>NML </a:t>
            </a:r>
            <a:r>
              <a:rPr lang="en-CA" sz="1600" dirty="0">
                <a:solidFill>
                  <a:srgbClr val="0070C0"/>
                </a:solidFill>
              </a:rPr>
              <a:t>Canada		</a:t>
            </a:r>
            <a:r>
              <a:rPr lang="en-CA" sz="1600" dirty="0" smtClean="0">
                <a:solidFill>
                  <a:srgbClr val="0070C0"/>
                </a:solidFill>
              </a:rPr>
              <a:t>		Joanne </a:t>
            </a:r>
            <a:r>
              <a:rPr lang="en-CA" sz="1600" dirty="0" err="1">
                <a:solidFill>
                  <a:srgbClr val="0070C0"/>
                </a:solidFill>
              </a:rPr>
              <a:t>Hiebert</a:t>
            </a:r>
            <a:endParaRPr lang="en-CA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CA" sz="1600" dirty="0">
                <a:solidFill>
                  <a:srgbClr val="0070C0"/>
                </a:solidFill>
              </a:rPr>
              <a:t>				</a:t>
            </a:r>
            <a:r>
              <a:rPr lang="en-CA" sz="1600" dirty="0" smtClean="0">
                <a:solidFill>
                  <a:srgbClr val="0070C0"/>
                </a:solidFill>
              </a:rPr>
              <a:t>		Alberto </a:t>
            </a:r>
            <a:r>
              <a:rPr lang="en-CA" sz="1600" dirty="0">
                <a:solidFill>
                  <a:srgbClr val="0070C0"/>
                </a:solidFill>
              </a:rPr>
              <a:t>Severini</a:t>
            </a:r>
          </a:p>
          <a:p>
            <a:pPr marL="0" indent="0">
              <a:buNone/>
            </a:pPr>
            <a:endParaRPr lang="en-CA" sz="1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CA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887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588329"/>
            <a:ext cx="8229600" cy="703261"/>
          </a:xfrm>
        </p:spPr>
        <p:txBody>
          <a:bodyPr/>
          <a:lstStyle/>
          <a:p>
            <a:pPr algn="ctr"/>
            <a:r>
              <a:rPr lang="en-US" altLang="en-US" sz="3200" dirty="0" smtClean="0">
                <a:solidFill>
                  <a:schemeClr val="accent2"/>
                </a:solidFill>
              </a:rPr>
              <a:t>Utility</a:t>
            </a:r>
            <a:endParaRPr lang="en-US" altLang="en-US" sz="3200" b="1" dirty="0" smtClean="0">
              <a:solidFill>
                <a:schemeClr val="tx1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23379"/>
            <a:ext cx="8229600" cy="1154112"/>
          </a:xfrm>
        </p:spPr>
        <p:txBody>
          <a:bodyPr/>
          <a:lstStyle/>
          <a:p>
            <a:pPr marL="400050">
              <a:buFontTx/>
              <a:buAutoNum type="arabicPeriod" startAt="5"/>
              <a:defRPr/>
            </a:pPr>
            <a:endParaRPr lang="en-US" b="1" dirty="0"/>
          </a:p>
          <a:p>
            <a:pPr marL="800100" lvl="1" indent="-342900">
              <a:buFont typeface="Arial" pitchFamily="34" charset="0"/>
              <a:buAutoNum type="alphaLcPeriod"/>
              <a:defRPr/>
            </a:pPr>
            <a:endParaRPr lang="en-US" b="1" dirty="0"/>
          </a:p>
          <a:p>
            <a:pPr marL="0" indent="0">
              <a:buFontTx/>
              <a:buNone/>
            </a:pPr>
            <a:endParaRPr lang="en-CA" altLang="en-US" sz="2400" dirty="0" smtClean="0"/>
          </a:p>
          <a:p>
            <a:pPr marL="0" indent="0">
              <a:buFontTx/>
              <a:buNone/>
            </a:pPr>
            <a:endParaRPr lang="en-CA" altLang="en-US" sz="2400" dirty="0" smtClean="0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86800" y="6470015"/>
            <a:ext cx="72009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AEE485-5D52-4E70-858F-F27A531843A4}" type="slidenum">
              <a:rPr lang="en-CA" altLang="en-US" smtClean="0">
                <a:solidFill>
                  <a:srgbClr val="D1D1D1"/>
                </a:solidFill>
              </a:rPr>
              <a:pPr eaLnBrk="1" hangingPunct="1"/>
              <a:t>21</a:t>
            </a:fld>
            <a:endParaRPr lang="en-CA" altLang="en-US" dirty="0" smtClean="0">
              <a:solidFill>
                <a:srgbClr val="D1D1D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9611" y="1461497"/>
            <a:ext cx="78447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Extended and WGS are not meant to replace standard genotyping by N-450 for measles </a:t>
            </a:r>
            <a:r>
              <a:rPr lang="en-CA" dirty="0"/>
              <a:t>and 739 from the E1 </a:t>
            </a:r>
            <a:r>
              <a:rPr lang="en-CA" dirty="0" smtClean="0"/>
              <a:t>gene for rubella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WGS or sequencing of the MF-NCR region of measles has proven its utility in low incidence setting, when standard genotyping fails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70C0"/>
                </a:solidFill>
              </a:rPr>
              <a:t>Extensive and uniform sampling of outbreaks, plus a prior knowledge of related sequences, are needed to make the results interpretable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It is recommended to obtain as many measles and rubella genomic sequences as possible to develop a database that will aid in outbreak </a:t>
            </a:r>
            <a:r>
              <a:rPr lang="en-CA" dirty="0" smtClean="0"/>
              <a:t>investigations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5468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413069"/>
            <a:ext cx="8229600" cy="1035050"/>
          </a:xfrm>
        </p:spPr>
        <p:txBody>
          <a:bodyPr/>
          <a:lstStyle/>
          <a:p>
            <a:pPr algn="ctr"/>
            <a:r>
              <a:rPr lang="en-US" altLang="en-US" sz="2800" dirty="0" smtClean="0">
                <a:solidFill>
                  <a:schemeClr val="accent2"/>
                </a:solidFill>
              </a:rPr>
              <a:t>Collaborations and data collection</a:t>
            </a:r>
            <a:r>
              <a:rPr lang="en-US" altLang="en-US" sz="2800" dirty="0">
                <a:solidFill>
                  <a:schemeClr val="accent2"/>
                </a:solidFill>
              </a:rPr>
              <a:t/>
            </a:r>
            <a:br>
              <a:rPr lang="en-US" altLang="en-US" sz="2800" dirty="0">
                <a:solidFill>
                  <a:schemeClr val="accent2"/>
                </a:solidFill>
              </a:rPr>
            </a:br>
            <a:endParaRPr lang="en-US" alt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23379"/>
            <a:ext cx="8229600" cy="1154112"/>
          </a:xfrm>
        </p:spPr>
        <p:txBody>
          <a:bodyPr/>
          <a:lstStyle/>
          <a:p>
            <a:pPr marL="400050">
              <a:buFontTx/>
              <a:buAutoNum type="arabicPeriod" startAt="5"/>
              <a:defRPr/>
            </a:pPr>
            <a:endParaRPr lang="en-US" b="1" dirty="0"/>
          </a:p>
          <a:p>
            <a:pPr marL="800100" lvl="1" indent="-342900">
              <a:buFont typeface="Arial" pitchFamily="34" charset="0"/>
              <a:buAutoNum type="alphaLcPeriod"/>
              <a:defRPr/>
            </a:pPr>
            <a:endParaRPr lang="en-US" b="1" dirty="0"/>
          </a:p>
          <a:p>
            <a:pPr marL="0" indent="0">
              <a:buFontTx/>
              <a:buNone/>
            </a:pPr>
            <a:endParaRPr lang="en-CA" altLang="en-US" sz="2400" dirty="0" smtClean="0"/>
          </a:p>
          <a:p>
            <a:pPr marL="0" indent="0">
              <a:buFontTx/>
              <a:buNone/>
            </a:pPr>
            <a:endParaRPr lang="en-CA" altLang="en-US" sz="2400" dirty="0" smtClean="0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86800" y="6369050"/>
            <a:ext cx="65151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2AEE485-5D52-4E70-858F-F27A531843A4}" type="slidenum">
              <a:rPr lang="en-CA" altLang="en-US" smtClean="0">
                <a:solidFill>
                  <a:srgbClr val="D1D1D1"/>
                </a:solidFill>
              </a:rPr>
              <a:pPr eaLnBrk="1" hangingPunct="1"/>
              <a:t>22</a:t>
            </a:fld>
            <a:endParaRPr lang="en-CA" altLang="en-US" dirty="0" smtClean="0">
              <a:solidFill>
                <a:srgbClr val="D1D1D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5311" y="1623379"/>
            <a:ext cx="78447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/>
              <a:t>It is recommended to obtain as many measles and rubella genomic sequences as possible to develop a database that will aid in outbreak investigations</a:t>
            </a:r>
            <a:r>
              <a:rPr lang="en-CA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NLs </a:t>
            </a:r>
            <a:r>
              <a:rPr lang="en-CA" dirty="0"/>
              <a:t>are encouraged to collect and store specimens </a:t>
            </a:r>
            <a:r>
              <a:rPr lang="en-CA" dirty="0" smtClean="0"/>
              <a:t>(suited for culture isolation, if possible) for </a:t>
            </a:r>
            <a:r>
              <a:rPr lang="en-CA" dirty="0"/>
              <a:t>extended sequencing </a:t>
            </a:r>
            <a:r>
              <a:rPr lang="en-CA" dirty="0" smtClean="0"/>
              <a:t>and to </a:t>
            </a:r>
            <a:r>
              <a:rPr lang="en-CA" dirty="0"/>
              <a:t>collaborate with GSLs and RRLs that have capacity for whole genome and/or extended sequencing</a:t>
            </a:r>
            <a:r>
              <a:rPr lang="en-CA" dirty="0" smtClean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dirty="0" err="1"/>
              <a:t>MeaNS</a:t>
            </a:r>
            <a:r>
              <a:rPr lang="en-CA" dirty="0"/>
              <a:t> and </a:t>
            </a:r>
            <a:r>
              <a:rPr lang="en-CA" dirty="0" err="1"/>
              <a:t>RubeNS</a:t>
            </a:r>
            <a:r>
              <a:rPr lang="en-CA" dirty="0"/>
              <a:t> </a:t>
            </a:r>
            <a:r>
              <a:rPr lang="en-CA" dirty="0" smtClean="0"/>
              <a:t>eventually be able accept </a:t>
            </a:r>
            <a:r>
              <a:rPr lang="en-CA" dirty="0"/>
              <a:t>measles and rubella whole genome sequences and measles MF-NCR sequences. </a:t>
            </a:r>
          </a:p>
          <a:p>
            <a:pPr lvl="0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98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>
                <a:solidFill>
                  <a:srgbClr val="C00000"/>
                </a:solidFill>
              </a:rPr>
              <a:t>Next steps</a:t>
            </a:r>
            <a:endParaRPr lang="en-CA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69" y="1836646"/>
            <a:ext cx="8581679" cy="3066823"/>
          </a:xfrm>
        </p:spPr>
        <p:txBody>
          <a:bodyPr/>
          <a:lstStyle/>
          <a:p>
            <a:r>
              <a:rPr lang="en-CA" sz="2400" dirty="0" smtClean="0"/>
              <a:t>We need a </a:t>
            </a:r>
            <a:r>
              <a:rPr lang="en-CA" sz="2400" dirty="0" smtClean="0">
                <a:solidFill>
                  <a:srgbClr val="0070C0"/>
                </a:solidFill>
              </a:rPr>
              <a:t>practical method </a:t>
            </a:r>
            <a:r>
              <a:rPr lang="en-CA" sz="2400" dirty="0" smtClean="0"/>
              <a:t>for whole genome sequencing</a:t>
            </a:r>
          </a:p>
          <a:p>
            <a:endParaRPr lang="en-CA" sz="2400" dirty="0"/>
          </a:p>
          <a:p>
            <a:r>
              <a:rPr lang="en-CA" sz="2400" dirty="0" smtClean="0"/>
              <a:t>We need a </a:t>
            </a:r>
            <a:r>
              <a:rPr lang="en-CA" sz="2400" dirty="0" smtClean="0">
                <a:solidFill>
                  <a:srgbClr val="0070C0"/>
                </a:solidFill>
              </a:rPr>
              <a:t>precise algorithm </a:t>
            </a:r>
            <a:r>
              <a:rPr lang="en-CA" sz="2400" dirty="0" smtClean="0"/>
              <a:t>to distinguish chains of transmissions form independent importations</a:t>
            </a:r>
          </a:p>
          <a:p>
            <a:endParaRPr lang="en-CA" sz="2400" dirty="0"/>
          </a:p>
          <a:p>
            <a:r>
              <a:rPr lang="en-CA" sz="2400" dirty="0" smtClean="0"/>
              <a:t>We need </a:t>
            </a:r>
            <a:r>
              <a:rPr lang="en-CA" sz="2400" dirty="0" smtClean="0">
                <a:solidFill>
                  <a:srgbClr val="0070C0"/>
                </a:solidFill>
              </a:rPr>
              <a:t>more whole genome sequences </a:t>
            </a:r>
            <a:r>
              <a:rPr lang="en-CA" sz="2400" dirty="0" smtClean="0"/>
              <a:t>for measles and rubella from outbreaks around the world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22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C00000"/>
                </a:solidFill>
              </a:rPr>
              <a:t>Acknowledgements </a:t>
            </a: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869" y="1333727"/>
            <a:ext cx="4698611" cy="2198370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CA" b="1" dirty="0" smtClean="0">
                <a:solidFill>
                  <a:srgbClr val="0070C0"/>
                </a:solidFill>
              </a:rPr>
              <a:t>NEW working group</a:t>
            </a:r>
          </a:p>
          <a:p>
            <a:r>
              <a:rPr lang="en-CA" dirty="0" smtClean="0"/>
              <a:t>Ana </a:t>
            </a:r>
            <a:r>
              <a:rPr lang="en-CA" dirty="0" err="1" smtClean="0"/>
              <a:t>Penedos</a:t>
            </a:r>
            <a:r>
              <a:rPr lang="en-CA" dirty="0" smtClean="0"/>
              <a:t>		measles WGS</a:t>
            </a:r>
          </a:p>
          <a:p>
            <a:r>
              <a:rPr lang="en-CA" dirty="0" smtClean="0"/>
              <a:t>Kevin Brown</a:t>
            </a:r>
          </a:p>
          <a:p>
            <a:r>
              <a:rPr lang="en-CA" dirty="0" smtClean="0"/>
              <a:t>Min-</a:t>
            </a:r>
            <a:r>
              <a:rPr lang="en-CA" dirty="0" err="1" smtClean="0"/>
              <a:t>hsin</a:t>
            </a:r>
            <a:r>
              <a:rPr lang="en-CA" dirty="0" smtClean="0"/>
              <a:t> Chen	rubella WGS</a:t>
            </a:r>
          </a:p>
          <a:p>
            <a:r>
              <a:rPr lang="en-CA" dirty="0" smtClean="0"/>
              <a:t>Joe </a:t>
            </a:r>
            <a:r>
              <a:rPr lang="en-CA" dirty="0" err="1" smtClean="0"/>
              <a:t>Icenogle</a:t>
            </a:r>
            <a:endParaRPr lang="en-CA" dirty="0" smtClean="0"/>
          </a:p>
          <a:p>
            <a:r>
              <a:rPr lang="en-CA" dirty="0" smtClean="0"/>
              <a:t>And all the members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24</a:t>
            </a:fld>
            <a:endParaRPr lang="en-CA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57509" y="4183607"/>
            <a:ext cx="4649081" cy="194668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b="1" dirty="0" smtClean="0">
                <a:solidFill>
                  <a:srgbClr val="0070C0"/>
                </a:solidFill>
              </a:rPr>
              <a:t>NML Canada</a:t>
            </a:r>
          </a:p>
          <a:p>
            <a:r>
              <a:rPr lang="en-CA" dirty="0" smtClean="0"/>
              <a:t>Helene Schulz   </a:t>
            </a:r>
          </a:p>
          <a:p>
            <a:r>
              <a:rPr lang="en-CA" dirty="0" smtClean="0"/>
              <a:t>Robyn </a:t>
            </a:r>
            <a:r>
              <a:rPr lang="en-CA" dirty="0" err="1" smtClean="0"/>
              <a:t>Thorington</a:t>
            </a:r>
            <a:endParaRPr lang="en-CA" dirty="0" smtClean="0"/>
          </a:p>
          <a:p>
            <a:r>
              <a:rPr lang="en-CA" dirty="0" smtClean="0"/>
              <a:t>Shaun Tyler  			DNA core</a:t>
            </a:r>
          </a:p>
        </p:txBody>
      </p:sp>
    </p:spTree>
    <p:extLst>
      <p:ext uri="{BB962C8B-B14F-4D97-AF65-F5344CB8AC3E}">
        <p14:creationId xmlns:p14="http://schemas.microsoft.com/office/powerpoint/2010/main" val="70418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279" y="2085174"/>
            <a:ext cx="8581679" cy="2250109"/>
          </a:xfrm>
        </p:spPr>
        <p:txBody>
          <a:bodyPr/>
          <a:lstStyle/>
          <a:p>
            <a:r>
              <a:rPr lang="en-CA" dirty="0" smtClean="0">
                <a:solidFill>
                  <a:srgbClr val="C00000"/>
                </a:solidFill>
              </a:rPr>
              <a:t>Are cases of measles linked by a chain of transmission or are they independently imported?</a:t>
            </a:r>
            <a:br>
              <a:rPr lang="en-CA" dirty="0" smtClean="0">
                <a:solidFill>
                  <a:srgbClr val="C00000"/>
                </a:solidFill>
              </a:rPr>
            </a:br>
            <a:r>
              <a:rPr lang="en-CA" dirty="0">
                <a:solidFill>
                  <a:srgbClr val="C00000"/>
                </a:solidFill>
              </a:rPr>
              <a:t/>
            </a:r>
            <a:br>
              <a:rPr lang="en-CA" dirty="0">
                <a:solidFill>
                  <a:srgbClr val="C00000"/>
                </a:solidFill>
              </a:rPr>
            </a:br>
            <a:r>
              <a:rPr lang="en-CA" dirty="0" smtClean="0">
                <a:solidFill>
                  <a:srgbClr val="C00000"/>
                </a:solidFill>
              </a:rPr>
              <a:t>Is it endemic circulation of repeat importation? </a:t>
            </a:r>
            <a:br>
              <a:rPr lang="en-CA" dirty="0" smtClean="0">
                <a:solidFill>
                  <a:srgbClr val="C00000"/>
                </a:solidFill>
              </a:rPr>
            </a:br>
            <a:r>
              <a:rPr lang="en-CA" dirty="0" smtClean="0">
                <a:solidFill>
                  <a:srgbClr val="C00000"/>
                </a:solidFill>
              </a:rPr>
              <a:t/>
            </a:r>
            <a:br>
              <a:rPr lang="en-CA" dirty="0" smtClean="0">
                <a:solidFill>
                  <a:srgbClr val="C00000"/>
                </a:solidFill>
              </a:rPr>
            </a:br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423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84869" y="148908"/>
            <a:ext cx="8581679" cy="763891"/>
          </a:xfrm>
        </p:spPr>
        <p:txBody>
          <a:bodyPr/>
          <a:lstStyle/>
          <a:p>
            <a:pPr eaLnBrk="1" hangingPunct="1"/>
            <a:r>
              <a:rPr lang="en-CA" altLang="en-US" sz="3600" dirty="0" smtClean="0">
                <a:solidFill>
                  <a:srgbClr val="C00000"/>
                </a:solidFill>
              </a:rPr>
              <a:t>Increasing the window for sequencing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77190" y="1614778"/>
            <a:ext cx="8229600" cy="3905912"/>
          </a:xfrm>
        </p:spPr>
        <p:txBody>
          <a:bodyPr/>
          <a:lstStyle/>
          <a:p>
            <a:pPr eaLnBrk="1" hangingPunct="1"/>
            <a:r>
              <a:rPr lang="en-CA" altLang="en-US" sz="2400" dirty="0" smtClean="0"/>
              <a:t>Sequencing a longer stretch of the genome increases the probability of detecting genetic diversity</a:t>
            </a:r>
          </a:p>
          <a:p>
            <a:pPr eaLnBrk="1" hangingPunct="1"/>
            <a:endParaRPr lang="en-CA" altLang="en-US" sz="2400" dirty="0">
              <a:solidFill>
                <a:schemeClr val="accent1"/>
              </a:solidFill>
            </a:endParaRPr>
          </a:p>
          <a:p>
            <a:pPr eaLnBrk="1" hangingPunct="1"/>
            <a:r>
              <a:rPr lang="en-CA" altLang="en-US" sz="2400" dirty="0" smtClean="0">
                <a:solidFill>
                  <a:srgbClr val="4F0D1E"/>
                </a:solidFill>
              </a:rPr>
              <a:t>Identifying hypervariable regions maximises the ratio mutation/nucleotide sequenced</a:t>
            </a:r>
          </a:p>
          <a:p>
            <a:pPr marL="0" indent="0" eaLnBrk="1" hangingPunct="1">
              <a:buNone/>
            </a:pPr>
            <a:endParaRPr lang="en-CA" altLang="en-US" sz="2400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CA" altLang="en-US" sz="2400" dirty="0" smtClean="0">
                <a:solidFill>
                  <a:schemeClr val="accent1"/>
                </a:solidFill>
              </a:rPr>
              <a:t>Whole genome sequencing (WGS)</a:t>
            </a:r>
          </a:p>
          <a:p>
            <a:pPr eaLnBrk="1" hangingPunct="1"/>
            <a:r>
              <a:rPr lang="en-CA" altLang="en-US" sz="2400" dirty="0" smtClean="0">
                <a:solidFill>
                  <a:schemeClr val="accent1"/>
                </a:solidFill>
              </a:rPr>
              <a:t>Hypervariable intergenic non-coding region MF-NCR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06790" y="6380480"/>
            <a:ext cx="37719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B95FEDB-6636-48FD-984B-576C159DF8AE}" type="slidenum">
              <a:rPr lang="en-CA" altLang="en-US" smtClean="0">
                <a:solidFill>
                  <a:srgbClr val="D1D1D1"/>
                </a:solidFill>
              </a:rPr>
              <a:pPr eaLnBrk="1" hangingPunct="1"/>
              <a:t>4</a:t>
            </a:fld>
            <a:endParaRPr lang="en-CA" altLang="en-US" dirty="0" smtClean="0">
              <a:solidFill>
                <a:srgbClr val="D1D1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54000" y="628729"/>
            <a:ext cx="8658225" cy="479901"/>
          </a:xfrm>
        </p:spPr>
        <p:txBody>
          <a:bodyPr/>
          <a:lstStyle/>
          <a:p>
            <a:pPr algn="ctr" eaLnBrk="1" hangingPunct="1"/>
            <a:r>
              <a:rPr lang="en-CA" altLang="en-US" sz="2800" dirty="0" smtClean="0">
                <a:solidFill>
                  <a:srgbClr val="C00000"/>
                </a:solidFill>
              </a:rPr>
              <a:t>Measles genome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644890" y="6357620"/>
            <a:ext cx="384810" cy="365125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A8F3175-3AEE-4F8D-856C-DDFA94566EAF}" type="slidenum">
              <a:rPr lang="en-CA" altLang="en-US" smtClean="0">
                <a:solidFill>
                  <a:srgbClr val="D1D1D1"/>
                </a:solidFill>
              </a:rPr>
              <a:pPr eaLnBrk="1" hangingPunct="1"/>
              <a:t>5</a:t>
            </a:fld>
            <a:endParaRPr lang="en-CA" altLang="en-US" dirty="0" smtClean="0">
              <a:solidFill>
                <a:srgbClr val="D1D1D1"/>
              </a:solidFill>
            </a:endParaRPr>
          </a:p>
        </p:txBody>
      </p:sp>
      <p:pic>
        <p:nvPicPr>
          <p:cNvPr id="7173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9" t="5681" r="604" b="90643"/>
          <a:stretch>
            <a:fillRect/>
          </a:stretch>
        </p:blipFill>
        <p:spPr bwMode="auto">
          <a:xfrm>
            <a:off x="989013" y="3910013"/>
            <a:ext cx="7453312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4" name="TextBox 4"/>
          <p:cNvSpPr txBox="1">
            <a:spLocks noChangeArrowheads="1"/>
          </p:cNvSpPr>
          <p:nvPr/>
        </p:nvSpPr>
        <p:spPr bwMode="auto">
          <a:xfrm>
            <a:off x="6892925" y="3630613"/>
            <a:ext cx="1600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CA" altLang="en-US" sz="1200">
                <a:solidFill>
                  <a:srgbClr val="7F7F7F"/>
                </a:solidFill>
              </a:rPr>
              <a:t>Moss &amp; Griffin, 2006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27898" y="3770313"/>
            <a:ext cx="249237" cy="4968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4103688" y="3770313"/>
            <a:ext cx="803275" cy="4968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6" name="Rectangle 25"/>
          <p:cNvSpPr/>
          <p:nvPr/>
        </p:nvSpPr>
        <p:spPr>
          <a:xfrm>
            <a:off x="5516563" y="3770313"/>
            <a:ext cx="957262" cy="4968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7178" name="TextBox 10"/>
          <p:cNvSpPr txBox="1">
            <a:spLocks noChangeArrowheads="1"/>
          </p:cNvSpPr>
          <p:nvPr/>
        </p:nvSpPr>
        <p:spPr bwMode="auto">
          <a:xfrm>
            <a:off x="946150" y="2784475"/>
            <a:ext cx="24050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CA" altLang="en-US"/>
              <a:t>WHO genotyping N target 450 nt</a:t>
            </a:r>
          </a:p>
        </p:txBody>
      </p:sp>
      <p:cxnSp>
        <p:nvCxnSpPr>
          <p:cNvPr id="28" name="Straight Arrow Connector 27"/>
          <p:cNvCxnSpPr>
            <a:stCxn id="7178" idx="2"/>
            <a:endCxn id="24" idx="0"/>
          </p:cNvCxnSpPr>
          <p:nvPr/>
        </p:nvCxnSpPr>
        <p:spPr>
          <a:xfrm>
            <a:off x="2148682" y="3432175"/>
            <a:ext cx="203835" cy="33813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TextBox 15"/>
          <p:cNvSpPr txBox="1">
            <a:spLocks noChangeArrowheads="1"/>
          </p:cNvSpPr>
          <p:nvPr/>
        </p:nvSpPr>
        <p:spPr bwMode="auto">
          <a:xfrm>
            <a:off x="5540375" y="2771775"/>
            <a:ext cx="3255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CA" altLang="en-US"/>
              <a:t>Alternate genotyping target: </a:t>
            </a:r>
          </a:p>
          <a:p>
            <a:pPr algn="ctr" eaLnBrk="1" hangingPunct="1"/>
            <a:r>
              <a:rPr lang="en-CA" altLang="en-US"/>
              <a:t>H ORF, 1854 nt</a:t>
            </a:r>
          </a:p>
        </p:txBody>
      </p:sp>
      <p:cxnSp>
        <p:nvCxnSpPr>
          <p:cNvPr id="30" name="Straight Arrow Connector 29"/>
          <p:cNvCxnSpPr>
            <a:stCxn id="7180" idx="2"/>
            <a:endCxn id="26" idx="0"/>
          </p:cNvCxnSpPr>
          <p:nvPr/>
        </p:nvCxnSpPr>
        <p:spPr>
          <a:xfrm flipH="1">
            <a:off x="5995988" y="3419475"/>
            <a:ext cx="1173162" cy="35083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183" idx="2"/>
            <a:endCxn id="25" idx="0"/>
          </p:cNvCxnSpPr>
          <p:nvPr/>
        </p:nvCxnSpPr>
        <p:spPr>
          <a:xfrm>
            <a:off x="4383088" y="3419475"/>
            <a:ext cx="122237" cy="350838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3" name="TextBox 21"/>
          <p:cNvSpPr txBox="1">
            <a:spLocks noChangeArrowheads="1"/>
          </p:cNvSpPr>
          <p:nvPr/>
        </p:nvSpPr>
        <p:spPr bwMode="auto">
          <a:xfrm>
            <a:off x="3351213" y="2773363"/>
            <a:ext cx="2063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CA" altLang="en-US" b="1" dirty="0" smtClean="0">
                <a:solidFill>
                  <a:srgbClr val="FF0000"/>
                </a:solidFill>
              </a:rPr>
              <a:t>MF-NCR </a:t>
            </a:r>
            <a:r>
              <a:rPr lang="en-CA" altLang="en-US" b="1" dirty="0">
                <a:solidFill>
                  <a:srgbClr val="FF0000"/>
                </a:solidFill>
              </a:rPr>
              <a:t>target</a:t>
            </a:r>
          </a:p>
          <a:p>
            <a:pPr algn="ctr" eaLnBrk="1" hangingPunct="1"/>
            <a:r>
              <a:rPr lang="en-CA" altLang="en-US" b="1" dirty="0" smtClean="0">
                <a:solidFill>
                  <a:srgbClr val="FF0000"/>
                </a:solidFill>
              </a:rPr>
              <a:t>1018  </a:t>
            </a:r>
            <a:r>
              <a:rPr lang="en-CA" altLang="en-US" b="1" dirty="0" err="1">
                <a:solidFill>
                  <a:srgbClr val="FF0000"/>
                </a:solidFill>
              </a:rPr>
              <a:t>nt</a:t>
            </a:r>
            <a:endParaRPr lang="en-CA" altLang="en-US" b="1" dirty="0">
              <a:solidFill>
                <a:srgbClr val="FF0000"/>
              </a:solidFill>
            </a:endParaRPr>
          </a:p>
        </p:txBody>
      </p:sp>
      <p:sp>
        <p:nvSpPr>
          <p:cNvPr id="7184" name="TextBox 24"/>
          <p:cNvSpPr txBox="1">
            <a:spLocks noChangeArrowheads="1"/>
          </p:cNvSpPr>
          <p:nvPr/>
        </p:nvSpPr>
        <p:spPr bwMode="auto">
          <a:xfrm>
            <a:off x="2797968" y="4498181"/>
            <a:ext cx="32559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CA" altLang="en-US" b="1" dirty="0" smtClean="0">
                <a:solidFill>
                  <a:srgbClr val="FF0000"/>
                </a:solidFill>
              </a:rPr>
              <a:t>WGS-t</a:t>
            </a:r>
            <a:endParaRPr lang="en-CA" altLang="en-US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en-GB" b="1" dirty="0" smtClean="0">
                <a:solidFill>
                  <a:srgbClr val="FF0000"/>
                </a:solidFill>
              </a:rPr>
              <a:t>15,875 </a:t>
            </a:r>
            <a:r>
              <a:rPr lang="en-GB" b="1" dirty="0" err="1" smtClean="0">
                <a:solidFill>
                  <a:srgbClr val="FF0000"/>
                </a:solidFill>
              </a:rPr>
              <a:t>nt</a:t>
            </a:r>
            <a:endParaRPr lang="en-CA" altLang="en-US" b="1" dirty="0">
              <a:solidFill>
                <a:srgbClr val="FF000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1104900" y="4267200"/>
            <a:ext cx="1851025" cy="46196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053931" y="4267200"/>
            <a:ext cx="2230437" cy="46196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2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itle 1"/>
          <p:cNvSpPr>
            <a:spLocks noGrp="1"/>
          </p:cNvSpPr>
          <p:nvPr>
            <p:ph type="title"/>
          </p:nvPr>
        </p:nvSpPr>
        <p:spPr>
          <a:xfrm>
            <a:off x="323850" y="165100"/>
            <a:ext cx="7772400" cy="879475"/>
          </a:xfrm>
        </p:spPr>
        <p:txBody>
          <a:bodyPr/>
          <a:lstStyle/>
          <a:p>
            <a:r>
              <a:rPr lang="en-US" altLang="en-US" dirty="0" smtClean="0">
                <a:solidFill>
                  <a:srgbClr val="C00000"/>
                </a:solidFill>
              </a:rPr>
              <a:t>2011 Outbreak in the Canadian province of Quebec</a:t>
            </a:r>
          </a:p>
        </p:txBody>
      </p:sp>
      <p:pic>
        <p:nvPicPr>
          <p:cNvPr id="819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" r="-20"/>
          <a:stretch>
            <a:fillRect/>
          </a:stretch>
        </p:blipFill>
        <p:spPr>
          <a:xfrm>
            <a:off x="34925" y="1341438"/>
            <a:ext cx="4752975" cy="4371975"/>
          </a:xfrm>
        </p:spPr>
      </p:pic>
      <p:sp>
        <p:nvSpPr>
          <p:cNvPr id="8198" name="Footer Placeholder 4"/>
          <p:cNvSpPr txBox="1">
            <a:spLocks/>
          </p:cNvSpPr>
          <p:nvPr/>
        </p:nvSpPr>
        <p:spPr bwMode="auto">
          <a:xfrm>
            <a:off x="209550" y="6483350"/>
            <a:ext cx="5730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A3A3C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 altLang="en-US" sz="1000">
              <a:solidFill>
                <a:srgbClr val="D1D1D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CA" altLang="en-US" sz="1000">
              <a:solidFill>
                <a:srgbClr val="D1D1D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 sz="1000">
                <a:solidFill>
                  <a:srgbClr val="D1D1D1"/>
                </a:solidFill>
              </a:rPr>
              <a:t>© H. Schulz</a:t>
            </a:r>
          </a:p>
        </p:txBody>
      </p:sp>
      <p:sp>
        <p:nvSpPr>
          <p:cNvPr id="8199" name="Slide Number Placeholder 5"/>
          <p:cNvSpPr txBox="1">
            <a:spLocks/>
          </p:cNvSpPr>
          <p:nvPr/>
        </p:nvSpPr>
        <p:spPr bwMode="auto">
          <a:xfrm>
            <a:off x="8458200" y="6416675"/>
            <a:ext cx="457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3A3A3C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3E4786AC-85F3-4E00-AACF-C9D88FE5D592}" type="slidenum">
              <a:rPr lang="en-CA" altLang="en-US" sz="1000">
                <a:solidFill>
                  <a:srgbClr val="D1D1D1"/>
                </a:solidFill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CA" altLang="en-US" sz="1000">
              <a:solidFill>
                <a:srgbClr val="D1D1D1"/>
              </a:solidFill>
            </a:endParaRPr>
          </a:p>
        </p:txBody>
      </p:sp>
      <p:sp>
        <p:nvSpPr>
          <p:cNvPr id="14" name="Date Placeholder 2"/>
          <p:cNvSpPr txBox="1">
            <a:spLocks/>
          </p:cNvSpPr>
          <p:nvPr/>
        </p:nvSpPr>
        <p:spPr>
          <a:xfrm>
            <a:off x="373063" y="5540375"/>
            <a:ext cx="4343400" cy="409575"/>
          </a:xfrm>
          <a:prstGeom prst="rect">
            <a:avLst/>
          </a:prstGeom>
        </p:spPr>
        <p:txBody>
          <a:bodyPr lIns="0" rIns="0" bIns="0" anchor="b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CA" sz="1800" cap="none" dirty="0">
                <a:solidFill>
                  <a:srgbClr val="3A3A3C"/>
                </a:solidFill>
              </a:rPr>
              <a:t>De </a:t>
            </a:r>
            <a:r>
              <a:rPr lang="en-CA" sz="1800" cap="none" dirty="0" err="1">
                <a:solidFill>
                  <a:srgbClr val="3A3A3C"/>
                </a:solidFill>
              </a:rPr>
              <a:t>Serres</a:t>
            </a:r>
            <a:r>
              <a:rPr lang="en-CA" sz="1800" cap="none" dirty="0">
                <a:solidFill>
                  <a:srgbClr val="3A3A3C"/>
                </a:solidFill>
              </a:rPr>
              <a:t> </a:t>
            </a:r>
            <a:r>
              <a:rPr lang="en-CA" sz="1800" i="1" cap="none" dirty="0">
                <a:solidFill>
                  <a:srgbClr val="3A3A3C"/>
                </a:solidFill>
              </a:rPr>
              <a:t>et al </a:t>
            </a:r>
            <a:r>
              <a:rPr lang="en-CA" sz="1800" cap="none" dirty="0">
                <a:solidFill>
                  <a:srgbClr val="3A3A3C"/>
                </a:solidFill>
              </a:rPr>
              <a:t>(2013) </a:t>
            </a:r>
            <a:r>
              <a:rPr lang="en-CA" sz="1800" i="1" cap="none" dirty="0">
                <a:solidFill>
                  <a:srgbClr val="3A3A3C"/>
                </a:solidFill>
              </a:rPr>
              <a:t>JID. </a:t>
            </a:r>
            <a:r>
              <a:rPr lang="en-CA" sz="1800" b="1" cap="none" dirty="0">
                <a:solidFill>
                  <a:srgbClr val="3A3A3C"/>
                </a:solidFill>
              </a:rPr>
              <a:t>207</a:t>
            </a:r>
            <a:r>
              <a:rPr lang="en-CA" sz="1800" cap="none" dirty="0">
                <a:solidFill>
                  <a:srgbClr val="3A3A3C"/>
                </a:solidFill>
              </a:rPr>
              <a:t>:990.</a:t>
            </a:r>
          </a:p>
        </p:txBody>
      </p:sp>
      <p:sp>
        <p:nvSpPr>
          <p:cNvPr id="8201" name="Content Placeholder 3"/>
          <p:cNvSpPr>
            <a:spLocks noGrp="1"/>
          </p:cNvSpPr>
          <p:nvPr>
            <p:ph sz="half" idx="2"/>
          </p:nvPr>
        </p:nvSpPr>
        <p:spPr>
          <a:xfrm>
            <a:off x="4787900" y="1412875"/>
            <a:ext cx="4248150" cy="453707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CA" altLang="en-US" sz="1800" dirty="0" smtClean="0">
                <a:solidFill>
                  <a:srgbClr val="3A3A3C"/>
                </a:solidFill>
              </a:rPr>
              <a:t>776 reported cases in Quebec</a:t>
            </a:r>
          </a:p>
          <a:p>
            <a:pPr>
              <a:spcBef>
                <a:spcPts val="600"/>
              </a:spcBef>
            </a:pPr>
            <a:r>
              <a:rPr lang="en-CA" altLang="en-US" sz="1800" dirty="0" smtClean="0">
                <a:solidFill>
                  <a:srgbClr val="3A3A3C"/>
                </a:solidFill>
              </a:rPr>
              <a:t>19 distinct importations, mostly from France</a:t>
            </a:r>
          </a:p>
          <a:p>
            <a:pPr lvl="1">
              <a:spcBef>
                <a:spcPts val="600"/>
              </a:spcBef>
            </a:pPr>
            <a:r>
              <a:rPr lang="en-CA" altLang="en-US" sz="1400" dirty="0" smtClean="0">
                <a:solidFill>
                  <a:srgbClr val="3A3A3C"/>
                </a:solidFill>
              </a:rPr>
              <a:t> all but 2 are D4 “Manchester” </a:t>
            </a:r>
          </a:p>
          <a:p>
            <a:pPr>
              <a:spcBef>
                <a:spcPts val="600"/>
              </a:spcBef>
            </a:pPr>
            <a:r>
              <a:rPr lang="en-CA" altLang="en-US" sz="1800" dirty="0" smtClean="0">
                <a:solidFill>
                  <a:srgbClr val="3A3A3C"/>
                </a:solidFill>
              </a:rPr>
              <a:t>One importation produced 20 secondary cases</a:t>
            </a:r>
          </a:p>
          <a:p>
            <a:pPr>
              <a:spcBef>
                <a:spcPts val="600"/>
              </a:spcBef>
            </a:pPr>
            <a:r>
              <a:rPr lang="en-CA" altLang="en-US" sz="1800" b="1" dirty="0" smtClean="0">
                <a:solidFill>
                  <a:srgbClr val="1F497D"/>
                </a:solidFill>
              </a:rPr>
              <a:t>One importation resulted in a 26 week outbreak of 678 cases</a:t>
            </a:r>
          </a:p>
          <a:p>
            <a:pPr>
              <a:spcBef>
                <a:spcPts val="600"/>
              </a:spcBef>
            </a:pPr>
            <a:r>
              <a:rPr lang="en-CA" altLang="en-US" sz="1800" dirty="0" smtClean="0">
                <a:solidFill>
                  <a:srgbClr val="3A3A3C"/>
                </a:solidFill>
              </a:rPr>
              <a:t>118 D4 (Manchester) samples genotyped</a:t>
            </a:r>
          </a:p>
          <a:p>
            <a:pPr>
              <a:spcBef>
                <a:spcPts val="600"/>
              </a:spcBef>
            </a:pPr>
            <a:r>
              <a:rPr lang="en-CA" altLang="en-US" sz="1800" dirty="0" smtClean="0">
                <a:solidFill>
                  <a:srgbClr val="3A3A3C"/>
                </a:solidFill>
              </a:rPr>
              <a:t>Unrelated  D4 importations from Europe produced cases in Ontario and British Columbia</a:t>
            </a:r>
          </a:p>
        </p:txBody>
      </p:sp>
    </p:spTree>
    <p:extLst>
      <p:ext uri="{BB962C8B-B14F-4D97-AF65-F5344CB8AC3E}">
        <p14:creationId xmlns:p14="http://schemas.microsoft.com/office/powerpoint/2010/main" val="71585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39737" y="-72816"/>
            <a:ext cx="8229600" cy="1143000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rgbClr val="C00000"/>
                </a:solidFill>
              </a:rPr>
              <a:t>Identical N450 and H gene target sequences</a:t>
            </a:r>
          </a:p>
        </p:txBody>
      </p:sp>
      <p:pic>
        <p:nvPicPr>
          <p:cNvPr id="1126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774825"/>
            <a:ext cx="68611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1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06907" y="-466905"/>
            <a:ext cx="9272397" cy="1143000"/>
          </a:xfrm>
        </p:spPr>
        <p:txBody>
          <a:bodyPr/>
          <a:lstStyle/>
          <a:p>
            <a:r>
              <a:rPr lang="en-US" altLang="en-US" dirty="0" smtClean="0">
                <a:solidFill>
                  <a:srgbClr val="C00000"/>
                </a:solidFill>
              </a:rPr>
              <a:t>The MF-NCR  offers a resolution comparable to WGS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3481"/>
            <a:ext cx="4040188" cy="639762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1229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33243"/>
            <a:ext cx="4040188" cy="3951288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1229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3481"/>
            <a:ext cx="4041775" cy="639762"/>
          </a:xfrm>
        </p:spPr>
        <p:txBody>
          <a:bodyPr/>
          <a:lstStyle/>
          <a:p>
            <a:endParaRPr lang="en-US" altLang="en-US" smtClean="0"/>
          </a:p>
        </p:txBody>
      </p:sp>
      <p:sp>
        <p:nvSpPr>
          <p:cNvPr id="1229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33243"/>
            <a:ext cx="4041775" cy="3951288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1229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172844"/>
            <a:ext cx="81216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TextBox 1"/>
          <p:cNvSpPr txBox="1">
            <a:spLocks noChangeArrowheads="1"/>
          </p:cNvSpPr>
          <p:nvPr/>
        </p:nvSpPr>
        <p:spPr bwMode="auto">
          <a:xfrm>
            <a:off x="838200" y="2134868"/>
            <a:ext cx="73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A3A3C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/>
              <a:t>WGS</a:t>
            </a:r>
          </a:p>
        </p:txBody>
      </p:sp>
      <p:sp>
        <p:nvSpPr>
          <p:cNvPr id="12299" name="TextBox 2"/>
          <p:cNvSpPr txBox="1">
            <a:spLocks noChangeArrowheads="1"/>
          </p:cNvSpPr>
          <p:nvPr/>
        </p:nvSpPr>
        <p:spPr bwMode="auto">
          <a:xfrm>
            <a:off x="5270500" y="2136456"/>
            <a:ext cx="1057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3A3A3C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699"/>
              </a:buClr>
              <a:buChar char="•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699"/>
              </a:buClr>
              <a:buFont typeface="Arial" pitchFamily="34" charset="0"/>
              <a:buChar char="–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Char char="»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CA" altLang="en-US"/>
              <a:t>MF UTR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97388" y="4402334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30-31</a:t>
            </a:r>
            <a:endParaRPr lang="en-CA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198482" y="1980780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17-27</a:t>
            </a:r>
            <a:endParaRPr lang="en-CA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198482" y="3527106"/>
            <a:ext cx="64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20-23</a:t>
            </a:r>
            <a:endParaRPr lang="en-CA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4148789" y="3834883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 23-25</a:t>
            </a:r>
            <a:endParaRPr lang="en-CA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4148789" y="4162902"/>
            <a:ext cx="691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 24-25</a:t>
            </a:r>
            <a:endParaRPr lang="en-CA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872038" y="4862511"/>
            <a:ext cx="542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5-13</a:t>
            </a:r>
            <a:endParaRPr lang="en-CA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935536" y="1222132"/>
            <a:ext cx="1418978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CA" sz="1400" dirty="0" smtClean="0"/>
              <a:t>Epi week range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29562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0D50F-0626-7A4B-A742-09CCAA5CF4F6}" type="slidenum">
              <a:rPr lang="en-CA" smtClean="0"/>
              <a:t>9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777240" y="4342450"/>
            <a:ext cx="57950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err="1"/>
              <a:t>PLoS</a:t>
            </a:r>
            <a:r>
              <a:rPr lang="en-CA" dirty="0"/>
              <a:t> ONE </a:t>
            </a:r>
            <a:r>
              <a:rPr lang="en-CA" dirty="0" smtClean="0"/>
              <a:t>2015;10:e0143081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" y="1564959"/>
            <a:ext cx="7461786" cy="267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34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1908</TotalTime>
  <Words>1024</Words>
  <Application>Microsoft Office PowerPoint</Application>
  <PresentationFormat>On-screen Show (4:3)</PresentationFormat>
  <Paragraphs>213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Next generation and Extended sequencing Working group (NEW) for measles and rubella and the NEW working group</vt:lpstr>
      <vt:lpstr>Background</vt:lpstr>
      <vt:lpstr>Are cases of measles linked by a chain of transmission or are they independently imported?  Is it endemic circulation of repeat importation?   </vt:lpstr>
      <vt:lpstr>Increasing the window for sequencing</vt:lpstr>
      <vt:lpstr>Measles genome</vt:lpstr>
      <vt:lpstr>2011 Outbreak in the Canadian province of Quebec</vt:lpstr>
      <vt:lpstr>Identical N450 and H gene target sequences</vt:lpstr>
      <vt:lpstr>The MF-NCR  offers a resolution comparable to WGS</vt:lpstr>
      <vt:lpstr>PowerPoint Presentation</vt:lpstr>
      <vt:lpstr>PowerPoint Presentation</vt:lpstr>
      <vt:lpstr>BEAST analyses</vt:lpstr>
      <vt:lpstr>Most of the sequence variability is in the MF NCR region</vt:lpstr>
      <vt:lpstr>Conclusions – Quebec and England outbreaks</vt:lpstr>
      <vt:lpstr>PowerPoint Presentation</vt:lpstr>
      <vt:lpstr>4nt difference is enough to exclude direct transmission</vt:lpstr>
      <vt:lpstr>PowerPoint Presentation</vt:lpstr>
      <vt:lpstr>Rubella whole genome and extended sequencing</vt:lpstr>
      <vt:lpstr>Evidence for Association between Rubella and Granulomas in Children with PID</vt:lpstr>
      <vt:lpstr>PowerPoint Presentation</vt:lpstr>
      <vt:lpstr>NEW current membership</vt:lpstr>
      <vt:lpstr>Utility</vt:lpstr>
      <vt:lpstr>Collaborations and data collection </vt:lpstr>
      <vt:lpstr>Next steps</vt:lpstr>
      <vt:lpstr>Acknowledgements </vt:lpstr>
    </vt:vector>
  </TitlesOfParts>
  <Company>PHAC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O'Connor</dc:creator>
  <cp:lastModifiedBy>Alberto Severini</cp:lastModifiedBy>
  <cp:revision>129</cp:revision>
  <cp:lastPrinted>2015-10-30T16:33:26Z</cp:lastPrinted>
  <dcterms:created xsi:type="dcterms:W3CDTF">2015-10-26T14:12:44Z</dcterms:created>
  <dcterms:modified xsi:type="dcterms:W3CDTF">2016-06-23T06:28:35Z</dcterms:modified>
</cp:coreProperties>
</file>