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handoutMasterIdLst>
    <p:handoutMasterId r:id="rId35"/>
  </p:handoutMasterIdLst>
  <p:sldIdLst>
    <p:sldId id="258" r:id="rId3"/>
    <p:sldId id="259" r:id="rId4"/>
    <p:sldId id="261" r:id="rId5"/>
    <p:sldId id="260" r:id="rId6"/>
    <p:sldId id="266" r:id="rId7"/>
    <p:sldId id="303" r:id="rId8"/>
    <p:sldId id="273" r:id="rId9"/>
    <p:sldId id="274" r:id="rId10"/>
    <p:sldId id="275" r:id="rId11"/>
    <p:sldId id="276" r:id="rId12"/>
    <p:sldId id="277" r:id="rId13"/>
    <p:sldId id="296" r:id="rId14"/>
    <p:sldId id="267" r:id="rId15"/>
    <p:sldId id="278" r:id="rId16"/>
    <p:sldId id="286" r:id="rId17"/>
    <p:sldId id="268" r:id="rId18"/>
    <p:sldId id="279" r:id="rId19"/>
    <p:sldId id="287" r:id="rId20"/>
    <p:sldId id="269" r:id="rId21"/>
    <p:sldId id="289" r:id="rId22"/>
    <p:sldId id="301" r:id="rId23"/>
    <p:sldId id="284" r:id="rId24"/>
    <p:sldId id="285" r:id="rId25"/>
    <p:sldId id="290" r:id="rId26"/>
    <p:sldId id="291" r:id="rId27"/>
    <p:sldId id="292" r:id="rId28"/>
    <p:sldId id="281" r:id="rId29"/>
    <p:sldId id="262" r:id="rId30"/>
    <p:sldId id="280" r:id="rId31"/>
    <p:sldId id="282" r:id="rId32"/>
    <p:sldId id="28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397" autoAdjust="0"/>
  </p:normalViewPr>
  <p:slideViewPr>
    <p:cSldViewPr snapToGrid="0">
      <p:cViewPr>
        <p:scale>
          <a:sx n="50" d="100"/>
          <a:sy n="50" d="100"/>
        </p:scale>
        <p:origin x="412" y="5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84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3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:AeroFS:Gates%202016:Head%20to%20head%20:Weights-volumeFeb%2016-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Proportional Volume: Oralight/Oracol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 OrolightvsOracol prop yield'!$D$1</c:f>
              <c:strCache>
                <c:ptCount val="1"/>
                <c:pt idx="0">
                  <c:v>Proportion Orolight/Oracol</c:v>
                </c:pt>
              </c:strCache>
            </c:strRef>
          </c:tx>
          <c:marker>
            <c:symbol val="none"/>
          </c:marker>
          <c:trendline>
            <c:trendlineType val="linear"/>
            <c:dispRSqr val="0"/>
            <c:dispEq val="0"/>
          </c:trendline>
          <c:val>
            <c:numRef>
              <c:f>' OrolightvsOracol prop yield'!$D$2:$D$155</c:f>
              <c:numCache>
                <c:formatCode>0.00</c:formatCode>
                <c:ptCount val="154"/>
                <c:pt idx="0">
                  <c:v>0.70422535211267601</c:v>
                </c:pt>
                <c:pt idx="1">
                  <c:v>1.522935779816514</c:v>
                </c:pt>
                <c:pt idx="2">
                  <c:v>0.98285714285714199</c:v>
                </c:pt>
                <c:pt idx="3">
                  <c:v>1.205673758865248</c:v>
                </c:pt>
                <c:pt idx="4">
                  <c:v>1.480662983425415</c:v>
                </c:pt>
                <c:pt idx="5">
                  <c:v>1.3237410071942439</c:v>
                </c:pt>
                <c:pt idx="6">
                  <c:v>0.67768595041322299</c:v>
                </c:pt>
                <c:pt idx="7">
                  <c:v>1.747747747747747</c:v>
                </c:pt>
                <c:pt idx="8">
                  <c:v>1.233644859813084</c:v>
                </c:pt>
                <c:pt idx="9">
                  <c:v>0.72888888888888903</c:v>
                </c:pt>
                <c:pt idx="10">
                  <c:v>1.1968503937007871</c:v>
                </c:pt>
                <c:pt idx="11">
                  <c:v>0.986425339366515</c:v>
                </c:pt>
                <c:pt idx="12">
                  <c:v>0.60317460317460303</c:v>
                </c:pt>
                <c:pt idx="13">
                  <c:v>0.97931034482758805</c:v>
                </c:pt>
                <c:pt idx="14">
                  <c:v>1.548872180451125</c:v>
                </c:pt>
                <c:pt idx="15">
                  <c:v>1.736434108527132</c:v>
                </c:pt>
                <c:pt idx="16">
                  <c:v>1.1712707182320461</c:v>
                </c:pt>
                <c:pt idx="17">
                  <c:v>1.4214876033057831</c:v>
                </c:pt>
                <c:pt idx="18">
                  <c:v>1.3757225433525999</c:v>
                </c:pt>
                <c:pt idx="19">
                  <c:v>0.97142857142857097</c:v>
                </c:pt>
                <c:pt idx="20">
                  <c:v>0.96713615023474198</c:v>
                </c:pt>
                <c:pt idx="21">
                  <c:v>0.644295302013422</c:v>
                </c:pt>
                <c:pt idx="22">
                  <c:v>1.3543307086614169</c:v>
                </c:pt>
                <c:pt idx="23">
                  <c:v>0.75985663082437305</c:v>
                </c:pt>
                <c:pt idx="24">
                  <c:v>0.97109826589595305</c:v>
                </c:pt>
                <c:pt idx="25">
                  <c:v>0.91612903225806497</c:v>
                </c:pt>
                <c:pt idx="26">
                  <c:v>0.44025157232704398</c:v>
                </c:pt>
                <c:pt idx="27">
                  <c:v>0.96216216216216199</c:v>
                </c:pt>
                <c:pt idx="28">
                  <c:v>0.67980295566502402</c:v>
                </c:pt>
                <c:pt idx="29">
                  <c:v>0.94252873563218298</c:v>
                </c:pt>
                <c:pt idx="30">
                  <c:v>1.639639639639638</c:v>
                </c:pt>
                <c:pt idx="31">
                  <c:v>1.2941176470588209</c:v>
                </c:pt>
                <c:pt idx="32">
                  <c:v>0.767295597484276</c:v>
                </c:pt>
                <c:pt idx="33">
                  <c:v>1.2212389380530959</c:v>
                </c:pt>
                <c:pt idx="34">
                  <c:v>2.8347826086956531</c:v>
                </c:pt>
                <c:pt idx="35">
                  <c:v>1.22051282051282</c:v>
                </c:pt>
                <c:pt idx="36">
                  <c:v>1.65217391304348</c:v>
                </c:pt>
                <c:pt idx="37">
                  <c:v>1.5757575757575739</c:v>
                </c:pt>
                <c:pt idx="38">
                  <c:v>1.008264462809916</c:v>
                </c:pt>
                <c:pt idx="39">
                  <c:v>1.503999999999998</c:v>
                </c:pt>
                <c:pt idx="40">
                  <c:v>1.1397849462365579</c:v>
                </c:pt>
                <c:pt idx="41">
                  <c:v>1.7987421383647799</c:v>
                </c:pt>
                <c:pt idx="42">
                  <c:v>1.0338164251207731</c:v>
                </c:pt>
                <c:pt idx="43">
                  <c:v>0.95546558704453499</c:v>
                </c:pt>
                <c:pt idx="44">
                  <c:v>1.084745762711866</c:v>
                </c:pt>
                <c:pt idx="45">
                  <c:v>1.2296296296296281</c:v>
                </c:pt>
                <c:pt idx="46">
                  <c:v>1.5257731958762879</c:v>
                </c:pt>
                <c:pt idx="47">
                  <c:v>1.2151898734177209</c:v>
                </c:pt>
                <c:pt idx="48">
                  <c:v>1.8909090909090891</c:v>
                </c:pt>
                <c:pt idx="49">
                  <c:v>1.482625482625483</c:v>
                </c:pt>
                <c:pt idx="50">
                  <c:v>0.88372093023255804</c:v>
                </c:pt>
                <c:pt idx="51">
                  <c:v>1.0676691729323311</c:v>
                </c:pt>
                <c:pt idx="52">
                  <c:v>0.95934959349593396</c:v>
                </c:pt>
                <c:pt idx="53">
                  <c:v>0.80193236714975802</c:v>
                </c:pt>
                <c:pt idx="54">
                  <c:v>1.079754601226995</c:v>
                </c:pt>
                <c:pt idx="55">
                  <c:v>0.93333333333333401</c:v>
                </c:pt>
                <c:pt idx="56">
                  <c:v>1.2653061224489801</c:v>
                </c:pt>
                <c:pt idx="57">
                  <c:v>1.3424657534246569</c:v>
                </c:pt>
                <c:pt idx="58">
                  <c:v>1.2366412213740481</c:v>
                </c:pt>
                <c:pt idx="59">
                  <c:v>0.97757847533632303</c:v>
                </c:pt>
                <c:pt idx="60">
                  <c:v>0.84112149532710101</c:v>
                </c:pt>
                <c:pt idx="61">
                  <c:v>1.5294117647058809</c:v>
                </c:pt>
                <c:pt idx="62">
                  <c:v>1.006289308176102</c:v>
                </c:pt>
                <c:pt idx="63">
                  <c:v>0.99447513812154797</c:v>
                </c:pt>
                <c:pt idx="64">
                  <c:v>1.3567839195979881</c:v>
                </c:pt>
                <c:pt idx="65">
                  <c:v>1.114006514657981</c:v>
                </c:pt>
                <c:pt idx="66">
                  <c:v>1.49579831932773</c:v>
                </c:pt>
                <c:pt idx="67">
                  <c:v>1.8585858585858579</c:v>
                </c:pt>
                <c:pt idx="68">
                  <c:v>2.635658914728678</c:v>
                </c:pt>
                <c:pt idx="69">
                  <c:v>1.6134453781512601</c:v>
                </c:pt>
                <c:pt idx="70">
                  <c:v>1.159420289855071</c:v>
                </c:pt>
                <c:pt idx="71">
                  <c:v>1.035897435897436</c:v>
                </c:pt>
                <c:pt idx="72">
                  <c:v>1.04242424242424</c:v>
                </c:pt>
                <c:pt idx="73">
                  <c:v>2.1565217391304339</c:v>
                </c:pt>
                <c:pt idx="74">
                  <c:v>0.77862595419847402</c:v>
                </c:pt>
                <c:pt idx="75">
                  <c:v>1.6410256410256421</c:v>
                </c:pt>
                <c:pt idx="76">
                  <c:v>0.64317180616740099</c:v>
                </c:pt>
                <c:pt idx="77">
                  <c:v>1.0783410138248839</c:v>
                </c:pt>
                <c:pt idx="78">
                  <c:v>1.174825174825175</c:v>
                </c:pt>
                <c:pt idx="79">
                  <c:v>0.50359712230215803</c:v>
                </c:pt>
                <c:pt idx="80">
                  <c:v>0.65402843601895699</c:v>
                </c:pt>
                <c:pt idx="81">
                  <c:v>1.3734939759036151</c:v>
                </c:pt>
                <c:pt idx="82">
                  <c:v>1.366120218579234</c:v>
                </c:pt>
                <c:pt idx="83">
                  <c:v>0.98381877022653696</c:v>
                </c:pt>
                <c:pt idx="84">
                  <c:v>2.6611570247933858</c:v>
                </c:pt>
                <c:pt idx="85">
                  <c:v>1.609756097560975</c:v>
                </c:pt>
                <c:pt idx="86">
                  <c:v>0.83478260869565302</c:v>
                </c:pt>
                <c:pt idx="87">
                  <c:v>1.0880000000000001</c:v>
                </c:pt>
                <c:pt idx="88">
                  <c:v>1.218045112781954</c:v>
                </c:pt>
                <c:pt idx="89">
                  <c:v>0.87782805429864297</c:v>
                </c:pt>
                <c:pt idx="90">
                  <c:v>0.69629629629629597</c:v>
                </c:pt>
                <c:pt idx="91">
                  <c:v>0.92556634304207097</c:v>
                </c:pt>
                <c:pt idx="92">
                  <c:v>1.972027972027973</c:v>
                </c:pt>
                <c:pt idx="93">
                  <c:v>1.0894941634241251</c:v>
                </c:pt>
                <c:pt idx="94">
                  <c:v>1.487603305785123</c:v>
                </c:pt>
                <c:pt idx="95">
                  <c:v>1.6129032258064511</c:v>
                </c:pt>
                <c:pt idx="96">
                  <c:v>1.1788079470198669</c:v>
                </c:pt>
                <c:pt idx="97">
                  <c:v>0.87898089171974403</c:v>
                </c:pt>
                <c:pt idx="98">
                  <c:v>0.74452554744525501</c:v>
                </c:pt>
                <c:pt idx="99">
                  <c:v>1.231788079470197</c:v>
                </c:pt>
                <c:pt idx="100">
                  <c:v>0.72509960159362497</c:v>
                </c:pt>
                <c:pt idx="101">
                  <c:v>1.1460674157303361</c:v>
                </c:pt>
                <c:pt idx="102">
                  <c:v>1.3626373626373609</c:v>
                </c:pt>
                <c:pt idx="103">
                  <c:v>1.374301675977655</c:v>
                </c:pt>
                <c:pt idx="104">
                  <c:v>0.70742358078602696</c:v>
                </c:pt>
                <c:pt idx="105">
                  <c:v>1.194244604316546</c:v>
                </c:pt>
                <c:pt idx="106">
                  <c:v>0.91603053435114501</c:v>
                </c:pt>
                <c:pt idx="107">
                  <c:v>1.074380165289256</c:v>
                </c:pt>
                <c:pt idx="108">
                  <c:v>1.878787878787878</c:v>
                </c:pt>
                <c:pt idx="109">
                  <c:v>1.460992907801417</c:v>
                </c:pt>
                <c:pt idx="110">
                  <c:v>0.65248226950354704</c:v>
                </c:pt>
                <c:pt idx="111">
                  <c:v>1.202797202797202</c:v>
                </c:pt>
                <c:pt idx="112">
                  <c:v>1.192660550458716</c:v>
                </c:pt>
                <c:pt idx="113">
                  <c:v>1.2625698324022361</c:v>
                </c:pt>
                <c:pt idx="114">
                  <c:v>1.125683060109288</c:v>
                </c:pt>
                <c:pt idx="115">
                  <c:v>1.7522123893805299</c:v>
                </c:pt>
                <c:pt idx="116">
                  <c:v>1.186440677966103</c:v>
                </c:pt>
                <c:pt idx="117">
                  <c:v>0.72566371681415898</c:v>
                </c:pt>
                <c:pt idx="118">
                  <c:v>0.91594827586206795</c:v>
                </c:pt>
                <c:pt idx="119">
                  <c:v>1.5596330275229351</c:v>
                </c:pt>
                <c:pt idx="120">
                  <c:v>1.0440251572327051</c:v>
                </c:pt>
                <c:pt idx="121">
                  <c:v>1.346405228758168</c:v>
                </c:pt>
                <c:pt idx="122">
                  <c:v>1.3093525179856109</c:v>
                </c:pt>
                <c:pt idx="123">
                  <c:v>0.72566371681415898</c:v>
                </c:pt>
                <c:pt idx="124">
                  <c:v>0.76995305164319305</c:v>
                </c:pt>
                <c:pt idx="125">
                  <c:v>0.53237410071942304</c:v>
                </c:pt>
                <c:pt idx="126">
                  <c:v>1.0909090909090911</c:v>
                </c:pt>
                <c:pt idx="127">
                  <c:v>1.308270676691726</c:v>
                </c:pt>
                <c:pt idx="128">
                  <c:v>0.93896713615023497</c:v>
                </c:pt>
                <c:pt idx="129">
                  <c:v>1.133858267716537</c:v>
                </c:pt>
                <c:pt idx="130">
                  <c:v>1.393103448275862</c:v>
                </c:pt>
                <c:pt idx="131">
                  <c:v>1.267175572519085</c:v>
                </c:pt>
                <c:pt idx="132">
                  <c:v>1.414012738853502</c:v>
                </c:pt>
                <c:pt idx="133">
                  <c:v>1.4608695652173911</c:v>
                </c:pt>
                <c:pt idx="134">
                  <c:v>1.35135135135135</c:v>
                </c:pt>
                <c:pt idx="135">
                  <c:v>1.1775700934579449</c:v>
                </c:pt>
                <c:pt idx="136">
                  <c:v>1.0152284263959399</c:v>
                </c:pt>
                <c:pt idx="137">
                  <c:v>1.038575667655786</c:v>
                </c:pt>
                <c:pt idx="138">
                  <c:v>1.375796178343949</c:v>
                </c:pt>
                <c:pt idx="139">
                  <c:v>1.6417910447761219</c:v>
                </c:pt>
                <c:pt idx="140">
                  <c:v>0.78074866310160396</c:v>
                </c:pt>
                <c:pt idx="141">
                  <c:v>1.2479999999999991</c:v>
                </c:pt>
                <c:pt idx="142">
                  <c:v>1.2048192771084341</c:v>
                </c:pt>
                <c:pt idx="143">
                  <c:v>1.032863849765258</c:v>
                </c:pt>
                <c:pt idx="144">
                  <c:v>1.5939849624060141</c:v>
                </c:pt>
                <c:pt idx="145">
                  <c:v>1.2747252747252751</c:v>
                </c:pt>
                <c:pt idx="146">
                  <c:v>1.139072847682117</c:v>
                </c:pt>
                <c:pt idx="147">
                  <c:v>0.69498069498069504</c:v>
                </c:pt>
                <c:pt idx="148">
                  <c:v>1.1532846715328451</c:v>
                </c:pt>
                <c:pt idx="149">
                  <c:v>1.238709677419354</c:v>
                </c:pt>
                <c:pt idx="150">
                  <c:v>0.91588785046729004</c:v>
                </c:pt>
                <c:pt idx="151">
                  <c:v>0.49214659685863898</c:v>
                </c:pt>
                <c:pt idx="152">
                  <c:v>1.5620437956204369</c:v>
                </c:pt>
                <c:pt idx="153">
                  <c:v>1.5044247787610601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8026096"/>
        <c:axId val="258026640"/>
      </c:lineChart>
      <c:catAx>
        <c:axId val="258026096"/>
        <c:scaling>
          <c:orientation val="minMax"/>
        </c:scaling>
        <c:delete val="0"/>
        <c:axPos val="b"/>
        <c:majorTickMark val="out"/>
        <c:minorTickMark val="none"/>
        <c:tickLblPos val="nextTo"/>
        <c:crossAx val="258026640"/>
        <c:crosses val="autoZero"/>
        <c:auto val="1"/>
        <c:lblAlgn val="ctr"/>
        <c:lblOffset val="100"/>
        <c:noMultiLvlLbl val="0"/>
      </c:catAx>
      <c:valAx>
        <c:axId val="25802664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58026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FC2CE-C125-485D-9EB8-2E63F46090FC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F7E45-4BA1-4F5F-9C09-05A0FF387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6242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9A390-D691-4BB9-9D3E-01F54D709870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15A14-C57F-457F-97A4-EF31DD66E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3645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290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4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Control lines:</a:t>
            </a:r>
          </a:p>
          <a:p>
            <a:pPr eaLnBrk="1" hangingPunct="1"/>
            <a:r>
              <a:rPr lang="en-GB" altLang="en-US" dirty="0" smtClean="0"/>
              <a:t>Specific antibodies to microbial antigens/toxins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Test Line: single anti-human </a:t>
            </a:r>
            <a:r>
              <a:rPr lang="en-GB" altLang="en-US" dirty="0" err="1" smtClean="0"/>
              <a:t>IgG</a:t>
            </a:r>
            <a:r>
              <a:rPr lang="en-GB" altLang="en-US" dirty="0" smtClean="0"/>
              <a:t>, Fc fragment specific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Gold: 40nm gold colloid</a:t>
            </a:r>
          </a:p>
          <a:p>
            <a:pPr eaLnBrk="1" hangingPunct="1"/>
            <a:r>
              <a:rPr lang="en-GB" altLang="en-US" dirty="0" smtClean="0"/>
              <a:t>Conjugates: directly conjugated microbial antigens/toxins</a:t>
            </a:r>
          </a:p>
          <a:p>
            <a:pPr eaLnBrk="1" hangingPunct="1"/>
            <a:r>
              <a:rPr lang="en-GB" altLang="en-US" dirty="0" smtClean="0"/>
              <a:t>		</a:t>
            </a:r>
            <a:r>
              <a:rPr lang="en-GB" altLang="en-US" dirty="0" err="1" smtClean="0"/>
              <a:t>Complexed</a:t>
            </a:r>
            <a:r>
              <a:rPr lang="en-GB" altLang="en-US" dirty="0" smtClean="0"/>
              <a:t> SA-gold-</a:t>
            </a:r>
            <a:r>
              <a:rPr lang="en-GB" altLang="en-US" dirty="0" err="1" smtClean="0"/>
              <a:t>bTT</a:t>
            </a:r>
            <a:endParaRPr lang="en-GB" altLang="en-US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/>
                </a:solidFill>
              </a:rPr>
              <a:t>Rapid Immunity Assessment Tools -Principles and components of Lateral Flow Devices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97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Comparison of Siemens IgM ELISA results with  </a:t>
            </a:r>
            <a:r>
              <a:rPr kumimoji="0" lang="en-GB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PoCT</a:t>
            </a: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visual test line score consensus, using a visual scoring of ≥2 being interpreted as positive for measles IgM in the </a:t>
            </a:r>
            <a:r>
              <a:rPr kumimoji="0" lang="en-GB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PoCT</a:t>
            </a: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 control line consensus visual scoring ≥2 being considered as valid.</a:t>
            </a:r>
            <a:endParaRPr kumimoji="0" lang="en-GB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Sensitivity:  96.1% (74/77)</a:t>
            </a:r>
            <a:endParaRPr kumimoji="0" lang="en-GB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Specificity: 100% (46/46)</a:t>
            </a:r>
            <a:endParaRPr kumimoji="0" lang="en-GB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Concordance: 96.0% (120/125)</a:t>
            </a: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30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5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3238"/>
            <a:ext cx="12192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628776"/>
            <a:ext cx="12192000" cy="1444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000" y="2132857"/>
            <a:ext cx="10178197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000" y="5445224"/>
            <a:ext cx="10178197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905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1200151" y="6308726"/>
            <a:ext cx="10272183" cy="549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>
                <a:solidFill>
                  <a:prstClr val="white"/>
                </a:solidFill>
              </a:rPr>
              <a:t>Rapid assessment tool for Tetanus and Measles RIAT meeting, Seattle  16 March 2016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308726"/>
            <a:ext cx="12192000" cy="549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F4440-E707-4663-99D4-C889AD55C4F3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8"/>
          <p:cNvSpPr txBox="1">
            <a:spLocks/>
          </p:cNvSpPr>
          <p:nvPr userDrawn="1"/>
        </p:nvSpPr>
        <p:spPr>
          <a:xfrm>
            <a:off x="0" y="6308726"/>
            <a:ext cx="12192000" cy="5492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           </a:t>
            </a:r>
            <a:fld id="{E09412F9-D8B1-E647-BC4F-9001E280A35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r>
              <a:rPr lang="en-US" dirty="0" smtClean="0">
                <a:solidFill>
                  <a:prstClr val="white"/>
                </a:solidFill>
              </a:rPr>
              <a:t> Serology and public health, </a:t>
            </a:r>
            <a:r>
              <a:rPr lang="en-US" dirty="0" err="1" smtClean="0">
                <a:solidFill>
                  <a:prstClr val="white"/>
                </a:solidFill>
              </a:rPr>
              <a:t>june</a:t>
            </a:r>
            <a:r>
              <a:rPr lang="en-US" dirty="0" smtClean="0">
                <a:solidFill>
                  <a:prstClr val="white"/>
                </a:solidFill>
              </a:rPr>
              <a:t> 1st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8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34C9-68A5-4AEA-8F03-C122153EC176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B462-8455-489F-BB01-2FFDBF674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91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34C9-68A5-4AEA-8F03-C122153EC176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B462-8455-489F-BB01-2FFDBF674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873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34C9-68A5-4AEA-8F03-C122153EC176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B462-8455-489F-BB01-2FFDBF674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035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34C9-68A5-4AEA-8F03-C122153EC176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B462-8455-489F-BB01-2FFDBF674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294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34C9-68A5-4AEA-8F03-C122153EC176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B462-8455-489F-BB01-2FFDBF674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05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34C9-68A5-4AEA-8F03-C122153EC176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B462-8455-489F-BB01-2FFDBF674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990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34C9-68A5-4AEA-8F03-C122153EC176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B462-8455-489F-BB01-2FFDBF674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591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34C9-68A5-4AEA-8F03-C122153EC176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B462-8455-489F-BB01-2FFDBF674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351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34C9-68A5-4AEA-8F03-C122153EC176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B462-8455-489F-BB01-2FFDBF674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5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00" y="1368000"/>
            <a:ext cx="10704000" cy="648072"/>
          </a:xfrm>
        </p:spPr>
        <p:txBody>
          <a:bodyPr anchor="t" anchorCtr="0"/>
          <a:lstStyle>
            <a:lvl1pPr>
              <a:defRPr sz="40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000" y="2088001"/>
            <a:ext cx="10704000" cy="4064455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6"/>
            <a:ext cx="12192000" cy="549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white"/>
                </a:solidFill>
              </a:rPr>
              <a:t>            </a:t>
            </a:r>
            <a:fld id="{E09412F9-D8B1-E647-BC4F-9001E280A35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00151" y="6308726"/>
            <a:ext cx="10272183" cy="549275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prstClr val="white"/>
                </a:solidFill>
              </a:rPr>
              <a:t>Rapid assessment tool for Tetanus and Measles RIAT meeting, Seattle  16 March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>
          <a:xfrm>
            <a:off x="0" y="6308726"/>
            <a:ext cx="12192000" cy="5492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          </a:t>
            </a:r>
            <a:fld id="{E09412F9-D8B1-E647-BC4F-9001E280A35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r>
              <a:rPr lang="en-US" dirty="0" smtClean="0">
                <a:solidFill>
                  <a:prstClr val="white"/>
                </a:solidFill>
              </a:rPr>
              <a:t> Serology and public health, </a:t>
            </a:r>
            <a:r>
              <a:rPr lang="en-US" dirty="0" err="1" smtClean="0">
                <a:solidFill>
                  <a:prstClr val="white"/>
                </a:solidFill>
              </a:rPr>
              <a:t>june</a:t>
            </a:r>
            <a:r>
              <a:rPr lang="en-US" dirty="0" smtClean="0">
                <a:solidFill>
                  <a:prstClr val="white"/>
                </a:solidFill>
              </a:rPr>
              <a:t> 1st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98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34C9-68A5-4AEA-8F03-C122153EC176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B462-8455-489F-BB01-2FFDBF674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200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34C9-68A5-4AEA-8F03-C122153EC176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5B462-8455-489F-BB01-2FFDBF674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00" y="1368000"/>
            <a:ext cx="10704000" cy="1188000"/>
          </a:xfrm>
        </p:spPr>
        <p:txBody>
          <a:bodyPr anchor="t" anchorCtr="0"/>
          <a:lstStyle>
            <a:lvl1pPr>
              <a:defRPr sz="40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000" y="2628000"/>
            <a:ext cx="10704000" cy="3537304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6"/>
            <a:ext cx="12192000" cy="549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A3A2405-BA9D-3E40-915C-F49CDC14199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00151" y="6308726"/>
            <a:ext cx="10272183" cy="549275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Rapid assessment tool for Tetanus and Measles RIAT meeting, Seattle  16 March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>
          <a:xfrm>
            <a:off x="0" y="6308726"/>
            <a:ext cx="12192000" cy="5492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           </a:t>
            </a:r>
            <a:fld id="{E09412F9-D8B1-E647-BC4F-9001E280A35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r>
              <a:rPr lang="en-US" dirty="0" smtClean="0">
                <a:solidFill>
                  <a:prstClr val="white"/>
                </a:solidFill>
              </a:rPr>
              <a:t> Serology and public health, </a:t>
            </a:r>
            <a:r>
              <a:rPr lang="en-US" dirty="0" err="1" smtClean="0">
                <a:solidFill>
                  <a:prstClr val="white"/>
                </a:solidFill>
              </a:rPr>
              <a:t>june</a:t>
            </a:r>
            <a:r>
              <a:rPr lang="en-US" dirty="0" smtClean="0">
                <a:solidFill>
                  <a:prstClr val="white"/>
                </a:solidFill>
              </a:rPr>
              <a:t> 1st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00" y="1368000"/>
            <a:ext cx="10704000" cy="64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000" y="2088000"/>
            <a:ext cx="5232000" cy="4068000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000" y="2088000"/>
            <a:ext cx="5232000" cy="4068000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00151" y="6308726"/>
            <a:ext cx="10272183" cy="549275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Rapid assessment tool for Tetanus and Measles RIAT meeting, Seattle  16 March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308726"/>
            <a:ext cx="12192000" cy="5492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           </a:t>
            </a:r>
            <a:fld id="{E09412F9-D8B1-E647-BC4F-9001E280A35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r>
              <a:rPr lang="en-US" dirty="0" smtClean="0">
                <a:solidFill>
                  <a:prstClr val="white"/>
                </a:solidFill>
              </a:rPr>
              <a:t> Serology and public health, </a:t>
            </a:r>
            <a:r>
              <a:rPr lang="en-US" dirty="0" err="1" smtClean="0">
                <a:solidFill>
                  <a:prstClr val="white"/>
                </a:solidFill>
              </a:rPr>
              <a:t>june</a:t>
            </a:r>
            <a:r>
              <a:rPr lang="en-US" dirty="0" smtClean="0">
                <a:solidFill>
                  <a:prstClr val="white"/>
                </a:solidFill>
              </a:rPr>
              <a:t> 1st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5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00" y="1368000"/>
            <a:ext cx="10704000" cy="118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000" y="2628000"/>
            <a:ext cx="5232000" cy="3564000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000" y="2628000"/>
            <a:ext cx="5232000" cy="3564000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00151" y="6308726"/>
            <a:ext cx="10272183" cy="549275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Rapid assessment tool for Tetanus and Measles RIAT meeting, Seattle  16 March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308726"/>
            <a:ext cx="12192000" cy="5492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           </a:t>
            </a:r>
            <a:fld id="{E09412F9-D8B1-E647-BC4F-9001E280A35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r>
              <a:rPr lang="en-US" dirty="0" smtClean="0">
                <a:solidFill>
                  <a:prstClr val="white"/>
                </a:solidFill>
              </a:rPr>
              <a:t> Serology and public health, </a:t>
            </a:r>
            <a:r>
              <a:rPr lang="en-US" dirty="0" err="1" smtClean="0">
                <a:solidFill>
                  <a:prstClr val="white"/>
                </a:solidFill>
              </a:rPr>
              <a:t>june</a:t>
            </a:r>
            <a:r>
              <a:rPr lang="en-US" dirty="0" smtClean="0">
                <a:solidFill>
                  <a:prstClr val="white"/>
                </a:solidFill>
              </a:rPr>
              <a:t> 1st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1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000" y="1367999"/>
            <a:ext cx="10704000" cy="47880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00151" y="6308726"/>
            <a:ext cx="10272183" cy="549275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Rapid assessment tool for Tetanus and Measles RIAT meeting, Seattle  16 March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308726"/>
            <a:ext cx="12192000" cy="5492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           </a:t>
            </a:r>
            <a:fld id="{E09412F9-D8B1-E647-BC4F-9001E280A35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r>
              <a:rPr lang="en-US" dirty="0" smtClean="0">
                <a:solidFill>
                  <a:prstClr val="white"/>
                </a:solidFill>
              </a:rPr>
              <a:t> Serology and public health, </a:t>
            </a:r>
            <a:r>
              <a:rPr lang="en-US" dirty="0" err="1" smtClean="0">
                <a:solidFill>
                  <a:prstClr val="white"/>
                </a:solidFill>
              </a:rPr>
              <a:t>june</a:t>
            </a:r>
            <a:r>
              <a:rPr lang="en-US" dirty="0" smtClean="0">
                <a:solidFill>
                  <a:prstClr val="white"/>
                </a:solidFill>
              </a:rPr>
              <a:t> 1st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6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00" y="1368000"/>
            <a:ext cx="4103861" cy="670396"/>
          </a:xfrm>
        </p:spPr>
        <p:txBody>
          <a:bodyPr anchor="t" anchorCtr="0"/>
          <a:lstStyle>
            <a:lvl1pPr algn="l">
              <a:defRPr sz="1800" b="0" i="0" spc="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883" y="1368001"/>
            <a:ext cx="6398851" cy="4788000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4000" y="2132856"/>
            <a:ext cx="4103861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05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628776"/>
            <a:ext cx="12192000" cy="1444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000" y="1800000"/>
            <a:ext cx="10704000" cy="437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6"/>
            <a:ext cx="12192000" cy="549275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fld id="{7675EBC0-6AAC-2B41-8793-F7C32F9ABDA8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00151" y="6308726"/>
            <a:ext cx="10272183" cy="549275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Rapid assessment tool for Tetanus and Measles RIAT meeting, Seattle  16 March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 txBox="1">
            <a:spLocks/>
          </p:cNvSpPr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prstClr val="white"/>
                </a:solidFill>
              </a:rPr>
              <a:t>            </a:t>
            </a:r>
            <a:fld id="{E09412F9-D8B1-E647-BC4F-9001E280A35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r>
              <a:rPr lang="en-US" smtClean="0">
                <a:solidFill>
                  <a:prstClr val="white"/>
                </a:solidFill>
              </a:rPr>
              <a:t> Serology and public health, june 1st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2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3087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200151" y="6308726"/>
            <a:ext cx="10272183" cy="549275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Rapid assessment tool for Tetanus and Measles RIAT meeting, Seattle  16 March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308726"/>
            <a:ext cx="12192000" cy="5492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           </a:t>
            </a:r>
            <a:fld id="{E09412F9-D8B1-E647-BC4F-9001E280A35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r>
              <a:rPr lang="en-US" dirty="0" smtClean="0">
                <a:solidFill>
                  <a:prstClr val="white"/>
                </a:solidFill>
              </a:rPr>
              <a:t> Serology and public health, </a:t>
            </a:r>
            <a:r>
              <a:rPr lang="en-US" dirty="0" err="1" smtClean="0">
                <a:solidFill>
                  <a:prstClr val="white"/>
                </a:solidFill>
              </a:rPr>
              <a:t>june</a:t>
            </a:r>
            <a:r>
              <a:rPr lang="en-US" dirty="0" smtClean="0">
                <a:solidFill>
                  <a:prstClr val="white"/>
                </a:solidFill>
              </a:rPr>
              <a:t> 1st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9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951" y="274638"/>
            <a:ext cx="107061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>
          <a:xfrm>
            <a:off x="0" y="6341573"/>
            <a:ext cx="12192000" cy="5492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prstClr val="white"/>
                </a:solidFill>
              </a:rPr>
              <a:t>            </a:t>
            </a:r>
            <a:fld id="{E09412F9-D8B1-E647-BC4F-9001E280A35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r>
              <a:rPr lang="en-US" smtClean="0">
                <a:solidFill>
                  <a:prstClr val="white"/>
                </a:solidFill>
              </a:rPr>
              <a:t> Serology and public health, june 1st 2016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9" descr="PHE_3268_SML_AW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7" y="274638"/>
            <a:ext cx="152975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90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Font typeface="Arial" charset="0"/>
        <a:defRPr kern="1200">
          <a:solidFill>
            <a:schemeClr val="tx2"/>
          </a:solidFill>
          <a:latin typeface="Arial" pitchFamily="34" charset="0"/>
          <a:ea typeface="ＭＳ Ｐゴシック" charset="0"/>
          <a:cs typeface="+mn-cs"/>
        </a:defRPr>
      </a:lvl1pPr>
      <a:lvl2pPr algn="l" rtl="0" eaLnBrk="0" fontAlgn="base" hangingPunct="0">
        <a:spcBef>
          <a:spcPts val="6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3pPr>
      <a:lvl4pPr marL="898525" indent="-287338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4pPr>
      <a:lvl5pPr marL="898525" indent="-287338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rabicPeriod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434C9-68A5-4AEA-8F03-C122153EC176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5B462-8455-489F-BB01-2FFDBF674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39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335784" y="3552229"/>
            <a:ext cx="7332221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44188" y="5657671"/>
            <a:ext cx="2623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b="1" dirty="0" smtClean="0"/>
              <a:t>.</a:t>
            </a:r>
            <a:endParaRPr lang="en-US" sz="4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white"/>
                </a:solidFill>
              </a:rPr>
              <a:t>Rapid assessment tool for Tetanus and Measles RIAT meeting, Seattle  16 March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           </a:t>
            </a:r>
            <a:fld id="{E09412F9-D8B1-E647-BC4F-9001E280A354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304" y="1314675"/>
            <a:ext cx="6017696" cy="49940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Developing  point of care tests for Measles surveillance : An update</a:t>
            </a:r>
            <a:r>
              <a:rPr lang="en-GB" sz="3200" dirty="0" smtClean="0"/>
              <a:t>.</a:t>
            </a:r>
          </a:p>
          <a:p>
            <a:pPr algn="ctr"/>
            <a:endParaRPr lang="en-GB" sz="3200" dirty="0" smtClean="0"/>
          </a:p>
          <a:p>
            <a:pPr algn="ctr"/>
            <a:r>
              <a:rPr lang="en-GB" sz="3200" dirty="0"/>
              <a:t> </a:t>
            </a:r>
            <a:r>
              <a:rPr lang="en-GB" sz="3200" dirty="0" smtClean="0"/>
              <a:t> </a:t>
            </a:r>
            <a:r>
              <a:rPr lang="en-GB" sz="2800" dirty="0" smtClean="0"/>
              <a:t>Dr David Brown, </a:t>
            </a:r>
            <a:r>
              <a:rPr lang="en-GB" sz="2800" dirty="0" smtClean="0"/>
              <a:t> PHE, </a:t>
            </a:r>
            <a:r>
              <a:rPr lang="en-GB" sz="2800" dirty="0" err="1" smtClean="0"/>
              <a:t>Fiocruz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3586847" y="4701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0" y="6362052"/>
            <a:ext cx="12192000" cy="5492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           </a:t>
            </a:r>
            <a:fld id="{E09412F9-D8B1-E647-BC4F-9001E280A354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r>
              <a:rPr lang="en-US" dirty="0" smtClean="0">
                <a:solidFill>
                  <a:prstClr val="white"/>
                </a:solidFill>
              </a:rPr>
              <a:t> Serology and public health, </a:t>
            </a:r>
            <a:r>
              <a:rPr lang="en-US" dirty="0" err="1" smtClean="0">
                <a:solidFill>
                  <a:prstClr val="white"/>
                </a:solidFill>
              </a:rPr>
              <a:t>july</a:t>
            </a:r>
            <a:r>
              <a:rPr lang="en-US" dirty="0" smtClean="0">
                <a:solidFill>
                  <a:prstClr val="white"/>
                </a:solidFill>
              </a:rPr>
              <a:t> 2016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833" y="1368000"/>
            <a:ext cx="5001956" cy="499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8866" y="260648"/>
            <a:ext cx="6871226" cy="1188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E76618"/>
                </a:solidFill>
              </a:rPr>
              <a:t>Extracting oral fluid from the Oralight™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308726"/>
            <a:ext cx="12192000" cy="5492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>
                    <a:tint val="75000"/>
                  </a:prstClr>
                </a:solidFill>
                <a:latin typeface="Trebuchet MS"/>
              </a:rPr>
              <a:t>  </a:t>
            </a:r>
            <a:endParaRPr lang="en-US" dirty="0">
              <a:solidFill>
                <a:prstClr val="white">
                  <a:tint val="75000"/>
                </a:prstClr>
              </a:solidFill>
              <a:latin typeface="Trebuchet MS"/>
            </a:endParaRPr>
          </a:p>
        </p:txBody>
      </p:sp>
      <p:pic>
        <p:nvPicPr>
          <p:cNvPr id="7" name="Picture 3" descr="L:\HPA swab\PROJ-DEV\BC\T1\T1 photos\IMG_16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3422" y="1654681"/>
            <a:ext cx="2247976" cy="36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6941" y="1123586"/>
            <a:ext cx="195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rebuchet MS"/>
              </a:rPr>
              <a:t>1. Device</a:t>
            </a:r>
          </a:p>
        </p:txBody>
      </p:sp>
      <p:pic>
        <p:nvPicPr>
          <p:cNvPr id="11" name="Picture 4" descr="L:\HPA swab\PROJ-DEV\BC\T1\T1 photos\IMG_16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4"/>
          <a:stretch/>
        </p:blipFill>
        <p:spPr bwMode="auto">
          <a:xfrm>
            <a:off x="3844482" y="3075271"/>
            <a:ext cx="3410098" cy="28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L:\HPA swab\PROJ-DEV\BC\T1\T1 photos\IMG_16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4242" y="1222959"/>
            <a:ext cx="2440572" cy="268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72608" y="1680455"/>
            <a:ext cx="2611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rebuchet MS"/>
              </a:rPr>
              <a:t>2. Add extraction buffer (1ml). Push down swab and tighten screw cap to squeeze OF into tube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44815" y="1340818"/>
            <a:ext cx="204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rebuchet MS"/>
              </a:rPr>
              <a:t>3. Flip open primary lid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872" y="4110759"/>
            <a:ext cx="2747246" cy="274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37143" y="2910430"/>
            <a:ext cx="1816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/>
              </a:rPr>
              <a:t> 4. Invert and dispense OF into test device or for storage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7433" y="4893849"/>
            <a:ext cx="49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9477" y="5518265"/>
            <a:ext cx="49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4898" y="3538253"/>
            <a:ext cx="49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65498" y="6488668"/>
            <a:ext cx="49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Measles IgM Detection in Oral Fluid: SERO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8"/>
          <p:cNvSpPr txBox="1">
            <a:spLocks/>
          </p:cNvSpPr>
          <p:nvPr/>
        </p:nvSpPr>
        <p:spPr>
          <a:xfrm>
            <a:off x="0" y="6362052"/>
            <a:ext cx="12192000" cy="5492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           15 Serology and public health, </a:t>
            </a:r>
            <a:r>
              <a:rPr lang="en-US" dirty="0" err="1" smtClean="0">
                <a:solidFill>
                  <a:prstClr val="white"/>
                </a:solidFill>
              </a:rPr>
              <a:t>june</a:t>
            </a:r>
            <a:r>
              <a:rPr lang="en-US" dirty="0" smtClean="0">
                <a:solidFill>
                  <a:prstClr val="white"/>
                </a:solidFill>
              </a:rPr>
              <a:t> 1st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xmlns:p14="http://schemas.microsoft.com/office/powerpoint/2010/main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9" name="Grupo 18"/>
          <p:cNvGrpSpPr/>
          <p:nvPr/>
        </p:nvGrpSpPr>
        <p:grpSpPr>
          <a:xfrm>
            <a:off x="3055130" y="772102"/>
            <a:ext cx="9328988" cy="6144926"/>
            <a:chOff x="3055130" y="772102"/>
            <a:chExt cx="9328988" cy="6144926"/>
          </a:xfrm>
        </p:grpSpPr>
        <p:grpSp>
          <p:nvGrpSpPr>
            <p:cNvPr id="17" name="Grupo 16"/>
            <p:cNvGrpSpPr/>
            <p:nvPr/>
          </p:nvGrpSpPr>
          <p:grpSpPr>
            <a:xfrm>
              <a:off x="3055130" y="772102"/>
              <a:ext cx="9328988" cy="6144926"/>
              <a:chOff x="2722880" y="497303"/>
              <a:chExt cx="9776028" cy="6324943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2722880" y="497303"/>
                <a:ext cx="9563697" cy="6230162"/>
                <a:chOff x="2837482" y="497302"/>
                <a:chExt cx="9449095" cy="6254325"/>
              </a:xfrm>
            </p:grpSpPr>
            <p:pic>
              <p:nvPicPr>
                <p:cNvPr id="4" name="Picture 3"/>
                <p:cNvPicPr/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5161"/>
                <a:stretch/>
              </p:blipFill>
              <p:spPr>
                <a:xfrm>
                  <a:off x="2837482" y="497302"/>
                  <a:ext cx="9449095" cy="6254325"/>
                </a:xfrm>
                <a:prstGeom prst="rect">
                  <a:avLst/>
                </a:prstGeom>
              </p:spPr>
            </p:pic>
            <p:sp>
              <p:nvSpPr>
                <p:cNvPr id="3" name="TextBox 2"/>
                <p:cNvSpPr txBox="1"/>
                <p:nvPr/>
              </p:nvSpPr>
              <p:spPr>
                <a:xfrm>
                  <a:off x="4686871" y="3449326"/>
                  <a:ext cx="1109473" cy="12049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Liquid dye in sponge (2) </a:t>
                  </a:r>
                  <a:endParaRPr lang="en-US" dirty="0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4754543" y="5628074"/>
                  <a:ext cx="1083054" cy="926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Elution buffer (1)</a:t>
                  </a:r>
                  <a:endParaRPr lang="en-US" dirty="0"/>
                </a:p>
              </p:txBody>
            </p:sp>
            <p:sp>
              <p:nvSpPr>
                <p:cNvPr id="8" name="Right Brace 7"/>
                <p:cNvSpPr/>
                <p:nvPr/>
              </p:nvSpPr>
              <p:spPr>
                <a:xfrm>
                  <a:off x="4640922" y="5585767"/>
                  <a:ext cx="45949" cy="563642"/>
                </a:xfrm>
                <a:prstGeom prst="rightBrac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11146221" y="5621917"/>
                <a:ext cx="135268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Sponge, mostly devoid of dye </a:t>
                </a:r>
                <a:endParaRPr lang="en-US" dirty="0"/>
              </a:p>
            </p:txBody>
          </p:sp>
          <p:sp>
            <p:nvSpPr>
              <p:cNvPr id="11" name="Right Brace 10"/>
              <p:cNvSpPr/>
              <p:nvPr/>
            </p:nvSpPr>
            <p:spPr>
              <a:xfrm>
                <a:off x="11046792" y="5847223"/>
                <a:ext cx="141107" cy="627197"/>
              </a:xfrm>
              <a:prstGeom prst="rightBrac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Brace 11"/>
              <p:cNvSpPr/>
              <p:nvPr/>
            </p:nvSpPr>
            <p:spPr>
              <a:xfrm>
                <a:off x="11031648" y="4246714"/>
                <a:ext cx="202706" cy="1359880"/>
              </a:xfrm>
              <a:prstGeom prst="rightBrac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197465" y="3901028"/>
                <a:ext cx="1089112" cy="175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Dye has been eluted from the sponge</a:t>
                </a:r>
              </a:p>
              <a:p>
                <a:r>
                  <a:rPr lang="en-US" dirty="0" smtClean="0"/>
                  <a:t>(4) </a:t>
                </a:r>
                <a:endParaRPr lang="en-US" dirty="0"/>
              </a:p>
            </p:txBody>
          </p:sp>
          <p:sp>
            <p:nvSpPr>
              <p:cNvPr id="15" name="Right Brace 14"/>
              <p:cNvSpPr/>
              <p:nvPr/>
            </p:nvSpPr>
            <p:spPr>
              <a:xfrm>
                <a:off x="7780134" y="4296171"/>
                <a:ext cx="150830" cy="1238155"/>
              </a:xfrm>
              <a:prstGeom prst="rightBrac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861200" y="4049491"/>
                <a:ext cx="1029046" cy="175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Dye being eluted from sponge</a:t>
                </a:r>
              </a:p>
              <a:p>
                <a:r>
                  <a:rPr lang="en-US" dirty="0" smtClean="0"/>
                  <a:t>(3) </a:t>
                </a:r>
                <a:endParaRPr lang="en-US" dirty="0"/>
              </a:p>
            </p:txBody>
          </p:sp>
        </p:grpSp>
        <p:sp>
          <p:nvSpPr>
            <p:cNvPr id="9" name="Right Brace 8"/>
            <p:cNvSpPr/>
            <p:nvPr/>
          </p:nvSpPr>
          <p:spPr>
            <a:xfrm>
              <a:off x="4841354" y="3949551"/>
              <a:ext cx="141107" cy="627197"/>
            </a:xfrm>
            <a:prstGeom prst="rightBrac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134" y="263315"/>
            <a:ext cx="10704000" cy="1824686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Elution of dyed liquid from s</a:t>
            </a:r>
            <a:r>
              <a:rPr lang="en-GB" sz="3200" dirty="0" smtClean="0">
                <a:solidFill>
                  <a:schemeClr val="tx1"/>
                </a:solidFill>
              </a:rPr>
              <a:t>ponge swab.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197841" y="6104244"/>
            <a:ext cx="3199137" cy="7304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7831" y="1645213"/>
            <a:ext cx="296729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 smtClean="0"/>
              <a:t>1mL elution fluid  added </a:t>
            </a:r>
            <a:r>
              <a:rPr lang="en-GB" sz="1900" dirty="0"/>
              <a:t>into </a:t>
            </a:r>
            <a:r>
              <a:rPr lang="en-GB" sz="1900" dirty="0" smtClean="0"/>
              <a:t>Oralight tube, before inserting sponge swab</a:t>
            </a:r>
            <a:r>
              <a:rPr lang="en-GB" sz="1900" dirty="0"/>
              <a:t>. </a:t>
            </a:r>
            <a:r>
              <a:rPr lang="en-GB" sz="1900" dirty="0" smtClean="0"/>
              <a:t>(1)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9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 smtClean="0"/>
              <a:t>Sponge swab soaked </a:t>
            </a:r>
            <a:r>
              <a:rPr lang="en-GB" sz="1900" dirty="0"/>
              <a:t>in </a:t>
            </a:r>
            <a:r>
              <a:rPr lang="en-GB" sz="1900" dirty="0" smtClean="0"/>
              <a:t>dyed liquid </a:t>
            </a:r>
            <a:r>
              <a:rPr lang="en-GB" sz="1900" dirty="0"/>
              <a:t>for two </a:t>
            </a:r>
            <a:r>
              <a:rPr lang="en-GB" sz="1900" dirty="0" smtClean="0"/>
              <a:t>minutes. (2)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9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 smtClean="0"/>
              <a:t>Sponge swab inserted </a:t>
            </a:r>
            <a:r>
              <a:rPr lang="en-GB" sz="1900" dirty="0"/>
              <a:t>into </a:t>
            </a:r>
            <a:r>
              <a:rPr lang="en-GB" sz="1900" dirty="0" smtClean="0"/>
              <a:t>Oralight tube. (3)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9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 smtClean="0"/>
              <a:t>Dropper cap </a:t>
            </a:r>
            <a:r>
              <a:rPr lang="en-GB" sz="1900" dirty="0"/>
              <a:t>tightened </a:t>
            </a:r>
            <a:r>
              <a:rPr lang="en-GB" sz="1900" dirty="0" smtClean="0"/>
              <a:t>to fully constrict swab and elute dyed liquid. (4)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11966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335784" y="3552229"/>
            <a:ext cx="7332221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44188" y="5657671"/>
            <a:ext cx="2623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 descr="IMG_2853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7" y="2627313"/>
            <a:ext cx="5216673" cy="356393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98" y="2627313"/>
            <a:ext cx="4751916" cy="3563937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6613" y="632152"/>
            <a:ext cx="9144000" cy="165295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/>
              <a:t>Oralight</a:t>
            </a:r>
            <a:r>
              <a:rPr lang="en-GB" sz="3200" dirty="0" smtClean="0"/>
              <a:t>  </a:t>
            </a:r>
            <a:r>
              <a:rPr lang="en-GB" sz="3200" dirty="0"/>
              <a:t>assessment </a:t>
            </a:r>
            <a:r>
              <a:rPr lang="en-GB" sz="3200" dirty="0" smtClean="0"/>
              <a:t>study, Entebbe Hospital </a:t>
            </a:r>
            <a:r>
              <a:rPr lang="en-GB" sz="3200" dirty="0" err="1" smtClean="0"/>
              <a:t>tempory</a:t>
            </a:r>
            <a:r>
              <a:rPr lang="en-GB" sz="3200" dirty="0" smtClean="0"/>
              <a:t> OPD.</a:t>
            </a:r>
            <a:endParaRPr lang="en-GB" sz="3200" dirty="0"/>
          </a:p>
          <a:p>
            <a:pPr algn="ctr"/>
            <a:r>
              <a:rPr lang="en-GB" sz="3200" dirty="0"/>
              <a:t> </a:t>
            </a:r>
            <a:r>
              <a:rPr lang="en-GB" sz="3200" dirty="0" smtClean="0"/>
              <a:t>March </a:t>
            </a:r>
            <a:r>
              <a:rPr lang="en-GB" sz="3200" dirty="0"/>
              <a:t>2016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586847" y="4701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303" y="279134"/>
            <a:ext cx="7113070" cy="1656142"/>
          </a:xfrm>
        </p:spPr>
        <p:txBody>
          <a:bodyPr>
            <a:normAutofit fontScale="90000"/>
          </a:bodyPr>
          <a:lstStyle/>
          <a:p>
            <a:pPr lvl="1"/>
            <a:r>
              <a:rPr lang="en-GB" sz="2400" dirty="0">
                <a:solidFill>
                  <a:srgbClr val="00AE9E"/>
                </a:solidFill>
              </a:rPr>
              <a:t>To compare the usability, safety and sample quality of OF samples collected using Oracol and Oralight in children aged 9-60 months</a:t>
            </a:r>
            <a:r>
              <a:rPr lang="en-GB" sz="2000" dirty="0">
                <a:solidFill>
                  <a:srgbClr val="00AE9E"/>
                </a:solidFill>
              </a:rPr>
              <a:t/>
            </a:r>
            <a:br>
              <a:rPr lang="en-GB" sz="2000" dirty="0">
                <a:solidFill>
                  <a:srgbClr val="00AE9E"/>
                </a:solidFill>
              </a:rPr>
            </a:br>
            <a:endParaRPr lang="en-GB" dirty="0">
              <a:solidFill>
                <a:srgbClr val="00AE9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1790" y="1969760"/>
            <a:ext cx="3513026" cy="40680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Recruit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and consent children.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Complete questionnaire of demographics, vaccine history.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Check current health of child, height, weight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GB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Collect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2 OF samples from children. (one with each device, each 2 mins!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308726"/>
            <a:ext cx="12192000" cy="549275"/>
          </a:xfrm>
        </p:spPr>
        <p:txBody>
          <a:bodyPr/>
          <a:lstStyle/>
          <a:p>
            <a:fld id="{1ADC69CA-4CC3-C94C-BADC-27CD6A833ABC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Rapid assessment tool for Tetanus and Measles RIAT meeting, Seattle  16 March 2016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3676" y="5133791"/>
            <a:ext cx="417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Study conducted in Entebbe Hospital OPD, Uganda, Feb-March 2016</a:t>
            </a:r>
            <a:endParaRPr lang="en-US" dirty="0"/>
          </a:p>
        </p:txBody>
      </p:sp>
      <p:pic>
        <p:nvPicPr>
          <p:cNvPr id="11" name="Content Placeholder 6" descr="IMG_285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1" b="11701"/>
          <a:stretch>
            <a:fillRect/>
          </a:stretch>
        </p:blipFill>
        <p:spPr bwMode="auto">
          <a:xfrm>
            <a:off x="5299380" y="2148087"/>
            <a:ext cx="5368621" cy="285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8" name="Slide Number Placeholder 8"/>
          <p:cNvSpPr txBox="1">
            <a:spLocks/>
          </p:cNvSpPr>
          <p:nvPr/>
        </p:nvSpPr>
        <p:spPr>
          <a:xfrm>
            <a:off x="0" y="6362052"/>
            <a:ext cx="12192000" cy="5492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           </a:t>
            </a:r>
            <a:fld id="{E09412F9-D8B1-E647-BC4F-9001E280A354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r>
              <a:rPr lang="en-US" dirty="0" smtClean="0">
                <a:solidFill>
                  <a:prstClr val="white"/>
                </a:solidFill>
              </a:rPr>
              <a:t>7 Serology and public health, </a:t>
            </a:r>
            <a:r>
              <a:rPr lang="en-US" dirty="0" err="1" smtClean="0">
                <a:solidFill>
                  <a:prstClr val="white"/>
                </a:solidFill>
              </a:rPr>
              <a:t>june</a:t>
            </a:r>
            <a:r>
              <a:rPr lang="en-US" dirty="0" smtClean="0">
                <a:solidFill>
                  <a:prstClr val="white"/>
                </a:solidFill>
              </a:rPr>
              <a:t> 1st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340454"/>
          <a:ext cx="8418020" cy="3222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387"/>
                <a:gridCol w="1428821"/>
                <a:gridCol w="1683604"/>
                <a:gridCol w="1683604"/>
                <a:gridCol w="1683604"/>
              </a:tblGrid>
              <a:tr h="6942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Collection device used 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Mean</a:t>
                      </a:r>
                      <a:r>
                        <a:rPr lang="en-US" baseline="0" dirty="0" smtClean="0"/>
                        <a:t> volume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Min-max vol</a:t>
                      </a:r>
                      <a:endParaRPr lang="en-US" dirty="0"/>
                    </a:p>
                  </a:txBody>
                  <a:tcPr/>
                </a:tc>
              </a:tr>
              <a:tr h="384612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Overall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0.35-1.92</a:t>
                      </a:r>
                      <a:endParaRPr lang="en-US" dirty="0"/>
                    </a:p>
                  </a:txBody>
                  <a:tcPr/>
                </a:tc>
              </a:tr>
              <a:tr h="3846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0.34-1.94</a:t>
                      </a:r>
                      <a:endParaRPr lang="en-US" dirty="0"/>
                    </a:p>
                  </a:txBody>
                  <a:tcPr/>
                </a:tc>
              </a:tr>
              <a:tr h="384612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Oralight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0.41-1.75</a:t>
                      </a:r>
                      <a:endParaRPr lang="en-US" dirty="0"/>
                    </a:p>
                  </a:txBody>
                  <a:tcPr/>
                </a:tc>
              </a:tr>
              <a:tr h="3846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0.34-1.82</a:t>
                      </a:r>
                      <a:endParaRPr lang="en-US" dirty="0"/>
                    </a:p>
                  </a:txBody>
                  <a:tcPr/>
                </a:tc>
              </a:tr>
              <a:tr h="384612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Oracol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0.35-1.92</a:t>
                      </a:r>
                      <a:endParaRPr lang="en-US" dirty="0"/>
                    </a:p>
                  </a:txBody>
                  <a:tcPr/>
                </a:tc>
              </a:tr>
              <a:tr h="3846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0.35-1.94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577481" y="4739640"/>
            <a:ext cx="7186762" cy="21183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3047697" y="4596482"/>
          <a:ext cx="6191478" cy="2280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5328" y="14893"/>
            <a:ext cx="6565472" cy="1143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Oralight and Oracol Collection device sample adequacy in head to head trial- Entebbe, Uganda</a:t>
            </a:r>
          </a:p>
        </p:txBody>
      </p:sp>
    </p:spTree>
    <p:extLst>
      <p:ext uri="{BB962C8B-B14F-4D97-AF65-F5344CB8AC3E}">
        <p14:creationId xmlns:p14="http://schemas.microsoft.com/office/powerpoint/2010/main" val="33798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5328" y="14893"/>
            <a:ext cx="6906292" cy="1143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Oralight and Oracol Collection device sample Total IgG  concentrations in head to head trial: Entebbe, Uganda, Mar 2016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2133600" y="1667619"/>
          <a:ext cx="8418020" cy="3222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387"/>
                <a:gridCol w="1155912"/>
                <a:gridCol w="1481559"/>
                <a:gridCol w="2023916"/>
                <a:gridCol w="1818246"/>
              </a:tblGrid>
              <a:tr h="6942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Collection device used 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Mean*</a:t>
                      </a:r>
                      <a:r>
                        <a:rPr lang="en-US" baseline="0" dirty="0" smtClean="0"/>
                        <a:t> Total IgG </a:t>
                      </a:r>
                      <a:r>
                        <a:rPr lang="en-US" baseline="0" dirty="0" err="1" smtClean="0"/>
                        <a:t>conc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Min-max </a:t>
                      </a:r>
                      <a:r>
                        <a:rPr lang="en-US" baseline="0" dirty="0" err="1" smtClean="0"/>
                        <a:t>conc</a:t>
                      </a:r>
                      <a:endParaRPr lang="en-US" dirty="0"/>
                    </a:p>
                  </a:txBody>
                  <a:tcPr/>
                </a:tc>
              </a:tr>
              <a:tr h="384612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Overall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0.24 - &gt;25</a:t>
                      </a:r>
                      <a:endParaRPr lang="en-US" dirty="0"/>
                    </a:p>
                  </a:txBody>
                  <a:tcPr/>
                </a:tc>
              </a:tr>
              <a:tr h="3846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0.54 - &gt;25</a:t>
                      </a:r>
                    </a:p>
                  </a:txBody>
                  <a:tcPr/>
                </a:tc>
              </a:tr>
              <a:tr h="384612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Oralight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0.24 - &gt;25</a:t>
                      </a:r>
                      <a:endParaRPr lang="en-US" dirty="0"/>
                    </a:p>
                  </a:txBody>
                  <a:tcPr/>
                </a:tc>
              </a:tr>
              <a:tr h="3846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0.19 - &gt;25</a:t>
                      </a:r>
                      <a:endParaRPr lang="en-US" dirty="0"/>
                    </a:p>
                  </a:txBody>
                  <a:tcPr/>
                </a:tc>
              </a:tr>
              <a:tr h="384612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Oracol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0.53 - &gt; 25</a:t>
                      </a:r>
                      <a:endParaRPr lang="en-US" dirty="0"/>
                    </a:p>
                  </a:txBody>
                  <a:tcPr/>
                </a:tc>
              </a:tr>
              <a:tr h="3846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0.54 - &gt;25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27766" y="5265463"/>
            <a:ext cx="724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Upper limit of assay is 25. Values of &gt;25 </a:t>
            </a:r>
            <a:r>
              <a:rPr lang="en-US"/>
              <a:t>IgG (</a:t>
            </a:r>
            <a:r>
              <a:rPr lang="en-US" dirty="0"/>
              <a:t>N=14 Oracol and N=14 Oralight) were considered as 25 for determining mean values</a:t>
            </a:r>
          </a:p>
        </p:txBody>
      </p:sp>
    </p:spTree>
    <p:extLst>
      <p:ext uri="{BB962C8B-B14F-4D97-AF65-F5344CB8AC3E}">
        <p14:creationId xmlns:p14="http://schemas.microsoft.com/office/powerpoint/2010/main" val="33049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234" y="179123"/>
            <a:ext cx="8028000" cy="648000"/>
          </a:xfrm>
        </p:spPr>
        <p:txBody>
          <a:bodyPr/>
          <a:lstStyle/>
          <a:p>
            <a:r>
              <a:rPr lang="en-US" dirty="0" smtClean="0"/>
              <a:t>Usability and Safety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6128" y="1365925"/>
            <a:ext cx="8292122" cy="4068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Usability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GB" dirty="0" smtClean="0">
                <a:solidFill>
                  <a:schemeClr val="tx1"/>
                </a:solidFill>
              </a:rPr>
              <a:t>No problem in using either but some preference for Oracol due to need to hold cap of Oralight</a:t>
            </a:r>
          </a:p>
          <a:p>
            <a:r>
              <a:rPr lang="en-GB" dirty="0">
                <a:solidFill>
                  <a:schemeClr val="tx1"/>
                </a:solidFill>
              </a:rPr>
              <a:t>Oralight initially felt drier in the mouth than Oracol 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Extracted Oralight fluid contained more particulate material than processed Oracol sample</a:t>
            </a:r>
          </a:p>
          <a:p>
            <a:r>
              <a:rPr lang="en-GB" b="1" dirty="0" smtClean="0">
                <a:solidFill>
                  <a:srgbClr val="F6720B"/>
                </a:solidFill>
              </a:rPr>
              <a:t>Safety</a:t>
            </a:r>
            <a:r>
              <a:rPr lang="en-GB" dirty="0" smtClean="0">
                <a:solidFill>
                  <a:srgbClr val="F6720B"/>
                </a:solidFill>
              </a:rPr>
              <a:t>: </a:t>
            </a:r>
            <a:r>
              <a:rPr lang="en-GB" dirty="0" smtClean="0">
                <a:solidFill>
                  <a:schemeClr val="tx1"/>
                </a:solidFill>
              </a:rPr>
              <a:t>Blood contamination in 4.5% of Oracol and 7% in Oralight</a:t>
            </a:r>
          </a:p>
          <a:p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</a:rPr>
              <a:t>No evidence of discomfort or bleeding after 5 </a:t>
            </a:r>
            <a:r>
              <a:rPr lang="en-GB" dirty="0" err="1" smtClean="0">
                <a:solidFill>
                  <a:schemeClr val="tx1"/>
                </a:solidFill>
              </a:rPr>
              <a:t>mins</a:t>
            </a:r>
            <a:r>
              <a:rPr lang="en-GB" dirty="0" smtClean="0">
                <a:solidFill>
                  <a:schemeClr val="tx1"/>
                </a:solidFill>
              </a:rPr>
              <a:t> and 30 </a:t>
            </a:r>
            <a:r>
              <a:rPr lang="en-GB" dirty="0" err="1" smtClean="0">
                <a:solidFill>
                  <a:schemeClr val="tx1"/>
                </a:solidFill>
              </a:rPr>
              <a:t>mins</a:t>
            </a:r>
            <a:r>
              <a:rPr lang="en-GB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</a:rPr>
              <a:t>Contributing factors: Status of teeth/oral hygiene, over vigorous rubbing of gums with device </a:t>
            </a:r>
            <a:endParaRPr lang="en-GB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619" y="642570"/>
            <a:ext cx="8028000" cy="648072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	New Device, Oralight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dirty="0">
                <a:solidFill>
                  <a:schemeClr val="tx2"/>
                </a:solidFill>
              </a:rPr>
              <a:t>We have shown the Oralight is:</a:t>
            </a:r>
            <a:r>
              <a:rPr lang="en-GB" dirty="0"/>
              <a:t> </a:t>
            </a:r>
          </a:p>
          <a:p>
            <a:pPr marL="568325" lvl="3" indent="-285750"/>
            <a:r>
              <a:rPr lang="en-GB" sz="2800" dirty="0"/>
              <a:t>Is safe </a:t>
            </a:r>
          </a:p>
          <a:p>
            <a:pPr marL="568325" lvl="3" indent="-285750"/>
            <a:r>
              <a:rPr lang="en-GB" sz="2800" dirty="0"/>
              <a:t>Is acceptable to patients</a:t>
            </a:r>
          </a:p>
          <a:p>
            <a:pPr marL="568325" lvl="3" indent="-285750"/>
            <a:r>
              <a:rPr lang="en-GB" sz="2800" dirty="0"/>
              <a:t>Is easy to use</a:t>
            </a:r>
          </a:p>
          <a:p>
            <a:pPr marL="568325" lvl="3" indent="-285750"/>
            <a:r>
              <a:rPr lang="en-GB" sz="2800" dirty="0"/>
              <a:t>Can replace Oracol™</a:t>
            </a:r>
          </a:p>
          <a:p>
            <a:pPr marL="568325" lvl="3" indent="-285750"/>
            <a:r>
              <a:rPr lang="en-GB" sz="2800" dirty="0"/>
              <a:t>Specimen is compatible with serological </a:t>
            </a:r>
            <a:r>
              <a:rPr lang="en-GB" sz="2800" dirty="0" smtClean="0"/>
              <a:t>tests</a:t>
            </a:r>
          </a:p>
          <a:p>
            <a:pPr marL="568325" lvl="3" indent="-285750"/>
            <a:r>
              <a:rPr lang="en-GB" sz="2800" dirty="0" smtClean="0"/>
              <a:t>CE marking application is in progress</a:t>
            </a:r>
            <a:endParaRPr lang="en-GB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8721" y="6308726"/>
            <a:ext cx="10283614" cy="54927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1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xmlns:p14="http://schemas.microsoft.com/office/powerpoint/2010/main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40801" y="130777"/>
            <a:ext cx="8087450" cy="1539453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defRPr/>
            </a:pPr>
            <a:r>
              <a:rPr lang="en-GB" sz="2800" kern="0" dirty="0">
                <a:solidFill>
                  <a:srgbClr val="00AE9E"/>
                </a:solidFill>
                <a:latin typeface="+mj-lt"/>
                <a:ea typeface="+mj-ea"/>
                <a:cs typeface="+mj-cs"/>
              </a:rPr>
              <a:t>A point-of-care test for measles diagnosis: detection of measles-specific IgM antibodies and viral nucleic acid</a:t>
            </a:r>
          </a:p>
          <a:p>
            <a:pPr>
              <a:defRPr/>
            </a:pPr>
            <a:r>
              <a:rPr lang="en-GB" sz="1000" i="1" kern="0" dirty="0">
                <a:ea typeface="+mj-ea"/>
                <a:cs typeface="+mj-cs"/>
              </a:rPr>
              <a:t>- Warrener et al: </a:t>
            </a:r>
            <a:r>
              <a:rPr lang="en-GB" sz="1000" i="1" dirty="0">
                <a:ea typeface="ヒラギノ角ゴ Pro W3" pitchFamily="84" charset="-128"/>
                <a:cs typeface="ヒラギノ角ゴ Pro W3" pitchFamily="84" charset="-128"/>
              </a:rPr>
              <a:t>Bull World Health Organ 2011</a:t>
            </a:r>
            <a:endParaRPr lang="en-GB" sz="1000" i="1" kern="0" dirty="0">
              <a:ea typeface="+mj-ea"/>
              <a:cs typeface="+mj-cs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4323647" y="1722285"/>
            <a:ext cx="57054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ea typeface="ヒラギノ角ゴ Pro W3"/>
                <a:cs typeface="ヒラギノ角ゴ Pro W3"/>
              </a:rPr>
              <a:t>Main findings: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>
                <a:ea typeface="ヒラギノ角ゴ Pro W3"/>
                <a:cs typeface="ヒラギノ角ゴ Pro W3"/>
              </a:rPr>
              <a:t> With serum POCT showed a sensitivity and specificity of 90.8% (69/76) and 93.6% (88/94), respectively.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dirty="0">
              <a:ea typeface="ヒラギノ角ゴ Pro W3"/>
              <a:cs typeface="ヒラギノ角ゴ Pro W3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>
                <a:ea typeface="ヒラギノ角ゴ Pro W3"/>
                <a:cs typeface="ヒラギノ角ゴ Pro W3"/>
              </a:rPr>
              <a:t> With oral fluids, sensitivity and specificity were 90.0% (63/70) and 96.2% (200/208), respectively.</a:t>
            </a:r>
          </a:p>
          <a:p>
            <a:endParaRPr lang="en-GB" altLang="en-US" dirty="0">
              <a:ea typeface="ヒラギノ角ゴ Pro W3"/>
              <a:cs typeface="ヒラギノ角ゴ Pro W3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>
                <a:ea typeface="ヒラギノ角ゴ Pro W3"/>
                <a:cs typeface="ヒラギノ角ゴ Pro W3"/>
              </a:rPr>
              <a:t> Both H and N genes were reliably detected in POCT</a:t>
            </a:r>
          </a:p>
          <a:p>
            <a:r>
              <a:rPr lang="en-GB" altLang="en-US" dirty="0">
                <a:ea typeface="ヒラギノ角ゴ Pro W3"/>
                <a:cs typeface="ヒラギノ角ゴ Pro W3"/>
              </a:rPr>
              <a:t>strips and the N genes could be sequenced for genotyping.</a:t>
            </a:r>
          </a:p>
          <a:p>
            <a:endParaRPr lang="en-GB" altLang="en-US" dirty="0">
              <a:ea typeface="ヒラギノ角ゴ Pro W3"/>
              <a:cs typeface="ヒラギノ角ゴ Pro W3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>
                <a:ea typeface="ヒラギノ角ゴ Pro W3"/>
                <a:cs typeface="ヒラギノ角ゴ Pro W3"/>
              </a:rPr>
              <a:t> Measles virus genes could be recovered from POCT strips after storage for 5 weeks at 20–25 °C.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25" y="3158957"/>
            <a:ext cx="2340723" cy="314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141946" y="1963310"/>
            <a:ext cx="24867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200" dirty="0">
                <a:ea typeface="ヒラギノ角ゴ Pro W3"/>
                <a:cs typeface="ヒラギノ角ゴ Pro W3"/>
              </a:rPr>
              <a:t>Components of the point-of care test (POCT) and examples of signal intensities obtained</a:t>
            </a:r>
          </a:p>
          <a:p>
            <a:r>
              <a:rPr lang="en-GB" altLang="en-US" sz="1200" dirty="0">
                <a:ea typeface="ヒラギノ角ゴ Pro W3"/>
                <a:cs typeface="ヒラギノ角ゴ Pro W3"/>
              </a:rPr>
              <a:t>during POCT testing of sera from four patients and of the cut-off control serum</a:t>
            </a:r>
          </a:p>
        </p:txBody>
      </p:sp>
    </p:spTree>
    <p:extLst>
      <p:ext uri="{BB962C8B-B14F-4D97-AF65-F5344CB8AC3E}">
        <p14:creationId xmlns:p14="http://schemas.microsoft.com/office/powerpoint/2010/main" val="38193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be 140"/>
          <p:cNvSpPr/>
          <p:nvPr/>
        </p:nvSpPr>
        <p:spPr>
          <a:xfrm>
            <a:off x="2592389" y="4232276"/>
            <a:ext cx="6840537" cy="231775"/>
          </a:xfrm>
          <a:prstGeom prst="cube">
            <a:avLst/>
          </a:prstGeom>
          <a:pattFill prst="zigZ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Flowchart: Data 2"/>
          <p:cNvSpPr/>
          <p:nvPr/>
        </p:nvSpPr>
        <p:spPr>
          <a:xfrm>
            <a:off x="3689351" y="4149726"/>
            <a:ext cx="5553075" cy="138113"/>
          </a:xfrm>
          <a:prstGeom prst="flowChartInputOutp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143" name="Cube 142"/>
          <p:cNvSpPr/>
          <p:nvPr/>
        </p:nvSpPr>
        <p:spPr>
          <a:xfrm>
            <a:off x="2589213" y="4022725"/>
            <a:ext cx="1219200" cy="273050"/>
          </a:xfrm>
          <a:prstGeom prst="cube">
            <a:avLst/>
          </a:prstGeom>
          <a:pattFill prst="dkDnDiag">
            <a:fgClr>
              <a:schemeClr val="bg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16389" name="Group 7"/>
          <p:cNvGrpSpPr>
            <a:grpSpLocks/>
          </p:cNvGrpSpPr>
          <p:nvPr/>
        </p:nvGrpSpPr>
        <p:grpSpPr bwMode="auto">
          <a:xfrm>
            <a:off x="3521076" y="4027488"/>
            <a:ext cx="1419225" cy="273050"/>
            <a:chOff x="1997853" y="4027162"/>
            <a:chExt cx="1418125" cy="272933"/>
          </a:xfrm>
        </p:grpSpPr>
        <p:grpSp>
          <p:nvGrpSpPr>
            <p:cNvPr id="16476" name="Group 4"/>
            <p:cNvGrpSpPr>
              <a:grpSpLocks/>
            </p:cNvGrpSpPr>
            <p:nvPr/>
          </p:nvGrpSpPr>
          <p:grpSpPr bwMode="auto">
            <a:xfrm>
              <a:off x="1997853" y="4027162"/>
              <a:ext cx="1418125" cy="272933"/>
              <a:chOff x="1997853" y="4027162"/>
              <a:chExt cx="1418125" cy="272933"/>
            </a:xfrm>
          </p:grpSpPr>
          <p:sp>
            <p:nvSpPr>
              <p:cNvPr id="144" name="Cube 143"/>
              <p:cNvSpPr/>
              <p:nvPr/>
            </p:nvSpPr>
            <p:spPr>
              <a:xfrm>
                <a:off x="2196137" y="4027162"/>
                <a:ext cx="1219841" cy="272933"/>
              </a:xfrm>
              <a:prstGeom prst="cub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" name="Isosceles Triangle 3"/>
              <p:cNvSpPr/>
              <p:nvPr/>
            </p:nvSpPr>
            <p:spPr>
              <a:xfrm>
                <a:off x="1997853" y="4106503"/>
                <a:ext cx="387050" cy="176136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cxnSp>
          <p:nvCxnSpPr>
            <p:cNvPr id="7" name="Straight Connector 6"/>
            <p:cNvCxnSpPr>
              <a:stCxn id="4" idx="0"/>
            </p:cNvCxnSpPr>
            <p:nvPr/>
          </p:nvCxnSpPr>
          <p:spPr>
            <a:xfrm flipH="1">
              <a:off x="1997853" y="4106503"/>
              <a:ext cx="193525" cy="17613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3738563" y="2714961"/>
            <a:ext cx="1614487" cy="50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597" tIns="36799" rIns="73597" bIns="36799"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Labelled microbial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antigen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5807968" y="2746547"/>
            <a:ext cx="1346450" cy="50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597" tIns="36799" rIns="73597" bIns="36799"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Test line 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anti-human </a:t>
            </a:r>
            <a:r>
              <a:rPr lang="en-GB" altLang="en-US" sz="1400" dirty="0" err="1">
                <a:solidFill>
                  <a:prstClr val="black"/>
                </a:solidFill>
                <a:latin typeface="Calibri" pitchFamily="34" charset="0"/>
              </a:rPr>
              <a:t>IgM</a:t>
            </a: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7604805" y="2723567"/>
            <a:ext cx="2682310" cy="50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597" tIns="36799" rIns="73597" bIns="36799"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Control line: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Antibody: anti- microbial antigen</a:t>
            </a:r>
          </a:p>
        </p:txBody>
      </p: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2014879" y="4718050"/>
            <a:ext cx="1704635" cy="28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597" tIns="36799" rIns="73597" bIns="36799"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Blood separation pad</a:t>
            </a:r>
          </a:p>
        </p:txBody>
      </p:sp>
      <p:sp>
        <p:nvSpPr>
          <p:cNvPr id="16394" name="Text Box 17"/>
          <p:cNvSpPr txBox="1">
            <a:spLocks noChangeArrowheads="1"/>
          </p:cNvSpPr>
          <p:nvPr/>
        </p:nvSpPr>
        <p:spPr bwMode="auto">
          <a:xfrm>
            <a:off x="3099051" y="5148281"/>
            <a:ext cx="1771192" cy="28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597" tIns="36799" rIns="73597" bIns="36799"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Conjugate release pad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864581" y="4661218"/>
            <a:ext cx="1160447" cy="50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597" tIns="36799" rIns="73597" bIns="36799"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Nitrocellulose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membrane</a:t>
            </a:r>
          </a:p>
        </p:txBody>
      </p:sp>
      <p:sp>
        <p:nvSpPr>
          <p:cNvPr id="16396" name="Text Box 10"/>
          <p:cNvSpPr txBox="1">
            <a:spLocks noChangeArrowheads="1"/>
          </p:cNvSpPr>
          <p:nvPr/>
        </p:nvSpPr>
        <p:spPr bwMode="auto">
          <a:xfrm>
            <a:off x="6408739" y="4651375"/>
            <a:ext cx="1571009" cy="28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597" tIns="36799" rIns="73597" bIns="36799"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Plastic backing card</a:t>
            </a:r>
          </a:p>
        </p:txBody>
      </p:sp>
      <p:sp>
        <p:nvSpPr>
          <p:cNvPr id="16397" name="Text Box 8"/>
          <p:cNvSpPr txBox="1">
            <a:spLocks noChangeArrowheads="1"/>
          </p:cNvSpPr>
          <p:nvPr/>
        </p:nvSpPr>
        <p:spPr bwMode="auto">
          <a:xfrm>
            <a:off x="8289926" y="4651375"/>
            <a:ext cx="1908857" cy="28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597" tIns="36799" rIns="73597" bIns="36799"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Cotton linter paper wick</a:t>
            </a:r>
          </a:p>
        </p:txBody>
      </p:sp>
      <p:grpSp>
        <p:nvGrpSpPr>
          <p:cNvPr id="16398" name="Group 80"/>
          <p:cNvGrpSpPr>
            <a:grpSpLocks/>
          </p:cNvGrpSpPr>
          <p:nvPr/>
        </p:nvGrpSpPr>
        <p:grpSpPr bwMode="auto">
          <a:xfrm>
            <a:off x="6513514" y="3836988"/>
            <a:ext cx="282575" cy="474662"/>
            <a:chOff x="2608" y="2614"/>
            <a:chExt cx="245" cy="317"/>
          </a:xfrm>
        </p:grpSpPr>
        <p:grpSp>
          <p:nvGrpSpPr>
            <p:cNvPr id="16464" name="Group 50"/>
            <p:cNvGrpSpPr>
              <a:grpSpLocks/>
            </p:cNvGrpSpPr>
            <p:nvPr/>
          </p:nvGrpSpPr>
          <p:grpSpPr bwMode="auto">
            <a:xfrm flipV="1">
              <a:off x="2699" y="2659"/>
              <a:ext cx="64" cy="227"/>
              <a:chOff x="2160" y="2064"/>
              <a:chExt cx="1677" cy="1728"/>
            </a:xfrm>
          </p:grpSpPr>
          <p:sp>
            <p:nvSpPr>
              <p:cNvPr id="16473" name="AutoShape 51"/>
              <p:cNvSpPr>
                <a:spLocks noChangeArrowheads="1"/>
              </p:cNvSpPr>
              <p:nvPr/>
            </p:nvSpPr>
            <p:spPr bwMode="auto">
              <a:xfrm rot="20544182" flipH="1">
                <a:off x="3072" y="3216"/>
                <a:ext cx="765" cy="576"/>
              </a:xfrm>
              <a:prstGeom prst="parallelogram">
                <a:avLst>
                  <a:gd name="adj" fmla="val 33203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rot="10800000" wrap="none" lIns="91413" tIns="45707" rIns="91413" bIns="45707" anchor="ctr"/>
              <a:lstStyle>
                <a:lvl1pPr eaLnBrk="0" hangingPunct="0">
                  <a:spcBef>
                    <a:spcPts val="1200"/>
                  </a:spcBef>
                  <a:buFont typeface="Arial" charset="0"/>
                  <a:defRPr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60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6474" name="AutoShape 52"/>
              <p:cNvSpPr>
                <a:spLocks noChangeArrowheads="1"/>
              </p:cNvSpPr>
              <p:nvPr/>
            </p:nvSpPr>
            <p:spPr bwMode="auto">
              <a:xfrm rot="1055818">
                <a:off x="2160" y="3216"/>
                <a:ext cx="765" cy="576"/>
              </a:xfrm>
              <a:prstGeom prst="parallelogram">
                <a:avLst>
                  <a:gd name="adj" fmla="val 33203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rot="10800000" wrap="none" lIns="91413" tIns="45707" rIns="91413" bIns="45707" anchor="ctr"/>
              <a:lstStyle>
                <a:lvl1pPr eaLnBrk="0" hangingPunct="0">
                  <a:spcBef>
                    <a:spcPts val="1200"/>
                  </a:spcBef>
                  <a:buFont typeface="Arial" charset="0"/>
                  <a:defRPr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60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6475" name="Rectangle 53"/>
              <p:cNvSpPr>
                <a:spLocks noChangeArrowheads="1"/>
              </p:cNvSpPr>
              <p:nvPr/>
            </p:nvSpPr>
            <p:spPr bwMode="auto">
              <a:xfrm>
                <a:off x="2736" y="2064"/>
                <a:ext cx="480" cy="12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rot="10800000" wrap="none" lIns="91413" tIns="45707" rIns="91413" bIns="45707" anchor="ctr"/>
              <a:lstStyle>
                <a:lvl1pPr eaLnBrk="0" hangingPunct="0">
                  <a:spcBef>
                    <a:spcPts val="1200"/>
                  </a:spcBef>
                  <a:buFont typeface="Arial" charset="0"/>
                  <a:defRPr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60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6465" name="Group 50"/>
            <p:cNvGrpSpPr>
              <a:grpSpLocks/>
            </p:cNvGrpSpPr>
            <p:nvPr/>
          </p:nvGrpSpPr>
          <p:grpSpPr bwMode="auto">
            <a:xfrm flipV="1">
              <a:off x="2789" y="2614"/>
              <a:ext cx="64" cy="227"/>
              <a:chOff x="2160" y="2064"/>
              <a:chExt cx="1677" cy="1728"/>
            </a:xfrm>
          </p:grpSpPr>
          <p:sp>
            <p:nvSpPr>
              <p:cNvPr id="16470" name="AutoShape 51"/>
              <p:cNvSpPr>
                <a:spLocks noChangeArrowheads="1"/>
              </p:cNvSpPr>
              <p:nvPr/>
            </p:nvSpPr>
            <p:spPr bwMode="auto">
              <a:xfrm rot="20544182" flipH="1">
                <a:off x="3072" y="3216"/>
                <a:ext cx="765" cy="576"/>
              </a:xfrm>
              <a:prstGeom prst="parallelogram">
                <a:avLst>
                  <a:gd name="adj" fmla="val 33203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rot="10800000" wrap="none" lIns="91413" tIns="45707" rIns="91413" bIns="45707" anchor="ctr"/>
              <a:lstStyle>
                <a:lvl1pPr eaLnBrk="0" hangingPunct="0">
                  <a:spcBef>
                    <a:spcPts val="1200"/>
                  </a:spcBef>
                  <a:buFont typeface="Arial" charset="0"/>
                  <a:defRPr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60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6471" name="AutoShape 52"/>
              <p:cNvSpPr>
                <a:spLocks noChangeArrowheads="1"/>
              </p:cNvSpPr>
              <p:nvPr/>
            </p:nvSpPr>
            <p:spPr bwMode="auto">
              <a:xfrm rot="1055818">
                <a:off x="2160" y="3216"/>
                <a:ext cx="765" cy="576"/>
              </a:xfrm>
              <a:prstGeom prst="parallelogram">
                <a:avLst>
                  <a:gd name="adj" fmla="val 33203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rot="10800000" wrap="none" lIns="91413" tIns="45707" rIns="91413" bIns="45707" anchor="ctr"/>
              <a:lstStyle>
                <a:lvl1pPr eaLnBrk="0" hangingPunct="0">
                  <a:spcBef>
                    <a:spcPts val="1200"/>
                  </a:spcBef>
                  <a:buFont typeface="Arial" charset="0"/>
                  <a:defRPr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60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6472" name="Rectangle 53"/>
              <p:cNvSpPr>
                <a:spLocks noChangeArrowheads="1"/>
              </p:cNvSpPr>
              <p:nvPr/>
            </p:nvSpPr>
            <p:spPr bwMode="auto">
              <a:xfrm>
                <a:off x="2736" y="2064"/>
                <a:ext cx="480" cy="12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rot="10800000" wrap="none" lIns="91413" tIns="45707" rIns="91413" bIns="45707" anchor="ctr"/>
              <a:lstStyle>
                <a:lvl1pPr eaLnBrk="0" hangingPunct="0">
                  <a:spcBef>
                    <a:spcPts val="1200"/>
                  </a:spcBef>
                  <a:buFont typeface="Arial" charset="0"/>
                  <a:defRPr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60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6466" name="Group 50"/>
            <p:cNvGrpSpPr>
              <a:grpSpLocks/>
            </p:cNvGrpSpPr>
            <p:nvPr/>
          </p:nvGrpSpPr>
          <p:grpSpPr bwMode="auto">
            <a:xfrm flipV="1">
              <a:off x="2608" y="2704"/>
              <a:ext cx="64" cy="227"/>
              <a:chOff x="2160" y="2064"/>
              <a:chExt cx="1677" cy="1728"/>
            </a:xfrm>
          </p:grpSpPr>
          <p:sp>
            <p:nvSpPr>
              <p:cNvPr id="16467" name="AutoShape 51"/>
              <p:cNvSpPr>
                <a:spLocks noChangeArrowheads="1"/>
              </p:cNvSpPr>
              <p:nvPr/>
            </p:nvSpPr>
            <p:spPr bwMode="auto">
              <a:xfrm rot="20544182" flipH="1">
                <a:off x="3072" y="3216"/>
                <a:ext cx="765" cy="576"/>
              </a:xfrm>
              <a:prstGeom prst="parallelogram">
                <a:avLst>
                  <a:gd name="adj" fmla="val 33203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rot="10800000" wrap="none" lIns="91413" tIns="45707" rIns="91413" bIns="45707" anchor="ctr"/>
              <a:lstStyle>
                <a:lvl1pPr eaLnBrk="0" hangingPunct="0">
                  <a:spcBef>
                    <a:spcPts val="1200"/>
                  </a:spcBef>
                  <a:buFont typeface="Arial" charset="0"/>
                  <a:defRPr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60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6468" name="AutoShape 52"/>
              <p:cNvSpPr>
                <a:spLocks noChangeArrowheads="1"/>
              </p:cNvSpPr>
              <p:nvPr/>
            </p:nvSpPr>
            <p:spPr bwMode="auto">
              <a:xfrm rot="1055818">
                <a:off x="2160" y="3216"/>
                <a:ext cx="765" cy="576"/>
              </a:xfrm>
              <a:prstGeom prst="parallelogram">
                <a:avLst>
                  <a:gd name="adj" fmla="val 33203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rot="10800000" wrap="none" lIns="91413" tIns="45707" rIns="91413" bIns="45707" anchor="ctr"/>
              <a:lstStyle>
                <a:lvl1pPr eaLnBrk="0" hangingPunct="0">
                  <a:spcBef>
                    <a:spcPts val="1200"/>
                  </a:spcBef>
                  <a:buFont typeface="Arial" charset="0"/>
                  <a:defRPr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60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6469" name="Rectangle 53"/>
              <p:cNvSpPr>
                <a:spLocks noChangeArrowheads="1"/>
              </p:cNvSpPr>
              <p:nvPr/>
            </p:nvSpPr>
            <p:spPr bwMode="auto">
              <a:xfrm>
                <a:off x="2736" y="2064"/>
                <a:ext cx="480" cy="12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rot="10800000" wrap="none" lIns="91413" tIns="45707" rIns="91413" bIns="45707" anchor="ctr"/>
              <a:lstStyle>
                <a:lvl1pPr eaLnBrk="0" hangingPunct="0">
                  <a:spcBef>
                    <a:spcPts val="1200"/>
                  </a:spcBef>
                  <a:buFont typeface="Arial" charset="0"/>
                  <a:defRPr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60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16399" name="Line 109"/>
          <p:cNvSpPr>
            <a:spLocks noChangeShapeType="1"/>
          </p:cNvSpPr>
          <p:nvPr/>
        </p:nvSpPr>
        <p:spPr bwMode="auto">
          <a:xfrm flipV="1">
            <a:off x="2870659" y="4182584"/>
            <a:ext cx="0" cy="57372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618" tIns="36809" rIns="73618" bIns="3680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400" name="Line 113"/>
          <p:cNvSpPr>
            <a:spLocks noChangeShapeType="1"/>
          </p:cNvSpPr>
          <p:nvPr/>
        </p:nvSpPr>
        <p:spPr bwMode="auto">
          <a:xfrm>
            <a:off x="4486275" y="3286125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618" tIns="36809" rIns="73618" bIns="3680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401" name="Line 115"/>
          <p:cNvSpPr>
            <a:spLocks noChangeShapeType="1"/>
          </p:cNvSpPr>
          <p:nvPr/>
        </p:nvSpPr>
        <p:spPr bwMode="auto">
          <a:xfrm>
            <a:off x="6565900" y="3497264"/>
            <a:ext cx="0" cy="40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618" tIns="36809" rIns="73618" bIns="3680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402" name="Line 116"/>
          <p:cNvSpPr>
            <a:spLocks noChangeShapeType="1"/>
          </p:cNvSpPr>
          <p:nvPr/>
        </p:nvSpPr>
        <p:spPr bwMode="auto">
          <a:xfrm rot="1596989">
            <a:off x="7572376" y="3360738"/>
            <a:ext cx="9525" cy="48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618" tIns="36809" rIns="73618" bIns="3680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403" name="Line 117"/>
          <p:cNvSpPr>
            <a:spLocks noChangeShapeType="1"/>
          </p:cNvSpPr>
          <p:nvPr/>
        </p:nvSpPr>
        <p:spPr bwMode="auto">
          <a:xfrm flipV="1">
            <a:off x="6932613" y="4448176"/>
            <a:ext cx="0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618" tIns="36809" rIns="73618" bIns="3680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404" name="Line 56"/>
          <p:cNvSpPr>
            <a:spLocks noChangeShapeType="1"/>
          </p:cNvSpPr>
          <p:nvPr/>
        </p:nvSpPr>
        <p:spPr bwMode="auto">
          <a:xfrm>
            <a:off x="4476751" y="2322513"/>
            <a:ext cx="381317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618" tIns="36809" rIns="73618" bIns="3680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405" name="Text Box 57"/>
          <p:cNvSpPr txBox="1">
            <a:spLocks noChangeArrowheads="1"/>
          </p:cNvSpPr>
          <p:nvPr/>
        </p:nvSpPr>
        <p:spPr bwMode="auto">
          <a:xfrm>
            <a:off x="5424488" y="1774825"/>
            <a:ext cx="2276330" cy="32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597" tIns="36799" rIns="73597" bIns="36799"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dirty="0">
                <a:solidFill>
                  <a:srgbClr val="98002E"/>
                </a:solidFill>
                <a:latin typeface="Calibri" pitchFamily="34" charset="0"/>
              </a:rPr>
              <a:t>Direction of reagent flow</a:t>
            </a:r>
          </a:p>
        </p:txBody>
      </p:sp>
      <p:sp>
        <p:nvSpPr>
          <p:cNvPr id="33826" name="Text Box 55"/>
          <p:cNvSpPr txBox="1">
            <a:spLocks noChangeArrowheads="1"/>
          </p:cNvSpPr>
          <p:nvPr/>
        </p:nvSpPr>
        <p:spPr bwMode="auto">
          <a:xfrm>
            <a:off x="3521076" y="333376"/>
            <a:ext cx="6967538" cy="112075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597" tIns="36799" rIns="73597" bIns="367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200" b="1" dirty="0">
                <a:solidFill>
                  <a:srgbClr val="00AE9E"/>
                </a:solidFill>
                <a:latin typeface="Calibri" pitchFamily="34" charset="0"/>
              </a:rPr>
              <a:t>Capture format lateral flow assay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b="1" dirty="0">
                <a:solidFill>
                  <a:srgbClr val="00AE9E"/>
                </a:solidFill>
                <a:latin typeface="Calibri" pitchFamily="34" charset="0"/>
              </a:rPr>
              <a:t>gold-labelled antigen and anti-human </a:t>
            </a:r>
            <a:r>
              <a:rPr lang="en-GB" altLang="en-US" b="1" dirty="0" err="1">
                <a:solidFill>
                  <a:srgbClr val="00AE9E"/>
                </a:solidFill>
                <a:latin typeface="Calibri" pitchFamily="34" charset="0"/>
              </a:rPr>
              <a:t>IgM</a:t>
            </a:r>
            <a:r>
              <a:rPr lang="en-GB" altLang="en-US" b="1" dirty="0">
                <a:solidFill>
                  <a:srgbClr val="00AE9E"/>
                </a:solidFill>
                <a:latin typeface="Calibri" pitchFamily="34" charset="0"/>
              </a:rPr>
              <a:t> test line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407" name="Text Box 5"/>
          <p:cNvSpPr txBox="1">
            <a:spLocks noChangeArrowheads="1"/>
          </p:cNvSpPr>
          <p:nvPr/>
        </p:nvSpPr>
        <p:spPr bwMode="auto">
          <a:xfrm>
            <a:off x="2495601" y="2070100"/>
            <a:ext cx="1196925" cy="50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597" tIns="36799" rIns="73597" bIns="36799"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defRPr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rabicPeriod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Add sample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prstClr val="black"/>
                </a:solidFill>
                <a:latin typeface="Calibri" pitchFamily="34" charset="0"/>
              </a:rPr>
              <a:t>OF/ blood</a:t>
            </a:r>
          </a:p>
        </p:txBody>
      </p:sp>
      <p:sp>
        <p:nvSpPr>
          <p:cNvPr id="2" name="Cube 1"/>
          <p:cNvSpPr/>
          <p:nvPr/>
        </p:nvSpPr>
        <p:spPr>
          <a:xfrm>
            <a:off x="8213725" y="3997325"/>
            <a:ext cx="1219200" cy="306388"/>
          </a:xfrm>
          <a:prstGeom prst="cube">
            <a:avLst/>
          </a:prstGeom>
          <a:pattFill prst="dkDnDiag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16409" name="Line 111"/>
          <p:cNvSpPr>
            <a:spLocks noChangeShapeType="1"/>
          </p:cNvSpPr>
          <p:nvPr/>
        </p:nvSpPr>
        <p:spPr bwMode="auto">
          <a:xfrm flipV="1">
            <a:off x="5468938" y="4175125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618" tIns="36809" rIns="73618" bIns="3680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410" name="Line 118"/>
          <p:cNvSpPr>
            <a:spLocks noChangeShapeType="1"/>
          </p:cNvSpPr>
          <p:nvPr/>
        </p:nvSpPr>
        <p:spPr bwMode="auto">
          <a:xfrm flipV="1">
            <a:off x="8604250" y="4175126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618" tIns="36809" rIns="73618" bIns="3680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411" name="Line 110"/>
          <p:cNvSpPr>
            <a:spLocks noChangeShapeType="1"/>
          </p:cNvSpPr>
          <p:nvPr/>
        </p:nvSpPr>
        <p:spPr bwMode="auto">
          <a:xfrm flipV="1">
            <a:off x="3908425" y="4164012"/>
            <a:ext cx="0" cy="9842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618" tIns="36809" rIns="73618" bIns="3680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16412" name="Group 230"/>
          <p:cNvGrpSpPr>
            <a:grpSpLocks/>
          </p:cNvGrpSpPr>
          <p:nvPr/>
        </p:nvGrpSpPr>
        <p:grpSpPr bwMode="auto">
          <a:xfrm>
            <a:off x="2927648" y="2564905"/>
            <a:ext cx="348804" cy="1455737"/>
            <a:chOff x="1293" y="1746"/>
            <a:chExt cx="177" cy="973"/>
          </a:xfrm>
          <a:solidFill>
            <a:schemeClr val="bg1"/>
          </a:solidFill>
        </p:grpSpPr>
        <p:grpSp>
          <p:nvGrpSpPr>
            <p:cNvPr id="16431" name="Group 159"/>
            <p:cNvGrpSpPr>
              <a:grpSpLocks/>
            </p:cNvGrpSpPr>
            <p:nvPr/>
          </p:nvGrpSpPr>
          <p:grpSpPr bwMode="auto">
            <a:xfrm>
              <a:off x="1293" y="2018"/>
              <a:ext cx="104" cy="186"/>
              <a:chOff x="2744" y="1639"/>
              <a:chExt cx="777" cy="1369"/>
            </a:xfrm>
            <a:grpFill/>
          </p:grpSpPr>
          <p:grpSp>
            <p:nvGrpSpPr>
              <p:cNvPr id="16457" name="Group 160"/>
              <p:cNvGrpSpPr>
                <a:grpSpLocks/>
              </p:cNvGrpSpPr>
              <p:nvPr/>
            </p:nvGrpSpPr>
            <p:grpSpPr bwMode="auto">
              <a:xfrm>
                <a:off x="2744" y="1639"/>
                <a:ext cx="777" cy="1369"/>
                <a:chOff x="2744" y="1639"/>
                <a:chExt cx="777" cy="1369"/>
              </a:xfrm>
              <a:grpFill/>
            </p:grpSpPr>
            <p:grpSp>
              <p:nvGrpSpPr>
                <p:cNvPr id="16459" name="Group 161"/>
                <p:cNvGrpSpPr>
                  <a:grpSpLocks/>
                </p:cNvGrpSpPr>
                <p:nvPr/>
              </p:nvGrpSpPr>
              <p:grpSpPr bwMode="auto">
                <a:xfrm>
                  <a:off x="2787" y="1639"/>
                  <a:ext cx="669" cy="598"/>
                  <a:chOff x="2787" y="1639"/>
                  <a:chExt cx="669" cy="598"/>
                </a:xfrm>
                <a:grpFill/>
              </p:grpSpPr>
              <p:sp>
                <p:nvSpPr>
                  <p:cNvPr id="16462" name="AutoShape 162"/>
                  <p:cNvSpPr>
                    <a:spLocks noChangeArrowheads="1"/>
                  </p:cNvSpPr>
                  <p:nvPr/>
                </p:nvSpPr>
                <p:spPr bwMode="auto">
                  <a:xfrm rot="464785">
                    <a:off x="2925" y="1661"/>
                    <a:ext cx="531" cy="576"/>
                  </a:xfrm>
                  <a:prstGeom prst="rtTriangle">
                    <a:avLst/>
                  </a:prstGeom>
                  <a:grp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ts val="1200"/>
                      </a:spcBef>
                      <a:buFont typeface="Arial" charset="0"/>
                      <a:defRPr>
                        <a:solidFill>
                          <a:schemeClr val="tx2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ts val="600"/>
                      </a:spcBef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ts val="6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ts val="600"/>
                      </a:spcBef>
                      <a:buFont typeface="Arial" charset="0"/>
                      <a:buChar char="–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altLang="en-US">
                      <a:solidFill>
                        <a:prstClr val="black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6463" name="AutoShape 163"/>
                  <p:cNvSpPr>
                    <a:spLocks noChangeArrowheads="1"/>
                  </p:cNvSpPr>
                  <p:nvPr/>
                </p:nvSpPr>
                <p:spPr bwMode="auto">
                  <a:xfrm rot="21135215" flipH="1">
                    <a:off x="2787" y="1639"/>
                    <a:ext cx="214" cy="576"/>
                  </a:xfrm>
                  <a:prstGeom prst="rtTriangle">
                    <a:avLst/>
                  </a:prstGeom>
                  <a:grp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ts val="1200"/>
                      </a:spcBef>
                      <a:buFont typeface="Arial" charset="0"/>
                      <a:defRPr>
                        <a:solidFill>
                          <a:schemeClr val="tx2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ts val="600"/>
                      </a:spcBef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ts val="6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ts val="600"/>
                      </a:spcBef>
                      <a:buFont typeface="Arial" charset="0"/>
                      <a:buChar char="–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altLang="en-US">
                      <a:solidFill>
                        <a:prstClr val="black"/>
                      </a:solidFill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6460" name="Oval 164"/>
                <p:cNvSpPr>
                  <a:spLocks noChangeArrowheads="1"/>
                </p:cNvSpPr>
                <p:nvPr/>
              </p:nvSpPr>
              <p:spPr bwMode="auto">
                <a:xfrm>
                  <a:off x="2744" y="2024"/>
                  <a:ext cx="726" cy="984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ts val="1200"/>
                    </a:spcBef>
                    <a:buFont typeface="Arial" charset="0"/>
                    <a:defRPr>
                      <a:solidFill>
                        <a:schemeClr val="tx2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600"/>
                    </a:spcBef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6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6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en-US">
                    <a:solidFill>
                      <a:prstClr val="black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6461" name="AutoShape 165"/>
                <p:cNvSpPr>
                  <a:spLocks noChangeArrowheads="1"/>
                </p:cNvSpPr>
                <p:nvPr/>
              </p:nvSpPr>
              <p:spPr bwMode="auto">
                <a:xfrm rot="867429">
                  <a:off x="2882" y="1705"/>
                  <a:ext cx="639" cy="679"/>
                </a:xfrm>
                <a:prstGeom prst="rtTriangl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ts val="1200"/>
                    </a:spcBef>
                    <a:buFont typeface="Arial" charset="0"/>
                    <a:defRPr>
                      <a:solidFill>
                        <a:schemeClr val="tx2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600"/>
                    </a:spcBef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6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6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en-US">
                    <a:solidFill>
                      <a:prstClr val="black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16458" name="Rectangle 166"/>
              <p:cNvSpPr>
                <a:spLocks noChangeArrowheads="1"/>
              </p:cNvSpPr>
              <p:nvPr/>
            </p:nvSpPr>
            <p:spPr bwMode="auto">
              <a:xfrm rot="-1830147">
                <a:off x="3152" y="1979"/>
                <a:ext cx="136" cy="3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1200"/>
                  </a:spcBef>
                  <a:buFont typeface="Arial" charset="0"/>
                  <a:defRPr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60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6432" name="Group 167"/>
            <p:cNvGrpSpPr>
              <a:grpSpLocks/>
            </p:cNvGrpSpPr>
            <p:nvPr/>
          </p:nvGrpSpPr>
          <p:grpSpPr bwMode="auto">
            <a:xfrm>
              <a:off x="1293" y="2291"/>
              <a:ext cx="104" cy="186"/>
              <a:chOff x="2744" y="1639"/>
              <a:chExt cx="777" cy="1369"/>
            </a:xfrm>
            <a:grpFill/>
          </p:grpSpPr>
          <p:grpSp>
            <p:nvGrpSpPr>
              <p:cNvPr id="16450" name="Group 168"/>
              <p:cNvGrpSpPr>
                <a:grpSpLocks/>
              </p:cNvGrpSpPr>
              <p:nvPr/>
            </p:nvGrpSpPr>
            <p:grpSpPr bwMode="auto">
              <a:xfrm>
                <a:off x="2744" y="1639"/>
                <a:ext cx="777" cy="1369"/>
                <a:chOff x="2744" y="1639"/>
                <a:chExt cx="777" cy="1369"/>
              </a:xfrm>
              <a:grpFill/>
            </p:grpSpPr>
            <p:grpSp>
              <p:nvGrpSpPr>
                <p:cNvPr id="16452" name="Group 169"/>
                <p:cNvGrpSpPr>
                  <a:grpSpLocks/>
                </p:cNvGrpSpPr>
                <p:nvPr/>
              </p:nvGrpSpPr>
              <p:grpSpPr bwMode="auto">
                <a:xfrm>
                  <a:off x="2787" y="1639"/>
                  <a:ext cx="669" cy="598"/>
                  <a:chOff x="2787" y="1639"/>
                  <a:chExt cx="669" cy="598"/>
                </a:xfrm>
                <a:grpFill/>
              </p:grpSpPr>
              <p:sp>
                <p:nvSpPr>
                  <p:cNvPr id="16455" name="AutoShape 170"/>
                  <p:cNvSpPr>
                    <a:spLocks noChangeArrowheads="1"/>
                  </p:cNvSpPr>
                  <p:nvPr/>
                </p:nvSpPr>
                <p:spPr bwMode="auto">
                  <a:xfrm rot="464785">
                    <a:off x="2925" y="1661"/>
                    <a:ext cx="531" cy="576"/>
                  </a:xfrm>
                  <a:prstGeom prst="rtTriangle">
                    <a:avLst/>
                  </a:prstGeom>
                  <a:grp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ts val="1200"/>
                      </a:spcBef>
                      <a:buFont typeface="Arial" charset="0"/>
                      <a:defRPr>
                        <a:solidFill>
                          <a:schemeClr val="tx2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ts val="600"/>
                      </a:spcBef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ts val="6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ts val="600"/>
                      </a:spcBef>
                      <a:buFont typeface="Arial" charset="0"/>
                      <a:buChar char="–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altLang="en-US">
                      <a:solidFill>
                        <a:prstClr val="black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6456" name="AutoShape 171"/>
                  <p:cNvSpPr>
                    <a:spLocks noChangeArrowheads="1"/>
                  </p:cNvSpPr>
                  <p:nvPr/>
                </p:nvSpPr>
                <p:spPr bwMode="auto">
                  <a:xfrm rot="21135215" flipH="1">
                    <a:off x="2787" y="1639"/>
                    <a:ext cx="214" cy="576"/>
                  </a:xfrm>
                  <a:prstGeom prst="rtTriangle">
                    <a:avLst/>
                  </a:prstGeom>
                  <a:grp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ts val="1200"/>
                      </a:spcBef>
                      <a:buFont typeface="Arial" charset="0"/>
                      <a:defRPr>
                        <a:solidFill>
                          <a:schemeClr val="tx2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ts val="600"/>
                      </a:spcBef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ts val="6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ts val="600"/>
                      </a:spcBef>
                      <a:buFont typeface="Arial" charset="0"/>
                      <a:buChar char="–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altLang="en-US">
                      <a:solidFill>
                        <a:prstClr val="black"/>
                      </a:solidFill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6453" name="Oval 172"/>
                <p:cNvSpPr>
                  <a:spLocks noChangeArrowheads="1"/>
                </p:cNvSpPr>
                <p:nvPr/>
              </p:nvSpPr>
              <p:spPr bwMode="auto">
                <a:xfrm>
                  <a:off x="2744" y="2024"/>
                  <a:ext cx="726" cy="984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ts val="1200"/>
                    </a:spcBef>
                    <a:buFont typeface="Arial" charset="0"/>
                    <a:defRPr>
                      <a:solidFill>
                        <a:schemeClr val="tx2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600"/>
                    </a:spcBef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6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6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en-US">
                    <a:solidFill>
                      <a:prstClr val="black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6454" name="AutoShape 173"/>
                <p:cNvSpPr>
                  <a:spLocks noChangeArrowheads="1"/>
                </p:cNvSpPr>
                <p:nvPr/>
              </p:nvSpPr>
              <p:spPr bwMode="auto">
                <a:xfrm rot="867429">
                  <a:off x="2882" y="1705"/>
                  <a:ext cx="639" cy="679"/>
                </a:xfrm>
                <a:prstGeom prst="rtTriangl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ts val="1200"/>
                    </a:spcBef>
                    <a:buFont typeface="Arial" charset="0"/>
                    <a:defRPr>
                      <a:solidFill>
                        <a:schemeClr val="tx2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600"/>
                    </a:spcBef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6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6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en-US">
                    <a:solidFill>
                      <a:prstClr val="black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16451" name="Rectangle 174"/>
              <p:cNvSpPr>
                <a:spLocks noChangeArrowheads="1"/>
              </p:cNvSpPr>
              <p:nvPr/>
            </p:nvSpPr>
            <p:spPr bwMode="auto">
              <a:xfrm rot="-1830147">
                <a:off x="3152" y="1979"/>
                <a:ext cx="136" cy="3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1200"/>
                  </a:spcBef>
                  <a:buFont typeface="Arial" charset="0"/>
                  <a:defRPr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60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6433" name="Group 184"/>
            <p:cNvGrpSpPr>
              <a:grpSpLocks/>
            </p:cNvGrpSpPr>
            <p:nvPr/>
          </p:nvGrpSpPr>
          <p:grpSpPr bwMode="auto">
            <a:xfrm>
              <a:off x="1293" y="1746"/>
              <a:ext cx="104" cy="186"/>
              <a:chOff x="2744" y="1639"/>
              <a:chExt cx="777" cy="1369"/>
            </a:xfrm>
            <a:grpFill/>
          </p:grpSpPr>
          <p:grpSp>
            <p:nvGrpSpPr>
              <p:cNvPr id="16443" name="Group 185"/>
              <p:cNvGrpSpPr>
                <a:grpSpLocks/>
              </p:cNvGrpSpPr>
              <p:nvPr/>
            </p:nvGrpSpPr>
            <p:grpSpPr bwMode="auto">
              <a:xfrm>
                <a:off x="2744" y="1639"/>
                <a:ext cx="777" cy="1369"/>
                <a:chOff x="2744" y="1639"/>
                <a:chExt cx="777" cy="1369"/>
              </a:xfrm>
              <a:grpFill/>
            </p:grpSpPr>
            <p:grpSp>
              <p:nvGrpSpPr>
                <p:cNvPr id="16445" name="Group 186"/>
                <p:cNvGrpSpPr>
                  <a:grpSpLocks/>
                </p:cNvGrpSpPr>
                <p:nvPr/>
              </p:nvGrpSpPr>
              <p:grpSpPr bwMode="auto">
                <a:xfrm>
                  <a:off x="2787" y="1639"/>
                  <a:ext cx="669" cy="598"/>
                  <a:chOff x="2787" y="1639"/>
                  <a:chExt cx="669" cy="598"/>
                </a:xfrm>
                <a:grpFill/>
              </p:grpSpPr>
              <p:sp>
                <p:nvSpPr>
                  <p:cNvPr id="16448" name="AutoShape 187"/>
                  <p:cNvSpPr>
                    <a:spLocks noChangeArrowheads="1"/>
                  </p:cNvSpPr>
                  <p:nvPr/>
                </p:nvSpPr>
                <p:spPr bwMode="auto">
                  <a:xfrm rot="464785">
                    <a:off x="2925" y="1661"/>
                    <a:ext cx="531" cy="576"/>
                  </a:xfrm>
                  <a:prstGeom prst="rtTriangle">
                    <a:avLst/>
                  </a:prstGeom>
                  <a:grp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ts val="1200"/>
                      </a:spcBef>
                      <a:buFont typeface="Arial" charset="0"/>
                      <a:defRPr>
                        <a:solidFill>
                          <a:schemeClr val="tx2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ts val="600"/>
                      </a:spcBef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ts val="6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ts val="600"/>
                      </a:spcBef>
                      <a:buFont typeface="Arial" charset="0"/>
                      <a:buChar char="–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altLang="en-US">
                      <a:solidFill>
                        <a:prstClr val="black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6449" name="AutoShape 188"/>
                  <p:cNvSpPr>
                    <a:spLocks noChangeArrowheads="1"/>
                  </p:cNvSpPr>
                  <p:nvPr/>
                </p:nvSpPr>
                <p:spPr bwMode="auto">
                  <a:xfrm rot="21135215" flipH="1">
                    <a:off x="2787" y="1639"/>
                    <a:ext cx="214" cy="576"/>
                  </a:xfrm>
                  <a:prstGeom prst="rtTriangle">
                    <a:avLst/>
                  </a:prstGeom>
                  <a:grp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ts val="1200"/>
                      </a:spcBef>
                      <a:buFont typeface="Arial" charset="0"/>
                      <a:defRPr>
                        <a:solidFill>
                          <a:schemeClr val="tx2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ts val="600"/>
                      </a:spcBef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ts val="6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ts val="600"/>
                      </a:spcBef>
                      <a:buFont typeface="Arial" charset="0"/>
                      <a:buChar char="–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altLang="en-US">
                      <a:solidFill>
                        <a:prstClr val="black"/>
                      </a:solidFill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6446" name="Oval 189"/>
                <p:cNvSpPr>
                  <a:spLocks noChangeArrowheads="1"/>
                </p:cNvSpPr>
                <p:nvPr/>
              </p:nvSpPr>
              <p:spPr bwMode="auto">
                <a:xfrm>
                  <a:off x="2744" y="2024"/>
                  <a:ext cx="726" cy="984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ts val="1200"/>
                    </a:spcBef>
                    <a:buFont typeface="Arial" charset="0"/>
                    <a:defRPr>
                      <a:solidFill>
                        <a:schemeClr val="tx2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600"/>
                    </a:spcBef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6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6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en-US">
                    <a:solidFill>
                      <a:prstClr val="black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6447" name="AutoShape 190"/>
                <p:cNvSpPr>
                  <a:spLocks noChangeArrowheads="1"/>
                </p:cNvSpPr>
                <p:nvPr/>
              </p:nvSpPr>
              <p:spPr bwMode="auto">
                <a:xfrm rot="867429">
                  <a:off x="2882" y="1705"/>
                  <a:ext cx="639" cy="679"/>
                </a:xfrm>
                <a:prstGeom prst="rtTriangl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ts val="1200"/>
                    </a:spcBef>
                    <a:buFont typeface="Arial" charset="0"/>
                    <a:defRPr>
                      <a:solidFill>
                        <a:schemeClr val="tx2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600"/>
                    </a:spcBef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6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6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en-US">
                    <a:solidFill>
                      <a:prstClr val="black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16444" name="Rectangle 191"/>
              <p:cNvSpPr>
                <a:spLocks noChangeArrowheads="1"/>
              </p:cNvSpPr>
              <p:nvPr/>
            </p:nvSpPr>
            <p:spPr bwMode="auto">
              <a:xfrm rot="-1830147">
                <a:off x="3152" y="1979"/>
                <a:ext cx="136" cy="3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1200"/>
                  </a:spcBef>
                  <a:buFont typeface="Arial" charset="0"/>
                  <a:defRPr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60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6434" name="Group 221"/>
            <p:cNvGrpSpPr>
              <a:grpSpLocks/>
            </p:cNvGrpSpPr>
            <p:nvPr/>
          </p:nvGrpSpPr>
          <p:grpSpPr bwMode="auto">
            <a:xfrm>
              <a:off x="1293" y="2563"/>
              <a:ext cx="177" cy="156"/>
              <a:chOff x="3476" y="2205"/>
              <a:chExt cx="1763" cy="1559"/>
            </a:xfrm>
            <a:grpFill/>
          </p:grpSpPr>
          <p:grpSp>
            <p:nvGrpSpPr>
              <p:cNvPr id="16435" name="Group 222"/>
              <p:cNvGrpSpPr>
                <a:grpSpLocks/>
              </p:cNvGrpSpPr>
              <p:nvPr/>
            </p:nvGrpSpPr>
            <p:grpSpPr bwMode="auto">
              <a:xfrm>
                <a:off x="3476" y="2247"/>
                <a:ext cx="1763" cy="1517"/>
                <a:chOff x="3476" y="2247"/>
                <a:chExt cx="1763" cy="1517"/>
              </a:xfrm>
              <a:grpFill/>
            </p:grpSpPr>
            <p:grpSp>
              <p:nvGrpSpPr>
                <p:cNvPr id="16437" name="Group 223"/>
                <p:cNvGrpSpPr>
                  <a:grpSpLocks/>
                </p:cNvGrpSpPr>
                <p:nvPr/>
              </p:nvGrpSpPr>
              <p:grpSpPr bwMode="auto">
                <a:xfrm>
                  <a:off x="3476" y="2247"/>
                  <a:ext cx="1763" cy="1517"/>
                  <a:chOff x="3476" y="2247"/>
                  <a:chExt cx="1763" cy="1517"/>
                </a:xfrm>
                <a:grpFill/>
              </p:grpSpPr>
              <p:sp>
                <p:nvSpPr>
                  <p:cNvPr id="16440" name="AutoShape 224"/>
                  <p:cNvSpPr>
                    <a:spLocks noChangeArrowheads="1"/>
                  </p:cNvSpPr>
                  <p:nvPr/>
                </p:nvSpPr>
                <p:spPr bwMode="auto">
                  <a:xfrm rot="21037692" flipH="1">
                    <a:off x="3476" y="2247"/>
                    <a:ext cx="590" cy="862"/>
                  </a:xfrm>
                  <a:prstGeom prst="rtTriangle">
                    <a:avLst/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ts val="1200"/>
                      </a:spcBef>
                      <a:buFont typeface="Arial" charset="0"/>
                      <a:defRPr>
                        <a:solidFill>
                          <a:schemeClr val="tx2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ts val="600"/>
                      </a:spcBef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ts val="6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ts val="600"/>
                      </a:spcBef>
                      <a:buFont typeface="Arial" charset="0"/>
                      <a:buChar char="–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altLang="en-US">
                      <a:solidFill>
                        <a:prstClr val="black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6441" name="AutoShape 225"/>
                  <p:cNvSpPr>
                    <a:spLocks noChangeArrowheads="1"/>
                  </p:cNvSpPr>
                  <p:nvPr/>
                </p:nvSpPr>
                <p:spPr bwMode="auto">
                  <a:xfrm rot="281154">
                    <a:off x="3969" y="2251"/>
                    <a:ext cx="1180" cy="733"/>
                  </a:xfrm>
                  <a:prstGeom prst="rtTriangle">
                    <a:avLst/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ts val="1200"/>
                      </a:spcBef>
                      <a:buFont typeface="Arial" charset="0"/>
                      <a:defRPr>
                        <a:solidFill>
                          <a:schemeClr val="tx2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ts val="600"/>
                      </a:spcBef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ts val="6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ts val="600"/>
                      </a:spcBef>
                      <a:buFont typeface="Arial" charset="0"/>
                      <a:buChar char="–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altLang="en-US">
                      <a:solidFill>
                        <a:prstClr val="black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6442" name="Oval 226"/>
                  <p:cNvSpPr>
                    <a:spLocks noChangeArrowheads="1"/>
                  </p:cNvSpPr>
                  <p:nvPr/>
                </p:nvSpPr>
                <p:spPr bwMode="auto">
                  <a:xfrm>
                    <a:off x="3515" y="2797"/>
                    <a:ext cx="1724" cy="967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ts val="1200"/>
                      </a:spcBef>
                      <a:buFont typeface="Arial" charset="0"/>
                      <a:defRPr>
                        <a:solidFill>
                          <a:schemeClr val="tx2"/>
                        </a:solidFill>
                        <a:latin typeface="Arial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spcBef>
                        <a:spcPts val="600"/>
                      </a:spcBef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spcBef>
                        <a:spcPts val="600"/>
                      </a:spcBef>
                      <a:buFont typeface="Arial" charset="0"/>
                      <a:buChar char="•"/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spcBef>
                        <a:spcPts val="600"/>
                      </a:spcBef>
                      <a:buFont typeface="Arial" charset="0"/>
                      <a:buChar char="–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AutoNum type="arabicPeriod"/>
                      <a:defRPr sz="160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altLang="en-US">
                      <a:solidFill>
                        <a:prstClr val="black"/>
                      </a:solidFill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6438" name="Rectangle 227"/>
                <p:cNvSpPr>
                  <a:spLocks noChangeArrowheads="1"/>
                </p:cNvSpPr>
                <p:nvPr/>
              </p:nvSpPr>
              <p:spPr bwMode="auto">
                <a:xfrm rot="-3233100">
                  <a:off x="4112" y="2316"/>
                  <a:ext cx="576" cy="112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ts val="1200"/>
                    </a:spcBef>
                    <a:buFont typeface="Arial" charset="0"/>
                    <a:defRPr>
                      <a:solidFill>
                        <a:schemeClr val="tx2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600"/>
                    </a:spcBef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6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6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en-US">
                    <a:solidFill>
                      <a:prstClr val="black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6439" name="Rectangle 228"/>
                <p:cNvSpPr>
                  <a:spLocks noChangeArrowheads="1"/>
                </p:cNvSpPr>
                <p:nvPr/>
              </p:nvSpPr>
              <p:spPr bwMode="auto">
                <a:xfrm rot="-3894344">
                  <a:off x="3406" y="2665"/>
                  <a:ext cx="995" cy="35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ts val="1200"/>
                    </a:spcBef>
                    <a:buFont typeface="Arial" charset="0"/>
                    <a:defRPr>
                      <a:solidFill>
                        <a:schemeClr val="tx2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600"/>
                    </a:spcBef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6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6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altLang="en-US">
                    <a:solidFill>
                      <a:prstClr val="black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16436" name="AutoShape 229"/>
              <p:cNvSpPr>
                <a:spLocks noChangeArrowheads="1"/>
              </p:cNvSpPr>
              <p:nvPr/>
            </p:nvSpPr>
            <p:spPr bwMode="auto">
              <a:xfrm>
                <a:off x="3878" y="2205"/>
                <a:ext cx="227" cy="576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1200"/>
                  </a:spcBef>
                  <a:buFont typeface="Arial" charset="0"/>
                  <a:defRPr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60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11" name="Isosceles Triangle 10"/>
          <p:cNvSpPr/>
          <p:nvPr/>
        </p:nvSpPr>
        <p:spPr>
          <a:xfrm>
            <a:off x="3041651" y="2673351"/>
            <a:ext cx="74613" cy="1190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16415" name="Group 11"/>
          <p:cNvGrpSpPr>
            <a:grpSpLocks/>
          </p:cNvGrpSpPr>
          <p:nvPr/>
        </p:nvGrpSpPr>
        <p:grpSpPr bwMode="auto">
          <a:xfrm>
            <a:off x="4248151" y="3584349"/>
            <a:ext cx="811213" cy="649287"/>
            <a:chOff x="2724908" y="3595104"/>
            <a:chExt cx="810170" cy="649165"/>
          </a:xfrm>
        </p:grpSpPr>
        <p:grpSp>
          <p:nvGrpSpPr>
            <p:cNvPr id="16417" name="Group 9"/>
            <p:cNvGrpSpPr>
              <a:grpSpLocks/>
            </p:cNvGrpSpPr>
            <p:nvPr/>
          </p:nvGrpSpPr>
          <p:grpSpPr bwMode="auto">
            <a:xfrm>
              <a:off x="3003247" y="3595104"/>
              <a:ext cx="229751" cy="344153"/>
              <a:chOff x="5619761" y="5727439"/>
              <a:chExt cx="229751" cy="344153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620463" y="5938536"/>
                <a:ext cx="136349" cy="13332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6428" name="AutoShape 80"/>
              <p:cNvSpPr>
                <a:spLocks noChangeArrowheads="1"/>
              </p:cNvSpPr>
              <p:nvPr/>
            </p:nvSpPr>
            <p:spPr bwMode="auto">
              <a:xfrm rot="1362896">
                <a:off x="5726928" y="5727439"/>
                <a:ext cx="122584" cy="26296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3" tIns="45707" rIns="91413" bIns="45707" anchor="ctr"/>
              <a:lstStyle>
                <a:lvl1pPr eaLnBrk="0" hangingPunct="0">
                  <a:spcBef>
                    <a:spcPts val="1200"/>
                  </a:spcBef>
                  <a:buFont typeface="Arial" charset="0"/>
                  <a:defRPr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60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6418" name="Group 156"/>
            <p:cNvGrpSpPr>
              <a:grpSpLocks/>
            </p:cNvGrpSpPr>
            <p:nvPr/>
          </p:nvGrpSpPr>
          <p:grpSpPr bwMode="auto">
            <a:xfrm>
              <a:off x="3305327" y="3780651"/>
              <a:ext cx="229751" cy="344153"/>
              <a:chOff x="5619761" y="5727439"/>
              <a:chExt cx="229751" cy="344153"/>
            </a:xfrm>
          </p:grpSpPr>
          <p:sp>
            <p:nvSpPr>
              <p:cNvPr id="158" name="Oval 157"/>
              <p:cNvSpPr/>
              <p:nvPr/>
            </p:nvSpPr>
            <p:spPr>
              <a:xfrm>
                <a:off x="5619620" y="5938692"/>
                <a:ext cx="137935" cy="13332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6426" name="AutoShape 80"/>
              <p:cNvSpPr>
                <a:spLocks noChangeArrowheads="1"/>
              </p:cNvSpPr>
              <p:nvPr/>
            </p:nvSpPr>
            <p:spPr bwMode="auto">
              <a:xfrm rot="1362896">
                <a:off x="5726928" y="5727439"/>
                <a:ext cx="122584" cy="26296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3" tIns="45707" rIns="91413" bIns="45707" anchor="ctr"/>
              <a:lstStyle>
                <a:lvl1pPr eaLnBrk="0" hangingPunct="0">
                  <a:spcBef>
                    <a:spcPts val="1200"/>
                  </a:spcBef>
                  <a:buFont typeface="Arial" charset="0"/>
                  <a:defRPr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60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6419" name="Group 159"/>
            <p:cNvGrpSpPr>
              <a:grpSpLocks/>
            </p:cNvGrpSpPr>
            <p:nvPr/>
          </p:nvGrpSpPr>
          <p:grpSpPr bwMode="auto">
            <a:xfrm>
              <a:off x="2952750" y="3900116"/>
              <a:ext cx="229751" cy="344153"/>
              <a:chOff x="5619761" y="5727439"/>
              <a:chExt cx="229751" cy="344153"/>
            </a:xfrm>
          </p:grpSpPr>
          <p:sp>
            <p:nvSpPr>
              <p:cNvPr id="161" name="Oval 160"/>
              <p:cNvSpPr/>
              <p:nvPr/>
            </p:nvSpPr>
            <p:spPr>
              <a:xfrm>
                <a:off x="5620225" y="5938267"/>
                <a:ext cx="137935" cy="13332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6424" name="AutoShape 80"/>
              <p:cNvSpPr>
                <a:spLocks noChangeArrowheads="1"/>
              </p:cNvSpPr>
              <p:nvPr/>
            </p:nvSpPr>
            <p:spPr bwMode="auto">
              <a:xfrm rot="1362896">
                <a:off x="5726928" y="5727439"/>
                <a:ext cx="122584" cy="26296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3" tIns="45707" rIns="91413" bIns="45707" anchor="ctr"/>
              <a:lstStyle>
                <a:lvl1pPr eaLnBrk="0" hangingPunct="0">
                  <a:spcBef>
                    <a:spcPts val="1200"/>
                  </a:spcBef>
                  <a:buFont typeface="Arial" charset="0"/>
                  <a:defRPr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60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6420" name="Group 166"/>
            <p:cNvGrpSpPr>
              <a:grpSpLocks/>
            </p:cNvGrpSpPr>
            <p:nvPr/>
          </p:nvGrpSpPr>
          <p:grpSpPr bwMode="auto">
            <a:xfrm>
              <a:off x="2724908" y="3819563"/>
              <a:ext cx="229751" cy="344153"/>
              <a:chOff x="5619761" y="5727439"/>
              <a:chExt cx="229751" cy="344153"/>
            </a:xfrm>
          </p:grpSpPr>
          <p:sp>
            <p:nvSpPr>
              <p:cNvPr id="168" name="Oval 167"/>
              <p:cNvSpPr/>
              <p:nvPr/>
            </p:nvSpPr>
            <p:spPr>
              <a:xfrm>
                <a:off x="5619761" y="5937873"/>
                <a:ext cx="137935" cy="13332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6422" name="AutoShape 80"/>
              <p:cNvSpPr>
                <a:spLocks noChangeArrowheads="1"/>
              </p:cNvSpPr>
              <p:nvPr/>
            </p:nvSpPr>
            <p:spPr bwMode="auto">
              <a:xfrm rot="1362896">
                <a:off x="5726928" y="5727439"/>
                <a:ext cx="122584" cy="26296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3" tIns="45707" rIns="91413" bIns="45707" anchor="ctr"/>
              <a:lstStyle>
                <a:lvl1pPr eaLnBrk="0" hangingPunct="0">
                  <a:spcBef>
                    <a:spcPts val="1200"/>
                  </a:spcBef>
                  <a:buFont typeface="Arial" charset="0"/>
                  <a:defRPr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60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70" name="Group 67"/>
          <p:cNvGrpSpPr>
            <a:grpSpLocks/>
          </p:cNvGrpSpPr>
          <p:nvPr/>
        </p:nvGrpSpPr>
        <p:grpSpPr bwMode="auto">
          <a:xfrm>
            <a:off x="7238789" y="3850592"/>
            <a:ext cx="378423" cy="453872"/>
            <a:chOff x="2608" y="2614"/>
            <a:chExt cx="245" cy="317"/>
          </a:xfrm>
          <a:solidFill>
            <a:srgbClr val="7030A0"/>
          </a:solidFill>
        </p:grpSpPr>
        <p:grpSp>
          <p:nvGrpSpPr>
            <p:cNvPr id="171" name="Group 50"/>
            <p:cNvGrpSpPr>
              <a:grpSpLocks/>
            </p:cNvGrpSpPr>
            <p:nvPr/>
          </p:nvGrpSpPr>
          <p:grpSpPr bwMode="auto">
            <a:xfrm flipV="1">
              <a:off x="2699" y="2659"/>
              <a:ext cx="64" cy="227"/>
              <a:chOff x="2160" y="2064"/>
              <a:chExt cx="1677" cy="1728"/>
            </a:xfrm>
            <a:grpFill/>
          </p:grpSpPr>
          <p:sp>
            <p:nvSpPr>
              <p:cNvPr id="180" name="AutoShape 51"/>
              <p:cNvSpPr>
                <a:spLocks noChangeArrowheads="1"/>
              </p:cNvSpPr>
              <p:nvPr/>
            </p:nvSpPr>
            <p:spPr bwMode="auto">
              <a:xfrm rot="20544182" flipH="1">
                <a:off x="3072" y="3216"/>
                <a:ext cx="765" cy="576"/>
              </a:xfrm>
              <a:prstGeom prst="parallelogram">
                <a:avLst>
                  <a:gd name="adj" fmla="val 33203"/>
                </a:avLst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 rot="10800000" wrap="none" lIns="91413" tIns="45707" rIns="91413" bIns="4570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81" name="AutoShape 52"/>
              <p:cNvSpPr>
                <a:spLocks noChangeArrowheads="1"/>
              </p:cNvSpPr>
              <p:nvPr/>
            </p:nvSpPr>
            <p:spPr bwMode="auto">
              <a:xfrm rot="1055818">
                <a:off x="2160" y="3216"/>
                <a:ext cx="765" cy="576"/>
              </a:xfrm>
              <a:prstGeom prst="parallelogram">
                <a:avLst>
                  <a:gd name="adj" fmla="val 33203"/>
                </a:avLst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 rot="10800000" wrap="none" lIns="91413" tIns="45707" rIns="91413" bIns="4570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82" name="Rectangle 53"/>
              <p:cNvSpPr>
                <a:spLocks noChangeArrowheads="1"/>
              </p:cNvSpPr>
              <p:nvPr/>
            </p:nvSpPr>
            <p:spPr bwMode="auto">
              <a:xfrm>
                <a:off x="2736" y="2064"/>
                <a:ext cx="480" cy="1296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 rot="10800000" wrap="none" lIns="91413" tIns="45707" rIns="91413" bIns="4570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72" name="Group 50"/>
            <p:cNvGrpSpPr>
              <a:grpSpLocks/>
            </p:cNvGrpSpPr>
            <p:nvPr/>
          </p:nvGrpSpPr>
          <p:grpSpPr bwMode="auto">
            <a:xfrm flipV="1">
              <a:off x="2789" y="2614"/>
              <a:ext cx="64" cy="227"/>
              <a:chOff x="2160" y="2064"/>
              <a:chExt cx="1677" cy="1728"/>
            </a:xfrm>
            <a:grpFill/>
          </p:grpSpPr>
          <p:sp>
            <p:nvSpPr>
              <p:cNvPr id="177" name="AutoShape 51"/>
              <p:cNvSpPr>
                <a:spLocks noChangeArrowheads="1"/>
              </p:cNvSpPr>
              <p:nvPr/>
            </p:nvSpPr>
            <p:spPr bwMode="auto">
              <a:xfrm rot="20544182" flipH="1">
                <a:off x="3072" y="3216"/>
                <a:ext cx="765" cy="576"/>
              </a:xfrm>
              <a:prstGeom prst="parallelogram">
                <a:avLst>
                  <a:gd name="adj" fmla="val 33203"/>
                </a:avLst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 rot="10800000" wrap="none" lIns="91413" tIns="45707" rIns="91413" bIns="4570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78" name="AutoShape 52"/>
              <p:cNvSpPr>
                <a:spLocks noChangeArrowheads="1"/>
              </p:cNvSpPr>
              <p:nvPr/>
            </p:nvSpPr>
            <p:spPr bwMode="auto">
              <a:xfrm rot="1055818">
                <a:off x="2160" y="3216"/>
                <a:ext cx="765" cy="576"/>
              </a:xfrm>
              <a:prstGeom prst="parallelogram">
                <a:avLst>
                  <a:gd name="adj" fmla="val 33203"/>
                </a:avLst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 rot="10800000" wrap="none" lIns="91413" tIns="45707" rIns="91413" bIns="4570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79" name="Rectangle 53"/>
              <p:cNvSpPr>
                <a:spLocks noChangeArrowheads="1"/>
              </p:cNvSpPr>
              <p:nvPr/>
            </p:nvSpPr>
            <p:spPr bwMode="auto">
              <a:xfrm>
                <a:off x="2736" y="2064"/>
                <a:ext cx="480" cy="1296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 rot="10800000" wrap="none" lIns="91413" tIns="45707" rIns="91413" bIns="4570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73" name="Group 50"/>
            <p:cNvGrpSpPr>
              <a:grpSpLocks/>
            </p:cNvGrpSpPr>
            <p:nvPr/>
          </p:nvGrpSpPr>
          <p:grpSpPr bwMode="auto">
            <a:xfrm flipV="1">
              <a:off x="2608" y="2704"/>
              <a:ext cx="64" cy="227"/>
              <a:chOff x="2160" y="2064"/>
              <a:chExt cx="1677" cy="1728"/>
            </a:xfrm>
            <a:grpFill/>
          </p:grpSpPr>
          <p:sp>
            <p:nvSpPr>
              <p:cNvPr id="174" name="AutoShape 51"/>
              <p:cNvSpPr>
                <a:spLocks noChangeArrowheads="1"/>
              </p:cNvSpPr>
              <p:nvPr/>
            </p:nvSpPr>
            <p:spPr bwMode="auto">
              <a:xfrm rot="20544182" flipH="1">
                <a:off x="3072" y="3216"/>
                <a:ext cx="765" cy="576"/>
              </a:xfrm>
              <a:prstGeom prst="parallelogram">
                <a:avLst>
                  <a:gd name="adj" fmla="val 33203"/>
                </a:avLst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 rot="10800000" wrap="none" lIns="91413" tIns="45707" rIns="91413" bIns="4570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75" name="AutoShape 52"/>
              <p:cNvSpPr>
                <a:spLocks noChangeArrowheads="1"/>
              </p:cNvSpPr>
              <p:nvPr/>
            </p:nvSpPr>
            <p:spPr bwMode="auto">
              <a:xfrm rot="1055818">
                <a:off x="2160" y="3216"/>
                <a:ext cx="765" cy="576"/>
              </a:xfrm>
              <a:prstGeom prst="parallelogram">
                <a:avLst>
                  <a:gd name="adj" fmla="val 33203"/>
                </a:avLst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 rot="10800000" wrap="none" lIns="91413" tIns="45707" rIns="91413" bIns="4570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76" name="Rectangle 53"/>
              <p:cNvSpPr>
                <a:spLocks noChangeArrowheads="1"/>
              </p:cNvSpPr>
              <p:nvPr/>
            </p:nvSpPr>
            <p:spPr bwMode="auto">
              <a:xfrm>
                <a:off x="2736" y="2064"/>
                <a:ext cx="480" cy="1296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 rot="10800000" wrap="none" lIns="91413" tIns="45707" rIns="91413" bIns="45707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855640" y="3573016"/>
            <a:ext cx="644448" cy="397006"/>
            <a:chOff x="4644008" y="5505450"/>
            <a:chExt cx="644448" cy="397006"/>
          </a:xfrm>
        </p:grpSpPr>
        <p:grpSp>
          <p:nvGrpSpPr>
            <p:cNvPr id="159" name="Group 2154"/>
            <p:cNvGrpSpPr>
              <a:grpSpLocks/>
            </p:cNvGrpSpPr>
            <p:nvPr/>
          </p:nvGrpSpPr>
          <p:grpSpPr bwMode="auto">
            <a:xfrm>
              <a:off x="4859338" y="5505450"/>
              <a:ext cx="212400" cy="169200"/>
              <a:chOff x="2246" y="2422"/>
              <a:chExt cx="1031" cy="1022"/>
            </a:xfrm>
          </p:grpSpPr>
          <p:sp>
            <p:nvSpPr>
              <p:cNvPr id="160" name="Freeform 2155"/>
              <p:cNvSpPr>
                <a:spLocks/>
              </p:cNvSpPr>
              <p:nvPr/>
            </p:nvSpPr>
            <p:spPr bwMode="auto">
              <a:xfrm>
                <a:off x="2642" y="2422"/>
                <a:ext cx="105" cy="167"/>
              </a:xfrm>
              <a:custGeom>
                <a:avLst/>
                <a:gdLst>
                  <a:gd name="T0" fmla="*/ 146 w 210"/>
                  <a:gd name="T1" fmla="*/ 333 h 333"/>
                  <a:gd name="T2" fmla="*/ 210 w 210"/>
                  <a:gd name="T3" fmla="*/ 306 h 333"/>
                  <a:gd name="T4" fmla="*/ 68 w 210"/>
                  <a:gd name="T5" fmla="*/ 0 h 333"/>
                  <a:gd name="T6" fmla="*/ 0 w 210"/>
                  <a:gd name="T7" fmla="*/ 30 h 333"/>
                  <a:gd name="T8" fmla="*/ 146 w 210"/>
                  <a:gd name="T9" fmla="*/ 33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333">
                    <a:moveTo>
                      <a:pt x="146" y="333"/>
                    </a:moveTo>
                    <a:lnTo>
                      <a:pt x="210" y="306"/>
                    </a:lnTo>
                    <a:lnTo>
                      <a:pt x="68" y="0"/>
                    </a:lnTo>
                    <a:lnTo>
                      <a:pt x="0" y="30"/>
                    </a:lnTo>
                    <a:lnTo>
                      <a:pt x="146" y="333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62" name="Rectangle 2156"/>
              <p:cNvSpPr>
                <a:spLocks noChangeArrowheads="1"/>
              </p:cNvSpPr>
              <p:nvPr/>
            </p:nvSpPr>
            <p:spPr bwMode="auto">
              <a:xfrm>
                <a:off x="2716" y="2570"/>
                <a:ext cx="33" cy="280"/>
              </a:xfrm>
              <a:prstGeom prst="rect">
                <a:avLst/>
              </a:prstGeom>
              <a:solidFill>
                <a:srgbClr val="0073E6"/>
              </a:solidFill>
              <a:ln w="3175">
                <a:solidFill>
                  <a:srgbClr val="0075E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63" name="Rectangle 2157"/>
              <p:cNvSpPr>
                <a:spLocks noChangeArrowheads="1"/>
              </p:cNvSpPr>
              <p:nvPr/>
            </p:nvSpPr>
            <p:spPr bwMode="auto">
              <a:xfrm>
                <a:off x="2783" y="2570"/>
                <a:ext cx="34" cy="280"/>
              </a:xfrm>
              <a:prstGeom prst="rect">
                <a:avLst/>
              </a:prstGeom>
              <a:solidFill>
                <a:srgbClr val="0073E6"/>
              </a:solidFill>
              <a:ln w="3175">
                <a:solidFill>
                  <a:srgbClr val="0075E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65" name="Freeform 2158"/>
              <p:cNvSpPr>
                <a:spLocks/>
              </p:cNvSpPr>
              <p:nvPr/>
            </p:nvSpPr>
            <p:spPr bwMode="auto">
              <a:xfrm>
                <a:off x="2779" y="2425"/>
                <a:ext cx="115" cy="163"/>
              </a:xfrm>
              <a:custGeom>
                <a:avLst/>
                <a:gdLst>
                  <a:gd name="T0" fmla="*/ 0 w 231"/>
                  <a:gd name="T1" fmla="*/ 292 h 327"/>
                  <a:gd name="T2" fmla="*/ 67 w 231"/>
                  <a:gd name="T3" fmla="*/ 327 h 327"/>
                  <a:gd name="T4" fmla="*/ 231 w 231"/>
                  <a:gd name="T5" fmla="*/ 30 h 327"/>
                  <a:gd name="T6" fmla="*/ 165 w 231"/>
                  <a:gd name="T7" fmla="*/ 0 h 327"/>
                  <a:gd name="T8" fmla="*/ 0 w 231"/>
                  <a:gd name="T9" fmla="*/ 292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327">
                    <a:moveTo>
                      <a:pt x="0" y="292"/>
                    </a:moveTo>
                    <a:lnTo>
                      <a:pt x="67" y="327"/>
                    </a:lnTo>
                    <a:lnTo>
                      <a:pt x="231" y="30"/>
                    </a:lnTo>
                    <a:lnTo>
                      <a:pt x="165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66" name="Freeform 2159"/>
              <p:cNvSpPr>
                <a:spLocks/>
              </p:cNvSpPr>
              <p:nvPr/>
            </p:nvSpPr>
            <p:spPr bwMode="auto">
              <a:xfrm>
                <a:off x="2597" y="2451"/>
                <a:ext cx="106" cy="170"/>
              </a:xfrm>
              <a:custGeom>
                <a:avLst/>
                <a:gdLst>
                  <a:gd name="T0" fmla="*/ 142 w 213"/>
                  <a:gd name="T1" fmla="*/ 341 h 341"/>
                  <a:gd name="T2" fmla="*/ 213 w 213"/>
                  <a:gd name="T3" fmla="*/ 308 h 341"/>
                  <a:gd name="T4" fmla="*/ 67 w 213"/>
                  <a:gd name="T5" fmla="*/ 0 h 341"/>
                  <a:gd name="T6" fmla="*/ 0 w 213"/>
                  <a:gd name="T7" fmla="*/ 32 h 341"/>
                  <a:gd name="T8" fmla="*/ 142 w 213"/>
                  <a:gd name="T9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41">
                    <a:moveTo>
                      <a:pt x="142" y="341"/>
                    </a:moveTo>
                    <a:lnTo>
                      <a:pt x="213" y="308"/>
                    </a:lnTo>
                    <a:lnTo>
                      <a:pt x="67" y="0"/>
                    </a:lnTo>
                    <a:lnTo>
                      <a:pt x="0" y="32"/>
                    </a:lnTo>
                    <a:lnTo>
                      <a:pt x="142" y="341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67" name="Freeform 2160"/>
              <p:cNvSpPr>
                <a:spLocks/>
              </p:cNvSpPr>
              <p:nvPr/>
            </p:nvSpPr>
            <p:spPr bwMode="auto">
              <a:xfrm>
                <a:off x="2822" y="2451"/>
                <a:ext cx="116" cy="165"/>
              </a:xfrm>
              <a:custGeom>
                <a:avLst/>
                <a:gdLst>
                  <a:gd name="T0" fmla="*/ 0 w 232"/>
                  <a:gd name="T1" fmla="*/ 297 h 330"/>
                  <a:gd name="T2" fmla="*/ 68 w 232"/>
                  <a:gd name="T3" fmla="*/ 330 h 330"/>
                  <a:gd name="T4" fmla="*/ 232 w 232"/>
                  <a:gd name="T5" fmla="*/ 37 h 330"/>
                  <a:gd name="T6" fmla="*/ 168 w 232"/>
                  <a:gd name="T7" fmla="*/ 0 h 330"/>
                  <a:gd name="T8" fmla="*/ 0 w 232"/>
                  <a:gd name="T9" fmla="*/ 297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330">
                    <a:moveTo>
                      <a:pt x="0" y="297"/>
                    </a:moveTo>
                    <a:lnTo>
                      <a:pt x="68" y="330"/>
                    </a:lnTo>
                    <a:lnTo>
                      <a:pt x="232" y="37"/>
                    </a:lnTo>
                    <a:lnTo>
                      <a:pt x="168" y="0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69" name="Line 2161"/>
              <p:cNvSpPr>
                <a:spLocks noChangeShapeType="1"/>
              </p:cNvSpPr>
              <p:nvPr/>
            </p:nvSpPr>
            <p:spPr bwMode="auto">
              <a:xfrm>
                <a:off x="2685" y="2562"/>
                <a:ext cx="19" cy="1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83" name="Line 2162"/>
              <p:cNvSpPr>
                <a:spLocks noChangeShapeType="1"/>
              </p:cNvSpPr>
              <p:nvPr/>
            </p:nvSpPr>
            <p:spPr bwMode="auto">
              <a:xfrm>
                <a:off x="2828" y="2556"/>
                <a:ext cx="19" cy="1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84" name="Line 2163"/>
              <p:cNvSpPr>
                <a:spLocks noChangeShapeType="1"/>
              </p:cNvSpPr>
              <p:nvPr/>
            </p:nvSpPr>
            <p:spPr bwMode="auto">
              <a:xfrm>
                <a:off x="2747" y="2639"/>
                <a:ext cx="36" cy="1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85" name="Freeform 2164"/>
              <p:cNvSpPr>
                <a:spLocks/>
              </p:cNvSpPr>
              <p:nvPr/>
            </p:nvSpPr>
            <p:spPr bwMode="auto">
              <a:xfrm>
                <a:off x="2394" y="2789"/>
                <a:ext cx="252" cy="202"/>
              </a:xfrm>
              <a:custGeom>
                <a:avLst/>
                <a:gdLst>
                  <a:gd name="T0" fmla="*/ 451 w 503"/>
                  <a:gd name="T1" fmla="*/ 406 h 406"/>
                  <a:gd name="T2" fmla="*/ 503 w 503"/>
                  <a:gd name="T3" fmla="*/ 337 h 406"/>
                  <a:gd name="T4" fmla="*/ 46 w 503"/>
                  <a:gd name="T5" fmla="*/ 0 h 406"/>
                  <a:gd name="T6" fmla="*/ 0 w 503"/>
                  <a:gd name="T7" fmla="*/ 69 h 406"/>
                  <a:gd name="T8" fmla="*/ 451 w 503"/>
                  <a:gd name="T9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406">
                    <a:moveTo>
                      <a:pt x="451" y="406"/>
                    </a:moveTo>
                    <a:lnTo>
                      <a:pt x="503" y="337"/>
                    </a:lnTo>
                    <a:lnTo>
                      <a:pt x="46" y="0"/>
                    </a:lnTo>
                    <a:lnTo>
                      <a:pt x="0" y="69"/>
                    </a:lnTo>
                    <a:lnTo>
                      <a:pt x="451" y="406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86" name="Freeform 2165"/>
              <p:cNvSpPr>
                <a:spLocks/>
              </p:cNvSpPr>
              <p:nvPr/>
            </p:nvSpPr>
            <p:spPr bwMode="auto">
              <a:xfrm>
                <a:off x="2434" y="2733"/>
                <a:ext cx="251" cy="202"/>
              </a:xfrm>
              <a:custGeom>
                <a:avLst/>
                <a:gdLst>
                  <a:gd name="T0" fmla="*/ 452 w 501"/>
                  <a:gd name="T1" fmla="*/ 404 h 404"/>
                  <a:gd name="T2" fmla="*/ 501 w 501"/>
                  <a:gd name="T3" fmla="*/ 337 h 404"/>
                  <a:gd name="T4" fmla="*/ 47 w 501"/>
                  <a:gd name="T5" fmla="*/ 0 h 404"/>
                  <a:gd name="T6" fmla="*/ 0 w 501"/>
                  <a:gd name="T7" fmla="*/ 70 h 404"/>
                  <a:gd name="T8" fmla="*/ 452 w 501"/>
                  <a:gd name="T9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404">
                    <a:moveTo>
                      <a:pt x="452" y="404"/>
                    </a:moveTo>
                    <a:lnTo>
                      <a:pt x="501" y="337"/>
                    </a:lnTo>
                    <a:lnTo>
                      <a:pt x="47" y="0"/>
                    </a:lnTo>
                    <a:lnTo>
                      <a:pt x="0" y="70"/>
                    </a:lnTo>
                    <a:lnTo>
                      <a:pt x="452" y="404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87" name="Freeform 2166"/>
              <p:cNvSpPr>
                <a:spLocks/>
              </p:cNvSpPr>
              <p:nvPr/>
            </p:nvSpPr>
            <p:spPr bwMode="auto">
              <a:xfrm>
                <a:off x="2249" y="2768"/>
                <a:ext cx="173" cy="68"/>
              </a:xfrm>
              <a:custGeom>
                <a:avLst/>
                <a:gdLst>
                  <a:gd name="T0" fmla="*/ 329 w 346"/>
                  <a:gd name="T1" fmla="*/ 137 h 137"/>
                  <a:gd name="T2" fmla="*/ 346 w 346"/>
                  <a:gd name="T3" fmla="*/ 58 h 137"/>
                  <a:gd name="T4" fmla="*/ 17 w 346"/>
                  <a:gd name="T5" fmla="*/ 0 h 137"/>
                  <a:gd name="T6" fmla="*/ 0 w 346"/>
                  <a:gd name="T7" fmla="*/ 72 h 137"/>
                  <a:gd name="T8" fmla="*/ 329 w 346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137">
                    <a:moveTo>
                      <a:pt x="329" y="137"/>
                    </a:moveTo>
                    <a:lnTo>
                      <a:pt x="346" y="58"/>
                    </a:lnTo>
                    <a:lnTo>
                      <a:pt x="17" y="0"/>
                    </a:lnTo>
                    <a:lnTo>
                      <a:pt x="0" y="72"/>
                    </a:lnTo>
                    <a:lnTo>
                      <a:pt x="329" y="137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88" name="Freeform 2167"/>
              <p:cNvSpPr>
                <a:spLocks/>
              </p:cNvSpPr>
              <p:nvPr/>
            </p:nvSpPr>
            <p:spPr bwMode="auto">
              <a:xfrm>
                <a:off x="2366" y="2601"/>
                <a:ext cx="104" cy="170"/>
              </a:xfrm>
              <a:custGeom>
                <a:avLst/>
                <a:gdLst>
                  <a:gd name="T0" fmla="*/ 140 w 208"/>
                  <a:gd name="T1" fmla="*/ 341 h 341"/>
                  <a:gd name="T2" fmla="*/ 208 w 208"/>
                  <a:gd name="T3" fmla="*/ 308 h 341"/>
                  <a:gd name="T4" fmla="*/ 69 w 208"/>
                  <a:gd name="T5" fmla="*/ 0 h 341"/>
                  <a:gd name="T6" fmla="*/ 0 w 208"/>
                  <a:gd name="T7" fmla="*/ 29 h 341"/>
                  <a:gd name="T8" fmla="*/ 140 w 208"/>
                  <a:gd name="T9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41">
                    <a:moveTo>
                      <a:pt x="140" y="341"/>
                    </a:moveTo>
                    <a:lnTo>
                      <a:pt x="208" y="308"/>
                    </a:lnTo>
                    <a:lnTo>
                      <a:pt x="69" y="0"/>
                    </a:lnTo>
                    <a:lnTo>
                      <a:pt x="0" y="29"/>
                    </a:lnTo>
                    <a:lnTo>
                      <a:pt x="140" y="341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89" name="Freeform 2168"/>
              <p:cNvSpPr>
                <a:spLocks/>
              </p:cNvSpPr>
              <p:nvPr/>
            </p:nvSpPr>
            <p:spPr bwMode="auto">
              <a:xfrm>
                <a:off x="2246" y="2823"/>
                <a:ext cx="172" cy="69"/>
              </a:xfrm>
              <a:custGeom>
                <a:avLst/>
                <a:gdLst>
                  <a:gd name="T0" fmla="*/ 330 w 343"/>
                  <a:gd name="T1" fmla="*/ 138 h 138"/>
                  <a:gd name="T2" fmla="*/ 343 w 343"/>
                  <a:gd name="T3" fmla="*/ 60 h 138"/>
                  <a:gd name="T4" fmla="*/ 15 w 343"/>
                  <a:gd name="T5" fmla="*/ 0 h 138"/>
                  <a:gd name="T6" fmla="*/ 0 w 343"/>
                  <a:gd name="T7" fmla="*/ 73 h 138"/>
                  <a:gd name="T8" fmla="*/ 330 w 343"/>
                  <a:gd name="T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3" h="138">
                    <a:moveTo>
                      <a:pt x="330" y="138"/>
                    </a:moveTo>
                    <a:lnTo>
                      <a:pt x="343" y="60"/>
                    </a:lnTo>
                    <a:lnTo>
                      <a:pt x="15" y="0"/>
                    </a:lnTo>
                    <a:lnTo>
                      <a:pt x="0" y="73"/>
                    </a:lnTo>
                    <a:lnTo>
                      <a:pt x="330" y="138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90" name="Freeform 2169"/>
              <p:cNvSpPr>
                <a:spLocks/>
              </p:cNvSpPr>
              <p:nvPr/>
            </p:nvSpPr>
            <p:spPr bwMode="auto">
              <a:xfrm>
                <a:off x="2416" y="2579"/>
                <a:ext cx="102" cy="171"/>
              </a:xfrm>
              <a:custGeom>
                <a:avLst/>
                <a:gdLst>
                  <a:gd name="T0" fmla="*/ 134 w 205"/>
                  <a:gd name="T1" fmla="*/ 342 h 342"/>
                  <a:gd name="T2" fmla="*/ 205 w 205"/>
                  <a:gd name="T3" fmla="*/ 311 h 342"/>
                  <a:gd name="T4" fmla="*/ 69 w 205"/>
                  <a:gd name="T5" fmla="*/ 0 h 342"/>
                  <a:gd name="T6" fmla="*/ 0 w 205"/>
                  <a:gd name="T7" fmla="*/ 32 h 342"/>
                  <a:gd name="T8" fmla="*/ 134 w 205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342">
                    <a:moveTo>
                      <a:pt x="134" y="342"/>
                    </a:moveTo>
                    <a:lnTo>
                      <a:pt x="205" y="311"/>
                    </a:lnTo>
                    <a:lnTo>
                      <a:pt x="69" y="0"/>
                    </a:lnTo>
                    <a:lnTo>
                      <a:pt x="0" y="32"/>
                    </a:lnTo>
                    <a:lnTo>
                      <a:pt x="134" y="342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91" name="Line 2170"/>
              <p:cNvSpPr>
                <a:spLocks noChangeShapeType="1"/>
              </p:cNvSpPr>
              <p:nvPr/>
            </p:nvSpPr>
            <p:spPr bwMode="auto">
              <a:xfrm flipV="1">
                <a:off x="2373" y="2826"/>
                <a:ext cx="10" cy="16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92" name="Line 2171"/>
              <p:cNvSpPr>
                <a:spLocks noChangeShapeType="1"/>
              </p:cNvSpPr>
              <p:nvPr/>
            </p:nvSpPr>
            <p:spPr bwMode="auto">
              <a:xfrm flipV="1">
                <a:off x="2456" y="2707"/>
                <a:ext cx="9" cy="12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93" name="Line 2172"/>
              <p:cNvSpPr>
                <a:spLocks noChangeShapeType="1"/>
              </p:cNvSpPr>
              <p:nvPr/>
            </p:nvSpPr>
            <p:spPr bwMode="auto">
              <a:xfrm flipV="1">
                <a:off x="2473" y="2808"/>
                <a:ext cx="19" cy="30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94" name="Freeform 2173"/>
              <p:cNvSpPr>
                <a:spLocks/>
              </p:cNvSpPr>
              <p:nvPr/>
            </p:nvSpPr>
            <p:spPr bwMode="auto">
              <a:xfrm>
                <a:off x="2840" y="2768"/>
                <a:ext cx="260" cy="185"/>
              </a:xfrm>
              <a:custGeom>
                <a:avLst/>
                <a:gdLst>
                  <a:gd name="T0" fmla="*/ 0 w 520"/>
                  <a:gd name="T1" fmla="*/ 299 h 370"/>
                  <a:gd name="T2" fmla="*/ 43 w 520"/>
                  <a:gd name="T3" fmla="*/ 370 h 370"/>
                  <a:gd name="T4" fmla="*/ 520 w 520"/>
                  <a:gd name="T5" fmla="*/ 71 h 370"/>
                  <a:gd name="T6" fmla="*/ 479 w 520"/>
                  <a:gd name="T7" fmla="*/ 0 h 370"/>
                  <a:gd name="T8" fmla="*/ 0 w 520"/>
                  <a:gd name="T9" fmla="*/ 29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70">
                    <a:moveTo>
                      <a:pt x="0" y="299"/>
                    </a:moveTo>
                    <a:lnTo>
                      <a:pt x="43" y="370"/>
                    </a:lnTo>
                    <a:lnTo>
                      <a:pt x="520" y="71"/>
                    </a:lnTo>
                    <a:lnTo>
                      <a:pt x="479" y="0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95" name="Freeform 2174"/>
              <p:cNvSpPr>
                <a:spLocks/>
              </p:cNvSpPr>
              <p:nvPr/>
            </p:nvSpPr>
            <p:spPr bwMode="auto">
              <a:xfrm>
                <a:off x="2875" y="2825"/>
                <a:ext cx="261" cy="186"/>
              </a:xfrm>
              <a:custGeom>
                <a:avLst/>
                <a:gdLst>
                  <a:gd name="T0" fmla="*/ 0 w 522"/>
                  <a:gd name="T1" fmla="*/ 301 h 372"/>
                  <a:gd name="T2" fmla="*/ 45 w 522"/>
                  <a:gd name="T3" fmla="*/ 372 h 372"/>
                  <a:gd name="T4" fmla="*/ 522 w 522"/>
                  <a:gd name="T5" fmla="*/ 69 h 372"/>
                  <a:gd name="T6" fmla="*/ 480 w 522"/>
                  <a:gd name="T7" fmla="*/ 0 h 372"/>
                  <a:gd name="T8" fmla="*/ 0 w 522"/>
                  <a:gd name="T9" fmla="*/ 301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72">
                    <a:moveTo>
                      <a:pt x="0" y="301"/>
                    </a:moveTo>
                    <a:lnTo>
                      <a:pt x="45" y="372"/>
                    </a:lnTo>
                    <a:lnTo>
                      <a:pt x="522" y="69"/>
                    </a:lnTo>
                    <a:lnTo>
                      <a:pt x="480" y="0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96" name="Freeform 2175"/>
              <p:cNvSpPr>
                <a:spLocks/>
              </p:cNvSpPr>
              <p:nvPr/>
            </p:nvSpPr>
            <p:spPr bwMode="auto">
              <a:xfrm>
                <a:off x="3059" y="2639"/>
                <a:ext cx="124" cy="164"/>
              </a:xfrm>
              <a:custGeom>
                <a:avLst/>
                <a:gdLst>
                  <a:gd name="T0" fmla="*/ 0 w 246"/>
                  <a:gd name="T1" fmla="*/ 286 h 328"/>
                  <a:gd name="T2" fmla="*/ 60 w 246"/>
                  <a:gd name="T3" fmla="*/ 328 h 328"/>
                  <a:gd name="T4" fmla="*/ 246 w 246"/>
                  <a:gd name="T5" fmla="*/ 40 h 328"/>
                  <a:gd name="T6" fmla="*/ 182 w 246"/>
                  <a:gd name="T7" fmla="*/ 0 h 328"/>
                  <a:gd name="T8" fmla="*/ 0 w 246"/>
                  <a:gd name="T9" fmla="*/ 286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328">
                    <a:moveTo>
                      <a:pt x="0" y="286"/>
                    </a:moveTo>
                    <a:lnTo>
                      <a:pt x="60" y="328"/>
                    </a:lnTo>
                    <a:lnTo>
                      <a:pt x="246" y="40"/>
                    </a:lnTo>
                    <a:lnTo>
                      <a:pt x="182" y="0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97" name="Freeform 2176"/>
              <p:cNvSpPr>
                <a:spLocks/>
              </p:cNvSpPr>
              <p:nvPr/>
            </p:nvSpPr>
            <p:spPr bwMode="auto">
              <a:xfrm>
                <a:off x="3110" y="2823"/>
                <a:ext cx="167" cy="40"/>
              </a:xfrm>
              <a:custGeom>
                <a:avLst/>
                <a:gdLst>
                  <a:gd name="T0" fmla="*/ 0 w 333"/>
                  <a:gd name="T1" fmla="*/ 8 h 79"/>
                  <a:gd name="T2" fmla="*/ 0 w 333"/>
                  <a:gd name="T3" fmla="*/ 79 h 79"/>
                  <a:gd name="T4" fmla="*/ 333 w 333"/>
                  <a:gd name="T5" fmla="*/ 73 h 79"/>
                  <a:gd name="T6" fmla="*/ 327 w 333"/>
                  <a:gd name="T7" fmla="*/ 0 h 79"/>
                  <a:gd name="T8" fmla="*/ 0 w 333"/>
                  <a:gd name="T9" fmla="*/ 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3" h="79">
                    <a:moveTo>
                      <a:pt x="0" y="8"/>
                    </a:moveTo>
                    <a:lnTo>
                      <a:pt x="0" y="79"/>
                    </a:lnTo>
                    <a:lnTo>
                      <a:pt x="333" y="73"/>
                    </a:lnTo>
                    <a:lnTo>
                      <a:pt x="32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98" name="Freeform 2177"/>
              <p:cNvSpPr>
                <a:spLocks/>
              </p:cNvSpPr>
              <p:nvPr/>
            </p:nvSpPr>
            <p:spPr bwMode="auto">
              <a:xfrm>
                <a:off x="3012" y="2615"/>
                <a:ext cx="120" cy="164"/>
              </a:xfrm>
              <a:custGeom>
                <a:avLst/>
                <a:gdLst>
                  <a:gd name="T0" fmla="*/ 0 w 242"/>
                  <a:gd name="T1" fmla="*/ 286 h 329"/>
                  <a:gd name="T2" fmla="*/ 62 w 242"/>
                  <a:gd name="T3" fmla="*/ 329 h 329"/>
                  <a:gd name="T4" fmla="*/ 242 w 242"/>
                  <a:gd name="T5" fmla="*/ 38 h 329"/>
                  <a:gd name="T6" fmla="*/ 178 w 242"/>
                  <a:gd name="T7" fmla="*/ 0 h 329"/>
                  <a:gd name="T8" fmla="*/ 0 w 242"/>
                  <a:gd name="T9" fmla="*/ 286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329">
                    <a:moveTo>
                      <a:pt x="0" y="286"/>
                    </a:moveTo>
                    <a:lnTo>
                      <a:pt x="62" y="329"/>
                    </a:lnTo>
                    <a:lnTo>
                      <a:pt x="242" y="38"/>
                    </a:lnTo>
                    <a:lnTo>
                      <a:pt x="178" y="0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99" name="Freeform 2178"/>
              <p:cNvSpPr>
                <a:spLocks/>
              </p:cNvSpPr>
              <p:nvPr/>
            </p:nvSpPr>
            <p:spPr bwMode="auto">
              <a:xfrm>
                <a:off x="3110" y="2874"/>
                <a:ext cx="167" cy="44"/>
              </a:xfrm>
              <a:custGeom>
                <a:avLst/>
                <a:gdLst>
                  <a:gd name="T0" fmla="*/ 0 w 333"/>
                  <a:gd name="T1" fmla="*/ 9 h 86"/>
                  <a:gd name="T2" fmla="*/ 1 w 333"/>
                  <a:gd name="T3" fmla="*/ 86 h 86"/>
                  <a:gd name="T4" fmla="*/ 333 w 333"/>
                  <a:gd name="T5" fmla="*/ 75 h 86"/>
                  <a:gd name="T6" fmla="*/ 327 w 333"/>
                  <a:gd name="T7" fmla="*/ 0 h 86"/>
                  <a:gd name="T8" fmla="*/ 0 w 333"/>
                  <a:gd name="T9" fmla="*/ 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3" h="86">
                    <a:moveTo>
                      <a:pt x="0" y="9"/>
                    </a:moveTo>
                    <a:lnTo>
                      <a:pt x="1" y="86"/>
                    </a:lnTo>
                    <a:lnTo>
                      <a:pt x="333" y="75"/>
                    </a:lnTo>
                    <a:lnTo>
                      <a:pt x="32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00" name="Line 2179"/>
              <p:cNvSpPr>
                <a:spLocks noChangeShapeType="1"/>
              </p:cNvSpPr>
              <p:nvPr/>
            </p:nvSpPr>
            <p:spPr bwMode="auto">
              <a:xfrm>
                <a:off x="3070" y="2741"/>
                <a:ext cx="9" cy="15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01" name="Line 2180"/>
              <p:cNvSpPr>
                <a:spLocks noChangeShapeType="1"/>
              </p:cNvSpPr>
              <p:nvPr/>
            </p:nvSpPr>
            <p:spPr bwMode="auto">
              <a:xfrm>
                <a:off x="3148" y="2863"/>
                <a:ext cx="11" cy="16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02" name="Line 2181"/>
              <p:cNvSpPr>
                <a:spLocks noChangeShapeType="1"/>
              </p:cNvSpPr>
              <p:nvPr/>
            </p:nvSpPr>
            <p:spPr bwMode="auto">
              <a:xfrm>
                <a:off x="3039" y="2838"/>
                <a:ext cx="17" cy="27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03" name="Freeform 2182"/>
              <p:cNvSpPr>
                <a:spLocks/>
              </p:cNvSpPr>
              <p:nvPr/>
            </p:nvSpPr>
            <p:spPr bwMode="auto">
              <a:xfrm>
                <a:off x="2831" y="2989"/>
                <a:ext cx="192" cy="264"/>
              </a:xfrm>
              <a:custGeom>
                <a:avLst/>
                <a:gdLst>
                  <a:gd name="T0" fmla="*/ 70 w 385"/>
                  <a:gd name="T1" fmla="*/ 0 h 526"/>
                  <a:gd name="T2" fmla="*/ 0 w 385"/>
                  <a:gd name="T3" fmla="*/ 50 h 526"/>
                  <a:gd name="T4" fmla="*/ 317 w 385"/>
                  <a:gd name="T5" fmla="*/ 526 h 526"/>
                  <a:gd name="T6" fmla="*/ 385 w 385"/>
                  <a:gd name="T7" fmla="*/ 477 h 526"/>
                  <a:gd name="T8" fmla="*/ 70 w 385"/>
                  <a:gd name="T9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5" h="526">
                    <a:moveTo>
                      <a:pt x="70" y="0"/>
                    </a:moveTo>
                    <a:lnTo>
                      <a:pt x="0" y="50"/>
                    </a:lnTo>
                    <a:lnTo>
                      <a:pt x="317" y="526"/>
                    </a:lnTo>
                    <a:lnTo>
                      <a:pt x="385" y="477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04" name="Freeform 2183"/>
              <p:cNvSpPr>
                <a:spLocks/>
              </p:cNvSpPr>
              <p:nvPr/>
            </p:nvSpPr>
            <p:spPr bwMode="auto">
              <a:xfrm>
                <a:off x="2775" y="3028"/>
                <a:ext cx="192" cy="262"/>
              </a:xfrm>
              <a:custGeom>
                <a:avLst/>
                <a:gdLst>
                  <a:gd name="T0" fmla="*/ 69 w 383"/>
                  <a:gd name="T1" fmla="*/ 0 h 524"/>
                  <a:gd name="T2" fmla="*/ 0 w 383"/>
                  <a:gd name="T3" fmla="*/ 50 h 524"/>
                  <a:gd name="T4" fmla="*/ 315 w 383"/>
                  <a:gd name="T5" fmla="*/ 524 h 524"/>
                  <a:gd name="T6" fmla="*/ 383 w 383"/>
                  <a:gd name="T7" fmla="*/ 475 h 524"/>
                  <a:gd name="T8" fmla="*/ 69 w 383"/>
                  <a:gd name="T9" fmla="*/ 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3" h="524">
                    <a:moveTo>
                      <a:pt x="69" y="0"/>
                    </a:moveTo>
                    <a:lnTo>
                      <a:pt x="0" y="50"/>
                    </a:lnTo>
                    <a:lnTo>
                      <a:pt x="315" y="524"/>
                    </a:lnTo>
                    <a:lnTo>
                      <a:pt x="383" y="47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05" name="Freeform 2184"/>
              <p:cNvSpPr>
                <a:spLocks/>
              </p:cNvSpPr>
              <p:nvPr/>
            </p:nvSpPr>
            <p:spPr bwMode="auto">
              <a:xfrm>
                <a:off x="2990" y="3209"/>
                <a:ext cx="162" cy="119"/>
              </a:xfrm>
              <a:custGeom>
                <a:avLst/>
                <a:gdLst>
                  <a:gd name="T0" fmla="*/ 35 w 326"/>
                  <a:gd name="T1" fmla="*/ 0 h 237"/>
                  <a:gd name="T2" fmla="*/ 0 w 326"/>
                  <a:gd name="T3" fmla="*/ 64 h 237"/>
                  <a:gd name="T4" fmla="*/ 287 w 326"/>
                  <a:gd name="T5" fmla="*/ 237 h 237"/>
                  <a:gd name="T6" fmla="*/ 326 w 326"/>
                  <a:gd name="T7" fmla="*/ 171 h 237"/>
                  <a:gd name="T8" fmla="*/ 35 w 326"/>
                  <a:gd name="T9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237">
                    <a:moveTo>
                      <a:pt x="35" y="0"/>
                    </a:moveTo>
                    <a:lnTo>
                      <a:pt x="0" y="64"/>
                    </a:lnTo>
                    <a:lnTo>
                      <a:pt x="287" y="237"/>
                    </a:lnTo>
                    <a:lnTo>
                      <a:pt x="326" y="17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06" name="Freeform 2185"/>
              <p:cNvSpPr>
                <a:spLocks/>
              </p:cNvSpPr>
              <p:nvPr/>
            </p:nvSpPr>
            <p:spPr bwMode="auto">
              <a:xfrm>
                <a:off x="2928" y="3263"/>
                <a:ext cx="50" cy="172"/>
              </a:xfrm>
              <a:custGeom>
                <a:avLst/>
                <a:gdLst>
                  <a:gd name="T0" fmla="*/ 73 w 99"/>
                  <a:gd name="T1" fmla="*/ 0 h 345"/>
                  <a:gd name="T2" fmla="*/ 0 w 99"/>
                  <a:gd name="T3" fmla="*/ 4 h 345"/>
                  <a:gd name="T4" fmla="*/ 26 w 99"/>
                  <a:gd name="T5" fmla="*/ 345 h 345"/>
                  <a:gd name="T6" fmla="*/ 99 w 99"/>
                  <a:gd name="T7" fmla="*/ 340 h 345"/>
                  <a:gd name="T8" fmla="*/ 73 w 99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345">
                    <a:moveTo>
                      <a:pt x="73" y="0"/>
                    </a:moveTo>
                    <a:lnTo>
                      <a:pt x="0" y="4"/>
                    </a:lnTo>
                    <a:lnTo>
                      <a:pt x="26" y="345"/>
                    </a:lnTo>
                    <a:lnTo>
                      <a:pt x="99" y="34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07" name="Freeform 2186"/>
              <p:cNvSpPr>
                <a:spLocks/>
              </p:cNvSpPr>
              <p:nvPr/>
            </p:nvSpPr>
            <p:spPr bwMode="auto">
              <a:xfrm>
                <a:off x="3012" y="3158"/>
                <a:ext cx="162" cy="118"/>
              </a:xfrm>
              <a:custGeom>
                <a:avLst/>
                <a:gdLst>
                  <a:gd name="T0" fmla="*/ 35 w 324"/>
                  <a:gd name="T1" fmla="*/ 0 h 236"/>
                  <a:gd name="T2" fmla="*/ 0 w 324"/>
                  <a:gd name="T3" fmla="*/ 67 h 236"/>
                  <a:gd name="T4" fmla="*/ 287 w 324"/>
                  <a:gd name="T5" fmla="*/ 236 h 236"/>
                  <a:gd name="T6" fmla="*/ 324 w 324"/>
                  <a:gd name="T7" fmla="*/ 170 h 236"/>
                  <a:gd name="T8" fmla="*/ 35 w 324"/>
                  <a:gd name="T9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" h="236">
                    <a:moveTo>
                      <a:pt x="35" y="0"/>
                    </a:moveTo>
                    <a:lnTo>
                      <a:pt x="0" y="67"/>
                    </a:lnTo>
                    <a:lnTo>
                      <a:pt x="287" y="236"/>
                    </a:lnTo>
                    <a:lnTo>
                      <a:pt x="324" y="17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08" name="Freeform 2187"/>
              <p:cNvSpPr>
                <a:spLocks/>
              </p:cNvSpPr>
              <p:nvPr/>
            </p:nvSpPr>
            <p:spPr bwMode="auto">
              <a:xfrm>
                <a:off x="2876" y="3264"/>
                <a:ext cx="50" cy="173"/>
              </a:xfrm>
              <a:custGeom>
                <a:avLst/>
                <a:gdLst>
                  <a:gd name="T0" fmla="*/ 75 w 100"/>
                  <a:gd name="T1" fmla="*/ 0 h 346"/>
                  <a:gd name="T2" fmla="*/ 0 w 100"/>
                  <a:gd name="T3" fmla="*/ 5 h 346"/>
                  <a:gd name="T4" fmla="*/ 26 w 100"/>
                  <a:gd name="T5" fmla="*/ 346 h 346"/>
                  <a:gd name="T6" fmla="*/ 100 w 100"/>
                  <a:gd name="T7" fmla="*/ 341 h 346"/>
                  <a:gd name="T8" fmla="*/ 75 w 100"/>
                  <a:gd name="T9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46">
                    <a:moveTo>
                      <a:pt x="75" y="0"/>
                    </a:moveTo>
                    <a:lnTo>
                      <a:pt x="0" y="5"/>
                    </a:lnTo>
                    <a:lnTo>
                      <a:pt x="26" y="346"/>
                    </a:lnTo>
                    <a:lnTo>
                      <a:pt x="100" y="34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09" name="Line 2188"/>
              <p:cNvSpPr>
                <a:spLocks noChangeShapeType="1"/>
              </p:cNvSpPr>
              <p:nvPr/>
            </p:nvSpPr>
            <p:spPr bwMode="auto">
              <a:xfrm flipH="1">
                <a:off x="3034" y="3218"/>
                <a:ext cx="14" cy="9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10" name="Line 2189"/>
              <p:cNvSpPr>
                <a:spLocks noChangeShapeType="1"/>
              </p:cNvSpPr>
              <p:nvPr/>
            </p:nvSpPr>
            <p:spPr bwMode="auto">
              <a:xfrm flipH="1">
                <a:off x="2917" y="3302"/>
                <a:ext cx="13" cy="10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11" name="Line 2190"/>
              <p:cNvSpPr>
                <a:spLocks noChangeShapeType="1"/>
              </p:cNvSpPr>
              <p:nvPr/>
            </p:nvSpPr>
            <p:spPr bwMode="auto">
              <a:xfrm flipH="1">
                <a:off x="2924" y="3188"/>
                <a:ext cx="28" cy="21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12" name="Freeform 2191"/>
              <p:cNvSpPr>
                <a:spLocks/>
              </p:cNvSpPr>
              <p:nvPr/>
            </p:nvSpPr>
            <p:spPr bwMode="auto">
              <a:xfrm>
                <a:off x="2518" y="3044"/>
                <a:ext cx="210" cy="249"/>
              </a:xfrm>
              <a:custGeom>
                <a:avLst/>
                <a:gdLst>
                  <a:gd name="T0" fmla="*/ 420 w 420"/>
                  <a:gd name="T1" fmla="*/ 54 h 500"/>
                  <a:gd name="T2" fmla="*/ 358 w 420"/>
                  <a:gd name="T3" fmla="*/ 0 h 500"/>
                  <a:gd name="T4" fmla="*/ 0 w 420"/>
                  <a:gd name="T5" fmla="*/ 443 h 500"/>
                  <a:gd name="T6" fmla="*/ 65 w 420"/>
                  <a:gd name="T7" fmla="*/ 500 h 500"/>
                  <a:gd name="T8" fmla="*/ 420 w 420"/>
                  <a:gd name="T9" fmla="*/ 54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0" h="500">
                    <a:moveTo>
                      <a:pt x="420" y="54"/>
                    </a:moveTo>
                    <a:lnTo>
                      <a:pt x="358" y="0"/>
                    </a:lnTo>
                    <a:lnTo>
                      <a:pt x="0" y="443"/>
                    </a:lnTo>
                    <a:lnTo>
                      <a:pt x="65" y="500"/>
                    </a:lnTo>
                    <a:lnTo>
                      <a:pt x="420" y="54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13" name="Freeform 2192"/>
              <p:cNvSpPr>
                <a:spLocks/>
              </p:cNvSpPr>
              <p:nvPr/>
            </p:nvSpPr>
            <p:spPr bwMode="auto">
              <a:xfrm>
                <a:off x="2465" y="3000"/>
                <a:ext cx="211" cy="250"/>
              </a:xfrm>
              <a:custGeom>
                <a:avLst/>
                <a:gdLst>
                  <a:gd name="T0" fmla="*/ 422 w 422"/>
                  <a:gd name="T1" fmla="*/ 54 h 498"/>
                  <a:gd name="T2" fmla="*/ 355 w 422"/>
                  <a:gd name="T3" fmla="*/ 0 h 498"/>
                  <a:gd name="T4" fmla="*/ 0 w 422"/>
                  <a:gd name="T5" fmla="*/ 443 h 498"/>
                  <a:gd name="T6" fmla="*/ 65 w 422"/>
                  <a:gd name="T7" fmla="*/ 498 h 498"/>
                  <a:gd name="T8" fmla="*/ 422 w 422"/>
                  <a:gd name="T9" fmla="*/ 54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2" h="498">
                    <a:moveTo>
                      <a:pt x="422" y="54"/>
                    </a:moveTo>
                    <a:lnTo>
                      <a:pt x="355" y="0"/>
                    </a:lnTo>
                    <a:lnTo>
                      <a:pt x="0" y="443"/>
                    </a:lnTo>
                    <a:lnTo>
                      <a:pt x="65" y="498"/>
                    </a:lnTo>
                    <a:lnTo>
                      <a:pt x="422" y="54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14" name="Freeform 2193"/>
              <p:cNvSpPr>
                <a:spLocks/>
              </p:cNvSpPr>
              <p:nvPr/>
            </p:nvSpPr>
            <p:spPr bwMode="auto">
              <a:xfrm>
                <a:off x="2487" y="3263"/>
                <a:ext cx="76" cy="174"/>
              </a:xfrm>
              <a:custGeom>
                <a:avLst/>
                <a:gdLst>
                  <a:gd name="T0" fmla="*/ 154 w 154"/>
                  <a:gd name="T1" fmla="*/ 16 h 349"/>
                  <a:gd name="T2" fmla="*/ 81 w 154"/>
                  <a:gd name="T3" fmla="*/ 0 h 349"/>
                  <a:gd name="T4" fmla="*/ 0 w 154"/>
                  <a:gd name="T5" fmla="*/ 332 h 349"/>
                  <a:gd name="T6" fmla="*/ 77 w 154"/>
                  <a:gd name="T7" fmla="*/ 349 h 349"/>
                  <a:gd name="T8" fmla="*/ 154 w 154"/>
                  <a:gd name="T9" fmla="*/ 16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349">
                    <a:moveTo>
                      <a:pt x="154" y="16"/>
                    </a:moveTo>
                    <a:lnTo>
                      <a:pt x="81" y="0"/>
                    </a:lnTo>
                    <a:lnTo>
                      <a:pt x="0" y="332"/>
                    </a:lnTo>
                    <a:lnTo>
                      <a:pt x="77" y="349"/>
                    </a:lnTo>
                    <a:lnTo>
                      <a:pt x="154" y="16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15" name="Freeform 2194"/>
              <p:cNvSpPr>
                <a:spLocks/>
              </p:cNvSpPr>
              <p:nvPr/>
            </p:nvSpPr>
            <p:spPr bwMode="auto">
              <a:xfrm>
                <a:off x="2332" y="3211"/>
                <a:ext cx="169" cy="97"/>
              </a:xfrm>
              <a:custGeom>
                <a:avLst/>
                <a:gdLst>
                  <a:gd name="T0" fmla="*/ 340 w 340"/>
                  <a:gd name="T1" fmla="*/ 73 h 195"/>
                  <a:gd name="T2" fmla="*/ 310 w 340"/>
                  <a:gd name="T3" fmla="*/ 0 h 195"/>
                  <a:gd name="T4" fmla="*/ 0 w 340"/>
                  <a:gd name="T5" fmla="*/ 122 h 195"/>
                  <a:gd name="T6" fmla="*/ 26 w 340"/>
                  <a:gd name="T7" fmla="*/ 195 h 195"/>
                  <a:gd name="T8" fmla="*/ 340 w 340"/>
                  <a:gd name="T9" fmla="*/ 7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195">
                    <a:moveTo>
                      <a:pt x="340" y="73"/>
                    </a:moveTo>
                    <a:lnTo>
                      <a:pt x="310" y="0"/>
                    </a:lnTo>
                    <a:lnTo>
                      <a:pt x="0" y="122"/>
                    </a:lnTo>
                    <a:lnTo>
                      <a:pt x="26" y="195"/>
                    </a:lnTo>
                    <a:lnTo>
                      <a:pt x="340" y="73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16" name="Freeform 2195"/>
              <p:cNvSpPr>
                <a:spLocks/>
              </p:cNvSpPr>
              <p:nvPr/>
            </p:nvSpPr>
            <p:spPr bwMode="auto">
              <a:xfrm>
                <a:off x="2542" y="3270"/>
                <a:ext cx="76" cy="174"/>
              </a:xfrm>
              <a:custGeom>
                <a:avLst/>
                <a:gdLst>
                  <a:gd name="T0" fmla="*/ 151 w 151"/>
                  <a:gd name="T1" fmla="*/ 18 h 349"/>
                  <a:gd name="T2" fmla="*/ 79 w 151"/>
                  <a:gd name="T3" fmla="*/ 0 h 349"/>
                  <a:gd name="T4" fmla="*/ 0 w 151"/>
                  <a:gd name="T5" fmla="*/ 332 h 349"/>
                  <a:gd name="T6" fmla="*/ 74 w 151"/>
                  <a:gd name="T7" fmla="*/ 349 h 349"/>
                  <a:gd name="T8" fmla="*/ 151 w 151"/>
                  <a:gd name="T9" fmla="*/ 1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349">
                    <a:moveTo>
                      <a:pt x="151" y="18"/>
                    </a:moveTo>
                    <a:lnTo>
                      <a:pt x="79" y="0"/>
                    </a:lnTo>
                    <a:lnTo>
                      <a:pt x="0" y="332"/>
                    </a:lnTo>
                    <a:lnTo>
                      <a:pt x="74" y="349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17" name="Freeform 2196"/>
              <p:cNvSpPr>
                <a:spLocks/>
              </p:cNvSpPr>
              <p:nvPr/>
            </p:nvSpPr>
            <p:spPr bwMode="auto">
              <a:xfrm>
                <a:off x="2314" y="3161"/>
                <a:ext cx="169" cy="96"/>
              </a:xfrm>
              <a:custGeom>
                <a:avLst/>
                <a:gdLst>
                  <a:gd name="T0" fmla="*/ 336 w 336"/>
                  <a:gd name="T1" fmla="*/ 70 h 191"/>
                  <a:gd name="T2" fmla="*/ 311 w 336"/>
                  <a:gd name="T3" fmla="*/ 0 h 191"/>
                  <a:gd name="T4" fmla="*/ 0 w 336"/>
                  <a:gd name="T5" fmla="*/ 122 h 191"/>
                  <a:gd name="T6" fmla="*/ 24 w 336"/>
                  <a:gd name="T7" fmla="*/ 191 h 191"/>
                  <a:gd name="T8" fmla="*/ 336 w 336"/>
                  <a:gd name="T9" fmla="*/ 7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191">
                    <a:moveTo>
                      <a:pt x="336" y="70"/>
                    </a:moveTo>
                    <a:lnTo>
                      <a:pt x="311" y="0"/>
                    </a:lnTo>
                    <a:lnTo>
                      <a:pt x="0" y="122"/>
                    </a:lnTo>
                    <a:lnTo>
                      <a:pt x="24" y="191"/>
                    </a:lnTo>
                    <a:lnTo>
                      <a:pt x="336" y="7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18" name="Line 2197"/>
              <p:cNvSpPr>
                <a:spLocks noChangeShapeType="1"/>
              </p:cNvSpPr>
              <p:nvPr/>
            </p:nvSpPr>
            <p:spPr bwMode="auto">
              <a:xfrm flipH="1" flipV="1">
                <a:off x="2552" y="3302"/>
                <a:ext cx="14" cy="13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19" name="Line 2198"/>
              <p:cNvSpPr>
                <a:spLocks noChangeShapeType="1"/>
              </p:cNvSpPr>
              <p:nvPr/>
            </p:nvSpPr>
            <p:spPr bwMode="auto">
              <a:xfrm flipH="1" flipV="1">
                <a:off x="2439" y="3213"/>
                <a:ext cx="13" cy="13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20" name="Line 2199"/>
              <p:cNvSpPr>
                <a:spLocks noChangeShapeType="1"/>
              </p:cNvSpPr>
              <p:nvPr/>
            </p:nvSpPr>
            <p:spPr bwMode="auto">
              <a:xfrm flipH="1" flipV="1">
                <a:off x="2539" y="3190"/>
                <a:ext cx="27" cy="23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221" name="Group 2154"/>
            <p:cNvGrpSpPr>
              <a:grpSpLocks/>
            </p:cNvGrpSpPr>
            <p:nvPr/>
          </p:nvGrpSpPr>
          <p:grpSpPr bwMode="auto">
            <a:xfrm>
              <a:off x="4644008" y="5733256"/>
              <a:ext cx="282704" cy="169200"/>
              <a:chOff x="2246" y="2422"/>
              <a:chExt cx="1031" cy="1022"/>
            </a:xfrm>
          </p:grpSpPr>
          <p:sp>
            <p:nvSpPr>
              <p:cNvPr id="222" name="Freeform 2155"/>
              <p:cNvSpPr>
                <a:spLocks/>
              </p:cNvSpPr>
              <p:nvPr/>
            </p:nvSpPr>
            <p:spPr bwMode="auto">
              <a:xfrm>
                <a:off x="2642" y="2422"/>
                <a:ext cx="105" cy="167"/>
              </a:xfrm>
              <a:custGeom>
                <a:avLst/>
                <a:gdLst>
                  <a:gd name="T0" fmla="*/ 146 w 210"/>
                  <a:gd name="T1" fmla="*/ 333 h 333"/>
                  <a:gd name="T2" fmla="*/ 210 w 210"/>
                  <a:gd name="T3" fmla="*/ 306 h 333"/>
                  <a:gd name="T4" fmla="*/ 68 w 210"/>
                  <a:gd name="T5" fmla="*/ 0 h 333"/>
                  <a:gd name="T6" fmla="*/ 0 w 210"/>
                  <a:gd name="T7" fmla="*/ 30 h 333"/>
                  <a:gd name="T8" fmla="*/ 146 w 210"/>
                  <a:gd name="T9" fmla="*/ 33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333">
                    <a:moveTo>
                      <a:pt x="146" y="333"/>
                    </a:moveTo>
                    <a:lnTo>
                      <a:pt x="210" y="306"/>
                    </a:lnTo>
                    <a:lnTo>
                      <a:pt x="68" y="0"/>
                    </a:lnTo>
                    <a:lnTo>
                      <a:pt x="0" y="30"/>
                    </a:lnTo>
                    <a:lnTo>
                      <a:pt x="146" y="333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23" name="Rectangle 2156"/>
              <p:cNvSpPr>
                <a:spLocks noChangeArrowheads="1"/>
              </p:cNvSpPr>
              <p:nvPr/>
            </p:nvSpPr>
            <p:spPr bwMode="auto">
              <a:xfrm>
                <a:off x="2716" y="2570"/>
                <a:ext cx="33" cy="280"/>
              </a:xfrm>
              <a:prstGeom prst="rect">
                <a:avLst/>
              </a:prstGeom>
              <a:solidFill>
                <a:srgbClr val="0073E6"/>
              </a:solidFill>
              <a:ln w="3175">
                <a:solidFill>
                  <a:srgbClr val="0075E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24" name="Rectangle 2157"/>
              <p:cNvSpPr>
                <a:spLocks noChangeArrowheads="1"/>
              </p:cNvSpPr>
              <p:nvPr/>
            </p:nvSpPr>
            <p:spPr bwMode="auto">
              <a:xfrm>
                <a:off x="2783" y="2570"/>
                <a:ext cx="34" cy="280"/>
              </a:xfrm>
              <a:prstGeom prst="rect">
                <a:avLst/>
              </a:prstGeom>
              <a:solidFill>
                <a:srgbClr val="0073E6"/>
              </a:solidFill>
              <a:ln w="3175">
                <a:solidFill>
                  <a:srgbClr val="0075E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25" name="Freeform 2158"/>
              <p:cNvSpPr>
                <a:spLocks/>
              </p:cNvSpPr>
              <p:nvPr/>
            </p:nvSpPr>
            <p:spPr bwMode="auto">
              <a:xfrm>
                <a:off x="2779" y="2425"/>
                <a:ext cx="115" cy="163"/>
              </a:xfrm>
              <a:custGeom>
                <a:avLst/>
                <a:gdLst>
                  <a:gd name="T0" fmla="*/ 0 w 231"/>
                  <a:gd name="T1" fmla="*/ 292 h 327"/>
                  <a:gd name="T2" fmla="*/ 67 w 231"/>
                  <a:gd name="T3" fmla="*/ 327 h 327"/>
                  <a:gd name="T4" fmla="*/ 231 w 231"/>
                  <a:gd name="T5" fmla="*/ 30 h 327"/>
                  <a:gd name="T6" fmla="*/ 165 w 231"/>
                  <a:gd name="T7" fmla="*/ 0 h 327"/>
                  <a:gd name="T8" fmla="*/ 0 w 231"/>
                  <a:gd name="T9" fmla="*/ 292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327">
                    <a:moveTo>
                      <a:pt x="0" y="292"/>
                    </a:moveTo>
                    <a:lnTo>
                      <a:pt x="67" y="327"/>
                    </a:lnTo>
                    <a:lnTo>
                      <a:pt x="231" y="30"/>
                    </a:lnTo>
                    <a:lnTo>
                      <a:pt x="165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26" name="Freeform 2159"/>
              <p:cNvSpPr>
                <a:spLocks/>
              </p:cNvSpPr>
              <p:nvPr/>
            </p:nvSpPr>
            <p:spPr bwMode="auto">
              <a:xfrm>
                <a:off x="2597" y="2451"/>
                <a:ext cx="106" cy="170"/>
              </a:xfrm>
              <a:custGeom>
                <a:avLst/>
                <a:gdLst>
                  <a:gd name="T0" fmla="*/ 142 w 213"/>
                  <a:gd name="T1" fmla="*/ 341 h 341"/>
                  <a:gd name="T2" fmla="*/ 213 w 213"/>
                  <a:gd name="T3" fmla="*/ 308 h 341"/>
                  <a:gd name="T4" fmla="*/ 67 w 213"/>
                  <a:gd name="T5" fmla="*/ 0 h 341"/>
                  <a:gd name="T6" fmla="*/ 0 w 213"/>
                  <a:gd name="T7" fmla="*/ 32 h 341"/>
                  <a:gd name="T8" fmla="*/ 142 w 213"/>
                  <a:gd name="T9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41">
                    <a:moveTo>
                      <a:pt x="142" y="341"/>
                    </a:moveTo>
                    <a:lnTo>
                      <a:pt x="213" y="308"/>
                    </a:lnTo>
                    <a:lnTo>
                      <a:pt x="67" y="0"/>
                    </a:lnTo>
                    <a:lnTo>
                      <a:pt x="0" y="32"/>
                    </a:lnTo>
                    <a:lnTo>
                      <a:pt x="142" y="341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27" name="Freeform 2160"/>
              <p:cNvSpPr>
                <a:spLocks/>
              </p:cNvSpPr>
              <p:nvPr/>
            </p:nvSpPr>
            <p:spPr bwMode="auto">
              <a:xfrm>
                <a:off x="2822" y="2451"/>
                <a:ext cx="116" cy="165"/>
              </a:xfrm>
              <a:custGeom>
                <a:avLst/>
                <a:gdLst>
                  <a:gd name="T0" fmla="*/ 0 w 232"/>
                  <a:gd name="T1" fmla="*/ 297 h 330"/>
                  <a:gd name="T2" fmla="*/ 68 w 232"/>
                  <a:gd name="T3" fmla="*/ 330 h 330"/>
                  <a:gd name="T4" fmla="*/ 232 w 232"/>
                  <a:gd name="T5" fmla="*/ 37 h 330"/>
                  <a:gd name="T6" fmla="*/ 168 w 232"/>
                  <a:gd name="T7" fmla="*/ 0 h 330"/>
                  <a:gd name="T8" fmla="*/ 0 w 232"/>
                  <a:gd name="T9" fmla="*/ 297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330">
                    <a:moveTo>
                      <a:pt x="0" y="297"/>
                    </a:moveTo>
                    <a:lnTo>
                      <a:pt x="68" y="330"/>
                    </a:lnTo>
                    <a:lnTo>
                      <a:pt x="232" y="37"/>
                    </a:lnTo>
                    <a:lnTo>
                      <a:pt x="168" y="0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28" name="Line 2161"/>
              <p:cNvSpPr>
                <a:spLocks noChangeShapeType="1"/>
              </p:cNvSpPr>
              <p:nvPr/>
            </p:nvSpPr>
            <p:spPr bwMode="auto">
              <a:xfrm>
                <a:off x="2685" y="2562"/>
                <a:ext cx="19" cy="1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29" name="Line 2162"/>
              <p:cNvSpPr>
                <a:spLocks noChangeShapeType="1"/>
              </p:cNvSpPr>
              <p:nvPr/>
            </p:nvSpPr>
            <p:spPr bwMode="auto">
              <a:xfrm>
                <a:off x="2828" y="2556"/>
                <a:ext cx="19" cy="1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30" name="Line 2163"/>
              <p:cNvSpPr>
                <a:spLocks noChangeShapeType="1"/>
              </p:cNvSpPr>
              <p:nvPr/>
            </p:nvSpPr>
            <p:spPr bwMode="auto">
              <a:xfrm>
                <a:off x="2747" y="2639"/>
                <a:ext cx="36" cy="1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31" name="Freeform 2164"/>
              <p:cNvSpPr>
                <a:spLocks/>
              </p:cNvSpPr>
              <p:nvPr/>
            </p:nvSpPr>
            <p:spPr bwMode="auto">
              <a:xfrm>
                <a:off x="2394" y="2789"/>
                <a:ext cx="252" cy="202"/>
              </a:xfrm>
              <a:custGeom>
                <a:avLst/>
                <a:gdLst>
                  <a:gd name="T0" fmla="*/ 451 w 503"/>
                  <a:gd name="T1" fmla="*/ 406 h 406"/>
                  <a:gd name="T2" fmla="*/ 503 w 503"/>
                  <a:gd name="T3" fmla="*/ 337 h 406"/>
                  <a:gd name="T4" fmla="*/ 46 w 503"/>
                  <a:gd name="T5" fmla="*/ 0 h 406"/>
                  <a:gd name="T6" fmla="*/ 0 w 503"/>
                  <a:gd name="T7" fmla="*/ 69 h 406"/>
                  <a:gd name="T8" fmla="*/ 451 w 503"/>
                  <a:gd name="T9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406">
                    <a:moveTo>
                      <a:pt x="451" y="406"/>
                    </a:moveTo>
                    <a:lnTo>
                      <a:pt x="503" y="337"/>
                    </a:lnTo>
                    <a:lnTo>
                      <a:pt x="46" y="0"/>
                    </a:lnTo>
                    <a:lnTo>
                      <a:pt x="0" y="69"/>
                    </a:lnTo>
                    <a:lnTo>
                      <a:pt x="451" y="406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32" name="Freeform 2165"/>
              <p:cNvSpPr>
                <a:spLocks/>
              </p:cNvSpPr>
              <p:nvPr/>
            </p:nvSpPr>
            <p:spPr bwMode="auto">
              <a:xfrm>
                <a:off x="2434" y="2733"/>
                <a:ext cx="251" cy="202"/>
              </a:xfrm>
              <a:custGeom>
                <a:avLst/>
                <a:gdLst>
                  <a:gd name="T0" fmla="*/ 452 w 501"/>
                  <a:gd name="T1" fmla="*/ 404 h 404"/>
                  <a:gd name="T2" fmla="*/ 501 w 501"/>
                  <a:gd name="T3" fmla="*/ 337 h 404"/>
                  <a:gd name="T4" fmla="*/ 47 w 501"/>
                  <a:gd name="T5" fmla="*/ 0 h 404"/>
                  <a:gd name="T6" fmla="*/ 0 w 501"/>
                  <a:gd name="T7" fmla="*/ 70 h 404"/>
                  <a:gd name="T8" fmla="*/ 452 w 501"/>
                  <a:gd name="T9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404">
                    <a:moveTo>
                      <a:pt x="452" y="404"/>
                    </a:moveTo>
                    <a:lnTo>
                      <a:pt x="501" y="337"/>
                    </a:lnTo>
                    <a:lnTo>
                      <a:pt x="47" y="0"/>
                    </a:lnTo>
                    <a:lnTo>
                      <a:pt x="0" y="70"/>
                    </a:lnTo>
                    <a:lnTo>
                      <a:pt x="452" y="404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33" name="Freeform 2166"/>
              <p:cNvSpPr>
                <a:spLocks/>
              </p:cNvSpPr>
              <p:nvPr/>
            </p:nvSpPr>
            <p:spPr bwMode="auto">
              <a:xfrm>
                <a:off x="2249" y="2768"/>
                <a:ext cx="173" cy="68"/>
              </a:xfrm>
              <a:custGeom>
                <a:avLst/>
                <a:gdLst>
                  <a:gd name="T0" fmla="*/ 329 w 346"/>
                  <a:gd name="T1" fmla="*/ 137 h 137"/>
                  <a:gd name="T2" fmla="*/ 346 w 346"/>
                  <a:gd name="T3" fmla="*/ 58 h 137"/>
                  <a:gd name="T4" fmla="*/ 17 w 346"/>
                  <a:gd name="T5" fmla="*/ 0 h 137"/>
                  <a:gd name="T6" fmla="*/ 0 w 346"/>
                  <a:gd name="T7" fmla="*/ 72 h 137"/>
                  <a:gd name="T8" fmla="*/ 329 w 346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137">
                    <a:moveTo>
                      <a:pt x="329" y="137"/>
                    </a:moveTo>
                    <a:lnTo>
                      <a:pt x="346" y="58"/>
                    </a:lnTo>
                    <a:lnTo>
                      <a:pt x="17" y="0"/>
                    </a:lnTo>
                    <a:lnTo>
                      <a:pt x="0" y="72"/>
                    </a:lnTo>
                    <a:lnTo>
                      <a:pt x="329" y="137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34" name="Freeform 2167"/>
              <p:cNvSpPr>
                <a:spLocks/>
              </p:cNvSpPr>
              <p:nvPr/>
            </p:nvSpPr>
            <p:spPr bwMode="auto">
              <a:xfrm>
                <a:off x="2366" y="2601"/>
                <a:ext cx="104" cy="170"/>
              </a:xfrm>
              <a:custGeom>
                <a:avLst/>
                <a:gdLst>
                  <a:gd name="T0" fmla="*/ 140 w 208"/>
                  <a:gd name="T1" fmla="*/ 341 h 341"/>
                  <a:gd name="T2" fmla="*/ 208 w 208"/>
                  <a:gd name="T3" fmla="*/ 308 h 341"/>
                  <a:gd name="T4" fmla="*/ 69 w 208"/>
                  <a:gd name="T5" fmla="*/ 0 h 341"/>
                  <a:gd name="T6" fmla="*/ 0 w 208"/>
                  <a:gd name="T7" fmla="*/ 29 h 341"/>
                  <a:gd name="T8" fmla="*/ 140 w 208"/>
                  <a:gd name="T9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41">
                    <a:moveTo>
                      <a:pt x="140" y="341"/>
                    </a:moveTo>
                    <a:lnTo>
                      <a:pt x="208" y="308"/>
                    </a:lnTo>
                    <a:lnTo>
                      <a:pt x="69" y="0"/>
                    </a:lnTo>
                    <a:lnTo>
                      <a:pt x="0" y="29"/>
                    </a:lnTo>
                    <a:lnTo>
                      <a:pt x="140" y="341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35" name="Freeform 2168"/>
              <p:cNvSpPr>
                <a:spLocks/>
              </p:cNvSpPr>
              <p:nvPr/>
            </p:nvSpPr>
            <p:spPr bwMode="auto">
              <a:xfrm>
                <a:off x="2246" y="2823"/>
                <a:ext cx="172" cy="69"/>
              </a:xfrm>
              <a:custGeom>
                <a:avLst/>
                <a:gdLst>
                  <a:gd name="T0" fmla="*/ 330 w 343"/>
                  <a:gd name="T1" fmla="*/ 138 h 138"/>
                  <a:gd name="T2" fmla="*/ 343 w 343"/>
                  <a:gd name="T3" fmla="*/ 60 h 138"/>
                  <a:gd name="T4" fmla="*/ 15 w 343"/>
                  <a:gd name="T5" fmla="*/ 0 h 138"/>
                  <a:gd name="T6" fmla="*/ 0 w 343"/>
                  <a:gd name="T7" fmla="*/ 73 h 138"/>
                  <a:gd name="T8" fmla="*/ 330 w 343"/>
                  <a:gd name="T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3" h="138">
                    <a:moveTo>
                      <a:pt x="330" y="138"/>
                    </a:moveTo>
                    <a:lnTo>
                      <a:pt x="343" y="60"/>
                    </a:lnTo>
                    <a:lnTo>
                      <a:pt x="15" y="0"/>
                    </a:lnTo>
                    <a:lnTo>
                      <a:pt x="0" y="73"/>
                    </a:lnTo>
                    <a:lnTo>
                      <a:pt x="330" y="138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36" name="Freeform 2169"/>
              <p:cNvSpPr>
                <a:spLocks/>
              </p:cNvSpPr>
              <p:nvPr/>
            </p:nvSpPr>
            <p:spPr bwMode="auto">
              <a:xfrm>
                <a:off x="2416" y="2579"/>
                <a:ext cx="102" cy="171"/>
              </a:xfrm>
              <a:custGeom>
                <a:avLst/>
                <a:gdLst>
                  <a:gd name="T0" fmla="*/ 134 w 205"/>
                  <a:gd name="T1" fmla="*/ 342 h 342"/>
                  <a:gd name="T2" fmla="*/ 205 w 205"/>
                  <a:gd name="T3" fmla="*/ 311 h 342"/>
                  <a:gd name="T4" fmla="*/ 69 w 205"/>
                  <a:gd name="T5" fmla="*/ 0 h 342"/>
                  <a:gd name="T6" fmla="*/ 0 w 205"/>
                  <a:gd name="T7" fmla="*/ 32 h 342"/>
                  <a:gd name="T8" fmla="*/ 134 w 205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342">
                    <a:moveTo>
                      <a:pt x="134" y="342"/>
                    </a:moveTo>
                    <a:lnTo>
                      <a:pt x="205" y="311"/>
                    </a:lnTo>
                    <a:lnTo>
                      <a:pt x="69" y="0"/>
                    </a:lnTo>
                    <a:lnTo>
                      <a:pt x="0" y="32"/>
                    </a:lnTo>
                    <a:lnTo>
                      <a:pt x="134" y="342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37" name="Line 2170"/>
              <p:cNvSpPr>
                <a:spLocks noChangeShapeType="1"/>
              </p:cNvSpPr>
              <p:nvPr/>
            </p:nvSpPr>
            <p:spPr bwMode="auto">
              <a:xfrm flipV="1">
                <a:off x="2373" y="2826"/>
                <a:ext cx="10" cy="16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38" name="Line 2171"/>
              <p:cNvSpPr>
                <a:spLocks noChangeShapeType="1"/>
              </p:cNvSpPr>
              <p:nvPr/>
            </p:nvSpPr>
            <p:spPr bwMode="auto">
              <a:xfrm flipV="1">
                <a:off x="2456" y="2707"/>
                <a:ext cx="9" cy="12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39" name="Line 2172"/>
              <p:cNvSpPr>
                <a:spLocks noChangeShapeType="1"/>
              </p:cNvSpPr>
              <p:nvPr/>
            </p:nvSpPr>
            <p:spPr bwMode="auto">
              <a:xfrm flipV="1">
                <a:off x="2473" y="2808"/>
                <a:ext cx="19" cy="30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40" name="Freeform 2173"/>
              <p:cNvSpPr>
                <a:spLocks/>
              </p:cNvSpPr>
              <p:nvPr/>
            </p:nvSpPr>
            <p:spPr bwMode="auto">
              <a:xfrm>
                <a:off x="2840" y="2768"/>
                <a:ext cx="260" cy="185"/>
              </a:xfrm>
              <a:custGeom>
                <a:avLst/>
                <a:gdLst>
                  <a:gd name="T0" fmla="*/ 0 w 520"/>
                  <a:gd name="T1" fmla="*/ 299 h 370"/>
                  <a:gd name="T2" fmla="*/ 43 w 520"/>
                  <a:gd name="T3" fmla="*/ 370 h 370"/>
                  <a:gd name="T4" fmla="*/ 520 w 520"/>
                  <a:gd name="T5" fmla="*/ 71 h 370"/>
                  <a:gd name="T6" fmla="*/ 479 w 520"/>
                  <a:gd name="T7" fmla="*/ 0 h 370"/>
                  <a:gd name="T8" fmla="*/ 0 w 520"/>
                  <a:gd name="T9" fmla="*/ 29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70">
                    <a:moveTo>
                      <a:pt x="0" y="299"/>
                    </a:moveTo>
                    <a:lnTo>
                      <a:pt x="43" y="370"/>
                    </a:lnTo>
                    <a:lnTo>
                      <a:pt x="520" y="71"/>
                    </a:lnTo>
                    <a:lnTo>
                      <a:pt x="479" y="0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41" name="Freeform 2174"/>
              <p:cNvSpPr>
                <a:spLocks/>
              </p:cNvSpPr>
              <p:nvPr/>
            </p:nvSpPr>
            <p:spPr bwMode="auto">
              <a:xfrm>
                <a:off x="2875" y="2825"/>
                <a:ext cx="261" cy="186"/>
              </a:xfrm>
              <a:custGeom>
                <a:avLst/>
                <a:gdLst>
                  <a:gd name="T0" fmla="*/ 0 w 522"/>
                  <a:gd name="T1" fmla="*/ 301 h 372"/>
                  <a:gd name="T2" fmla="*/ 45 w 522"/>
                  <a:gd name="T3" fmla="*/ 372 h 372"/>
                  <a:gd name="T4" fmla="*/ 522 w 522"/>
                  <a:gd name="T5" fmla="*/ 69 h 372"/>
                  <a:gd name="T6" fmla="*/ 480 w 522"/>
                  <a:gd name="T7" fmla="*/ 0 h 372"/>
                  <a:gd name="T8" fmla="*/ 0 w 522"/>
                  <a:gd name="T9" fmla="*/ 301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72">
                    <a:moveTo>
                      <a:pt x="0" y="301"/>
                    </a:moveTo>
                    <a:lnTo>
                      <a:pt x="45" y="372"/>
                    </a:lnTo>
                    <a:lnTo>
                      <a:pt x="522" y="69"/>
                    </a:lnTo>
                    <a:lnTo>
                      <a:pt x="480" y="0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42" name="Freeform 2175"/>
              <p:cNvSpPr>
                <a:spLocks/>
              </p:cNvSpPr>
              <p:nvPr/>
            </p:nvSpPr>
            <p:spPr bwMode="auto">
              <a:xfrm>
                <a:off x="3059" y="2639"/>
                <a:ext cx="124" cy="164"/>
              </a:xfrm>
              <a:custGeom>
                <a:avLst/>
                <a:gdLst>
                  <a:gd name="T0" fmla="*/ 0 w 246"/>
                  <a:gd name="T1" fmla="*/ 286 h 328"/>
                  <a:gd name="T2" fmla="*/ 60 w 246"/>
                  <a:gd name="T3" fmla="*/ 328 h 328"/>
                  <a:gd name="T4" fmla="*/ 246 w 246"/>
                  <a:gd name="T5" fmla="*/ 40 h 328"/>
                  <a:gd name="T6" fmla="*/ 182 w 246"/>
                  <a:gd name="T7" fmla="*/ 0 h 328"/>
                  <a:gd name="T8" fmla="*/ 0 w 246"/>
                  <a:gd name="T9" fmla="*/ 286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328">
                    <a:moveTo>
                      <a:pt x="0" y="286"/>
                    </a:moveTo>
                    <a:lnTo>
                      <a:pt x="60" y="328"/>
                    </a:lnTo>
                    <a:lnTo>
                      <a:pt x="246" y="40"/>
                    </a:lnTo>
                    <a:lnTo>
                      <a:pt x="182" y="0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43" name="Freeform 2176"/>
              <p:cNvSpPr>
                <a:spLocks/>
              </p:cNvSpPr>
              <p:nvPr/>
            </p:nvSpPr>
            <p:spPr bwMode="auto">
              <a:xfrm>
                <a:off x="3110" y="2823"/>
                <a:ext cx="167" cy="40"/>
              </a:xfrm>
              <a:custGeom>
                <a:avLst/>
                <a:gdLst>
                  <a:gd name="T0" fmla="*/ 0 w 333"/>
                  <a:gd name="T1" fmla="*/ 8 h 79"/>
                  <a:gd name="T2" fmla="*/ 0 w 333"/>
                  <a:gd name="T3" fmla="*/ 79 h 79"/>
                  <a:gd name="T4" fmla="*/ 333 w 333"/>
                  <a:gd name="T5" fmla="*/ 73 h 79"/>
                  <a:gd name="T6" fmla="*/ 327 w 333"/>
                  <a:gd name="T7" fmla="*/ 0 h 79"/>
                  <a:gd name="T8" fmla="*/ 0 w 333"/>
                  <a:gd name="T9" fmla="*/ 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3" h="79">
                    <a:moveTo>
                      <a:pt x="0" y="8"/>
                    </a:moveTo>
                    <a:lnTo>
                      <a:pt x="0" y="79"/>
                    </a:lnTo>
                    <a:lnTo>
                      <a:pt x="333" y="73"/>
                    </a:lnTo>
                    <a:lnTo>
                      <a:pt x="32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44" name="Freeform 2177"/>
              <p:cNvSpPr>
                <a:spLocks/>
              </p:cNvSpPr>
              <p:nvPr/>
            </p:nvSpPr>
            <p:spPr bwMode="auto">
              <a:xfrm>
                <a:off x="3012" y="2615"/>
                <a:ext cx="120" cy="164"/>
              </a:xfrm>
              <a:custGeom>
                <a:avLst/>
                <a:gdLst>
                  <a:gd name="T0" fmla="*/ 0 w 242"/>
                  <a:gd name="T1" fmla="*/ 286 h 329"/>
                  <a:gd name="T2" fmla="*/ 62 w 242"/>
                  <a:gd name="T3" fmla="*/ 329 h 329"/>
                  <a:gd name="T4" fmla="*/ 242 w 242"/>
                  <a:gd name="T5" fmla="*/ 38 h 329"/>
                  <a:gd name="T6" fmla="*/ 178 w 242"/>
                  <a:gd name="T7" fmla="*/ 0 h 329"/>
                  <a:gd name="T8" fmla="*/ 0 w 242"/>
                  <a:gd name="T9" fmla="*/ 286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329">
                    <a:moveTo>
                      <a:pt x="0" y="286"/>
                    </a:moveTo>
                    <a:lnTo>
                      <a:pt x="62" y="329"/>
                    </a:lnTo>
                    <a:lnTo>
                      <a:pt x="242" y="38"/>
                    </a:lnTo>
                    <a:lnTo>
                      <a:pt x="178" y="0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45" name="Freeform 2178"/>
              <p:cNvSpPr>
                <a:spLocks/>
              </p:cNvSpPr>
              <p:nvPr/>
            </p:nvSpPr>
            <p:spPr bwMode="auto">
              <a:xfrm>
                <a:off x="3110" y="2874"/>
                <a:ext cx="167" cy="44"/>
              </a:xfrm>
              <a:custGeom>
                <a:avLst/>
                <a:gdLst>
                  <a:gd name="T0" fmla="*/ 0 w 333"/>
                  <a:gd name="T1" fmla="*/ 9 h 86"/>
                  <a:gd name="T2" fmla="*/ 1 w 333"/>
                  <a:gd name="T3" fmla="*/ 86 h 86"/>
                  <a:gd name="T4" fmla="*/ 333 w 333"/>
                  <a:gd name="T5" fmla="*/ 75 h 86"/>
                  <a:gd name="T6" fmla="*/ 327 w 333"/>
                  <a:gd name="T7" fmla="*/ 0 h 86"/>
                  <a:gd name="T8" fmla="*/ 0 w 333"/>
                  <a:gd name="T9" fmla="*/ 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3" h="86">
                    <a:moveTo>
                      <a:pt x="0" y="9"/>
                    </a:moveTo>
                    <a:lnTo>
                      <a:pt x="1" y="86"/>
                    </a:lnTo>
                    <a:lnTo>
                      <a:pt x="333" y="75"/>
                    </a:lnTo>
                    <a:lnTo>
                      <a:pt x="32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46" name="Line 2179"/>
              <p:cNvSpPr>
                <a:spLocks noChangeShapeType="1"/>
              </p:cNvSpPr>
              <p:nvPr/>
            </p:nvSpPr>
            <p:spPr bwMode="auto">
              <a:xfrm>
                <a:off x="3070" y="2741"/>
                <a:ext cx="9" cy="15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47" name="Line 2180"/>
              <p:cNvSpPr>
                <a:spLocks noChangeShapeType="1"/>
              </p:cNvSpPr>
              <p:nvPr/>
            </p:nvSpPr>
            <p:spPr bwMode="auto">
              <a:xfrm>
                <a:off x="3148" y="2863"/>
                <a:ext cx="11" cy="16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48" name="Line 2181"/>
              <p:cNvSpPr>
                <a:spLocks noChangeShapeType="1"/>
              </p:cNvSpPr>
              <p:nvPr/>
            </p:nvSpPr>
            <p:spPr bwMode="auto">
              <a:xfrm>
                <a:off x="3039" y="2838"/>
                <a:ext cx="17" cy="27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49" name="Freeform 2182"/>
              <p:cNvSpPr>
                <a:spLocks/>
              </p:cNvSpPr>
              <p:nvPr/>
            </p:nvSpPr>
            <p:spPr bwMode="auto">
              <a:xfrm>
                <a:off x="2831" y="2989"/>
                <a:ext cx="192" cy="264"/>
              </a:xfrm>
              <a:custGeom>
                <a:avLst/>
                <a:gdLst>
                  <a:gd name="T0" fmla="*/ 70 w 385"/>
                  <a:gd name="T1" fmla="*/ 0 h 526"/>
                  <a:gd name="T2" fmla="*/ 0 w 385"/>
                  <a:gd name="T3" fmla="*/ 50 h 526"/>
                  <a:gd name="T4" fmla="*/ 317 w 385"/>
                  <a:gd name="T5" fmla="*/ 526 h 526"/>
                  <a:gd name="T6" fmla="*/ 385 w 385"/>
                  <a:gd name="T7" fmla="*/ 477 h 526"/>
                  <a:gd name="T8" fmla="*/ 70 w 385"/>
                  <a:gd name="T9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5" h="526">
                    <a:moveTo>
                      <a:pt x="70" y="0"/>
                    </a:moveTo>
                    <a:lnTo>
                      <a:pt x="0" y="50"/>
                    </a:lnTo>
                    <a:lnTo>
                      <a:pt x="317" y="526"/>
                    </a:lnTo>
                    <a:lnTo>
                      <a:pt x="385" y="477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50" name="Freeform 2183"/>
              <p:cNvSpPr>
                <a:spLocks/>
              </p:cNvSpPr>
              <p:nvPr/>
            </p:nvSpPr>
            <p:spPr bwMode="auto">
              <a:xfrm>
                <a:off x="2775" y="3028"/>
                <a:ext cx="192" cy="262"/>
              </a:xfrm>
              <a:custGeom>
                <a:avLst/>
                <a:gdLst>
                  <a:gd name="T0" fmla="*/ 69 w 383"/>
                  <a:gd name="T1" fmla="*/ 0 h 524"/>
                  <a:gd name="T2" fmla="*/ 0 w 383"/>
                  <a:gd name="T3" fmla="*/ 50 h 524"/>
                  <a:gd name="T4" fmla="*/ 315 w 383"/>
                  <a:gd name="T5" fmla="*/ 524 h 524"/>
                  <a:gd name="T6" fmla="*/ 383 w 383"/>
                  <a:gd name="T7" fmla="*/ 475 h 524"/>
                  <a:gd name="T8" fmla="*/ 69 w 383"/>
                  <a:gd name="T9" fmla="*/ 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3" h="524">
                    <a:moveTo>
                      <a:pt x="69" y="0"/>
                    </a:moveTo>
                    <a:lnTo>
                      <a:pt x="0" y="50"/>
                    </a:lnTo>
                    <a:lnTo>
                      <a:pt x="315" y="524"/>
                    </a:lnTo>
                    <a:lnTo>
                      <a:pt x="383" y="47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51" name="Freeform 2184"/>
              <p:cNvSpPr>
                <a:spLocks/>
              </p:cNvSpPr>
              <p:nvPr/>
            </p:nvSpPr>
            <p:spPr bwMode="auto">
              <a:xfrm>
                <a:off x="2990" y="3209"/>
                <a:ext cx="162" cy="119"/>
              </a:xfrm>
              <a:custGeom>
                <a:avLst/>
                <a:gdLst>
                  <a:gd name="T0" fmla="*/ 35 w 326"/>
                  <a:gd name="T1" fmla="*/ 0 h 237"/>
                  <a:gd name="T2" fmla="*/ 0 w 326"/>
                  <a:gd name="T3" fmla="*/ 64 h 237"/>
                  <a:gd name="T4" fmla="*/ 287 w 326"/>
                  <a:gd name="T5" fmla="*/ 237 h 237"/>
                  <a:gd name="T6" fmla="*/ 326 w 326"/>
                  <a:gd name="T7" fmla="*/ 171 h 237"/>
                  <a:gd name="T8" fmla="*/ 35 w 326"/>
                  <a:gd name="T9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237">
                    <a:moveTo>
                      <a:pt x="35" y="0"/>
                    </a:moveTo>
                    <a:lnTo>
                      <a:pt x="0" y="64"/>
                    </a:lnTo>
                    <a:lnTo>
                      <a:pt x="287" y="237"/>
                    </a:lnTo>
                    <a:lnTo>
                      <a:pt x="326" y="17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52" name="Freeform 2185"/>
              <p:cNvSpPr>
                <a:spLocks/>
              </p:cNvSpPr>
              <p:nvPr/>
            </p:nvSpPr>
            <p:spPr bwMode="auto">
              <a:xfrm>
                <a:off x="2928" y="3263"/>
                <a:ext cx="50" cy="172"/>
              </a:xfrm>
              <a:custGeom>
                <a:avLst/>
                <a:gdLst>
                  <a:gd name="T0" fmla="*/ 73 w 99"/>
                  <a:gd name="T1" fmla="*/ 0 h 345"/>
                  <a:gd name="T2" fmla="*/ 0 w 99"/>
                  <a:gd name="T3" fmla="*/ 4 h 345"/>
                  <a:gd name="T4" fmla="*/ 26 w 99"/>
                  <a:gd name="T5" fmla="*/ 345 h 345"/>
                  <a:gd name="T6" fmla="*/ 99 w 99"/>
                  <a:gd name="T7" fmla="*/ 340 h 345"/>
                  <a:gd name="T8" fmla="*/ 73 w 99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345">
                    <a:moveTo>
                      <a:pt x="73" y="0"/>
                    </a:moveTo>
                    <a:lnTo>
                      <a:pt x="0" y="4"/>
                    </a:lnTo>
                    <a:lnTo>
                      <a:pt x="26" y="345"/>
                    </a:lnTo>
                    <a:lnTo>
                      <a:pt x="99" y="34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53" name="Freeform 2186"/>
              <p:cNvSpPr>
                <a:spLocks/>
              </p:cNvSpPr>
              <p:nvPr/>
            </p:nvSpPr>
            <p:spPr bwMode="auto">
              <a:xfrm>
                <a:off x="3012" y="3158"/>
                <a:ext cx="162" cy="118"/>
              </a:xfrm>
              <a:custGeom>
                <a:avLst/>
                <a:gdLst>
                  <a:gd name="T0" fmla="*/ 35 w 324"/>
                  <a:gd name="T1" fmla="*/ 0 h 236"/>
                  <a:gd name="T2" fmla="*/ 0 w 324"/>
                  <a:gd name="T3" fmla="*/ 67 h 236"/>
                  <a:gd name="T4" fmla="*/ 287 w 324"/>
                  <a:gd name="T5" fmla="*/ 236 h 236"/>
                  <a:gd name="T6" fmla="*/ 324 w 324"/>
                  <a:gd name="T7" fmla="*/ 170 h 236"/>
                  <a:gd name="T8" fmla="*/ 35 w 324"/>
                  <a:gd name="T9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" h="236">
                    <a:moveTo>
                      <a:pt x="35" y="0"/>
                    </a:moveTo>
                    <a:lnTo>
                      <a:pt x="0" y="67"/>
                    </a:lnTo>
                    <a:lnTo>
                      <a:pt x="287" y="236"/>
                    </a:lnTo>
                    <a:lnTo>
                      <a:pt x="324" y="17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54" name="Freeform 2187"/>
              <p:cNvSpPr>
                <a:spLocks/>
              </p:cNvSpPr>
              <p:nvPr/>
            </p:nvSpPr>
            <p:spPr bwMode="auto">
              <a:xfrm>
                <a:off x="2876" y="3264"/>
                <a:ext cx="50" cy="173"/>
              </a:xfrm>
              <a:custGeom>
                <a:avLst/>
                <a:gdLst>
                  <a:gd name="T0" fmla="*/ 75 w 100"/>
                  <a:gd name="T1" fmla="*/ 0 h 346"/>
                  <a:gd name="T2" fmla="*/ 0 w 100"/>
                  <a:gd name="T3" fmla="*/ 5 h 346"/>
                  <a:gd name="T4" fmla="*/ 26 w 100"/>
                  <a:gd name="T5" fmla="*/ 346 h 346"/>
                  <a:gd name="T6" fmla="*/ 100 w 100"/>
                  <a:gd name="T7" fmla="*/ 341 h 346"/>
                  <a:gd name="T8" fmla="*/ 75 w 100"/>
                  <a:gd name="T9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46">
                    <a:moveTo>
                      <a:pt x="75" y="0"/>
                    </a:moveTo>
                    <a:lnTo>
                      <a:pt x="0" y="5"/>
                    </a:lnTo>
                    <a:lnTo>
                      <a:pt x="26" y="346"/>
                    </a:lnTo>
                    <a:lnTo>
                      <a:pt x="100" y="34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55" name="Line 2188"/>
              <p:cNvSpPr>
                <a:spLocks noChangeShapeType="1"/>
              </p:cNvSpPr>
              <p:nvPr/>
            </p:nvSpPr>
            <p:spPr bwMode="auto">
              <a:xfrm flipH="1">
                <a:off x="3034" y="3218"/>
                <a:ext cx="14" cy="9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56" name="Line 2189"/>
              <p:cNvSpPr>
                <a:spLocks noChangeShapeType="1"/>
              </p:cNvSpPr>
              <p:nvPr/>
            </p:nvSpPr>
            <p:spPr bwMode="auto">
              <a:xfrm flipH="1">
                <a:off x="2917" y="3302"/>
                <a:ext cx="13" cy="10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57" name="Line 2190"/>
              <p:cNvSpPr>
                <a:spLocks noChangeShapeType="1"/>
              </p:cNvSpPr>
              <p:nvPr/>
            </p:nvSpPr>
            <p:spPr bwMode="auto">
              <a:xfrm flipH="1">
                <a:off x="2924" y="3188"/>
                <a:ext cx="28" cy="21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58" name="Freeform 2191"/>
              <p:cNvSpPr>
                <a:spLocks/>
              </p:cNvSpPr>
              <p:nvPr/>
            </p:nvSpPr>
            <p:spPr bwMode="auto">
              <a:xfrm>
                <a:off x="2518" y="3044"/>
                <a:ext cx="210" cy="249"/>
              </a:xfrm>
              <a:custGeom>
                <a:avLst/>
                <a:gdLst>
                  <a:gd name="T0" fmla="*/ 420 w 420"/>
                  <a:gd name="T1" fmla="*/ 54 h 500"/>
                  <a:gd name="T2" fmla="*/ 358 w 420"/>
                  <a:gd name="T3" fmla="*/ 0 h 500"/>
                  <a:gd name="T4" fmla="*/ 0 w 420"/>
                  <a:gd name="T5" fmla="*/ 443 h 500"/>
                  <a:gd name="T6" fmla="*/ 65 w 420"/>
                  <a:gd name="T7" fmla="*/ 500 h 500"/>
                  <a:gd name="T8" fmla="*/ 420 w 420"/>
                  <a:gd name="T9" fmla="*/ 54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0" h="500">
                    <a:moveTo>
                      <a:pt x="420" y="54"/>
                    </a:moveTo>
                    <a:lnTo>
                      <a:pt x="358" y="0"/>
                    </a:lnTo>
                    <a:lnTo>
                      <a:pt x="0" y="443"/>
                    </a:lnTo>
                    <a:lnTo>
                      <a:pt x="65" y="500"/>
                    </a:lnTo>
                    <a:lnTo>
                      <a:pt x="420" y="54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59" name="Freeform 2192"/>
              <p:cNvSpPr>
                <a:spLocks/>
              </p:cNvSpPr>
              <p:nvPr/>
            </p:nvSpPr>
            <p:spPr bwMode="auto">
              <a:xfrm>
                <a:off x="2465" y="3000"/>
                <a:ext cx="211" cy="250"/>
              </a:xfrm>
              <a:custGeom>
                <a:avLst/>
                <a:gdLst>
                  <a:gd name="T0" fmla="*/ 422 w 422"/>
                  <a:gd name="T1" fmla="*/ 54 h 498"/>
                  <a:gd name="T2" fmla="*/ 355 w 422"/>
                  <a:gd name="T3" fmla="*/ 0 h 498"/>
                  <a:gd name="T4" fmla="*/ 0 w 422"/>
                  <a:gd name="T5" fmla="*/ 443 h 498"/>
                  <a:gd name="T6" fmla="*/ 65 w 422"/>
                  <a:gd name="T7" fmla="*/ 498 h 498"/>
                  <a:gd name="T8" fmla="*/ 422 w 422"/>
                  <a:gd name="T9" fmla="*/ 54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2" h="498">
                    <a:moveTo>
                      <a:pt x="422" y="54"/>
                    </a:moveTo>
                    <a:lnTo>
                      <a:pt x="355" y="0"/>
                    </a:lnTo>
                    <a:lnTo>
                      <a:pt x="0" y="443"/>
                    </a:lnTo>
                    <a:lnTo>
                      <a:pt x="65" y="498"/>
                    </a:lnTo>
                    <a:lnTo>
                      <a:pt x="422" y="54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60" name="Freeform 2193"/>
              <p:cNvSpPr>
                <a:spLocks/>
              </p:cNvSpPr>
              <p:nvPr/>
            </p:nvSpPr>
            <p:spPr bwMode="auto">
              <a:xfrm>
                <a:off x="2487" y="3263"/>
                <a:ext cx="76" cy="174"/>
              </a:xfrm>
              <a:custGeom>
                <a:avLst/>
                <a:gdLst>
                  <a:gd name="T0" fmla="*/ 154 w 154"/>
                  <a:gd name="T1" fmla="*/ 16 h 349"/>
                  <a:gd name="T2" fmla="*/ 81 w 154"/>
                  <a:gd name="T3" fmla="*/ 0 h 349"/>
                  <a:gd name="T4" fmla="*/ 0 w 154"/>
                  <a:gd name="T5" fmla="*/ 332 h 349"/>
                  <a:gd name="T6" fmla="*/ 77 w 154"/>
                  <a:gd name="T7" fmla="*/ 349 h 349"/>
                  <a:gd name="T8" fmla="*/ 154 w 154"/>
                  <a:gd name="T9" fmla="*/ 16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349">
                    <a:moveTo>
                      <a:pt x="154" y="16"/>
                    </a:moveTo>
                    <a:lnTo>
                      <a:pt x="81" y="0"/>
                    </a:lnTo>
                    <a:lnTo>
                      <a:pt x="0" y="332"/>
                    </a:lnTo>
                    <a:lnTo>
                      <a:pt x="77" y="349"/>
                    </a:lnTo>
                    <a:lnTo>
                      <a:pt x="154" y="16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61" name="Freeform 2194"/>
              <p:cNvSpPr>
                <a:spLocks/>
              </p:cNvSpPr>
              <p:nvPr/>
            </p:nvSpPr>
            <p:spPr bwMode="auto">
              <a:xfrm>
                <a:off x="2332" y="3211"/>
                <a:ext cx="169" cy="97"/>
              </a:xfrm>
              <a:custGeom>
                <a:avLst/>
                <a:gdLst>
                  <a:gd name="T0" fmla="*/ 340 w 340"/>
                  <a:gd name="T1" fmla="*/ 73 h 195"/>
                  <a:gd name="T2" fmla="*/ 310 w 340"/>
                  <a:gd name="T3" fmla="*/ 0 h 195"/>
                  <a:gd name="T4" fmla="*/ 0 w 340"/>
                  <a:gd name="T5" fmla="*/ 122 h 195"/>
                  <a:gd name="T6" fmla="*/ 26 w 340"/>
                  <a:gd name="T7" fmla="*/ 195 h 195"/>
                  <a:gd name="T8" fmla="*/ 340 w 340"/>
                  <a:gd name="T9" fmla="*/ 7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195">
                    <a:moveTo>
                      <a:pt x="340" y="73"/>
                    </a:moveTo>
                    <a:lnTo>
                      <a:pt x="310" y="0"/>
                    </a:lnTo>
                    <a:lnTo>
                      <a:pt x="0" y="122"/>
                    </a:lnTo>
                    <a:lnTo>
                      <a:pt x="26" y="195"/>
                    </a:lnTo>
                    <a:lnTo>
                      <a:pt x="340" y="73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62" name="Freeform 2195"/>
              <p:cNvSpPr>
                <a:spLocks/>
              </p:cNvSpPr>
              <p:nvPr/>
            </p:nvSpPr>
            <p:spPr bwMode="auto">
              <a:xfrm>
                <a:off x="2542" y="3270"/>
                <a:ext cx="76" cy="174"/>
              </a:xfrm>
              <a:custGeom>
                <a:avLst/>
                <a:gdLst>
                  <a:gd name="T0" fmla="*/ 151 w 151"/>
                  <a:gd name="T1" fmla="*/ 18 h 349"/>
                  <a:gd name="T2" fmla="*/ 79 w 151"/>
                  <a:gd name="T3" fmla="*/ 0 h 349"/>
                  <a:gd name="T4" fmla="*/ 0 w 151"/>
                  <a:gd name="T5" fmla="*/ 332 h 349"/>
                  <a:gd name="T6" fmla="*/ 74 w 151"/>
                  <a:gd name="T7" fmla="*/ 349 h 349"/>
                  <a:gd name="T8" fmla="*/ 151 w 151"/>
                  <a:gd name="T9" fmla="*/ 1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349">
                    <a:moveTo>
                      <a:pt x="151" y="18"/>
                    </a:moveTo>
                    <a:lnTo>
                      <a:pt x="79" y="0"/>
                    </a:lnTo>
                    <a:lnTo>
                      <a:pt x="0" y="332"/>
                    </a:lnTo>
                    <a:lnTo>
                      <a:pt x="74" y="349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63" name="Freeform 2196"/>
              <p:cNvSpPr>
                <a:spLocks/>
              </p:cNvSpPr>
              <p:nvPr/>
            </p:nvSpPr>
            <p:spPr bwMode="auto">
              <a:xfrm>
                <a:off x="2314" y="3161"/>
                <a:ext cx="169" cy="96"/>
              </a:xfrm>
              <a:custGeom>
                <a:avLst/>
                <a:gdLst>
                  <a:gd name="T0" fmla="*/ 336 w 336"/>
                  <a:gd name="T1" fmla="*/ 70 h 191"/>
                  <a:gd name="T2" fmla="*/ 311 w 336"/>
                  <a:gd name="T3" fmla="*/ 0 h 191"/>
                  <a:gd name="T4" fmla="*/ 0 w 336"/>
                  <a:gd name="T5" fmla="*/ 122 h 191"/>
                  <a:gd name="T6" fmla="*/ 24 w 336"/>
                  <a:gd name="T7" fmla="*/ 191 h 191"/>
                  <a:gd name="T8" fmla="*/ 336 w 336"/>
                  <a:gd name="T9" fmla="*/ 7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191">
                    <a:moveTo>
                      <a:pt x="336" y="70"/>
                    </a:moveTo>
                    <a:lnTo>
                      <a:pt x="311" y="0"/>
                    </a:lnTo>
                    <a:lnTo>
                      <a:pt x="0" y="122"/>
                    </a:lnTo>
                    <a:lnTo>
                      <a:pt x="24" y="191"/>
                    </a:lnTo>
                    <a:lnTo>
                      <a:pt x="336" y="7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64" name="Line 2197"/>
              <p:cNvSpPr>
                <a:spLocks noChangeShapeType="1"/>
              </p:cNvSpPr>
              <p:nvPr/>
            </p:nvSpPr>
            <p:spPr bwMode="auto">
              <a:xfrm flipH="1" flipV="1">
                <a:off x="2552" y="3302"/>
                <a:ext cx="14" cy="13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65" name="Line 2198"/>
              <p:cNvSpPr>
                <a:spLocks noChangeShapeType="1"/>
              </p:cNvSpPr>
              <p:nvPr/>
            </p:nvSpPr>
            <p:spPr bwMode="auto">
              <a:xfrm flipH="1" flipV="1">
                <a:off x="2439" y="3213"/>
                <a:ext cx="13" cy="13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66" name="Line 2199"/>
              <p:cNvSpPr>
                <a:spLocks noChangeShapeType="1"/>
              </p:cNvSpPr>
              <p:nvPr/>
            </p:nvSpPr>
            <p:spPr bwMode="auto">
              <a:xfrm flipH="1" flipV="1">
                <a:off x="2539" y="3190"/>
                <a:ext cx="27" cy="23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267" name="Group 2154"/>
            <p:cNvGrpSpPr>
              <a:grpSpLocks/>
            </p:cNvGrpSpPr>
            <p:nvPr/>
          </p:nvGrpSpPr>
          <p:grpSpPr bwMode="auto">
            <a:xfrm>
              <a:off x="5076056" y="5733256"/>
              <a:ext cx="212400" cy="169200"/>
              <a:chOff x="2246" y="2422"/>
              <a:chExt cx="1031" cy="1022"/>
            </a:xfrm>
          </p:grpSpPr>
          <p:sp>
            <p:nvSpPr>
              <p:cNvPr id="268" name="Freeform 2155"/>
              <p:cNvSpPr>
                <a:spLocks/>
              </p:cNvSpPr>
              <p:nvPr/>
            </p:nvSpPr>
            <p:spPr bwMode="auto">
              <a:xfrm>
                <a:off x="2642" y="2422"/>
                <a:ext cx="105" cy="167"/>
              </a:xfrm>
              <a:custGeom>
                <a:avLst/>
                <a:gdLst>
                  <a:gd name="T0" fmla="*/ 146 w 210"/>
                  <a:gd name="T1" fmla="*/ 333 h 333"/>
                  <a:gd name="T2" fmla="*/ 210 w 210"/>
                  <a:gd name="T3" fmla="*/ 306 h 333"/>
                  <a:gd name="T4" fmla="*/ 68 w 210"/>
                  <a:gd name="T5" fmla="*/ 0 h 333"/>
                  <a:gd name="T6" fmla="*/ 0 w 210"/>
                  <a:gd name="T7" fmla="*/ 30 h 333"/>
                  <a:gd name="T8" fmla="*/ 146 w 210"/>
                  <a:gd name="T9" fmla="*/ 33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333">
                    <a:moveTo>
                      <a:pt x="146" y="333"/>
                    </a:moveTo>
                    <a:lnTo>
                      <a:pt x="210" y="306"/>
                    </a:lnTo>
                    <a:lnTo>
                      <a:pt x="68" y="0"/>
                    </a:lnTo>
                    <a:lnTo>
                      <a:pt x="0" y="30"/>
                    </a:lnTo>
                    <a:lnTo>
                      <a:pt x="146" y="333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69" name="Rectangle 2156"/>
              <p:cNvSpPr>
                <a:spLocks noChangeArrowheads="1"/>
              </p:cNvSpPr>
              <p:nvPr/>
            </p:nvSpPr>
            <p:spPr bwMode="auto">
              <a:xfrm>
                <a:off x="2716" y="2570"/>
                <a:ext cx="33" cy="280"/>
              </a:xfrm>
              <a:prstGeom prst="rect">
                <a:avLst/>
              </a:prstGeom>
              <a:solidFill>
                <a:srgbClr val="0073E6"/>
              </a:solidFill>
              <a:ln w="3175">
                <a:solidFill>
                  <a:srgbClr val="0075E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70" name="Rectangle 2157"/>
              <p:cNvSpPr>
                <a:spLocks noChangeArrowheads="1"/>
              </p:cNvSpPr>
              <p:nvPr/>
            </p:nvSpPr>
            <p:spPr bwMode="auto">
              <a:xfrm>
                <a:off x="2783" y="2570"/>
                <a:ext cx="34" cy="280"/>
              </a:xfrm>
              <a:prstGeom prst="rect">
                <a:avLst/>
              </a:prstGeom>
              <a:solidFill>
                <a:srgbClr val="0073E6"/>
              </a:solidFill>
              <a:ln w="3175">
                <a:solidFill>
                  <a:srgbClr val="0075E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71" name="Freeform 2158"/>
              <p:cNvSpPr>
                <a:spLocks/>
              </p:cNvSpPr>
              <p:nvPr/>
            </p:nvSpPr>
            <p:spPr bwMode="auto">
              <a:xfrm>
                <a:off x="2779" y="2425"/>
                <a:ext cx="115" cy="163"/>
              </a:xfrm>
              <a:custGeom>
                <a:avLst/>
                <a:gdLst>
                  <a:gd name="T0" fmla="*/ 0 w 231"/>
                  <a:gd name="T1" fmla="*/ 292 h 327"/>
                  <a:gd name="T2" fmla="*/ 67 w 231"/>
                  <a:gd name="T3" fmla="*/ 327 h 327"/>
                  <a:gd name="T4" fmla="*/ 231 w 231"/>
                  <a:gd name="T5" fmla="*/ 30 h 327"/>
                  <a:gd name="T6" fmla="*/ 165 w 231"/>
                  <a:gd name="T7" fmla="*/ 0 h 327"/>
                  <a:gd name="T8" fmla="*/ 0 w 231"/>
                  <a:gd name="T9" fmla="*/ 292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327">
                    <a:moveTo>
                      <a:pt x="0" y="292"/>
                    </a:moveTo>
                    <a:lnTo>
                      <a:pt x="67" y="327"/>
                    </a:lnTo>
                    <a:lnTo>
                      <a:pt x="231" y="30"/>
                    </a:lnTo>
                    <a:lnTo>
                      <a:pt x="165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72" name="Freeform 2159"/>
              <p:cNvSpPr>
                <a:spLocks/>
              </p:cNvSpPr>
              <p:nvPr/>
            </p:nvSpPr>
            <p:spPr bwMode="auto">
              <a:xfrm>
                <a:off x="2597" y="2451"/>
                <a:ext cx="106" cy="170"/>
              </a:xfrm>
              <a:custGeom>
                <a:avLst/>
                <a:gdLst>
                  <a:gd name="T0" fmla="*/ 142 w 213"/>
                  <a:gd name="T1" fmla="*/ 341 h 341"/>
                  <a:gd name="T2" fmla="*/ 213 w 213"/>
                  <a:gd name="T3" fmla="*/ 308 h 341"/>
                  <a:gd name="T4" fmla="*/ 67 w 213"/>
                  <a:gd name="T5" fmla="*/ 0 h 341"/>
                  <a:gd name="T6" fmla="*/ 0 w 213"/>
                  <a:gd name="T7" fmla="*/ 32 h 341"/>
                  <a:gd name="T8" fmla="*/ 142 w 213"/>
                  <a:gd name="T9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41">
                    <a:moveTo>
                      <a:pt x="142" y="341"/>
                    </a:moveTo>
                    <a:lnTo>
                      <a:pt x="213" y="308"/>
                    </a:lnTo>
                    <a:lnTo>
                      <a:pt x="67" y="0"/>
                    </a:lnTo>
                    <a:lnTo>
                      <a:pt x="0" y="32"/>
                    </a:lnTo>
                    <a:lnTo>
                      <a:pt x="142" y="341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73" name="Freeform 2160"/>
              <p:cNvSpPr>
                <a:spLocks/>
              </p:cNvSpPr>
              <p:nvPr/>
            </p:nvSpPr>
            <p:spPr bwMode="auto">
              <a:xfrm>
                <a:off x="2822" y="2451"/>
                <a:ext cx="116" cy="165"/>
              </a:xfrm>
              <a:custGeom>
                <a:avLst/>
                <a:gdLst>
                  <a:gd name="T0" fmla="*/ 0 w 232"/>
                  <a:gd name="T1" fmla="*/ 297 h 330"/>
                  <a:gd name="T2" fmla="*/ 68 w 232"/>
                  <a:gd name="T3" fmla="*/ 330 h 330"/>
                  <a:gd name="T4" fmla="*/ 232 w 232"/>
                  <a:gd name="T5" fmla="*/ 37 h 330"/>
                  <a:gd name="T6" fmla="*/ 168 w 232"/>
                  <a:gd name="T7" fmla="*/ 0 h 330"/>
                  <a:gd name="T8" fmla="*/ 0 w 232"/>
                  <a:gd name="T9" fmla="*/ 297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330">
                    <a:moveTo>
                      <a:pt x="0" y="297"/>
                    </a:moveTo>
                    <a:lnTo>
                      <a:pt x="68" y="330"/>
                    </a:lnTo>
                    <a:lnTo>
                      <a:pt x="232" y="37"/>
                    </a:lnTo>
                    <a:lnTo>
                      <a:pt x="168" y="0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74" name="Line 2161"/>
              <p:cNvSpPr>
                <a:spLocks noChangeShapeType="1"/>
              </p:cNvSpPr>
              <p:nvPr/>
            </p:nvSpPr>
            <p:spPr bwMode="auto">
              <a:xfrm>
                <a:off x="2685" y="2562"/>
                <a:ext cx="19" cy="1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75" name="Line 2162"/>
              <p:cNvSpPr>
                <a:spLocks noChangeShapeType="1"/>
              </p:cNvSpPr>
              <p:nvPr/>
            </p:nvSpPr>
            <p:spPr bwMode="auto">
              <a:xfrm>
                <a:off x="2828" y="2556"/>
                <a:ext cx="19" cy="1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76" name="Line 2163"/>
              <p:cNvSpPr>
                <a:spLocks noChangeShapeType="1"/>
              </p:cNvSpPr>
              <p:nvPr/>
            </p:nvSpPr>
            <p:spPr bwMode="auto">
              <a:xfrm>
                <a:off x="2747" y="2639"/>
                <a:ext cx="36" cy="1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77" name="Freeform 2164"/>
              <p:cNvSpPr>
                <a:spLocks/>
              </p:cNvSpPr>
              <p:nvPr/>
            </p:nvSpPr>
            <p:spPr bwMode="auto">
              <a:xfrm>
                <a:off x="2394" y="2789"/>
                <a:ext cx="252" cy="202"/>
              </a:xfrm>
              <a:custGeom>
                <a:avLst/>
                <a:gdLst>
                  <a:gd name="T0" fmla="*/ 451 w 503"/>
                  <a:gd name="T1" fmla="*/ 406 h 406"/>
                  <a:gd name="T2" fmla="*/ 503 w 503"/>
                  <a:gd name="T3" fmla="*/ 337 h 406"/>
                  <a:gd name="T4" fmla="*/ 46 w 503"/>
                  <a:gd name="T5" fmla="*/ 0 h 406"/>
                  <a:gd name="T6" fmla="*/ 0 w 503"/>
                  <a:gd name="T7" fmla="*/ 69 h 406"/>
                  <a:gd name="T8" fmla="*/ 451 w 503"/>
                  <a:gd name="T9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406">
                    <a:moveTo>
                      <a:pt x="451" y="406"/>
                    </a:moveTo>
                    <a:lnTo>
                      <a:pt x="503" y="337"/>
                    </a:lnTo>
                    <a:lnTo>
                      <a:pt x="46" y="0"/>
                    </a:lnTo>
                    <a:lnTo>
                      <a:pt x="0" y="69"/>
                    </a:lnTo>
                    <a:lnTo>
                      <a:pt x="451" y="406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78" name="Freeform 2165"/>
              <p:cNvSpPr>
                <a:spLocks/>
              </p:cNvSpPr>
              <p:nvPr/>
            </p:nvSpPr>
            <p:spPr bwMode="auto">
              <a:xfrm>
                <a:off x="2434" y="2733"/>
                <a:ext cx="251" cy="202"/>
              </a:xfrm>
              <a:custGeom>
                <a:avLst/>
                <a:gdLst>
                  <a:gd name="T0" fmla="*/ 452 w 501"/>
                  <a:gd name="T1" fmla="*/ 404 h 404"/>
                  <a:gd name="T2" fmla="*/ 501 w 501"/>
                  <a:gd name="T3" fmla="*/ 337 h 404"/>
                  <a:gd name="T4" fmla="*/ 47 w 501"/>
                  <a:gd name="T5" fmla="*/ 0 h 404"/>
                  <a:gd name="T6" fmla="*/ 0 w 501"/>
                  <a:gd name="T7" fmla="*/ 70 h 404"/>
                  <a:gd name="T8" fmla="*/ 452 w 501"/>
                  <a:gd name="T9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404">
                    <a:moveTo>
                      <a:pt x="452" y="404"/>
                    </a:moveTo>
                    <a:lnTo>
                      <a:pt x="501" y="337"/>
                    </a:lnTo>
                    <a:lnTo>
                      <a:pt x="47" y="0"/>
                    </a:lnTo>
                    <a:lnTo>
                      <a:pt x="0" y="70"/>
                    </a:lnTo>
                    <a:lnTo>
                      <a:pt x="452" y="404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79" name="Freeform 2166"/>
              <p:cNvSpPr>
                <a:spLocks/>
              </p:cNvSpPr>
              <p:nvPr/>
            </p:nvSpPr>
            <p:spPr bwMode="auto">
              <a:xfrm>
                <a:off x="2249" y="2768"/>
                <a:ext cx="173" cy="68"/>
              </a:xfrm>
              <a:custGeom>
                <a:avLst/>
                <a:gdLst>
                  <a:gd name="T0" fmla="*/ 329 w 346"/>
                  <a:gd name="T1" fmla="*/ 137 h 137"/>
                  <a:gd name="T2" fmla="*/ 346 w 346"/>
                  <a:gd name="T3" fmla="*/ 58 h 137"/>
                  <a:gd name="T4" fmla="*/ 17 w 346"/>
                  <a:gd name="T5" fmla="*/ 0 h 137"/>
                  <a:gd name="T6" fmla="*/ 0 w 346"/>
                  <a:gd name="T7" fmla="*/ 72 h 137"/>
                  <a:gd name="T8" fmla="*/ 329 w 346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137">
                    <a:moveTo>
                      <a:pt x="329" y="137"/>
                    </a:moveTo>
                    <a:lnTo>
                      <a:pt x="346" y="58"/>
                    </a:lnTo>
                    <a:lnTo>
                      <a:pt x="17" y="0"/>
                    </a:lnTo>
                    <a:lnTo>
                      <a:pt x="0" y="72"/>
                    </a:lnTo>
                    <a:lnTo>
                      <a:pt x="329" y="137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80" name="Freeform 2167"/>
              <p:cNvSpPr>
                <a:spLocks/>
              </p:cNvSpPr>
              <p:nvPr/>
            </p:nvSpPr>
            <p:spPr bwMode="auto">
              <a:xfrm>
                <a:off x="2366" y="2601"/>
                <a:ext cx="104" cy="170"/>
              </a:xfrm>
              <a:custGeom>
                <a:avLst/>
                <a:gdLst>
                  <a:gd name="T0" fmla="*/ 140 w 208"/>
                  <a:gd name="T1" fmla="*/ 341 h 341"/>
                  <a:gd name="T2" fmla="*/ 208 w 208"/>
                  <a:gd name="T3" fmla="*/ 308 h 341"/>
                  <a:gd name="T4" fmla="*/ 69 w 208"/>
                  <a:gd name="T5" fmla="*/ 0 h 341"/>
                  <a:gd name="T6" fmla="*/ 0 w 208"/>
                  <a:gd name="T7" fmla="*/ 29 h 341"/>
                  <a:gd name="T8" fmla="*/ 140 w 208"/>
                  <a:gd name="T9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41">
                    <a:moveTo>
                      <a:pt x="140" y="341"/>
                    </a:moveTo>
                    <a:lnTo>
                      <a:pt x="208" y="308"/>
                    </a:lnTo>
                    <a:lnTo>
                      <a:pt x="69" y="0"/>
                    </a:lnTo>
                    <a:lnTo>
                      <a:pt x="0" y="29"/>
                    </a:lnTo>
                    <a:lnTo>
                      <a:pt x="140" y="341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81" name="Freeform 2168"/>
              <p:cNvSpPr>
                <a:spLocks/>
              </p:cNvSpPr>
              <p:nvPr/>
            </p:nvSpPr>
            <p:spPr bwMode="auto">
              <a:xfrm>
                <a:off x="2246" y="2823"/>
                <a:ext cx="172" cy="69"/>
              </a:xfrm>
              <a:custGeom>
                <a:avLst/>
                <a:gdLst>
                  <a:gd name="T0" fmla="*/ 330 w 343"/>
                  <a:gd name="T1" fmla="*/ 138 h 138"/>
                  <a:gd name="T2" fmla="*/ 343 w 343"/>
                  <a:gd name="T3" fmla="*/ 60 h 138"/>
                  <a:gd name="T4" fmla="*/ 15 w 343"/>
                  <a:gd name="T5" fmla="*/ 0 h 138"/>
                  <a:gd name="T6" fmla="*/ 0 w 343"/>
                  <a:gd name="T7" fmla="*/ 73 h 138"/>
                  <a:gd name="T8" fmla="*/ 330 w 343"/>
                  <a:gd name="T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3" h="138">
                    <a:moveTo>
                      <a:pt x="330" y="138"/>
                    </a:moveTo>
                    <a:lnTo>
                      <a:pt x="343" y="60"/>
                    </a:lnTo>
                    <a:lnTo>
                      <a:pt x="15" y="0"/>
                    </a:lnTo>
                    <a:lnTo>
                      <a:pt x="0" y="73"/>
                    </a:lnTo>
                    <a:lnTo>
                      <a:pt x="330" y="138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82" name="Freeform 2169"/>
              <p:cNvSpPr>
                <a:spLocks/>
              </p:cNvSpPr>
              <p:nvPr/>
            </p:nvSpPr>
            <p:spPr bwMode="auto">
              <a:xfrm>
                <a:off x="2416" y="2579"/>
                <a:ext cx="102" cy="171"/>
              </a:xfrm>
              <a:custGeom>
                <a:avLst/>
                <a:gdLst>
                  <a:gd name="T0" fmla="*/ 134 w 205"/>
                  <a:gd name="T1" fmla="*/ 342 h 342"/>
                  <a:gd name="T2" fmla="*/ 205 w 205"/>
                  <a:gd name="T3" fmla="*/ 311 h 342"/>
                  <a:gd name="T4" fmla="*/ 69 w 205"/>
                  <a:gd name="T5" fmla="*/ 0 h 342"/>
                  <a:gd name="T6" fmla="*/ 0 w 205"/>
                  <a:gd name="T7" fmla="*/ 32 h 342"/>
                  <a:gd name="T8" fmla="*/ 134 w 205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342">
                    <a:moveTo>
                      <a:pt x="134" y="342"/>
                    </a:moveTo>
                    <a:lnTo>
                      <a:pt x="205" y="311"/>
                    </a:lnTo>
                    <a:lnTo>
                      <a:pt x="69" y="0"/>
                    </a:lnTo>
                    <a:lnTo>
                      <a:pt x="0" y="32"/>
                    </a:lnTo>
                    <a:lnTo>
                      <a:pt x="134" y="342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83" name="Line 2170"/>
              <p:cNvSpPr>
                <a:spLocks noChangeShapeType="1"/>
              </p:cNvSpPr>
              <p:nvPr/>
            </p:nvSpPr>
            <p:spPr bwMode="auto">
              <a:xfrm flipV="1">
                <a:off x="2373" y="2826"/>
                <a:ext cx="10" cy="16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84" name="Line 2171"/>
              <p:cNvSpPr>
                <a:spLocks noChangeShapeType="1"/>
              </p:cNvSpPr>
              <p:nvPr/>
            </p:nvSpPr>
            <p:spPr bwMode="auto">
              <a:xfrm flipV="1">
                <a:off x="2456" y="2707"/>
                <a:ext cx="9" cy="12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85" name="Line 2172"/>
              <p:cNvSpPr>
                <a:spLocks noChangeShapeType="1"/>
              </p:cNvSpPr>
              <p:nvPr/>
            </p:nvSpPr>
            <p:spPr bwMode="auto">
              <a:xfrm flipV="1">
                <a:off x="2473" y="2808"/>
                <a:ext cx="19" cy="30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86" name="Freeform 2173"/>
              <p:cNvSpPr>
                <a:spLocks/>
              </p:cNvSpPr>
              <p:nvPr/>
            </p:nvSpPr>
            <p:spPr bwMode="auto">
              <a:xfrm>
                <a:off x="2840" y="2768"/>
                <a:ext cx="260" cy="185"/>
              </a:xfrm>
              <a:custGeom>
                <a:avLst/>
                <a:gdLst>
                  <a:gd name="T0" fmla="*/ 0 w 520"/>
                  <a:gd name="T1" fmla="*/ 299 h 370"/>
                  <a:gd name="T2" fmla="*/ 43 w 520"/>
                  <a:gd name="T3" fmla="*/ 370 h 370"/>
                  <a:gd name="T4" fmla="*/ 520 w 520"/>
                  <a:gd name="T5" fmla="*/ 71 h 370"/>
                  <a:gd name="T6" fmla="*/ 479 w 520"/>
                  <a:gd name="T7" fmla="*/ 0 h 370"/>
                  <a:gd name="T8" fmla="*/ 0 w 520"/>
                  <a:gd name="T9" fmla="*/ 29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70">
                    <a:moveTo>
                      <a:pt x="0" y="299"/>
                    </a:moveTo>
                    <a:lnTo>
                      <a:pt x="43" y="370"/>
                    </a:lnTo>
                    <a:lnTo>
                      <a:pt x="520" y="71"/>
                    </a:lnTo>
                    <a:lnTo>
                      <a:pt x="479" y="0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87" name="Freeform 2174"/>
              <p:cNvSpPr>
                <a:spLocks/>
              </p:cNvSpPr>
              <p:nvPr/>
            </p:nvSpPr>
            <p:spPr bwMode="auto">
              <a:xfrm>
                <a:off x="2875" y="2825"/>
                <a:ext cx="261" cy="186"/>
              </a:xfrm>
              <a:custGeom>
                <a:avLst/>
                <a:gdLst>
                  <a:gd name="T0" fmla="*/ 0 w 522"/>
                  <a:gd name="T1" fmla="*/ 301 h 372"/>
                  <a:gd name="T2" fmla="*/ 45 w 522"/>
                  <a:gd name="T3" fmla="*/ 372 h 372"/>
                  <a:gd name="T4" fmla="*/ 522 w 522"/>
                  <a:gd name="T5" fmla="*/ 69 h 372"/>
                  <a:gd name="T6" fmla="*/ 480 w 522"/>
                  <a:gd name="T7" fmla="*/ 0 h 372"/>
                  <a:gd name="T8" fmla="*/ 0 w 522"/>
                  <a:gd name="T9" fmla="*/ 301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72">
                    <a:moveTo>
                      <a:pt x="0" y="301"/>
                    </a:moveTo>
                    <a:lnTo>
                      <a:pt x="45" y="372"/>
                    </a:lnTo>
                    <a:lnTo>
                      <a:pt x="522" y="69"/>
                    </a:lnTo>
                    <a:lnTo>
                      <a:pt x="480" y="0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88" name="Freeform 2175"/>
              <p:cNvSpPr>
                <a:spLocks/>
              </p:cNvSpPr>
              <p:nvPr/>
            </p:nvSpPr>
            <p:spPr bwMode="auto">
              <a:xfrm>
                <a:off x="3059" y="2639"/>
                <a:ext cx="124" cy="164"/>
              </a:xfrm>
              <a:custGeom>
                <a:avLst/>
                <a:gdLst>
                  <a:gd name="T0" fmla="*/ 0 w 246"/>
                  <a:gd name="T1" fmla="*/ 286 h 328"/>
                  <a:gd name="T2" fmla="*/ 60 w 246"/>
                  <a:gd name="T3" fmla="*/ 328 h 328"/>
                  <a:gd name="T4" fmla="*/ 246 w 246"/>
                  <a:gd name="T5" fmla="*/ 40 h 328"/>
                  <a:gd name="T6" fmla="*/ 182 w 246"/>
                  <a:gd name="T7" fmla="*/ 0 h 328"/>
                  <a:gd name="T8" fmla="*/ 0 w 246"/>
                  <a:gd name="T9" fmla="*/ 286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328">
                    <a:moveTo>
                      <a:pt x="0" y="286"/>
                    </a:moveTo>
                    <a:lnTo>
                      <a:pt x="60" y="328"/>
                    </a:lnTo>
                    <a:lnTo>
                      <a:pt x="246" y="40"/>
                    </a:lnTo>
                    <a:lnTo>
                      <a:pt x="182" y="0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89" name="Freeform 2176"/>
              <p:cNvSpPr>
                <a:spLocks/>
              </p:cNvSpPr>
              <p:nvPr/>
            </p:nvSpPr>
            <p:spPr bwMode="auto">
              <a:xfrm>
                <a:off x="3110" y="2823"/>
                <a:ext cx="167" cy="40"/>
              </a:xfrm>
              <a:custGeom>
                <a:avLst/>
                <a:gdLst>
                  <a:gd name="T0" fmla="*/ 0 w 333"/>
                  <a:gd name="T1" fmla="*/ 8 h 79"/>
                  <a:gd name="T2" fmla="*/ 0 w 333"/>
                  <a:gd name="T3" fmla="*/ 79 h 79"/>
                  <a:gd name="T4" fmla="*/ 333 w 333"/>
                  <a:gd name="T5" fmla="*/ 73 h 79"/>
                  <a:gd name="T6" fmla="*/ 327 w 333"/>
                  <a:gd name="T7" fmla="*/ 0 h 79"/>
                  <a:gd name="T8" fmla="*/ 0 w 333"/>
                  <a:gd name="T9" fmla="*/ 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3" h="79">
                    <a:moveTo>
                      <a:pt x="0" y="8"/>
                    </a:moveTo>
                    <a:lnTo>
                      <a:pt x="0" y="79"/>
                    </a:lnTo>
                    <a:lnTo>
                      <a:pt x="333" y="73"/>
                    </a:lnTo>
                    <a:lnTo>
                      <a:pt x="32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90" name="Freeform 2177"/>
              <p:cNvSpPr>
                <a:spLocks/>
              </p:cNvSpPr>
              <p:nvPr/>
            </p:nvSpPr>
            <p:spPr bwMode="auto">
              <a:xfrm>
                <a:off x="3012" y="2615"/>
                <a:ext cx="120" cy="164"/>
              </a:xfrm>
              <a:custGeom>
                <a:avLst/>
                <a:gdLst>
                  <a:gd name="T0" fmla="*/ 0 w 242"/>
                  <a:gd name="T1" fmla="*/ 286 h 329"/>
                  <a:gd name="T2" fmla="*/ 62 w 242"/>
                  <a:gd name="T3" fmla="*/ 329 h 329"/>
                  <a:gd name="T4" fmla="*/ 242 w 242"/>
                  <a:gd name="T5" fmla="*/ 38 h 329"/>
                  <a:gd name="T6" fmla="*/ 178 w 242"/>
                  <a:gd name="T7" fmla="*/ 0 h 329"/>
                  <a:gd name="T8" fmla="*/ 0 w 242"/>
                  <a:gd name="T9" fmla="*/ 286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329">
                    <a:moveTo>
                      <a:pt x="0" y="286"/>
                    </a:moveTo>
                    <a:lnTo>
                      <a:pt x="62" y="329"/>
                    </a:lnTo>
                    <a:lnTo>
                      <a:pt x="242" y="38"/>
                    </a:lnTo>
                    <a:lnTo>
                      <a:pt x="178" y="0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91" name="Freeform 2178"/>
              <p:cNvSpPr>
                <a:spLocks/>
              </p:cNvSpPr>
              <p:nvPr/>
            </p:nvSpPr>
            <p:spPr bwMode="auto">
              <a:xfrm>
                <a:off x="3110" y="2874"/>
                <a:ext cx="167" cy="44"/>
              </a:xfrm>
              <a:custGeom>
                <a:avLst/>
                <a:gdLst>
                  <a:gd name="T0" fmla="*/ 0 w 333"/>
                  <a:gd name="T1" fmla="*/ 9 h 86"/>
                  <a:gd name="T2" fmla="*/ 1 w 333"/>
                  <a:gd name="T3" fmla="*/ 86 h 86"/>
                  <a:gd name="T4" fmla="*/ 333 w 333"/>
                  <a:gd name="T5" fmla="*/ 75 h 86"/>
                  <a:gd name="T6" fmla="*/ 327 w 333"/>
                  <a:gd name="T7" fmla="*/ 0 h 86"/>
                  <a:gd name="T8" fmla="*/ 0 w 333"/>
                  <a:gd name="T9" fmla="*/ 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3" h="86">
                    <a:moveTo>
                      <a:pt x="0" y="9"/>
                    </a:moveTo>
                    <a:lnTo>
                      <a:pt x="1" y="86"/>
                    </a:lnTo>
                    <a:lnTo>
                      <a:pt x="333" y="75"/>
                    </a:lnTo>
                    <a:lnTo>
                      <a:pt x="32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92" name="Line 2179"/>
              <p:cNvSpPr>
                <a:spLocks noChangeShapeType="1"/>
              </p:cNvSpPr>
              <p:nvPr/>
            </p:nvSpPr>
            <p:spPr bwMode="auto">
              <a:xfrm>
                <a:off x="3070" y="2741"/>
                <a:ext cx="9" cy="15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93" name="Line 2180"/>
              <p:cNvSpPr>
                <a:spLocks noChangeShapeType="1"/>
              </p:cNvSpPr>
              <p:nvPr/>
            </p:nvSpPr>
            <p:spPr bwMode="auto">
              <a:xfrm>
                <a:off x="3148" y="2863"/>
                <a:ext cx="11" cy="16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94" name="Line 2181"/>
              <p:cNvSpPr>
                <a:spLocks noChangeShapeType="1"/>
              </p:cNvSpPr>
              <p:nvPr/>
            </p:nvSpPr>
            <p:spPr bwMode="auto">
              <a:xfrm>
                <a:off x="3039" y="2838"/>
                <a:ext cx="17" cy="27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95" name="Freeform 2182"/>
              <p:cNvSpPr>
                <a:spLocks/>
              </p:cNvSpPr>
              <p:nvPr/>
            </p:nvSpPr>
            <p:spPr bwMode="auto">
              <a:xfrm>
                <a:off x="2831" y="2989"/>
                <a:ext cx="192" cy="264"/>
              </a:xfrm>
              <a:custGeom>
                <a:avLst/>
                <a:gdLst>
                  <a:gd name="T0" fmla="*/ 70 w 385"/>
                  <a:gd name="T1" fmla="*/ 0 h 526"/>
                  <a:gd name="T2" fmla="*/ 0 w 385"/>
                  <a:gd name="T3" fmla="*/ 50 h 526"/>
                  <a:gd name="T4" fmla="*/ 317 w 385"/>
                  <a:gd name="T5" fmla="*/ 526 h 526"/>
                  <a:gd name="T6" fmla="*/ 385 w 385"/>
                  <a:gd name="T7" fmla="*/ 477 h 526"/>
                  <a:gd name="T8" fmla="*/ 70 w 385"/>
                  <a:gd name="T9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5" h="526">
                    <a:moveTo>
                      <a:pt x="70" y="0"/>
                    </a:moveTo>
                    <a:lnTo>
                      <a:pt x="0" y="50"/>
                    </a:lnTo>
                    <a:lnTo>
                      <a:pt x="317" y="526"/>
                    </a:lnTo>
                    <a:lnTo>
                      <a:pt x="385" y="477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96" name="Freeform 2183"/>
              <p:cNvSpPr>
                <a:spLocks/>
              </p:cNvSpPr>
              <p:nvPr/>
            </p:nvSpPr>
            <p:spPr bwMode="auto">
              <a:xfrm>
                <a:off x="2775" y="3028"/>
                <a:ext cx="192" cy="262"/>
              </a:xfrm>
              <a:custGeom>
                <a:avLst/>
                <a:gdLst>
                  <a:gd name="T0" fmla="*/ 69 w 383"/>
                  <a:gd name="T1" fmla="*/ 0 h 524"/>
                  <a:gd name="T2" fmla="*/ 0 w 383"/>
                  <a:gd name="T3" fmla="*/ 50 h 524"/>
                  <a:gd name="T4" fmla="*/ 315 w 383"/>
                  <a:gd name="T5" fmla="*/ 524 h 524"/>
                  <a:gd name="T6" fmla="*/ 383 w 383"/>
                  <a:gd name="T7" fmla="*/ 475 h 524"/>
                  <a:gd name="T8" fmla="*/ 69 w 383"/>
                  <a:gd name="T9" fmla="*/ 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3" h="524">
                    <a:moveTo>
                      <a:pt x="69" y="0"/>
                    </a:moveTo>
                    <a:lnTo>
                      <a:pt x="0" y="50"/>
                    </a:lnTo>
                    <a:lnTo>
                      <a:pt x="315" y="524"/>
                    </a:lnTo>
                    <a:lnTo>
                      <a:pt x="383" y="47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97" name="Freeform 2184"/>
              <p:cNvSpPr>
                <a:spLocks/>
              </p:cNvSpPr>
              <p:nvPr/>
            </p:nvSpPr>
            <p:spPr bwMode="auto">
              <a:xfrm>
                <a:off x="2990" y="3209"/>
                <a:ext cx="162" cy="119"/>
              </a:xfrm>
              <a:custGeom>
                <a:avLst/>
                <a:gdLst>
                  <a:gd name="T0" fmla="*/ 35 w 326"/>
                  <a:gd name="T1" fmla="*/ 0 h 237"/>
                  <a:gd name="T2" fmla="*/ 0 w 326"/>
                  <a:gd name="T3" fmla="*/ 64 h 237"/>
                  <a:gd name="T4" fmla="*/ 287 w 326"/>
                  <a:gd name="T5" fmla="*/ 237 h 237"/>
                  <a:gd name="T6" fmla="*/ 326 w 326"/>
                  <a:gd name="T7" fmla="*/ 171 h 237"/>
                  <a:gd name="T8" fmla="*/ 35 w 326"/>
                  <a:gd name="T9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237">
                    <a:moveTo>
                      <a:pt x="35" y="0"/>
                    </a:moveTo>
                    <a:lnTo>
                      <a:pt x="0" y="64"/>
                    </a:lnTo>
                    <a:lnTo>
                      <a:pt x="287" y="237"/>
                    </a:lnTo>
                    <a:lnTo>
                      <a:pt x="326" y="17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98" name="Freeform 2185"/>
              <p:cNvSpPr>
                <a:spLocks/>
              </p:cNvSpPr>
              <p:nvPr/>
            </p:nvSpPr>
            <p:spPr bwMode="auto">
              <a:xfrm>
                <a:off x="2928" y="3263"/>
                <a:ext cx="50" cy="172"/>
              </a:xfrm>
              <a:custGeom>
                <a:avLst/>
                <a:gdLst>
                  <a:gd name="T0" fmla="*/ 73 w 99"/>
                  <a:gd name="T1" fmla="*/ 0 h 345"/>
                  <a:gd name="T2" fmla="*/ 0 w 99"/>
                  <a:gd name="T3" fmla="*/ 4 h 345"/>
                  <a:gd name="T4" fmla="*/ 26 w 99"/>
                  <a:gd name="T5" fmla="*/ 345 h 345"/>
                  <a:gd name="T6" fmla="*/ 99 w 99"/>
                  <a:gd name="T7" fmla="*/ 340 h 345"/>
                  <a:gd name="T8" fmla="*/ 73 w 99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345">
                    <a:moveTo>
                      <a:pt x="73" y="0"/>
                    </a:moveTo>
                    <a:lnTo>
                      <a:pt x="0" y="4"/>
                    </a:lnTo>
                    <a:lnTo>
                      <a:pt x="26" y="345"/>
                    </a:lnTo>
                    <a:lnTo>
                      <a:pt x="99" y="34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299" name="Freeform 2186"/>
              <p:cNvSpPr>
                <a:spLocks/>
              </p:cNvSpPr>
              <p:nvPr/>
            </p:nvSpPr>
            <p:spPr bwMode="auto">
              <a:xfrm>
                <a:off x="3012" y="3158"/>
                <a:ext cx="162" cy="118"/>
              </a:xfrm>
              <a:custGeom>
                <a:avLst/>
                <a:gdLst>
                  <a:gd name="T0" fmla="*/ 35 w 324"/>
                  <a:gd name="T1" fmla="*/ 0 h 236"/>
                  <a:gd name="T2" fmla="*/ 0 w 324"/>
                  <a:gd name="T3" fmla="*/ 67 h 236"/>
                  <a:gd name="T4" fmla="*/ 287 w 324"/>
                  <a:gd name="T5" fmla="*/ 236 h 236"/>
                  <a:gd name="T6" fmla="*/ 324 w 324"/>
                  <a:gd name="T7" fmla="*/ 170 h 236"/>
                  <a:gd name="T8" fmla="*/ 35 w 324"/>
                  <a:gd name="T9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" h="236">
                    <a:moveTo>
                      <a:pt x="35" y="0"/>
                    </a:moveTo>
                    <a:lnTo>
                      <a:pt x="0" y="67"/>
                    </a:lnTo>
                    <a:lnTo>
                      <a:pt x="287" y="236"/>
                    </a:lnTo>
                    <a:lnTo>
                      <a:pt x="324" y="17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300" name="Freeform 2187"/>
              <p:cNvSpPr>
                <a:spLocks/>
              </p:cNvSpPr>
              <p:nvPr/>
            </p:nvSpPr>
            <p:spPr bwMode="auto">
              <a:xfrm>
                <a:off x="2876" y="3264"/>
                <a:ext cx="50" cy="173"/>
              </a:xfrm>
              <a:custGeom>
                <a:avLst/>
                <a:gdLst>
                  <a:gd name="T0" fmla="*/ 75 w 100"/>
                  <a:gd name="T1" fmla="*/ 0 h 346"/>
                  <a:gd name="T2" fmla="*/ 0 w 100"/>
                  <a:gd name="T3" fmla="*/ 5 h 346"/>
                  <a:gd name="T4" fmla="*/ 26 w 100"/>
                  <a:gd name="T5" fmla="*/ 346 h 346"/>
                  <a:gd name="T6" fmla="*/ 100 w 100"/>
                  <a:gd name="T7" fmla="*/ 341 h 346"/>
                  <a:gd name="T8" fmla="*/ 75 w 100"/>
                  <a:gd name="T9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46">
                    <a:moveTo>
                      <a:pt x="75" y="0"/>
                    </a:moveTo>
                    <a:lnTo>
                      <a:pt x="0" y="5"/>
                    </a:lnTo>
                    <a:lnTo>
                      <a:pt x="26" y="346"/>
                    </a:lnTo>
                    <a:lnTo>
                      <a:pt x="100" y="34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301" name="Line 2188"/>
              <p:cNvSpPr>
                <a:spLocks noChangeShapeType="1"/>
              </p:cNvSpPr>
              <p:nvPr/>
            </p:nvSpPr>
            <p:spPr bwMode="auto">
              <a:xfrm flipH="1">
                <a:off x="3034" y="3218"/>
                <a:ext cx="14" cy="9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302" name="Line 2189"/>
              <p:cNvSpPr>
                <a:spLocks noChangeShapeType="1"/>
              </p:cNvSpPr>
              <p:nvPr/>
            </p:nvSpPr>
            <p:spPr bwMode="auto">
              <a:xfrm flipH="1">
                <a:off x="2917" y="3302"/>
                <a:ext cx="13" cy="10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303" name="Line 2190"/>
              <p:cNvSpPr>
                <a:spLocks noChangeShapeType="1"/>
              </p:cNvSpPr>
              <p:nvPr/>
            </p:nvSpPr>
            <p:spPr bwMode="auto">
              <a:xfrm flipH="1">
                <a:off x="2924" y="3188"/>
                <a:ext cx="28" cy="21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304" name="Freeform 2191"/>
              <p:cNvSpPr>
                <a:spLocks/>
              </p:cNvSpPr>
              <p:nvPr/>
            </p:nvSpPr>
            <p:spPr bwMode="auto">
              <a:xfrm>
                <a:off x="2518" y="3044"/>
                <a:ext cx="210" cy="249"/>
              </a:xfrm>
              <a:custGeom>
                <a:avLst/>
                <a:gdLst>
                  <a:gd name="T0" fmla="*/ 420 w 420"/>
                  <a:gd name="T1" fmla="*/ 54 h 500"/>
                  <a:gd name="T2" fmla="*/ 358 w 420"/>
                  <a:gd name="T3" fmla="*/ 0 h 500"/>
                  <a:gd name="T4" fmla="*/ 0 w 420"/>
                  <a:gd name="T5" fmla="*/ 443 h 500"/>
                  <a:gd name="T6" fmla="*/ 65 w 420"/>
                  <a:gd name="T7" fmla="*/ 500 h 500"/>
                  <a:gd name="T8" fmla="*/ 420 w 420"/>
                  <a:gd name="T9" fmla="*/ 54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0" h="500">
                    <a:moveTo>
                      <a:pt x="420" y="54"/>
                    </a:moveTo>
                    <a:lnTo>
                      <a:pt x="358" y="0"/>
                    </a:lnTo>
                    <a:lnTo>
                      <a:pt x="0" y="443"/>
                    </a:lnTo>
                    <a:lnTo>
                      <a:pt x="65" y="500"/>
                    </a:lnTo>
                    <a:lnTo>
                      <a:pt x="420" y="54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305" name="Freeform 2192"/>
              <p:cNvSpPr>
                <a:spLocks/>
              </p:cNvSpPr>
              <p:nvPr/>
            </p:nvSpPr>
            <p:spPr bwMode="auto">
              <a:xfrm>
                <a:off x="2465" y="3000"/>
                <a:ext cx="211" cy="250"/>
              </a:xfrm>
              <a:custGeom>
                <a:avLst/>
                <a:gdLst>
                  <a:gd name="T0" fmla="*/ 422 w 422"/>
                  <a:gd name="T1" fmla="*/ 54 h 498"/>
                  <a:gd name="T2" fmla="*/ 355 w 422"/>
                  <a:gd name="T3" fmla="*/ 0 h 498"/>
                  <a:gd name="T4" fmla="*/ 0 w 422"/>
                  <a:gd name="T5" fmla="*/ 443 h 498"/>
                  <a:gd name="T6" fmla="*/ 65 w 422"/>
                  <a:gd name="T7" fmla="*/ 498 h 498"/>
                  <a:gd name="T8" fmla="*/ 422 w 422"/>
                  <a:gd name="T9" fmla="*/ 54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2" h="498">
                    <a:moveTo>
                      <a:pt x="422" y="54"/>
                    </a:moveTo>
                    <a:lnTo>
                      <a:pt x="355" y="0"/>
                    </a:lnTo>
                    <a:lnTo>
                      <a:pt x="0" y="443"/>
                    </a:lnTo>
                    <a:lnTo>
                      <a:pt x="65" y="498"/>
                    </a:lnTo>
                    <a:lnTo>
                      <a:pt x="422" y="54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306" name="Freeform 2193"/>
              <p:cNvSpPr>
                <a:spLocks/>
              </p:cNvSpPr>
              <p:nvPr/>
            </p:nvSpPr>
            <p:spPr bwMode="auto">
              <a:xfrm>
                <a:off x="2487" y="3263"/>
                <a:ext cx="76" cy="174"/>
              </a:xfrm>
              <a:custGeom>
                <a:avLst/>
                <a:gdLst>
                  <a:gd name="T0" fmla="*/ 154 w 154"/>
                  <a:gd name="T1" fmla="*/ 16 h 349"/>
                  <a:gd name="T2" fmla="*/ 81 w 154"/>
                  <a:gd name="T3" fmla="*/ 0 h 349"/>
                  <a:gd name="T4" fmla="*/ 0 w 154"/>
                  <a:gd name="T5" fmla="*/ 332 h 349"/>
                  <a:gd name="T6" fmla="*/ 77 w 154"/>
                  <a:gd name="T7" fmla="*/ 349 h 349"/>
                  <a:gd name="T8" fmla="*/ 154 w 154"/>
                  <a:gd name="T9" fmla="*/ 16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349">
                    <a:moveTo>
                      <a:pt x="154" y="16"/>
                    </a:moveTo>
                    <a:lnTo>
                      <a:pt x="81" y="0"/>
                    </a:lnTo>
                    <a:lnTo>
                      <a:pt x="0" y="332"/>
                    </a:lnTo>
                    <a:lnTo>
                      <a:pt x="77" y="349"/>
                    </a:lnTo>
                    <a:lnTo>
                      <a:pt x="154" y="16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307" name="Freeform 2194"/>
              <p:cNvSpPr>
                <a:spLocks/>
              </p:cNvSpPr>
              <p:nvPr/>
            </p:nvSpPr>
            <p:spPr bwMode="auto">
              <a:xfrm>
                <a:off x="2332" y="3211"/>
                <a:ext cx="169" cy="97"/>
              </a:xfrm>
              <a:custGeom>
                <a:avLst/>
                <a:gdLst>
                  <a:gd name="T0" fmla="*/ 340 w 340"/>
                  <a:gd name="T1" fmla="*/ 73 h 195"/>
                  <a:gd name="T2" fmla="*/ 310 w 340"/>
                  <a:gd name="T3" fmla="*/ 0 h 195"/>
                  <a:gd name="T4" fmla="*/ 0 w 340"/>
                  <a:gd name="T5" fmla="*/ 122 h 195"/>
                  <a:gd name="T6" fmla="*/ 26 w 340"/>
                  <a:gd name="T7" fmla="*/ 195 h 195"/>
                  <a:gd name="T8" fmla="*/ 340 w 340"/>
                  <a:gd name="T9" fmla="*/ 7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195">
                    <a:moveTo>
                      <a:pt x="340" y="73"/>
                    </a:moveTo>
                    <a:lnTo>
                      <a:pt x="310" y="0"/>
                    </a:lnTo>
                    <a:lnTo>
                      <a:pt x="0" y="122"/>
                    </a:lnTo>
                    <a:lnTo>
                      <a:pt x="26" y="195"/>
                    </a:lnTo>
                    <a:lnTo>
                      <a:pt x="340" y="73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308" name="Freeform 2195"/>
              <p:cNvSpPr>
                <a:spLocks/>
              </p:cNvSpPr>
              <p:nvPr/>
            </p:nvSpPr>
            <p:spPr bwMode="auto">
              <a:xfrm>
                <a:off x="2542" y="3270"/>
                <a:ext cx="76" cy="174"/>
              </a:xfrm>
              <a:custGeom>
                <a:avLst/>
                <a:gdLst>
                  <a:gd name="T0" fmla="*/ 151 w 151"/>
                  <a:gd name="T1" fmla="*/ 18 h 349"/>
                  <a:gd name="T2" fmla="*/ 79 w 151"/>
                  <a:gd name="T3" fmla="*/ 0 h 349"/>
                  <a:gd name="T4" fmla="*/ 0 w 151"/>
                  <a:gd name="T5" fmla="*/ 332 h 349"/>
                  <a:gd name="T6" fmla="*/ 74 w 151"/>
                  <a:gd name="T7" fmla="*/ 349 h 349"/>
                  <a:gd name="T8" fmla="*/ 151 w 151"/>
                  <a:gd name="T9" fmla="*/ 1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349">
                    <a:moveTo>
                      <a:pt x="151" y="18"/>
                    </a:moveTo>
                    <a:lnTo>
                      <a:pt x="79" y="0"/>
                    </a:lnTo>
                    <a:lnTo>
                      <a:pt x="0" y="332"/>
                    </a:lnTo>
                    <a:lnTo>
                      <a:pt x="74" y="349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309" name="Freeform 2196"/>
              <p:cNvSpPr>
                <a:spLocks/>
              </p:cNvSpPr>
              <p:nvPr/>
            </p:nvSpPr>
            <p:spPr bwMode="auto">
              <a:xfrm>
                <a:off x="2314" y="3161"/>
                <a:ext cx="169" cy="96"/>
              </a:xfrm>
              <a:custGeom>
                <a:avLst/>
                <a:gdLst>
                  <a:gd name="T0" fmla="*/ 336 w 336"/>
                  <a:gd name="T1" fmla="*/ 70 h 191"/>
                  <a:gd name="T2" fmla="*/ 311 w 336"/>
                  <a:gd name="T3" fmla="*/ 0 h 191"/>
                  <a:gd name="T4" fmla="*/ 0 w 336"/>
                  <a:gd name="T5" fmla="*/ 122 h 191"/>
                  <a:gd name="T6" fmla="*/ 24 w 336"/>
                  <a:gd name="T7" fmla="*/ 191 h 191"/>
                  <a:gd name="T8" fmla="*/ 336 w 336"/>
                  <a:gd name="T9" fmla="*/ 7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191">
                    <a:moveTo>
                      <a:pt x="336" y="70"/>
                    </a:moveTo>
                    <a:lnTo>
                      <a:pt x="311" y="0"/>
                    </a:lnTo>
                    <a:lnTo>
                      <a:pt x="0" y="122"/>
                    </a:lnTo>
                    <a:lnTo>
                      <a:pt x="24" y="191"/>
                    </a:lnTo>
                    <a:lnTo>
                      <a:pt x="336" y="7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310" name="Line 2197"/>
              <p:cNvSpPr>
                <a:spLocks noChangeShapeType="1"/>
              </p:cNvSpPr>
              <p:nvPr/>
            </p:nvSpPr>
            <p:spPr bwMode="auto">
              <a:xfrm flipH="1" flipV="1">
                <a:off x="2552" y="3302"/>
                <a:ext cx="14" cy="13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311" name="Line 2198"/>
              <p:cNvSpPr>
                <a:spLocks noChangeShapeType="1"/>
              </p:cNvSpPr>
              <p:nvPr/>
            </p:nvSpPr>
            <p:spPr bwMode="auto">
              <a:xfrm flipH="1" flipV="1">
                <a:off x="2439" y="3213"/>
                <a:ext cx="13" cy="13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312" name="Line 2199"/>
              <p:cNvSpPr>
                <a:spLocks noChangeShapeType="1"/>
              </p:cNvSpPr>
              <p:nvPr/>
            </p:nvSpPr>
            <p:spPr bwMode="auto">
              <a:xfrm flipH="1" flipV="1">
                <a:off x="2539" y="3190"/>
                <a:ext cx="27" cy="23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543" name="Group 542"/>
          <p:cNvGrpSpPr/>
          <p:nvPr/>
        </p:nvGrpSpPr>
        <p:grpSpPr>
          <a:xfrm>
            <a:off x="3647728" y="3573016"/>
            <a:ext cx="644448" cy="397006"/>
            <a:chOff x="4644008" y="5505450"/>
            <a:chExt cx="644448" cy="397006"/>
          </a:xfrm>
        </p:grpSpPr>
        <p:grpSp>
          <p:nvGrpSpPr>
            <p:cNvPr id="544" name="Group 2154"/>
            <p:cNvGrpSpPr>
              <a:grpSpLocks/>
            </p:cNvGrpSpPr>
            <p:nvPr/>
          </p:nvGrpSpPr>
          <p:grpSpPr bwMode="auto">
            <a:xfrm>
              <a:off x="4859338" y="5505450"/>
              <a:ext cx="212400" cy="169200"/>
              <a:chOff x="2246" y="2422"/>
              <a:chExt cx="1031" cy="1022"/>
            </a:xfrm>
          </p:grpSpPr>
          <p:sp>
            <p:nvSpPr>
              <p:cNvPr id="637" name="Freeform 2155"/>
              <p:cNvSpPr>
                <a:spLocks/>
              </p:cNvSpPr>
              <p:nvPr/>
            </p:nvSpPr>
            <p:spPr bwMode="auto">
              <a:xfrm>
                <a:off x="2642" y="2422"/>
                <a:ext cx="105" cy="167"/>
              </a:xfrm>
              <a:custGeom>
                <a:avLst/>
                <a:gdLst>
                  <a:gd name="T0" fmla="*/ 146 w 210"/>
                  <a:gd name="T1" fmla="*/ 333 h 333"/>
                  <a:gd name="T2" fmla="*/ 210 w 210"/>
                  <a:gd name="T3" fmla="*/ 306 h 333"/>
                  <a:gd name="T4" fmla="*/ 68 w 210"/>
                  <a:gd name="T5" fmla="*/ 0 h 333"/>
                  <a:gd name="T6" fmla="*/ 0 w 210"/>
                  <a:gd name="T7" fmla="*/ 30 h 333"/>
                  <a:gd name="T8" fmla="*/ 146 w 210"/>
                  <a:gd name="T9" fmla="*/ 33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333">
                    <a:moveTo>
                      <a:pt x="146" y="333"/>
                    </a:moveTo>
                    <a:lnTo>
                      <a:pt x="210" y="306"/>
                    </a:lnTo>
                    <a:lnTo>
                      <a:pt x="68" y="0"/>
                    </a:lnTo>
                    <a:lnTo>
                      <a:pt x="0" y="30"/>
                    </a:lnTo>
                    <a:lnTo>
                      <a:pt x="146" y="333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38" name="Rectangle 2156"/>
              <p:cNvSpPr>
                <a:spLocks noChangeArrowheads="1"/>
              </p:cNvSpPr>
              <p:nvPr/>
            </p:nvSpPr>
            <p:spPr bwMode="auto">
              <a:xfrm>
                <a:off x="2716" y="2570"/>
                <a:ext cx="33" cy="280"/>
              </a:xfrm>
              <a:prstGeom prst="rect">
                <a:avLst/>
              </a:prstGeom>
              <a:solidFill>
                <a:srgbClr val="0073E6"/>
              </a:solidFill>
              <a:ln w="3175">
                <a:solidFill>
                  <a:srgbClr val="0075E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39" name="Rectangle 2157"/>
              <p:cNvSpPr>
                <a:spLocks noChangeArrowheads="1"/>
              </p:cNvSpPr>
              <p:nvPr/>
            </p:nvSpPr>
            <p:spPr bwMode="auto">
              <a:xfrm>
                <a:off x="2783" y="2570"/>
                <a:ext cx="34" cy="280"/>
              </a:xfrm>
              <a:prstGeom prst="rect">
                <a:avLst/>
              </a:prstGeom>
              <a:solidFill>
                <a:srgbClr val="0073E6"/>
              </a:solidFill>
              <a:ln w="3175">
                <a:solidFill>
                  <a:srgbClr val="0075E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40" name="Freeform 2158"/>
              <p:cNvSpPr>
                <a:spLocks/>
              </p:cNvSpPr>
              <p:nvPr/>
            </p:nvSpPr>
            <p:spPr bwMode="auto">
              <a:xfrm>
                <a:off x="2779" y="2425"/>
                <a:ext cx="115" cy="163"/>
              </a:xfrm>
              <a:custGeom>
                <a:avLst/>
                <a:gdLst>
                  <a:gd name="T0" fmla="*/ 0 w 231"/>
                  <a:gd name="T1" fmla="*/ 292 h 327"/>
                  <a:gd name="T2" fmla="*/ 67 w 231"/>
                  <a:gd name="T3" fmla="*/ 327 h 327"/>
                  <a:gd name="T4" fmla="*/ 231 w 231"/>
                  <a:gd name="T5" fmla="*/ 30 h 327"/>
                  <a:gd name="T6" fmla="*/ 165 w 231"/>
                  <a:gd name="T7" fmla="*/ 0 h 327"/>
                  <a:gd name="T8" fmla="*/ 0 w 231"/>
                  <a:gd name="T9" fmla="*/ 292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327">
                    <a:moveTo>
                      <a:pt x="0" y="292"/>
                    </a:moveTo>
                    <a:lnTo>
                      <a:pt x="67" y="327"/>
                    </a:lnTo>
                    <a:lnTo>
                      <a:pt x="231" y="30"/>
                    </a:lnTo>
                    <a:lnTo>
                      <a:pt x="165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41" name="Freeform 2159"/>
              <p:cNvSpPr>
                <a:spLocks/>
              </p:cNvSpPr>
              <p:nvPr/>
            </p:nvSpPr>
            <p:spPr bwMode="auto">
              <a:xfrm>
                <a:off x="2597" y="2451"/>
                <a:ext cx="106" cy="170"/>
              </a:xfrm>
              <a:custGeom>
                <a:avLst/>
                <a:gdLst>
                  <a:gd name="T0" fmla="*/ 142 w 213"/>
                  <a:gd name="T1" fmla="*/ 341 h 341"/>
                  <a:gd name="T2" fmla="*/ 213 w 213"/>
                  <a:gd name="T3" fmla="*/ 308 h 341"/>
                  <a:gd name="T4" fmla="*/ 67 w 213"/>
                  <a:gd name="T5" fmla="*/ 0 h 341"/>
                  <a:gd name="T6" fmla="*/ 0 w 213"/>
                  <a:gd name="T7" fmla="*/ 32 h 341"/>
                  <a:gd name="T8" fmla="*/ 142 w 213"/>
                  <a:gd name="T9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41">
                    <a:moveTo>
                      <a:pt x="142" y="341"/>
                    </a:moveTo>
                    <a:lnTo>
                      <a:pt x="213" y="308"/>
                    </a:lnTo>
                    <a:lnTo>
                      <a:pt x="67" y="0"/>
                    </a:lnTo>
                    <a:lnTo>
                      <a:pt x="0" y="32"/>
                    </a:lnTo>
                    <a:lnTo>
                      <a:pt x="142" y="341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42" name="Freeform 2160"/>
              <p:cNvSpPr>
                <a:spLocks/>
              </p:cNvSpPr>
              <p:nvPr/>
            </p:nvSpPr>
            <p:spPr bwMode="auto">
              <a:xfrm>
                <a:off x="2822" y="2451"/>
                <a:ext cx="116" cy="165"/>
              </a:xfrm>
              <a:custGeom>
                <a:avLst/>
                <a:gdLst>
                  <a:gd name="T0" fmla="*/ 0 w 232"/>
                  <a:gd name="T1" fmla="*/ 297 h 330"/>
                  <a:gd name="T2" fmla="*/ 68 w 232"/>
                  <a:gd name="T3" fmla="*/ 330 h 330"/>
                  <a:gd name="T4" fmla="*/ 232 w 232"/>
                  <a:gd name="T5" fmla="*/ 37 h 330"/>
                  <a:gd name="T6" fmla="*/ 168 w 232"/>
                  <a:gd name="T7" fmla="*/ 0 h 330"/>
                  <a:gd name="T8" fmla="*/ 0 w 232"/>
                  <a:gd name="T9" fmla="*/ 297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330">
                    <a:moveTo>
                      <a:pt x="0" y="297"/>
                    </a:moveTo>
                    <a:lnTo>
                      <a:pt x="68" y="330"/>
                    </a:lnTo>
                    <a:lnTo>
                      <a:pt x="232" y="37"/>
                    </a:lnTo>
                    <a:lnTo>
                      <a:pt x="168" y="0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43" name="Line 2161"/>
              <p:cNvSpPr>
                <a:spLocks noChangeShapeType="1"/>
              </p:cNvSpPr>
              <p:nvPr/>
            </p:nvSpPr>
            <p:spPr bwMode="auto">
              <a:xfrm>
                <a:off x="2685" y="2562"/>
                <a:ext cx="19" cy="1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44" name="Line 2162"/>
              <p:cNvSpPr>
                <a:spLocks noChangeShapeType="1"/>
              </p:cNvSpPr>
              <p:nvPr/>
            </p:nvSpPr>
            <p:spPr bwMode="auto">
              <a:xfrm>
                <a:off x="2828" y="2556"/>
                <a:ext cx="19" cy="1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45" name="Line 2163"/>
              <p:cNvSpPr>
                <a:spLocks noChangeShapeType="1"/>
              </p:cNvSpPr>
              <p:nvPr/>
            </p:nvSpPr>
            <p:spPr bwMode="auto">
              <a:xfrm>
                <a:off x="2747" y="2639"/>
                <a:ext cx="36" cy="1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46" name="Freeform 2164"/>
              <p:cNvSpPr>
                <a:spLocks/>
              </p:cNvSpPr>
              <p:nvPr/>
            </p:nvSpPr>
            <p:spPr bwMode="auto">
              <a:xfrm>
                <a:off x="2394" y="2789"/>
                <a:ext cx="252" cy="202"/>
              </a:xfrm>
              <a:custGeom>
                <a:avLst/>
                <a:gdLst>
                  <a:gd name="T0" fmla="*/ 451 w 503"/>
                  <a:gd name="T1" fmla="*/ 406 h 406"/>
                  <a:gd name="T2" fmla="*/ 503 w 503"/>
                  <a:gd name="T3" fmla="*/ 337 h 406"/>
                  <a:gd name="T4" fmla="*/ 46 w 503"/>
                  <a:gd name="T5" fmla="*/ 0 h 406"/>
                  <a:gd name="T6" fmla="*/ 0 w 503"/>
                  <a:gd name="T7" fmla="*/ 69 h 406"/>
                  <a:gd name="T8" fmla="*/ 451 w 503"/>
                  <a:gd name="T9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406">
                    <a:moveTo>
                      <a:pt x="451" y="406"/>
                    </a:moveTo>
                    <a:lnTo>
                      <a:pt x="503" y="337"/>
                    </a:lnTo>
                    <a:lnTo>
                      <a:pt x="46" y="0"/>
                    </a:lnTo>
                    <a:lnTo>
                      <a:pt x="0" y="69"/>
                    </a:lnTo>
                    <a:lnTo>
                      <a:pt x="451" y="406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47" name="Freeform 2165"/>
              <p:cNvSpPr>
                <a:spLocks/>
              </p:cNvSpPr>
              <p:nvPr/>
            </p:nvSpPr>
            <p:spPr bwMode="auto">
              <a:xfrm>
                <a:off x="2434" y="2733"/>
                <a:ext cx="251" cy="202"/>
              </a:xfrm>
              <a:custGeom>
                <a:avLst/>
                <a:gdLst>
                  <a:gd name="T0" fmla="*/ 452 w 501"/>
                  <a:gd name="T1" fmla="*/ 404 h 404"/>
                  <a:gd name="T2" fmla="*/ 501 w 501"/>
                  <a:gd name="T3" fmla="*/ 337 h 404"/>
                  <a:gd name="T4" fmla="*/ 47 w 501"/>
                  <a:gd name="T5" fmla="*/ 0 h 404"/>
                  <a:gd name="T6" fmla="*/ 0 w 501"/>
                  <a:gd name="T7" fmla="*/ 70 h 404"/>
                  <a:gd name="T8" fmla="*/ 452 w 501"/>
                  <a:gd name="T9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404">
                    <a:moveTo>
                      <a:pt x="452" y="404"/>
                    </a:moveTo>
                    <a:lnTo>
                      <a:pt x="501" y="337"/>
                    </a:lnTo>
                    <a:lnTo>
                      <a:pt x="47" y="0"/>
                    </a:lnTo>
                    <a:lnTo>
                      <a:pt x="0" y="70"/>
                    </a:lnTo>
                    <a:lnTo>
                      <a:pt x="452" y="404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48" name="Freeform 2166"/>
              <p:cNvSpPr>
                <a:spLocks/>
              </p:cNvSpPr>
              <p:nvPr/>
            </p:nvSpPr>
            <p:spPr bwMode="auto">
              <a:xfrm>
                <a:off x="2249" y="2768"/>
                <a:ext cx="173" cy="68"/>
              </a:xfrm>
              <a:custGeom>
                <a:avLst/>
                <a:gdLst>
                  <a:gd name="T0" fmla="*/ 329 w 346"/>
                  <a:gd name="T1" fmla="*/ 137 h 137"/>
                  <a:gd name="T2" fmla="*/ 346 w 346"/>
                  <a:gd name="T3" fmla="*/ 58 h 137"/>
                  <a:gd name="T4" fmla="*/ 17 w 346"/>
                  <a:gd name="T5" fmla="*/ 0 h 137"/>
                  <a:gd name="T6" fmla="*/ 0 w 346"/>
                  <a:gd name="T7" fmla="*/ 72 h 137"/>
                  <a:gd name="T8" fmla="*/ 329 w 346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137">
                    <a:moveTo>
                      <a:pt x="329" y="137"/>
                    </a:moveTo>
                    <a:lnTo>
                      <a:pt x="346" y="58"/>
                    </a:lnTo>
                    <a:lnTo>
                      <a:pt x="17" y="0"/>
                    </a:lnTo>
                    <a:lnTo>
                      <a:pt x="0" y="72"/>
                    </a:lnTo>
                    <a:lnTo>
                      <a:pt x="329" y="137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49" name="Freeform 2167"/>
              <p:cNvSpPr>
                <a:spLocks/>
              </p:cNvSpPr>
              <p:nvPr/>
            </p:nvSpPr>
            <p:spPr bwMode="auto">
              <a:xfrm>
                <a:off x="2366" y="2601"/>
                <a:ext cx="104" cy="170"/>
              </a:xfrm>
              <a:custGeom>
                <a:avLst/>
                <a:gdLst>
                  <a:gd name="T0" fmla="*/ 140 w 208"/>
                  <a:gd name="T1" fmla="*/ 341 h 341"/>
                  <a:gd name="T2" fmla="*/ 208 w 208"/>
                  <a:gd name="T3" fmla="*/ 308 h 341"/>
                  <a:gd name="T4" fmla="*/ 69 w 208"/>
                  <a:gd name="T5" fmla="*/ 0 h 341"/>
                  <a:gd name="T6" fmla="*/ 0 w 208"/>
                  <a:gd name="T7" fmla="*/ 29 h 341"/>
                  <a:gd name="T8" fmla="*/ 140 w 208"/>
                  <a:gd name="T9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41">
                    <a:moveTo>
                      <a:pt x="140" y="341"/>
                    </a:moveTo>
                    <a:lnTo>
                      <a:pt x="208" y="308"/>
                    </a:lnTo>
                    <a:lnTo>
                      <a:pt x="69" y="0"/>
                    </a:lnTo>
                    <a:lnTo>
                      <a:pt x="0" y="29"/>
                    </a:lnTo>
                    <a:lnTo>
                      <a:pt x="140" y="341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50" name="Freeform 2168"/>
              <p:cNvSpPr>
                <a:spLocks/>
              </p:cNvSpPr>
              <p:nvPr/>
            </p:nvSpPr>
            <p:spPr bwMode="auto">
              <a:xfrm>
                <a:off x="2246" y="2823"/>
                <a:ext cx="172" cy="69"/>
              </a:xfrm>
              <a:custGeom>
                <a:avLst/>
                <a:gdLst>
                  <a:gd name="T0" fmla="*/ 330 w 343"/>
                  <a:gd name="T1" fmla="*/ 138 h 138"/>
                  <a:gd name="T2" fmla="*/ 343 w 343"/>
                  <a:gd name="T3" fmla="*/ 60 h 138"/>
                  <a:gd name="T4" fmla="*/ 15 w 343"/>
                  <a:gd name="T5" fmla="*/ 0 h 138"/>
                  <a:gd name="T6" fmla="*/ 0 w 343"/>
                  <a:gd name="T7" fmla="*/ 73 h 138"/>
                  <a:gd name="T8" fmla="*/ 330 w 343"/>
                  <a:gd name="T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3" h="138">
                    <a:moveTo>
                      <a:pt x="330" y="138"/>
                    </a:moveTo>
                    <a:lnTo>
                      <a:pt x="343" y="60"/>
                    </a:lnTo>
                    <a:lnTo>
                      <a:pt x="15" y="0"/>
                    </a:lnTo>
                    <a:lnTo>
                      <a:pt x="0" y="73"/>
                    </a:lnTo>
                    <a:lnTo>
                      <a:pt x="330" y="138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51" name="Freeform 2169"/>
              <p:cNvSpPr>
                <a:spLocks/>
              </p:cNvSpPr>
              <p:nvPr/>
            </p:nvSpPr>
            <p:spPr bwMode="auto">
              <a:xfrm>
                <a:off x="2416" y="2579"/>
                <a:ext cx="102" cy="171"/>
              </a:xfrm>
              <a:custGeom>
                <a:avLst/>
                <a:gdLst>
                  <a:gd name="T0" fmla="*/ 134 w 205"/>
                  <a:gd name="T1" fmla="*/ 342 h 342"/>
                  <a:gd name="T2" fmla="*/ 205 w 205"/>
                  <a:gd name="T3" fmla="*/ 311 h 342"/>
                  <a:gd name="T4" fmla="*/ 69 w 205"/>
                  <a:gd name="T5" fmla="*/ 0 h 342"/>
                  <a:gd name="T6" fmla="*/ 0 w 205"/>
                  <a:gd name="T7" fmla="*/ 32 h 342"/>
                  <a:gd name="T8" fmla="*/ 134 w 205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342">
                    <a:moveTo>
                      <a:pt x="134" y="342"/>
                    </a:moveTo>
                    <a:lnTo>
                      <a:pt x="205" y="311"/>
                    </a:lnTo>
                    <a:lnTo>
                      <a:pt x="69" y="0"/>
                    </a:lnTo>
                    <a:lnTo>
                      <a:pt x="0" y="32"/>
                    </a:lnTo>
                    <a:lnTo>
                      <a:pt x="134" y="342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52" name="Line 2170"/>
              <p:cNvSpPr>
                <a:spLocks noChangeShapeType="1"/>
              </p:cNvSpPr>
              <p:nvPr/>
            </p:nvSpPr>
            <p:spPr bwMode="auto">
              <a:xfrm flipV="1">
                <a:off x="2373" y="2826"/>
                <a:ext cx="10" cy="16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53" name="Line 2171"/>
              <p:cNvSpPr>
                <a:spLocks noChangeShapeType="1"/>
              </p:cNvSpPr>
              <p:nvPr/>
            </p:nvSpPr>
            <p:spPr bwMode="auto">
              <a:xfrm flipV="1">
                <a:off x="2456" y="2707"/>
                <a:ext cx="9" cy="12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54" name="Line 2172"/>
              <p:cNvSpPr>
                <a:spLocks noChangeShapeType="1"/>
              </p:cNvSpPr>
              <p:nvPr/>
            </p:nvSpPr>
            <p:spPr bwMode="auto">
              <a:xfrm flipV="1">
                <a:off x="2473" y="2808"/>
                <a:ext cx="19" cy="30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55" name="Freeform 2173"/>
              <p:cNvSpPr>
                <a:spLocks/>
              </p:cNvSpPr>
              <p:nvPr/>
            </p:nvSpPr>
            <p:spPr bwMode="auto">
              <a:xfrm>
                <a:off x="2840" y="2768"/>
                <a:ext cx="260" cy="185"/>
              </a:xfrm>
              <a:custGeom>
                <a:avLst/>
                <a:gdLst>
                  <a:gd name="T0" fmla="*/ 0 w 520"/>
                  <a:gd name="T1" fmla="*/ 299 h 370"/>
                  <a:gd name="T2" fmla="*/ 43 w 520"/>
                  <a:gd name="T3" fmla="*/ 370 h 370"/>
                  <a:gd name="T4" fmla="*/ 520 w 520"/>
                  <a:gd name="T5" fmla="*/ 71 h 370"/>
                  <a:gd name="T6" fmla="*/ 479 w 520"/>
                  <a:gd name="T7" fmla="*/ 0 h 370"/>
                  <a:gd name="T8" fmla="*/ 0 w 520"/>
                  <a:gd name="T9" fmla="*/ 29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70">
                    <a:moveTo>
                      <a:pt x="0" y="299"/>
                    </a:moveTo>
                    <a:lnTo>
                      <a:pt x="43" y="370"/>
                    </a:lnTo>
                    <a:lnTo>
                      <a:pt x="520" y="71"/>
                    </a:lnTo>
                    <a:lnTo>
                      <a:pt x="479" y="0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56" name="Freeform 2174"/>
              <p:cNvSpPr>
                <a:spLocks/>
              </p:cNvSpPr>
              <p:nvPr/>
            </p:nvSpPr>
            <p:spPr bwMode="auto">
              <a:xfrm>
                <a:off x="2875" y="2825"/>
                <a:ext cx="261" cy="186"/>
              </a:xfrm>
              <a:custGeom>
                <a:avLst/>
                <a:gdLst>
                  <a:gd name="T0" fmla="*/ 0 w 522"/>
                  <a:gd name="T1" fmla="*/ 301 h 372"/>
                  <a:gd name="T2" fmla="*/ 45 w 522"/>
                  <a:gd name="T3" fmla="*/ 372 h 372"/>
                  <a:gd name="T4" fmla="*/ 522 w 522"/>
                  <a:gd name="T5" fmla="*/ 69 h 372"/>
                  <a:gd name="T6" fmla="*/ 480 w 522"/>
                  <a:gd name="T7" fmla="*/ 0 h 372"/>
                  <a:gd name="T8" fmla="*/ 0 w 522"/>
                  <a:gd name="T9" fmla="*/ 301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72">
                    <a:moveTo>
                      <a:pt x="0" y="301"/>
                    </a:moveTo>
                    <a:lnTo>
                      <a:pt x="45" y="372"/>
                    </a:lnTo>
                    <a:lnTo>
                      <a:pt x="522" y="69"/>
                    </a:lnTo>
                    <a:lnTo>
                      <a:pt x="480" y="0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57" name="Freeform 2175"/>
              <p:cNvSpPr>
                <a:spLocks/>
              </p:cNvSpPr>
              <p:nvPr/>
            </p:nvSpPr>
            <p:spPr bwMode="auto">
              <a:xfrm>
                <a:off x="3059" y="2639"/>
                <a:ext cx="124" cy="164"/>
              </a:xfrm>
              <a:custGeom>
                <a:avLst/>
                <a:gdLst>
                  <a:gd name="T0" fmla="*/ 0 w 246"/>
                  <a:gd name="T1" fmla="*/ 286 h 328"/>
                  <a:gd name="T2" fmla="*/ 60 w 246"/>
                  <a:gd name="T3" fmla="*/ 328 h 328"/>
                  <a:gd name="T4" fmla="*/ 246 w 246"/>
                  <a:gd name="T5" fmla="*/ 40 h 328"/>
                  <a:gd name="T6" fmla="*/ 182 w 246"/>
                  <a:gd name="T7" fmla="*/ 0 h 328"/>
                  <a:gd name="T8" fmla="*/ 0 w 246"/>
                  <a:gd name="T9" fmla="*/ 286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328">
                    <a:moveTo>
                      <a:pt x="0" y="286"/>
                    </a:moveTo>
                    <a:lnTo>
                      <a:pt x="60" y="328"/>
                    </a:lnTo>
                    <a:lnTo>
                      <a:pt x="246" y="40"/>
                    </a:lnTo>
                    <a:lnTo>
                      <a:pt x="182" y="0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58" name="Freeform 2176"/>
              <p:cNvSpPr>
                <a:spLocks/>
              </p:cNvSpPr>
              <p:nvPr/>
            </p:nvSpPr>
            <p:spPr bwMode="auto">
              <a:xfrm>
                <a:off x="3110" y="2823"/>
                <a:ext cx="167" cy="40"/>
              </a:xfrm>
              <a:custGeom>
                <a:avLst/>
                <a:gdLst>
                  <a:gd name="T0" fmla="*/ 0 w 333"/>
                  <a:gd name="T1" fmla="*/ 8 h 79"/>
                  <a:gd name="T2" fmla="*/ 0 w 333"/>
                  <a:gd name="T3" fmla="*/ 79 h 79"/>
                  <a:gd name="T4" fmla="*/ 333 w 333"/>
                  <a:gd name="T5" fmla="*/ 73 h 79"/>
                  <a:gd name="T6" fmla="*/ 327 w 333"/>
                  <a:gd name="T7" fmla="*/ 0 h 79"/>
                  <a:gd name="T8" fmla="*/ 0 w 333"/>
                  <a:gd name="T9" fmla="*/ 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3" h="79">
                    <a:moveTo>
                      <a:pt x="0" y="8"/>
                    </a:moveTo>
                    <a:lnTo>
                      <a:pt x="0" y="79"/>
                    </a:lnTo>
                    <a:lnTo>
                      <a:pt x="333" y="73"/>
                    </a:lnTo>
                    <a:lnTo>
                      <a:pt x="32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59" name="Freeform 2177"/>
              <p:cNvSpPr>
                <a:spLocks/>
              </p:cNvSpPr>
              <p:nvPr/>
            </p:nvSpPr>
            <p:spPr bwMode="auto">
              <a:xfrm>
                <a:off x="3012" y="2615"/>
                <a:ext cx="120" cy="164"/>
              </a:xfrm>
              <a:custGeom>
                <a:avLst/>
                <a:gdLst>
                  <a:gd name="T0" fmla="*/ 0 w 242"/>
                  <a:gd name="T1" fmla="*/ 286 h 329"/>
                  <a:gd name="T2" fmla="*/ 62 w 242"/>
                  <a:gd name="T3" fmla="*/ 329 h 329"/>
                  <a:gd name="T4" fmla="*/ 242 w 242"/>
                  <a:gd name="T5" fmla="*/ 38 h 329"/>
                  <a:gd name="T6" fmla="*/ 178 w 242"/>
                  <a:gd name="T7" fmla="*/ 0 h 329"/>
                  <a:gd name="T8" fmla="*/ 0 w 242"/>
                  <a:gd name="T9" fmla="*/ 286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329">
                    <a:moveTo>
                      <a:pt x="0" y="286"/>
                    </a:moveTo>
                    <a:lnTo>
                      <a:pt x="62" y="329"/>
                    </a:lnTo>
                    <a:lnTo>
                      <a:pt x="242" y="38"/>
                    </a:lnTo>
                    <a:lnTo>
                      <a:pt x="178" y="0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60" name="Freeform 2178"/>
              <p:cNvSpPr>
                <a:spLocks/>
              </p:cNvSpPr>
              <p:nvPr/>
            </p:nvSpPr>
            <p:spPr bwMode="auto">
              <a:xfrm>
                <a:off x="3110" y="2874"/>
                <a:ext cx="167" cy="44"/>
              </a:xfrm>
              <a:custGeom>
                <a:avLst/>
                <a:gdLst>
                  <a:gd name="T0" fmla="*/ 0 w 333"/>
                  <a:gd name="T1" fmla="*/ 9 h 86"/>
                  <a:gd name="T2" fmla="*/ 1 w 333"/>
                  <a:gd name="T3" fmla="*/ 86 h 86"/>
                  <a:gd name="T4" fmla="*/ 333 w 333"/>
                  <a:gd name="T5" fmla="*/ 75 h 86"/>
                  <a:gd name="T6" fmla="*/ 327 w 333"/>
                  <a:gd name="T7" fmla="*/ 0 h 86"/>
                  <a:gd name="T8" fmla="*/ 0 w 333"/>
                  <a:gd name="T9" fmla="*/ 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3" h="86">
                    <a:moveTo>
                      <a:pt x="0" y="9"/>
                    </a:moveTo>
                    <a:lnTo>
                      <a:pt x="1" y="86"/>
                    </a:lnTo>
                    <a:lnTo>
                      <a:pt x="333" y="75"/>
                    </a:lnTo>
                    <a:lnTo>
                      <a:pt x="32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61" name="Line 2179"/>
              <p:cNvSpPr>
                <a:spLocks noChangeShapeType="1"/>
              </p:cNvSpPr>
              <p:nvPr/>
            </p:nvSpPr>
            <p:spPr bwMode="auto">
              <a:xfrm>
                <a:off x="3070" y="2741"/>
                <a:ext cx="9" cy="15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62" name="Line 2180"/>
              <p:cNvSpPr>
                <a:spLocks noChangeShapeType="1"/>
              </p:cNvSpPr>
              <p:nvPr/>
            </p:nvSpPr>
            <p:spPr bwMode="auto">
              <a:xfrm>
                <a:off x="3148" y="2863"/>
                <a:ext cx="11" cy="16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63" name="Line 2181"/>
              <p:cNvSpPr>
                <a:spLocks noChangeShapeType="1"/>
              </p:cNvSpPr>
              <p:nvPr/>
            </p:nvSpPr>
            <p:spPr bwMode="auto">
              <a:xfrm>
                <a:off x="3039" y="2838"/>
                <a:ext cx="17" cy="27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64" name="Freeform 2182"/>
              <p:cNvSpPr>
                <a:spLocks/>
              </p:cNvSpPr>
              <p:nvPr/>
            </p:nvSpPr>
            <p:spPr bwMode="auto">
              <a:xfrm>
                <a:off x="2831" y="2989"/>
                <a:ext cx="192" cy="264"/>
              </a:xfrm>
              <a:custGeom>
                <a:avLst/>
                <a:gdLst>
                  <a:gd name="T0" fmla="*/ 70 w 385"/>
                  <a:gd name="T1" fmla="*/ 0 h 526"/>
                  <a:gd name="T2" fmla="*/ 0 w 385"/>
                  <a:gd name="T3" fmla="*/ 50 h 526"/>
                  <a:gd name="T4" fmla="*/ 317 w 385"/>
                  <a:gd name="T5" fmla="*/ 526 h 526"/>
                  <a:gd name="T6" fmla="*/ 385 w 385"/>
                  <a:gd name="T7" fmla="*/ 477 h 526"/>
                  <a:gd name="T8" fmla="*/ 70 w 385"/>
                  <a:gd name="T9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5" h="526">
                    <a:moveTo>
                      <a:pt x="70" y="0"/>
                    </a:moveTo>
                    <a:lnTo>
                      <a:pt x="0" y="50"/>
                    </a:lnTo>
                    <a:lnTo>
                      <a:pt x="317" y="526"/>
                    </a:lnTo>
                    <a:lnTo>
                      <a:pt x="385" y="477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65" name="Freeform 2183"/>
              <p:cNvSpPr>
                <a:spLocks/>
              </p:cNvSpPr>
              <p:nvPr/>
            </p:nvSpPr>
            <p:spPr bwMode="auto">
              <a:xfrm>
                <a:off x="2775" y="3028"/>
                <a:ext cx="192" cy="262"/>
              </a:xfrm>
              <a:custGeom>
                <a:avLst/>
                <a:gdLst>
                  <a:gd name="T0" fmla="*/ 69 w 383"/>
                  <a:gd name="T1" fmla="*/ 0 h 524"/>
                  <a:gd name="T2" fmla="*/ 0 w 383"/>
                  <a:gd name="T3" fmla="*/ 50 h 524"/>
                  <a:gd name="T4" fmla="*/ 315 w 383"/>
                  <a:gd name="T5" fmla="*/ 524 h 524"/>
                  <a:gd name="T6" fmla="*/ 383 w 383"/>
                  <a:gd name="T7" fmla="*/ 475 h 524"/>
                  <a:gd name="T8" fmla="*/ 69 w 383"/>
                  <a:gd name="T9" fmla="*/ 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3" h="524">
                    <a:moveTo>
                      <a:pt x="69" y="0"/>
                    </a:moveTo>
                    <a:lnTo>
                      <a:pt x="0" y="50"/>
                    </a:lnTo>
                    <a:lnTo>
                      <a:pt x="315" y="524"/>
                    </a:lnTo>
                    <a:lnTo>
                      <a:pt x="383" y="47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66" name="Freeform 2184"/>
              <p:cNvSpPr>
                <a:spLocks/>
              </p:cNvSpPr>
              <p:nvPr/>
            </p:nvSpPr>
            <p:spPr bwMode="auto">
              <a:xfrm>
                <a:off x="2990" y="3209"/>
                <a:ext cx="162" cy="119"/>
              </a:xfrm>
              <a:custGeom>
                <a:avLst/>
                <a:gdLst>
                  <a:gd name="T0" fmla="*/ 35 w 326"/>
                  <a:gd name="T1" fmla="*/ 0 h 237"/>
                  <a:gd name="T2" fmla="*/ 0 w 326"/>
                  <a:gd name="T3" fmla="*/ 64 h 237"/>
                  <a:gd name="T4" fmla="*/ 287 w 326"/>
                  <a:gd name="T5" fmla="*/ 237 h 237"/>
                  <a:gd name="T6" fmla="*/ 326 w 326"/>
                  <a:gd name="T7" fmla="*/ 171 h 237"/>
                  <a:gd name="T8" fmla="*/ 35 w 326"/>
                  <a:gd name="T9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237">
                    <a:moveTo>
                      <a:pt x="35" y="0"/>
                    </a:moveTo>
                    <a:lnTo>
                      <a:pt x="0" y="64"/>
                    </a:lnTo>
                    <a:lnTo>
                      <a:pt x="287" y="237"/>
                    </a:lnTo>
                    <a:lnTo>
                      <a:pt x="326" y="17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67" name="Freeform 2185"/>
              <p:cNvSpPr>
                <a:spLocks/>
              </p:cNvSpPr>
              <p:nvPr/>
            </p:nvSpPr>
            <p:spPr bwMode="auto">
              <a:xfrm>
                <a:off x="2928" y="3263"/>
                <a:ext cx="50" cy="172"/>
              </a:xfrm>
              <a:custGeom>
                <a:avLst/>
                <a:gdLst>
                  <a:gd name="T0" fmla="*/ 73 w 99"/>
                  <a:gd name="T1" fmla="*/ 0 h 345"/>
                  <a:gd name="T2" fmla="*/ 0 w 99"/>
                  <a:gd name="T3" fmla="*/ 4 h 345"/>
                  <a:gd name="T4" fmla="*/ 26 w 99"/>
                  <a:gd name="T5" fmla="*/ 345 h 345"/>
                  <a:gd name="T6" fmla="*/ 99 w 99"/>
                  <a:gd name="T7" fmla="*/ 340 h 345"/>
                  <a:gd name="T8" fmla="*/ 73 w 99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345">
                    <a:moveTo>
                      <a:pt x="73" y="0"/>
                    </a:moveTo>
                    <a:lnTo>
                      <a:pt x="0" y="4"/>
                    </a:lnTo>
                    <a:lnTo>
                      <a:pt x="26" y="345"/>
                    </a:lnTo>
                    <a:lnTo>
                      <a:pt x="99" y="34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68" name="Freeform 2186"/>
              <p:cNvSpPr>
                <a:spLocks/>
              </p:cNvSpPr>
              <p:nvPr/>
            </p:nvSpPr>
            <p:spPr bwMode="auto">
              <a:xfrm>
                <a:off x="3012" y="3158"/>
                <a:ext cx="162" cy="118"/>
              </a:xfrm>
              <a:custGeom>
                <a:avLst/>
                <a:gdLst>
                  <a:gd name="T0" fmla="*/ 35 w 324"/>
                  <a:gd name="T1" fmla="*/ 0 h 236"/>
                  <a:gd name="T2" fmla="*/ 0 w 324"/>
                  <a:gd name="T3" fmla="*/ 67 h 236"/>
                  <a:gd name="T4" fmla="*/ 287 w 324"/>
                  <a:gd name="T5" fmla="*/ 236 h 236"/>
                  <a:gd name="T6" fmla="*/ 324 w 324"/>
                  <a:gd name="T7" fmla="*/ 170 h 236"/>
                  <a:gd name="T8" fmla="*/ 35 w 324"/>
                  <a:gd name="T9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" h="236">
                    <a:moveTo>
                      <a:pt x="35" y="0"/>
                    </a:moveTo>
                    <a:lnTo>
                      <a:pt x="0" y="67"/>
                    </a:lnTo>
                    <a:lnTo>
                      <a:pt x="287" y="236"/>
                    </a:lnTo>
                    <a:lnTo>
                      <a:pt x="324" y="17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69" name="Freeform 2187"/>
              <p:cNvSpPr>
                <a:spLocks/>
              </p:cNvSpPr>
              <p:nvPr/>
            </p:nvSpPr>
            <p:spPr bwMode="auto">
              <a:xfrm>
                <a:off x="2876" y="3264"/>
                <a:ext cx="50" cy="173"/>
              </a:xfrm>
              <a:custGeom>
                <a:avLst/>
                <a:gdLst>
                  <a:gd name="T0" fmla="*/ 75 w 100"/>
                  <a:gd name="T1" fmla="*/ 0 h 346"/>
                  <a:gd name="T2" fmla="*/ 0 w 100"/>
                  <a:gd name="T3" fmla="*/ 5 h 346"/>
                  <a:gd name="T4" fmla="*/ 26 w 100"/>
                  <a:gd name="T5" fmla="*/ 346 h 346"/>
                  <a:gd name="T6" fmla="*/ 100 w 100"/>
                  <a:gd name="T7" fmla="*/ 341 h 346"/>
                  <a:gd name="T8" fmla="*/ 75 w 100"/>
                  <a:gd name="T9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46">
                    <a:moveTo>
                      <a:pt x="75" y="0"/>
                    </a:moveTo>
                    <a:lnTo>
                      <a:pt x="0" y="5"/>
                    </a:lnTo>
                    <a:lnTo>
                      <a:pt x="26" y="346"/>
                    </a:lnTo>
                    <a:lnTo>
                      <a:pt x="100" y="34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70" name="Line 2188"/>
              <p:cNvSpPr>
                <a:spLocks noChangeShapeType="1"/>
              </p:cNvSpPr>
              <p:nvPr/>
            </p:nvSpPr>
            <p:spPr bwMode="auto">
              <a:xfrm flipH="1">
                <a:off x="3034" y="3218"/>
                <a:ext cx="14" cy="9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71" name="Line 2189"/>
              <p:cNvSpPr>
                <a:spLocks noChangeShapeType="1"/>
              </p:cNvSpPr>
              <p:nvPr/>
            </p:nvSpPr>
            <p:spPr bwMode="auto">
              <a:xfrm flipH="1">
                <a:off x="2917" y="3302"/>
                <a:ext cx="13" cy="10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72" name="Line 2190"/>
              <p:cNvSpPr>
                <a:spLocks noChangeShapeType="1"/>
              </p:cNvSpPr>
              <p:nvPr/>
            </p:nvSpPr>
            <p:spPr bwMode="auto">
              <a:xfrm flipH="1">
                <a:off x="2924" y="3188"/>
                <a:ext cx="28" cy="21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73" name="Freeform 2191"/>
              <p:cNvSpPr>
                <a:spLocks/>
              </p:cNvSpPr>
              <p:nvPr/>
            </p:nvSpPr>
            <p:spPr bwMode="auto">
              <a:xfrm>
                <a:off x="2518" y="3044"/>
                <a:ext cx="210" cy="249"/>
              </a:xfrm>
              <a:custGeom>
                <a:avLst/>
                <a:gdLst>
                  <a:gd name="T0" fmla="*/ 420 w 420"/>
                  <a:gd name="T1" fmla="*/ 54 h 500"/>
                  <a:gd name="T2" fmla="*/ 358 w 420"/>
                  <a:gd name="T3" fmla="*/ 0 h 500"/>
                  <a:gd name="T4" fmla="*/ 0 w 420"/>
                  <a:gd name="T5" fmla="*/ 443 h 500"/>
                  <a:gd name="T6" fmla="*/ 65 w 420"/>
                  <a:gd name="T7" fmla="*/ 500 h 500"/>
                  <a:gd name="T8" fmla="*/ 420 w 420"/>
                  <a:gd name="T9" fmla="*/ 54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0" h="500">
                    <a:moveTo>
                      <a:pt x="420" y="54"/>
                    </a:moveTo>
                    <a:lnTo>
                      <a:pt x="358" y="0"/>
                    </a:lnTo>
                    <a:lnTo>
                      <a:pt x="0" y="443"/>
                    </a:lnTo>
                    <a:lnTo>
                      <a:pt x="65" y="500"/>
                    </a:lnTo>
                    <a:lnTo>
                      <a:pt x="420" y="54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74" name="Freeform 2192"/>
              <p:cNvSpPr>
                <a:spLocks/>
              </p:cNvSpPr>
              <p:nvPr/>
            </p:nvSpPr>
            <p:spPr bwMode="auto">
              <a:xfrm>
                <a:off x="2465" y="3000"/>
                <a:ext cx="211" cy="250"/>
              </a:xfrm>
              <a:custGeom>
                <a:avLst/>
                <a:gdLst>
                  <a:gd name="T0" fmla="*/ 422 w 422"/>
                  <a:gd name="T1" fmla="*/ 54 h 498"/>
                  <a:gd name="T2" fmla="*/ 355 w 422"/>
                  <a:gd name="T3" fmla="*/ 0 h 498"/>
                  <a:gd name="T4" fmla="*/ 0 w 422"/>
                  <a:gd name="T5" fmla="*/ 443 h 498"/>
                  <a:gd name="T6" fmla="*/ 65 w 422"/>
                  <a:gd name="T7" fmla="*/ 498 h 498"/>
                  <a:gd name="T8" fmla="*/ 422 w 422"/>
                  <a:gd name="T9" fmla="*/ 54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2" h="498">
                    <a:moveTo>
                      <a:pt x="422" y="54"/>
                    </a:moveTo>
                    <a:lnTo>
                      <a:pt x="355" y="0"/>
                    </a:lnTo>
                    <a:lnTo>
                      <a:pt x="0" y="443"/>
                    </a:lnTo>
                    <a:lnTo>
                      <a:pt x="65" y="498"/>
                    </a:lnTo>
                    <a:lnTo>
                      <a:pt x="422" y="54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75" name="Freeform 2193"/>
              <p:cNvSpPr>
                <a:spLocks/>
              </p:cNvSpPr>
              <p:nvPr/>
            </p:nvSpPr>
            <p:spPr bwMode="auto">
              <a:xfrm>
                <a:off x="2487" y="3263"/>
                <a:ext cx="76" cy="174"/>
              </a:xfrm>
              <a:custGeom>
                <a:avLst/>
                <a:gdLst>
                  <a:gd name="T0" fmla="*/ 154 w 154"/>
                  <a:gd name="T1" fmla="*/ 16 h 349"/>
                  <a:gd name="T2" fmla="*/ 81 w 154"/>
                  <a:gd name="T3" fmla="*/ 0 h 349"/>
                  <a:gd name="T4" fmla="*/ 0 w 154"/>
                  <a:gd name="T5" fmla="*/ 332 h 349"/>
                  <a:gd name="T6" fmla="*/ 77 w 154"/>
                  <a:gd name="T7" fmla="*/ 349 h 349"/>
                  <a:gd name="T8" fmla="*/ 154 w 154"/>
                  <a:gd name="T9" fmla="*/ 16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349">
                    <a:moveTo>
                      <a:pt x="154" y="16"/>
                    </a:moveTo>
                    <a:lnTo>
                      <a:pt x="81" y="0"/>
                    </a:lnTo>
                    <a:lnTo>
                      <a:pt x="0" y="332"/>
                    </a:lnTo>
                    <a:lnTo>
                      <a:pt x="77" y="349"/>
                    </a:lnTo>
                    <a:lnTo>
                      <a:pt x="154" y="16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76" name="Freeform 2194"/>
              <p:cNvSpPr>
                <a:spLocks/>
              </p:cNvSpPr>
              <p:nvPr/>
            </p:nvSpPr>
            <p:spPr bwMode="auto">
              <a:xfrm>
                <a:off x="2332" y="3211"/>
                <a:ext cx="169" cy="97"/>
              </a:xfrm>
              <a:custGeom>
                <a:avLst/>
                <a:gdLst>
                  <a:gd name="T0" fmla="*/ 340 w 340"/>
                  <a:gd name="T1" fmla="*/ 73 h 195"/>
                  <a:gd name="T2" fmla="*/ 310 w 340"/>
                  <a:gd name="T3" fmla="*/ 0 h 195"/>
                  <a:gd name="T4" fmla="*/ 0 w 340"/>
                  <a:gd name="T5" fmla="*/ 122 h 195"/>
                  <a:gd name="T6" fmla="*/ 26 w 340"/>
                  <a:gd name="T7" fmla="*/ 195 h 195"/>
                  <a:gd name="T8" fmla="*/ 340 w 340"/>
                  <a:gd name="T9" fmla="*/ 7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195">
                    <a:moveTo>
                      <a:pt x="340" y="73"/>
                    </a:moveTo>
                    <a:lnTo>
                      <a:pt x="310" y="0"/>
                    </a:lnTo>
                    <a:lnTo>
                      <a:pt x="0" y="122"/>
                    </a:lnTo>
                    <a:lnTo>
                      <a:pt x="26" y="195"/>
                    </a:lnTo>
                    <a:lnTo>
                      <a:pt x="340" y="73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77" name="Freeform 2195"/>
              <p:cNvSpPr>
                <a:spLocks/>
              </p:cNvSpPr>
              <p:nvPr/>
            </p:nvSpPr>
            <p:spPr bwMode="auto">
              <a:xfrm>
                <a:off x="2542" y="3270"/>
                <a:ext cx="76" cy="174"/>
              </a:xfrm>
              <a:custGeom>
                <a:avLst/>
                <a:gdLst>
                  <a:gd name="T0" fmla="*/ 151 w 151"/>
                  <a:gd name="T1" fmla="*/ 18 h 349"/>
                  <a:gd name="T2" fmla="*/ 79 w 151"/>
                  <a:gd name="T3" fmla="*/ 0 h 349"/>
                  <a:gd name="T4" fmla="*/ 0 w 151"/>
                  <a:gd name="T5" fmla="*/ 332 h 349"/>
                  <a:gd name="T6" fmla="*/ 74 w 151"/>
                  <a:gd name="T7" fmla="*/ 349 h 349"/>
                  <a:gd name="T8" fmla="*/ 151 w 151"/>
                  <a:gd name="T9" fmla="*/ 1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349">
                    <a:moveTo>
                      <a:pt x="151" y="18"/>
                    </a:moveTo>
                    <a:lnTo>
                      <a:pt x="79" y="0"/>
                    </a:lnTo>
                    <a:lnTo>
                      <a:pt x="0" y="332"/>
                    </a:lnTo>
                    <a:lnTo>
                      <a:pt x="74" y="349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78" name="Freeform 2196"/>
              <p:cNvSpPr>
                <a:spLocks/>
              </p:cNvSpPr>
              <p:nvPr/>
            </p:nvSpPr>
            <p:spPr bwMode="auto">
              <a:xfrm>
                <a:off x="2314" y="3161"/>
                <a:ext cx="169" cy="96"/>
              </a:xfrm>
              <a:custGeom>
                <a:avLst/>
                <a:gdLst>
                  <a:gd name="T0" fmla="*/ 336 w 336"/>
                  <a:gd name="T1" fmla="*/ 70 h 191"/>
                  <a:gd name="T2" fmla="*/ 311 w 336"/>
                  <a:gd name="T3" fmla="*/ 0 h 191"/>
                  <a:gd name="T4" fmla="*/ 0 w 336"/>
                  <a:gd name="T5" fmla="*/ 122 h 191"/>
                  <a:gd name="T6" fmla="*/ 24 w 336"/>
                  <a:gd name="T7" fmla="*/ 191 h 191"/>
                  <a:gd name="T8" fmla="*/ 336 w 336"/>
                  <a:gd name="T9" fmla="*/ 7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191">
                    <a:moveTo>
                      <a:pt x="336" y="70"/>
                    </a:moveTo>
                    <a:lnTo>
                      <a:pt x="311" y="0"/>
                    </a:lnTo>
                    <a:lnTo>
                      <a:pt x="0" y="122"/>
                    </a:lnTo>
                    <a:lnTo>
                      <a:pt x="24" y="191"/>
                    </a:lnTo>
                    <a:lnTo>
                      <a:pt x="336" y="7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79" name="Line 2197"/>
              <p:cNvSpPr>
                <a:spLocks noChangeShapeType="1"/>
              </p:cNvSpPr>
              <p:nvPr/>
            </p:nvSpPr>
            <p:spPr bwMode="auto">
              <a:xfrm flipH="1" flipV="1">
                <a:off x="2552" y="3302"/>
                <a:ext cx="14" cy="13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80" name="Line 2198"/>
              <p:cNvSpPr>
                <a:spLocks noChangeShapeType="1"/>
              </p:cNvSpPr>
              <p:nvPr/>
            </p:nvSpPr>
            <p:spPr bwMode="auto">
              <a:xfrm flipH="1" flipV="1">
                <a:off x="2439" y="3213"/>
                <a:ext cx="13" cy="13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81" name="Line 2199"/>
              <p:cNvSpPr>
                <a:spLocks noChangeShapeType="1"/>
              </p:cNvSpPr>
              <p:nvPr/>
            </p:nvSpPr>
            <p:spPr bwMode="auto">
              <a:xfrm flipH="1" flipV="1">
                <a:off x="2539" y="3190"/>
                <a:ext cx="27" cy="23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545" name="Group 2154"/>
            <p:cNvGrpSpPr>
              <a:grpSpLocks/>
            </p:cNvGrpSpPr>
            <p:nvPr/>
          </p:nvGrpSpPr>
          <p:grpSpPr bwMode="auto">
            <a:xfrm>
              <a:off x="4644008" y="5733256"/>
              <a:ext cx="282704" cy="169200"/>
              <a:chOff x="2246" y="2422"/>
              <a:chExt cx="1031" cy="1022"/>
            </a:xfrm>
          </p:grpSpPr>
          <p:sp>
            <p:nvSpPr>
              <p:cNvPr id="592" name="Freeform 2155"/>
              <p:cNvSpPr>
                <a:spLocks/>
              </p:cNvSpPr>
              <p:nvPr/>
            </p:nvSpPr>
            <p:spPr bwMode="auto">
              <a:xfrm>
                <a:off x="2642" y="2422"/>
                <a:ext cx="105" cy="167"/>
              </a:xfrm>
              <a:custGeom>
                <a:avLst/>
                <a:gdLst>
                  <a:gd name="T0" fmla="*/ 146 w 210"/>
                  <a:gd name="T1" fmla="*/ 333 h 333"/>
                  <a:gd name="T2" fmla="*/ 210 w 210"/>
                  <a:gd name="T3" fmla="*/ 306 h 333"/>
                  <a:gd name="T4" fmla="*/ 68 w 210"/>
                  <a:gd name="T5" fmla="*/ 0 h 333"/>
                  <a:gd name="T6" fmla="*/ 0 w 210"/>
                  <a:gd name="T7" fmla="*/ 30 h 333"/>
                  <a:gd name="T8" fmla="*/ 146 w 210"/>
                  <a:gd name="T9" fmla="*/ 33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333">
                    <a:moveTo>
                      <a:pt x="146" y="333"/>
                    </a:moveTo>
                    <a:lnTo>
                      <a:pt x="210" y="306"/>
                    </a:lnTo>
                    <a:lnTo>
                      <a:pt x="68" y="0"/>
                    </a:lnTo>
                    <a:lnTo>
                      <a:pt x="0" y="30"/>
                    </a:lnTo>
                    <a:lnTo>
                      <a:pt x="146" y="333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93" name="Rectangle 2156"/>
              <p:cNvSpPr>
                <a:spLocks noChangeArrowheads="1"/>
              </p:cNvSpPr>
              <p:nvPr/>
            </p:nvSpPr>
            <p:spPr bwMode="auto">
              <a:xfrm>
                <a:off x="2716" y="2570"/>
                <a:ext cx="33" cy="280"/>
              </a:xfrm>
              <a:prstGeom prst="rect">
                <a:avLst/>
              </a:prstGeom>
              <a:solidFill>
                <a:srgbClr val="0073E6"/>
              </a:solidFill>
              <a:ln w="3175">
                <a:solidFill>
                  <a:srgbClr val="0075E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94" name="Rectangle 2157"/>
              <p:cNvSpPr>
                <a:spLocks noChangeArrowheads="1"/>
              </p:cNvSpPr>
              <p:nvPr/>
            </p:nvSpPr>
            <p:spPr bwMode="auto">
              <a:xfrm>
                <a:off x="2783" y="2570"/>
                <a:ext cx="34" cy="280"/>
              </a:xfrm>
              <a:prstGeom prst="rect">
                <a:avLst/>
              </a:prstGeom>
              <a:solidFill>
                <a:srgbClr val="0073E6"/>
              </a:solidFill>
              <a:ln w="3175">
                <a:solidFill>
                  <a:srgbClr val="0075E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95" name="Freeform 2158"/>
              <p:cNvSpPr>
                <a:spLocks/>
              </p:cNvSpPr>
              <p:nvPr/>
            </p:nvSpPr>
            <p:spPr bwMode="auto">
              <a:xfrm>
                <a:off x="2779" y="2425"/>
                <a:ext cx="115" cy="163"/>
              </a:xfrm>
              <a:custGeom>
                <a:avLst/>
                <a:gdLst>
                  <a:gd name="T0" fmla="*/ 0 w 231"/>
                  <a:gd name="T1" fmla="*/ 292 h 327"/>
                  <a:gd name="T2" fmla="*/ 67 w 231"/>
                  <a:gd name="T3" fmla="*/ 327 h 327"/>
                  <a:gd name="T4" fmla="*/ 231 w 231"/>
                  <a:gd name="T5" fmla="*/ 30 h 327"/>
                  <a:gd name="T6" fmla="*/ 165 w 231"/>
                  <a:gd name="T7" fmla="*/ 0 h 327"/>
                  <a:gd name="T8" fmla="*/ 0 w 231"/>
                  <a:gd name="T9" fmla="*/ 292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327">
                    <a:moveTo>
                      <a:pt x="0" y="292"/>
                    </a:moveTo>
                    <a:lnTo>
                      <a:pt x="67" y="327"/>
                    </a:lnTo>
                    <a:lnTo>
                      <a:pt x="231" y="30"/>
                    </a:lnTo>
                    <a:lnTo>
                      <a:pt x="165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96" name="Freeform 2159"/>
              <p:cNvSpPr>
                <a:spLocks/>
              </p:cNvSpPr>
              <p:nvPr/>
            </p:nvSpPr>
            <p:spPr bwMode="auto">
              <a:xfrm>
                <a:off x="2597" y="2451"/>
                <a:ext cx="106" cy="170"/>
              </a:xfrm>
              <a:custGeom>
                <a:avLst/>
                <a:gdLst>
                  <a:gd name="T0" fmla="*/ 142 w 213"/>
                  <a:gd name="T1" fmla="*/ 341 h 341"/>
                  <a:gd name="T2" fmla="*/ 213 w 213"/>
                  <a:gd name="T3" fmla="*/ 308 h 341"/>
                  <a:gd name="T4" fmla="*/ 67 w 213"/>
                  <a:gd name="T5" fmla="*/ 0 h 341"/>
                  <a:gd name="T6" fmla="*/ 0 w 213"/>
                  <a:gd name="T7" fmla="*/ 32 h 341"/>
                  <a:gd name="T8" fmla="*/ 142 w 213"/>
                  <a:gd name="T9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41">
                    <a:moveTo>
                      <a:pt x="142" y="341"/>
                    </a:moveTo>
                    <a:lnTo>
                      <a:pt x="213" y="308"/>
                    </a:lnTo>
                    <a:lnTo>
                      <a:pt x="67" y="0"/>
                    </a:lnTo>
                    <a:lnTo>
                      <a:pt x="0" y="32"/>
                    </a:lnTo>
                    <a:lnTo>
                      <a:pt x="142" y="341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97" name="Freeform 2160"/>
              <p:cNvSpPr>
                <a:spLocks/>
              </p:cNvSpPr>
              <p:nvPr/>
            </p:nvSpPr>
            <p:spPr bwMode="auto">
              <a:xfrm>
                <a:off x="2822" y="2451"/>
                <a:ext cx="116" cy="165"/>
              </a:xfrm>
              <a:custGeom>
                <a:avLst/>
                <a:gdLst>
                  <a:gd name="T0" fmla="*/ 0 w 232"/>
                  <a:gd name="T1" fmla="*/ 297 h 330"/>
                  <a:gd name="T2" fmla="*/ 68 w 232"/>
                  <a:gd name="T3" fmla="*/ 330 h 330"/>
                  <a:gd name="T4" fmla="*/ 232 w 232"/>
                  <a:gd name="T5" fmla="*/ 37 h 330"/>
                  <a:gd name="T6" fmla="*/ 168 w 232"/>
                  <a:gd name="T7" fmla="*/ 0 h 330"/>
                  <a:gd name="T8" fmla="*/ 0 w 232"/>
                  <a:gd name="T9" fmla="*/ 297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330">
                    <a:moveTo>
                      <a:pt x="0" y="297"/>
                    </a:moveTo>
                    <a:lnTo>
                      <a:pt x="68" y="330"/>
                    </a:lnTo>
                    <a:lnTo>
                      <a:pt x="232" y="37"/>
                    </a:lnTo>
                    <a:lnTo>
                      <a:pt x="168" y="0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98" name="Line 2161"/>
              <p:cNvSpPr>
                <a:spLocks noChangeShapeType="1"/>
              </p:cNvSpPr>
              <p:nvPr/>
            </p:nvSpPr>
            <p:spPr bwMode="auto">
              <a:xfrm>
                <a:off x="2685" y="2562"/>
                <a:ext cx="19" cy="1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99" name="Line 2162"/>
              <p:cNvSpPr>
                <a:spLocks noChangeShapeType="1"/>
              </p:cNvSpPr>
              <p:nvPr/>
            </p:nvSpPr>
            <p:spPr bwMode="auto">
              <a:xfrm>
                <a:off x="2828" y="2556"/>
                <a:ext cx="19" cy="1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00" name="Line 2163"/>
              <p:cNvSpPr>
                <a:spLocks noChangeShapeType="1"/>
              </p:cNvSpPr>
              <p:nvPr/>
            </p:nvSpPr>
            <p:spPr bwMode="auto">
              <a:xfrm>
                <a:off x="2747" y="2639"/>
                <a:ext cx="36" cy="1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01" name="Freeform 2164"/>
              <p:cNvSpPr>
                <a:spLocks/>
              </p:cNvSpPr>
              <p:nvPr/>
            </p:nvSpPr>
            <p:spPr bwMode="auto">
              <a:xfrm>
                <a:off x="2394" y="2789"/>
                <a:ext cx="252" cy="202"/>
              </a:xfrm>
              <a:custGeom>
                <a:avLst/>
                <a:gdLst>
                  <a:gd name="T0" fmla="*/ 451 w 503"/>
                  <a:gd name="T1" fmla="*/ 406 h 406"/>
                  <a:gd name="T2" fmla="*/ 503 w 503"/>
                  <a:gd name="T3" fmla="*/ 337 h 406"/>
                  <a:gd name="T4" fmla="*/ 46 w 503"/>
                  <a:gd name="T5" fmla="*/ 0 h 406"/>
                  <a:gd name="T6" fmla="*/ 0 w 503"/>
                  <a:gd name="T7" fmla="*/ 69 h 406"/>
                  <a:gd name="T8" fmla="*/ 451 w 503"/>
                  <a:gd name="T9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406">
                    <a:moveTo>
                      <a:pt x="451" y="406"/>
                    </a:moveTo>
                    <a:lnTo>
                      <a:pt x="503" y="337"/>
                    </a:lnTo>
                    <a:lnTo>
                      <a:pt x="46" y="0"/>
                    </a:lnTo>
                    <a:lnTo>
                      <a:pt x="0" y="69"/>
                    </a:lnTo>
                    <a:lnTo>
                      <a:pt x="451" y="406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02" name="Freeform 2165"/>
              <p:cNvSpPr>
                <a:spLocks/>
              </p:cNvSpPr>
              <p:nvPr/>
            </p:nvSpPr>
            <p:spPr bwMode="auto">
              <a:xfrm>
                <a:off x="2434" y="2733"/>
                <a:ext cx="251" cy="202"/>
              </a:xfrm>
              <a:custGeom>
                <a:avLst/>
                <a:gdLst>
                  <a:gd name="T0" fmla="*/ 452 w 501"/>
                  <a:gd name="T1" fmla="*/ 404 h 404"/>
                  <a:gd name="T2" fmla="*/ 501 w 501"/>
                  <a:gd name="T3" fmla="*/ 337 h 404"/>
                  <a:gd name="T4" fmla="*/ 47 w 501"/>
                  <a:gd name="T5" fmla="*/ 0 h 404"/>
                  <a:gd name="T6" fmla="*/ 0 w 501"/>
                  <a:gd name="T7" fmla="*/ 70 h 404"/>
                  <a:gd name="T8" fmla="*/ 452 w 501"/>
                  <a:gd name="T9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404">
                    <a:moveTo>
                      <a:pt x="452" y="404"/>
                    </a:moveTo>
                    <a:lnTo>
                      <a:pt x="501" y="337"/>
                    </a:lnTo>
                    <a:lnTo>
                      <a:pt x="47" y="0"/>
                    </a:lnTo>
                    <a:lnTo>
                      <a:pt x="0" y="70"/>
                    </a:lnTo>
                    <a:lnTo>
                      <a:pt x="452" y="404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03" name="Freeform 2166"/>
              <p:cNvSpPr>
                <a:spLocks/>
              </p:cNvSpPr>
              <p:nvPr/>
            </p:nvSpPr>
            <p:spPr bwMode="auto">
              <a:xfrm>
                <a:off x="2249" y="2768"/>
                <a:ext cx="173" cy="68"/>
              </a:xfrm>
              <a:custGeom>
                <a:avLst/>
                <a:gdLst>
                  <a:gd name="T0" fmla="*/ 329 w 346"/>
                  <a:gd name="T1" fmla="*/ 137 h 137"/>
                  <a:gd name="T2" fmla="*/ 346 w 346"/>
                  <a:gd name="T3" fmla="*/ 58 h 137"/>
                  <a:gd name="T4" fmla="*/ 17 w 346"/>
                  <a:gd name="T5" fmla="*/ 0 h 137"/>
                  <a:gd name="T6" fmla="*/ 0 w 346"/>
                  <a:gd name="T7" fmla="*/ 72 h 137"/>
                  <a:gd name="T8" fmla="*/ 329 w 346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137">
                    <a:moveTo>
                      <a:pt x="329" y="137"/>
                    </a:moveTo>
                    <a:lnTo>
                      <a:pt x="346" y="58"/>
                    </a:lnTo>
                    <a:lnTo>
                      <a:pt x="17" y="0"/>
                    </a:lnTo>
                    <a:lnTo>
                      <a:pt x="0" y="72"/>
                    </a:lnTo>
                    <a:lnTo>
                      <a:pt x="329" y="137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04" name="Freeform 2167"/>
              <p:cNvSpPr>
                <a:spLocks/>
              </p:cNvSpPr>
              <p:nvPr/>
            </p:nvSpPr>
            <p:spPr bwMode="auto">
              <a:xfrm>
                <a:off x="2366" y="2601"/>
                <a:ext cx="104" cy="170"/>
              </a:xfrm>
              <a:custGeom>
                <a:avLst/>
                <a:gdLst>
                  <a:gd name="T0" fmla="*/ 140 w 208"/>
                  <a:gd name="T1" fmla="*/ 341 h 341"/>
                  <a:gd name="T2" fmla="*/ 208 w 208"/>
                  <a:gd name="T3" fmla="*/ 308 h 341"/>
                  <a:gd name="T4" fmla="*/ 69 w 208"/>
                  <a:gd name="T5" fmla="*/ 0 h 341"/>
                  <a:gd name="T6" fmla="*/ 0 w 208"/>
                  <a:gd name="T7" fmla="*/ 29 h 341"/>
                  <a:gd name="T8" fmla="*/ 140 w 208"/>
                  <a:gd name="T9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41">
                    <a:moveTo>
                      <a:pt x="140" y="341"/>
                    </a:moveTo>
                    <a:lnTo>
                      <a:pt x="208" y="308"/>
                    </a:lnTo>
                    <a:lnTo>
                      <a:pt x="69" y="0"/>
                    </a:lnTo>
                    <a:lnTo>
                      <a:pt x="0" y="29"/>
                    </a:lnTo>
                    <a:lnTo>
                      <a:pt x="140" y="341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05" name="Freeform 2168"/>
              <p:cNvSpPr>
                <a:spLocks/>
              </p:cNvSpPr>
              <p:nvPr/>
            </p:nvSpPr>
            <p:spPr bwMode="auto">
              <a:xfrm>
                <a:off x="2246" y="2823"/>
                <a:ext cx="172" cy="69"/>
              </a:xfrm>
              <a:custGeom>
                <a:avLst/>
                <a:gdLst>
                  <a:gd name="T0" fmla="*/ 330 w 343"/>
                  <a:gd name="T1" fmla="*/ 138 h 138"/>
                  <a:gd name="T2" fmla="*/ 343 w 343"/>
                  <a:gd name="T3" fmla="*/ 60 h 138"/>
                  <a:gd name="T4" fmla="*/ 15 w 343"/>
                  <a:gd name="T5" fmla="*/ 0 h 138"/>
                  <a:gd name="T6" fmla="*/ 0 w 343"/>
                  <a:gd name="T7" fmla="*/ 73 h 138"/>
                  <a:gd name="T8" fmla="*/ 330 w 343"/>
                  <a:gd name="T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3" h="138">
                    <a:moveTo>
                      <a:pt x="330" y="138"/>
                    </a:moveTo>
                    <a:lnTo>
                      <a:pt x="343" y="60"/>
                    </a:lnTo>
                    <a:lnTo>
                      <a:pt x="15" y="0"/>
                    </a:lnTo>
                    <a:lnTo>
                      <a:pt x="0" y="73"/>
                    </a:lnTo>
                    <a:lnTo>
                      <a:pt x="330" y="138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06" name="Freeform 2169"/>
              <p:cNvSpPr>
                <a:spLocks/>
              </p:cNvSpPr>
              <p:nvPr/>
            </p:nvSpPr>
            <p:spPr bwMode="auto">
              <a:xfrm>
                <a:off x="2416" y="2579"/>
                <a:ext cx="102" cy="171"/>
              </a:xfrm>
              <a:custGeom>
                <a:avLst/>
                <a:gdLst>
                  <a:gd name="T0" fmla="*/ 134 w 205"/>
                  <a:gd name="T1" fmla="*/ 342 h 342"/>
                  <a:gd name="T2" fmla="*/ 205 w 205"/>
                  <a:gd name="T3" fmla="*/ 311 h 342"/>
                  <a:gd name="T4" fmla="*/ 69 w 205"/>
                  <a:gd name="T5" fmla="*/ 0 h 342"/>
                  <a:gd name="T6" fmla="*/ 0 w 205"/>
                  <a:gd name="T7" fmla="*/ 32 h 342"/>
                  <a:gd name="T8" fmla="*/ 134 w 205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342">
                    <a:moveTo>
                      <a:pt x="134" y="342"/>
                    </a:moveTo>
                    <a:lnTo>
                      <a:pt x="205" y="311"/>
                    </a:lnTo>
                    <a:lnTo>
                      <a:pt x="69" y="0"/>
                    </a:lnTo>
                    <a:lnTo>
                      <a:pt x="0" y="32"/>
                    </a:lnTo>
                    <a:lnTo>
                      <a:pt x="134" y="342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07" name="Line 2170"/>
              <p:cNvSpPr>
                <a:spLocks noChangeShapeType="1"/>
              </p:cNvSpPr>
              <p:nvPr/>
            </p:nvSpPr>
            <p:spPr bwMode="auto">
              <a:xfrm flipV="1">
                <a:off x="2373" y="2826"/>
                <a:ext cx="10" cy="16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08" name="Line 2171"/>
              <p:cNvSpPr>
                <a:spLocks noChangeShapeType="1"/>
              </p:cNvSpPr>
              <p:nvPr/>
            </p:nvSpPr>
            <p:spPr bwMode="auto">
              <a:xfrm flipV="1">
                <a:off x="2456" y="2707"/>
                <a:ext cx="9" cy="12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09" name="Line 2172"/>
              <p:cNvSpPr>
                <a:spLocks noChangeShapeType="1"/>
              </p:cNvSpPr>
              <p:nvPr/>
            </p:nvSpPr>
            <p:spPr bwMode="auto">
              <a:xfrm flipV="1">
                <a:off x="2473" y="2808"/>
                <a:ext cx="19" cy="30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10" name="Freeform 2173"/>
              <p:cNvSpPr>
                <a:spLocks/>
              </p:cNvSpPr>
              <p:nvPr/>
            </p:nvSpPr>
            <p:spPr bwMode="auto">
              <a:xfrm>
                <a:off x="2840" y="2768"/>
                <a:ext cx="260" cy="185"/>
              </a:xfrm>
              <a:custGeom>
                <a:avLst/>
                <a:gdLst>
                  <a:gd name="T0" fmla="*/ 0 w 520"/>
                  <a:gd name="T1" fmla="*/ 299 h 370"/>
                  <a:gd name="T2" fmla="*/ 43 w 520"/>
                  <a:gd name="T3" fmla="*/ 370 h 370"/>
                  <a:gd name="T4" fmla="*/ 520 w 520"/>
                  <a:gd name="T5" fmla="*/ 71 h 370"/>
                  <a:gd name="T6" fmla="*/ 479 w 520"/>
                  <a:gd name="T7" fmla="*/ 0 h 370"/>
                  <a:gd name="T8" fmla="*/ 0 w 520"/>
                  <a:gd name="T9" fmla="*/ 29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70">
                    <a:moveTo>
                      <a:pt x="0" y="299"/>
                    </a:moveTo>
                    <a:lnTo>
                      <a:pt x="43" y="370"/>
                    </a:lnTo>
                    <a:lnTo>
                      <a:pt x="520" y="71"/>
                    </a:lnTo>
                    <a:lnTo>
                      <a:pt x="479" y="0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11" name="Freeform 2174"/>
              <p:cNvSpPr>
                <a:spLocks/>
              </p:cNvSpPr>
              <p:nvPr/>
            </p:nvSpPr>
            <p:spPr bwMode="auto">
              <a:xfrm>
                <a:off x="2875" y="2825"/>
                <a:ext cx="261" cy="186"/>
              </a:xfrm>
              <a:custGeom>
                <a:avLst/>
                <a:gdLst>
                  <a:gd name="T0" fmla="*/ 0 w 522"/>
                  <a:gd name="T1" fmla="*/ 301 h 372"/>
                  <a:gd name="T2" fmla="*/ 45 w 522"/>
                  <a:gd name="T3" fmla="*/ 372 h 372"/>
                  <a:gd name="T4" fmla="*/ 522 w 522"/>
                  <a:gd name="T5" fmla="*/ 69 h 372"/>
                  <a:gd name="T6" fmla="*/ 480 w 522"/>
                  <a:gd name="T7" fmla="*/ 0 h 372"/>
                  <a:gd name="T8" fmla="*/ 0 w 522"/>
                  <a:gd name="T9" fmla="*/ 301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72">
                    <a:moveTo>
                      <a:pt x="0" y="301"/>
                    </a:moveTo>
                    <a:lnTo>
                      <a:pt x="45" y="372"/>
                    </a:lnTo>
                    <a:lnTo>
                      <a:pt x="522" y="69"/>
                    </a:lnTo>
                    <a:lnTo>
                      <a:pt x="480" y="0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12" name="Freeform 2175"/>
              <p:cNvSpPr>
                <a:spLocks/>
              </p:cNvSpPr>
              <p:nvPr/>
            </p:nvSpPr>
            <p:spPr bwMode="auto">
              <a:xfrm>
                <a:off x="3059" y="2639"/>
                <a:ext cx="124" cy="164"/>
              </a:xfrm>
              <a:custGeom>
                <a:avLst/>
                <a:gdLst>
                  <a:gd name="T0" fmla="*/ 0 w 246"/>
                  <a:gd name="T1" fmla="*/ 286 h 328"/>
                  <a:gd name="T2" fmla="*/ 60 w 246"/>
                  <a:gd name="T3" fmla="*/ 328 h 328"/>
                  <a:gd name="T4" fmla="*/ 246 w 246"/>
                  <a:gd name="T5" fmla="*/ 40 h 328"/>
                  <a:gd name="T6" fmla="*/ 182 w 246"/>
                  <a:gd name="T7" fmla="*/ 0 h 328"/>
                  <a:gd name="T8" fmla="*/ 0 w 246"/>
                  <a:gd name="T9" fmla="*/ 286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328">
                    <a:moveTo>
                      <a:pt x="0" y="286"/>
                    </a:moveTo>
                    <a:lnTo>
                      <a:pt x="60" y="328"/>
                    </a:lnTo>
                    <a:lnTo>
                      <a:pt x="246" y="40"/>
                    </a:lnTo>
                    <a:lnTo>
                      <a:pt x="182" y="0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13" name="Freeform 2176"/>
              <p:cNvSpPr>
                <a:spLocks/>
              </p:cNvSpPr>
              <p:nvPr/>
            </p:nvSpPr>
            <p:spPr bwMode="auto">
              <a:xfrm>
                <a:off x="3110" y="2823"/>
                <a:ext cx="167" cy="40"/>
              </a:xfrm>
              <a:custGeom>
                <a:avLst/>
                <a:gdLst>
                  <a:gd name="T0" fmla="*/ 0 w 333"/>
                  <a:gd name="T1" fmla="*/ 8 h 79"/>
                  <a:gd name="T2" fmla="*/ 0 w 333"/>
                  <a:gd name="T3" fmla="*/ 79 h 79"/>
                  <a:gd name="T4" fmla="*/ 333 w 333"/>
                  <a:gd name="T5" fmla="*/ 73 h 79"/>
                  <a:gd name="T6" fmla="*/ 327 w 333"/>
                  <a:gd name="T7" fmla="*/ 0 h 79"/>
                  <a:gd name="T8" fmla="*/ 0 w 333"/>
                  <a:gd name="T9" fmla="*/ 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3" h="79">
                    <a:moveTo>
                      <a:pt x="0" y="8"/>
                    </a:moveTo>
                    <a:lnTo>
                      <a:pt x="0" y="79"/>
                    </a:lnTo>
                    <a:lnTo>
                      <a:pt x="333" y="73"/>
                    </a:lnTo>
                    <a:lnTo>
                      <a:pt x="32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14" name="Freeform 2177"/>
              <p:cNvSpPr>
                <a:spLocks/>
              </p:cNvSpPr>
              <p:nvPr/>
            </p:nvSpPr>
            <p:spPr bwMode="auto">
              <a:xfrm>
                <a:off x="3012" y="2615"/>
                <a:ext cx="120" cy="164"/>
              </a:xfrm>
              <a:custGeom>
                <a:avLst/>
                <a:gdLst>
                  <a:gd name="T0" fmla="*/ 0 w 242"/>
                  <a:gd name="T1" fmla="*/ 286 h 329"/>
                  <a:gd name="T2" fmla="*/ 62 w 242"/>
                  <a:gd name="T3" fmla="*/ 329 h 329"/>
                  <a:gd name="T4" fmla="*/ 242 w 242"/>
                  <a:gd name="T5" fmla="*/ 38 h 329"/>
                  <a:gd name="T6" fmla="*/ 178 w 242"/>
                  <a:gd name="T7" fmla="*/ 0 h 329"/>
                  <a:gd name="T8" fmla="*/ 0 w 242"/>
                  <a:gd name="T9" fmla="*/ 286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329">
                    <a:moveTo>
                      <a:pt x="0" y="286"/>
                    </a:moveTo>
                    <a:lnTo>
                      <a:pt x="62" y="329"/>
                    </a:lnTo>
                    <a:lnTo>
                      <a:pt x="242" y="38"/>
                    </a:lnTo>
                    <a:lnTo>
                      <a:pt x="178" y="0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15" name="Freeform 2178"/>
              <p:cNvSpPr>
                <a:spLocks/>
              </p:cNvSpPr>
              <p:nvPr/>
            </p:nvSpPr>
            <p:spPr bwMode="auto">
              <a:xfrm>
                <a:off x="3110" y="2874"/>
                <a:ext cx="167" cy="44"/>
              </a:xfrm>
              <a:custGeom>
                <a:avLst/>
                <a:gdLst>
                  <a:gd name="T0" fmla="*/ 0 w 333"/>
                  <a:gd name="T1" fmla="*/ 9 h 86"/>
                  <a:gd name="T2" fmla="*/ 1 w 333"/>
                  <a:gd name="T3" fmla="*/ 86 h 86"/>
                  <a:gd name="T4" fmla="*/ 333 w 333"/>
                  <a:gd name="T5" fmla="*/ 75 h 86"/>
                  <a:gd name="T6" fmla="*/ 327 w 333"/>
                  <a:gd name="T7" fmla="*/ 0 h 86"/>
                  <a:gd name="T8" fmla="*/ 0 w 333"/>
                  <a:gd name="T9" fmla="*/ 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3" h="86">
                    <a:moveTo>
                      <a:pt x="0" y="9"/>
                    </a:moveTo>
                    <a:lnTo>
                      <a:pt x="1" y="86"/>
                    </a:lnTo>
                    <a:lnTo>
                      <a:pt x="333" y="75"/>
                    </a:lnTo>
                    <a:lnTo>
                      <a:pt x="32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16" name="Line 2179"/>
              <p:cNvSpPr>
                <a:spLocks noChangeShapeType="1"/>
              </p:cNvSpPr>
              <p:nvPr/>
            </p:nvSpPr>
            <p:spPr bwMode="auto">
              <a:xfrm>
                <a:off x="3070" y="2741"/>
                <a:ext cx="9" cy="15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17" name="Line 2180"/>
              <p:cNvSpPr>
                <a:spLocks noChangeShapeType="1"/>
              </p:cNvSpPr>
              <p:nvPr/>
            </p:nvSpPr>
            <p:spPr bwMode="auto">
              <a:xfrm>
                <a:off x="3148" y="2863"/>
                <a:ext cx="11" cy="16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18" name="Line 2181"/>
              <p:cNvSpPr>
                <a:spLocks noChangeShapeType="1"/>
              </p:cNvSpPr>
              <p:nvPr/>
            </p:nvSpPr>
            <p:spPr bwMode="auto">
              <a:xfrm>
                <a:off x="3039" y="2838"/>
                <a:ext cx="17" cy="27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19" name="Freeform 2182"/>
              <p:cNvSpPr>
                <a:spLocks/>
              </p:cNvSpPr>
              <p:nvPr/>
            </p:nvSpPr>
            <p:spPr bwMode="auto">
              <a:xfrm>
                <a:off x="2831" y="2989"/>
                <a:ext cx="192" cy="264"/>
              </a:xfrm>
              <a:custGeom>
                <a:avLst/>
                <a:gdLst>
                  <a:gd name="T0" fmla="*/ 70 w 385"/>
                  <a:gd name="T1" fmla="*/ 0 h 526"/>
                  <a:gd name="T2" fmla="*/ 0 w 385"/>
                  <a:gd name="T3" fmla="*/ 50 h 526"/>
                  <a:gd name="T4" fmla="*/ 317 w 385"/>
                  <a:gd name="T5" fmla="*/ 526 h 526"/>
                  <a:gd name="T6" fmla="*/ 385 w 385"/>
                  <a:gd name="T7" fmla="*/ 477 h 526"/>
                  <a:gd name="T8" fmla="*/ 70 w 385"/>
                  <a:gd name="T9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5" h="526">
                    <a:moveTo>
                      <a:pt x="70" y="0"/>
                    </a:moveTo>
                    <a:lnTo>
                      <a:pt x="0" y="50"/>
                    </a:lnTo>
                    <a:lnTo>
                      <a:pt x="317" y="526"/>
                    </a:lnTo>
                    <a:lnTo>
                      <a:pt x="385" y="477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20" name="Freeform 2183"/>
              <p:cNvSpPr>
                <a:spLocks/>
              </p:cNvSpPr>
              <p:nvPr/>
            </p:nvSpPr>
            <p:spPr bwMode="auto">
              <a:xfrm>
                <a:off x="2775" y="3028"/>
                <a:ext cx="192" cy="262"/>
              </a:xfrm>
              <a:custGeom>
                <a:avLst/>
                <a:gdLst>
                  <a:gd name="T0" fmla="*/ 69 w 383"/>
                  <a:gd name="T1" fmla="*/ 0 h 524"/>
                  <a:gd name="T2" fmla="*/ 0 w 383"/>
                  <a:gd name="T3" fmla="*/ 50 h 524"/>
                  <a:gd name="T4" fmla="*/ 315 w 383"/>
                  <a:gd name="T5" fmla="*/ 524 h 524"/>
                  <a:gd name="T6" fmla="*/ 383 w 383"/>
                  <a:gd name="T7" fmla="*/ 475 h 524"/>
                  <a:gd name="T8" fmla="*/ 69 w 383"/>
                  <a:gd name="T9" fmla="*/ 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3" h="524">
                    <a:moveTo>
                      <a:pt x="69" y="0"/>
                    </a:moveTo>
                    <a:lnTo>
                      <a:pt x="0" y="50"/>
                    </a:lnTo>
                    <a:lnTo>
                      <a:pt x="315" y="524"/>
                    </a:lnTo>
                    <a:lnTo>
                      <a:pt x="383" y="47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21" name="Freeform 2184"/>
              <p:cNvSpPr>
                <a:spLocks/>
              </p:cNvSpPr>
              <p:nvPr/>
            </p:nvSpPr>
            <p:spPr bwMode="auto">
              <a:xfrm>
                <a:off x="2990" y="3209"/>
                <a:ext cx="162" cy="119"/>
              </a:xfrm>
              <a:custGeom>
                <a:avLst/>
                <a:gdLst>
                  <a:gd name="T0" fmla="*/ 35 w 326"/>
                  <a:gd name="T1" fmla="*/ 0 h 237"/>
                  <a:gd name="T2" fmla="*/ 0 w 326"/>
                  <a:gd name="T3" fmla="*/ 64 h 237"/>
                  <a:gd name="T4" fmla="*/ 287 w 326"/>
                  <a:gd name="T5" fmla="*/ 237 h 237"/>
                  <a:gd name="T6" fmla="*/ 326 w 326"/>
                  <a:gd name="T7" fmla="*/ 171 h 237"/>
                  <a:gd name="T8" fmla="*/ 35 w 326"/>
                  <a:gd name="T9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237">
                    <a:moveTo>
                      <a:pt x="35" y="0"/>
                    </a:moveTo>
                    <a:lnTo>
                      <a:pt x="0" y="64"/>
                    </a:lnTo>
                    <a:lnTo>
                      <a:pt x="287" y="237"/>
                    </a:lnTo>
                    <a:lnTo>
                      <a:pt x="326" y="17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22" name="Freeform 2185"/>
              <p:cNvSpPr>
                <a:spLocks/>
              </p:cNvSpPr>
              <p:nvPr/>
            </p:nvSpPr>
            <p:spPr bwMode="auto">
              <a:xfrm>
                <a:off x="2928" y="3263"/>
                <a:ext cx="50" cy="172"/>
              </a:xfrm>
              <a:custGeom>
                <a:avLst/>
                <a:gdLst>
                  <a:gd name="T0" fmla="*/ 73 w 99"/>
                  <a:gd name="T1" fmla="*/ 0 h 345"/>
                  <a:gd name="T2" fmla="*/ 0 w 99"/>
                  <a:gd name="T3" fmla="*/ 4 h 345"/>
                  <a:gd name="T4" fmla="*/ 26 w 99"/>
                  <a:gd name="T5" fmla="*/ 345 h 345"/>
                  <a:gd name="T6" fmla="*/ 99 w 99"/>
                  <a:gd name="T7" fmla="*/ 340 h 345"/>
                  <a:gd name="T8" fmla="*/ 73 w 99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345">
                    <a:moveTo>
                      <a:pt x="73" y="0"/>
                    </a:moveTo>
                    <a:lnTo>
                      <a:pt x="0" y="4"/>
                    </a:lnTo>
                    <a:lnTo>
                      <a:pt x="26" y="345"/>
                    </a:lnTo>
                    <a:lnTo>
                      <a:pt x="99" y="34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23" name="Freeform 2186"/>
              <p:cNvSpPr>
                <a:spLocks/>
              </p:cNvSpPr>
              <p:nvPr/>
            </p:nvSpPr>
            <p:spPr bwMode="auto">
              <a:xfrm>
                <a:off x="3012" y="3158"/>
                <a:ext cx="162" cy="118"/>
              </a:xfrm>
              <a:custGeom>
                <a:avLst/>
                <a:gdLst>
                  <a:gd name="T0" fmla="*/ 35 w 324"/>
                  <a:gd name="T1" fmla="*/ 0 h 236"/>
                  <a:gd name="T2" fmla="*/ 0 w 324"/>
                  <a:gd name="T3" fmla="*/ 67 h 236"/>
                  <a:gd name="T4" fmla="*/ 287 w 324"/>
                  <a:gd name="T5" fmla="*/ 236 h 236"/>
                  <a:gd name="T6" fmla="*/ 324 w 324"/>
                  <a:gd name="T7" fmla="*/ 170 h 236"/>
                  <a:gd name="T8" fmla="*/ 35 w 324"/>
                  <a:gd name="T9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" h="236">
                    <a:moveTo>
                      <a:pt x="35" y="0"/>
                    </a:moveTo>
                    <a:lnTo>
                      <a:pt x="0" y="67"/>
                    </a:lnTo>
                    <a:lnTo>
                      <a:pt x="287" y="236"/>
                    </a:lnTo>
                    <a:lnTo>
                      <a:pt x="324" y="17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24" name="Freeform 2187"/>
              <p:cNvSpPr>
                <a:spLocks/>
              </p:cNvSpPr>
              <p:nvPr/>
            </p:nvSpPr>
            <p:spPr bwMode="auto">
              <a:xfrm>
                <a:off x="2876" y="3264"/>
                <a:ext cx="50" cy="173"/>
              </a:xfrm>
              <a:custGeom>
                <a:avLst/>
                <a:gdLst>
                  <a:gd name="T0" fmla="*/ 75 w 100"/>
                  <a:gd name="T1" fmla="*/ 0 h 346"/>
                  <a:gd name="T2" fmla="*/ 0 w 100"/>
                  <a:gd name="T3" fmla="*/ 5 h 346"/>
                  <a:gd name="T4" fmla="*/ 26 w 100"/>
                  <a:gd name="T5" fmla="*/ 346 h 346"/>
                  <a:gd name="T6" fmla="*/ 100 w 100"/>
                  <a:gd name="T7" fmla="*/ 341 h 346"/>
                  <a:gd name="T8" fmla="*/ 75 w 100"/>
                  <a:gd name="T9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46">
                    <a:moveTo>
                      <a:pt x="75" y="0"/>
                    </a:moveTo>
                    <a:lnTo>
                      <a:pt x="0" y="5"/>
                    </a:lnTo>
                    <a:lnTo>
                      <a:pt x="26" y="346"/>
                    </a:lnTo>
                    <a:lnTo>
                      <a:pt x="100" y="34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25" name="Line 2188"/>
              <p:cNvSpPr>
                <a:spLocks noChangeShapeType="1"/>
              </p:cNvSpPr>
              <p:nvPr/>
            </p:nvSpPr>
            <p:spPr bwMode="auto">
              <a:xfrm flipH="1">
                <a:off x="3034" y="3218"/>
                <a:ext cx="14" cy="9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26" name="Line 2189"/>
              <p:cNvSpPr>
                <a:spLocks noChangeShapeType="1"/>
              </p:cNvSpPr>
              <p:nvPr/>
            </p:nvSpPr>
            <p:spPr bwMode="auto">
              <a:xfrm flipH="1">
                <a:off x="2917" y="3302"/>
                <a:ext cx="13" cy="10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27" name="Line 2190"/>
              <p:cNvSpPr>
                <a:spLocks noChangeShapeType="1"/>
              </p:cNvSpPr>
              <p:nvPr/>
            </p:nvSpPr>
            <p:spPr bwMode="auto">
              <a:xfrm flipH="1">
                <a:off x="2924" y="3188"/>
                <a:ext cx="28" cy="21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28" name="Freeform 2191"/>
              <p:cNvSpPr>
                <a:spLocks/>
              </p:cNvSpPr>
              <p:nvPr/>
            </p:nvSpPr>
            <p:spPr bwMode="auto">
              <a:xfrm>
                <a:off x="2518" y="3044"/>
                <a:ext cx="210" cy="249"/>
              </a:xfrm>
              <a:custGeom>
                <a:avLst/>
                <a:gdLst>
                  <a:gd name="T0" fmla="*/ 420 w 420"/>
                  <a:gd name="T1" fmla="*/ 54 h 500"/>
                  <a:gd name="T2" fmla="*/ 358 w 420"/>
                  <a:gd name="T3" fmla="*/ 0 h 500"/>
                  <a:gd name="T4" fmla="*/ 0 w 420"/>
                  <a:gd name="T5" fmla="*/ 443 h 500"/>
                  <a:gd name="T6" fmla="*/ 65 w 420"/>
                  <a:gd name="T7" fmla="*/ 500 h 500"/>
                  <a:gd name="T8" fmla="*/ 420 w 420"/>
                  <a:gd name="T9" fmla="*/ 54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0" h="500">
                    <a:moveTo>
                      <a:pt x="420" y="54"/>
                    </a:moveTo>
                    <a:lnTo>
                      <a:pt x="358" y="0"/>
                    </a:lnTo>
                    <a:lnTo>
                      <a:pt x="0" y="443"/>
                    </a:lnTo>
                    <a:lnTo>
                      <a:pt x="65" y="500"/>
                    </a:lnTo>
                    <a:lnTo>
                      <a:pt x="420" y="54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29" name="Freeform 2192"/>
              <p:cNvSpPr>
                <a:spLocks/>
              </p:cNvSpPr>
              <p:nvPr/>
            </p:nvSpPr>
            <p:spPr bwMode="auto">
              <a:xfrm>
                <a:off x="2465" y="3000"/>
                <a:ext cx="211" cy="250"/>
              </a:xfrm>
              <a:custGeom>
                <a:avLst/>
                <a:gdLst>
                  <a:gd name="T0" fmla="*/ 422 w 422"/>
                  <a:gd name="T1" fmla="*/ 54 h 498"/>
                  <a:gd name="T2" fmla="*/ 355 w 422"/>
                  <a:gd name="T3" fmla="*/ 0 h 498"/>
                  <a:gd name="T4" fmla="*/ 0 w 422"/>
                  <a:gd name="T5" fmla="*/ 443 h 498"/>
                  <a:gd name="T6" fmla="*/ 65 w 422"/>
                  <a:gd name="T7" fmla="*/ 498 h 498"/>
                  <a:gd name="T8" fmla="*/ 422 w 422"/>
                  <a:gd name="T9" fmla="*/ 54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2" h="498">
                    <a:moveTo>
                      <a:pt x="422" y="54"/>
                    </a:moveTo>
                    <a:lnTo>
                      <a:pt x="355" y="0"/>
                    </a:lnTo>
                    <a:lnTo>
                      <a:pt x="0" y="443"/>
                    </a:lnTo>
                    <a:lnTo>
                      <a:pt x="65" y="498"/>
                    </a:lnTo>
                    <a:lnTo>
                      <a:pt x="422" y="54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30" name="Freeform 2193"/>
              <p:cNvSpPr>
                <a:spLocks/>
              </p:cNvSpPr>
              <p:nvPr/>
            </p:nvSpPr>
            <p:spPr bwMode="auto">
              <a:xfrm>
                <a:off x="2487" y="3263"/>
                <a:ext cx="76" cy="174"/>
              </a:xfrm>
              <a:custGeom>
                <a:avLst/>
                <a:gdLst>
                  <a:gd name="T0" fmla="*/ 154 w 154"/>
                  <a:gd name="T1" fmla="*/ 16 h 349"/>
                  <a:gd name="T2" fmla="*/ 81 w 154"/>
                  <a:gd name="T3" fmla="*/ 0 h 349"/>
                  <a:gd name="T4" fmla="*/ 0 w 154"/>
                  <a:gd name="T5" fmla="*/ 332 h 349"/>
                  <a:gd name="T6" fmla="*/ 77 w 154"/>
                  <a:gd name="T7" fmla="*/ 349 h 349"/>
                  <a:gd name="T8" fmla="*/ 154 w 154"/>
                  <a:gd name="T9" fmla="*/ 16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349">
                    <a:moveTo>
                      <a:pt x="154" y="16"/>
                    </a:moveTo>
                    <a:lnTo>
                      <a:pt x="81" y="0"/>
                    </a:lnTo>
                    <a:lnTo>
                      <a:pt x="0" y="332"/>
                    </a:lnTo>
                    <a:lnTo>
                      <a:pt x="77" y="349"/>
                    </a:lnTo>
                    <a:lnTo>
                      <a:pt x="154" y="16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31" name="Freeform 2194"/>
              <p:cNvSpPr>
                <a:spLocks/>
              </p:cNvSpPr>
              <p:nvPr/>
            </p:nvSpPr>
            <p:spPr bwMode="auto">
              <a:xfrm>
                <a:off x="2332" y="3211"/>
                <a:ext cx="169" cy="97"/>
              </a:xfrm>
              <a:custGeom>
                <a:avLst/>
                <a:gdLst>
                  <a:gd name="T0" fmla="*/ 340 w 340"/>
                  <a:gd name="T1" fmla="*/ 73 h 195"/>
                  <a:gd name="T2" fmla="*/ 310 w 340"/>
                  <a:gd name="T3" fmla="*/ 0 h 195"/>
                  <a:gd name="T4" fmla="*/ 0 w 340"/>
                  <a:gd name="T5" fmla="*/ 122 h 195"/>
                  <a:gd name="T6" fmla="*/ 26 w 340"/>
                  <a:gd name="T7" fmla="*/ 195 h 195"/>
                  <a:gd name="T8" fmla="*/ 340 w 340"/>
                  <a:gd name="T9" fmla="*/ 7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195">
                    <a:moveTo>
                      <a:pt x="340" y="73"/>
                    </a:moveTo>
                    <a:lnTo>
                      <a:pt x="310" y="0"/>
                    </a:lnTo>
                    <a:lnTo>
                      <a:pt x="0" y="122"/>
                    </a:lnTo>
                    <a:lnTo>
                      <a:pt x="26" y="195"/>
                    </a:lnTo>
                    <a:lnTo>
                      <a:pt x="340" y="73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32" name="Freeform 2195"/>
              <p:cNvSpPr>
                <a:spLocks/>
              </p:cNvSpPr>
              <p:nvPr/>
            </p:nvSpPr>
            <p:spPr bwMode="auto">
              <a:xfrm>
                <a:off x="2542" y="3270"/>
                <a:ext cx="76" cy="174"/>
              </a:xfrm>
              <a:custGeom>
                <a:avLst/>
                <a:gdLst>
                  <a:gd name="T0" fmla="*/ 151 w 151"/>
                  <a:gd name="T1" fmla="*/ 18 h 349"/>
                  <a:gd name="T2" fmla="*/ 79 w 151"/>
                  <a:gd name="T3" fmla="*/ 0 h 349"/>
                  <a:gd name="T4" fmla="*/ 0 w 151"/>
                  <a:gd name="T5" fmla="*/ 332 h 349"/>
                  <a:gd name="T6" fmla="*/ 74 w 151"/>
                  <a:gd name="T7" fmla="*/ 349 h 349"/>
                  <a:gd name="T8" fmla="*/ 151 w 151"/>
                  <a:gd name="T9" fmla="*/ 1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349">
                    <a:moveTo>
                      <a:pt x="151" y="18"/>
                    </a:moveTo>
                    <a:lnTo>
                      <a:pt x="79" y="0"/>
                    </a:lnTo>
                    <a:lnTo>
                      <a:pt x="0" y="332"/>
                    </a:lnTo>
                    <a:lnTo>
                      <a:pt x="74" y="349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33" name="Freeform 2196"/>
              <p:cNvSpPr>
                <a:spLocks/>
              </p:cNvSpPr>
              <p:nvPr/>
            </p:nvSpPr>
            <p:spPr bwMode="auto">
              <a:xfrm>
                <a:off x="2314" y="3161"/>
                <a:ext cx="169" cy="96"/>
              </a:xfrm>
              <a:custGeom>
                <a:avLst/>
                <a:gdLst>
                  <a:gd name="T0" fmla="*/ 336 w 336"/>
                  <a:gd name="T1" fmla="*/ 70 h 191"/>
                  <a:gd name="T2" fmla="*/ 311 w 336"/>
                  <a:gd name="T3" fmla="*/ 0 h 191"/>
                  <a:gd name="T4" fmla="*/ 0 w 336"/>
                  <a:gd name="T5" fmla="*/ 122 h 191"/>
                  <a:gd name="T6" fmla="*/ 24 w 336"/>
                  <a:gd name="T7" fmla="*/ 191 h 191"/>
                  <a:gd name="T8" fmla="*/ 336 w 336"/>
                  <a:gd name="T9" fmla="*/ 7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191">
                    <a:moveTo>
                      <a:pt x="336" y="70"/>
                    </a:moveTo>
                    <a:lnTo>
                      <a:pt x="311" y="0"/>
                    </a:lnTo>
                    <a:lnTo>
                      <a:pt x="0" y="122"/>
                    </a:lnTo>
                    <a:lnTo>
                      <a:pt x="24" y="191"/>
                    </a:lnTo>
                    <a:lnTo>
                      <a:pt x="336" y="7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34" name="Line 2197"/>
              <p:cNvSpPr>
                <a:spLocks noChangeShapeType="1"/>
              </p:cNvSpPr>
              <p:nvPr/>
            </p:nvSpPr>
            <p:spPr bwMode="auto">
              <a:xfrm flipH="1" flipV="1">
                <a:off x="2552" y="3302"/>
                <a:ext cx="14" cy="13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35" name="Line 2198"/>
              <p:cNvSpPr>
                <a:spLocks noChangeShapeType="1"/>
              </p:cNvSpPr>
              <p:nvPr/>
            </p:nvSpPr>
            <p:spPr bwMode="auto">
              <a:xfrm flipH="1" flipV="1">
                <a:off x="2439" y="3213"/>
                <a:ext cx="13" cy="13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636" name="Line 2199"/>
              <p:cNvSpPr>
                <a:spLocks noChangeShapeType="1"/>
              </p:cNvSpPr>
              <p:nvPr/>
            </p:nvSpPr>
            <p:spPr bwMode="auto">
              <a:xfrm flipH="1" flipV="1">
                <a:off x="2539" y="3190"/>
                <a:ext cx="27" cy="23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546" name="Group 2154"/>
            <p:cNvGrpSpPr>
              <a:grpSpLocks/>
            </p:cNvGrpSpPr>
            <p:nvPr/>
          </p:nvGrpSpPr>
          <p:grpSpPr bwMode="auto">
            <a:xfrm>
              <a:off x="5076056" y="5733256"/>
              <a:ext cx="212400" cy="169200"/>
              <a:chOff x="2246" y="2422"/>
              <a:chExt cx="1031" cy="1022"/>
            </a:xfrm>
          </p:grpSpPr>
          <p:sp>
            <p:nvSpPr>
              <p:cNvPr id="547" name="Freeform 2155"/>
              <p:cNvSpPr>
                <a:spLocks/>
              </p:cNvSpPr>
              <p:nvPr/>
            </p:nvSpPr>
            <p:spPr bwMode="auto">
              <a:xfrm>
                <a:off x="2642" y="2422"/>
                <a:ext cx="105" cy="167"/>
              </a:xfrm>
              <a:custGeom>
                <a:avLst/>
                <a:gdLst>
                  <a:gd name="T0" fmla="*/ 146 w 210"/>
                  <a:gd name="T1" fmla="*/ 333 h 333"/>
                  <a:gd name="T2" fmla="*/ 210 w 210"/>
                  <a:gd name="T3" fmla="*/ 306 h 333"/>
                  <a:gd name="T4" fmla="*/ 68 w 210"/>
                  <a:gd name="T5" fmla="*/ 0 h 333"/>
                  <a:gd name="T6" fmla="*/ 0 w 210"/>
                  <a:gd name="T7" fmla="*/ 30 h 333"/>
                  <a:gd name="T8" fmla="*/ 146 w 210"/>
                  <a:gd name="T9" fmla="*/ 33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333">
                    <a:moveTo>
                      <a:pt x="146" y="333"/>
                    </a:moveTo>
                    <a:lnTo>
                      <a:pt x="210" y="306"/>
                    </a:lnTo>
                    <a:lnTo>
                      <a:pt x="68" y="0"/>
                    </a:lnTo>
                    <a:lnTo>
                      <a:pt x="0" y="30"/>
                    </a:lnTo>
                    <a:lnTo>
                      <a:pt x="146" y="333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48" name="Rectangle 2156"/>
              <p:cNvSpPr>
                <a:spLocks noChangeArrowheads="1"/>
              </p:cNvSpPr>
              <p:nvPr/>
            </p:nvSpPr>
            <p:spPr bwMode="auto">
              <a:xfrm>
                <a:off x="2716" y="2570"/>
                <a:ext cx="33" cy="280"/>
              </a:xfrm>
              <a:prstGeom prst="rect">
                <a:avLst/>
              </a:prstGeom>
              <a:solidFill>
                <a:srgbClr val="0073E6"/>
              </a:solidFill>
              <a:ln w="3175">
                <a:solidFill>
                  <a:srgbClr val="0075E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49" name="Rectangle 2157"/>
              <p:cNvSpPr>
                <a:spLocks noChangeArrowheads="1"/>
              </p:cNvSpPr>
              <p:nvPr/>
            </p:nvSpPr>
            <p:spPr bwMode="auto">
              <a:xfrm>
                <a:off x="2783" y="2570"/>
                <a:ext cx="34" cy="280"/>
              </a:xfrm>
              <a:prstGeom prst="rect">
                <a:avLst/>
              </a:prstGeom>
              <a:solidFill>
                <a:srgbClr val="0073E6"/>
              </a:solidFill>
              <a:ln w="3175">
                <a:solidFill>
                  <a:srgbClr val="0075E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50" name="Freeform 2158"/>
              <p:cNvSpPr>
                <a:spLocks/>
              </p:cNvSpPr>
              <p:nvPr/>
            </p:nvSpPr>
            <p:spPr bwMode="auto">
              <a:xfrm>
                <a:off x="2779" y="2425"/>
                <a:ext cx="115" cy="163"/>
              </a:xfrm>
              <a:custGeom>
                <a:avLst/>
                <a:gdLst>
                  <a:gd name="T0" fmla="*/ 0 w 231"/>
                  <a:gd name="T1" fmla="*/ 292 h 327"/>
                  <a:gd name="T2" fmla="*/ 67 w 231"/>
                  <a:gd name="T3" fmla="*/ 327 h 327"/>
                  <a:gd name="T4" fmla="*/ 231 w 231"/>
                  <a:gd name="T5" fmla="*/ 30 h 327"/>
                  <a:gd name="T6" fmla="*/ 165 w 231"/>
                  <a:gd name="T7" fmla="*/ 0 h 327"/>
                  <a:gd name="T8" fmla="*/ 0 w 231"/>
                  <a:gd name="T9" fmla="*/ 292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327">
                    <a:moveTo>
                      <a:pt x="0" y="292"/>
                    </a:moveTo>
                    <a:lnTo>
                      <a:pt x="67" y="327"/>
                    </a:lnTo>
                    <a:lnTo>
                      <a:pt x="231" y="30"/>
                    </a:lnTo>
                    <a:lnTo>
                      <a:pt x="165" y="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51" name="Freeform 2159"/>
              <p:cNvSpPr>
                <a:spLocks/>
              </p:cNvSpPr>
              <p:nvPr/>
            </p:nvSpPr>
            <p:spPr bwMode="auto">
              <a:xfrm>
                <a:off x="2597" y="2451"/>
                <a:ext cx="106" cy="170"/>
              </a:xfrm>
              <a:custGeom>
                <a:avLst/>
                <a:gdLst>
                  <a:gd name="T0" fmla="*/ 142 w 213"/>
                  <a:gd name="T1" fmla="*/ 341 h 341"/>
                  <a:gd name="T2" fmla="*/ 213 w 213"/>
                  <a:gd name="T3" fmla="*/ 308 h 341"/>
                  <a:gd name="T4" fmla="*/ 67 w 213"/>
                  <a:gd name="T5" fmla="*/ 0 h 341"/>
                  <a:gd name="T6" fmla="*/ 0 w 213"/>
                  <a:gd name="T7" fmla="*/ 32 h 341"/>
                  <a:gd name="T8" fmla="*/ 142 w 213"/>
                  <a:gd name="T9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341">
                    <a:moveTo>
                      <a:pt x="142" y="341"/>
                    </a:moveTo>
                    <a:lnTo>
                      <a:pt x="213" y="308"/>
                    </a:lnTo>
                    <a:lnTo>
                      <a:pt x="67" y="0"/>
                    </a:lnTo>
                    <a:lnTo>
                      <a:pt x="0" y="32"/>
                    </a:lnTo>
                    <a:lnTo>
                      <a:pt x="142" y="341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52" name="Freeform 2160"/>
              <p:cNvSpPr>
                <a:spLocks/>
              </p:cNvSpPr>
              <p:nvPr/>
            </p:nvSpPr>
            <p:spPr bwMode="auto">
              <a:xfrm>
                <a:off x="2822" y="2451"/>
                <a:ext cx="116" cy="165"/>
              </a:xfrm>
              <a:custGeom>
                <a:avLst/>
                <a:gdLst>
                  <a:gd name="T0" fmla="*/ 0 w 232"/>
                  <a:gd name="T1" fmla="*/ 297 h 330"/>
                  <a:gd name="T2" fmla="*/ 68 w 232"/>
                  <a:gd name="T3" fmla="*/ 330 h 330"/>
                  <a:gd name="T4" fmla="*/ 232 w 232"/>
                  <a:gd name="T5" fmla="*/ 37 h 330"/>
                  <a:gd name="T6" fmla="*/ 168 w 232"/>
                  <a:gd name="T7" fmla="*/ 0 h 330"/>
                  <a:gd name="T8" fmla="*/ 0 w 232"/>
                  <a:gd name="T9" fmla="*/ 297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330">
                    <a:moveTo>
                      <a:pt x="0" y="297"/>
                    </a:moveTo>
                    <a:lnTo>
                      <a:pt x="68" y="330"/>
                    </a:lnTo>
                    <a:lnTo>
                      <a:pt x="232" y="37"/>
                    </a:lnTo>
                    <a:lnTo>
                      <a:pt x="168" y="0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53" name="Line 2161"/>
              <p:cNvSpPr>
                <a:spLocks noChangeShapeType="1"/>
              </p:cNvSpPr>
              <p:nvPr/>
            </p:nvSpPr>
            <p:spPr bwMode="auto">
              <a:xfrm>
                <a:off x="2685" y="2562"/>
                <a:ext cx="19" cy="1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54" name="Line 2162"/>
              <p:cNvSpPr>
                <a:spLocks noChangeShapeType="1"/>
              </p:cNvSpPr>
              <p:nvPr/>
            </p:nvSpPr>
            <p:spPr bwMode="auto">
              <a:xfrm>
                <a:off x="2828" y="2556"/>
                <a:ext cx="19" cy="1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55" name="Line 2163"/>
              <p:cNvSpPr>
                <a:spLocks noChangeShapeType="1"/>
              </p:cNvSpPr>
              <p:nvPr/>
            </p:nvSpPr>
            <p:spPr bwMode="auto">
              <a:xfrm>
                <a:off x="2747" y="2639"/>
                <a:ext cx="36" cy="1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56" name="Freeform 2164"/>
              <p:cNvSpPr>
                <a:spLocks/>
              </p:cNvSpPr>
              <p:nvPr/>
            </p:nvSpPr>
            <p:spPr bwMode="auto">
              <a:xfrm>
                <a:off x="2394" y="2789"/>
                <a:ext cx="252" cy="202"/>
              </a:xfrm>
              <a:custGeom>
                <a:avLst/>
                <a:gdLst>
                  <a:gd name="T0" fmla="*/ 451 w 503"/>
                  <a:gd name="T1" fmla="*/ 406 h 406"/>
                  <a:gd name="T2" fmla="*/ 503 w 503"/>
                  <a:gd name="T3" fmla="*/ 337 h 406"/>
                  <a:gd name="T4" fmla="*/ 46 w 503"/>
                  <a:gd name="T5" fmla="*/ 0 h 406"/>
                  <a:gd name="T6" fmla="*/ 0 w 503"/>
                  <a:gd name="T7" fmla="*/ 69 h 406"/>
                  <a:gd name="T8" fmla="*/ 451 w 503"/>
                  <a:gd name="T9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406">
                    <a:moveTo>
                      <a:pt x="451" y="406"/>
                    </a:moveTo>
                    <a:lnTo>
                      <a:pt x="503" y="337"/>
                    </a:lnTo>
                    <a:lnTo>
                      <a:pt x="46" y="0"/>
                    </a:lnTo>
                    <a:lnTo>
                      <a:pt x="0" y="69"/>
                    </a:lnTo>
                    <a:lnTo>
                      <a:pt x="451" y="406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57" name="Freeform 2165"/>
              <p:cNvSpPr>
                <a:spLocks/>
              </p:cNvSpPr>
              <p:nvPr/>
            </p:nvSpPr>
            <p:spPr bwMode="auto">
              <a:xfrm>
                <a:off x="2434" y="2733"/>
                <a:ext cx="251" cy="202"/>
              </a:xfrm>
              <a:custGeom>
                <a:avLst/>
                <a:gdLst>
                  <a:gd name="T0" fmla="*/ 452 w 501"/>
                  <a:gd name="T1" fmla="*/ 404 h 404"/>
                  <a:gd name="T2" fmla="*/ 501 w 501"/>
                  <a:gd name="T3" fmla="*/ 337 h 404"/>
                  <a:gd name="T4" fmla="*/ 47 w 501"/>
                  <a:gd name="T5" fmla="*/ 0 h 404"/>
                  <a:gd name="T6" fmla="*/ 0 w 501"/>
                  <a:gd name="T7" fmla="*/ 70 h 404"/>
                  <a:gd name="T8" fmla="*/ 452 w 501"/>
                  <a:gd name="T9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404">
                    <a:moveTo>
                      <a:pt x="452" y="404"/>
                    </a:moveTo>
                    <a:lnTo>
                      <a:pt x="501" y="337"/>
                    </a:lnTo>
                    <a:lnTo>
                      <a:pt x="47" y="0"/>
                    </a:lnTo>
                    <a:lnTo>
                      <a:pt x="0" y="70"/>
                    </a:lnTo>
                    <a:lnTo>
                      <a:pt x="452" y="404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58" name="Freeform 2166"/>
              <p:cNvSpPr>
                <a:spLocks/>
              </p:cNvSpPr>
              <p:nvPr/>
            </p:nvSpPr>
            <p:spPr bwMode="auto">
              <a:xfrm>
                <a:off x="2249" y="2768"/>
                <a:ext cx="173" cy="68"/>
              </a:xfrm>
              <a:custGeom>
                <a:avLst/>
                <a:gdLst>
                  <a:gd name="T0" fmla="*/ 329 w 346"/>
                  <a:gd name="T1" fmla="*/ 137 h 137"/>
                  <a:gd name="T2" fmla="*/ 346 w 346"/>
                  <a:gd name="T3" fmla="*/ 58 h 137"/>
                  <a:gd name="T4" fmla="*/ 17 w 346"/>
                  <a:gd name="T5" fmla="*/ 0 h 137"/>
                  <a:gd name="T6" fmla="*/ 0 w 346"/>
                  <a:gd name="T7" fmla="*/ 72 h 137"/>
                  <a:gd name="T8" fmla="*/ 329 w 346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137">
                    <a:moveTo>
                      <a:pt x="329" y="137"/>
                    </a:moveTo>
                    <a:lnTo>
                      <a:pt x="346" y="58"/>
                    </a:lnTo>
                    <a:lnTo>
                      <a:pt x="17" y="0"/>
                    </a:lnTo>
                    <a:lnTo>
                      <a:pt x="0" y="72"/>
                    </a:lnTo>
                    <a:lnTo>
                      <a:pt x="329" y="137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59" name="Freeform 2167"/>
              <p:cNvSpPr>
                <a:spLocks/>
              </p:cNvSpPr>
              <p:nvPr/>
            </p:nvSpPr>
            <p:spPr bwMode="auto">
              <a:xfrm>
                <a:off x="2366" y="2601"/>
                <a:ext cx="104" cy="170"/>
              </a:xfrm>
              <a:custGeom>
                <a:avLst/>
                <a:gdLst>
                  <a:gd name="T0" fmla="*/ 140 w 208"/>
                  <a:gd name="T1" fmla="*/ 341 h 341"/>
                  <a:gd name="T2" fmla="*/ 208 w 208"/>
                  <a:gd name="T3" fmla="*/ 308 h 341"/>
                  <a:gd name="T4" fmla="*/ 69 w 208"/>
                  <a:gd name="T5" fmla="*/ 0 h 341"/>
                  <a:gd name="T6" fmla="*/ 0 w 208"/>
                  <a:gd name="T7" fmla="*/ 29 h 341"/>
                  <a:gd name="T8" fmla="*/ 140 w 208"/>
                  <a:gd name="T9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341">
                    <a:moveTo>
                      <a:pt x="140" y="341"/>
                    </a:moveTo>
                    <a:lnTo>
                      <a:pt x="208" y="308"/>
                    </a:lnTo>
                    <a:lnTo>
                      <a:pt x="69" y="0"/>
                    </a:lnTo>
                    <a:lnTo>
                      <a:pt x="0" y="29"/>
                    </a:lnTo>
                    <a:lnTo>
                      <a:pt x="140" y="341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60" name="Freeform 2168"/>
              <p:cNvSpPr>
                <a:spLocks/>
              </p:cNvSpPr>
              <p:nvPr/>
            </p:nvSpPr>
            <p:spPr bwMode="auto">
              <a:xfrm>
                <a:off x="2246" y="2823"/>
                <a:ext cx="172" cy="69"/>
              </a:xfrm>
              <a:custGeom>
                <a:avLst/>
                <a:gdLst>
                  <a:gd name="T0" fmla="*/ 330 w 343"/>
                  <a:gd name="T1" fmla="*/ 138 h 138"/>
                  <a:gd name="T2" fmla="*/ 343 w 343"/>
                  <a:gd name="T3" fmla="*/ 60 h 138"/>
                  <a:gd name="T4" fmla="*/ 15 w 343"/>
                  <a:gd name="T5" fmla="*/ 0 h 138"/>
                  <a:gd name="T6" fmla="*/ 0 w 343"/>
                  <a:gd name="T7" fmla="*/ 73 h 138"/>
                  <a:gd name="T8" fmla="*/ 330 w 343"/>
                  <a:gd name="T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3" h="138">
                    <a:moveTo>
                      <a:pt x="330" y="138"/>
                    </a:moveTo>
                    <a:lnTo>
                      <a:pt x="343" y="60"/>
                    </a:lnTo>
                    <a:lnTo>
                      <a:pt x="15" y="0"/>
                    </a:lnTo>
                    <a:lnTo>
                      <a:pt x="0" y="73"/>
                    </a:lnTo>
                    <a:lnTo>
                      <a:pt x="330" y="138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61" name="Freeform 2169"/>
              <p:cNvSpPr>
                <a:spLocks/>
              </p:cNvSpPr>
              <p:nvPr/>
            </p:nvSpPr>
            <p:spPr bwMode="auto">
              <a:xfrm>
                <a:off x="2416" y="2579"/>
                <a:ext cx="102" cy="171"/>
              </a:xfrm>
              <a:custGeom>
                <a:avLst/>
                <a:gdLst>
                  <a:gd name="T0" fmla="*/ 134 w 205"/>
                  <a:gd name="T1" fmla="*/ 342 h 342"/>
                  <a:gd name="T2" fmla="*/ 205 w 205"/>
                  <a:gd name="T3" fmla="*/ 311 h 342"/>
                  <a:gd name="T4" fmla="*/ 69 w 205"/>
                  <a:gd name="T5" fmla="*/ 0 h 342"/>
                  <a:gd name="T6" fmla="*/ 0 w 205"/>
                  <a:gd name="T7" fmla="*/ 32 h 342"/>
                  <a:gd name="T8" fmla="*/ 134 w 205"/>
                  <a:gd name="T9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342">
                    <a:moveTo>
                      <a:pt x="134" y="342"/>
                    </a:moveTo>
                    <a:lnTo>
                      <a:pt x="205" y="311"/>
                    </a:lnTo>
                    <a:lnTo>
                      <a:pt x="69" y="0"/>
                    </a:lnTo>
                    <a:lnTo>
                      <a:pt x="0" y="32"/>
                    </a:lnTo>
                    <a:lnTo>
                      <a:pt x="134" y="342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62" name="Line 2170"/>
              <p:cNvSpPr>
                <a:spLocks noChangeShapeType="1"/>
              </p:cNvSpPr>
              <p:nvPr/>
            </p:nvSpPr>
            <p:spPr bwMode="auto">
              <a:xfrm flipV="1">
                <a:off x="2373" y="2826"/>
                <a:ext cx="10" cy="16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63" name="Line 2171"/>
              <p:cNvSpPr>
                <a:spLocks noChangeShapeType="1"/>
              </p:cNvSpPr>
              <p:nvPr/>
            </p:nvSpPr>
            <p:spPr bwMode="auto">
              <a:xfrm flipV="1">
                <a:off x="2456" y="2707"/>
                <a:ext cx="9" cy="12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64" name="Line 2172"/>
              <p:cNvSpPr>
                <a:spLocks noChangeShapeType="1"/>
              </p:cNvSpPr>
              <p:nvPr/>
            </p:nvSpPr>
            <p:spPr bwMode="auto">
              <a:xfrm flipV="1">
                <a:off x="2473" y="2808"/>
                <a:ext cx="19" cy="30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65" name="Freeform 2173"/>
              <p:cNvSpPr>
                <a:spLocks/>
              </p:cNvSpPr>
              <p:nvPr/>
            </p:nvSpPr>
            <p:spPr bwMode="auto">
              <a:xfrm>
                <a:off x="2840" y="2768"/>
                <a:ext cx="260" cy="185"/>
              </a:xfrm>
              <a:custGeom>
                <a:avLst/>
                <a:gdLst>
                  <a:gd name="T0" fmla="*/ 0 w 520"/>
                  <a:gd name="T1" fmla="*/ 299 h 370"/>
                  <a:gd name="T2" fmla="*/ 43 w 520"/>
                  <a:gd name="T3" fmla="*/ 370 h 370"/>
                  <a:gd name="T4" fmla="*/ 520 w 520"/>
                  <a:gd name="T5" fmla="*/ 71 h 370"/>
                  <a:gd name="T6" fmla="*/ 479 w 520"/>
                  <a:gd name="T7" fmla="*/ 0 h 370"/>
                  <a:gd name="T8" fmla="*/ 0 w 520"/>
                  <a:gd name="T9" fmla="*/ 29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70">
                    <a:moveTo>
                      <a:pt x="0" y="299"/>
                    </a:moveTo>
                    <a:lnTo>
                      <a:pt x="43" y="370"/>
                    </a:lnTo>
                    <a:lnTo>
                      <a:pt x="520" y="71"/>
                    </a:lnTo>
                    <a:lnTo>
                      <a:pt x="479" y="0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66" name="Freeform 2174"/>
              <p:cNvSpPr>
                <a:spLocks/>
              </p:cNvSpPr>
              <p:nvPr/>
            </p:nvSpPr>
            <p:spPr bwMode="auto">
              <a:xfrm>
                <a:off x="2875" y="2825"/>
                <a:ext cx="261" cy="186"/>
              </a:xfrm>
              <a:custGeom>
                <a:avLst/>
                <a:gdLst>
                  <a:gd name="T0" fmla="*/ 0 w 522"/>
                  <a:gd name="T1" fmla="*/ 301 h 372"/>
                  <a:gd name="T2" fmla="*/ 45 w 522"/>
                  <a:gd name="T3" fmla="*/ 372 h 372"/>
                  <a:gd name="T4" fmla="*/ 522 w 522"/>
                  <a:gd name="T5" fmla="*/ 69 h 372"/>
                  <a:gd name="T6" fmla="*/ 480 w 522"/>
                  <a:gd name="T7" fmla="*/ 0 h 372"/>
                  <a:gd name="T8" fmla="*/ 0 w 522"/>
                  <a:gd name="T9" fmla="*/ 301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372">
                    <a:moveTo>
                      <a:pt x="0" y="301"/>
                    </a:moveTo>
                    <a:lnTo>
                      <a:pt x="45" y="372"/>
                    </a:lnTo>
                    <a:lnTo>
                      <a:pt x="522" y="69"/>
                    </a:lnTo>
                    <a:lnTo>
                      <a:pt x="480" y="0"/>
                    </a:ln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67" name="Freeform 2175"/>
              <p:cNvSpPr>
                <a:spLocks/>
              </p:cNvSpPr>
              <p:nvPr/>
            </p:nvSpPr>
            <p:spPr bwMode="auto">
              <a:xfrm>
                <a:off x="3059" y="2639"/>
                <a:ext cx="124" cy="164"/>
              </a:xfrm>
              <a:custGeom>
                <a:avLst/>
                <a:gdLst>
                  <a:gd name="T0" fmla="*/ 0 w 246"/>
                  <a:gd name="T1" fmla="*/ 286 h 328"/>
                  <a:gd name="T2" fmla="*/ 60 w 246"/>
                  <a:gd name="T3" fmla="*/ 328 h 328"/>
                  <a:gd name="T4" fmla="*/ 246 w 246"/>
                  <a:gd name="T5" fmla="*/ 40 h 328"/>
                  <a:gd name="T6" fmla="*/ 182 w 246"/>
                  <a:gd name="T7" fmla="*/ 0 h 328"/>
                  <a:gd name="T8" fmla="*/ 0 w 246"/>
                  <a:gd name="T9" fmla="*/ 286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328">
                    <a:moveTo>
                      <a:pt x="0" y="286"/>
                    </a:moveTo>
                    <a:lnTo>
                      <a:pt x="60" y="328"/>
                    </a:lnTo>
                    <a:lnTo>
                      <a:pt x="246" y="40"/>
                    </a:lnTo>
                    <a:lnTo>
                      <a:pt x="182" y="0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68" name="Freeform 2176"/>
              <p:cNvSpPr>
                <a:spLocks/>
              </p:cNvSpPr>
              <p:nvPr/>
            </p:nvSpPr>
            <p:spPr bwMode="auto">
              <a:xfrm>
                <a:off x="3110" y="2823"/>
                <a:ext cx="167" cy="40"/>
              </a:xfrm>
              <a:custGeom>
                <a:avLst/>
                <a:gdLst>
                  <a:gd name="T0" fmla="*/ 0 w 333"/>
                  <a:gd name="T1" fmla="*/ 8 h 79"/>
                  <a:gd name="T2" fmla="*/ 0 w 333"/>
                  <a:gd name="T3" fmla="*/ 79 h 79"/>
                  <a:gd name="T4" fmla="*/ 333 w 333"/>
                  <a:gd name="T5" fmla="*/ 73 h 79"/>
                  <a:gd name="T6" fmla="*/ 327 w 333"/>
                  <a:gd name="T7" fmla="*/ 0 h 79"/>
                  <a:gd name="T8" fmla="*/ 0 w 333"/>
                  <a:gd name="T9" fmla="*/ 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3" h="79">
                    <a:moveTo>
                      <a:pt x="0" y="8"/>
                    </a:moveTo>
                    <a:lnTo>
                      <a:pt x="0" y="79"/>
                    </a:lnTo>
                    <a:lnTo>
                      <a:pt x="333" y="73"/>
                    </a:lnTo>
                    <a:lnTo>
                      <a:pt x="32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69" name="Freeform 2177"/>
              <p:cNvSpPr>
                <a:spLocks/>
              </p:cNvSpPr>
              <p:nvPr/>
            </p:nvSpPr>
            <p:spPr bwMode="auto">
              <a:xfrm>
                <a:off x="3012" y="2615"/>
                <a:ext cx="120" cy="164"/>
              </a:xfrm>
              <a:custGeom>
                <a:avLst/>
                <a:gdLst>
                  <a:gd name="T0" fmla="*/ 0 w 242"/>
                  <a:gd name="T1" fmla="*/ 286 h 329"/>
                  <a:gd name="T2" fmla="*/ 62 w 242"/>
                  <a:gd name="T3" fmla="*/ 329 h 329"/>
                  <a:gd name="T4" fmla="*/ 242 w 242"/>
                  <a:gd name="T5" fmla="*/ 38 h 329"/>
                  <a:gd name="T6" fmla="*/ 178 w 242"/>
                  <a:gd name="T7" fmla="*/ 0 h 329"/>
                  <a:gd name="T8" fmla="*/ 0 w 242"/>
                  <a:gd name="T9" fmla="*/ 286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329">
                    <a:moveTo>
                      <a:pt x="0" y="286"/>
                    </a:moveTo>
                    <a:lnTo>
                      <a:pt x="62" y="329"/>
                    </a:lnTo>
                    <a:lnTo>
                      <a:pt x="242" y="38"/>
                    </a:lnTo>
                    <a:lnTo>
                      <a:pt x="178" y="0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70" name="Freeform 2178"/>
              <p:cNvSpPr>
                <a:spLocks/>
              </p:cNvSpPr>
              <p:nvPr/>
            </p:nvSpPr>
            <p:spPr bwMode="auto">
              <a:xfrm>
                <a:off x="3110" y="2874"/>
                <a:ext cx="167" cy="44"/>
              </a:xfrm>
              <a:custGeom>
                <a:avLst/>
                <a:gdLst>
                  <a:gd name="T0" fmla="*/ 0 w 333"/>
                  <a:gd name="T1" fmla="*/ 9 h 86"/>
                  <a:gd name="T2" fmla="*/ 1 w 333"/>
                  <a:gd name="T3" fmla="*/ 86 h 86"/>
                  <a:gd name="T4" fmla="*/ 333 w 333"/>
                  <a:gd name="T5" fmla="*/ 75 h 86"/>
                  <a:gd name="T6" fmla="*/ 327 w 333"/>
                  <a:gd name="T7" fmla="*/ 0 h 86"/>
                  <a:gd name="T8" fmla="*/ 0 w 333"/>
                  <a:gd name="T9" fmla="*/ 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3" h="86">
                    <a:moveTo>
                      <a:pt x="0" y="9"/>
                    </a:moveTo>
                    <a:lnTo>
                      <a:pt x="1" y="86"/>
                    </a:lnTo>
                    <a:lnTo>
                      <a:pt x="333" y="75"/>
                    </a:lnTo>
                    <a:lnTo>
                      <a:pt x="32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71" name="Line 2179"/>
              <p:cNvSpPr>
                <a:spLocks noChangeShapeType="1"/>
              </p:cNvSpPr>
              <p:nvPr/>
            </p:nvSpPr>
            <p:spPr bwMode="auto">
              <a:xfrm>
                <a:off x="3070" y="2741"/>
                <a:ext cx="9" cy="15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72" name="Line 2180"/>
              <p:cNvSpPr>
                <a:spLocks noChangeShapeType="1"/>
              </p:cNvSpPr>
              <p:nvPr/>
            </p:nvSpPr>
            <p:spPr bwMode="auto">
              <a:xfrm>
                <a:off x="3148" y="2863"/>
                <a:ext cx="11" cy="16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73" name="Line 2181"/>
              <p:cNvSpPr>
                <a:spLocks noChangeShapeType="1"/>
              </p:cNvSpPr>
              <p:nvPr/>
            </p:nvSpPr>
            <p:spPr bwMode="auto">
              <a:xfrm>
                <a:off x="3039" y="2838"/>
                <a:ext cx="17" cy="27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74" name="Freeform 2182"/>
              <p:cNvSpPr>
                <a:spLocks/>
              </p:cNvSpPr>
              <p:nvPr/>
            </p:nvSpPr>
            <p:spPr bwMode="auto">
              <a:xfrm>
                <a:off x="2831" y="2989"/>
                <a:ext cx="192" cy="264"/>
              </a:xfrm>
              <a:custGeom>
                <a:avLst/>
                <a:gdLst>
                  <a:gd name="T0" fmla="*/ 70 w 385"/>
                  <a:gd name="T1" fmla="*/ 0 h 526"/>
                  <a:gd name="T2" fmla="*/ 0 w 385"/>
                  <a:gd name="T3" fmla="*/ 50 h 526"/>
                  <a:gd name="T4" fmla="*/ 317 w 385"/>
                  <a:gd name="T5" fmla="*/ 526 h 526"/>
                  <a:gd name="T6" fmla="*/ 385 w 385"/>
                  <a:gd name="T7" fmla="*/ 477 h 526"/>
                  <a:gd name="T8" fmla="*/ 70 w 385"/>
                  <a:gd name="T9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5" h="526">
                    <a:moveTo>
                      <a:pt x="70" y="0"/>
                    </a:moveTo>
                    <a:lnTo>
                      <a:pt x="0" y="50"/>
                    </a:lnTo>
                    <a:lnTo>
                      <a:pt x="317" y="526"/>
                    </a:lnTo>
                    <a:lnTo>
                      <a:pt x="385" y="477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75" name="Freeform 2183"/>
              <p:cNvSpPr>
                <a:spLocks/>
              </p:cNvSpPr>
              <p:nvPr/>
            </p:nvSpPr>
            <p:spPr bwMode="auto">
              <a:xfrm>
                <a:off x="2775" y="3028"/>
                <a:ext cx="192" cy="262"/>
              </a:xfrm>
              <a:custGeom>
                <a:avLst/>
                <a:gdLst>
                  <a:gd name="T0" fmla="*/ 69 w 383"/>
                  <a:gd name="T1" fmla="*/ 0 h 524"/>
                  <a:gd name="T2" fmla="*/ 0 w 383"/>
                  <a:gd name="T3" fmla="*/ 50 h 524"/>
                  <a:gd name="T4" fmla="*/ 315 w 383"/>
                  <a:gd name="T5" fmla="*/ 524 h 524"/>
                  <a:gd name="T6" fmla="*/ 383 w 383"/>
                  <a:gd name="T7" fmla="*/ 475 h 524"/>
                  <a:gd name="T8" fmla="*/ 69 w 383"/>
                  <a:gd name="T9" fmla="*/ 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3" h="524">
                    <a:moveTo>
                      <a:pt x="69" y="0"/>
                    </a:moveTo>
                    <a:lnTo>
                      <a:pt x="0" y="50"/>
                    </a:lnTo>
                    <a:lnTo>
                      <a:pt x="315" y="524"/>
                    </a:lnTo>
                    <a:lnTo>
                      <a:pt x="383" y="47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76" name="Freeform 2184"/>
              <p:cNvSpPr>
                <a:spLocks/>
              </p:cNvSpPr>
              <p:nvPr/>
            </p:nvSpPr>
            <p:spPr bwMode="auto">
              <a:xfrm>
                <a:off x="2990" y="3209"/>
                <a:ext cx="162" cy="119"/>
              </a:xfrm>
              <a:custGeom>
                <a:avLst/>
                <a:gdLst>
                  <a:gd name="T0" fmla="*/ 35 w 326"/>
                  <a:gd name="T1" fmla="*/ 0 h 237"/>
                  <a:gd name="T2" fmla="*/ 0 w 326"/>
                  <a:gd name="T3" fmla="*/ 64 h 237"/>
                  <a:gd name="T4" fmla="*/ 287 w 326"/>
                  <a:gd name="T5" fmla="*/ 237 h 237"/>
                  <a:gd name="T6" fmla="*/ 326 w 326"/>
                  <a:gd name="T7" fmla="*/ 171 h 237"/>
                  <a:gd name="T8" fmla="*/ 35 w 326"/>
                  <a:gd name="T9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237">
                    <a:moveTo>
                      <a:pt x="35" y="0"/>
                    </a:moveTo>
                    <a:lnTo>
                      <a:pt x="0" y="64"/>
                    </a:lnTo>
                    <a:lnTo>
                      <a:pt x="287" y="237"/>
                    </a:lnTo>
                    <a:lnTo>
                      <a:pt x="326" y="17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77" name="Freeform 2185"/>
              <p:cNvSpPr>
                <a:spLocks/>
              </p:cNvSpPr>
              <p:nvPr/>
            </p:nvSpPr>
            <p:spPr bwMode="auto">
              <a:xfrm>
                <a:off x="2928" y="3263"/>
                <a:ext cx="50" cy="172"/>
              </a:xfrm>
              <a:custGeom>
                <a:avLst/>
                <a:gdLst>
                  <a:gd name="T0" fmla="*/ 73 w 99"/>
                  <a:gd name="T1" fmla="*/ 0 h 345"/>
                  <a:gd name="T2" fmla="*/ 0 w 99"/>
                  <a:gd name="T3" fmla="*/ 4 h 345"/>
                  <a:gd name="T4" fmla="*/ 26 w 99"/>
                  <a:gd name="T5" fmla="*/ 345 h 345"/>
                  <a:gd name="T6" fmla="*/ 99 w 99"/>
                  <a:gd name="T7" fmla="*/ 340 h 345"/>
                  <a:gd name="T8" fmla="*/ 73 w 99"/>
                  <a:gd name="T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345">
                    <a:moveTo>
                      <a:pt x="73" y="0"/>
                    </a:moveTo>
                    <a:lnTo>
                      <a:pt x="0" y="4"/>
                    </a:lnTo>
                    <a:lnTo>
                      <a:pt x="26" y="345"/>
                    </a:lnTo>
                    <a:lnTo>
                      <a:pt x="99" y="34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78" name="Freeform 2186"/>
              <p:cNvSpPr>
                <a:spLocks/>
              </p:cNvSpPr>
              <p:nvPr/>
            </p:nvSpPr>
            <p:spPr bwMode="auto">
              <a:xfrm>
                <a:off x="3012" y="3158"/>
                <a:ext cx="162" cy="118"/>
              </a:xfrm>
              <a:custGeom>
                <a:avLst/>
                <a:gdLst>
                  <a:gd name="T0" fmla="*/ 35 w 324"/>
                  <a:gd name="T1" fmla="*/ 0 h 236"/>
                  <a:gd name="T2" fmla="*/ 0 w 324"/>
                  <a:gd name="T3" fmla="*/ 67 h 236"/>
                  <a:gd name="T4" fmla="*/ 287 w 324"/>
                  <a:gd name="T5" fmla="*/ 236 h 236"/>
                  <a:gd name="T6" fmla="*/ 324 w 324"/>
                  <a:gd name="T7" fmla="*/ 170 h 236"/>
                  <a:gd name="T8" fmla="*/ 35 w 324"/>
                  <a:gd name="T9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" h="236">
                    <a:moveTo>
                      <a:pt x="35" y="0"/>
                    </a:moveTo>
                    <a:lnTo>
                      <a:pt x="0" y="67"/>
                    </a:lnTo>
                    <a:lnTo>
                      <a:pt x="287" y="236"/>
                    </a:lnTo>
                    <a:lnTo>
                      <a:pt x="324" y="17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79" name="Freeform 2187"/>
              <p:cNvSpPr>
                <a:spLocks/>
              </p:cNvSpPr>
              <p:nvPr/>
            </p:nvSpPr>
            <p:spPr bwMode="auto">
              <a:xfrm>
                <a:off x="2876" y="3264"/>
                <a:ext cx="50" cy="173"/>
              </a:xfrm>
              <a:custGeom>
                <a:avLst/>
                <a:gdLst>
                  <a:gd name="T0" fmla="*/ 75 w 100"/>
                  <a:gd name="T1" fmla="*/ 0 h 346"/>
                  <a:gd name="T2" fmla="*/ 0 w 100"/>
                  <a:gd name="T3" fmla="*/ 5 h 346"/>
                  <a:gd name="T4" fmla="*/ 26 w 100"/>
                  <a:gd name="T5" fmla="*/ 346 h 346"/>
                  <a:gd name="T6" fmla="*/ 100 w 100"/>
                  <a:gd name="T7" fmla="*/ 341 h 346"/>
                  <a:gd name="T8" fmla="*/ 75 w 100"/>
                  <a:gd name="T9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46">
                    <a:moveTo>
                      <a:pt x="75" y="0"/>
                    </a:moveTo>
                    <a:lnTo>
                      <a:pt x="0" y="5"/>
                    </a:lnTo>
                    <a:lnTo>
                      <a:pt x="26" y="346"/>
                    </a:lnTo>
                    <a:lnTo>
                      <a:pt x="100" y="34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80" name="Line 2188"/>
              <p:cNvSpPr>
                <a:spLocks noChangeShapeType="1"/>
              </p:cNvSpPr>
              <p:nvPr/>
            </p:nvSpPr>
            <p:spPr bwMode="auto">
              <a:xfrm flipH="1">
                <a:off x="3034" y="3218"/>
                <a:ext cx="14" cy="9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81" name="Line 2189"/>
              <p:cNvSpPr>
                <a:spLocks noChangeShapeType="1"/>
              </p:cNvSpPr>
              <p:nvPr/>
            </p:nvSpPr>
            <p:spPr bwMode="auto">
              <a:xfrm flipH="1">
                <a:off x="2917" y="3302"/>
                <a:ext cx="13" cy="10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82" name="Line 2190"/>
              <p:cNvSpPr>
                <a:spLocks noChangeShapeType="1"/>
              </p:cNvSpPr>
              <p:nvPr/>
            </p:nvSpPr>
            <p:spPr bwMode="auto">
              <a:xfrm flipH="1">
                <a:off x="2924" y="3188"/>
                <a:ext cx="28" cy="21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83" name="Freeform 2191"/>
              <p:cNvSpPr>
                <a:spLocks/>
              </p:cNvSpPr>
              <p:nvPr/>
            </p:nvSpPr>
            <p:spPr bwMode="auto">
              <a:xfrm>
                <a:off x="2518" y="3044"/>
                <a:ext cx="210" cy="249"/>
              </a:xfrm>
              <a:custGeom>
                <a:avLst/>
                <a:gdLst>
                  <a:gd name="T0" fmla="*/ 420 w 420"/>
                  <a:gd name="T1" fmla="*/ 54 h 500"/>
                  <a:gd name="T2" fmla="*/ 358 w 420"/>
                  <a:gd name="T3" fmla="*/ 0 h 500"/>
                  <a:gd name="T4" fmla="*/ 0 w 420"/>
                  <a:gd name="T5" fmla="*/ 443 h 500"/>
                  <a:gd name="T6" fmla="*/ 65 w 420"/>
                  <a:gd name="T7" fmla="*/ 500 h 500"/>
                  <a:gd name="T8" fmla="*/ 420 w 420"/>
                  <a:gd name="T9" fmla="*/ 54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0" h="500">
                    <a:moveTo>
                      <a:pt x="420" y="54"/>
                    </a:moveTo>
                    <a:lnTo>
                      <a:pt x="358" y="0"/>
                    </a:lnTo>
                    <a:lnTo>
                      <a:pt x="0" y="443"/>
                    </a:lnTo>
                    <a:lnTo>
                      <a:pt x="65" y="500"/>
                    </a:lnTo>
                    <a:lnTo>
                      <a:pt x="420" y="54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84" name="Freeform 2192"/>
              <p:cNvSpPr>
                <a:spLocks/>
              </p:cNvSpPr>
              <p:nvPr/>
            </p:nvSpPr>
            <p:spPr bwMode="auto">
              <a:xfrm>
                <a:off x="2465" y="3000"/>
                <a:ext cx="211" cy="250"/>
              </a:xfrm>
              <a:custGeom>
                <a:avLst/>
                <a:gdLst>
                  <a:gd name="T0" fmla="*/ 422 w 422"/>
                  <a:gd name="T1" fmla="*/ 54 h 498"/>
                  <a:gd name="T2" fmla="*/ 355 w 422"/>
                  <a:gd name="T3" fmla="*/ 0 h 498"/>
                  <a:gd name="T4" fmla="*/ 0 w 422"/>
                  <a:gd name="T5" fmla="*/ 443 h 498"/>
                  <a:gd name="T6" fmla="*/ 65 w 422"/>
                  <a:gd name="T7" fmla="*/ 498 h 498"/>
                  <a:gd name="T8" fmla="*/ 422 w 422"/>
                  <a:gd name="T9" fmla="*/ 54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2" h="498">
                    <a:moveTo>
                      <a:pt x="422" y="54"/>
                    </a:moveTo>
                    <a:lnTo>
                      <a:pt x="355" y="0"/>
                    </a:lnTo>
                    <a:lnTo>
                      <a:pt x="0" y="443"/>
                    </a:lnTo>
                    <a:lnTo>
                      <a:pt x="65" y="498"/>
                    </a:lnTo>
                    <a:lnTo>
                      <a:pt x="422" y="54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85" name="Freeform 2193"/>
              <p:cNvSpPr>
                <a:spLocks/>
              </p:cNvSpPr>
              <p:nvPr/>
            </p:nvSpPr>
            <p:spPr bwMode="auto">
              <a:xfrm>
                <a:off x="2487" y="3263"/>
                <a:ext cx="76" cy="174"/>
              </a:xfrm>
              <a:custGeom>
                <a:avLst/>
                <a:gdLst>
                  <a:gd name="T0" fmla="*/ 154 w 154"/>
                  <a:gd name="T1" fmla="*/ 16 h 349"/>
                  <a:gd name="T2" fmla="*/ 81 w 154"/>
                  <a:gd name="T3" fmla="*/ 0 h 349"/>
                  <a:gd name="T4" fmla="*/ 0 w 154"/>
                  <a:gd name="T5" fmla="*/ 332 h 349"/>
                  <a:gd name="T6" fmla="*/ 77 w 154"/>
                  <a:gd name="T7" fmla="*/ 349 h 349"/>
                  <a:gd name="T8" fmla="*/ 154 w 154"/>
                  <a:gd name="T9" fmla="*/ 16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349">
                    <a:moveTo>
                      <a:pt x="154" y="16"/>
                    </a:moveTo>
                    <a:lnTo>
                      <a:pt x="81" y="0"/>
                    </a:lnTo>
                    <a:lnTo>
                      <a:pt x="0" y="332"/>
                    </a:lnTo>
                    <a:lnTo>
                      <a:pt x="77" y="349"/>
                    </a:lnTo>
                    <a:lnTo>
                      <a:pt x="154" y="16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86" name="Freeform 2194"/>
              <p:cNvSpPr>
                <a:spLocks/>
              </p:cNvSpPr>
              <p:nvPr/>
            </p:nvSpPr>
            <p:spPr bwMode="auto">
              <a:xfrm>
                <a:off x="2332" y="3211"/>
                <a:ext cx="169" cy="97"/>
              </a:xfrm>
              <a:custGeom>
                <a:avLst/>
                <a:gdLst>
                  <a:gd name="T0" fmla="*/ 340 w 340"/>
                  <a:gd name="T1" fmla="*/ 73 h 195"/>
                  <a:gd name="T2" fmla="*/ 310 w 340"/>
                  <a:gd name="T3" fmla="*/ 0 h 195"/>
                  <a:gd name="T4" fmla="*/ 0 w 340"/>
                  <a:gd name="T5" fmla="*/ 122 h 195"/>
                  <a:gd name="T6" fmla="*/ 26 w 340"/>
                  <a:gd name="T7" fmla="*/ 195 h 195"/>
                  <a:gd name="T8" fmla="*/ 340 w 340"/>
                  <a:gd name="T9" fmla="*/ 7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195">
                    <a:moveTo>
                      <a:pt x="340" y="73"/>
                    </a:moveTo>
                    <a:lnTo>
                      <a:pt x="310" y="0"/>
                    </a:lnTo>
                    <a:lnTo>
                      <a:pt x="0" y="122"/>
                    </a:lnTo>
                    <a:lnTo>
                      <a:pt x="26" y="195"/>
                    </a:lnTo>
                    <a:lnTo>
                      <a:pt x="340" y="73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87" name="Freeform 2195"/>
              <p:cNvSpPr>
                <a:spLocks/>
              </p:cNvSpPr>
              <p:nvPr/>
            </p:nvSpPr>
            <p:spPr bwMode="auto">
              <a:xfrm>
                <a:off x="2542" y="3270"/>
                <a:ext cx="76" cy="174"/>
              </a:xfrm>
              <a:custGeom>
                <a:avLst/>
                <a:gdLst>
                  <a:gd name="T0" fmla="*/ 151 w 151"/>
                  <a:gd name="T1" fmla="*/ 18 h 349"/>
                  <a:gd name="T2" fmla="*/ 79 w 151"/>
                  <a:gd name="T3" fmla="*/ 0 h 349"/>
                  <a:gd name="T4" fmla="*/ 0 w 151"/>
                  <a:gd name="T5" fmla="*/ 332 h 349"/>
                  <a:gd name="T6" fmla="*/ 74 w 151"/>
                  <a:gd name="T7" fmla="*/ 349 h 349"/>
                  <a:gd name="T8" fmla="*/ 151 w 151"/>
                  <a:gd name="T9" fmla="*/ 1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349">
                    <a:moveTo>
                      <a:pt x="151" y="18"/>
                    </a:moveTo>
                    <a:lnTo>
                      <a:pt x="79" y="0"/>
                    </a:lnTo>
                    <a:lnTo>
                      <a:pt x="0" y="332"/>
                    </a:lnTo>
                    <a:lnTo>
                      <a:pt x="74" y="349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88" name="Freeform 2196"/>
              <p:cNvSpPr>
                <a:spLocks/>
              </p:cNvSpPr>
              <p:nvPr/>
            </p:nvSpPr>
            <p:spPr bwMode="auto">
              <a:xfrm>
                <a:off x="2314" y="3161"/>
                <a:ext cx="169" cy="96"/>
              </a:xfrm>
              <a:custGeom>
                <a:avLst/>
                <a:gdLst>
                  <a:gd name="T0" fmla="*/ 336 w 336"/>
                  <a:gd name="T1" fmla="*/ 70 h 191"/>
                  <a:gd name="T2" fmla="*/ 311 w 336"/>
                  <a:gd name="T3" fmla="*/ 0 h 191"/>
                  <a:gd name="T4" fmla="*/ 0 w 336"/>
                  <a:gd name="T5" fmla="*/ 122 h 191"/>
                  <a:gd name="T6" fmla="*/ 24 w 336"/>
                  <a:gd name="T7" fmla="*/ 191 h 191"/>
                  <a:gd name="T8" fmla="*/ 336 w 336"/>
                  <a:gd name="T9" fmla="*/ 7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191">
                    <a:moveTo>
                      <a:pt x="336" y="70"/>
                    </a:moveTo>
                    <a:lnTo>
                      <a:pt x="311" y="0"/>
                    </a:lnTo>
                    <a:lnTo>
                      <a:pt x="0" y="122"/>
                    </a:lnTo>
                    <a:lnTo>
                      <a:pt x="24" y="191"/>
                    </a:lnTo>
                    <a:lnTo>
                      <a:pt x="336" y="70"/>
                    </a:lnTo>
                    <a:close/>
                  </a:path>
                </a:pathLst>
              </a:custGeom>
              <a:solidFill>
                <a:srgbClr val="0073E6"/>
              </a:solidFill>
              <a:ln w="3175" cmpd="sng">
                <a:solidFill>
                  <a:srgbClr val="0075E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89" name="Line 2197"/>
              <p:cNvSpPr>
                <a:spLocks noChangeShapeType="1"/>
              </p:cNvSpPr>
              <p:nvPr/>
            </p:nvSpPr>
            <p:spPr bwMode="auto">
              <a:xfrm flipH="1" flipV="1">
                <a:off x="2552" y="3302"/>
                <a:ext cx="14" cy="13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90" name="Line 2198"/>
              <p:cNvSpPr>
                <a:spLocks noChangeShapeType="1"/>
              </p:cNvSpPr>
              <p:nvPr/>
            </p:nvSpPr>
            <p:spPr bwMode="auto">
              <a:xfrm flipH="1" flipV="1">
                <a:off x="2439" y="3213"/>
                <a:ext cx="13" cy="13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591" name="Line 2199"/>
              <p:cNvSpPr>
                <a:spLocks noChangeShapeType="1"/>
              </p:cNvSpPr>
              <p:nvPr/>
            </p:nvSpPr>
            <p:spPr bwMode="auto">
              <a:xfrm flipH="1" flipV="1">
                <a:off x="2539" y="3190"/>
                <a:ext cx="27" cy="23"/>
              </a:xfrm>
              <a:prstGeom prst="line">
                <a:avLst/>
              </a:prstGeom>
              <a:noFill/>
              <a:ln w="3175">
                <a:solidFill>
                  <a:srgbClr val="0075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246473" y="3583793"/>
            <a:ext cx="811213" cy="649287"/>
            <a:chOff x="4120827" y="5299993"/>
            <a:chExt cx="811213" cy="649287"/>
          </a:xfrm>
        </p:grpSpPr>
        <p:grpSp>
          <p:nvGrpSpPr>
            <p:cNvPr id="685" name="Group 11"/>
            <p:cNvGrpSpPr>
              <a:grpSpLocks/>
            </p:cNvGrpSpPr>
            <p:nvPr/>
          </p:nvGrpSpPr>
          <p:grpSpPr bwMode="auto">
            <a:xfrm>
              <a:off x="4120827" y="5299993"/>
              <a:ext cx="811213" cy="649287"/>
              <a:chOff x="2724908" y="3595104"/>
              <a:chExt cx="810170" cy="649165"/>
            </a:xfrm>
          </p:grpSpPr>
          <p:grpSp>
            <p:nvGrpSpPr>
              <p:cNvPr id="686" name="Group 9"/>
              <p:cNvGrpSpPr>
                <a:grpSpLocks/>
              </p:cNvGrpSpPr>
              <p:nvPr/>
            </p:nvGrpSpPr>
            <p:grpSpPr bwMode="auto">
              <a:xfrm>
                <a:off x="3003247" y="3595104"/>
                <a:ext cx="229751" cy="344153"/>
                <a:chOff x="5619761" y="5727439"/>
                <a:chExt cx="229751" cy="344153"/>
              </a:xfrm>
            </p:grpSpPr>
            <p:sp>
              <p:nvSpPr>
                <p:cNvPr id="696" name="Oval 695"/>
                <p:cNvSpPr/>
                <p:nvPr/>
              </p:nvSpPr>
              <p:spPr>
                <a:xfrm>
                  <a:off x="5620463" y="5938536"/>
                  <a:ext cx="136349" cy="13332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697" name="AutoShape 80"/>
                <p:cNvSpPr>
                  <a:spLocks noChangeArrowheads="1"/>
                </p:cNvSpPr>
                <p:nvPr/>
              </p:nvSpPr>
              <p:spPr bwMode="auto">
                <a:xfrm rot="1362896">
                  <a:off x="5726928" y="5727439"/>
                  <a:ext cx="122584" cy="262965"/>
                </a:xfrm>
                <a:prstGeom prst="diamond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13" tIns="45707" rIns="91413" bIns="45707" anchor="ctr"/>
                <a:lstStyle>
                  <a:lvl1pPr eaLnBrk="0" hangingPunct="0">
                    <a:spcBef>
                      <a:spcPts val="1200"/>
                    </a:spcBef>
                    <a:buFont typeface="Arial" charset="0"/>
                    <a:defRPr>
                      <a:solidFill>
                        <a:schemeClr val="tx2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600"/>
                    </a:spcBef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6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6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1400">
                    <a:solidFill>
                      <a:prstClr val="black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687" name="Group 156"/>
              <p:cNvGrpSpPr>
                <a:grpSpLocks/>
              </p:cNvGrpSpPr>
              <p:nvPr/>
            </p:nvGrpSpPr>
            <p:grpSpPr bwMode="auto">
              <a:xfrm>
                <a:off x="3305327" y="3780651"/>
                <a:ext cx="229751" cy="344153"/>
                <a:chOff x="5619761" y="5727439"/>
                <a:chExt cx="229751" cy="344153"/>
              </a:xfrm>
            </p:grpSpPr>
            <p:sp>
              <p:nvSpPr>
                <p:cNvPr id="694" name="Oval 693"/>
                <p:cNvSpPr/>
                <p:nvPr/>
              </p:nvSpPr>
              <p:spPr>
                <a:xfrm>
                  <a:off x="5619620" y="5938692"/>
                  <a:ext cx="137935" cy="13332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695" name="AutoShape 80"/>
                <p:cNvSpPr>
                  <a:spLocks noChangeArrowheads="1"/>
                </p:cNvSpPr>
                <p:nvPr/>
              </p:nvSpPr>
              <p:spPr bwMode="auto">
                <a:xfrm rot="1362896">
                  <a:off x="5726928" y="5727439"/>
                  <a:ext cx="122584" cy="262965"/>
                </a:xfrm>
                <a:prstGeom prst="diamond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13" tIns="45707" rIns="91413" bIns="45707" anchor="ctr"/>
                <a:lstStyle>
                  <a:lvl1pPr eaLnBrk="0" hangingPunct="0">
                    <a:spcBef>
                      <a:spcPts val="1200"/>
                    </a:spcBef>
                    <a:buFont typeface="Arial" charset="0"/>
                    <a:defRPr>
                      <a:solidFill>
                        <a:schemeClr val="tx2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600"/>
                    </a:spcBef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6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6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1400">
                    <a:solidFill>
                      <a:prstClr val="black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688" name="Group 159"/>
              <p:cNvGrpSpPr>
                <a:grpSpLocks/>
              </p:cNvGrpSpPr>
              <p:nvPr/>
            </p:nvGrpSpPr>
            <p:grpSpPr bwMode="auto">
              <a:xfrm>
                <a:off x="2952750" y="3900116"/>
                <a:ext cx="229751" cy="344153"/>
                <a:chOff x="5619761" y="5727439"/>
                <a:chExt cx="229751" cy="344153"/>
              </a:xfrm>
            </p:grpSpPr>
            <p:sp>
              <p:nvSpPr>
                <p:cNvPr id="692" name="Oval 691"/>
                <p:cNvSpPr/>
                <p:nvPr/>
              </p:nvSpPr>
              <p:spPr>
                <a:xfrm>
                  <a:off x="5620225" y="5938267"/>
                  <a:ext cx="137935" cy="13332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693" name="AutoShape 80"/>
                <p:cNvSpPr>
                  <a:spLocks noChangeArrowheads="1"/>
                </p:cNvSpPr>
                <p:nvPr/>
              </p:nvSpPr>
              <p:spPr bwMode="auto">
                <a:xfrm rot="1362896">
                  <a:off x="5726928" y="5727439"/>
                  <a:ext cx="122584" cy="262965"/>
                </a:xfrm>
                <a:prstGeom prst="diamond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13" tIns="45707" rIns="91413" bIns="45707" anchor="ctr"/>
                <a:lstStyle>
                  <a:lvl1pPr eaLnBrk="0" hangingPunct="0">
                    <a:spcBef>
                      <a:spcPts val="1200"/>
                    </a:spcBef>
                    <a:buFont typeface="Arial" charset="0"/>
                    <a:defRPr>
                      <a:solidFill>
                        <a:schemeClr val="tx2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600"/>
                    </a:spcBef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6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6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1400">
                    <a:solidFill>
                      <a:prstClr val="black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689" name="Group 166"/>
              <p:cNvGrpSpPr>
                <a:grpSpLocks/>
              </p:cNvGrpSpPr>
              <p:nvPr/>
            </p:nvGrpSpPr>
            <p:grpSpPr bwMode="auto">
              <a:xfrm>
                <a:off x="2724908" y="3819563"/>
                <a:ext cx="229751" cy="344153"/>
                <a:chOff x="5619761" y="5727439"/>
                <a:chExt cx="229751" cy="344153"/>
              </a:xfrm>
            </p:grpSpPr>
            <p:sp>
              <p:nvSpPr>
                <p:cNvPr id="690" name="Oval 689"/>
                <p:cNvSpPr/>
                <p:nvPr/>
              </p:nvSpPr>
              <p:spPr>
                <a:xfrm>
                  <a:off x="5619761" y="5937873"/>
                  <a:ext cx="137935" cy="13332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691" name="AutoShape 80"/>
                <p:cNvSpPr>
                  <a:spLocks noChangeArrowheads="1"/>
                </p:cNvSpPr>
                <p:nvPr/>
              </p:nvSpPr>
              <p:spPr bwMode="auto">
                <a:xfrm rot="1362896">
                  <a:off x="5726928" y="5727439"/>
                  <a:ext cx="122584" cy="262965"/>
                </a:xfrm>
                <a:prstGeom prst="diamond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13" tIns="45707" rIns="91413" bIns="45707" anchor="ctr"/>
                <a:lstStyle>
                  <a:lvl1pPr eaLnBrk="0" hangingPunct="0">
                    <a:spcBef>
                      <a:spcPts val="1200"/>
                    </a:spcBef>
                    <a:buFont typeface="Arial" charset="0"/>
                    <a:defRPr>
                      <a:solidFill>
                        <a:schemeClr val="tx2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600"/>
                    </a:spcBef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6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6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1400">
                    <a:solidFill>
                      <a:prstClr val="black"/>
                    </a:solidFill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698" name="Group 697"/>
            <p:cNvGrpSpPr/>
            <p:nvPr/>
          </p:nvGrpSpPr>
          <p:grpSpPr>
            <a:xfrm>
              <a:off x="4143576" y="5301208"/>
              <a:ext cx="644448" cy="397006"/>
              <a:chOff x="4644008" y="5505450"/>
              <a:chExt cx="644448" cy="397006"/>
            </a:xfrm>
          </p:grpSpPr>
          <p:grpSp>
            <p:nvGrpSpPr>
              <p:cNvPr id="699" name="Group 2154"/>
              <p:cNvGrpSpPr>
                <a:grpSpLocks/>
              </p:cNvGrpSpPr>
              <p:nvPr/>
            </p:nvGrpSpPr>
            <p:grpSpPr bwMode="auto">
              <a:xfrm>
                <a:off x="4859338" y="5505450"/>
                <a:ext cx="212400" cy="169200"/>
                <a:chOff x="2246" y="2422"/>
                <a:chExt cx="1031" cy="1022"/>
              </a:xfrm>
            </p:grpSpPr>
            <p:sp>
              <p:nvSpPr>
                <p:cNvPr id="792" name="Freeform 2155"/>
                <p:cNvSpPr>
                  <a:spLocks/>
                </p:cNvSpPr>
                <p:nvPr/>
              </p:nvSpPr>
              <p:spPr bwMode="auto">
                <a:xfrm>
                  <a:off x="2642" y="2422"/>
                  <a:ext cx="105" cy="167"/>
                </a:xfrm>
                <a:custGeom>
                  <a:avLst/>
                  <a:gdLst>
                    <a:gd name="T0" fmla="*/ 146 w 210"/>
                    <a:gd name="T1" fmla="*/ 333 h 333"/>
                    <a:gd name="T2" fmla="*/ 210 w 210"/>
                    <a:gd name="T3" fmla="*/ 306 h 333"/>
                    <a:gd name="T4" fmla="*/ 68 w 210"/>
                    <a:gd name="T5" fmla="*/ 0 h 333"/>
                    <a:gd name="T6" fmla="*/ 0 w 210"/>
                    <a:gd name="T7" fmla="*/ 30 h 333"/>
                    <a:gd name="T8" fmla="*/ 146 w 210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" h="333">
                      <a:moveTo>
                        <a:pt x="146" y="333"/>
                      </a:moveTo>
                      <a:lnTo>
                        <a:pt x="210" y="306"/>
                      </a:lnTo>
                      <a:lnTo>
                        <a:pt x="68" y="0"/>
                      </a:lnTo>
                      <a:lnTo>
                        <a:pt x="0" y="30"/>
                      </a:lnTo>
                      <a:lnTo>
                        <a:pt x="146" y="333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93" name="Rectangle 2156"/>
                <p:cNvSpPr>
                  <a:spLocks noChangeArrowheads="1"/>
                </p:cNvSpPr>
                <p:nvPr/>
              </p:nvSpPr>
              <p:spPr bwMode="auto">
                <a:xfrm>
                  <a:off x="2716" y="2570"/>
                  <a:ext cx="33" cy="280"/>
                </a:xfrm>
                <a:prstGeom prst="rect">
                  <a:avLst/>
                </a:prstGeom>
                <a:solidFill>
                  <a:srgbClr val="0073E6"/>
                </a:solidFill>
                <a:ln w="3175">
                  <a:solidFill>
                    <a:srgbClr val="0075EA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94" name="Rectangle 2157"/>
                <p:cNvSpPr>
                  <a:spLocks noChangeArrowheads="1"/>
                </p:cNvSpPr>
                <p:nvPr/>
              </p:nvSpPr>
              <p:spPr bwMode="auto">
                <a:xfrm>
                  <a:off x="2783" y="2570"/>
                  <a:ext cx="34" cy="280"/>
                </a:xfrm>
                <a:prstGeom prst="rect">
                  <a:avLst/>
                </a:prstGeom>
                <a:solidFill>
                  <a:srgbClr val="0073E6"/>
                </a:solidFill>
                <a:ln w="3175">
                  <a:solidFill>
                    <a:srgbClr val="0075EA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95" name="Freeform 2158"/>
                <p:cNvSpPr>
                  <a:spLocks/>
                </p:cNvSpPr>
                <p:nvPr/>
              </p:nvSpPr>
              <p:spPr bwMode="auto">
                <a:xfrm>
                  <a:off x="2779" y="2425"/>
                  <a:ext cx="115" cy="163"/>
                </a:xfrm>
                <a:custGeom>
                  <a:avLst/>
                  <a:gdLst>
                    <a:gd name="T0" fmla="*/ 0 w 231"/>
                    <a:gd name="T1" fmla="*/ 292 h 327"/>
                    <a:gd name="T2" fmla="*/ 67 w 231"/>
                    <a:gd name="T3" fmla="*/ 327 h 327"/>
                    <a:gd name="T4" fmla="*/ 231 w 231"/>
                    <a:gd name="T5" fmla="*/ 30 h 327"/>
                    <a:gd name="T6" fmla="*/ 165 w 231"/>
                    <a:gd name="T7" fmla="*/ 0 h 327"/>
                    <a:gd name="T8" fmla="*/ 0 w 231"/>
                    <a:gd name="T9" fmla="*/ 292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1" h="327">
                      <a:moveTo>
                        <a:pt x="0" y="292"/>
                      </a:moveTo>
                      <a:lnTo>
                        <a:pt x="67" y="327"/>
                      </a:lnTo>
                      <a:lnTo>
                        <a:pt x="231" y="30"/>
                      </a:lnTo>
                      <a:lnTo>
                        <a:pt x="165" y="0"/>
                      </a:lnTo>
                      <a:lnTo>
                        <a:pt x="0" y="292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96" name="Freeform 2159"/>
                <p:cNvSpPr>
                  <a:spLocks/>
                </p:cNvSpPr>
                <p:nvPr/>
              </p:nvSpPr>
              <p:spPr bwMode="auto">
                <a:xfrm>
                  <a:off x="2597" y="2451"/>
                  <a:ext cx="106" cy="170"/>
                </a:xfrm>
                <a:custGeom>
                  <a:avLst/>
                  <a:gdLst>
                    <a:gd name="T0" fmla="*/ 142 w 213"/>
                    <a:gd name="T1" fmla="*/ 341 h 341"/>
                    <a:gd name="T2" fmla="*/ 213 w 213"/>
                    <a:gd name="T3" fmla="*/ 308 h 341"/>
                    <a:gd name="T4" fmla="*/ 67 w 213"/>
                    <a:gd name="T5" fmla="*/ 0 h 341"/>
                    <a:gd name="T6" fmla="*/ 0 w 213"/>
                    <a:gd name="T7" fmla="*/ 32 h 341"/>
                    <a:gd name="T8" fmla="*/ 142 w 213"/>
                    <a:gd name="T9" fmla="*/ 341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41">
                      <a:moveTo>
                        <a:pt x="142" y="341"/>
                      </a:moveTo>
                      <a:lnTo>
                        <a:pt x="213" y="308"/>
                      </a:lnTo>
                      <a:lnTo>
                        <a:pt x="67" y="0"/>
                      </a:lnTo>
                      <a:lnTo>
                        <a:pt x="0" y="32"/>
                      </a:lnTo>
                      <a:lnTo>
                        <a:pt x="142" y="341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97" name="Freeform 2160"/>
                <p:cNvSpPr>
                  <a:spLocks/>
                </p:cNvSpPr>
                <p:nvPr/>
              </p:nvSpPr>
              <p:spPr bwMode="auto">
                <a:xfrm>
                  <a:off x="2822" y="2451"/>
                  <a:ext cx="116" cy="165"/>
                </a:xfrm>
                <a:custGeom>
                  <a:avLst/>
                  <a:gdLst>
                    <a:gd name="T0" fmla="*/ 0 w 232"/>
                    <a:gd name="T1" fmla="*/ 297 h 330"/>
                    <a:gd name="T2" fmla="*/ 68 w 232"/>
                    <a:gd name="T3" fmla="*/ 330 h 330"/>
                    <a:gd name="T4" fmla="*/ 232 w 232"/>
                    <a:gd name="T5" fmla="*/ 37 h 330"/>
                    <a:gd name="T6" fmla="*/ 168 w 232"/>
                    <a:gd name="T7" fmla="*/ 0 h 330"/>
                    <a:gd name="T8" fmla="*/ 0 w 232"/>
                    <a:gd name="T9" fmla="*/ 297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2" h="330">
                      <a:moveTo>
                        <a:pt x="0" y="297"/>
                      </a:moveTo>
                      <a:lnTo>
                        <a:pt x="68" y="330"/>
                      </a:lnTo>
                      <a:lnTo>
                        <a:pt x="232" y="37"/>
                      </a:lnTo>
                      <a:lnTo>
                        <a:pt x="168" y="0"/>
                      </a:lnTo>
                      <a:lnTo>
                        <a:pt x="0" y="297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98" name="Line 2161"/>
                <p:cNvSpPr>
                  <a:spLocks noChangeShapeType="1"/>
                </p:cNvSpPr>
                <p:nvPr/>
              </p:nvSpPr>
              <p:spPr bwMode="auto">
                <a:xfrm>
                  <a:off x="2685" y="2562"/>
                  <a:ext cx="19" cy="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99" name="Line 2162"/>
                <p:cNvSpPr>
                  <a:spLocks noChangeShapeType="1"/>
                </p:cNvSpPr>
                <p:nvPr/>
              </p:nvSpPr>
              <p:spPr bwMode="auto">
                <a:xfrm>
                  <a:off x="2828" y="2556"/>
                  <a:ext cx="19" cy="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00" name="Line 2163"/>
                <p:cNvSpPr>
                  <a:spLocks noChangeShapeType="1"/>
                </p:cNvSpPr>
                <p:nvPr/>
              </p:nvSpPr>
              <p:spPr bwMode="auto">
                <a:xfrm>
                  <a:off x="2747" y="2639"/>
                  <a:ext cx="36" cy="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01" name="Freeform 2164"/>
                <p:cNvSpPr>
                  <a:spLocks/>
                </p:cNvSpPr>
                <p:nvPr/>
              </p:nvSpPr>
              <p:spPr bwMode="auto">
                <a:xfrm>
                  <a:off x="2394" y="2789"/>
                  <a:ext cx="252" cy="202"/>
                </a:xfrm>
                <a:custGeom>
                  <a:avLst/>
                  <a:gdLst>
                    <a:gd name="T0" fmla="*/ 451 w 503"/>
                    <a:gd name="T1" fmla="*/ 406 h 406"/>
                    <a:gd name="T2" fmla="*/ 503 w 503"/>
                    <a:gd name="T3" fmla="*/ 337 h 406"/>
                    <a:gd name="T4" fmla="*/ 46 w 503"/>
                    <a:gd name="T5" fmla="*/ 0 h 406"/>
                    <a:gd name="T6" fmla="*/ 0 w 503"/>
                    <a:gd name="T7" fmla="*/ 69 h 406"/>
                    <a:gd name="T8" fmla="*/ 451 w 503"/>
                    <a:gd name="T9" fmla="*/ 406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3" h="406">
                      <a:moveTo>
                        <a:pt x="451" y="406"/>
                      </a:moveTo>
                      <a:lnTo>
                        <a:pt x="503" y="337"/>
                      </a:lnTo>
                      <a:lnTo>
                        <a:pt x="46" y="0"/>
                      </a:lnTo>
                      <a:lnTo>
                        <a:pt x="0" y="69"/>
                      </a:lnTo>
                      <a:lnTo>
                        <a:pt x="451" y="40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02" name="Freeform 2165"/>
                <p:cNvSpPr>
                  <a:spLocks/>
                </p:cNvSpPr>
                <p:nvPr/>
              </p:nvSpPr>
              <p:spPr bwMode="auto">
                <a:xfrm>
                  <a:off x="2434" y="2733"/>
                  <a:ext cx="251" cy="202"/>
                </a:xfrm>
                <a:custGeom>
                  <a:avLst/>
                  <a:gdLst>
                    <a:gd name="T0" fmla="*/ 452 w 501"/>
                    <a:gd name="T1" fmla="*/ 404 h 404"/>
                    <a:gd name="T2" fmla="*/ 501 w 501"/>
                    <a:gd name="T3" fmla="*/ 337 h 404"/>
                    <a:gd name="T4" fmla="*/ 47 w 501"/>
                    <a:gd name="T5" fmla="*/ 0 h 404"/>
                    <a:gd name="T6" fmla="*/ 0 w 501"/>
                    <a:gd name="T7" fmla="*/ 70 h 404"/>
                    <a:gd name="T8" fmla="*/ 452 w 501"/>
                    <a:gd name="T9" fmla="*/ 404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1" h="404">
                      <a:moveTo>
                        <a:pt x="452" y="404"/>
                      </a:moveTo>
                      <a:lnTo>
                        <a:pt x="501" y="337"/>
                      </a:lnTo>
                      <a:lnTo>
                        <a:pt x="47" y="0"/>
                      </a:lnTo>
                      <a:lnTo>
                        <a:pt x="0" y="70"/>
                      </a:lnTo>
                      <a:lnTo>
                        <a:pt x="452" y="404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03" name="Freeform 2166"/>
                <p:cNvSpPr>
                  <a:spLocks/>
                </p:cNvSpPr>
                <p:nvPr/>
              </p:nvSpPr>
              <p:spPr bwMode="auto">
                <a:xfrm>
                  <a:off x="2249" y="2768"/>
                  <a:ext cx="173" cy="68"/>
                </a:xfrm>
                <a:custGeom>
                  <a:avLst/>
                  <a:gdLst>
                    <a:gd name="T0" fmla="*/ 329 w 346"/>
                    <a:gd name="T1" fmla="*/ 137 h 137"/>
                    <a:gd name="T2" fmla="*/ 346 w 346"/>
                    <a:gd name="T3" fmla="*/ 58 h 137"/>
                    <a:gd name="T4" fmla="*/ 17 w 346"/>
                    <a:gd name="T5" fmla="*/ 0 h 137"/>
                    <a:gd name="T6" fmla="*/ 0 w 346"/>
                    <a:gd name="T7" fmla="*/ 72 h 137"/>
                    <a:gd name="T8" fmla="*/ 329 w 346"/>
                    <a:gd name="T9" fmla="*/ 137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6" h="137">
                      <a:moveTo>
                        <a:pt x="329" y="137"/>
                      </a:moveTo>
                      <a:lnTo>
                        <a:pt x="346" y="58"/>
                      </a:lnTo>
                      <a:lnTo>
                        <a:pt x="17" y="0"/>
                      </a:lnTo>
                      <a:lnTo>
                        <a:pt x="0" y="72"/>
                      </a:lnTo>
                      <a:lnTo>
                        <a:pt x="329" y="137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04" name="Freeform 2167"/>
                <p:cNvSpPr>
                  <a:spLocks/>
                </p:cNvSpPr>
                <p:nvPr/>
              </p:nvSpPr>
              <p:spPr bwMode="auto">
                <a:xfrm>
                  <a:off x="2366" y="2601"/>
                  <a:ext cx="104" cy="170"/>
                </a:xfrm>
                <a:custGeom>
                  <a:avLst/>
                  <a:gdLst>
                    <a:gd name="T0" fmla="*/ 140 w 208"/>
                    <a:gd name="T1" fmla="*/ 341 h 341"/>
                    <a:gd name="T2" fmla="*/ 208 w 208"/>
                    <a:gd name="T3" fmla="*/ 308 h 341"/>
                    <a:gd name="T4" fmla="*/ 69 w 208"/>
                    <a:gd name="T5" fmla="*/ 0 h 341"/>
                    <a:gd name="T6" fmla="*/ 0 w 208"/>
                    <a:gd name="T7" fmla="*/ 29 h 341"/>
                    <a:gd name="T8" fmla="*/ 140 w 208"/>
                    <a:gd name="T9" fmla="*/ 341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41">
                      <a:moveTo>
                        <a:pt x="140" y="341"/>
                      </a:moveTo>
                      <a:lnTo>
                        <a:pt x="208" y="308"/>
                      </a:lnTo>
                      <a:lnTo>
                        <a:pt x="69" y="0"/>
                      </a:lnTo>
                      <a:lnTo>
                        <a:pt x="0" y="29"/>
                      </a:lnTo>
                      <a:lnTo>
                        <a:pt x="140" y="341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05" name="Freeform 2168"/>
                <p:cNvSpPr>
                  <a:spLocks/>
                </p:cNvSpPr>
                <p:nvPr/>
              </p:nvSpPr>
              <p:spPr bwMode="auto">
                <a:xfrm>
                  <a:off x="2246" y="2823"/>
                  <a:ext cx="172" cy="69"/>
                </a:xfrm>
                <a:custGeom>
                  <a:avLst/>
                  <a:gdLst>
                    <a:gd name="T0" fmla="*/ 330 w 343"/>
                    <a:gd name="T1" fmla="*/ 138 h 138"/>
                    <a:gd name="T2" fmla="*/ 343 w 343"/>
                    <a:gd name="T3" fmla="*/ 60 h 138"/>
                    <a:gd name="T4" fmla="*/ 15 w 343"/>
                    <a:gd name="T5" fmla="*/ 0 h 138"/>
                    <a:gd name="T6" fmla="*/ 0 w 343"/>
                    <a:gd name="T7" fmla="*/ 73 h 138"/>
                    <a:gd name="T8" fmla="*/ 330 w 343"/>
                    <a:gd name="T9" fmla="*/ 13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3" h="138">
                      <a:moveTo>
                        <a:pt x="330" y="138"/>
                      </a:moveTo>
                      <a:lnTo>
                        <a:pt x="343" y="60"/>
                      </a:lnTo>
                      <a:lnTo>
                        <a:pt x="15" y="0"/>
                      </a:lnTo>
                      <a:lnTo>
                        <a:pt x="0" y="73"/>
                      </a:lnTo>
                      <a:lnTo>
                        <a:pt x="330" y="138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06" name="Freeform 2169"/>
                <p:cNvSpPr>
                  <a:spLocks/>
                </p:cNvSpPr>
                <p:nvPr/>
              </p:nvSpPr>
              <p:spPr bwMode="auto">
                <a:xfrm>
                  <a:off x="2416" y="2579"/>
                  <a:ext cx="102" cy="171"/>
                </a:xfrm>
                <a:custGeom>
                  <a:avLst/>
                  <a:gdLst>
                    <a:gd name="T0" fmla="*/ 134 w 205"/>
                    <a:gd name="T1" fmla="*/ 342 h 342"/>
                    <a:gd name="T2" fmla="*/ 205 w 205"/>
                    <a:gd name="T3" fmla="*/ 311 h 342"/>
                    <a:gd name="T4" fmla="*/ 69 w 205"/>
                    <a:gd name="T5" fmla="*/ 0 h 342"/>
                    <a:gd name="T6" fmla="*/ 0 w 205"/>
                    <a:gd name="T7" fmla="*/ 32 h 342"/>
                    <a:gd name="T8" fmla="*/ 134 w 205"/>
                    <a:gd name="T9" fmla="*/ 342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5" h="342">
                      <a:moveTo>
                        <a:pt x="134" y="342"/>
                      </a:moveTo>
                      <a:lnTo>
                        <a:pt x="205" y="311"/>
                      </a:lnTo>
                      <a:lnTo>
                        <a:pt x="69" y="0"/>
                      </a:lnTo>
                      <a:lnTo>
                        <a:pt x="0" y="32"/>
                      </a:lnTo>
                      <a:lnTo>
                        <a:pt x="134" y="342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07" name="Line 2170"/>
                <p:cNvSpPr>
                  <a:spLocks noChangeShapeType="1"/>
                </p:cNvSpPr>
                <p:nvPr/>
              </p:nvSpPr>
              <p:spPr bwMode="auto">
                <a:xfrm flipV="1">
                  <a:off x="2373" y="2826"/>
                  <a:ext cx="10" cy="16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08" name="Line 2171"/>
                <p:cNvSpPr>
                  <a:spLocks noChangeShapeType="1"/>
                </p:cNvSpPr>
                <p:nvPr/>
              </p:nvSpPr>
              <p:spPr bwMode="auto">
                <a:xfrm flipV="1">
                  <a:off x="2456" y="2707"/>
                  <a:ext cx="9" cy="12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09" name="Line 2172"/>
                <p:cNvSpPr>
                  <a:spLocks noChangeShapeType="1"/>
                </p:cNvSpPr>
                <p:nvPr/>
              </p:nvSpPr>
              <p:spPr bwMode="auto">
                <a:xfrm flipV="1">
                  <a:off x="2473" y="2808"/>
                  <a:ext cx="19" cy="30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10" name="Freeform 2173"/>
                <p:cNvSpPr>
                  <a:spLocks/>
                </p:cNvSpPr>
                <p:nvPr/>
              </p:nvSpPr>
              <p:spPr bwMode="auto">
                <a:xfrm>
                  <a:off x="2840" y="2768"/>
                  <a:ext cx="260" cy="185"/>
                </a:xfrm>
                <a:custGeom>
                  <a:avLst/>
                  <a:gdLst>
                    <a:gd name="T0" fmla="*/ 0 w 520"/>
                    <a:gd name="T1" fmla="*/ 299 h 370"/>
                    <a:gd name="T2" fmla="*/ 43 w 520"/>
                    <a:gd name="T3" fmla="*/ 370 h 370"/>
                    <a:gd name="T4" fmla="*/ 520 w 520"/>
                    <a:gd name="T5" fmla="*/ 71 h 370"/>
                    <a:gd name="T6" fmla="*/ 479 w 520"/>
                    <a:gd name="T7" fmla="*/ 0 h 370"/>
                    <a:gd name="T8" fmla="*/ 0 w 520"/>
                    <a:gd name="T9" fmla="*/ 299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0" h="370">
                      <a:moveTo>
                        <a:pt x="0" y="299"/>
                      </a:moveTo>
                      <a:lnTo>
                        <a:pt x="43" y="370"/>
                      </a:lnTo>
                      <a:lnTo>
                        <a:pt x="520" y="71"/>
                      </a:lnTo>
                      <a:lnTo>
                        <a:pt x="479" y="0"/>
                      </a:lnTo>
                      <a:lnTo>
                        <a:pt x="0" y="299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11" name="Freeform 2174"/>
                <p:cNvSpPr>
                  <a:spLocks/>
                </p:cNvSpPr>
                <p:nvPr/>
              </p:nvSpPr>
              <p:spPr bwMode="auto">
                <a:xfrm>
                  <a:off x="2875" y="2825"/>
                  <a:ext cx="261" cy="186"/>
                </a:xfrm>
                <a:custGeom>
                  <a:avLst/>
                  <a:gdLst>
                    <a:gd name="T0" fmla="*/ 0 w 522"/>
                    <a:gd name="T1" fmla="*/ 301 h 372"/>
                    <a:gd name="T2" fmla="*/ 45 w 522"/>
                    <a:gd name="T3" fmla="*/ 372 h 372"/>
                    <a:gd name="T4" fmla="*/ 522 w 522"/>
                    <a:gd name="T5" fmla="*/ 69 h 372"/>
                    <a:gd name="T6" fmla="*/ 480 w 522"/>
                    <a:gd name="T7" fmla="*/ 0 h 372"/>
                    <a:gd name="T8" fmla="*/ 0 w 522"/>
                    <a:gd name="T9" fmla="*/ 301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2" h="372">
                      <a:moveTo>
                        <a:pt x="0" y="301"/>
                      </a:moveTo>
                      <a:lnTo>
                        <a:pt x="45" y="372"/>
                      </a:lnTo>
                      <a:lnTo>
                        <a:pt x="522" y="69"/>
                      </a:lnTo>
                      <a:lnTo>
                        <a:pt x="480" y="0"/>
                      </a:lnTo>
                      <a:lnTo>
                        <a:pt x="0" y="301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12" name="Freeform 2175"/>
                <p:cNvSpPr>
                  <a:spLocks/>
                </p:cNvSpPr>
                <p:nvPr/>
              </p:nvSpPr>
              <p:spPr bwMode="auto">
                <a:xfrm>
                  <a:off x="3059" y="2639"/>
                  <a:ext cx="124" cy="164"/>
                </a:xfrm>
                <a:custGeom>
                  <a:avLst/>
                  <a:gdLst>
                    <a:gd name="T0" fmla="*/ 0 w 246"/>
                    <a:gd name="T1" fmla="*/ 286 h 328"/>
                    <a:gd name="T2" fmla="*/ 60 w 246"/>
                    <a:gd name="T3" fmla="*/ 328 h 328"/>
                    <a:gd name="T4" fmla="*/ 246 w 246"/>
                    <a:gd name="T5" fmla="*/ 40 h 328"/>
                    <a:gd name="T6" fmla="*/ 182 w 246"/>
                    <a:gd name="T7" fmla="*/ 0 h 328"/>
                    <a:gd name="T8" fmla="*/ 0 w 246"/>
                    <a:gd name="T9" fmla="*/ 286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6" h="328">
                      <a:moveTo>
                        <a:pt x="0" y="286"/>
                      </a:moveTo>
                      <a:lnTo>
                        <a:pt x="60" y="328"/>
                      </a:lnTo>
                      <a:lnTo>
                        <a:pt x="246" y="40"/>
                      </a:lnTo>
                      <a:lnTo>
                        <a:pt x="182" y="0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13" name="Freeform 2176"/>
                <p:cNvSpPr>
                  <a:spLocks/>
                </p:cNvSpPr>
                <p:nvPr/>
              </p:nvSpPr>
              <p:spPr bwMode="auto">
                <a:xfrm>
                  <a:off x="3110" y="2823"/>
                  <a:ext cx="167" cy="40"/>
                </a:xfrm>
                <a:custGeom>
                  <a:avLst/>
                  <a:gdLst>
                    <a:gd name="T0" fmla="*/ 0 w 333"/>
                    <a:gd name="T1" fmla="*/ 8 h 79"/>
                    <a:gd name="T2" fmla="*/ 0 w 333"/>
                    <a:gd name="T3" fmla="*/ 79 h 79"/>
                    <a:gd name="T4" fmla="*/ 333 w 333"/>
                    <a:gd name="T5" fmla="*/ 73 h 79"/>
                    <a:gd name="T6" fmla="*/ 327 w 333"/>
                    <a:gd name="T7" fmla="*/ 0 h 79"/>
                    <a:gd name="T8" fmla="*/ 0 w 333"/>
                    <a:gd name="T9" fmla="*/ 8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3" h="79">
                      <a:moveTo>
                        <a:pt x="0" y="8"/>
                      </a:moveTo>
                      <a:lnTo>
                        <a:pt x="0" y="79"/>
                      </a:lnTo>
                      <a:lnTo>
                        <a:pt x="333" y="73"/>
                      </a:lnTo>
                      <a:lnTo>
                        <a:pt x="327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14" name="Freeform 2177"/>
                <p:cNvSpPr>
                  <a:spLocks/>
                </p:cNvSpPr>
                <p:nvPr/>
              </p:nvSpPr>
              <p:spPr bwMode="auto">
                <a:xfrm>
                  <a:off x="3012" y="2615"/>
                  <a:ext cx="120" cy="164"/>
                </a:xfrm>
                <a:custGeom>
                  <a:avLst/>
                  <a:gdLst>
                    <a:gd name="T0" fmla="*/ 0 w 242"/>
                    <a:gd name="T1" fmla="*/ 286 h 329"/>
                    <a:gd name="T2" fmla="*/ 62 w 242"/>
                    <a:gd name="T3" fmla="*/ 329 h 329"/>
                    <a:gd name="T4" fmla="*/ 242 w 242"/>
                    <a:gd name="T5" fmla="*/ 38 h 329"/>
                    <a:gd name="T6" fmla="*/ 178 w 242"/>
                    <a:gd name="T7" fmla="*/ 0 h 329"/>
                    <a:gd name="T8" fmla="*/ 0 w 242"/>
                    <a:gd name="T9" fmla="*/ 286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329">
                      <a:moveTo>
                        <a:pt x="0" y="286"/>
                      </a:moveTo>
                      <a:lnTo>
                        <a:pt x="62" y="329"/>
                      </a:lnTo>
                      <a:lnTo>
                        <a:pt x="242" y="38"/>
                      </a:lnTo>
                      <a:lnTo>
                        <a:pt x="178" y="0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15" name="Freeform 2178"/>
                <p:cNvSpPr>
                  <a:spLocks/>
                </p:cNvSpPr>
                <p:nvPr/>
              </p:nvSpPr>
              <p:spPr bwMode="auto">
                <a:xfrm>
                  <a:off x="3110" y="2874"/>
                  <a:ext cx="167" cy="44"/>
                </a:xfrm>
                <a:custGeom>
                  <a:avLst/>
                  <a:gdLst>
                    <a:gd name="T0" fmla="*/ 0 w 333"/>
                    <a:gd name="T1" fmla="*/ 9 h 86"/>
                    <a:gd name="T2" fmla="*/ 1 w 333"/>
                    <a:gd name="T3" fmla="*/ 86 h 86"/>
                    <a:gd name="T4" fmla="*/ 333 w 333"/>
                    <a:gd name="T5" fmla="*/ 75 h 86"/>
                    <a:gd name="T6" fmla="*/ 327 w 333"/>
                    <a:gd name="T7" fmla="*/ 0 h 86"/>
                    <a:gd name="T8" fmla="*/ 0 w 333"/>
                    <a:gd name="T9" fmla="*/ 9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3" h="86">
                      <a:moveTo>
                        <a:pt x="0" y="9"/>
                      </a:moveTo>
                      <a:lnTo>
                        <a:pt x="1" y="86"/>
                      </a:lnTo>
                      <a:lnTo>
                        <a:pt x="333" y="75"/>
                      </a:lnTo>
                      <a:lnTo>
                        <a:pt x="327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16" name="Line 2179"/>
                <p:cNvSpPr>
                  <a:spLocks noChangeShapeType="1"/>
                </p:cNvSpPr>
                <p:nvPr/>
              </p:nvSpPr>
              <p:spPr bwMode="auto">
                <a:xfrm>
                  <a:off x="3070" y="2741"/>
                  <a:ext cx="9" cy="15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17" name="Line 2180"/>
                <p:cNvSpPr>
                  <a:spLocks noChangeShapeType="1"/>
                </p:cNvSpPr>
                <p:nvPr/>
              </p:nvSpPr>
              <p:spPr bwMode="auto">
                <a:xfrm>
                  <a:off x="3148" y="2863"/>
                  <a:ext cx="11" cy="16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18" name="Line 2181"/>
                <p:cNvSpPr>
                  <a:spLocks noChangeShapeType="1"/>
                </p:cNvSpPr>
                <p:nvPr/>
              </p:nvSpPr>
              <p:spPr bwMode="auto">
                <a:xfrm>
                  <a:off x="3039" y="2838"/>
                  <a:ext cx="17" cy="27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19" name="Freeform 2182"/>
                <p:cNvSpPr>
                  <a:spLocks/>
                </p:cNvSpPr>
                <p:nvPr/>
              </p:nvSpPr>
              <p:spPr bwMode="auto">
                <a:xfrm>
                  <a:off x="2831" y="2989"/>
                  <a:ext cx="192" cy="264"/>
                </a:xfrm>
                <a:custGeom>
                  <a:avLst/>
                  <a:gdLst>
                    <a:gd name="T0" fmla="*/ 70 w 385"/>
                    <a:gd name="T1" fmla="*/ 0 h 526"/>
                    <a:gd name="T2" fmla="*/ 0 w 385"/>
                    <a:gd name="T3" fmla="*/ 50 h 526"/>
                    <a:gd name="T4" fmla="*/ 317 w 385"/>
                    <a:gd name="T5" fmla="*/ 526 h 526"/>
                    <a:gd name="T6" fmla="*/ 385 w 385"/>
                    <a:gd name="T7" fmla="*/ 477 h 526"/>
                    <a:gd name="T8" fmla="*/ 70 w 385"/>
                    <a:gd name="T9" fmla="*/ 0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5" h="526">
                      <a:moveTo>
                        <a:pt x="70" y="0"/>
                      </a:moveTo>
                      <a:lnTo>
                        <a:pt x="0" y="50"/>
                      </a:lnTo>
                      <a:lnTo>
                        <a:pt x="317" y="526"/>
                      </a:lnTo>
                      <a:lnTo>
                        <a:pt x="385" y="477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20" name="Freeform 2183"/>
                <p:cNvSpPr>
                  <a:spLocks/>
                </p:cNvSpPr>
                <p:nvPr/>
              </p:nvSpPr>
              <p:spPr bwMode="auto">
                <a:xfrm>
                  <a:off x="2775" y="3028"/>
                  <a:ext cx="192" cy="262"/>
                </a:xfrm>
                <a:custGeom>
                  <a:avLst/>
                  <a:gdLst>
                    <a:gd name="T0" fmla="*/ 69 w 383"/>
                    <a:gd name="T1" fmla="*/ 0 h 524"/>
                    <a:gd name="T2" fmla="*/ 0 w 383"/>
                    <a:gd name="T3" fmla="*/ 50 h 524"/>
                    <a:gd name="T4" fmla="*/ 315 w 383"/>
                    <a:gd name="T5" fmla="*/ 524 h 524"/>
                    <a:gd name="T6" fmla="*/ 383 w 383"/>
                    <a:gd name="T7" fmla="*/ 475 h 524"/>
                    <a:gd name="T8" fmla="*/ 69 w 383"/>
                    <a:gd name="T9" fmla="*/ 0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524">
                      <a:moveTo>
                        <a:pt x="69" y="0"/>
                      </a:moveTo>
                      <a:lnTo>
                        <a:pt x="0" y="50"/>
                      </a:lnTo>
                      <a:lnTo>
                        <a:pt x="315" y="524"/>
                      </a:lnTo>
                      <a:lnTo>
                        <a:pt x="383" y="475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21" name="Freeform 2184"/>
                <p:cNvSpPr>
                  <a:spLocks/>
                </p:cNvSpPr>
                <p:nvPr/>
              </p:nvSpPr>
              <p:spPr bwMode="auto">
                <a:xfrm>
                  <a:off x="2990" y="3209"/>
                  <a:ext cx="162" cy="119"/>
                </a:xfrm>
                <a:custGeom>
                  <a:avLst/>
                  <a:gdLst>
                    <a:gd name="T0" fmla="*/ 35 w 326"/>
                    <a:gd name="T1" fmla="*/ 0 h 237"/>
                    <a:gd name="T2" fmla="*/ 0 w 326"/>
                    <a:gd name="T3" fmla="*/ 64 h 237"/>
                    <a:gd name="T4" fmla="*/ 287 w 326"/>
                    <a:gd name="T5" fmla="*/ 237 h 237"/>
                    <a:gd name="T6" fmla="*/ 326 w 326"/>
                    <a:gd name="T7" fmla="*/ 171 h 237"/>
                    <a:gd name="T8" fmla="*/ 35 w 326"/>
                    <a:gd name="T9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6" h="237">
                      <a:moveTo>
                        <a:pt x="35" y="0"/>
                      </a:moveTo>
                      <a:lnTo>
                        <a:pt x="0" y="64"/>
                      </a:lnTo>
                      <a:lnTo>
                        <a:pt x="287" y="237"/>
                      </a:lnTo>
                      <a:lnTo>
                        <a:pt x="326" y="171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22" name="Freeform 2185"/>
                <p:cNvSpPr>
                  <a:spLocks/>
                </p:cNvSpPr>
                <p:nvPr/>
              </p:nvSpPr>
              <p:spPr bwMode="auto">
                <a:xfrm>
                  <a:off x="2928" y="3263"/>
                  <a:ext cx="50" cy="172"/>
                </a:xfrm>
                <a:custGeom>
                  <a:avLst/>
                  <a:gdLst>
                    <a:gd name="T0" fmla="*/ 73 w 99"/>
                    <a:gd name="T1" fmla="*/ 0 h 345"/>
                    <a:gd name="T2" fmla="*/ 0 w 99"/>
                    <a:gd name="T3" fmla="*/ 4 h 345"/>
                    <a:gd name="T4" fmla="*/ 26 w 99"/>
                    <a:gd name="T5" fmla="*/ 345 h 345"/>
                    <a:gd name="T6" fmla="*/ 99 w 99"/>
                    <a:gd name="T7" fmla="*/ 340 h 345"/>
                    <a:gd name="T8" fmla="*/ 73 w 99"/>
                    <a:gd name="T9" fmla="*/ 0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" h="345">
                      <a:moveTo>
                        <a:pt x="73" y="0"/>
                      </a:moveTo>
                      <a:lnTo>
                        <a:pt x="0" y="4"/>
                      </a:lnTo>
                      <a:lnTo>
                        <a:pt x="26" y="345"/>
                      </a:lnTo>
                      <a:lnTo>
                        <a:pt x="99" y="34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23" name="Freeform 2186"/>
                <p:cNvSpPr>
                  <a:spLocks/>
                </p:cNvSpPr>
                <p:nvPr/>
              </p:nvSpPr>
              <p:spPr bwMode="auto">
                <a:xfrm>
                  <a:off x="3012" y="3158"/>
                  <a:ext cx="162" cy="118"/>
                </a:xfrm>
                <a:custGeom>
                  <a:avLst/>
                  <a:gdLst>
                    <a:gd name="T0" fmla="*/ 35 w 324"/>
                    <a:gd name="T1" fmla="*/ 0 h 236"/>
                    <a:gd name="T2" fmla="*/ 0 w 324"/>
                    <a:gd name="T3" fmla="*/ 67 h 236"/>
                    <a:gd name="T4" fmla="*/ 287 w 324"/>
                    <a:gd name="T5" fmla="*/ 236 h 236"/>
                    <a:gd name="T6" fmla="*/ 324 w 324"/>
                    <a:gd name="T7" fmla="*/ 170 h 236"/>
                    <a:gd name="T8" fmla="*/ 35 w 324"/>
                    <a:gd name="T9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4" h="236">
                      <a:moveTo>
                        <a:pt x="35" y="0"/>
                      </a:moveTo>
                      <a:lnTo>
                        <a:pt x="0" y="67"/>
                      </a:lnTo>
                      <a:lnTo>
                        <a:pt x="287" y="236"/>
                      </a:lnTo>
                      <a:lnTo>
                        <a:pt x="324" y="17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24" name="Freeform 2187"/>
                <p:cNvSpPr>
                  <a:spLocks/>
                </p:cNvSpPr>
                <p:nvPr/>
              </p:nvSpPr>
              <p:spPr bwMode="auto">
                <a:xfrm>
                  <a:off x="2876" y="3264"/>
                  <a:ext cx="50" cy="173"/>
                </a:xfrm>
                <a:custGeom>
                  <a:avLst/>
                  <a:gdLst>
                    <a:gd name="T0" fmla="*/ 75 w 100"/>
                    <a:gd name="T1" fmla="*/ 0 h 346"/>
                    <a:gd name="T2" fmla="*/ 0 w 100"/>
                    <a:gd name="T3" fmla="*/ 5 h 346"/>
                    <a:gd name="T4" fmla="*/ 26 w 100"/>
                    <a:gd name="T5" fmla="*/ 346 h 346"/>
                    <a:gd name="T6" fmla="*/ 100 w 100"/>
                    <a:gd name="T7" fmla="*/ 341 h 346"/>
                    <a:gd name="T8" fmla="*/ 75 w 100"/>
                    <a:gd name="T9" fmla="*/ 0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46">
                      <a:moveTo>
                        <a:pt x="75" y="0"/>
                      </a:moveTo>
                      <a:lnTo>
                        <a:pt x="0" y="5"/>
                      </a:lnTo>
                      <a:lnTo>
                        <a:pt x="26" y="346"/>
                      </a:lnTo>
                      <a:lnTo>
                        <a:pt x="100" y="34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25" name="Line 2188"/>
                <p:cNvSpPr>
                  <a:spLocks noChangeShapeType="1"/>
                </p:cNvSpPr>
                <p:nvPr/>
              </p:nvSpPr>
              <p:spPr bwMode="auto">
                <a:xfrm flipH="1">
                  <a:off x="3034" y="3218"/>
                  <a:ext cx="14" cy="9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26" name="Line 2189"/>
                <p:cNvSpPr>
                  <a:spLocks noChangeShapeType="1"/>
                </p:cNvSpPr>
                <p:nvPr/>
              </p:nvSpPr>
              <p:spPr bwMode="auto">
                <a:xfrm flipH="1">
                  <a:off x="2917" y="3302"/>
                  <a:ext cx="13" cy="10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27" name="Line 2190"/>
                <p:cNvSpPr>
                  <a:spLocks noChangeShapeType="1"/>
                </p:cNvSpPr>
                <p:nvPr/>
              </p:nvSpPr>
              <p:spPr bwMode="auto">
                <a:xfrm flipH="1">
                  <a:off x="2924" y="3188"/>
                  <a:ext cx="28" cy="2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28" name="Freeform 2191"/>
                <p:cNvSpPr>
                  <a:spLocks/>
                </p:cNvSpPr>
                <p:nvPr/>
              </p:nvSpPr>
              <p:spPr bwMode="auto">
                <a:xfrm>
                  <a:off x="2518" y="3044"/>
                  <a:ext cx="210" cy="249"/>
                </a:xfrm>
                <a:custGeom>
                  <a:avLst/>
                  <a:gdLst>
                    <a:gd name="T0" fmla="*/ 420 w 420"/>
                    <a:gd name="T1" fmla="*/ 54 h 500"/>
                    <a:gd name="T2" fmla="*/ 358 w 420"/>
                    <a:gd name="T3" fmla="*/ 0 h 500"/>
                    <a:gd name="T4" fmla="*/ 0 w 420"/>
                    <a:gd name="T5" fmla="*/ 443 h 500"/>
                    <a:gd name="T6" fmla="*/ 65 w 420"/>
                    <a:gd name="T7" fmla="*/ 500 h 500"/>
                    <a:gd name="T8" fmla="*/ 420 w 420"/>
                    <a:gd name="T9" fmla="*/ 54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0" h="500">
                      <a:moveTo>
                        <a:pt x="420" y="54"/>
                      </a:moveTo>
                      <a:lnTo>
                        <a:pt x="358" y="0"/>
                      </a:lnTo>
                      <a:lnTo>
                        <a:pt x="0" y="443"/>
                      </a:lnTo>
                      <a:lnTo>
                        <a:pt x="65" y="500"/>
                      </a:lnTo>
                      <a:lnTo>
                        <a:pt x="420" y="54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29" name="Freeform 2192"/>
                <p:cNvSpPr>
                  <a:spLocks/>
                </p:cNvSpPr>
                <p:nvPr/>
              </p:nvSpPr>
              <p:spPr bwMode="auto">
                <a:xfrm>
                  <a:off x="2465" y="3000"/>
                  <a:ext cx="211" cy="250"/>
                </a:xfrm>
                <a:custGeom>
                  <a:avLst/>
                  <a:gdLst>
                    <a:gd name="T0" fmla="*/ 422 w 422"/>
                    <a:gd name="T1" fmla="*/ 54 h 498"/>
                    <a:gd name="T2" fmla="*/ 355 w 422"/>
                    <a:gd name="T3" fmla="*/ 0 h 498"/>
                    <a:gd name="T4" fmla="*/ 0 w 422"/>
                    <a:gd name="T5" fmla="*/ 443 h 498"/>
                    <a:gd name="T6" fmla="*/ 65 w 422"/>
                    <a:gd name="T7" fmla="*/ 498 h 498"/>
                    <a:gd name="T8" fmla="*/ 422 w 422"/>
                    <a:gd name="T9" fmla="*/ 54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2" h="498">
                      <a:moveTo>
                        <a:pt x="422" y="54"/>
                      </a:moveTo>
                      <a:lnTo>
                        <a:pt x="355" y="0"/>
                      </a:lnTo>
                      <a:lnTo>
                        <a:pt x="0" y="443"/>
                      </a:lnTo>
                      <a:lnTo>
                        <a:pt x="65" y="498"/>
                      </a:lnTo>
                      <a:lnTo>
                        <a:pt x="422" y="54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30" name="Freeform 2193"/>
                <p:cNvSpPr>
                  <a:spLocks/>
                </p:cNvSpPr>
                <p:nvPr/>
              </p:nvSpPr>
              <p:spPr bwMode="auto">
                <a:xfrm>
                  <a:off x="2487" y="3263"/>
                  <a:ext cx="76" cy="174"/>
                </a:xfrm>
                <a:custGeom>
                  <a:avLst/>
                  <a:gdLst>
                    <a:gd name="T0" fmla="*/ 154 w 154"/>
                    <a:gd name="T1" fmla="*/ 16 h 349"/>
                    <a:gd name="T2" fmla="*/ 81 w 154"/>
                    <a:gd name="T3" fmla="*/ 0 h 349"/>
                    <a:gd name="T4" fmla="*/ 0 w 154"/>
                    <a:gd name="T5" fmla="*/ 332 h 349"/>
                    <a:gd name="T6" fmla="*/ 77 w 154"/>
                    <a:gd name="T7" fmla="*/ 349 h 349"/>
                    <a:gd name="T8" fmla="*/ 154 w 154"/>
                    <a:gd name="T9" fmla="*/ 16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" h="349">
                      <a:moveTo>
                        <a:pt x="154" y="16"/>
                      </a:moveTo>
                      <a:lnTo>
                        <a:pt x="81" y="0"/>
                      </a:lnTo>
                      <a:lnTo>
                        <a:pt x="0" y="332"/>
                      </a:lnTo>
                      <a:lnTo>
                        <a:pt x="77" y="349"/>
                      </a:lnTo>
                      <a:lnTo>
                        <a:pt x="154" y="1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31" name="Freeform 2194"/>
                <p:cNvSpPr>
                  <a:spLocks/>
                </p:cNvSpPr>
                <p:nvPr/>
              </p:nvSpPr>
              <p:spPr bwMode="auto">
                <a:xfrm>
                  <a:off x="2332" y="3211"/>
                  <a:ext cx="169" cy="97"/>
                </a:xfrm>
                <a:custGeom>
                  <a:avLst/>
                  <a:gdLst>
                    <a:gd name="T0" fmla="*/ 340 w 340"/>
                    <a:gd name="T1" fmla="*/ 73 h 195"/>
                    <a:gd name="T2" fmla="*/ 310 w 340"/>
                    <a:gd name="T3" fmla="*/ 0 h 195"/>
                    <a:gd name="T4" fmla="*/ 0 w 340"/>
                    <a:gd name="T5" fmla="*/ 122 h 195"/>
                    <a:gd name="T6" fmla="*/ 26 w 340"/>
                    <a:gd name="T7" fmla="*/ 195 h 195"/>
                    <a:gd name="T8" fmla="*/ 340 w 340"/>
                    <a:gd name="T9" fmla="*/ 73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" h="195">
                      <a:moveTo>
                        <a:pt x="340" y="73"/>
                      </a:moveTo>
                      <a:lnTo>
                        <a:pt x="310" y="0"/>
                      </a:lnTo>
                      <a:lnTo>
                        <a:pt x="0" y="122"/>
                      </a:lnTo>
                      <a:lnTo>
                        <a:pt x="26" y="195"/>
                      </a:lnTo>
                      <a:lnTo>
                        <a:pt x="340" y="73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32" name="Freeform 2195"/>
                <p:cNvSpPr>
                  <a:spLocks/>
                </p:cNvSpPr>
                <p:nvPr/>
              </p:nvSpPr>
              <p:spPr bwMode="auto">
                <a:xfrm>
                  <a:off x="2542" y="3270"/>
                  <a:ext cx="76" cy="174"/>
                </a:xfrm>
                <a:custGeom>
                  <a:avLst/>
                  <a:gdLst>
                    <a:gd name="T0" fmla="*/ 151 w 151"/>
                    <a:gd name="T1" fmla="*/ 18 h 349"/>
                    <a:gd name="T2" fmla="*/ 79 w 151"/>
                    <a:gd name="T3" fmla="*/ 0 h 349"/>
                    <a:gd name="T4" fmla="*/ 0 w 151"/>
                    <a:gd name="T5" fmla="*/ 332 h 349"/>
                    <a:gd name="T6" fmla="*/ 74 w 151"/>
                    <a:gd name="T7" fmla="*/ 349 h 349"/>
                    <a:gd name="T8" fmla="*/ 151 w 151"/>
                    <a:gd name="T9" fmla="*/ 18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1" h="349">
                      <a:moveTo>
                        <a:pt x="151" y="18"/>
                      </a:moveTo>
                      <a:lnTo>
                        <a:pt x="79" y="0"/>
                      </a:lnTo>
                      <a:lnTo>
                        <a:pt x="0" y="332"/>
                      </a:lnTo>
                      <a:lnTo>
                        <a:pt x="74" y="349"/>
                      </a:lnTo>
                      <a:lnTo>
                        <a:pt x="151" y="18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33" name="Freeform 2196"/>
                <p:cNvSpPr>
                  <a:spLocks/>
                </p:cNvSpPr>
                <p:nvPr/>
              </p:nvSpPr>
              <p:spPr bwMode="auto">
                <a:xfrm>
                  <a:off x="2314" y="3161"/>
                  <a:ext cx="169" cy="96"/>
                </a:xfrm>
                <a:custGeom>
                  <a:avLst/>
                  <a:gdLst>
                    <a:gd name="T0" fmla="*/ 336 w 336"/>
                    <a:gd name="T1" fmla="*/ 70 h 191"/>
                    <a:gd name="T2" fmla="*/ 311 w 336"/>
                    <a:gd name="T3" fmla="*/ 0 h 191"/>
                    <a:gd name="T4" fmla="*/ 0 w 336"/>
                    <a:gd name="T5" fmla="*/ 122 h 191"/>
                    <a:gd name="T6" fmla="*/ 24 w 336"/>
                    <a:gd name="T7" fmla="*/ 191 h 191"/>
                    <a:gd name="T8" fmla="*/ 336 w 336"/>
                    <a:gd name="T9" fmla="*/ 7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6" h="191">
                      <a:moveTo>
                        <a:pt x="336" y="70"/>
                      </a:moveTo>
                      <a:lnTo>
                        <a:pt x="311" y="0"/>
                      </a:lnTo>
                      <a:lnTo>
                        <a:pt x="0" y="122"/>
                      </a:lnTo>
                      <a:lnTo>
                        <a:pt x="24" y="191"/>
                      </a:lnTo>
                      <a:lnTo>
                        <a:pt x="336" y="7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34" name="Line 2197"/>
                <p:cNvSpPr>
                  <a:spLocks noChangeShapeType="1"/>
                </p:cNvSpPr>
                <p:nvPr/>
              </p:nvSpPr>
              <p:spPr bwMode="auto">
                <a:xfrm flipH="1" flipV="1">
                  <a:off x="2552" y="3302"/>
                  <a:ext cx="14" cy="13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35" name="Line 2198"/>
                <p:cNvSpPr>
                  <a:spLocks noChangeShapeType="1"/>
                </p:cNvSpPr>
                <p:nvPr/>
              </p:nvSpPr>
              <p:spPr bwMode="auto">
                <a:xfrm flipH="1" flipV="1">
                  <a:off x="2439" y="3213"/>
                  <a:ext cx="13" cy="13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36" name="Line 2199"/>
                <p:cNvSpPr>
                  <a:spLocks noChangeShapeType="1"/>
                </p:cNvSpPr>
                <p:nvPr/>
              </p:nvSpPr>
              <p:spPr bwMode="auto">
                <a:xfrm flipH="1" flipV="1">
                  <a:off x="2539" y="3190"/>
                  <a:ext cx="27" cy="23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700" name="Group 2154"/>
              <p:cNvGrpSpPr>
                <a:grpSpLocks/>
              </p:cNvGrpSpPr>
              <p:nvPr/>
            </p:nvGrpSpPr>
            <p:grpSpPr bwMode="auto">
              <a:xfrm>
                <a:off x="4644008" y="5733256"/>
                <a:ext cx="282704" cy="169200"/>
                <a:chOff x="2246" y="2422"/>
                <a:chExt cx="1031" cy="1022"/>
              </a:xfrm>
            </p:grpSpPr>
            <p:sp>
              <p:nvSpPr>
                <p:cNvPr id="747" name="Freeform 2155"/>
                <p:cNvSpPr>
                  <a:spLocks/>
                </p:cNvSpPr>
                <p:nvPr/>
              </p:nvSpPr>
              <p:spPr bwMode="auto">
                <a:xfrm>
                  <a:off x="2642" y="2422"/>
                  <a:ext cx="105" cy="167"/>
                </a:xfrm>
                <a:custGeom>
                  <a:avLst/>
                  <a:gdLst>
                    <a:gd name="T0" fmla="*/ 146 w 210"/>
                    <a:gd name="T1" fmla="*/ 333 h 333"/>
                    <a:gd name="T2" fmla="*/ 210 w 210"/>
                    <a:gd name="T3" fmla="*/ 306 h 333"/>
                    <a:gd name="T4" fmla="*/ 68 w 210"/>
                    <a:gd name="T5" fmla="*/ 0 h 333"/>
                    <a:gd name="T6" fmla="*/ 0 w 210"/>
                    <a:gd name="T7" fmla="*/ 30 h 333"/>
                    <a:gd name="T8" fmla="*/ 146 w 210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" h="333">
                      <a:moveTo>
                        <a:pt x="146" y="333"/>
                      </a:moveTo>
                      <a:lnTo>
                        <a:pt x="210" y="306"/>
                      </a:lnTo>
                      <a:lnTo>
                        <a:pt x="68" y="0"/>
                      </a:lnTo>
                      <a:lnTo>
                        <a:pt x="0" y="30"/>
                      </a:lnTo>
                      <a:lnTo>
                        <a:pt x="146" y="333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48" name="Rectangle 2156"/>
                <p:cNvSpPr>
                  <a:spLocks noChangeArrowheads="1"/>
                </p:cNvSpPr>
                <p:nvPr/>
              </p:nvSpPr>
              <p:spPr bwMode="auto">
                <a:xfrm>
                  <a:off x="2716" y="2570"/>
                  <a:ext cx="33" cy="280"/>
                </a:xfrm>
                <a:prstGeom prst="rect">
                  <a:avLst/>
                </a:prstGeom>
                <a:solidFill>
                  <a:srgbClr val="0073E6"/>
                </a:solidFill>
                <a:ln w="3175">
                  <a:solidFill>
                    <a:srgbClr val="0075EA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49" name="Rectangle 2157"/>
                <p:cNvSpPr>
                  <a:spLocks noChangeArrowheads="1"/>
                </p:cNvSpPr>
                <p:nvPr/>
              </p:nvSpPr>
              <p:spPr bwMode="auto">
                <a:xfrm>
                  <a:off x="2783" y="2570"/>
                  <a:ext cx="34" cy="280"/>
                </a:xfrm>
                <a:prstGeom prst="rect">
                  <a:avLst/>
                </a:prstGeom>
                <a:solidFill>
                  <a:srgbClr val="0073E6"/>
                </a:solidFill>
                <a:ln w="3175">
                  <a:solidFill>
                    <a:srgbClr val="0075EA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50" name="Freeform 2158"/>
                <p:cNvSpPr>
                  <a:spLocks/>
                </p:cNvSpPr>
                <p:nvPr/>
              </p:nvSpPr>
              <p:spPr bwMode="auto">
                <a:xfrm>
                  <a:off x="2779" y="2425"/>
                  <a:ext cx="115" cy="163"/>
                </a:xfrm>
                <a:custGeom>
                  <a:avLst/>
                  <a:gdLst>
                    <a:gd name="T0" fmla="*/ 0 w 231"/>
                    <a:gd name="T1" fmla="*/ 292 h 327"/>
                    <a:gd name="T2" fmla="*/ 67 w 231"/>
                    <a:gd name="T3" fmla="*/ 327 h 327"/>
                    <a:gd name="T4" fmla="*/ 231 w 231"/>
                    <a:gd name="T5" fmla="*/ 30 h 327"/>
                    <a:gd name="T6" fmla="*/ 165 w 231"/>
                    <a:gd name="T7" fmla="*/ 0 h 327"/>
                    <a:gd name="T8" fmla="*/ 0 w 231"/>
                    <a:gd name="T9" fmla="*/ 292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1" h="327">
                      <a:moveTo>
                        <a:pt x="0" y="292"/>
                      </a:moveTo>
                      <a:lnTo>
                        <a:pt x="67" y="327"/>
                      </a:lnTo>
                      <a:lnTo>
                        <a:pt x="231" y="30"/>
                      </a:lnTo>
                      <a:lnTo>
                        <a:pt x="165" y="0"/>
                      </a:lnTo>
                      <a:lnTo>
                        <a:pt x="0" y="292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51" name="Freeform 2159"/>
                <p:cNvSpPr>
                  <a:spLocks/>
                </p:cNvSpPr>
                <p:nvPr/>
              </p:nvSpPr>
              <p:spPr bwMode="auto">
                <a:xfrm>
                  <a:off x="2597" y="2451"/>
                  <a:ext cx="106" cy="170"/>
                </a:xfrm>
                <a:custGeom>
                  <a:avLst/>
                  <a:gdLst>
                    <a:gd name="T0" fmla="*/ 142 w 213"/>
                    <a:gd name="T1" fmla="*/ 341 h 341"/>
                    <a:gd name="T2" fmla="*/ 213 w 213"/>
                    <a:gd name="T3" fmla="*/ 308 h 341"/>
                    <a:gd name="T4" fmla="*/ 67 w 213"/>
                    <a:gd name="T5" fmla="*/ 0 h 341"/>
                    <a:gd name="T6" fmla="*/ 0 w 213"/>
                    <a:gd name="T7" fmla="*/ 32 h 341"/>
                    <a:gd name="T8" fmla="*/ 142 w 213"/>
                    <a:gd name="T9" fmla="*/ 341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41">
                      <a:moveTo>
                        <a:pt x="142" y="341"/>
                      </a:moveTo>
                      <a:lnTo>
                        <a:pt x="213" y="308"/>
                      </a:lnTo>
                      <a:lnTo>
                        <a:pt x="67" y="0"/>
                      </a:lnTo>
                      <a:lnTo>
                        <a:pt x="0" y="32"/>
                      </a:lnTo>
                      <a:lnTo>
                        <a:pt x="142" y="341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52" name="Freeform 2160"/>
                <p:cNvSpPr>
                  <a:spLocks/>
                </p:cNvSpPr>
                <p:nvPr/>
              </p:nvSpPr>
              <p:spPr bwMode="auto">
                <a:xfrm>
                  <a:off x="2822" y="2451"/>
                  <a:ext cx="116" cy="165"/>
                </a:xfrm>
                <a:custGeom>
                  <a:avLst/>
                  <a:gdLst>
                    <a:gd name="T0" fmla="*/ 0 w 232"/>
                    <a:gd name="T1" fmla="*/ 297 h 330"/>
                    <a:gd name="T2" fmla="*/ 68 w 232"/>
                    <a:gd name="T3" fmla="*/ 330 h 330"/>
                    <a:gd name="T4" fmla="*/ 232 w 232"/>
                    <a:gd name="T5" fmla="*/ 37 h 330"/>
                    <a:gd name="T6" fmla="*/ 168 w 232"/>
                    <a:gd name="T7" fmla="*/ 0 h 330"/>
                    <a:gd name="T8" fmla="*/ 0 w 232"/>
                    <a:gd name="T9" fmla="*/ 297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2" h="330">
                      <a:moveTo>
                        <a:pt x="0" y="297"/>
                      </a:moveTo>
                      <a:lnTo>
                        <a:pt x="68" y="330"/>
                      </a:lnTo>
                      <a:lnTo>
                        <a:pt x="232" y="37"/>
                      </a:lnTo>
                      <a:lnTo>
                        <a:pt x="168" y="0"/>
                      </a:lnTo>
                      <a:lnTo>
                        <a:pt x="0" y="297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53" name="Line 2161"/>
                <p:cNvSpPr>
                  <a:spLocks noChangeShapeType="1"/>
                </p:cNvSpPr>
                <p:nvPr/>
              </p:nvSpPr>
              <p:spPr bwMode="auto">
                <a:xfrm>
                  <a:off x="2685" y="2562"/>
                  <a:ext cx="19" cy="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54" name="Line 2162"/>
                <p:cNvSpPr>
                  <a:spLocks noChangeShapeType="1"/>
                </p:cNvSpPr>
                <p:nvPr/>
              </p:nvSpPr>
              <p:spPr bwMode="auto">
                <a:xfrm>
                  <a:off x="2828" y="2556"/>
                  <a:ext cx="19" cy="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55" name="Line 2163"/>
                <p:cNvSpPr>
                  <a:spLocks noChangeShapeType="1"/>
                </p:cNvSpPr>
                <p:nvPr/>
              </p:nvSpPr>
              <p:spPr bwMode="auto">
                <a:xfrm>
                  <a:off x="2747" y="2639"/>
                  <a:ext cx="36" cy="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56" name="Freeform 2164"/>
                <p:cNvSpPr>
                  <a:spLocks/>
                </p:cNvSpPr>
                <p:nvPr/>
              </p:nvSpPr>
              <p:spPr bwMode="auto">
                <a:xfrm>
                  <a:off x="2394" y="2789"/>
                  <a:ext cx="252" cy="202"/>
                </a:xfrm>
                <a:custGeom>
                  <a:avLst/>
                  <a:gdLst>
                    <a:gd name="T0" fmla="*/ 451 w 503"/>
                    <a:gd name="T1" fmla="*/ 406 h 406"/>
                    <a:gd name="T2" fmla="*/ 503 w 503"/>
                    <a:gd name="T3" fmla="*/ 337 h 406"/>
                    <a:gd name="T4" fmla="*/ 46 w 503"/>
                    <a:gd name="T5" fmla="*/ 0 h 406"/>
                    <a:gd name="T6" fmla="*/ 0 w 503"/>
                    <a:gd name="T7" fmla="*/ 69 h 406"/>
                    <a:gd name="T8" fmla="*/ 451 w 503"/>
                    <a:gd name="T9" fmla="*/ 406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3" h="406">
                      <a:moveTo>
                        <a:pt x="451" y="406"/>
                      </a:moveTo>
                      <a:lnTo>
                        <a:pt x="503" y="337"/>
                      </a:lnTo>
                      <a:lnTo>
                        <a:pt x="46" y="0"/>
                      </a:lnTo>
                      <a:lnTo>
                        <a:pt x="0" y="69"/>
                      </a:lnTo>
                      <a:lnTo>
                        <a:pt x="451" y="40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57" name="Freeform 2165"/>
                <p:cNvSpPr>
                  <a:spLocks/>
                </p:cNvSpPr>
                <p:nvPr/>
              </p:nvSpPr>
              <p:spPr bwMode="auto">
                <a:xfrm>
                  <a:off x="2434" y="2733"/>
                  <a:ext cx="251" cy="202"/>
                </a:xfrm>
                <a:custGeom>
                  <a:avLst/>
                  <a:gdLst>
                    <a:gd name="T0" fmla="*/ 452 w 501"/>
                    <a:gd name="T1" fmla="*/ 404 h 404"/>
                    <a:gd name="T2" fmla="*/ 501 w 501"/>
                    <a:gd name="T3" fmla="*/ 337 h 404"/>
                    <a:gd name="T4" fmla="*/ 47 w 501"/>
                    <a:gd name="T5" fmla="*/ 0 h 404"/>
                    <a:gd name="T6" fmla="*/ 0 w 501"/>
                    <a:gd name="T7" fmla="*/ 70 h 404"/>
                    <a:gd name="T8" fmla="*/ 452 w 501"/>
                    <a:gd name="T9" fmla="*/ 404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1" h="404">
                      <a:moveTo>
                        <a:pt x="452" y="404"/>
                      </a:moveTo>
                      <a:lnTo>
                        <a:pt x="501" y="337"/>
                      </a:lnTo>
                      <a:lnTo>
                        <a:pt x="47" y="0"/>
                      </a:lnTo>
                      <a:lnTo>
                        <a:pt x="0" y="70"/>
                      </a:lnTo>
                      <a:lnTo>
                        <a:pt x="452" y="404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58" name="Freeform 2166"/>
                <p:cNvSpPr>
                  <a:spLocks/>
                </p:cNvSpPr>
                <p:nvPr/>
              </p:nvSpPr>
              <p:spPr bwMode="auto">
                <a:xfrm>
                  <a:off x="2249" y="2768"/>
                  <a:ext cx="173" cy="68"/>
                </a:xfrm>
                <a:custGeom>
                  <a:avLst/>
                  <a:gdLst>
                    <a:gd name="T0" fmla="*/ 329 w 346"/>
                    <a:gd name="T1" fmla="*/ 137 h 137"/>
                    <a:gd name="T2" fmla="*/ 346 w 346"/>
                    <a:gd name="T3" fmla="*/ 58 h 137"/>
                    <a:gd name="T4" fmla="*/ 17 w 346"/>
                    <a:gd name="T5" fmla="*/ 0 h 137"/>
                    <a:gd name="T6" fmla="*/ 0 w 346"/>
                    <a:gd name="T7" fmla="*/ 72 h 137"/>
                    <a:gd name="T8" fmla="*/ 329 w 346"/>
                    <a:gd name="T9" fmla="*/ 137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6" h="137">
                      <a:moveTo>
                        <a:pt x="329" y="137"/>
                      </a:moveTo>
                      <a:lnTo>
                        <a:pt x="346" y="58"/>
                      </a:lnTo>
                      <a:lnTo>
                        <a:pt x="17" y="0"/>
                      </a:lnTo>
                      <a:lnTo>
                        <a:pt x="0" y="72"/>
                      </a:lnTo>
                      <a:lnTo>
                        <a:pt x="329" y="137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59" name="Freeform 2167"/>
                <p:cNvSpPr>
                  <a:spLocks/>
                </p:cNvSpPr>
                <p:nvPr/>
              </p:nvSpPr>
              <p:spPr bwMode="auto">
                <a:xfrm>
                  <a:off x="2366" y="2601"/>
                  <a:ext cx="104" cy="170"/>
                </a:xfrm>
                <a:custGeom>
                  <a:avLst/>
                  <a:gdLst>
                    <a:gd name="T0" fmla="*/ 140 w 208"/>
                    <a:gd name="T1" fmla="*/ 341 h 341"/>
                    <a:gd name="T2" fmla="*/ 208 w 208"/>
                    <a:gd name="T3" fmla="*/ 308 h 341"/>
                    <a:gd name="T4" fmla="*/ 69 w 208"/>
                    <a:gd name="T5" fmla="*/ 0 h 341"/>
                    <a:gd name="T6" fmla="*/ 0 w 208"/>
                    <a:gd name="T7" fmla="*/ 29 h 341"/>
                    <a:gd name="T8" fmla="*/ 140 w 208"/>
                    <a:gd name="T9" fmla="*/ 341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41">
                      <a:moveTo>
                        <a:pt x="140" y="341"/>
                      </a:moveTo>
                      <a:lnTo>
                        <a:pt x="208" y="308"/>
                      </a:lnTo>
                      <a:lnTo>
                        <a:pt x="69" y="0"/>
                      </a:lnTo>
                      <a:lnTo>
                        <a:pt x="0" y="29"/>
                      </a:lnTo>
                      <a:lnTo>
                        <a:pt x="140" y="341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60" name="Freeform 2168"/>
                <p:cNvSpPr>
                  <a:spLocks/>
                </p:cNvSpPr>
                <p:nvPr/>
              </p:nvSpPr>
              <p:spPr bwMode="auto">
                <a:xfrm>
                  <a:off x="2246" y="2823"/>
                  <a:ext cx="172" cy="69"/>
                </a:xfrm>
                <a:custGeom>
                  <a:avLst/>
                  <a:gdLst>
                    <a:gd name="T0" fmla="*/ 330 w 343"/>
                    <a:gd name="T1" fmla="*/ 138 h 138"/>
                    <a:gd name="T2" fmla="*/ 343 w 343"/>
                    <a:gd name="T3" fmla="*/ 60 h 138"/>
                    <a:gd name="T4" fmla="*/ 15 w 343"/>
                    <a:gd name="T5" fmla="*/ 0 h 138"/>
                    <a:gd name="T6" fmla="*/ 0 w 343"/>
                    <a:gd name="T7" fmla="*/ 73 h 138"/>
                    <a:gd name="T8" fmla="*/ 330 w 343"/>
                    <a:gd name="T9" fmla="*/ 13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3" h="138">
                      <a:moveTo>
                        <a:pt x="330" y="138"/>
                      </a:moveTo>
                      <a:lnTo>
                        <a:pt x="343" y="60"/>
                      </a:lnTo>
                      <a:lnTo>
                        <a:pt x="15" y="0"/>
                      </a:lnTo>
                      <a:lnTo>
                        <a:pt x="0" y="73"/>
                      </a:lnTo>
                      <a:lnTo>
                        <a:pt x="330" y="138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61" name="Freeform 2169"/>
                <p:cNvSpPr>
                  <a:spLocks/>
                </p:cNvSpPr>
                <p:nvPr/>
              </p:nvSpPr>
              <p:spPr bwMode="auto">
                <a:xfrm>
                  <a:off x="2416" y="2579"/>
                  <a:ext cx="102" cy="171"/>
                </a:xfrm>
                <a:custGeom>
                  <a:avLst/>
                  <a:gdLst>
                    <a:gd name="T0" fmla="*/ 134 w 205"/>
                    <a:gd name="T1" fmla="*/ 342 h 342"/>
                    <a:gd name="T2" fmla="*/ 205 w 205"/>
                    <a:gd name="T3" fmla="*/ 311 h 342"/>
                    <a:gd name="T4" fmla="*/ 69 w 205"/>
                    <a:gd name="T5" fmla="*/ 0 h 342"/>
                    <a:gd name="T6" fmla="*/ 0 w 205"/>
                    <a:gd name="T7" fmla="*/ 32 h 342"/>
                    <a:gd name="T8" fmla="*/ 134 w 205"/>
                    <a:gd name="T9" fmla="*/ 342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5" h="342">
                      <a:moveTo>
                        <a:pt x="134" y="342"/>
                      </a:moveTo>
                      <a:lnTo>
                        <a:pt x="205" y="311"/>
                      </a:lnTo>
                      <a:lnTo>
                        <a:pt x="69" y="0"/>
                      </a:lnTo>
                      <a:lnTo>
                        <a:pt x="0" y="32"/>
                      </a:lnTo>
                      <a:lnTo>
                        <a:pt x="134" y="342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62" name="Line 2170"/>
                <p:cNvSpPr>
                  <a:spLocks noChangeShapeType="1"/>
                </p:cNvSpPr>
                <p:nvPr/>
              </p:nvSpPr>
              <p:spPr bwMode="auto">
                <a:xfrm flipV="1">
                  <a:off x="2373" y="2826"/>
                  <a:ext cx="10" cy="16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63" name="Line 2171"/>
                <p:cNvSpPr>
                  <a:spLocks noChangeShapeType="1"/>
                </p:cNvSpPr>
                <p:nvPr/>
              </p:nvSpPr>
              <p:spPr bwMode="auto">
                <a:xfrm flipV="1">
                  <a:off x="2456" y="2707"/>
                  <a:ext cx="9" cy="12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64" name="Line 2172"/>
                <p:cNvSpPr>
                  <a:spLocks noChangeShapeType="1"/>
                </p:cNvSpPr>
                <p:nvPr/>
              </p:nvSpPr>
              <p:spPr bwMode="auto">
                <a:xfrm flipV="1">
                  <a:off x="2473" y="2808"/>
                  <a:ext cx="19" cy="30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65" name="Freeform 2173"/>
                <p:cNvSpPr>
                  <a:spLocks/>
                </p:cNvSpPr>
                <p:nvPr/>
              </p:nvSpPr>
              <p:spPr bwMode="auto">
                <a:xfrm>
                  <a:off x="2840" y="2768"/>
                  <a:ext cx="260" cy="185"/>
                </a:xfrm>
                <a:custGeom>
                  <a:avLst/>
                  <a:gdLst>
                    <a:gd name="T0" fmla="*/ 0 w 520"/>
                    <a:gd name="T1" fmla="*/ 299 h 370"/>
                    <a:gd name="T2" fmla="*/ 43 w 520"/>
                    <a:gd name="T3" fmla="*/ 370 h 370"/>
                    <a:gd name="T4" fmla="*/ 520 w 520"/>
                    <a:gd name="T5" fmla="*/ 71 h 370"/>
                    <a:gd name="T6" fmla="*/ 479 w 520"/>
                    <a:gd name="T7" fmla="*/ 0 h 370"/>
                    <a:gd name="T8" fmla="*/ 0 w 520"/>
                    <a:gd name="T9" fmla="*/ 299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0" h="370">
                      <a:moveTo>
                        <a:pt x="0" y="299"/>
                      </a:moveTo>
                      <a:lnTo>
                        <a:pt x="43" y="370"/>
                      </a:lnTo>
                      <a:lnTo>
                        <a:pt x="520" y="71"/>
                      </a:lnTo>
                      <a:lnTo>
                        <a:pt x="479" y="0"/>
                      </a:lnTo>
                      <a:lnTo>
                        <a:pt x="0" y="299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66" name="Freeform 2174"/>
                <p:cNvSpPr>
                  <a:spLocks/>
                </p:cNvSpPr>
                <p:nvPr/>
              </p:nvSpPr>
              <p:spPr bwMode="auto">
                <a:xfrm>
                  <a:off x="2875" y="2825"/>
                  <a:ext cx="261" cy="186"/>
                </a:xfrm>
                <a:custGeom>
                  <a:avLst/>
                  <a:gdLst>
                    <a:gd name="T0" fmla="*/ 0 w 522"/>
                    <a:gd name="T1" fmla="*/ 301 h 372"/>
                    <a:gd name="T2" fmla="*/ 45 w 522"/>
                    <a:gd name="T3" fmla="*/ 372 h 372"/>
                    <a:gd name="T4" fmla="*/ 522 w 522"/>
                    <a:gd name="T5" fmla="*/ 69 h 372"/>
                    <a:gd name="T6" fmla="*/ 480 w 522"/>
                    <a:gd name="T7" fmla="*/ 0 h 372"/>
                    <a:gd name="T8" fmla="*/ 0 w 522"/>
                    <a:gd name="T9" fmla="*/ 301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2" h="372">
                      <a:moveTo>
                        <a:pt x="0" y="301"/>
                      </a:moveTo>
                      <a:lnTo>
                        <a:pt x="45" y="372"/>
                      </a:lnTo>
                      <a:lnTo>
                        <a:pt x="522" y="69"/>
                      </a:lnTo>
                      <a:lnTo>
                        <a:pt x="480" y="0"/>
                      </a:lnTo>
                      <a:lnTo>
                        <a:pt x="0" y="301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67" name="Freeform 2175"/>
                <p:cNvSpPr>
                  <a:spLocks/>
                </p:cNvSpPr>
                <p:nvPr/>
              </p:nvSpPr>
              <p:spPr bwMode="auto">
                <a:xfrm>
                  <a:off x="3059" y="2639"/>
                  <a:ext cx="124" cy="164"/>
                </a:xfrm>
                <a:custGeom>
                  <a:avLst/>
                  <a:gdLst>
                    <a:gd name="T0" fmla="*/ 0 w 246"/>
                    <a:gd name="T1" fmla="*/ 286 h 328"/>
                    <a:gd name="T2" fmla="*/ 60 w 246"/>
                    <a:gd name="T3" fmla="*/ 328 h 328"/>
                    <a:gd name="T4" fmla="*/ 246 w 246"/>
                    <a:gd name="T5" fmla="*/ 40 h 328"/>
                    <a:gd name="T6" fmla="*/ 182 w 246"/>
                    <a:gd name="T7" fmla="*/ 0 h 328"/>
                    <a:gd name="T8" fmla="*/ 0 w 246"/>
                    <a:gd name="T9" fmla="*/ 286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6" h="328">
                      <a:moveTo>
                        <a:pt x="0" y="286"/>
                      </a:moveTo>
                      <a:lnTo>
                        <a:pt x="60" y="328"/>
                      </a:lnTo>
                      <a:lnTo>
                        <a:pt x="246" y="40"/>
                      </a:lnTo>
                      <a:lnTo>
                        <a:pt x="182" y="0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68" name="Freeform 2176"/>
                <p:cNvSpPr>
                  <a:spLocks/>
                </p:cNvSpPr>
                <p:nvPr/>
              </p:nvSpPr>
              <p:spPr bwMode="auto">
                <a:xfrm>
                  <a:off x="3110" y="2823"/>
                  <a:ext cx="167" cy="40"/>
                </a:xfrm>
                <a:custGeom>
                  <a:avLst/>
                  <a:gdLst>
                    <a:gd name="T0" fmla="*/ 0 w 333"/>
                    <a:gd name="T1" fmla="*/ 8 h 79"/>
                    <a:gd name="T2" fmla="*/ 0 w 333"/>
                    <a:gd name="T3" fmla="*/ 79 h 79"/>
                    <a:gd name="T4" fmla="*/ 333 w 333"/>
                    <a:gd name="T5" fmla="*/ 73 h 79"/>
                    <a:gd name="T6" fmla="*/ 327 w 333"/>
                    <a:gd name="T7" fmla="*/ 0 h 79"/>
                    <a:gd name="T8" fmla="*/ 0 w 333"/>
                    <a:gd name="T9" fmla="*/ 8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3" h="79">
                      <a:moveTo>
                        <a:pt x="0" y="8"/>
                      </a:moveTo>
                      <a:lnTo>
                        <a:pt x="0" y="79"/>
                      </a:lnTo>
                      <a:lnTo>
                        <a:pt x="333" y="73"/>
                      </a:lnTo>
                      <a:lnTo>
                        <a:pt x="327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69" name="Freeform 2177"/>
                <p:cNvSpPr>
                  <a:spLocks/>
                </p:cNvSpPr>
                <p:nvPr/>
              </p:nvSpPr>
              <p:spPr bwMode="auto">
                <a:xfrm>
                  <a:off x="3012" y="2615"/>
                  <a:ext cx="120" cy="164"/>
                </a:xfrm>
                <a:custGeom>
                  <a:avLst/>
                  <a:gdLst>
                    <a:gd name="T0" fmla="*/ 0 w 242"/>
                    <a:gd name="T1" fmla="*/ 286 h 329"/>
                    <a:gd name="T2" fmla="*/ 62 w 242"/>
                    <a:gd name="T3" fmla="*/ 329 h 329"/>
                    <a:gd name="T4" fmla="*/ 242 w 242"/>
                    <a:gd name="T5" fmla="*/ 38 h 329"/>
                    <a:gd name="T6" fmla="*/ 178 w 242"/>
                    <a:gd name="T7" fmla="*/ 0 h 329"/>
                    <a:gd name="T8" fmla="*/ 0 w 242"/>
                    <a:gd name="T9" fmla="*/ 286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329">
                      <a:moveTo>
                        <a:pt x="0" y="286"/>
                      </a:moveTo>
                      <a:lnTo>
                        <a:pt x="62" y="329"/>
                      </a:lnTo>
                      <a:lnTo>
                        <a:pt x="242" y="38"/>
                      </a:lnTo>
                      <a:lnTo>
                        <a:pt x="178" y="0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70" name="Freeform 2178"/>
                <p:cNvSpPr>
                  <a:spLocks/>
                </p:cNvSpPr>
                <p:nvPr/>
              </p:nvSpPr>
              <p:spPr bwMode="auto">
                <a:xfrm>
                  <a:off x="3110" y="2874"/>
                  <a:ext cx="167" cy="44"/>
                </a:xfrm>
                <a:custGeom>
                  <a:avLst/>
                  <a:gdLst>
                    <a:gd name="T0" fmla="*/ 0 w 333"/>
                    <a:gd name="T1" fmla="*/ 9 h 86"/>
                    <a:gd name="T2" fmla="*/ 1 w 333"/>
                    <a:gd name="T3" fmla="*/ 86 h 86"/>
                    <a:gd name="T4" fmla="*/ 333 w 333"/>
                    <a:gd name="T5" fmla="*/ 75 h 86"/>
                    <a:gd name="T6" fmla="*/ 327 w 333"/>
                    <a:gd name="T7" fmla="*/ 0 h 86"/>
                    <a:gd name="T8" fmla="*/ 0 w 333"/>
                    <a:gd name="T9" fmla="*/ 9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3" h="86">
                      <a:moveTo>
                        <a:pt x="0" y="9"/>
                      </a:moveTo>
                      <a:lnTo>
                        <a:pt x="1" y="86"/>
                      </a:lnTo>
                      <a:lnTo>
                        <a:pt x="333" y="75"/>
                      </a:lnTo>
                      <a:lnTo>
                        <a:pt x="327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71" name="Line 2179"/>
                <p:cNvSpPr>
                  <a:spLocks noChangeShapeType="1"/>
                </p:cNvSpPr>
                <p:nvPr/>
              </p:nvSpPr>
              <p:spPr bwMode="auto">
                <a:xfrm>
                  <a:off x="3070" y="2741"/>
                  <a:ext cx="9" cy="15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72" name="Line 2180"/>
                <p:cNvSpPr>
                  <a:spLocks noChangeShapeType="1"/>
                </p:cNvSpPr>
                <p:nvPr/>
              </p:nvSpPr>
              <p:spPr bwMode="auto">
                <a:xfrm>
                  <a:off x="3148" y="2863"/>
                  <a:ext cx="11" cy="16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73" name="Line 2181"/>
                <p:cNvSpPr>
                  <a:spLocks noChangeShapeType="1"/>
                </p:cNvSpPr>
                <p:nvPr/>
              </p:nvSpPr>
              <p:spPr bwMode="auto">
                <a:xfrm>
                  <a:off x="3039" y="2838"/>
                  <a:ext cx="17" cy="27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74" name="Freeform 2182"/>
                <p:cNvSpPr>
                  <a:spLocks/>
                </p:cNvSpPr>
                <p:nvPr/>
              </p:nvSpPr>
              <p:spPr bwMode="auto">
                <a:xfrm>
                  <a:off x="2831" y="2989"/>
                  <a:ext cx="192" cy="264"/>
                </a:xfrm>
                <a:custGeom>
                  <a:avLst/>
                  <a:gdLst>
                    <a:gd name="T0" fmla="*/ 70 w 385"/>
                    <a:gd name="T1" fmla="*/ 0 h 526"/>
                    <a:gd name="T2" fmla="*/ 0 w 385"/>
                    <a:gd name="T3" fmla="*/ 50 h 526"/>
                    <a:gd name="T4" fmla="*/ 317 w 385"/>
                    <a:gd name="T5" fmla="*/ 526 h 526"/>
                    <a:gd name="T6" fmla="*/ 385 w 385"/>
                    <a:gd name="T7" fmla="*/ 477 h 526"/>
                    <a:gd name="T8" fmla="*/ 70 w 385"/>
                    <a:gd name="T9" fmla="*/ 0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5" h="526">
                      <a:moveTo>
                        <a:pt x="70" y="0"/>
                      </a:moveTo>
                      <a:lnTo>
                        <a:pt x="0" y="50"/>
                      </a:lnTo>
                      <a:lnTo>
                        <a:pt x="317" y="526"/>
                      </a:lnTo>
                      <a:lnTo>
                        <a:pt x="385" y="477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75" name="Freeform 2183"/>
                <p:cNvSpPr>
                  <a:spLocks/>
                </p:cNvSpPr>
                <p:nvPr/>
              </p:nvSpPr>
              <p:spPr bwMode="auto">
                <a:xfrm>
                  <a:off x="2775" y="3028"/>
                  <a:ext cx="192" cy="262"/>
                </a:xfrm>
                <a:custGeom>
                  <a:avLst/>
                  <a:gdLst>
                    <a:gd name="T0" fmla="*/ 69 w 383"/>
                    <a:gd name="T1" fmla="*/ 0 h 524"/>
                    <a:gd name="T2" fmla="*/ 0 w 383"/>
                    <a:gd name="T3" fmla="*/ 50 h 524"/>
                    <a:gd name="T4" fmla="*/ 315 w 383"/>
                    <a:gd name="T5" fmla="*/ 524 h 524"/>
                    <a:gd name="T6" fmla="*/ 383 w 383"/>
                    <a:gd name="T7" fmla="*/ 475 h 524"/>
                    <a:gd name="T8" fmla="*/ 69 w 383"/>
                    <a:gd name="T9" fmla="*/ 0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524">
                      <a:moveTo>
                        <a:pt x="69" y="0"/>
                      </a:moveTo>
                      <a:lnTo>
                        <a:pt x="0" y="50"/>
                      </a:lnTo>
                      <a:lnTo>
                        <a:pt x="315" y="524"/>
                      </a:lnTo>
                      <a:lnTo>
                        <a:pt x="383" y="475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76" name="Freeform 2184"/>
                <p:cNvSpPr>
                  <a:spLocks/>
                </p:cNvSpPr>
                <p:nvPr/>
              </p:nvSpPr>
              <p:spPr bwMode="auto">
                <a:xfrm>
                  <a:off x="2990" y="3209"/>
                  <a:ext cx="162" cy="119"/>
                </a:xfrm>
                <a:custGeom>
                  <a:avLst/>
                  <a:gdLst>
                    <a:gd name="T0" fmla="*/ 35 w 326"/>
                    <a:gd name="T1" fmla="*/ 0 h 237"/>
                    <a:gd name="T2" fmla="*/ 0 w 326"/>
                    <a:gd name="T3" fmla="*/ 64 h 237"/>
                    <a:gd name="T4" fmla="*/ 287 w 326"/>
                    <a:gd name="T5" fmla="*/ 237 h 237"/>
                    <a:gd name="T6" fmla="*/ 326 w 326"/>
                    <a:gd name="T7" fmla="*/ 171 h 237"/>
                    <a:gd name="T8" fmla="*/ 35 w 326"/>
                    <a:gd name="T9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6" h="237">
                      <a:moveTo>
                        <a:pt x="35" y="0"/>
                      </a:moveTo>
                      <a:lnTo>
                        <a:pt x="0" y="64"/>
                      </a:lnTo>
                      <a:lnTo>
                        <a:pt x="287" y="237"/>
                      </a:lnTo>
                      <a:lnTo>
                        <a:pt x="326" y="171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77" name="Freeform 2185"/>
                <p:cNvSpPr>
                  <a:spLocks/>
                </p:cNvSpPr>
                <p:nvPr/>
              </p:nvSpPr>
              <p:spPr bwMode="auto">
                <a:xfrm>
                  <a:off x="2928" y="3263"/>
                  <a:ext cx="50" cy="172"/>
                </a:xfrm>
                <a:custGeom>
                  <a:avLst/>
                  <a:gdLst>
                    <a:gd name="T0" fmla="*/ 73 w 99"/>
                    <a:gd name="T1" fmla="*/ 0 h 345"/>
                    <a:gd name="T2" fmla="*/ 0 w 99"/>
                    <a:gd name="T3" fmla="*/ 4 h 345"/>
                    <a:gd name="T4" fmla="*/ 26 w 99"/>
                    <a:gd name="T5" fmla="*/ 345 h 345"/>
                    <a:gd name="T6" fmla="*/ 99 w 99"/>
                    <a:gd name="T7" fmla="*/ 340 h 345"/>
                    <a:gd name="T8" fmla="*/ 73 w 99"/>
                    <a:gd name="T9" fmla="*/ 0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" h="345">
                      <a:moveTo>
                        <a:pt x="73" y="0"/>
                      </a:moveTo>
                      <a:lnTo>
                        <a:pt x="0" y="4"/>
                      </a:lnTo>
                      <a:lnTo>
                        <a:pt x="26" y="345"/>
                      </a:lnTo>
                      <a:lnTo>
                        <a:pt x="99" y="34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78" name="Freeform 2186"/>
                <p:cNvSpPr>
                  <a:spLocks/>
                </p:cNvSpPr>
                <p:nvPr/>
              </p:nvSpPr>
              <p:spPr bwMode="auto">
                <a:xfrm>
                  <a:off x="3012" y="3158"/>
                  <a:ext cx="162" cy="118"/>
                </a:xfrm>
                <a:custGeom>
                  <a:avLst/>
                  <a:gdLst>
                    <a:gd name="T0" fmla="*/ 35 w 324"/>
                    <a:gd name="T1" fmla="*/ 0 h 236"/>
                    <a:gd name="T2" fmla="*/ 0 w 324"/>
                    <a:gd name="T3" fmla="*/ 67 h 236"/>
                    <a:gd name="T4" fmla="*/ 287 w 324"/>
                    <a:gd name="T5" fmla="*/ 236 h 236"/>
                    <a:gd name="T6" fmla="*/ 324 w 324"/>
                    <a:gd name="T7" fmla="*/ 170 h 236"/>
                    <a:gd name="T8" fmla="*/ 35 w 324"/>
                    <a:gd name="T9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4" h="236">
                      <a:moveTo>
                        <a:pt x="35" y="0"/>
                      </a:moveTo>
                      <a:lnTo>
                        <a:pt x="0" y="67"/>
                      </a:lnTo>
                      <a:lnTo>
                        <a:pt x="287" y="236"/>
                      </a:lnTo>
                      <a:lnTo>
                        <a:pt x="324" y="17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79" name="Freeform 2187"/>
                <p:cNvSpPr>
                  <a:spLocks/>
                </p:cNvSpPr>
                <p:nvPr/>
              </p:nvSpPr>
              <p:spPr bwMode="auto">
                <a:xfrm>
                  <a:off x="2876" y="3264"/>
                  <a:ext cx="50" cy="173"/>
                </a:xfrm>
                <a:custGeom>
                  <a:avLst/>
                  <a:gdLst>
                    <a:gd name="T0" fmla="*/ 75 w 100"/>
                    <a:gd name="T1" fmla="*/ 0 h 346"/>
                    <a:gd name="T2" fmla="*/ 0 w 100"/>
                    <a:gd name="T3" fmla="*/ 5 h 346"/>
                    <a:gd name="T4" fmla="*/ 26 w 100"/>
                    <a:gd name="T5" fmla="*/ 346 h 346"/>
                    <a:gd name="T6" fmla="*/ 100 w 100"/>
                    <a:gd name="T7" fmla="*/ 341 h 346"/>
                    <a:gd name="T8" fmla="*/ 75 w 100"/>
                    <a:gd name="T9" fmla="*/ 0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46">
                      <a:moveTo>
                        <a:pt x="75" y="0"/>
                      </a:moveTo>
                      <a:lnTo>
                        <a:pt x="0" y="5"/>
                      </a:lnTo>
                      <a:lnTo>
                        <a:pt x="26" y="346"/>
                      </a:lnTo>
                      <a:lnTo>
                        <a:pt x="100" y="34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80" name="Line 2188"/>
                <p:cNvSpPr>
                  <a:spLocks noChangeShapeType="1"/>
                </p:cNvSpPr>
                <p:nvPr/>
              </p:nvSpPr>
              <p:spPr bwMode="auto">
                <a:xfrm flipH="1">
                  <a:off x="3034" y="3218"/>
                  <a:ext cx="14" cy="9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81" name="Line 2189"/>
                <p:cNvSpPr>
                  <a:spLocks noChangeShapeType="1"/>
                </p:cNvSpPr>
                <p:nvPr/>
              </p:nvSpPr>
              <p:spPr bwMode="auto">
                <a:xfrm flipH="1">
                  <a:off x="2917" y="3302"/>
                  <a:ext cx="13" cy="10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82" name="Line 2190"/>
                <p:cNvSpPr>
                  <a:spLocks noChangeShapeType="1"/>
                </p:cNvSpPr>
                <p:nvPr/>
              </p:nvSpPr>
              <p:spPr bwMode="auto">
                <a:xfrm flipH="1">
                  <a:off x="2924" y="3188"/>
                  <a:ext cx="28" cy="2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83" name="Freeform 2191"/>
                <p:cNvSpPr>
                  <a:spLocks/>
                </p:cNvSpPr>
                <p:nvPr/>
              </p:nvSpPr>
              <p:spPr bwMode="auto">
                <a:xfrm>
                  <a:off x="2518" y="3044"/>
                  <a:ext cx="210" cy="249"/>
                </a:xfrm>
                <a:custGeom>
                  <a:avLst/>
                  <a:gdLst>
                    <a:gd name="T0" fmla="*/ 420 w 420"/>
                    <a:gd name="T1" fmla="*/ 54 h 500"/>
                    <a:gd name="T2" fmla="*/ 358 w 420"/>
                    <a:gd name="T3" fmla="*/ 0 h 500"/>
                    <a:gd name="T4" fmla="*/ 0 w 420"/>
                    <a:gd name="T5" fmla="*/ 443 h 500"/>
                    <a:gd name="T6" fmla="*/ 65 w 420"/>
                    <a:gd name="T7" fmla="*/ 500 h 500"/>
                    <a:gd name="T8" fmla="*/ 420 w 420"/>
                    <a:gd name="T9" fmla="*/ 54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0" h="500">
                      <a:moveTo>
                        <a:pt x="420" y="54"/>
                      </a:moveTo>
                      <a:lnTo>
                        <a:pt x="358" y="0"/>
                      </a:lnTo>
                      <a:lnTo>
                        <a:pt x="0" y="443"/>
                      </a:lnTo>
                      <a:lnTo>
                        <a:pt x="65" y="500"/>
                      </a:lnTo>
                      <a:lnTo>
                        <a:pt x="420" y="54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84" name="Freeform 2192"/>
                <p:cNvSpPr>
                  <a:spLocks/>
                </p:cNvSpPr>
                <p:nvPr/>
              </p:nvSpPr>
              <p:spPr bwMode="auto">
                <a:xfrm>
                  <a:off x="2465" y="3000"/>
                  <a:ext cx="211" cy="250"/>
                </a:xfrm>
                <a:custGeom>
                  <a:avLst/>
                  <a:gdLst>
                    <a:gd name="T0" fmla="*/ 422 w 422"/>
                    <a:gd name="T1" fmla="*/ 54 h 498"/>
                    <a:gd name="T2" fmla="*/ 355 w 422"/>
                    <a:gd name="T3" fmla="*/ 0 h 498"/>
                    <a:gd name="T4" fmla="*/ 0 w 422"/>
                    <a:gd name="T5" fmla="*/ 443 h 498"/>
                    <a:gd name="T6" fmla="*/ 65 w 422"/>
                    <a:gd name="T7" fmla="*/ 498 h 498"/>
                    <a:gd name="T8" fmla="*/ 422 w 422"/>
                    <a:gd name="T9" fmla="*/ 54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2" h="498">
                      <a:moveTo>
                        <a:pt x="422" y="54"/>
                      </a:moveTo>
                      <a:lnTo>
                        <a:pt x="355" y="0"/>
                      </a:lnTo>
                      <a:lnTo>
                        <a:pt x="0" y="443"/>
                      </a:lnTo>
                      <a:lnTo>
                        <a:pt x="65" y="498"/>
                      </a:lnTo>
                      <a:lnTo>
                        <a:pt x="422" y="54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85" name="Freeform 2193"/>
                <p:cNvSpPr>
                  <a:spLocks/>
                </p:cNvSpPr>
                <p:nvPr/>
              </p:nvSpPr>
              <p:spPr bwMode="auto">
                <a:xfrm>
                  <a:off x="2487" y="3263"/>
                  <a:ext cx="76" cy="174"/>
                </a:xfrm>
                <a:custGeom>
                  <a:avLst/>
                  <a:gdLst>
                    <a:gd name="T0" fmla="*/ 154 w 154"/>
                    <a:gd name="T1" fmla="*/ 16 h 349"/>
                    <a:gd name="T2" fmla="*/ 81 w 154"/>
                    <a:gd name="T3" fmla="*/ 0 h 349"/>
                    <a:gd name="T4" fmla="*/ 0 w 154"/>
                    <a:gd name="T5" fmla="*/ 332 h 349"/>
                    <a:gd name="T6" fmla="*/ 77 w 154"/>
                    <a:gd name="T7" fmla="*/ 349 h 349"/>
                    <a:gd name="T8" fmla="*/ 154 w 154"/>
                    <a:gd name="T9" fmla="*/ 16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" h="349">
                      <a:moveTo>
                        <a:pt x="154" y="16"/>
                      </a:moveTo>
                      <a:lnTo>
                        <a:pt x="81" y="0"/>
                      </a:lnTo>
                      <a:lnTo>
                        <a:pt x="0" y="332"/>
                      </a:lnTo>
                      <a:lnTo>
                        <a:pt x="77" y="349"/>
                      </a:lnTo>
                      <a:lnTo>
                        <a:pt x="154" y="1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86" name="Freeform 2194"/>
                <p:cNvSpPr>
                  <a:spLocks/>
                </p:cNvSpPr>
                <p:nvPr/>
              </p:nvSpPr>
              <p:spPr bwMode="auto">
                <a:xfrm>
                  <a:off x="2332" y="3211"/>
                  <a:ext cx="169" cy="97"/>
                </a:xfrm>
                <a:custGeom>
                  <a:avLst/>
                  <a:gdLst>
                    <a:gd name="T0" fmla="*/ 340 w 340"/>
                    <a:gd name="T1" fmla="*/ 73 h 195"/>
                    <a:gd name="T2" fmla="*/ 310 w 340"/>
                    <a:gd name="T3" fmla="*/ 0 h 195"/>
                    <a:gd name="T4" fmla="*/ 0 w 340"/>
                    <a:gd name="T5" fmla="*/ 122 h 195"/>
                    <a:gd name="T6" fmla="*/ 26 w 340"/>
                    <a:gd name="T7" fmla="*/ 195 h 195"/>
                    <a:gd name="T8" fmla="*/ 340 w 340"/>
                    <a:gd name="T9" fmla="*/ 73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" h="195">
                      <a:moveTo>
                        <a:pt x="340" y="73"/>
                      </a:moveTo>
                      <a:lnTo>
                        <a:pt x="310" y="0"/>
                      </a:lnTo>
                      <a:lnTo>
                        <a:pt x="0" y="122"/>
                      </a:lnTo>
                      <a:lnTo>
                        <a:pt x="26" y="195"/>
                      </a:lnTo>
                      <a:lnTo>
                        <a:pt x="340" y="73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87" name="Freeform 2195"/>
                <p:cNvSpPr>
                  <a:spLocks/>
                </p:cNvSpPr>
                <p:nvPr/>
              </p:nvSpPr>
              <p:spPr bwMode="auto">
                <a:xfrm>
                  <a:off x="2542" y="3270"/>
                  <a:ext cx="76" cy="174"/>
                </a:xfrm>
                <a:custGeom>
                  <a:avLst/>
                  <a:gdLst>
                    <a:gd name="T0" fmla="*/ 151 w 151"/>
                    <a:gd name="T1" fmla="*/ 18 h 349"/>
                    <a:gd name="T2" fmla="*/ 79 w 151"/>
                    <a:gd name="T3" fmla="*/ 0 h 349"/>
                    <a:gd name="T4" fmla="*/ 0 w 151"/>
                    <a:gd name="T5" fmla="*/ 332 h 349"/>
                    <a:gd name="T6" fmla="*/ 74 w 151"/>
                    <a:gd name="T7" fmla="*/ 349 h 349"/>
                    <a:gd name="T8" fmla="*/ 151 w 151"/>
                    <a:gd name="T9" fmla="*/ 18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1" h="349">
                      <a:moveTo>
                        <a:pt x="151" y="18"/>
                      </a:moveTo>
                      <a:lnTo>
                        <a:pt x="79" y="0"/>
                      </a:lnTo>
                      <a:lnTo>
                        <a:pt x="0" y="332"/>
                      </a:lnTo>
                      <a:lnTo>
                        <a:pt x="74" y="349"/>
                      </a:lnTo>
                      <a:lnTo>
                        <a:pt x="151" y="18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88" name="Freeform 2196"/>
                <p:cNvSpPr>
                  <a:spLocks/>
                </p:cNvSpPr>
                <p:nvPr/>
              </p:nvSpPr>
              <p:spPr bwMode="auto">
                <a:xfrm>
                  <a:off x="2314" y="3161"/>
                  <a:ext cx="169" cy="96"/>
                </a:xfrm>
                <a:custGeom>
                  <a:avLst/>
                  <a:gdLst>
                    <a:gd name="T0" fmla="*/ 336 w 336"/>
                    <a:gd name="T1" fmla="*/ 70 h 191"/>
                    <a:gd name="T2" fmla="*/ 311 w 336"/>
                    <a:gd name="T3" fmla="*/ 0 h 191"/>
                    <a:gd name="T4" fmla="*/ 0 w 336"/>
                    <a:gd name="T5" fmla="*/ 122 h 191"/>
                    <a:gd name="T6" fmla="*/ 24 w 336"/>
                    <a:gd name="T7" fmla="*/ 191 h 191"/>
                    <a:gd name="T8" fmla="*/ 336 w 336"/>
                    <a:gd name="T9" fmla="*/ 7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6" h="191">
                      <a:moveTo>
                        <a:pt x="336" y="70"/>
                      </a:moveTo>
                      <a:lnTo>
                        <a:pt x="311" y="0"/>
                      </a:lnTo>
                      <a:lnTo>
                        <a:pt x="0" y="122"/>
                      </a:lnTo>
                      <a:lnTo>
                        <a:pt x="24" y="191"/>
                      </a:lnTo>
                      <a:lnTo>
                        <a:pt x="336" y="7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89" name="Line 2197"/>
                <p:cNvSpPr>
                  <a:spLocks noChangeShapeType="1"/>
                </p:cNvSpPr>
                <p:nvPr/>
              </p:nvSpPr>
              <p:spPr bwMode="auto">
                <a:xfrm flipH="1" flipV="1">
                  <a:off x="2552" y="3302"/>
                  <a:ext cx="14" cy="13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90" name="Line 2198"/>
                <p:cNvSpPr>
                  <a:spLocks noChangeShapeType="1"/>
                </p:cNvSpPr>
                <p:nvPr/>
              </p:nvSpPr>
              <p:spPr bwMode="auto">
                <a:xfrm flipH="1" flipV="1">
                  <a:off x="2439" y="3213"/>
                  <a:ext cx="13" cy="13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91" name="Line 2199"/>
                <p:cNvSpPr>
                  <a:spLocks noChangeShapeType="1"/>
                </p:cNvSpPr>
                <p:nvPr/>
              </p:nvSpPr>
              <p:spPr bwMode="auto">
                <a:xfrm flipH="1" flipV="1">
                  <a:off x="2539" y="3190"/>
                  <a:ext cx="27" cy="23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701" name="Group 2154"/>
              <p:cNvGrpSpPr>
                <a:grpSpLocks/>
              </p:cNvGrpSpPr>
              <p:nvPr/>
            </p:nvGrpSpPr>
            <p:grpSpPr bwMode="auto">
              <a:xfrm>
                <a:off x="5076056" y="5733256"/>
                <a:ext cx="212400" cy="169200"/>
                <a:chOff x="2246" y="2422"/>
                <a:chExt cx="1031" cy="1022"/>
              </a:xfrm>
            </p:grpSpPr>
            <p:sp>
              <p:nvSpPr>
                <p:cNvPr id="702" name="Freeform 2155"/>
                <p:cNvSpPr>
                  <a:spLocks/>
                </p:cNvSpPr>
                <p:nvPr/>
              </p:nvSpPr>
              <p:spPr bwMode="auto">
                <a:xfrm>
                  <a:off x="2642" y="2422"/>
                  <a:ext cx="105" cy="167"/>
                </a:xfrm>
                <a:custGeom>
                  <a:avLst/>
                  <a:gdLst>
                    <a:gd name="T0" fmla="*/ 146 w 210"/>
                    <a:gd name="T1" fmla="*/ 333 h 333"/>
                    <a:gd name="T2" fmla="*/ 210 w 210"/>
                    <a:gd name="T3" fmla="*/ 306 h 333"/>
                    <a:gd name="T4" fmla="*/ 68 w 210"/>
                    <a:gd name="T5" fmla="*/ 0 h 333"/>
                    <a:gd name="T6" fmla="*/ 0 w 210"/>
                    <a:gd name="T7" fmla="*/ 30 h 333"/>
                    <a:gd name="T8" fmla="*/ 146 w 210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" h="333">
                      <a:moveTo>
                        <a:pt x="146" y="333"/>
                      </a:moveTo>
                      <a:lnTo>
                        <a:pt x="210" y="306"/>
                      </a:lnTo>
                      <a:lnTo>
                        <a:pt x="68" y="0"/>
                      </a:lnTo>
                      <a:lnTo>
                        <a:pt x="0" y="30"/>
                      </a:lnTo>
                      <a:lnTo>
                        <a:pt x="146" y="333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03" name="Rectangle 2156"/>
                <p:cNvSpPr>
                  <a:spLocks noChangeArrowheads="1"/>
                </p:cNvSpPr>
                <p:nvPr/>
              </p:nvSpPr>
              <p:spPr bwMode="auto">
                <a:xfrm>
                  <a:off x="2716" y="2570"/>
                  <a:ext cx="33" cy="280"/>
                </a:xfrm>
                <a:prstGeom prst="rect">
                  <a:avLst/>
                </a:prstGeom>
                <a:solidFill>
                  <a:srgbClr val="0073E6"/>
                </a:solidFill>
                <a:ln w="3175">
                  <a:solidFill>
                    <a:srgbClr val="0075EA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04" name="Rectangle 2157"/>
                <p:cNvSpPr>
                  <a:spLocks noChangeArrowheads="1"/>
                </p:cNvSpPr>
                <p:nvPr/>
              </p:nvSpPr>
              <p:spPr bwMode="auto">
                <a:xfrm>
                  <a:off x="2783" y="2570"/>
                  <a:ext cx="34" cy="280"/>
                </a:xfrm>
                <a:prstGeom prst="rect">
                  <a:avLst/>
                </a:prstGeom>
                <a:solidFill>
                  <a:srgbClr val="0073E6"/>
                </a:solidFill>
                <a:ln w="3175">
                  <a:solidFill>
                    <a:srgbClr val="0075EA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05" name="Freeform 2158"/>
                <p:cNvSpPr>
                  <a:spLocks/>
                </p:cNvSpPr>
                <p:nvPr/>
              </p:nvSpPr>
              <p:spPr bwMode="auto">
                <a:xfrm>
                  <a:off x="2779" y="2425"/>
                  <a:ext cx="115" cy="163"/>
                </a:xfrm>
                <a:custGeom>
                  <a:avLst/>
                  <a:gdLst>
                    <a:gd name="T0" fmla="*/ 0 w 231"/>
                    <a:gd name="T1" fmla="*/ 292 h 327"/>
                    <a:gd name="T2" fmla="*/ 67 w 231"/>
                    <a:gd name="T3" fmla="*/ 327 h 327"/>
                    <a:gd name="T4" fmla="*/ 231 w 231"/>
                    <a:gd name="T5" fmla="*/ 30 h 327"/>
                    <a:gd name="T6" fmla="*/ 165 w 231"/>
                    <a:gd name="T7" fmla="*/ 0 h 327"/>
                    <a:gd name="T8" fmla="*/ 0 w 231"/>
                    <a:gd name="T9" fmla="*/ 292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1" h="327">
                      <a:moveTo>
                        <a:pt x="0" y="292"/>
                      </a:moveTo>
                      <a:lnTo>
                        <a:pt x="67" y="327"/>
                      </a:lnTo>
                      <a:lnTo>
                        <a:pt x="231" y="30"/>
                      </a:lnTo>
                      <a:lnTo>
                        <a:pt x="165" y="0"/>
                      </a:lnTo>
                      <a:lnTo>
                        <a:pt x="0" y="292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06" name="Freeform 2159"/>
                <p:cNvSpPr>
                  <a:spLocks/>
                </p:cNvSpPr>
                <p:nvPr/>
              </p:nvSpPr>
              <p:spPr bwMode="auto">
                <a:xfrm>
                  <a:off x="2597" y="2451"/>
                  <a:ext cx="106" cy="170"/>
                </a:xfrm>
                <a:custGeom>
                  <a:avLst/>
                  <a:gdLst>
                    <a:gd name="T0" fmla="*/ 142 w 213"/>
                    <a:gd name="T1" fmla="*/ 341 h 341"/>
                    <a:gd name="T2" fmla="*/ 213 w 213"/>
                    <a:gd name="T3" fmla="*/ 308 h 341"/>
                    <a:gd name="T4" fmla="*/ 67 w 213"/>
                    <a:gd name="T5" fmla="*/ 0 h 341"/>
                    <a:gd name="T6" fmla="*/ 0 w 213"/>
                    <a:gd name="T7" fmla="*/ 32 h 341"/>
                    <a:gd name="T8" fmla="*/ 142 w 213"/>
                    <a:gd name="T9" fmla="*/ 341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41">
                      <a:moveTo>
                        <a:pt x="142" y="341"/>
                      </a:moveTo>
                      <a:lnTo>
                        <a:pt x="213" y="308"/>
                      </a:lnTo>
                      <a:lnTo>
                        <a:pt x="67" y="0"/>
                      </a:lnTo>
                      <a:lnTo>
                        <a:pt x="0" y="32"/>
                      </a:lnTo>
                      <a:lnTo>
                        <a:pt x="142" y="341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07" name="Freeform 2160"/>
                <p:cNvSpPr>
                  <a:spLocks/>
                </p:cNvSpPr>
                <p:nvPr/>
              </p:nvSpPr>
              <p:spPr bwMode="auto">
                <a:xfrm>
                  <a:off x="2822" y="2451"/>
                  <a:ext cx="116" cy="165"/>
                </a:xfrm>
                <a:custGeom>
                  <a:avLst/>
                  <a:gdLst>
                    <a:gd name="T0" fmla="*/ 0 w 232"/>
                    <a:gd name="T1" fmla="*/ 297 h 330"/>
                    <a:gd name="T2" fmla="*/ 68 w 232"/>
                    <a:gd name="T3" fmla="*/ 330 h 330"/>
                    <a:gd name="T4" fmla="*/ 232 w 232"/>
                    <a:gd name="T5" fmla="*/ 37 h 330"/>
                    <a:gd name="T6" fmla="*/ 168 w 232"/>
                    <a:gd name="T7" fmla="*/ 0 h 330"/>
                    <a:gd name="T8" fmla="*/ 0 w 232"/>
                    <a:gd name="T9" fmla="*/ 297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2" h="330">
                      <a:moveTo>
                        <a:pt x="0" y="297"/>
                      </a:moveTo>
                      <a:lnTo>
                        <a:pt x="68" y="330"/>
                      </a:lnTo>
                      <a:lnTo>
                        <a:pt x="232" y="37"/>
                      </a:lnTo>
                      <a:lnTo>
                        <a:pt x="168" y="0"/>
                      </a:lnTo>
                      <a:lnTo>
                        <a:pt x="0" y="297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08" name="Line 2161"/>
                <p:cNvSpPr>
                  <a:spLocks noChangeShapeType="1"/>
                </p:cNvSpPr>
                <p:nvPr/>
              </p:nvSpPr>
              <p:spPr bwMode="auto">
                <a:xfrm>
                  <a:off x="2685" y="2562"/>
                  <a:ext cx="19" cy="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09" name="Line 2162"/>
                <p:cNvSpPr>
                  <a:spLocks noChangeShapeType="1"/>
                </p:cNvSpPr>
                <p:nvPr/>
              </p:nvSpPr>
              <p:spPr bwMode="auto">
                <a:xfrm>
                  <a:off x="2828" y="2556"/>
                  <a:ext cx="19" cy="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10" name="Line 2163"/>
                <p:cNvSpPr>
                  <a:spLocks noChangeShapeType="1"/>
                </p:cNvSpPr>
                <p:nvPr/>
              </p:nvSpPr>
              <p:spPr bwMode="auto">
                <a:xfrm>
                  <a:off x="2747" y="2639"/>
                  <a:ext cx="36" cy="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11" name="Freeform 2164"/>
                <p:cNvSpPr>
                  <a:spLocks/>
                </p:cNvSpPr>
                <p:nvPr/>
              </p:nvSpPr>
              <p:spPr bwMode="auto">
                <a:xfrm>
                  <a:off x="2394" y="2789"/>
                  <a:ext cx="252" cy="202"/>
                </a:xfrm>
                <a:custGeom>
                  <a:avLst/>
                  <a:gdLst>
                    <a:gd name="T0" fmla="*/ 451 w 503"/>
                    <a:gd name="T1" fmla="*/ 406 h 406"/>
                    <a:gd name="T2" fmla="*/ 503 w 503"/>
                    <a:gd name="T3" fmla="*/ 337 h 406"/>
                    <a:gd name="T4" fmla="*/ 46 w 503"/>
                    <a:gd name="T5" fmla="*/ 0 h 406"/>
                    <a:gd name="T6" fmla="*/ 0 w 503"/>
                    <a:gd name="T7" fmla="*/ 69 h 406"/>
                    <a:gd name="T8" fmla="*/ 451 w 503"/>
                    <a:gd name="T9" fmla="*/ 406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3" h="406">
                      <a:moveTo>
                        <a:pt x="451" y="406"/>
                      </a:moveTo>
                      <a:lnTo>
                        <a:pt x="503" y="337"/>
                      </a:lnTo>
                      <a:lnTo>
                        <a:pt x="46" y="0"/>
                      </a:lnTo>
                      <a:lnTo>
                        <a:pt x="0" y="69"/>
                      </a:lnTo>
                      <a:lnTo>
                        <a:pt x="451" y="40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12" name="Freeform 2165"/>
                <p:cNvSpPr>
                  <a:spLocks/>
                </p:cNvSpPr>
                <p:nvPr/>
              </p:nvSpPr>
              <p:spPr bwMode="auto">
                <a:xfrm>
                  <a:off x="2434" y="2733"/>
                  <a:ext cx="251" cy="202"/>
                </a:xfrm>
                <a:custGeom>
                  <a:avLst/>
                  <a:gdLst>
                    <a:gd name="T0" fmla="*/ 452 w 501"/>
                    <a:gd name="T1" fmla="*/ 404 h 404"/>
                    <a:gd name="T2" fmla="*/ 501 w 501"/>
                    <a:gd name="T3" fmla="*/ 337 h 404"/>
                    <a:gd name="T4" fmla="*/ 47 w 501"/>
                    <a:gd name="T5" fmla="*/ 0 h 404"/>
                    <a:gd name="T6" fmla="*/ 0 w 501"/>
                    <a:gd name="T7" fmla="*/ 70 h 404"/>
                    <a:gd name="T8" fmla="*/ 452 w 501"/>
                    <a:gd name="T9" fmla="*/ 404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1" h="404">
                      <a:moveTo>
                        <a:pt x="452" y="404"/>
                      </a:moveTo>
                      <a:lnTo>
                        <a:pt x="501" y="337"/>
                      </a:lnTo>
                      <a:lnTo>
                        <a:pt x="47" y="0"/>
                      </a:lnTo>
                      <a:lnTo>
                        <a:pt x="0" y="70"/>
                      </a:lnTo>
                      <a:lnTo>
                        <a:pt x="452" y="404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13" name="Freeform 2166"/>
                <p:cNvSpPr>
                  <a:spLocks/>
                </p:cNvSpPr>
                <p:nvPr/>
              </p:nvSpPr>
              <p:spPr bwMode="auto">
                <a:xfrm>
                  <a:off x="2249" y="2768"/>
                  <a:ext cx="173" cy="68"/>
                </a:xfrm>
                <a:custGeom>
                  <a:avLst/>
                  <a:gdLst>
                    <a:gd name="T0" fmla="*/ 329 w 346"/>
                    <a:gd name="T1" fmla="*/ 137 h 137"/>
                    <a:gd name="T2" fmla="*/ 346 w 346"/>
                    <a:gd name="T3" fmla="*/ 58 h 137"/>
                    <a:gd name="T4" fmla="*/ 17 w 346"/>
                    <a:gd name="T5" fmla="*/ 0 h 137"/>
                    <a:gd name="T6" fmla="*/ 0 w 346"/>
                    <a:gd name="T7" fmla="*/ 72 h 137"/>
                    <a:gd name="T8" fmla="*/ 329 w 346"/>
                    <a:gd name="T9" fmla="*/ 137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6" h="137">
                      <a:moveTo>
                        <a:pt x="329" y="137"/>
                      </a:moveTo>
                      <a:lnTo>
                        <a:pt x="346" y="58"/>
                      </a:lnTo>
                      <a:lnTo>
                        <a:pt x="17" y="0"/>
                      </a:lnTo>
                      <a:lnTo>
                        <a:pt x="0" y="72"/>
                      </a:lnTo>
                      <a:lnTo>
                        <a:pt x="329" y="137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14" name="Freeform 2167"/>
                <p:cNvSpPr>
                  <a:spLocks/>
                </p:cNvSpPr>
                <p:nvPr/>
              </p:nvSpPr>
              <p:spPr bwMode="auto">
                <a:xfrm>
                  <a:off x="2366" y="2601"/>
                  <a:ext cx="104" cy="170"/>
                </a:xfrm>
                <a:custGeom>
                  <a:avLst/>
                  <a:gdLst>
                    <a:gd name="T0" fmla="*/ 140 w 208"/>
                    <a:gd name="T1" fmla="*/ 341 h 341"/>
                    <a:gd name="T2" fmla="*/ 208 w 208"/>
                    <a:gd name="T3" fmla="*/ 308 h 341"/>
                    <a:gd name="T4" fmla="*/ 69 w 208"/>
                    <a:gd name="T5" fmla="*/ 0 h 341"/>
                    <a:gd name="T6" fmla="*/ 0 w 208"/>
                    <a:gd name="T7" fmla="*/ 29 h 341"/>
                    <a:gd name="T8" fmla="*/ 140 w 208"/>
                    <a:gd name="T9" fmla="*/ 341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41">
                      <a:moveTo>
                        <a:pt x="140" y="341"/>
                      </a:moveTo>
                      <a:lnTo>
                        <a:pt x="208" y="308"/>
                      </a:lnTo>
                      <a:lnTo>
                        <a:pt x="69" y="0"/>
                      </a:lnTo>
                      <a:lnTo>
                        <a:pt x="0" y="29"/>
                      </a:lnTo>
                      <a:lnTo>
                        <a:pt x="140" y="341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15" name="Freeform 2168"/>
                <p:cNvSpPr>
                  <a:spLocks/>
                </p:cNvSpPr>
                <p:nvPr/>
              </p:nvSpPr>
              <p:spPr bwMode="auto">
                <a:xfrm>
                  <a:off x="2246" y="2823"/>
                  <a:ext cx="172" cy="69"/>
                </a:xfrm>
                <a:custGeom>
                  <a:avLst/>
                  <a:gdLst>
                    <a:gd name="T0" fmla="*/ 330 w 343"/>
                    <a:gd name="T1" fmla="*/ 138 h 138"/>
                    <a:gd name="T2" fmla="*/ 343 w 343"/>
                    <a:gd name="T3" fmla="*/ 60 h 138"/>
                    <a:gd name="T4" fmla="*/ 15 w 343"/>
                    <a:gd name="T5" fmla="*/ 0 h 138"/>
                    <a:gd name="T6" fmla="*/ 0 w 343"/>
                    <a:gd name="T7" fmla="*/ 73 h 138"/>
                    <a:gd name="T8" fmla="*/ 330 w 343"/>
                    <a:gd name="T9" fmla="*/ 13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3" h="138">
                      <a:moveTo>
                        <a:pt x="330" y="138"/>
                      </a:moveTo>
                      <a:lnTo>
                        <a:pt x="343" y="60"/>
                      </a:lnTo>
                      <a:lnTo>
                        <a:pt x="15" y="0"/>
                      </a:lnTo>
                      <a:lnTo>
                        <a:pt x="0" y="73"/>
                      </a:lnTo>
                      <a:lnTo>
                        <a:pt x="330" y="138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16" name="Freeform 2169"/>
                <p:cNvSpPr>
                  <a:spLocks/>
                </p:cNvSpPr>
                <p:nvPr/>
              </p:nvSpPr>
              <p:spPr bwMode="auto">
                <a:xfrm>
                  <a:off x="2416" y="2579"/>
                  <a:ext cx="102" cy="171"/>
                </a:xfrm>
                <a:custGeom>
                  <a:avLst/>
                  <a:gdLst>
                    <a:gd name="T0" fmla="*/ 134 w 205"/>
                    <a:gd name="T1" fmla="*/ 342 h 342"/>
                    <a:gd name="T2" fmla="*/ 205 w 205"/>
                    <a:gd name="T3" fmla="*/ 311 h 342"/>
                    <a:gd name="T4" fmla="*/ 69 w 205"/>
                    <a:gd name="T5" fmla="*/ 0 h 342"/>
                    <a:gd name="T6" fmla="*/ 0 w 205"/>
                    <a:gd name="T7" fmla="*/ 32 h 342"/>
                    <a:gd name="T8" fmla="*/ 134 w 205"/>
                    <a:gd name="T9" fmla="*/ 342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5" h="342">
                      <a:moveTo>
                        <a:pt x="134" y="342"/>
                      </a:moveTo>
                      <a:lnTo>
                        <a:pt x="205" y="311"/>
                      </a:lnTo>
                      <a:lnTo>
                        <a:pt x="69" y="0"/>
                      </a:lnTo>
                      <a:lnTo>
                        <a:pt x="0" y="32"/>
                      </a:lnTo>
                      <a:lnTo>
                        <a:pt x="134" y="342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17" name="Line 2170"/>
                <p:cNvSpPr>
                  <a:spLocks noChangeShapeType="1"/>
                </p:cNvSpPr>
                <p:nvPr/>
              </p:nvSpPr>
              <p:spPr bwMode="auto">
                <a:xfrm flipV="1">
                  <a:off x="2373" y="2826"/>
                  <a:ext cx="10" cy="16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18" name="Line 2171"/>
                <p:cNvSpPr>
                  <a:spLocks noChangeShapeType="1"/>
                </p:cNvSpPr>
                <p:nvPr/>
              </p:nvSpPr>
              <p:spPr bwMode="auto">
                <a:xfrm flipV="1">
                  <a:off x="2456" y="2707"/>
                  <a:ext cx="9" cy="12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19" name="Line 2172"/>
                <p:cNvSpPr>
                  <a:spLocks noChangeShapeType="1"/>
                </p:cNvSpPr>
                <p:nvPr/>
              </p:nvSpPr>
              <p:spPr bwMode="auto">
                <a:xfrm flipV="1">
                  <a:off x="2473" y="2808"/>
                  <a:ext cx="19" cy="30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20" name="Freeform 2173"/>
                <p:cNvSpPr>
                  <a:spLocks/>
                </p:cNvSpPr>
                <p:nvPr/>
              </p:nvSpPr>
              <p:spPr bwMode="auto">
                <a:xfrm>
                  <a:off x="2840" y="2768"/>
                  <a:ext cx="260" cy="185"/>
                </a:xfrm>
                <a:custGeom>
                  <a:avLst/>
                  <a:gdLst>
                    <a:gd name="T0" fmla="*/ 0 w 520"/>
                    <a:gd name="T1" fmla="*/ 299 h 370"/>
                    <a:gd name="T2" fmla="*/ 43 w 520"/>
                    <a:gd name="T3" fmla="*/ 370 h 370"/>
                    <a:gd name="T4" fmla="*/ 520 w 520"/>
                    <a:gd name="T5" fmla="*/ 71 h 370"/>
                    <a:gd name="T6" fmla="*/ 479 w 520"/>
                    <a:gd name="T7" fmla="*/ 0 h 370"/>
                    <a:gd name="T8" fmla="*/ 0 w 520"/>
                    <a:gd name="T9" fmla="*/ 299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0" h="370">
                      <a:moveTo>
                        <a:pt x="0" y="299"/>
                      </a:moveTo>
                      <a:lnTo>
                        <a:pt x="43" y="370"/>
                      </a:lnTo>
                      <a:lnTo>
                        <a:pt x="520" y="71"/>
                      </a:lnTo>
                      <a:lnTo>
                        <a:pt x="479" y="0"/>
                      </a:lnTo>
                      <a:lnTo>
                        <a:pt x="0" y="299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21" name="Freeform 2174"/>
                <p:cNvSpPr>
                  <a:spLocks/>
                </p:cNvSpPr>
                <p:nvPr/>
              </p:nvSpPr>
              <p:spPr bwMode="auto">
                <a:xfrm>
                  <a:off x="2875" y="2825"/>
                  <a:ext cx="261" cy="186"/>
                </a:xfrm>
                <a:custGeom>
                  <a:avLst/>
                  <a:gdLst>
                    <a:gd name="T0" fmla="*/ 0 w 522"/>
                    <a:gd name="T1" fmla="*/ 301 h 372"/>
                    <a:gd name="T2" fmla="*/ 45 w 522"/>
                    <a:gd name="T3" fmla="*/ 372 h 372"/>
                    <a:gd name="T4" fmla="*/ 522 w 522"/>
                    <a:gd name="T5" fmla="*/ 69 h 372"/>
                    <a:gd name="T6" fmla="*/ 480 w 522"/>
                    <a:gd name="T7" fmla="*/ 0 h 372"/>
                    <a:gd name="T8" fmla="*/ 0 w 522"/>
                    <a:gd name="T9" fmla="*/ 301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2" h="372">
                      <a:moveTo>
                        <a:pt x="0" y="301"/>
                      </a:moveTo>
                      <a:lnTo>
                        <a:pt x="45" y="372"/>
                      </a:lnTo>
                      <a:lnTo>
                        <a:pt x="522" y="69"/>
                      </a:lnTo>
                      <a:lnTo>
                        <a:pt x="480" y="0"/>
                      </a:lnTo>
                      <a:lnTo>
                        <a:pt x="0" y="301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22" name="Freeform 2175"/>
                <p:cNvSpPr>
                  <a:spLocks/>
                </p:cNvSpPr>
                <p:nvPr/>
              </p:nvSpPr>
              <p:spPr bwMode="auto">
                <a:xfrm>
                  <a:off x="3059" y="2639"/>
                  <a:ext cx="124" cy="164"/>
                </a:xfrm>
                <a:custGeom>
                  <a:avLst/>
                  <a:gdLst>
                    <a:gd name="T0" fmla="*/ 0 w 246"/>
                    <a:gd name="T1" fmla="*/ 286 h 328"/>
                    <a:gd name="T2" fmla="*/ 60 w 246"/>
                    <a:gd name="T3" fmla="*/ 328 h 328"/>
                    <a:gd name="T4" fmla="*/ 246 w 246"/>
                    <a:gd name="T5" fmla="*/ 40 h 328"/>
                    <a:gd name="T6" fmla="*/ 182 w 246"/>
                    <a:gd name="T7" fmla="*/ 0 h 328"/>
                    <a:gd name="T8" fmla="*/ 0 w 246"/>
                    <a:gd name="T9" fmla="*/ 286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6" h="328">
                      <a:moveTo>
                        <a:pt x="0" y="286"/>
                      </a:moveTo>
                      <a:lnTo>
                        <a:pt x="60" y="328"/>
                      </a:lnTo>
                      <a:lnTo>
                        <a:pt x="246" y="40"/>
                      </a:lnTo>
                      <a:lnTo>
                        <a:pt x="182" y="0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23" name="Freeform 2176"/>
                <p:cNvSpPr>
                  <a:spLocks/>
                </p:cNvSpPr>
                <p:nvPr/>
              </p:nvSpPr>
              <p:spPr bwMode="auto">
                <a:xfrm>
                  <a:off x="3110" y="2823"/>
                  <a:ext cx="167" cy="40"/>
                </a:xfrm>
                <a:custGeom>
                  <a:avLst/>
                  <a:gdLst>
                    <a:gd name="T0" fmla="*/ 0 w 333"/>
                    <a:gd name="T1" fmla="*/ 8 h 79"/>
                    <a:gd name="T2" fmla="*/ 0 w 333"/>
                    <a:gd name="T3" fmla="*/ 79 h 79"/>
                    <a:gd name="T4" fmla="*/ 333 w 333"/>
                    <a:gd name="T5" fmla="*/ 73 h 79"/>
                    <a:gd name="T6" fmla="*/ 327 w 333"/>
                    <a:gd name="T7" fmla="*/ 0 h 79"/>
                    <a:gd name="T8" fmla="*/ 0 w 333"/>
                    <a:gd name="T9" fmla="*/ 8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3" h="79">
                      <a:moveTo>
                        <a:pt x="0" y="8"/>
                      </a:moveTo>
                      <a:lnTo>
                        <a:pt x="0" y="79"/>
                      </a:lnTo>
                      <a:lnTo>
                        <a:pt x="333" y="73"/>
                      </a:lnTo>
                      <a:lnTo>
                        <a:pt x="327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24" name="Freeform 2177"/>
                <p:cNvSpPr>
                  <a:spLocks/>
                </p:cNvSpPr>
                <p:nvPr/>
              </p:nvSpPr>
              <p:spPr bwMode="auto">
                <a:xfrm>
                  <a:off x="3012" y="2615"/>
                  <a:ext cx="120" cy="164"/>
                </a:xfrm>
                <a:custGeom>
                  <a:avLst/>
                  <a:gdLst>
                    <a:gd name="T0" fmla="*/ 0 w 242"/>
                    <a:gd name="T1" fmla="*/ 286 h 329"/>
                    <a:gd name="T2" fmla="*/ 62 w 242"/>
                    <a:gd name="T3" fmla="*/ 329 h 329"/>
                    <a:gd name="T4" fmla="*/ 242 w 242"/>
                    <a:gd name="T5" fmla="*/ 38 h 329"/>
                    <a:gd name="T6" fmla="*/ 178 w 242"/>
                    <a:gd name="T7" fmla="*/ 0 h 329"/>
                    <a:gd name="T8" fmla="*/ 0 w 242"/>
                    <a:gd name="T9" fmla="*/ 286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329">
                      <a:moveTo>
                        <a:pt x="0" y="286"/>
                      </a:moveTo>
                      <a:lnTo>
                        <a:pt x="62" y="329"/>
                      </a:lnTo>
                      <a:lnTo>
                        <a:pt x="242" y="38"/>
                      </a:lnTo>
                      <a:lnTo>
                        <a:pt x="178" y="0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25" name="Freeform 2178"/>
                <p:cNvSpPr>
                  <a:spLocks/>
                </p:cNvSpPr>
                <p:nvPr/>
              </p:nvSpPr>
              <p:spPr bwMode="auto">
                <a:xfrm>
                  <a:off x="3110" y="2874"/>
                  <a:ext cx="167" cy="44"/>
                </a:xfrm>
                <a:custGeom>
                  <a:avLst/>
                  <a:gdLst>
                    <a:gd name="T0" fmla="*/ 0 w 333"/>
                    <a:gd name="T1" fmla="*/ 9 h 86"/>
                    <a:gd name="T2" fmla="*/ 1 w 333"/>
                    <a:gd name="T3" fmla="*/ 86 h 86"/>
                    <a:gd name="T4" fmla="*/ 333 w 333"/>
                    <a:gd name="T5" fmla="*/ 75 h 86"/>
                    <a:gd name="T6" fmla="*/ 327 w 333"/>
                    <a:gd name="T7" fmla="*/ 0 h 86"/>
                    <a:gd name="T8" fmla="*/ 0 w 333"/>
                    <a:gd name="T9" fmla="*/ 9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3" h="86">
                      <a:moveTo>
                        <a:pt x="0" y="9"/>
                      </a:moveTo>
                      <a:lnTo>
                        <a:pt x="1" y="86"/>
                      </a:lnTo>
                      <a:lnTo>
                        <a:pt x="333" y="75"/>
                      </a:lnTo>
                      <a:lnTo>
                        <a:pt x="327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26" name="Line 2179"/>
                <p:cNvSpPr>
                  <a:spLocks noChangeShapeType="1"/>
                </p:cNvSpPr>
                <p:nvPr/>
              </p:nvSpPr>
              <p:spPr bwMode="auto">
                <a:xfrm>
                  <a:off x="3070" y="2741"/>
                  <a:ext cx="9" cy="15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27" name="Line 2180"/>
                <p:cNvSpPr>
                  <a:spLocks noChangeShapeType="1"/>
                </p:cNvSpPr>
                <p:nvPr/>
              </p:nvSpPr>
              <p:spPr bwMode="auto">
                <a:xfrm>
                  <a:off x="3148" y="2863"/>
                  <a:ext cx="11" cy="16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28" name="Line 2181"/>
                <p:cNvSpPr>
                  <a:spLocks noChangeShapeType="1"/>
                </p:cNvSpPr>
                <p:nvPr/>
              </p:nvSpPr>
              <p:spPr bwMode="auto">
                <a:xfrm>
                  <a:off x="3039" y="2838"/>
                  <a:ext cx="17" cy="27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29" name="Freeform 2182"/>
                <p:cNvSpPr>
                  <a:spLocks/>
                </p:cNvSpPr>
                <p:nvPr/>
              </p:nvSpPr>
              <p:spPr bwMode="auto">
                <a:xfrm>
                  <a:off x="2831" y="2989"/>
                  <a:ext cx="192" cy="264"/>
                </a:xfrm>
                <a:custGeom>
                  <a:avLst/>
                  <a:gdLst>
                    <a:gd name="T0" fmla="*/ 70 w 385"/>
                    <a:gd name="T1" fmla="*/ 0 h 526"/>
                    <a:gd name="T2" fmla="*/ 0 w 385"/>
                    <a:gd name="T3" fmla="*/ 50 h 526"/>
                    <a:gd name="T4" fmla="*/ 317 w 385"/>
                    <a:gd name="T5" fmla="*/ 526 h 526"/>
                    <a:gd name="T6" fmla="*/ 385 w 385"/>
                    <a:gd name="T7" fmla="*/ 477 h 526"/>
                    <a:gd name="T8" fmla="*/ 70 w 385"/>
                    <a:gd name="T9" fmla="*/ 0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5" h="526">
                      <a:moveTo>
                        <a:pt x="70" y="0"/>
                      </a:moveTo>
                      <a:lnTo>
                        <a:pt x="0" y="50"/>
                      </a:lnTo>
                      <a:lnTo>
                        <a:pt x="317" y="526"/>
                      </a:lnTo>
                      <a:lnTo>
                        <a:pt x="385" y="477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30" name="Freeform 2183"/>
                <p:cNvSpPr>
                  <a:spLocks/>
                </p:cNvSpPr>
                <p:nvPr/>
              </p:nvSpPr>
              <p:spPr bwMode="auto">
                <a:xfrm>
                  <a:off x="2775" y="3028"/>
                  <a:ext cx="192" cy="262"/>
                </a:xfrm>
                <a:custGeom>
                  <a:avLst/>
                  <a:gdLst>
                    <a:gd name="T0" fmla="*/ 69 w 383"/>
                    <a:gd name="T1" fmla="*/ 0 h 524"/>
                    <a:gd name="T2" fmla="*/ 0 w 383"/>
                    <a:gd name="T3" fmla="*/ 50 h 524"/>
                    <a:gd name="T4" fmla="*/ 315 w 383"/>
                    <a:gd name="T5" fmla="*/ 524 h 524"/>
                    <a:gd name="T6" fmla="*/ 383 w 383"/>
                    <a:gd name="T7" fmla="*/ 475 h 524"/>
                    <a:gd name="T8" fmla="*/ 69 w 383"/>
                    <a:gd name="T9" fmla="*/ 0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524">
                      <a:moveTo>
                        <a:pt x="69" y="0"/>
                      </a:moveTo>
                      <a:lnTo>
                        <a:pt x="0" y="50"/>
                      </a:lnTo>
                      <a:lnTo>
                        <a:pt x="315" y="524"/>
                      </a:lnTo>
                      <a:lnTo>
                        <a:pt x="383" y="475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31" name="Freeform 2184"/>
                <p:cNvSpPr>
                  <a:spLocks/>
                </p:cNvSpPr>
                <p:nvPr/>
              </p:nvSpPr>
              <p:spPr bwMode="auto">
                <a:xfrm>
                  <a:off x="2990" y="3209"/>
                  <a:ext cx="162" cy="119"/>
                </a:xfrm>
                <a:custGeom>
                  <a:avLst/>
                  <a:gdLst>
                    <a:gd name="T0" fmla="*/ 35 w 326"/>
                    <a:gd name="T1" fmla="*/ 0 h 237"/>
                    <a:gd name="T2" fmla="*/ 0 w 326"/>
                    <a:gd name="T3" fmla="*/ 64 h 237"/>
                    <a:gd name="T4" fmla="*/ 287 w 326"/>
                    <a:gd name="T5" fmla="*/ 237 h 237"/>
                    <a:gd name="T6" fmla="*/ 326 w 326"/>
                    <a:gd name="T7" fmla="*/ 171 h 237"/>
                    <a:gd name="T8" fmla="*/ 35 w 326"/>
                    <a:gd name="T9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6" h="237">
                      <a:moveTo>
                        <a:pt x="35" y="0"/>
                      </a:moveTo>
                      <a:lnTo>
                        <a:pt x="0" y="64"/>
                      </a:lnTo>
                      <a:lnTo>
                        <a:pt x="287" y="237"/>
                      </a:lnTo>
                      <a:lnTo>
                        <a:pt x="326" y="171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32" name="Freeform 2185"/>
                <p:cNvSpPr>
                  <a:spLocks/>
                </p:cNvSpPr>
                <p:nvPr/>
              </p:nvSpPr>
              <p:spPr bwMode="auto">
                <a:xfrm>
                  <a:off x="2928" y="3263"/>
                  <a:ext cx="50" cy="172"/>
                </a:xfrm>
                <a:custGeom>
                  <a:avLst/>
                  <a:gdLst>
                    <a:gd name="T0" fmla="*/ 73 w 99"/>
                    <a:gd name="T1" fmla="*/ 0 h 345"/>
                    <a:gd name="T2" fmla="*/ 0 w 99"/>
                    <a:gd name="T3" fmla="*/ 4 h 345"/>
                    <a:gd name="T4" fmla="*/ 26 w 99"/>
                    <a:gd name="T5" fmla="*/ 345 h 345"/>
                    <a:gd name="T6" fmla="*/ 99 w 99"/>
                    <a:gd name="T7" fmla="*/ 340 h 345"/>
                    <a:gd name="T8" fmla="*/ 73 w 99"/>
                    <a:gd name="T9" fmla="*/ 0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" h="345">
                      <a:moveTo>
                        <a:pt x="73" y="0"/>
                      </a:moveTo>
                      <a:lnTo>
                        <a:pt x="0" y="4"/>
                      </a:lnTo>
                      <a:lnTo>
                        <a:pt x="26" y="345"/>
                      </a:lnTo>
                      <a:lnTo>
                        <a:pt x="99" y="34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33" name="Freeform 2186"/>
                <p:cNvSpPr>
                  <a:spLocks/>
                </p:cNvSpPr>
                <p:nvPr/>
              </p:nvSpPr>
              <p:spPr bwMode="auto">
                <a:xfrm>
                  <a:off x="3012" y="3158"/>
                  <a:ext cx="162" cy="118"/>
                </a:xfrm>
                <a:custGeom>
                  <a:avLst/>
                  <a:gdLst>
                    <a:gd name="T0" fmla="*/ 35 w 324"/>
                    <a:gd name="T1" fmla="*/ 0 h 236"/>
                    <a:gd name="T2" fmla="*/ 0 w 324"/>
                    <a:gd name="T3" fmla="*/ 67 h 236"/>
                    <a:gd name="T4" fmla="*/ 287 w 324"/>
                    <a:gd name="T5" fmla="*/ 236 h 236"/>
                    <a:gd name="T6" fmla="*/ 324 w 324"/>
                    <a:gd name="T7" fmla="*/ 170 h 236"/>
                    <a:gd name="T8" fmla="*/ 35 w 324"/>
                    <a:gd name="T9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4" h="236">
                      <a:moveTo>
                        <a:pt x="35" y="0"/>
                      </a:moveTo>
                      <a:lnTo>
                        <a:pt x="0" y="67"/>
                      </a:lnTo>
                      <a:lnTo>
                        <a:pt x="287" y="236"/>
                      </a:lnTo>
                      <a:lnTo>
                        <a:pt x="324" y="17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34" name="Freeform 2187"/>
                <p:cNvSpPr>
                  <a:spLocks/>
                </p:cNvSpPr>
                <p:nvPr/>
              </p:nvSpPr>
              <p:spPr bwMode="auto">
                <a:xfrm>
                  <a:off x="2876" y="3264"/>
                  <a:ext cx="50" cy="173"/>
                </a:xfrm>
                <a:custGeom>
                  <a:avLst/>
                  <a:gdLst>
                    <a:gd name="T0" fmla="*/ 75 w 100"/>
                    <a:gd name="T1" fmla="*/ 0 h 346"/>
                    <a:gd name="T2" fmla="*/ 0 w 100"/>
                    <a:gd name="T3" fmla="*/ 5 h 346"/>
                    <a:gd name="T4" fmla="*/ 26 w 100"/>
                    <a:gd name="T5" fmla="*/ 346 h 346"/>
                    <a:gd name="T6" fmla="*/ 100 w 100"/>
                    <a:gd name="T7" fmla="*/ 341 h 346"/>
                    <a:gd name="T8" fmla="*/ 75 w 100"/>
                    <a:gd name="T9" fmla="*/ 0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46">
                      <a:moveTo>
                        <a:pt x="75" y="0"/>
                      </a:moveTo>
                      <a:lnTo>
                        <a:pt x="0" y="5"/>
                      </a:lnTo>
                      <a:lnTo>
                        <a:pt x="26" y="346"/>
                      </a:lnTo>
                      <a:lnTo>
                        <a:pt x="100" y="34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35" name="Line 2188"/>
                <p:cNvSpPr>
                  <a:spLocks noChangeShapeType="1"/>
                </p:cNvSpPr>
                <p:nvPr/>
              </p:nvSpPr>
              <p:spPr bwMode="auto">
                <a:xfrm flipH="1">
                  <a:off x="3034" y="3218"/>
                  <a:ext cx="14" cy="9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36" name="Line 2189"/>
                <p:cNvSpPr>
                  <a:spLocks noChangeShapeType="1"/>
                </p:cNvSpPr>
                <p:nvPr/>
              </p:nvSpPr>
              <p:spPr bwMode="auto">
                <a:xfrm flipH="1">
                  <a:off x="2917" y="3302"/>
                  <a:ext cx="13" cy="10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37" name="Line 2190"/>
                <p:cNvSpPr>
                  <a:spLocks noChangeShapeType="1"/>
                </p:cNvSpPr>
                <p:nvPr/>
              </p:nvSpPr>
              <p:spPr bwMode="auto">
                <a:xfrm flipH="1">
                  <a:off x="2924" y="3188"/>
                  <a:ext cx="28" cy="2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38" name="Freeform 2191"/>
                <p:cNvSpPr>
                  <a:spLocks/>
                </p:cNvSpPr>
                <p:nvPr/>
              </p:nvSpPr>
              <p:spPr bwMode="auto">
                <a:xfrm>
                  <a:off x="2518" y="3044"/>
                  <a:ext cx="210" cy="249"/>
                </a:xfrm>
                <a:custGeom>
                  <a:avLst/>
                  <a:gdLst>
                    <a:gd name="T0" fmla="*/ 420 w 420"/>
                    <a:gd name="T1" fmla="*/ 54 h 500"/>
                    <a:gd name="T2" fmla="*/ 358 w 420"/>
                    <a:gd name="T3" fmla="*/ 0 h 500"/>
                    <a:gd name="T4" fmla="*/ 0 w 420"/>
                    <a:gd name="T5" fmla="*/ 443 h 500"/>
                    <a:gd name="T6" fmla="*/ 65 w 420"/>
                    <a:gd name="T7" fmla="*/ 500 h 500"/>
                    <a:gd name="T8" fmla="*/ 420 w 420"/>
                    <a:gd name="T9" fmla="*/ 54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0" h="500">
                      <a:moveTo>
                        <a:pt x="420" y="54"/>
                      </a:moveTo>
                      <a:lnTo>
                        <a:pt x="358" y="0"/>
                      </a:lnTo>
                      <a:lnTo>
                        <a:pt x="0" y="443"/>
                      </a:lnTo>
                      <a:lnTo>
                        <a:pt x="65" y="500"/>
                      </a:lnTo>
                      <a:lnTo>
                        <a:pt x="420" y="54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39" name="Freeform 2192"/>
                <p:cNvSpPr>
                  <a:spLocks/>
                </p:cNvSpPr>
                <p:nvPr/>
              </p:nvSpPr>
              <p:spPr bwMode="auto">
                <a:xfrm>
                  <a:off x="2465" y="3000"/>
                  <a:ext cx="211" cy="250"/>
                </a:xfrm>
                <a:custGeom>
                  <a:avLst/>
                  <a:gdLst>
                    <a:gd name="T0" fmla="*/ 422 w 422"/>
                    <a:gd name="T1" fmla="*/ 54 h 498"/>
                    <a:gd name="T2" fmla="*/ 355 w 422"/>
                    <a:gd name="T3" fmla="*/ 0 h 498"/>
                    <a:gd name="T4" fmla="*/ 0 w 422"/>
                    <a:gd name="T5" fmla="*/ 443 h 498"/>
                    <a:gd name="T6" fmla="*/ 65 w 422"/>
                    <a:gd name="T7" fmla="*/ 498 h 498"/>
                    <a:gd name="T8" fmla="*/ 422 w 422"/>
                    <a:gd name="T9" fmla="*/ 54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2" h="498">
                      <a:moveTo>
                        <a:pt x="422" y="54"/>
                      </a:moveTo>
                      <a:lnTo>
                        <a:pt x="355" y="0"/>
                      </a:lnTo>
                      <a:lnTo>
                        <a:pt x="0" y="443"/>
                      </a:lnTo>
                      <a:lnTo>
                        <a:pt x="65" y="498"/>
                      </a:lnTo>
                      <a:lnTo>
                        <a:pt x="422" y="54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40" name="Freeform 2193"/>
                <p:cNvSpPr>
                  <a:spLocks/>
                </p:cNvSpPr>
                <p:nvPr/>
              </p:nvSpPr>
              <p:spPr bwMode="auto">
                <a:xfrm>
                  <a:off x="2487" y="3263"/>
                  <a:ext cx="76" cy="174"/>
                </a:xfrm>
                <a:custGeom>
                  <a:avLst/>
                  <a:gdLst>
                    <a:gd name="T0" fmla="*/ 154 w 154"/>
                    <a:gd name="T1" fmla="*/ 16 h 349"/>
                    <a:gd name="T2" fmla="*/ 81 w 154"/>
                    <a:gd name="T3" fmla="*/ 0 h 349"/>
                    <a:gd name="T4" fmla="*/ 0 w 154"/>
                    <a:gd name="T5" fmla="*/ 332 h 349"/>
                    <a:gd name="T6" fmla="*/ 77 w 154"/>
                    <a:gd name="T7" fmla="*/ 349 h 349"/>
                    <a:gd name="T8" fmla="*/ 154 w 154"/>
                    <a:gd name="T9" fmla="*/ 16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" h="349">
                      <a:moveTo>
                        <a:pt x="154" y="16"/>
                      </a:moveTo>
                      <a:lnTo>
                        <a:pt x="81" y="0"/>
                      </a:lnTo>
                      <a:lnTo>
                        <a:pt x="0" y="332"/>
                      </a:lnTo>
                      <a:lnTo>
                        <a:pt x="77" y="349"/>
                      </a:lnTo>
                      <a:lnTo>
                        <a:pt x="154" y="1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41" name="Freeform 2194"/>
                <p:cNvSpPr>
                  <a:spLocks/>
                </p:cNvSpPr>
                <p:nvPr/>
              </p:nvSpPr>
              <p:spPr bwMode="auto">
                <a:xfrm>
                  <a:off x="2332" y="3211"/>
                  <a:ext cx="169" cy="97"/>
                </a:xfrm>
                <a:custGeom>
                  <a:avLst/>
                  <a:gdLst>
                    <a:gd name="T0" fmla="*/ 340 w 340"/>
                    <a:gd name="T1" fmla="*/ 73 h 195"/>
                    <a:gd name="T2" fmla="*/ 310 w 340"/>
                    <a:gd name="T3" fmla="*/ 0 h 195"/>
                    <a:gd name="T4" fmla="*/ 0 w 340"/>
                    <a:gd name="T5" fmla="*/ 122 h 195"/>
                    <a:gd name="T6" fmla="*/ 26 w 340"/>
                    <a:gd name="T7" fmla="*/ 195 h 195"/>
                    <a:gd name="T8" fmla="*/ 340 w 340"/>
                    <a:gd name="T9" fmla="*/ 73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" h="195">
                      <a:moveTo>
                        <a:pt x="340" y="73"/>
                      </a:moveTo>
                      <a:lnTo>
                        <a:pt x="310" y="0"/>
                      </a:lnTo>
                      <a:lnTo>
                        <a:pt x="0" y="122"/>
                      </a:lnTo>
                      <a:lnTo>
                        <a:pt x="26" y="195"/>
                      </a:lnTo>
                      <a:lnTo>
                        <a:pt x="340" y="73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42" name="Freeform 2195"/>
                <p:cNvSpPr>
                  <a:spLocks/>
                </p:cNvSpPr>
                <p:nvPr/>
              </p:nvSpPr>
              <p:spPr bwMode="auto">
                <a:xfrm>
                  <a:off x="2542" y="3270"/>
                  <a:ext cx="76" cy="174"/>
                </a:xfrm>
                <a:custGeom>
                  <a:avLst/>
                  <a:gdLst>
                    <a:gd name="T0" fmla="*/ 151 w 151"/>
                    <a:gd name="T1" fmla="*/ 18 h 349"/>
                    <a:gd name="T2" fmla="*/ 79 w 151"/>
                    <a:gd name="T3" fmla="*/ 0 h 349"/>
                    <a:gd name="T4" fmla="*/ 0 w 151"/>
                    <a:gd name="T5" fmla="*/ 332 h 349"/>
                    <a:gd name="T6" fmla="*/ 74 w 151"/>
                    <a:gd name="T7" fmla="*/ 349 h 349"/>
                    <a:gd name="T8" fmla="*/ 151 w 151"/>
                    <a:gd name="T9" fmla="*/ 18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1" h="349">
                      <a:moveTo>
                        <a:pt x="151" y="18"/>
                      </a:moveTo>
                      <a:lnTo>
                        <a:pt x="79" y="0"/>
                      </a:lnTo>
                      <a:lnTo>
                        <a:pt x="0" y="332"/>
                      </a:lnTo>
                      <a:lnTo>
                        <a:pt x="74" y="349"/>
                      </a:lnTo>
                      <a:lnTo>
                        <a:pt x="151" y="18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43" name="Freeform 2196"/>
                <p:cNvSpPr>
                  <a:spLocks/>
                </p:cNvSpPr>
                <p:nvPr/>
              </p:nvSpPr>
              <p:spPr bwMode="auto">
                <a:xfrm>
                  <a:off x="2314" y="3161"/>
                  <a:ext cx="169" cy="96"/>
                </a:xfrm>
                <a:custGeom>
                  <a:avLst/>
                  <a:gdLst>
                    <a:gd name="T0" fmla="*/ 336 w 336"/>
                    <a:gd name="T1" fmla="*/ 70 h 191"/>
                    <a:gd name="T2" fmla="*/ 311 w 336"/>
                    <a:gd name="T3" fmla="*/ 0 h 191"/>
                    <a:gd name="T4" fmla="*/ 0 w 336"/>
                    <a:gd name="T5" fmla="*/ 122 h 191"/>
                    <a:gd name="T6" fmla="*/ 24 w 336"/>
                    <a:gd name="T7" fmla="*/ 191 h 191"/>
                    <a:gd name="T8" fmla="*/ 336 w 336"/>
                    <a:gd name="T9" fmla="*/ 7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6" h="191">
                      <a:moveTo>
                        <a:pt x="336" y="70"/>
                      </a:moveTo>
                      <a:lnTo>
                        <a:pt x="311" y="0"/>
                      </a:lnTo>
                      <a:lnTo>
                        <a:pt x="0" y="122"/>
                      </a:lnTo>
                      <a:lnTo>
                        <a:pt x="24" y="191"/>
                      </a:lnTo>
                      <a:lnTo>
                        <a:pt x="336" y="7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44" name="Line 2197"/>
                <p:cNvSpPr>
                  <a:spLocks noChangeShapeType="1"/>
                </p:cNvSpPr>
                <p:nvPr/>
              </p:nvSpPr>
              <p:spPr bwMode="auto">
                <a:xfrm flipH="1" flipV="1">
                  <a:off x="2552" y="3302"/>
                  <a:ext cx="14" cy="13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45" name="Line 2198"/>
                <p:cNvSpPr>
                  <a:spLocks noChangeShapeType="1"/>
                </p:cNvSpPr>
                <p:nvPr/>
              </p:nvSpPr>
              <p:spPr bwMode="auto">
                <a:xfrm flipH="1" flipV="1">
                  <a:off x="2439" y="3213"/>
                  <a:ext cx="13" cy="13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746" name="Line 2199"/>
                <p:cNvSpPr>
                  <a:spLocks noChangeShapeType="1"/>
                </p:cNvSpPr>
                <p:nvPr/>
              </p:nvSpPr>
              <p:spPr bwMode="auto">
                <a:xfrm flipH="1" flipV="1">
                  <a:off x="2539" y="3190"/>
                  <a:ext cx="27" cy="23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</p:grpSp>
      </p:grpSp>
      <p:grpSp>
        <p:nvGrpSpPr>
          <p:cNvPr id="837" name="Group 836"/>
          <p:cNvGrpSpPr/>
          <p:nvPr/>
        </p:nvGrpSpPr>
        <p:grpSpPr>
          <a:xfrm>
            <a:off x="5428804" y="3530522"/>
            <a:ext cx="811213" cy="590261"/>
            <a:chOff x="4120827" y="5299993"/>
            <a:chExt cx="811213" cy="649287"/>
          </a:xfrm>
        </p:grpSpPr>
        <p:grpSp>
          <p:nvGrpSpPr>
            <p:cNvPr id="838" name="Group 11"/>
            <p:cNvGrpSpPr>
              <a:grpSpLocks/>
            </p:cNvGrpSpPr>
            <p:nvPr/>
          </p:nvGrpSpPr>
          <p:grpSpPr bwMode="auto">
            <a:xfrm>
              <a:off x="4120827" y="5299993"/>
              <a:ext cx="811213" cy="649287"/>
              <a:chOff x="2724908" y="3595104"/>
              <a:chExt cx="810170" cy="649165"/>
            </a:xfrm>
          </p:grpSpPr>
          <p:grpSp>
            <p:nvGrpSpPr>
              <p:cNvPr id="978" name="Group 9"/>
              <p:cNvGrpSpPr>
                <a:grpSpLocks/>
              </p:cNvGrpSpPr>
              <p:nvPr/>
            </p:nvGrpSpPr>
            <p:grpSpPr bwMode="auto">
              <a:xfrm>
                <a:off x="3003247" y="3595104"/>
                <a:ext cx="229751" cy="344153"/>
                <a:chOff x="5619761" y="5727439"/>
                <a:chExt cx="229751" cy="344153"/>
              </a:xfrm>
            </p:grpSpPr>
            <p:sp>
              <p:nvSpPr>
                <p:cNvPr id="988" name="Oval 987"/>
                <p:cNvSpPr/>
                <p:nvPr/>
              </p:nvSpPr>
              <p:spPr>
                <a:xfrm>
                  <a:off x="5620463" y="5938536"/>
                  <a:ext cx="136349" cy="13332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989" name="AutoShape 80"/>
                <p:cNvSpPr>
                  <a:spLocks noChangeArrowheads="1"/>
                </p:cNvSpPr>
                <p:nvPr/>
              </p:nvSpPr>
              <p:spPr bwMode="auto">
                <a:xfrm rot="1362896">
                  <a:off x="5726928" y="5727439"/>
                  <a:ext cx="122584" cy="262965"/>
                </a:xfrm>
                <a:prstGeom prst="diamond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13" tIns="45707" rIns="91413" bIns="45707" anchor="ctr"/>
                <a:lstStyle>
                  <a:lvl1pPr eaLnBrk="0" hangingPunct="0">
                    <a:spcBef>
                      <a:spcPts val="1200"/>
                    </a:spcBef>
                    <a:buFont typeface="Arial" charset="0"/>
                    <a:defRPr>
                      <a:solidFill>
                        <a:schemeClr val="tx2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600"/>
                    </a:spcBef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6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6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1400">
                    <a:solidFill>
                      <a:prstClr val="black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979" name="Group 156"/>
              <p:cNvGrpSpPr>
                <a:grpSpLocks/>
              </p:cNvGrpSpPr>
              <p:nvPr/>
            </p:nvGrpSpPr>
            <p:grpSpPr bwMode="auto">
              <a:xfrm>
                <a:off x="3305327" y="3780651"/>
                <a:ext cx="229751" cy="344153"/>
                <a:chOff x="5619761" y="5727439"/>
                <a:chExt cx="229751" cy="344153"/>
              </a:xfrm>
            </p:grpSpPr>
            <p:sp>
              <p:nvSpPr>
                <p:cNvPr id="986" name="Oval 985"/>
                <p:cNvSpPr/>
                <p:nvPr/>
              </p:nvSpPr>
              <p:spPr>
                <a:xfrm>
                  <a:off x="5619620" y="5938692"/>
                  <a:ext cx="137935" cy="13332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987" name="AutoShape 80"/>
                <p:cNvSpPr>
                  <a:spLocks noChangeArrowheads="1"/>
                </p:cNvSpPr>
                <p:nvPr/>
              </p:nvSpPr>
              <p:spPr bwMode="auto">
                <a:xfrm rot="1362896">
                  <a:off x="5726928" y="5727439"/>
                  <a:ext cx="122584" cy="262965"/>
                </a:xfrm>
                <a:prstGeom prst="diamond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13" tIns="45707" rIns="91413" bIns="45707" anchor="ctr"/>
                <a:lstStyle>
                  <a:lvl1pPr eaLnBrk="0" hangingPunct="0">
                    <a:spcBef>
                      <a:spcPts val="1200"/>
                    </a:spcBef>
                    <a:buFont typeface="Arial" charset="0"/>
                    <a:defRPr>
                      <a:solidFill>
                        <a:schemeClr val="tx2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600"/>
                    </a:spcBef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6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6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1400">
                    <a:solidFill>
                      <a:prstClr val="black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980" name="Group 159"/>
              <p:cNvGrpSpPr>
                <a:grpSpLocks/>
              </p:cNvGrpSpPr>
              <p:nvPr/>
            </p:nvGrpSpPr>
            <p:grpSpPr bwMode="auto">
              <a:xfrm>
                <a:off x="2952750" y="3900116"/>
                <a:ext cx="229751" cy="344153"/>
                <a:chOff x="5619761" y="5727439"/>
                <a:chExt cx="229751" cy="344153"/>
              </a:xfrm>
            </p:grpSpPr>
            <p:sp>
              <p:nvSpPr>
                <p:cNvPr id="984" name="Oval 983"/>
                <p:cNvSpPr/>
                <p:nvPr/>
              </p:nvSpPr>
              <p:spPr>
                <a:xfrm>
                  <a:off x="5620225" y="5938267"/>
                  <a:ext cx="137935" cy="13332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985" name="AutoShape 80"/>
                <p:cNvSpPr>
                  <a:spLocks noChangeArrowheads="1"/>
                </p:cNvSpPr>
                <p:nvPr/>
              </p:nvSpPr>
              <p:spPr bwMode="auto">
                <a:xfrm rot="1362896">
                  <a:off x="5726928" y="5727439"/>
                  <a:ext cx="122584" cy="262965"/>
                </a:xfrm>
                <a:prstGeom prst="diamond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13" tIns="45707" rIns="91413" bIns="45707" anchor="ctr"/>
                <a:lstStyle>
                  <a:lvl1pPr eaLnBrk="0" hangingPunct="0">
                    <a:spcBef>
                      <a:spcPts val="1200"/>
                    </a:spcBef>
                    <a:buFont typeface="Arial" charset="0"/>
                    <a:defRPr>
                      <a:solidFill>
                        <a:schemeClr val="tx2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600"/>
                    </a:spcBef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6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6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1400">
                    <a:solidFill>
                      <a:prstClr val="black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981" name="Group 166"/>
              <p:cNvGrpSpPr>
                <a:grpSpLocks/>
              </p:cNvGrpSpPr>
              <p:nvPr/>
            </p:nvGrpSpPr>
            <p:grpSpPr bwMode="auto">
              <a:xfrm>
                <a:off x="2724908" y="3819563"/>
                <a:ext cx="229751" cy="344153"/>
                <a:chOff x="5619761" y="5727439"/>
                <a:chExt cx="229751" cy="344153"/>
              </a:xfrm>
            </p:grpSpPr>
            <p:sp>
              <p:nvSpPr>
                <p:cNvPr id="982" name="Oval 981"/>
                <p:cNvSpPr/>
                <p:nvPr/>
              </p:nvSpPr>
              <p:spPr>
                <a:xfrm>
                  <a:off x="5619761" y="5937873"/>
                  <a:ext cx="137935" cy="13332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983" name="AutoShape 80"/>
                <p:cNvSpPr>
                  <a:spLocks noChangeArrowheads="1"/>
                </p:cNvSpPr>
                <p:nvPr/>
              </p:nvSpPr>
              <p:spPr bwMode="auto">
                <a:xfrm rot="1362896">
                  <a:off x="5726928" y="5727439"/>
                  <a:ext cx="122584" cy="262965"/>
                </a:xfrm>
                <a:prstGeom prst="diamond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13" tIns="45707" rIns="91413" bIns="45707" anchor="ctr"/>
                <a:lstStyle>
                  <a:lvl1pPr eaLnBrk="0" hangingPunct="0">
                    <a:spcBef>
                      <a:spcPts val="1200"/>
                    </a:spcBef>
                    <a:buFont typeface="Arial" charset="0"/>
                    <a:defRPr>
                      <a:solidFill>
                        <a:schemeClr val="tx2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600"/>
                    </a:spcBef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6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6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1400">
                    <a:solidFill>
                      <a:prstClr val="black"/>
                    </a:solidFill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839" name="Group 838"/>
            <p:cNvGrpSpPr/>
            <p:nvPr/>
          </p:nvGrpSpPr>
          <p:grpSpPr>
            <a:xfrm>
              <a:off x="4143576" y="5301208"/>
              <a:ext cx="644448" cy="397006"/>
              <a:chOff x="4644008" y="5505450"/>
              <a:chExt cx="644448" cy="397006"/>
            </a:xfrm>
          </p:grpSpPr>
          <p:grpSp>
            <p:nvGrpSpPr>
              <p:cNvPr id="840" name="Group 2154"/>
              <p:cNvGrpSpPr>
                <a:grpSpLocks/>
              </p:cNvGrpSpPr>
              <p:nvPr/>
            </p:nvGrpSpPr>
            <p:grpSpPr bwMode="auto">
              <a:xfrm>
                <a:off x="4859338" y="5505450"/>
                <a:ext cx="212400" cy="169200"/>
                <a:chOff x="2246" y="2422"/>
                <a:chExt cx="1031" cy="1022"/>
              </a:xfrm>
            </p:grpSpPr>
            <p:sp>
              <p:nvSpPr>
                <p:cNvPr id="933" name="Freeform 2155"/>
                <p:cNvSpPr>
                  <a:spLocks/>
                </p:cNvSpPr>
                <p:nvPr/>
              </p:nvSpPr>
              <p:spPr bwMode="auto">
                <a:xfrm>
                  <a:off x="2642" y="2422"/>
                  <a:ext cx="105" cy="167"/>
                </a:xfrm>
                <a:custGeom>
                  <a:avLst/>
                  <a:gdLst>
                    <a:gd name="T0" fmla="*/ 146 w 210"/>
                    <a:gd name="T1" fmla="*/ 333 h 333"/>
                    <a:gd name="T2" fmla="*/ 210 w 210"/>
                    <a:gd name="T3" fmla="*/ 306 h 333"/>
                    <a:gd name="T4" fmla="*/ 68 w 210"/>
                    <a:gd name="T5" fmla="*/ 0 h 333"/>
                    <a:gd name="T6" fmla="*/ 0 w 210"/>
                    <a:gd name="T7" fmla="*/ 30 h 333"/>
                    <a:gd name="T8" fmla="*/ 146 w 210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" h="333">
                      <a:moveTo>
                        <a:pt x="146" y="333"/>
                      </a:moveTo>
                      <a:lnTo>
                        <a:pt x="210" y="306"/>
                      </a:lnTo>
                      <a:lnTo>
                        <a:pt x="68" y="0"/>
                      </a:lnTo>
                      <a:lnTo>
                        <a:pt x="0" y="30"/>
                      </a:lnTo>
                      <a:lnTo>
                        <a:pt x="146" y="333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34" name="Rectangle 2156"/>
                <p:cNvSpPr>
                  <a:spLocks noChangeArrowheads="1"/>
                </p:cNvSpPr>
                <p:nvPr/>
              </p:nvSpPr>
              <p:spPr bwMode="auto">
                <a:xfrm>
                  <a:off x="2716" y="2570"/>
                  <a:ext cx="33" cy="280"/>
                </a:xfrm>
                <a:prstGeom prst="rect">
                  <a:avLst/>
                </a:prstGeom>
                <a:solidFill>
                  <a:srgbClr val="0073E6"/>
                </a:solidFill>
                <a:ln w="3175">
                  <a:solidFill>
                    <a:srgbClr val="0075EA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35" name="Rectangle 2157"/>
                <p:cNvSpPr>
                  <a:spLocks noChangeArrowheads="1"/>
                </p:cNvSpPr>
                <p:nvPr/>
              </p:nvSpPr>
              <p:spPr bwMode="auto">
                <a:xfrm>
                  <a:off x="2783" y="2570"/>
                  <a:ext cx="34" cy="280"/>
                </a:xfrm>
                <a:prstGeom prst="rect">
                  <a:avLst/>
                </a:prstGeom>
                <a:solidFill>
                  <a:srgbClr val="0073E6"/>
                </a:solidFill>
                <a:ln w="3175">
                  <a:solidFill>
                    <a:srgbClr val="0075EA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36" name="Freeform 2158"/>
                <p:cNvSpPr>
                  <a:spLocks/>
                </p:cNvSpPr>
                <p:nvPr/>
              </p:nvSpPr>
              <p:spPr bwMode="auto">
                <a:xfrm>
                  <a:off x="2779" y="2425"/>
                  <a:ext cx="115" cy="163"/>
                </a:xfrm>
                <a:custGeom>
                  <a:avLst/>
                  <a:gdLst>
                    <a:gd name="T0" fmla="*/ 0 w 231"/>
                    <a:gd name="T1" fmla="*/ 292 h 327"/>
                    <a:gd name="T2" fmla="*/ 67 w 231"/>
                    <a:gd name="T3" fmla="*/ 327 h 327"/>
                    <a:gd name="T4" fmla="*/ 231 w 231"/>
                    <a:gd name="T5" fmla="*/ 30 h 327"/>
                    <a:gd name="T6" fmla="*/ 165 w 231"/>
                    <a:gd name="T7" fmla="*/ 0 h 327"/>
                    <a:gd name="T8" fmla="*/ 0 w 231"/>
                    <a:gd name="T9" fmla="*/ 292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1" h="327">
                      <a:moveTo>
                        <a:pt x="0" y="292"/>
                      </a:moveTo>
                      <a:lnTo>
                        <a:pt x="67" y="327"/>
                      </a:lnTo>
                      <a:lnTo>
                        <a:pt x="231" y="30"/>
                      </a:lnTo>
                      <a:lnTo>
                        <a:pt x="165" y="0"/>
                      </a:lnTo>
                      <a:lnTo>
                        <a:pt x="0" y="292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37" name="Freeform 2159"/>
                <p:cNvSpPr>
                  <a:spLocks/>
                </p:cNvSpPr>
                <p:nvPr/>
              </p:nvSpPr>
              <p:spPr bwMode="auto">
                <a:xfrm>
                  <a:off x="2597" y="2451"/>
                  <a:ext cx="106" cy="170"/>
                </a:xfrm>
                <a:custGeom>
                  <a:avLst/>
                  <a:gdLst>
                    <a:gd name="T0" fmla="*/ 142 w 213"/>
                    <a:gd name="T1" fmla="*/ 341 h 341"/>
                    <a:gd name="T2" fmla="*/ 213 w 213"/>
                    <a:gd name="T3" fmla="*/ 308 h 341"/>
                    <a:gd name="T4" fmla="*/ 67 w 213"/>
                    <a:gd name="T5" fmla="*/ 0 h 341"/>
                    <a:gd name="T6" fmla="*/ 0 w 213"/>
                    <a:gd name="T7" fmla="*/ 32 h 341"/>
                    <a:gd name="T8" fmla="*/ 142 w 213"/>
                    <a:gd name="T9" fmla="*/ 341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41">
                      <a:moveTo>
                        <a:pt x="142" y="341"/>
                      </a:moveTo>
                      <a:lnTo>
                        <a:pt x="213" y="308"/>
                      </a:lnTo>
                      <a:lnTo>
                        <a:pt x="67" y="0"/>
                      </a:lnTo>
                      <a:lnTo>
                        <a:pt x="0" y="32"/>
                      </a:lnTo>
                      <a:lnTo>
                        <a:pt x="142" y="341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38" name="Freeform 2160"/>
                <p:cNvSpPr>
                  <a:spLocks/>
                </p:cNvSpPr>
                <p:nvPr/>
              </p:nvSpPr>
              <p:spPr bwMode="auto">
                <a:xfrm>
                  <a:off x="2822" y="2451"/>
                  <a:ext cx="116" cy="165"/>
                </a:xfrm>
                <a:custGeom>
                  <a:avLst/>
                  <a:gdLst>
                    <a:gd name="T0" fmla="*/ 0 w 232"/>
                    <a:gd name="T1" fmla="*/ 297 h 330"/>
                    <a:gd name="T2" fmla="*/ 68 w 232"/>
                    <a:gd name="T3" fmla="*/ 330 h 330"/>
                    <a:gd name="T4" fmla="*/ 232 w 232"/>
                    <a:gd name="T5" fmla="*/ 37 h 330"/>
                    <a:gd name="T6" fmla="*/ 168 w 232"/>
                    <a:gd name="T7" fmla="*/ 0 h 330"/>
                    <a:gd name="T8" fmla="*/ 0 w 232"/>
                    <a:gd name="T9" fmla="*/ 297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2" h="330">
                      <a:moveTo>
                        <a:pt x="0" y="297"/>
                      </a:moveTo>
                      <a:lnTo>
                        <a:pt x="68" y="330"/>
                      </a:lnTo>
                      <a:lnTo>
                        <a:pt x="232" y="37"/>
                      </a:lnTo>
                      <a:lnTo>
                        <a:pt x="168" y="0"/>
                      </a:lnTo>
                      <a:lnTo>
                        <a:pt x="0" y="297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39" name="Line 2161"/>
                <p:cNvSpPr>
                  <a:spLocks noChangeShapeType="1"/>
                </p:cNvSpPr>
                <p:nvPr/>
              </p:nvSpPr>
              <p:spPr bwMode="auto">
                <a:xfrm>
                  <a:off x="2685" y="2562"/>
                  <a:ext cx="19" cy="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0" name="Line 2162"/>
                <p:cNvSpPr>
                  <a:spLocks noChangeShapeType="1"/>
                </p:cNvSpPr>
                <p:nvPr/>
              </p:nvSpPr>
              <p:spPr bwMode="auto">
                <a:xfrm>
                  <a:off x="2828" y="2556"/>
                  <a:ext cx="19" cy="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1" name="Line 2163"/>
                <p:cNvSpPr>
                  <a:spLocks noChangeShapeType="1"/>
                </p:cNvSpPr>
                <p:nvPr/>
              </p:nvSpPr>
              <p:spPr bwMode="auto">
                <a:xfrm>
                  <a:off x="2747" y="2639"/>
                  <a:ext cx="36" cy="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2" name="Freeform 2164"/>
                <p:cNvSpPr>
                  <a:spLocks/>
                </p:cNvSpPr>
                <p:nvPr/>
              </p:nvSpPr>
              <p:spPr bwMode="auto">
                <a:xfrm>
                  <a:off x="2394" y="2789"/>
                  <a:ext cx="252" cy="202"/>
                </a:xfrm>
                <a:custGeom>
                  <a:avLst/>
                  <a:gdLst>
                    <a:gd name="T0" fmla="*/ 451 w 503"/>
                    <a:gd name="T1" fmla="*/ 406 h 406"/>
                    <a:gd name="T2" fmla="*/ 503 w 503"/>
                    <a:gd name="T3" fmla="*/ 337 h 406"/>
                    <a:gd name="T4" fmla="*/ 46 w 503"/>
                    <a:gd name="T5" fmla="*/ 0 h 406"/>
                    <a:gd name="T6" fmla="*/ 0 w 503"/>
                    <a:gd name="T7" fmla="*/ 69 h 406"/>
                    <a:gd name="T8" fmla="*/ 451 w 503"/>
                    <a:gd name="T9" fmla="*/ 406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3" h="406">
                      <a:moveTo>
                        <a:pt x="451" y="406"/>
                      </a:moveTo>
                      <a:lnTo>
                        <a:pt x="503" y="337"/>
                      </a:lnTo>
                      <a:lnTo>
                        <a:pt x="46" y="0"/>
                      </a:lnTo>
                      <a:lnTo>
                        <a:pt x="0" y="69"/>
                      </a:lnTo>
                      <a:lnTo>
                        <a:pt x="451" y="40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" name="Freeform 2165"/>
                <p:cNvSpPr>
                  <a:spLocks/>
                </p:cNvSpPr>
                <p:nvPr/>
              </p:nvSpPr>
              <p:spPr bwMode="auto">
                <a:xfrm>
                  <a:off x="2434" y="2733"/>
                  <a:ext cx="251" cy="202"/>
                </a:xfrm>
                <a:custGeom>
                  <a:avLst/>
                  <a:gdLst>
                    <a:gd name="T0" fmla="*/ 452 w 501"/>
                    <a:gd name="T1" fmla="*/ 404 h 404"/>
                    <a:gd name="T2" fmla="*/ 501 w 501"/>
                    <a:gd name="T3" fmla="*/ 337 h 404"/>
                    <a:gd name="T4" fmla="*/ 47 w 501"/>
                    <a:gd name="T5" fmla="*/ 0 h 404"/>
                    <a:gd name="T6" fmla="*/ 0 w 501"/>
                    <a:gd name="T7" fmla="*/ 70 h 404"/>
                    <a:gd name="T8" fmla="*/ 452 w 501"/>
                    <a:gd name="T9" fmla="*/ 404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1" h="404">
                      <a:moveTo>
                        <a:pt x="452" y="404"/>
                      </a:moveTo>
                      <a:lnTo>
                        <a:pt x="501" y="337"/>
                      </a:lnTo>
                      <a:lnTo>
                        <a:pt x="47" y="0"/>
                      </a:lnTo>
                      <a:lnTo>
                        <a:pt x="0" y="70"/>
                      </a:lnTo>
                      <a:lnTo>
                        <a:pt x="452" y="404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" name="Freeform 2166"/>
                <p:cNvSpPr>
                  <a:spLocks/>
                </p:cNvSpPr>
                <p:nvPr/>
              </p:nvSpPr>
              <p:spPr bwMode="auto">
                <a:xfrm>
                  <a:off x="2249" y="2768"/>
                  <a:ext cx="173" cy="68"/>
                </a:xfrm>
                <a:custGeom>
                  <a:avLst/>
                  <a:gdLst>
                    <a:gd name="T0" fmla="*/ 329 w 346"/>
                    <a:gd name="T1" fmla="*/ 137 h 137"/>
                    <a:gd name="T2" fmla="*/ 346 w 346"/>
                    <a:gd name="T3" fmla="*/ 58 h 137"/>
                    <a:gd name="T4" fmla="*/ 17 w 346"/>
                    <a:gd name="T5" fmla="*/ 0 h 137"/>
                    <a:gd name="T6" fmla="*/ 0 w 346"/>
                    <a:gd name="T7" fmla="*/ 72 h 137"/>
                    <a:gd name="T8" fmla="*/ 329 w 346"/>
                    <a:gd name="T9" fmla="*/ 137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6" h="137">
                      <a:moveTo>
                        <a:pt x="329" y="137"/>
                      </a:moveTo>
                      <a:lnTo>
                        <a:pt x="346" y="58"/>
                      </a:lnTo>
                      <a:lnTo>
                        <a:pt x="17" y="0"/>
                      </a:lnTo>
                      <a:lnTo>
                        <a:pt x="0" y="72"/>
                      </a:lnTo>
                      <a:lnTo>
                        <a:pt x="329" y="137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5" name="Freeform 2167"/>
                <p:cNvSpPr>
                  <a:spLocks/>
                </p:cNvSpPr>
                <p:nvPr/>
              </p:nvSpPr>
              <p:spPr bwMode="auto">
                <a:xfrm>
                  <a:off x="2366" y="2601"/>
                  <a:ext cx="104" cy="170"/>
                </a:xfrm>
                <a:custGeom>
                  <a:avLst/>
                  <a:gdLst>
                    <a:gd name="T0" fmla="*/ 140 w 208"/>
                    <a:gd name="T1" fmla="*/ 341 h 341"/>
                    <a:gd name="T2" fmla="*/ 208 w 208"/>
                    <a:gd name="T3" fmla="*/ 308 h 341"/>
                    <a:gd name="T4" fmla="*/ 69 w 208"/>
                    <a:gd name="T5" fmla="*/ 0 h 341"/>
                    <a:gd name="T6" fmla="*/ 0 w 208"/>
                    <a:gd name="T7" fmla="*/ 29 h 341"/>
                    <a:gd name="T8" fmla="*/ 140 w 208"/>
                    <a:gd name="T9" fmla="*/ 341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41">
                      <a:moveTo>
                        <a:pt x="140" y="341"/>
                      </a:moveTo>
                      <a:lnTo>
                        <a:pt x="208" y="308"/>
                      </a:lnTo>
                      <a:lnTo>
                        <a:pt x="69" y="0"/>
                      </a:lnTo>
                      <a:lnTo>
                        <a:pt x="0" y="29"/>
                      </a:lnTo>
                      <a:lnTo>
                        <a:pt x="140" y="341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6" name="Freeform 2168"/>
                <p:cNvSpPr>
                  <a:spLocks/>
                </p:cNvSpPr>
                <p:nvPr/>
              </p:nvSpPr>
              <p:spPr bwMode="auto">
                <a:xfrm>
                  <a:off x="2246" y="2823"/>
                  <a:ext cx="172" cy="69"/>
                </a:xfrm>
                <a:custGeom>
                  <a:avLst/>
                  <a:gdLst>
                    <a:gd name="T0" fmla="*/ 330 w 343"/>
                    <a:gd name="T1" fmla="*/ 138 h 138"/>
                    <a:gd name="T2" fmla="*/ 343 w 343"/>
                    <a:gd name="T3" fmla="*/ 60 h 138"/>
                    <a:gd name="T4" fmla="*/ 15 w 343"/>
                    <a:gd name="T5" fmla="*/ 0 h 138"/>
                    <a:gd name="T6" fmla="*/ 0 w 343"/>
                    <a:gd name="T7" fmla="*/ 73 h 138"/>
                    <a:gd name="T8" fmla="*/ 330 w 343"/>
                    <a:gd name="T9" fmla="*/ 13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3" h="138">
                      <a:moveTo>
                        <a:pt x="330" y="138"/>
                      </a:moveTo>
                      <a:lnTo>
                        <a:pt x="343" y="60"/>
                      </a:lnTo>
                      <a:lnTo>
                        <a:pt x="15" y="0"/>
                      </a:lnTo>
                      <a:lnTo>
                        <a:pt x="0" y="73"/>
                      </a:lnTo>
                      <a:lnTo>
                        <a:pt x="330" y="138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7" name="Freeform 2169"/>
                <p:cNvSpPr>
                  <a:spLocks/>
                </p:cNvSpPr>
                <p:nvPr/>
              </p:nvSpPr>
              <p:spPr bwMode="auto">
                <a:xfrm>
                  <a:off x="2416" y="2579"/>
                  <a:ext cx="102" cy="171"/>
                </a:xfrm>
                <a:custGeom>
                  <a:avLst/>
                  <a:gdLst>
                    <a:gd name="T0" fmla="*/ 134 w 205"/>
                    <a:gd name="T1" fmla="*/ 342 h 342"/>
                    <a:gd name="T2" fmla="*/ 205 w 205"/>
                    <a:gd name="T3" fmla="*/ 311 h 342"/>
                    <a:gd name="T4" fmla="*/ 69 w 205"/>
                    <a:gd name="T5" fmla="*/ 0 h 342"/>
                    <a:gd name="T6" fmla="*/ 0 w 205"/>
                    <a:gd name="T7" fmla="*/ 32 h 342"/>
                    <a:gd name="T8" fmla="*/ 134 w 205"/>
                    <a:gd name="T9" fmla="*/ 342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5" h="342">
                      <a:moveTo>
                        <a:pt x="134" y="342"/>
                      </a:moveTo>
                      <a:lnTo>
                        <a:pt x="205" y="311"/>
                      </a:lnTo>
                      <a:lnTo>
                        <a:pt x="69" y="0"/>
                      </a:lnTo>
                      <a:lnTo>
                        <a:pt x="0" y="32"/>
                      </a:lnTo>
                      <a:lnTo>
                        <a:pt x="134" y="342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8" name="Line 2170"/>
                <p:cNvSpPr>
                  <a:spLocks noChangeShapeType="1"/>
                </p:cNvSpPr>
                <p:nvPr/>
              </p:nvSpPr>
              <p:spPr bwMode="auto">
                <a:xfrm flipV="1">
                  <a:off x="2373" y="2826"/>
                  <a:ext cx="10" cy="16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9" name="Line 2171"/>
                <p:cNvSpPr>
                  <a:spLocks noChangeShapeType="1"/>
                </p:cNvSpPr>
                <p:nvPr/>
              </p:nvSpPr>
              <p:spPr bwMode="auto">
                <a:xfrm flipV="1">
                  <a:off x="2456" y="2707"/>
                  <a:ext cx="9" cy="12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50" name="Line 2172"/>
                <p:cNvSpPr>
                  <a:spLocks noChangeShapeType="1"/>
                </p:cNvSpPr>
                <p:nvPr/>
              </p:nvSpPr>
              <p:spPr bwMode="auto">
                <a:xfrm flipV="1">
                  <a:off x="2473" y="2808"/>
                  <a:ext cx="19" cy="30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51" name="Freeform 2173"/>
                <p:cNvSpPr>
                  <a:spLocks/>
                </p:cNvSpPr>
                <p:nvPr/>
              </p:nvSpPr>
              <p:spPr bwMode="auto">
                <a:xfrm>
                  <a:off x="2840" y="2768"/>
                  <a:ext cx="260" cy="185"/>
                </a:xfrm>
                <a:custGeom>
                  <a:avLst/>
                  <a:gdLst>
                    <a:gd name="T0" fmla="*/ 0 w 520"/>
                    <a:gd name="T1" fmla="*/ 299 h 370"/>
                    <a:gd name="T2" fmla="*/ 43 w 520"/>
                    <a:gd name="T3" fmla="*/ 370 h 370"/>
                    <a:gd name="T4" fmla="*/ 520 w 520"/>
                    <a:gd name="T5" fmla="*/ 71 h 370"/>
                    <a:gd name="T6" fmla="*/ 479 w 520"/>
                    <a:gd name="T7" fmla="*/ 0 h 370"/>
                    <a:gd name="T8" fmla="*/ 0 w 520"/>
                    <a:gd name="T9" fmla="*/ 299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0" h="370">
                      <a:moveTo>
                        <a:pt x="0" y="299"/>
                      </a:moveTo>
                      <a:lnTo>
                        <a:pt x="43" y="370"/>
                      </a:lnTo>
                      <a:lnTo>
                        <a:pt x="520" y="71"/>
                      </a:lnTo>
                      <a:lnTo>
                        <a:pt x="479" y="0"/>
                      </a:lnTo>
                      <a:lnTo>
                        <a:pt x="0" y="299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52" name="Freeform 2174"/>
                <p:cNvSpPr>
                  <a:spLocks/>
                </p:cNvSpPr>
                <p:nvPr/>
              </p:nvSpPr>
              <p:spPr bwMode="auto">
                <a:xfrm>
                  <a:off x="2875" y="2825"/>
                  <a:ext cx="261" cy="186"/>
                </a:xfrm>
                <a:custGeom>
                  <a:avLst/>
                  <a:gdLst>
                    <a:gd name="T0" fmla="*/ 0 w 522"/>
                    <a:gd name="T1" fmla="*/ 301 h 372"/>
                    <a:gd name="T2" fmla="*/ 45 w 522"/>
                    <a:gd name="T3" fmla="*/ 372 h 372"/>
                    <a:gd name="T4" fmla="*/ 522 w 522"/>
                    <a:gd name="T5" fmla="*/ 69 h 372"/>
                    <a:gd name="T6" fmla="*/ 480 w 522"/>
                    <a:gd name="T7" fmla="*/ 0 h 372"/>
                    <a:gd name="T8" fmla="*/ 0 w 522"/>
                    <a:gd name="T9" fmla="*/ 301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2" h="372">
                      <a:moveTo>
                        <a:pt x="0" y="301"/>
                      </a:moveTo>
                      <a:lnTo>
                        <a:pt x="45" y="372"/>
                      </a:lnTo>
                      <a:lnTo>
                        <a:pt x="522" y="69"/>
                      </a:lnTo>
                      <a:lnTo>
                        <a:pt x="480" y="0"/>
                      </a:lnTo>
                      <a:lnTo>
                        <a:pt x="0" y="301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53" name="Freeform 2175"/>
                <p:cNvSpPr>
                  <a:spLocks/>
                </p:cNvSpPr>
                <p:nvPr/>
              </p:nvSpPr>
              <p:spPr bwMode="auto">
                <a:xfrm>
                  <a:off x="3059" y="2639"/>
                  <a:ext cx="124" cy="164"/>
                </a:xfrm>
                <a:custGeom>
                  <a:avLst/>
                  <a:gdLst>
                    <a:gd name="T0" fmla="*/ 0 w 246"/>
                    <a:gd name="T1" fmla="*/ 286 h 328"/>
                    <a:gd name="T2" fmla="*/ 60 w 246"/>
                    <a:gd name="T3" fmla="*/ 328 h 328"/>
                    <a:gd name="T4" fmla="*/ 246 w 246"/>
                    <a:gd name="T5" fmla="*/ 40 h 328"/>
                    <a:gd name="T6" fmla="*/ 182 w 246"/>
                    <a:gd name="T7" fmla="*/ 0 h 328"/>
                    <a:gd name="T8" fmla="*/ 0 w 246"/>
                    <a:gd name="T9" fmla="*/ 286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6" h="328">
                      <a:moveTo>
                        <a:pt x="0" y="286"/>
                      </a:moveTo>
                      <a:lnTo>
                        <a:pt x="60" y="328"/>
                      </a:lnTo>
                      <a:lnTo>
                        <a:pt x="246" y="40"/>
                      </a:lnTo>
                      <a:lnTo>
                        <a:pt x="182" y="0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54" name="Freeform 2176"/>
                <p:cNvSpPr>
                  <a:spLocks/>
                </p:cNvSpPr>
                <p:nvPr/>
              </p:nvSpPr>
              <p:spPr bwMode="auto">
                <a:xfrm>
                  <a:off x="3110" y="2823"/>
                  <a:ext cx="167" cy="40"/>
                </a:xfrm>
                <a:custGeom>
                  <a:avLst/>
                  <a:gdLst>
                    <a:gd name="T0" fmla="*/ 0 w 333"/>
                    <a:gd name="T1" fmla="*/ 8 h 79"/>
                    <a:gd name="T2" fmla="*/ 0 w 333"/>
                    <a:gd name="T3" fmla="*/ 79 h 79"/>
                    <a:gd name="T4" fmla="*/ 333 w 333"/>
                    <a:gd name="T5" fmla="*/ 73 h 79"/>
                    <a:gd name="T6" fmla="*/ 327 w 333"/>
                    <a:gd name="T7" fmla="*/ 0 h 79"/>
                    <a:gd name="T8" fmla="*/ 0 w 333"/>
                    <a:gd name="T9" fmla="*/ 8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3" h="79">
                      <a:moveTo>
                        <a:pt x="0" y="8"/>
                      </a:moveTo>
                      <a:lnTo>
                        <a:pt x="0" y="79"/>
                      </a:lnTo>
                      <a:lnTo>
                        <a:pt x="333" y="73"/>
                      </a:lnTo>
                      <a:lnTo>
                        <a:pt x="327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55" name="Freeform 2177"/>
                <p:cNvSpPr>
                  <a:spLocks/>
                </p:cNvSpPr>
                <p:nvPr/>
              </p:nvSpPr>
              <p:spPr bwMode="auto">
                <a:xfrm>
                  <a:off x="3012" y="2615"/>
                  <a:ext cx="120" cy="164"/>
                </a:xfrm>
                <a:custGeom>
                  <a:avLst/>
                  <a:gdLst>
                    <a:gd name="T0" fmla="*/ 0 w 242"/>
                    <a:gd name="T1" fmla="*/ 286 h 329"/>
                    <a:gd name="T2" fmla="*/ 62 w 242"/>
                    <a:gd name="T3" fmla="*/ 329 h 329"/>
                    <a:gd name="T4" fmla="*/ 242 w 242"/>
                    <a:gd name="T5" fmla="*/ 38 h 329"/>
                    <a:gd name="T6" fmla="*/ 178 w 242"/>
                    <a:gd name="T7" fmla="*/ 0 h 329"/>
                    <a:gd name="T8" fmla="*/ 0 w 242"/>
                    <a:gd name="T9" fmla="*/ 286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329">
                      <a:moveTo>
                        <a:pt x="0" y="286"/>
                      </a:moveTo>
                      <a:lnTo>
                        <a:pt x="62" y="329"/>
                      </a:lnTo>
                      <a:lnTo>
                        <a:pt x="242" y="38"/>
                      </a:lnTo>
                      <a:lnTo>
                        <a:pt x="178" y="0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56" name="Freeform 2178"/>
                <p:cNvSpPr>
                  <a:spLocks/>
                </p:cNvSpPr>
                <p:nvPr/>
              </p:nvSpPr>
              <p:spPr bwMode="auto">
                <a:xfrm>
                  <a:off x="3110" y="2874"/>
                  <a:ext cx="167" cy="44"/>
                </a:xfrm>
                <a:custGeom>
                  <a:avLst/>
                  <a:gdLst>
                    <a:gd name="T0" fmla="*/ 0 w 333"/>
                    <a:gd name="T1" fmla="*/ 9 h 86"/>
                    <a:gd name="T2" fmla="*/ 1 w 333"/>
                    <a:gd name="T3" fmla="*/ 86 h 86"/>
                    <a:gd name="T4" fmla="*/ 333 w 333"/>
                    <a:gd name="T5" fmla="*/ 75 h 86"/>
                    <a:gd name="T6" fmla="*/ 327 w 333"/>
                    <a:gd name="T7" fmla="*/ 0 h 86"/>
                    <a:gd name="T8" fmla="*/ 0 w 333"/>
                    <a:gd name="T9" fmla="*/ 9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3" h="86">
                      <a:moveTo>
                        <a:pt x="0" y="9"/>
                      </a:moveTo>
                      <a:lnTo>
                        <a:pt x="1" y="86"/>
                      </a:lnTo>
                      <a:lnTo>
                        <a:pt x="333" y="75"/>
                      </a:lnTo>
                      <a:lnTo>
                        <a:pt x="327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57" name="Line 2179"/>
                <p:cNvSpPr>
                  <a:spLocks noChangeShapeType="1"/>
                </p:cNvSpPr>
                <p:nvPr/>
              </p:nvSpPr>
              <p:spPr bwMode="auto">
                <a:xfrm>
                  <a:off x="3070" y="2741"/>
                  <a:ext cx="9" cy="15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58" name="Line 2180"/>
                <p:cNvSpPr>
                  <a:spLocks noChangeShapeType="1"/>
                </p:cNvSpPr>
                <p:nvPr/>
              </p:nvSpPr>
              <p:spPr bwMode="auto">
                <a:xfrm>
                  <a:off x="3148" y="2863"/>
                  <a:ext cx="11" cy="16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59" name="Line 2181"/>
                <p:cNvSpPr>
                  <a:spLocks noChangeShapeType="1"/>
                </p:cNvSpPr>
                <p:nvPr/>
              </p:nvSpPr>
              <p:spPr bwMode="auto">
                <a:xfrm>
                  <a:off x="3039" y="2838"/>
                  <a:ext cx="17" cy="27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0" name="Freeform 2182"/>
                <p:cNvSpPr>
                  <a:spLocks/>
                </p:cNvSpPr>
                <p:nvPr/>
              </p:nvSpPr>
              <p:spPr bwMode="auto">
                <a:xfrm>
                  <a:off x="2831" y="2989"/>
                  <a:ext cx="192" cy="264"/>
                </a:xfrm>
                <a:custGeom>
                  <a:avLst/>
                  <a:gdLst>
                    <a:gd name="T0" fmla="*/ 70 w 385"/>
                    <a:gd name="T1" fmla="*/ 0 h 526"/>
                    <a:gd name="T2" fmla="*/ 0 w 385"/>
                    <a:gd name="T3" fmla="*/ 50 h 526"/>
                    <a:gd name="T4" fmla="*/ 317 w 385"/>
                    <a:gd name="T5" fmla="*/ 526 h 526"/>
                    <a:gd name="T6" fmla="*/ 385 w 385"/>
                    <a:gd name="T7" fmla="*/ 477 h 526"/>
                    <a:gd name="T8" fmla="*/ 70 w 385"/>
                    <a:gd name="T9" fmla="*/ 0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5" h="526">
                      <a:moveTo>
                        <a:pt x="70" y="0"/>
                      </a:moveTo>
                      <a:lnTo>
                        <a:pt x="0" y="50"/>
                      </a:lnTo>
                      <a:lnTo>
                        <a:pt x="317" y="526"/>
                      </a:lnTo>
                      <a:lnTo>
                        <a:pt x="385" y="477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1" name="Freeform 2183"/>
                <p:cNvSpPr>
                  <a:spLocks/>
                </p:cNvSpPr>
                <p:nvPr/>
              </p:nvSpPr>
              <p:spPr bwMode="auto">
                <a:xfrm>
                  <a:off x="2775" y="3028"/>
                  <a:ext cx="192" cy="262"/>
                </a:xfrm>
                <a:custGeom>
                  <a:avLst/>
                  <a:gdLst>
                    <a:gd name="T0" fmla="*/ 69 w 383"/>
                    <a:gd name="T1" fmla="*/ 0 h 524"/>
                    <a:gd name="T2" fmla="*/ 0 w 383"/>
                    <a:gd name="T3" fmla="*/ 50 h 524"/>
                    <a:gd name="T4" fmla="*/ 315 w 383"/>
                    <a:gd name="T5" fmla="*/ 524 h 524"/>
                    <a:gd name="T6" fmla="*/ 383 w 383"/>
                    <a:gd name="T7" fmla="*/ 475 h 524"/>
                    <a:gd name="T8" fmla="*/ 69 w 383"/>
                    <a:gd name="T9" fmla="*/ 0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524">
                      <a:moveTo>
                        <a:pt x="69" y="0"/>
                      </a:moveTo>
                      <a:lnTo>
                        <a:pt x="0" y="50"/>
                      </a:lnTo>
                      <a:lnTo>
                        <a:pt x="315" y="524"/>
                      </a:lnTo>
                      <a:lnTo>
                        <a:pt x="383" y="475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2" name="Freeform 2184"/>
                <p:cNvSpPr>
                  <a:spLocks/>
                </p:cNvSpPr>
                <p:nvPr/>
              </p:nvSpPr>
              <p:spPr bwMode="auto">
                <a:xfrm>
                  <a:off x="2990" y="3209"/>
                  <a:ext cx="162" cy="119"/>
                </a:xfrm>
                <a:custGeom>
                  <a:avLst/>
                  <a:gdLst>
                    <a:gd name="T0" fmla="*/ 35 w 326"/>
                    <a:gd name="T1" fmla="*/ 0 h 237"/>
                    <a:gd name="T2" fmla="*/ 0 w 326"/>
                    <a:gd name="T3" fmla="*/ 64 h 237"/>
                    <a:gd name="T4" fmla="*/ 287 w 326"/>
                    <a:gd name="T5" fmla="*/ 237 h 237"/>
                    <a:gd name="T6" fmla="*/ 326 w 326"/>
                    <a:gd name="T7" fmla="*/ 171 h 237"/>
                    <a:gd name="T8" fmla="*/ 35 w 326"/>
                    <a:gd name="T9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6" h="237">
                      <a:moveTo>
                        <a:pt x="35" y="0"/>
                      </a:moveTo>
                      <a:lnTo>
                        <a:pt x="0" y="64"/>
                      </a:lnTo>
                      <a:lnTo>
                        <a:pt x="287" y="237"/>
                      </a:lnTo>
                      <a:lnTo>
                        <a:pt x="326" y="171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" name="Freeform 2185"/>
                <p:cNvSpPr>
                  <a:spLocks/>
                </p:cNvSpPr>
                <p:nvPr/>
              </p:nvSpPr>
              <p:spPr bwMode="auto">
                <a:xfrm>
                  <a:off x="2928" y="3263"/>
                  <a:ext cx="50" cy="172"/>
                </a:xfrm>
                <a:custGeom>
                  <a:avLst/>
                  <a:gdLst>
                    <a:gd name="T0" fmla="*/ 73 w 99"/>
                    <a:gd name="T1" fmla="*/ 0 h 345"/>
                    <a:gd name="T2" fmla="*/ 0 w 99"/>
                    <a:gd name="T3" fmla="*/ 4 h 345"/>
                    <a:gd name="T4" fmla="*/ 26 w 99"/>
                    <a:gd name="T5" fmla="*/ 345 h 345"/>
                    <a:gd name="T6" fmla="*/ 99 w 99"/>
                    <a:gd name="T7" fmla="*/ 340 h 345"/>
                    <a:gd name="T8" fmla="*/ 73 w 99"/>
                    <a:gd name="T9" fmla="*/ 0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" h="345">
                      <a:moveTo>
                        <a:pt x="73" y="0"/>
                      </a:moveTo>
                      <a:lnTo>
                        <a:pt x="0" y="4"/>
                      </a:lnTo>
                      <a:lnTo>
                        <a:pt x="26" y="345"/>
                      </a:lnTo>
                      <a:lnTo>
                        <a:pt x="99" y="34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" name="Freeform 2186"/>
                <p:cNvSpPr>
                  <a:spLocks/>
                </p:cNvSpPr>
                <p:nvPr/>
              </p:nvSpPr>
              <p:spPr bwMode="auto">
                <a:xfrm>
                  <a:off x="3012" y="3158"/>
                  <a:ext cx="162" cy="118"/>
                </a:xfrm>
                <a:custGeom>
                  <a:avLst/>
                  <a:gdLst>
                    <a:gd name="T0" fmla="*/ 35 w 324"/>
                    <a:gd name="T1" fmla="*/ 0 h 236"/>
                    <a:gd name="T2" fmla="*/ 0 w 324"/>
                    <a:gd name="T3" fmla="*/ 67 h 236"/>
                    <a:gd name="T4" fmla="*/ 287 w 324"/>
                    <a:gd name="T5" fmla="*/ 236 h 236"/>
                    <a:gd name="T6" fmla="*/ 324 w 324"/>
                    <a:gd name="T7" fmla="*/ 170 h 236"/>
                    <a:gd name="T8" fmla="*/ 35 w 324"/>
                    <a:gd name="T9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4" h="236">
                      <a:moveTo>
                        <a:pt x="35" y="0"/>
                      </a:moveTo>
                      <a:lnTo>
                        <a:pt x="0" y="67"/>
                      </a:lnTo>
                      <a:lnTo>
                        <a:pt x="287" y="236"/>
                      </a:lnTo>
                      <a:lnTo>
                        <a:pt x="324" y="17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5" name="Freeform 2187"/>
                <p:cNvSpPr>
                  <a:spLocks/>
                </p:cNvSpPr>
                <p:nvPr/>
              </p:nvSpPr>
              <p:spPr bwMode="auto">
                <a:xfrm>
                  <a:off x="2876" y="3264"/>
                  <a:ext cx="50" cy="173"/>
                </a:xfrm>
                <a:custGeom>
                  <a:avLst/>
                  <a:gdLst>
                    <a:gd name="T0" fmla="*/ 75 w 100"/>
                    <a:gd name="T1" fmla="*/ 0 h 346"/>
                    <a:gd name="T2" fmla="*/ 0 w 100"/>
                    <a:gd name="T3" fmla="*/ 5 h 346"/>
                    <a:gd name="T4" fmla="*/ 26 w 100"/>
                    <a:gd name="T5" fmla="*/ 346 h 346"/>
                    <a:gd name="T6" fmla="*/ 100 w 100"/>
                    <a:gd name="T7" fmla="*/ 341 h 346"/>
                    <a:gd name="T8" fmla="*/ 75 w 100"/>
                    <a:gd name="T9" fmla="*/ 0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46">
                      <a:moveTo>
                        <a:pt x="75" y="0"/>
                      </a:moveTo>
                      <a:lnTo>
                        <a:pt x="0" y="5"/>
                      </a:lnTo>
                      <a:lnTo>
                        <a:pt x="26" y="346"/>
                      </a:lnTo>
                      <a:lnTo>
                        <a:pt x="100" y="34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6" name="Line 2188"/>
                <p:cNvSpPr>
                  <a:spLocks noChangeShapeType="1"/>
                </p:cNvSpPr>
                <p:nvPr/>
              </p:nvSpPr>
              <p:spPr bwMode="auto">
                <a:xfrm flipH="1">
                  <a:off x="3034" y="3218"/>
                  <a:ext cx="14" cy="9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7" name="Line 2189"/>
                <p:cNvSpPr>
                  <a:spLocks noChangeShapeType="1"/>
                </p:cNvSpPr>
                <p:nvPr/>
              </p:nvSpPr>
              <p:spPr bwMode="auto">
                <a:xfrm flipH="1">
                  <a:off x="2917" y="3302"/>
                  <a:ext cx="13" cy="10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8" name="Line 2190"/>
                <p:cNvSpPr>
                  <a:spLocks noChangeShapeType="1"/>
                </p:cNvSpPr>
                <p:nvPr/>
              </p:nvSpPr>
              <p:spPr bwMode="auto">
                <a:xfrm flipH="1">
                  <a:off x="2924" y="3188"/>
                  <a:ext cx="28" cy="2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9" name="Freeform 2191"/>
                <p:cNvSpPr>
                  <a:spLocks/>
                </p:cNvSpPr>
                <p:nvPr/>
              </p:nvSpPr>
              <p:spPr bwMode="auto">
                <a:xfrm>
                  <a:off x="2518" y="3044"/>
                  <a:ext cx="210" cy="249"/>
                </a:xfrm>
                <a:custGeom>
                  <a:avLst/>
                  <a:gdLst>
                    <a:gd name="T0" fmla="*/ 420 w 420"/>
                    <a:gd name="T1" fmla="*/ 54 h 500"/>
                    <a:gd name="T2" fmla="*/ 358 w 420"/>
                    <a:gd name="T3" fmla="*/ 0 h 500"/>
                    <a:gd name="T4" fmla="*/ 0 w 420"/>
                    <a:gd name="T5" fmla="*/ 443 h 500"/>
                    <a:gd name="T6" fmla="*/ 65 w 420"/>
                    <a:gd name="T7" fmla="*/ 500 h 500"/>
                    <a:gd name="T8" fmla="*/ 420 w 420"/>
                    <a:gd name="T9" fmla="*/ 54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0" h="500">
                      <a:moveTo>
                        <a:pt x="420" y="54"/>
                      </a:moveTo>
                      <a:lnTo>
                        <a:pt x="358" y="0"/>
                      </a:lnTo>
                      <a:lnTo>
                        <a:pt x="0" y="443"/>
                      </a:lnTo>
                      <a:lnTo>
                        <a:pt x="65" y="500"/>
                      </a:lnTo>
                      <a:lnTo>
                        <a:pt x="420" y="54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70" name="Freeform 2192"/>
                <p:cNvSpPr>
                  <a:spLocks/>
                </p:cNvSpPr>
                <p:nvPr/>
              </p:nvSpPr>
              <p:spPr bwMode="auto">
                <a:xfrm>
                  <a:off x="2465" y="3000"/>
                  <a:ext cx="211" cy="250"/>
                </a:xfrm>
                <a:custGeom>
                  <a:avLst/>
                  <a:gdLst>
                    <a:gd name="T0" fmla="*/ 422 w 422"/>
                    <a:gd name="T1" fmla="*/ 54 h 498"/>
                    <a:gd name="T2" fmla="*/ 355 w 422"/>
                    <a:gd name="T3" fmla="*/ 0 h 498"/>
                    <a:gd name="T4" fmla="*/ 0 w 422"/>
                    <a:gd name="T5" fmla="*/ 443 h 498"/>
                    <a:gd name="T6" fmla="*/ 65 w 422"/>
                    <a:gd name="T7" fmla="*/ 498 h 498"/>
                    <a:gd name="T8" fmla="*/ 422 w 422"/>
                    <a:gd name="T9" fmla="*/ 54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2" h="498">
                      <a:moveTo>
                        <a:pt x="422" y="54"/>
                      </a:moveTo>
                      <a:lnTo>
                        <a:pt x="355" y="0"/>
                      </a:lnTo>
                      <a:lnTo>
                        <a:pt x="0" y="443"/>
                      </a:lnTo>
                      <a:lnTo>
                        <a:pt x="65" y="498"/>
                      </a:lnTo>
                      <a:lnTo>
                        <a:pt x="422" y="54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71" name="Freeform 2193"/>
                <p:cNvSpPr>
                  <a:spLocks/>
                </p:cNvSpPr>
                <p:nvPr/>
              </p:nvSpPr>
              <p:spPr bwMode="auto">
                <a:xfrm>
                  <a:off x="2487" y="3263"/>
                  <a:ext cx="76" cy="174"/>
                </a:xfrm>
                <a:custGeom>
                  <a:avLst/>
                  <a:gdLst>
                    <a:gd name="T0" fmla="*/ 154 w 154"/>
                    <a:gd name="T1" fmla="*/ 16 h 349"/>
                    <a:gd name="T2" fmla="*/ 81 w 154"/>
                    <a:gd name="T3" fmla="*/ 0 h 349"/>
                    <a:gd name="T4" fmla="*/ 0 w 154"/>
                    <a:gd name="T5" fmla="*/ 332 h 349"/>
                    <a:gd name="T6" fmla="*/ 77 w 154"/>
                    <a:gd name="T7" fmla="*/ 349 h 349"/>
                    <a:gd name="T8" fmla="*/ 154 w 154"/>
                    <a:gd name="T9" fmla="*/ 16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" h="349">
                      <a:moveTo>
                        <a:pt x="154" y="16"/>
                      </a:moveTo>
                      <a:lnTo>
                        <a:pt x="81" y="0"/>
                      </a:lnTo>
                      <a:lnTo>
                        <a:pt x="0" y="332"/>
                      </a:lnTo>
                      <a:lnTo>
                        <a:pt x="77" y="349"/>
                      </a:lnTo>
                      <a:lnTo>
                        <a:pt x="154" y="1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72" name="Freeform 2194"/>
                <p:cNvSpPr>
                  <a:spLocks/>
                </p:cNvSpPr>
                <p:nvPr/>
              </p:nvSpPr>
              <p:spPr bwMode="auto">
                <a:xfrm>
                  <a:off x="2332" y="3211"/>
                  <a:ext cx="169" cy="97"/>
                </a:xfrm>
                <a:custGeom>
                  <a:avLst/>
                  <a:gdLst>
                    <a:gd name="T0" fmla="*/ 340 w 340"/>
                    <a:gd name="T1" fmla="*/ 73 h 195"/>
                    <a:gd name="T2" fmla="*/ 310 w 340"/>
                    <a:gd name="T3" fmla="*/ 0 h 195"/>
                    <a:gd name="T4" fmla="*/ 0 w 340"/>
                    <a:gd name="T5" fmla="*/ 122 h 195"/>
                    <a:gd name="T6" fmla="*/ 26 w 340"/>
                    <a:gd name="T7" fmla="*/ 195 h 195"/>
                    <a:gd name="T8" fmla="*/ 340 w 340"/>
                    <a:gd name="T9" fmla="*/ 73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" h="195">
                      <a:moveTo>
                        <a:pt x="340" y="73"/>
                      </a:moveTo>
                      <a:lnTo>
                        <a:pt x="310" y="0"/>
                      </a:lnTo>
                      <a:lnTo>
                        <a:pt x="0" y="122"/>
                      </a:lnTo>
                      <a:lnTo>
                        <a:pt x="26" y="195"/>
                      </a:lnTo>
                      <a:lnTo>
                        <a:pt x="340" y="73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73" name="Freeform 2195"/>
                <p:cNvSpPr>
                  <a:spLocks/>
                </p:cNvSpPr>
                <p:nvPr/>
              </p:nvSpPr>
              <p:spPr bwMode="auto">
                <a:xfrm>
                  <a:off x="2542" y="3270"/>
                  <a:ext cx="76" cy="174"/>
                </a:xfrm>
                <a:custGeom>
                  <a:avLst/>
                  <a:gdLst>
                    <a:gd name="T0" fmla="*/ 151 w 151"/>
                    <a:gd name="T1" fmla="*/ 18 h 349"/>
                    <a:gd name="T2" fmla="*/ 79 w 151"/>
                    <a:gd name="T3" fmla="*/ 0 h 349"/>
                    <a:gd name="T4" fmla="*/ 0 w 151"/>
                    <a:gd name="T5" fmla="*/ 332 h 349"/>
                    <a:gd name="T6" fmla="*/ 74 w 151"/>
                    <a:gd name="T7" fmla="*/ 349 h 349"/>
                    <a:gd name="T8" fmla="*/ 151 w 151"/>
                    <a:gd name="T9" fmla="*/ 18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1" h="349">
                      <a:moveTo>
                        <a:pt x="151" y="18"/>
                      </a:moveTo>
                      <a:lnTo>
                        <a:pt x="79" y="0"/>
                      </a:lnTo>
                      <a:lnTo>
                        <a:pt x="0" y="332"/>
                      </a:lnTo>
                      <a:lnTo>
                        <a:pt x="74" y="349"/>
                      </a:lnTo>
                      <a:lnTo>
                        <a:pt x="151" y="18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74" name="Freeform 2196"/>
                <p:cNvSpPr>
                  <a:spLocks/>
                </p:cNvSpPr>
                <p:nvPr/>
              </p:nvSpPr>
              <p:spPr bwMode="auto">
                <a:xfrm>
                  <a:off x="2314" y="3161"/>
                  <a:ext cx="169" cy="96"/>
                </a:xfrm>
                <a:custGeom>
                  <a:avLst/>
                  <a:gdLst>
                    <a:gd name="T0" fmla="*/ 336 w 336"/>
                    <a:gd name="T1" fmla="*/ 70 h 191"/>
                    <a:gd name="T2" fmla="*/ 311 w 336"/>
                    <a:gd name="T3" fmla="*/ 0 h 191"/>
                    <a:gd name="T4" fmla="*/ 0 w 336"/>
                    <a:gd name="T5" fmla="*/ 122 h 191"/>
                    <a:gd name="T6" fmla="*/ 24 w 336"/>
                    <a:gd name="T7" fmla="*/ 191 h 191"/>
                    <a:gd name="T8" fmla="*/ 336 w 336"/>
                    <a:gd name="T9" fmla="*/ 7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6" h="191">
                      <a:moveTo>
                        <a:pt x="336" y="70"/>
                      </a:moveTo>
                      <a:lnTo>
                        <a:pt x="311" y="0"/>
                      </a:lnTo>
                      <a:lnTo>
                        <a:pt x="0" y="122"/>
                      </a:lnTo>
                      <a:lnTo>
                        <a:pt x="24" y="191"/>
                      </a:lnTo>
                      <a:lnTo>
                        <a:pt x="336" y="7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75" name="Line 2197"/>
                <p:cNvSpPr>
                  <a:spLocks noChangeShapeType="1"/>
                </p:cNvSpPr>
                <p:nvPr/>
              </p:nvSpPr>
              <p:spPr bwMode="auto">
                <a:xfrm flipH="1" flipV="1">
                  <a:off x="2552" y="3302"/>
                  <a:ext cx="14" cy="13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76" name="Line 2198"/>
                <p:cNvSpPr>
                  <a:spLocks noChangeShapeType="1"/>
                </p:cNvSpPr>
                <p:nvPr/>
              </p:nvSpPr>
              <p:spPr bwMode="auto">
                <a:xfrm flipH="1" flipV="1">
                  <a:off x="2439" y="3213"/>
                  <a:ext cx="13" cy="13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77" name="Line 2199"/>
                <p:cNvSpPr>
                  <a:spLocks noChangeShapeType="1"/>
                </p:cNvSpPr>
                <p:nvPr/>
              </p:nvSpPr>
              <p:spPr bwMode="auto">
                <a:xfrm flipH="1" flipV="1">
                  <a:off x="2539" y="3190"/>
                  <a:ext cx="27" cy="23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841" name="Group 2154"/>
              <p:cNvGrpSpPr>
                <a:grpSpLocks/>
              </p:cNvGrpSpPr>
              <p:nvPr/>
            </p:nvGrpSpPr>
            <p:grpSpPr bwMode="auto">
              <a:xfrm>
                <a:off x="4644008" y="5733256"/>
                <a:ext cx="282704" cy="169200"/>
                <a:chOff x="2246" y="2422"/>
                <a:chExt cx="1031" cy="1022"/>
              </a:xfrm>
            </p:grpSpPr>
            <p:sp>
              <p:nvSpPr>
                <p:cNvPr id="888" name="Freeform 2155"/>
                <p:cNvSpPr>
                  <a:spLocks/>
                </p:cNvSpPr>
                <p:nvPr/>
              </p:nvSpPr>
              <p:spPr bwMode="auto">
                <a:xfrm>
                  <a:off x="2642" y="2422"/>
                  <a:ext cx="105" cy="167"/>
                </a:xfrm>
                <a:custGeom>
                  <a:avLst/>
                  <a:gdLst>
                    <a:gd name="T0" fmla="*/ 146 w 210"/>
                    <a:gd name="T1" fmla="*/ 333 h 333"/>
                    <a:gd name="T2" fmla="*/ 210 w 210"/>
                    <a:gd name="T3" fmla="*/ 306 h 333"/>
                    <a:gd name="T4" fmla="*/ 68 w 210"/>
                    <a:gd name="T5" fmla="*/ 0 h 333"/>
                    <a:gd name="T6" fmla="*/ 0 w 210"/>
                    <a:gd name="T7" fmla="*/ 30 h 333"/>
                    <a:gd name="T8" fmla="*/ 146 w 210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" h="333">
                      <a:moveTo>
                        <a:pt x="146" y="333"/>
                      </a:moveTo>
                      <a:lnTo>
                        <a:pt x="210" y="306"/>
                      </a:lnTo>
                      <a:lnTo>
                        <a:pt x="68" y="0"/>
                      </a:lnTo>
                      <a:lnTo>
                        <a:pt x="0" y="30"/>
                      </a:lnTo>
                      <a:lnTo>
                        <a:pt x="146" y="333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89" name="Rectangle 2156"/>
                <p:cNvSpPr>
                  <a:spLocks noChangeArrowheads="1"/>
                </p:cNvSpPr>
                <p:nvPr/>
              </p:nvSpPr>
              <p:spPr bwMode="auto">
                <a:xfrm>
                  <a:off x="2716" y="2570"/>
                  <a:ext cx="33" cy="280"/>
                </a:xfrm>
                <a:prstGeom prst="rect">
                  <a:avLst/>
                </a:prstGeom>
                <a:solidFill>
                  <a:srgbClr val="0073E6"/>
                </a:solidFill>
                <a:ln w="3175">
                  <a:solidFill>
                    <a:srgbClr val="0075EA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90" name="Rectangle 2157"/>
                <p:cNvSpPr>
                  <a:spLocks noChangeArrowheads="1"/>
                </p:cNvSpPr>
                <p:nvPr/>
              </p:nvSpPr>
              <p:spPr bwMode="auto">
                <a:xfrm>
                  <a:off x="2783" y="2570"/>
                  <a:ext cx="34" cy="280"/>
                </a:xfrm>
                <a:prstGeom prst="rect">
                  <a:avLst/>
                </a:prstGeom>
                <a:solidFill>
                  <a:srgbClr val="0073E6"/>
                </a:solidFill>
                <a:ln w="3175">
                  <a:solidFill>
                    <a:srgbClr val="0075EA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91" name="Freeform 2158"/>
                <p:cNvSpPr>
                  <a:spLocks/>
                </p:cNvSpPr>
                <p:nvPr/>
              </p:nvSpPr>
              <p:spPr bwMode="auto">
                <a:xfrm>
                  <a:off x="2779" y="2425"/>
                  <a:ext cx="115" cy="163"/>
                </a:xfrm>
                <a:custGeom>
                  <a:avLst/>
                  <a:gdLst>
                    <a:gd name="T0" fmla="*/ 0 w 231"/>
                    <a:gd name="T1" fmla="*/ 292 h 327"/>
                    <a:gd name="T2" fmla="*/ 67 w 231"/>
                    <a:gd name="T3" fmla="*/ 327 h 327"/>
                    <a:gd name="T4" fmla="*/ 231 w 231"/>
                    <a:gd name="T5" fmla="*/ 30 h 327"/>
                    <a:gd name="T6" fmla="*/ 165 w 231"/>
                    <a:gd name="T7" fmla="*/ 0 h 327"/>
                    <a:gd name="T8" fmla="*/ 0 w 231"/>
                    <a:gd name="T9" fmla="*/ 292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1" h="327">
                      <a:moveTo>
                        <a:pt x="0" y="292"/>
                      </a:moveTo>
                      <a:lnTo>
                        <a:pt x="67" y="327"/>
                      </a:lnTo>
                      <a:lnTo>
                        <a:pt x="231" y="30"/>
                      </a:lnTo>
                      <a:lnTo>
                        <a:pt x="165" y="0"/>
                      </a:lnTo>
                      <a:lnTo>
                        <a:pt x="0" y="292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92" name="Freeform 2159"/>
                <p:cNvSpPr>
                  <a:spLocks/>
                </p:cNvSpPr>
                <p:nvPr/>
              </p:nvSpPr>
              <p:spPr bwMode="auto">
                <a:xfrm>
                  <a:off x="2597" y="2451"/>
                  <a:ext cx="106" cy="170"/>
                </a:xfrm>
                <a:custGeom>
                  <a:avLst/>
                  <a:gdLst>
                    <a:gd name="T0" fmla="*/ 142 w 213"/>
                    <a:gd name="T1" fmla="*/ 341 h 341"/>
                    <a:gd name="T2" fmla="*/ 213 w 213"/>
                    <a:gd name="T3" fmla="*/ 308 h 341"/>
                    <a:gd name="T4" fmla="*/ 67 w 213"/>
                    <a:gd name="T5" fmla="*/ 0 h 341"/>
                    <a:gd name="T6" fmla="*/ 0 w 213"/>
                    <a:gd name="T7" fmla="*/ 32 h 341"/>
                    <a:gd name="T8" fmla="*/ 142 w 213"/>
                    <a:gd name="T9" fmla="*/ 341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41">
                      <a:moveTo>
                        <a:pt x="142" y="341"/>
                      </a:moveTo>
                      <a:lnTo>
                        <a:pt x="213" y="308"/>
                      </a:lnTo>
                      <a:lnTo>
                        <a:pt x="67" y="0"/>
                      </a:lnTo>
                      <a:lnTo>
                        <a:pt x="0" y="32"/>
                      </a:lnTo>
                      <a:lnTo>
                        <a:pt x="142" y="341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93" name="Freeform 2160"/>
                <p:cNvSpPr>
                  <a:spLocks/>
                </p:cNvSpPr>
                <p:nvPr/>
              </p:nvSpPr>
              <p:spPr bwMode="auto">
                <a:xfrm>
                  <a:off x="2822" y="2451"/>
                  <a:ext cx="116" cy="165"/>
                </a:xfrm>
                <a:custGeom>
                  <a:avLst/>
                  <a:gdLst>
                    <a:gd name="T0" fmla="*/ 0 w 232"/>
                    <a:gd name="T1" fmla="*/ 297 h 330"/>
                    <a:gd name="T2" fmla="*/ 68 w 232"/>
                    <a:gd name="T3" fmla="*/ 330 h 330"/>
                    <a:gd name="T4" fmla="*/ 232 w 232"/>
                    <a:gd name="T5" fmla="*/ 37 h 330"/>
                    <a:gd name="T6" fmla="*/ 168 w 232"/>
                    <a:gd name="T7" fmla="*/ 0 h 330"/>
                    <a:gd name="T8" fmla="*/ 0 w 232"/>
                    <a:gd name="T9" fmla="*/ 297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2" h="330">
                      <a:moveTo>
                        <a:pt x="0" y="297"/>
                      </a:moveTo>
                      <a:lnTo>
                        <a:pt x="68" y="330"/>
                      </a:lnTo>
                      <a:lnTo>
                        <a:pt x="232" y="37"/>
                      </a:lnTo>
                      <a:lnTo>
                        <a:pt x="168" y="0"/>
                      </a:lnTo>
                      <a:lnTo>
                        <a:pt x="0" y="297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94" name="Line 2161"/>
                <p:cNvSpPr>
                  <a:spLocks noChangeShapeType="1"/>
                </p:cNvSpPr>
                <p:nvPr/>
              </p:nvSpPr>
              <p:spPr bwMode="auto">
                <a:xfrm>
                  <a:off x="2685" y="2562"/>
                  <a:ext cx="19" cy="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95" name="Line 2162"/>
                <p:cNvSpPr>
                  <a:spLocks noChangeShapeType="1"/>
                </p:cNvSpPr>
                <p:nvPr/>
              </p:nvSpPr>
              <p:spPr bwMode="auto">
                <a:xfrm>
                  <a:off x="2828" y="2556"/>
                  <a:ext cx="19" cy="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96" name="Line 2163"/>
                <p:cNvSpPr>
                  <a:spLocks noChangeShapeType="1"/>
                </p:cNvSpPr>
                <p:nvPr/>
              </p:nvSpPr>
              <p:spPr bwMode="auto">
                <a:xfrm>
                  <a:off x="2747" y="2639"/>
                  <a:ext cx="36" cy="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97" name="Freeform 2164"/>
                <p:cNvSpPr>
                  <a:spLocks/>
                </p:cNvSpPr>
                <p:nvPr/>
              </p:nvSpPr>
              <p:spPr bwMode="auto">
                <a:xfrm>
                  <a:off x="2394" y="2789"/>
                  <a:ext cx="252" cy="202"/>
                </a:xfrm>
                <a:custGeom>
                  <a:avLst/>
                  <a:gdLst>
                    <a:gd name="T0" fmla="*/ 451 w 503"/>
                    <a:gd name="T1" fmla="*/ 406 h 406"/>
                    <a:gd name="T2" fmla="*/ 503 w 503"/>
                    <a:gd name="T3" fmla="*/ 337 h 406"/>
                    <a:gd name="T4" fmla="*/ 46 w 503"/>
                    <a:gd name="T5" fmla="*/ 0 h 406"/>
                    <a:gd name="T6" fmla="*/ 0 w 503"/>
                    <a:gd name="T7" fmla="*/ 69 h 406"/>
                    <a:gd name="T8" fmla="*/ 451 w 503"/>
                    <a:gd name="T9" fmla="*/ 406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3" h="406">
                      <a:moveTo>
                        <a:pt x="451" y="406"/>
                      </a:moveTo>
                      <a:lnTo>
                        <a:pt x="503" y="337"/>
                      </a:lnTo>
                      <a:lnTo>
                        <a:pt x="46" y="0"/>
                      </a:lnTo>
                      <a:lnTo>
                        <a:pt x="0" y="69"/>
                      </a:lnTo>
                      <a:lnTo>
                        <a:pt x="451" y="40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98" name="Freeform 2165"/>
                <p:cNvSpPr>
                  <a:spLocks/>
                </p:cNvSpPr>
                <p:nvPr/>
              </p:nvSpPr>
              <p:spPr bwMode="auto">
                <a:xfrm>
                  <a:off x="2434" y="2733"/>
                  <a:ext cx="251" cy="202"/>
                </a:xfrm>
                <a:custGeom>
                  <a:avLst/>
                  <a:gdLst>
                    <a:gd name="T0" fmla="*/ 452 w 501"/>
                    <a:gd name="T1" fmla="*/ 404 h 404"/>
                    <a:gd name="T2" fmla="*/ 501 w 501"/>
                    <a:gd name="T3" fmla="*/ 337 h 404"/>
                    <a:gd name="T4" fmla="*/ 47 w 501"/>
                    <a:gd name="T5" fmla="*/ 0 h 404"/>
                    <a:gd name="T6" fmla="*/ 0 w 501"/>
                    <a:gd name="T7" fmla="*/ 70 h 404"/>
                    <a:gd name="T8" fmla="*/ 452 w 501"/>
                    <a:gd name="T9" fmla="*/ 404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1" h="404">
                      <a:moveTo>
                        <a:pt x="452" y="404"/>
                      </a:moveTo>
                      <a:lnTo>
                        <a:pt x="501" y="337"/>
                      </a:lnTo>
                      <a:lnTo>
                        <a:pt x="47" y="0"/>
                      </a:lnTo>
                      <a:lnTo>
                        <a:pt x="0" y="70"/>
                      </a:lnTo>
                      <a:lnTo>
                        <a:pt x="452" y="404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99" name="Freeform 2166"/>
                <p:cNvSpPr>
                  <a:spLocks/>
                </p:cNvSpPr>
                <p:nvPr/>
              </p:nvSpPr>
              <p:spPr bwMode="auto">
                <a:xfrm>
                  <a:off x="2249" y="2768"/>
                  <a:ext cx="173" cy="68"/>
                </a:xfrm>
                <a:custGeom>
                  <a:avLst/>
                  <a:gdLst>
                    <a:gd name="T0" fmla="*/ 329 w 346"/>
                    <a:gd name="T1" fmla="*/ 137 h 137"/>
                    <a:gd name="T2" fmla="*/ 346 w 346"/>
                    <a:gd name="T3" fmla="*/ 58 h 137"/>
                    <a:gd name="T4" fmla="*/ 17 w 346"/>
                    <a:gd name="T5" fmla="*/ 0 h 137"/>
                    <a:gd name="T6" fmla="*/ 0 w 346"/>
                    <a:gd name="T7" fmla="*/ 72 h 137"/>
                    <a:gd name="T8" fmla="*/ 329 w 346"/>
                    <a:gd name="T9" fmla="*/ 137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6" h="137">
                      <a:moveTo>
                        <a:pt x="329" y="137"/>
                      </a:moveTo>
                      <a:lnTo>
                        <a:pt x="346" y="58"/>
                      </a:lnTo>
                      <a:lnTo>
                        <a:pt x="17" y="0"/>
                      </a:lnTo>
                      <a:lnTo>
                        <a:pt x="0" y="72"/>
                      </a:lnTo>
                      <a:lnTo>
                        <a:pt x="329" y="137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00" name="Freeform 2167"/>
                <p:cNvSpPr>
                  <a:spLocks/>
                </p:cNvSpPr>
                <p:nvPr/>
              </p:nvSpPr>
              <p:spPr bwMode="auto">
                <a:xfrm>
                  <a:off x="2366" y="2601"/>
                  <a:ext cx="104" cy="170"/>
                </a:xfrm>
                <a:custGeom>
                  <a:avLst/>
                  <a:gdLst>
                    <a:gd name="T0" fmla="*/ 140 w 208"/>
                    <a:gd name="T1" fmla="*/ 341 h 341"/>
                    <a:gd name="T2" fmla="*/ 208 w 208"/>
                    <a:gd name="T3" fmla="*/ 308 h 341"/>
                    <a:gd name="T4" fmla="*/ 69 w 208"/>
                    <a:gd name="T5" fmla="*/ 0 h 341"/>
                    <a:gd name="T6" fmla="*/ 0 w 208"/>
                    <a:gd name="T7" fmla="*/ 29 h 341"/>
                    <a:gd name="T8" fmla="*/ 140 w 208"/>
                    <a:gd name="T9" fmla="*/ 341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41">
                      <a:moveTo>
                        <a:pt x="140" y="341"/>
                      </a:moveTo>
                      <a:lnTo>
                        <a:pt x="208" y="308"/>
                      </a:lnTo>
                      <a:lnTo>
                        <a:pt x="69" y="0"/>
                      </a:lnTo>
                      <a:lnTo>
                        <a:pt x="0" y="29"/>
                      </a:lnTo>
                      <a:lnTo>
                        <a:pt x="140" y="341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01" name="Freeform 2168"/>
                <p:cNvSpPr>
                  <a:spLocks/>
                </p:cNvSpPr>
                <p:nvPr/>
              </p:nvSpPr>
              <p:spPr bwMode="auto">
                <a:xfrm>
                  <a:off x="2246" y="2823"/>
                  <a:ext cx="172" cy="69"/>
                </a:xfrm>
                <a:custGeom>
                  <a:avLst/>
                  <a:gdLst>
                    <a:gd name="T0" fmla="*/ 330 w 343"/>
                    <a:gd name="T1" fmla="*/ 138 h 138"/>
                    <a:gd name="T2" fmla="*/ 343 w 343"/>
                    <a:gd name="T3" fmla="*/ 60 h 138"/>
                    <a:gd name="T4" fmla="*/ 15 w 343"/>
                    <a:gd name="T5" fmla="*/ 0 h 138"/>
                    <a:gd name="T6" fmla="*/ 0 w 343"/>
                    <a:gd name="T7" fmla="*/ 73 h 138"/>
                    <a:gd name="T8" fmla="*/ 330 w 343"/>
                    <a:gd name="T9" fmla="*/ 13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3" h="138">
                      <a:moveTo>
                        <a:pt x="330" y="138"/>
                      </a:moveTo>
                      <a:lnTo>
                        <a:pt x="343" y="60"/>
                      </a:lnTo>
                      <a:lnTo>
                        <a:pt x="15" y="0"/>
                      </a:lnTo>
                      <a:lnTo>
                        <a:pt x="0" y="73"/>
                      </a:lnTo>
                      <a:lnTo>
                        <a:pt x="330" y="138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02" name="Freeform 2169"/>
                <p:cNvSpPr>
                  <a:spLocks/>
                </p:cNvSpPr>
                <p:nvPr/>
              </p:nvSpPr>
              <p:spPr bwMode="auto">
                <a:xfrm>
                  <a:off x="2416" y="2579"/>
                  <a:ext cx="102" cy="171"/>
                </a:xfrm>
                <a:custGeom>
                  <a:avLst/>
                  <a:gdLst>
                    <a:gd name="T0" fmla="*/ 134 w 205"/>
                    <a:gd name="T1" fmla="*/ 342 h 342"/>
                    <a:gd name="T2" fmla="*/ 205 w 205"/>
                    <a:gd name="T3" fmla="*/ 311 h 342"/>
                    <a:gd name="T4" fmla="*/ 69 w 205"/>
                    <a:gd name="T5" fmla="*/ 0 h 342"/>
                    <a:gd name="T6" fmla="*/ 0 w 205"/>
                    <a:gd name="T7" fmla="*/ 32 h 342"/>
                    <a:gd name="T8" fmla="*/ 134 w 205"/>
                    <a:gd name="T9" fmla="*/ 342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5" h="342">
                      <a:moveTo>
                        <a:pt x="134" y="342"/>
                      </a:moveTo>
                      <a:lnTo>
                        <a:pt x="205" y="311"/>
                      </a:lnTo>
                      <a:lnTo>
                        <a:pt x="69" y="0"/>
                      </a:lnTo>
                      <a:lnTo>
                        <a:pt x="0" y="32"/>
                      </a:lnTo>
                      <a:lnTo>
                        <a:pt x="134" y="342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03" name="Line 2170"/>
                <p:cNvSpPr>
                  <a:spLocks noChangeShapeType="1"/>
                </p:cNvSpPr>
                <p:nvPr/>
              </p:nvSpPr>
              <p:spPr bwMode="auto">
                <a:xfrm flipV="1">
                  <a:off x="2373" y="2826"/>
                  <a:ext cx="10" cy="16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04" name="Line 2171"/>
                <p:cNvSpPr>
                  <a:spLocks noChangeShapeType="1"/>
                </p:cNvSpPr>
                <p:nvPr/>
              </p:nvSpPr>
              <p:spPr bwMode="auto">
                <a:xfrm flipV="1">
                  <a:off x="2456" y="2707"/>
                  <a:ext cx="9" cy="12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05" name="Line 2172"/>
                <p:cNvSpPr>
                  <a:spLocks noChangeShapeType="1"/>
                </p:cNvSpPr>
                <p:nvPr/>
              </p:nvSpPr>
              <p:spPr bwMode="auto">
                <a:xfrm flipV="1">
                  <a:off x="2473" y="2808"/>
                  <a:ext cx="19" cy="30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06" name="Freeform 2173"/>
                <p:cNvSpPr>
                  <a:spLocks/>
                </p:cNvSpPr>
                <p:nvPr/>
              </p:nvSpPr>
              <p:spPr bwMode="auto">
                <a:xfrm>
                  <a:off x="2840" y="2768"/>
                  <a:ext cx="260" cy="185"/>
                </a:xfrm>
                <a:custGeom>
                  <a:avLst/>
                  <a:gdLst>
                    <a:gd name="T0" fmla="*/ 0 w 520"/>
                    <a:gd name="T1" fmla="*/ 299 h 370"/>
                    <a:gd name="T2" fmla="*/ 43 w 520"/>
                    <a:gd name="T3" fmla="*/ 370 h 370"/>
                    <a:gd name="T4" fmla="*/ 520 w 520"/>
                    <a:gd name="T5" fmla="*/ 71 h 370"/>
                    <a:gd name="T6" fmla="*/ 479 w 520"/>
                    <a:gd name="T7" fmla="*/ 0 h 370"/>
                    <a:gd name="T8" fmla="*/ 0 w 520"/>
                    <a:gd name="T9" fmla="*/ 299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0" h="370">
                      <a:moveTo>
                        <a:pt x="0" y="299"/>
                      </a:moveTo>
                      <a:lnTo>
                        <a:pt x="43" y="370"/>
                      </a:lnTo>
                      <a:lnTo>
                        <a:pt x="520" y="71"/>
                      </a:lnTo>
                      <a:lnTo>
                        <a:pt x="479" y="0"/>
                      </a:lnTo>
                      <a:lnTo>
                        <a:pt x="0" y="299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07" name="Freeform 2174"/>
                <p:cNvSpPr>
                  <a:spLocks/>
                </p:cNvSpPr>
                <p:nvPr/>
              </p:nvSpPr>
              <p:spPr bwMode="auto">
                <a:xfrm>
                  <a:off x="2875" y="2825"/>
                  <a:ext cx="261" cy="186"/>
                </a:xfrm>
                <a:custGeom>
                  <a:avLst/>
                  <a:gdLst>
                    <a:gd name="T0" fmla="*/ 0 w 522"/>
                    <a:gd name="T1" fmla="*/ 301 h 372"/>
                    <a:gd name="T2" fmla="*/ 45 w 522"/>
                    <a:gd name="T3" fmla="*/ 372 h 372"/>
                    <a:gd name="T4" fmla="*/ 522 w 522"/>
                    <a:gd name="T5" fmla="*/ 69 h 372"/>
                    <a:gd name="T6" fmla="*/ 480 w 522"/>
                    <a:gd name="T7" fmla="*/ 0 h 372"/>
                    <a:gd name="T8" fmla="*/ 0 w 522"/>
                    <a:gd name="T9" fmla="*/ 301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2" h="372">
                      <a:moveTo>
                        <a:pt x="0" y="301"/>
                      </a:moveTo>
                      <a:lnTo>
                        <a:pt x="45" y="372"/>
                      </a:lnTo>
                      <a:lnTo>
                        <a:pt x="522" y="69"/>
                      </a:lnTo>
                      <a:lnTo>
                        <a:pt x="480" y="0"/>
                      </a:lnTo>
                      <a:lnTo>
                        <a:pt x="0" y="301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08" name="Freeform 2175"/>
                <p:cNvSpPr>
                  <a:spLocks/>
                </p:cNvSpPr>
                <p:nvPr/>
              </p:nvSpPr>
              <p:spPr bwMode="auto">
                <a:xfrm>
                  <a:off x="3059" y="2639"/>
                  <a:ext cx="124" cy="164"/>
                </a:xfrm>
                <a:custGeom>
                  <a:avLst/>
                  <a:gdLst>
                    <a:gd name="T0" fmla="*/ 0 w 246"/>
                    <a:gd name="T1" fmla="*/ 286 h 328"/>
                    <a:gd name="T2" fmla="*/ 60 w 246"/>
                    <a:gd name="T3" fmla="*/ 328 h 328"/>
                    <a:gd name="T4" fmla="*/ 246 w 246"/>
                    <a:gd name="T5" fmla="*/ 40 h 328"/>
                    <a:gd name="T6" fmla="*/ 182 w 246"/>
                    <a:gd name="T7" fmla="*/ 0 h 328"/>
                    <a:gd name="T8" fmla="*/ 0 w 246"/>
                    <a:gd name="T9" fmla="*/ 286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6" h="328">
                      <a:moveTo>
                        <a:pt x="0" y="286"/>
                      </a:moveTo>
                      <a:lnTo>
                        <a:pt x="60" y="328"/>
                      </a:lnTo>
                      <a:lnTo>
                        <a:pt x="246" y="40"/>
                      </a:lnTo>
                      <a:lnTo>
                        <a:pt x="182" y="0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09" name="Freeform 2176"/>
                <p:cNvSpPr>
                  <a:spLocks/>
                </p:cNvSpPr>
                <p:nvPr/>
              </p:nvSpPr>
              <p:spPr bwMode="auto">
                <a:xfrm>
                  <a:off x="3110" y="2823"/>
                  <a:ext cx="167" cy="40"/>
                </a:xfrm>
                <a:custGeom>
                  <a:avLst/>
                  <a:gdLst>
                    <a:gd name="T0" fmla="*/ 0 w 333"/>
                    <a:gd name="T1" fmla="*/ 8 h 79"/>
                    <a:gd name="T2" fmla="*/ 0 w 333"/>
                    <a:gd name="T3" fmla="*/ 79 h 79"/>
                    <a:gd name="T4" fmla="*/ 333 w 333"/>
                    <a:gd name="T5" fmla="*/ 73 h 79"/>
                    <a:gd name="T6" fmla="*/ 327 w 333"/>
                    <a:gd name="T7" fmla="*/ 0 h 79"/>
                    <a:gd name="T8" fmla="*/ 0 w 333"/>
                    <a:gd name="T9" fmla="*/ 8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3" h="79">
                      <a:moveTo>
                        <a:pt x="0" y="8"/>
                      </a:moveTo>
                      <a:lnTo>
                        <a:pt x="0" y="79"/>
                      </a:lnTo>
                      <a:lnTo>
                        <a:pt x="333" y="73"/>
                      </a:lnTo>
                      <a:lnTo>
                        <a:pt x="327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10" name="Freeform 2177"/>
                <p:cNvSpPr>
                  <a:spLocks/>
                </p:cNvSpPr>
                <p:nvPr/>
              </p:nvSpPr>
              <p:spPr bwMode="auto">
                <a:xfrm>
                  <a:off x="3012" y="2615"/>
                  <a:ext cx="120" cy="164"/>
                </a:xfrm>
                <a:custGeom>
                  <a:avLst/>
                  <a:gdLst>
                    <a:gd name="T0" fmla="*/ 0 w 242"/>
                    <a:gd name="T1" fmla="*/ 286 h 329"/>
                    <a:gd name="T2" fmla="*/ 62 w 242"/>
                    <a:gd name="T3" fmla="*/ 329 h 329"/>
                    <a:gd name="T4" fmla="*/ 242 w 242"/>
                    <a:gd name="T5" fmla="*/ 38 h 329"/>
                    <a:gd name="T6" fmla="*/ 178 w 242"/>
                    <a:gd name="T7" fmla="*/ 0 h 329"/>
                    <a:gd name="T8" fmla="*/ 0 w 242"/>
                    <a:gd name="T9" fmla="*/ 286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329">
                      <a:moveTo>
                        <a:pt x="0" y="286"/>
                      </a:moveTo>
                      <a:lnTo>
                        <a:pt x="62" y="329"/>
                      </a:lnTo>
                      <a:lnTo>
                        <a:pt x="242" y="38"/>
                      </a:lnTo>
                      <a:lnTo>
                        <a:pt x="178" y="0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11" name="Freeform 2178"/>
                <p:cNvSpPr>
                  <a:spLocks/>
                </p:cNvSpPr>
                <p:nvPr/>
              </p:nvSpPr>
              <p:spPr bwMode="auto">
                <a:xfrm>
                  <a:off x="3110" y="2874"/>
                  <a:ext cx="167" cy="44"/>
                </a:xfrm>
                <a:custGeom>
                  <a:avLst/>
                  <a:gdLst>
                    <a:gd name="T0" fmla="*/ 0 w 333"/>
                    <a:gd name="T1" fmla="*/ 9 h 86"/>
                    <a:gd name="T2" fmla="*/ 1 w 333"/>
                    <a:gd name="T3" fmla="*/ 86 h 86"/>
                    <a:gd name="T4" fmla="*/ 333 w 333"/>
                    <a:gd name="T5" fmla="*/ 75 h 86"/>
                    <a:gd name="T6" fmla="*/ 327 w 333"/>
                    <a:gd name="T7" fmla="*/ 0 h 86"/>
                    <a:gd name="T8" fmla="*/ 0 w 333"/>
                    <a:gd name="T9" fmla="*/ 9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3" h="86">
                      <a:moveTo>
                        <a:pt x="0" y="9"/>
                      </a:moveTo>
                      <a:lnTo>
                        <a:pt x="1" y="86"/>
                      </a:lnTo>
                      <a:lnTo>
                        <a:pt x="333" y="75"/>
                      </a:lnTo>
                      <a:lnTo>
                        <a:pt x="327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12" name="Line 2179"/>
                <p:cNvSpPr>
                  <a:spLocks noChangeShapeType="1"/>
                </p:cNvSpPr>
                <p:nvPr/>
              </p:nvSpPr>
              <p:spPr bwMode="auto">
                <a:xfrm>
                  <a:off x="3070" y="2741"/>
                  <a:ext cx="9" cy="15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13" name="Line 2180"/>
                <p:cNvSpPr>
                  <a:spLocks noChangeShapeType="1"/>
                </p:cNvSpPr>
                <p:nvPr/>
              </p:nvSpPr>
              <p:spPr bwMode="auto">
                <a:xfrm>
                  <a:off x="3148" y="2863"/>
                  <a:ext cx="11" cy="16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14" name="Line 2181"/>
                <p:cNvSpPr>
                  <a:spLocks noChangeShapeType="1"/>
                </p:cNvSpPr>
                <p:nvPr/>
              </p:nvSpPr>
              <p:spPr bwMode="auto">
                <a:xfrm>
                  <a:off x="3039" y="2838"/>
                  <a:ext cx="17" cy="27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15" name="Freeform 2182"/>
                <p:cNvSpPr>
                  <a:spLocks/>
                </p:cNvSpPr>
                <p:nvPr/>
              </p:nvSpPr>
              <p:spPr bwMode="auto">
                <a:xfrm>
                  <a:off x="2831" y="2989"/>
                  <a:ext cx="192" cy="264"/>
                </a:xfrm>
                <a:custGeom>
                  <a:avLst/>
                  <a:gdLst>
                    <a:gd name="T0" fmla="*/ 70 w 385"/>
                    <a:gd name="T1" fmla="*/ 0 h 526"/>
                    <a:gd name="T2" fmla="*/ 0 w 385"/>
                    <a:gd name="T3" fmla="*/ 50 h 526"/>
                    <a:gd name="T4" fmla="*/ 317 w 385"/>
                    <a:gd name="T5" fmla="*/ 526 h 526"/>
                    <a:gd name="T6" fmla="*/ 385 w 385"/>
                    <a:gd name="T7" fmla="*/ 477 h 526"/>
                    <a:gd name="T8" fmla="*/ 70 w 385"/>
                    <a:gd name="T9" fmla="*/ 0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5" h="526">
                      <a:moveTo>
                        <a:pt x="70" y="0"/>
                      </a:moveTo>
                      <a:lnTo>
                        <a:pt x="0" y="50"/>
                      </a:lnTo>
                      <a:lnTo>
                        <a:pt x="317" y="526"/>
                      </a:lnTo>
                      <a:lnTo>
                        <a:pt x="385" y="477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16" name="Freeform 2183"/>
                <p:cNvSpPr>
                  <a:spLocks/>
                </p:cNvSpPr>
                <p:nvPr/>
              </p:nvSpPr>
              <p:spPr bwMode="auto">
                <a:xfrm>
                  <a:off x="2775" y="3028"/>
                  <a:ext cx="192" cy="262"/>
                </a:xfrm>
                <a:custGeom>
                  <a:avLst/>
                  <a:gdLst>
                    <a:gd name="T0" fmla="*/ 69 w 383"/>
                    <a:gd name="T1" fmla="*/ 0 h 524"/>
                    <a:gd name="T2" fmla="*/ 0 w 383"/>
                    <a:gd name="T3" fmla="*/ 50 h 524"/>
                    <a:gd name="T4" fmla="*/ 315 w 383"/>
                    <a:gd name="T5" fmla="*/ 524 h 524"/>
                    <a:gd name="T6" fmla="*/ 383 w 383"/>
                    <a:gd name="T7" fmla="*/ 475 h 524"/>
                    <a:gd name="T8" fmla="*/ 69 w 383"/>
                    <a:gd name="T9" fmla="*/ 0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524">
                      <a:moveTo>
                        <a:pt x="69" y="0"/>
                      </a:moveTo>
                      <a:lnTo>
                        <a:pt x="0" y="50"/>
                      </a:lnTo>
                      <a:lnTo>
                        <a:pt x="315" y="524"/>
                      </a:lnTo>
                      <a:lnTo>
                        <a:pt x="383" y="475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17" name="Freeform 2184"/>
                <p:cNvSpPr>
                  <a:spLocks/>
                </p:cNvSpPr>
                <p:nvPr/>
              </p:nvSpPr>
              <p:spPr bwMode="auto">
                <a:xfrm>
                  <a:off x="2990" y="3209"/>
                  <a:ext cx="162" cy="119"/>
                </a:xfrm>
                <a:custGeom>
                  <a:avLst/>
                  <a:gdLst>
                    <a:gd name="T0" fmla="*/ 35 w 326"/>
                    <a:gd name="T1" fmla="*/ 0 h 237"/>
                    <a:gd name="T2" fmla="*/ 0 w 326"/>
                    <a:gd name="T3" fmla="*/ 64 h 237"/>
                    <a:gd name="T4" fmla="*/ 287 w 326"/>
                    <a:gd name="T5" fmla="*/ 237 h 237"/>
                    <a:gd name="T6" fmla="*/ 326 w 326"/>
                    <a:gd name="T7" fmla="*/ 171 h 237"/>
                    <a:gd name="T8" fmla="*/ 35 w 326"/>
                    <a:gd name="T9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6" h="237">
                      <a:moveTo>
                        <a:pt x="35" y="0"/>
                      </a:moveTo>
                      <a:lnTo>
                        <a:pt x="0" y="64"/>
                      </a:lnTo>
                      <a:lnTo>
                        <a:pt x="287" y="237"/>
                      </a:lnTo>
                      <a:lnTo>
                        <a:pt x="326" y="171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18" name="Freeform 2185"/>
                <p:cNvSpPr>
                  <a:spLocks/>
                </p:cNvSpPr>
                <p:nvPr/>
              </p:nvSpPr>
              <p:spPr bwMode="auto">
                <a:xfrm>
                  <a:off x="2928" y="3263"/>
                  <a:ext cx="50" cy="172"/>
                </a:xfrm>
                <a:custGeom>
                  <a:avLst/>
                  <a:gdLst>
                    <a:gd name="T0" fmla="*/ 73 w 99"/>
                    <a:gd name="T1" fmla="*/ 0 h 345"/>
                    <a:gd name="T2" fmla="*/ 0 w 99"/>
                    <a:gd name="T3" fmla="*/ 4 h 345"/>
                    <a:gd name="T4" fmla="*/ 26 w 99"/>
                    <a:gd name="T5" fmla="*/ 345 h 345"/>
                    <a:gd name="T6" fmla="*/ 99 w 99"/>
                    <a:gd name="T7" fmla="*/ 340 h 345"/>
                    <a:gd name="T8" fmla="*/ 73 w 99"/>
                    <a:gd name="T9" fmla="*/ 0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" h="345">
                      <a:moveTo>
                        <a:pt x="73" y="0"/>
                      </a:moveTo>
                      <a:lnTo>
                        <a:pt x="0" y="4"/>
                      </a:lnTo>
                      <a:lnTo>
                        <a:pt x="26" y="345"/>
                      </a:lnTo>
                      <a:lnTo>
                        <a:pt x="99" y="34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19" name="Freeform 2186"/>
                <p:cNvSpPr>
                  <a:spLocks/>
                </p:cNvSpPr>
                <p:nvPr/>
              </p:nvSpPr>
              <p:spPr bwMode="auto">
                <a:xfrm>
                  <a:off x="3012" y="3158"/>
                  <a:ext cx="162" cy="118"/>
                </a:xfrm>
                <a:custGeom>
                  <a:avLst/>
                  <a:gdLst>
                    <a:gd name="T0" fmla="*/ 35 w 324"/>
                    <a:gd name="T1" fmla="*/ 0 h 236"/>
                    <a:gd name="T2" fmla="*/ 0 w 324"/>
                    <a:gd name="T3" fmla="*/ 67 h 236"/>
                    <a:gd name="T4" fmla="*/ 287 w 324"/>
                    <a:gd name="T5" fmla="*/ 236 h 236"/>
                    <a:gd name="T6" fmla="*/ 324 w 324"/>
                    <a:gd name="T7" fmla="*/ 170 h 236"/>
                    <a:gd name="T8" fmla="*/ 35 w 324"/>
                    <a:gd name="T9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4" h="236">
                      <a:moveTo>
                        <a:pt x="35" y="0"/>
                      </a:moveTo>
                      <a:lnTo>
                        <a:pt x="0" y="67"/>
                      </a:lnTo>
                      <a:lnTo>
                        <a:pt x="287" y="236"/>
                      </a:lnTo>
                      <a:lnTo>
                        <a:pt x="324" y="17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20" name="Freeform 2187"/>
                <p:cNvSpPr>
                  <a:spLocks/>
                </p:cNvSpPr>
                <p:nvPr/>
              </p:nvSpPr>
              <p:spPr bwMode="auto">
                <a:xfrm>
                  <a:off x="2876" y="3264"/>
                  <a:ext cx="50" cy="173"/>
                </a:xfrm>
                <a:custGeom>
                  <a:avLst/>
                  <a:gdLst>
                    <a:gd name="T0" fmla="*/ 75 w 100"/>
                    <a:gd name="T1" fmla="*/ 0 h 346"/>
                    <a:gd name="T2" fmla="*/ 0 w 100"/>
                    <a:gd name="T3" fmla="*/ 5 h 346"/>
                    <a:gd name="T4" fmla="*/ 26 w 100"/>
                    <a:gd name="T5" fmla="*/ 346 h 346"/>
                    <a:gd name="T6" fmla="*/ 100 w 100"/>
                    <a:gd name="T7" fmla="*/ 341 h 346"/>
                    <a:gd name="T8" fmla="*/ 75 w 100"/>
                    <a:gd name="T9" fmla="*/ 0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46">
                      <a:moveTo>
                        <a:pt x="75" y="0"/>
                      </a:moveTo>
                      <a:lnTo>
                        <a:pt x="0" y="5"/>
                      </a:lnTo>
                      <a:lnTo>
                        <a:pt x="26" y="346"/>
                      </a:lnTo>
                      <a:lnTo>
                        <a:pt x="100" y="34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21" name="Line 2188"/>
                <p:cNvSpPr>
                  <a:spLocks noChangeShapeType="1"/>
                </p:cNvSpPr>
                <p:nvPr/>
              </p:nvSpPr>
              <p:spPr bwMode="auto">
                <a:xfrm flipH="1">
                  <a:off x="3034" y="3218"/>
                  <a:ext cx="14" cy="9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22" name="Line 2189"/>
                <p:cNvSpPr>
                  <a:spLocks noChangeShapeType="1"/>
                </p:cNvSpPr>
                <p:nvPr/>
              </p:nvSpPr>
              <p:spPr bwMode="auto">
                <a:xfrm flipH="1">
                  <a:off x="2917" y="3302"/>
                  <a:ext cx="13" cy="10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23" name="Line 2190"/>
                <p:cNvSpPr>
                  <a:spLocks noChangeShapeType="1"/>
                </p:cNvSpPr>
                <p:nvPr/>
              </p:nvSpPr>
              <p:spPr bwMode="auto">
                <a:xfrm flipH="1">
                  <a:off x="2924" y="3188"/>
                  <a:ext cx="28" cy="2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24" name="Freeform 2191"/>
                <p:cNvSpPr>
                  <a:spLocks/>
                </p:cNvSpPr>
                <p:nvPr/>
              </p:nvSpPr>
              <p:spPr bwMode="auto">
                <a:xfrm>
                  <a:off x="2518" y="3044"/>
                  <a:ext cx="210" cy="249"/>
                </a:xfrm>
                <a:custGeom>
                  <a:avLst/>
                  <a:gdLst>
                    <a:gd name="T0" fmla="*/ 420 w 420"/>
                    <a:gd name="T1" fmla="*/ 54 h 500"/>
                    <a:gd name="T2" fmla="*/ 358 w 420"/>
                    <a:gd name="T3" fmla="*/ 0 h 500"/>
                    <a:gd name="T4" fmla="*/ 0 w 420"/>
                    <a:gd name="T5" fmla="*/ 443 h 500"/>
                    <a:gd name="T6" fmla="*/ 65 w 420"/>
                    <a:gd name="T7" fmla="*/ 500 h 500"/>
                    <a:gd name="T8" fmla="*/ 420 w 420"/>
                    <a:gd name="T9" fmla="*/ 54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0" h="500">
                      <a:moveTo>
                        <a:pt x="420" y="54"/>
                      </a:moveTo>
                      <a:lnTo>
                        <a:pt x="358" y="0"/>
                      </a:lnTo>
                      <a:lnTo>
                        <a:pt x="0" y="443"/>
                      </a:lnTo>
                      <a:lnTo>
                        <a:pt x="65" y="500"/>
                      </a:lnTo>
                      <a:lnTo>
                        <a:pt x="420" y="54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25" name="Freeform 2192"/>
                <p:cNvSpPr>
                  <a:spLocks/>
                </p:cNvSpPr>
                <p:nvPr/>
              </p:nvSpPr>
              <p:spPr bwMode="auto">
                <a:xfrm>
                  <a:off x="2465" y="3000"/>
                  <a:ext cx="211" cy="250"/>
                </a:xfrm>
                <a:custGeom>
                  <a:avLst/>
                  <a:gdLst>
                    <a:gd name="T0" fmla="*/ 422 w 422"/>
                    <a:gd name="T1" fmla="*/ 54 h 498"/>
                    <a:gd name="T2" fmla="*/ 355 w 422"/>
                    <a:gd name="T3" fmla="*/ 0 h 498"/>
                    <a:gd name="T4" fmla="*/ 0 w 422"/>
                    <a:gd name="T5" fmla="*/ 443 h 498"/>
                    <a:gd name="T6" fmla="*/ 65 w 422"/>
                    <a:gd name="T7" fmla="*/ 498 h 498"/>
                    <a:gd name="T8" fmla="*/ 422 w 422"/>
                    <a:gd name="T9" fmla="*/ 54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2" h="498">
                      <a:moveTo>
                        <a:pt x="422" y="54"/>
                      </a:moveTo>
                      <a:lnTo>
                        <a:pt x="355" y="0"/>
                      </a:lnTo>
                      <a:lnTo>
                        <a:pt x="0" y="443"/>
                      </a:lnTo>
                      <a:lnTo>
                        <a:pt x="65" y="498"/>
                      </a:lnTo>
                      <a:lnTo>
                        <a:pt x="422" y="54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26" name="Freeform 2193"/>
                <p:cNvSpPr>
                  <a:spLocks/>
                </p:cNvSpPr>
                <p:nvPr/>
              </p:nvSpPr>
              <p:spPr bwMode="auto">
                <a:xfrm>
                  <a:off x="2487" y="3263"/>
                  <a:ext cx="76" cy="174"/>
                </a:xfrm>
                <a:custGeom>
                  <a:avLst/>
                  <a:gdLst>
                    <a:gd name="T0" fmla="*/ 154 w 154"/>
                    <a:gd name="T1" fmla="*/ 16 h 349"/>
                    <a:gd name="T2" fmla="*/ 81 w 154"/>
                    <a:gd name="T3" fmla="*/ 0 h 349"/>
                    <a:gd name="T4" fmla="*/ 0 w 154"/>
                    <a:gd name="T5" fmla="*/ 332 h 349"/>
                    <a:gd name="T6" fmla="*/ 77 w 154"/>
                    <a:gd name="T7" fmla="*/ 349 h 349"/>
                    <a:gd name="T8" fmla="*/ 154 w 154"/>
                    <a:gd name="T9" fmla="*/ 16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" h="349">
                      <a:moveTo>
                        <a:pt x="154" y="16"/>
                      </a:moveTo>
                      <a:lnTo>
                        <a:pt x="81" y="0"/>
                      </a:lnTo>
                      <a:lnTo>
                        <a:pt x="0" y="332"/>
                      </a:lnTo>
                      <a:lnTo>
                        <a:pt x="77" y="349"/>
                      </a:lnTo>
                      <a:lnTo>
                        <a:pt x="154" y="1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27" name="Freeform 2194"/>
                <p:cNvSpPr>
                  <a:spLocks/>
                </p:cNvSpPr>
                <p:nvPr/>
              </p:nvSpPr>
              <p:spPr bwMode="auto">
                <a:xfrm>
                  <a:off x="2332" y="3211"/>
                  <a:ext cx="169" cy="97"/>
                </a:xfrm>
                <a:custGeom>
                  <a:avLst/>
                  <a:gdLst>
                    <a:gd name="T0" fmla="*/ 340 w 340"/>
                    <a:gd name="T1" fmla="*/ 73 h 195"/>
                    <a:gd name="T2" fmla="*/ 310 w 340"/>
                    <a:gd name="T3" fmla="*/ 0 h 195"/>
                    <a:gd name="T4" fmla="*/ 0 w 340"/>
                    <a:gd name="T5" fmla="*/ 122 h 195"/>
                    <a:gd name="T6" fmla="*/ 26 w 340"/>
                    <a:gd name="T7" fmla="*/ 195 h 195"/>
                    <a:gd name="T8" fmla="*/ 340 w 340"/>
                    <a:gd name="T9" fmla="*/ 73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" h="195">
                      <a:moveTo>
                        <a:pt x="340" y="73"/>
                      </a:moveTo>
                      <a:lnTo>
                        <a:pt x="310" y="0"/>
                      </a:lnTo>
                      <a:lnTo>
                        <a:pt x="0" y="122"/>
                      </a:lnTo>
                      <a:lnTo>
                        <a:pt x="26" y="195"/>
                      </a:lnTo>
                      <a:lnTo>
                        <a:pt x="340" y="73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28" name="Freeform 2195"/>
                <p:cNvSpPr>
                  <a:spLocks/>
                </p:cNvSpPr>
                <p:nvPr/>
              </p:nvSpPr>
              <p:spPr bwMode="auto">
                <a:xfrm>
                  <a:off x="2542" y="3270"/>
                  <a:ext cx="76" cy="174"/>
                </a:xfrm>
                <a:custGeom>
                  <a:avLst/>
                  <a:gdLst>
                    <a:gd name="T0" fmla="*/ 151 w 151"/>
                    <a:gd name="T1" fmla="*/ 18 h 349"/>
                    <a:gd name="T2" fmla="*/ 79 w 151"/>
                    <a:gd name="T3" fmla="*/ 0 h 349"/>
                    <a:gd name="T4" fmla="*/ 0 w 151"/>
                    <a:gd name="T5" fmla="*/ 332 h 349"/>
                    <a:gd name="T6" fmla="*/ 74 w 151"/>
                    <a:gd name="T7" fmla="*/ 349 h 349"/>
                    <a:gd name="T8" fmla="*/ 151 w 151"/>
                    <a:gd name="T9" fmla="*/ 18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1" h="349">
                      <a:moveTo>
                        <a:pt x="151" y="18"/>
                      </a:moveTo>
                      <a:lnTo>
                        <a:pt x="79" y="0"/>
                      </a:lnTo>
                      <a:lnTo>
                        <a:pt x="0" y="332"/>
                      </a:lnTo>
                      <a:lnTo>
                        <a:pt x="74" y="349"/>
                      </a:lnTo>
                      <a:lnTo>
                        <a:pt x="151" y="18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29" name="Freeform 2196"/>
                <p:cNvSpPr>
                  <a:spLocks/>
                </p:cNvSpPr>
                <p:nvPr/>
              </p:nvSpPr>
              <p:spPr bwMode="auto">
                <a:xfrm>
                  <a:off x="2314" y="3161"/>
                  <a:ext cx="169" cy="96"/>
                </a:xfrm>
                <a:custGeom>
                  <a:avLst/>
                  <a:gdLst>
                    <a:gd name="T0" fmla="*/ 336 w 336"/>
                    <a:gd name="T1" fmla="*/ 70 h 191"/>
                    <a:gd name="T2" fmla="*/ 311 w 336"/>
                    <a:gd name="T3" fmla="*/ 0 h 191"/>
                    <a:gd name="T4" fmla="*/ 0 w 336"/>
                    <a:gd name="T5" fmla="*/ 122 h 191"/>
                    <a:gd name="T6" fmla="*/ 24 w 336"/>
                    <a:gd name="T7" fmla="*/ 191 h 191"/>
                    <a:gd name="T8" fmla="*/ 336 w 336"/>
                    <a:gd name="T9" fmla="*/ 7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6" h="191">
                      <a:moveTo>
                        <a:pt x="336" y="70"/>
                      </a:moveTo>
                      <a:lnTo>
                        <a:pt x="311" y="0"/>
                      </a:lnTo>
                      <a:lnTo>
                        <a:pt x="0" y="122"/>
                      </a:lnTo>
                      <a:lnTo>
                        <a:pt x="24" y="191"/>
                      </a:lnTo>
                      <a:lnTo>
                        <a:pt x="336" y="7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30" name="Line 2197"/>
                <p:cNvSpPr>
                  <a:spLocks noChangeShapeType="1"/>
                </p:cNvSpPr>
                <p:nvPr/>
              </p:nvSpPr>
              <p:spPr bwMode="auto">
                <a:xfrm flipH="1" flipV="1">
                  <a:off x="2552" y="3302"/>
                  <a:ext cx="14" cy="13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31" name="Line 2198"/>
                <p:cNvSpPr>
                  <a:spLocks noChangeShapeType="1"/>
                </p:cNvSpPr>
                <p:nvPr/>
              </p:nvSpPr>
              <p:spPr bwMode="auto">
                <a:xfrm flipH="1" flipV="1">
                  <a:off x="2439" y="3213"/>
                  <a:ext cx="13" cy="13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32" name="Line 2199"/>
                <p:cNvSpPr>
                  <a:spLocks noChangeShapeType="1"/>
                </p:cNvSpPr>
                <p:nvPr/>
              </p:nvSpPr>
              <p:spPr bwMode="auto">
                <a:xfrm flipH="1" flipV="1">
                  <a:off x="2539" y="3190"/>
                  <a:ext cx="27" cy="23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842" name="Group 2154"/>
              <p:cNvGrpSpPr>
                <a:grpSpLocks/>
              </p:cNvGrpSpPr>
              <p:nvPr/>
            </p:nvGrpSpPr>
            <p:grpSpPr bwMode="auto">
              <a:xfrm>
                <a:off x="5076056" y="5733256"/>
                <a:ext cx="212400" cy="169200"/>
                <a:chOff x="2246" y="2422"/>
                <a:chExt cx="1031" cy="1022"/>
              </a:xfrm>
            </p:grpSpPr>
            <p:sp>
              <p:nvSpPr>
                <p:cNvPr id="843" name="Freeform 2155"/>
                <p:cNvSpPr>
                  <a:spLocks/>
                </p:cNvSpPr>
                <p:nvPr/>
              </p:nvSpPr>
              <p:spPr bwMode="auto">
                <a:xfrm>
                  <a:off x="2642" y="2422"/>
                  <a:ext cx="105" cy="167"/>
                </a:xfrm>
                <a:custGeom>
                  <a:avLst/>
                  <a:gdLst>
                    <a:gd name="T0" fmla="*/ 146 w 210"/>
                    <a:gd name="T1" fmla="*/ 333 h 333"/>
                    <a:gd name="T2" fmla="*/ 210 w 210"/>
                    <a:gd name="T3" fmla="*/ 306 h 333"/>
                    <a:gd name="T4" fmla="*/ 68 w 210"/>
                    <a:gd name="T5" fmla="*/ 0 h 333"/>
                    <a:gd name="T6" fmla="*/ 0 w 210"/>
                    <a:gd name="T7" fmla="*/ 30 h 333"/>
                    <a:gd name="T8" fmla="*/ 146 w 210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" h="333">
                      <a:moveTo>
                        <a:pt x="146" y="333"/>
                      </a:moveTo>
                      <a:lnTo>
                        <a:pt x="210" y="306"/>
                      </a:lnTo>
                      <a:lnTo>
                        <a:pt x="68" y="0"/>
                      </a:lnTo>
                      <a:lnTo>
                        <a:pt x="0" y="30"/>
                      </a:lnTo>
                      <a:lnTo>
                        <a:pt x="146" y="333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44" name="Rectangle 2156"/>
                <p:cNvSpPr>
                  <a:spLocks noChangeArrowheads="1"/>
                </p:cNvSpPr>
                <p:nvPr/>
              </p:nvSpPr>
              <p:spPr bwMode="auto">
                <a:xfrm>
                  <a:off x="2716" y="2570"/>
                  <a:ext cx="33" cy="280"/>
                </a:xfrm>
                <a:prstGeom prst="rect">
                  <a:avLst/>
                </a:prstGeom>
                <a:solidFill>
                  <a:srgbClr val="0073E6"/>
                </a:solidFill>
                <a:ln w="3175">
                  <a:solidFill>
                    <a:srgbClr val="0075EA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45" name="Rectangle 2157"/>
                <p:cNvSpPr>
                  <a:spLocks noChangeArrowheads="1"/>
                </p:cNvSpPr>
                <p:nvPr/>
              </p:nvSpPr>
              <p:spPr bwMode="auto">
                <a:xfrm>
                  <a:off x="2783" y="2570"/>
                  <a:ext cx="34" cy="280"/>
                </a:xfrm>
                <a:prstGeom prst="rect">
                  <a:avLst/>
                </a:prstGeom>
                <a:solidFill>
                  <a:srgbClr val="0073E6"/>
                </a:solidFill>
                <a:ln w="3175">
                  <a:solidFill>
                    <a:srgbClr val="0075EA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46" name="Freeform 2158"/>
                <p:cNvSpPr>
                  <a:spLocks/>
                </p:cNvSpPr>
                <p:nvPr/>
              </p:nvSpPr>
              <p:spPr bwMode="auto">
                <a:xfrm>
                  <a:off x="2779" y="2425"/>
                  <a:ext cx="115" cy="163"/>
                </a:xfrm>
                <a:custGeom>
                  <a:avLst/>
                  <a:gdLst>
                    <a:gd name="T0" fmla="*/ 0 w 231"/>
                    <a:gd name="T1" fmla="*/ 292 h 327"/>
                    <a:gd name="T2" fmla="*/ 67 w 231"/>
                    <a:gd name="T3" fmla="*/ 327 h 327"/>
                    <a:gd name="T4" fmla="*/ 231 w 231"/>
                    <a:gd name="T5" fmla="*/ 30 h 327"/>
                    <a:gd name="T6" fmla="*/ 165 w 231"/>
                    <a:gd name="T7" fmla="*/ 0 h 327"/>
                    <a:gd name="T8" fmla="*/ 0 w 231"/>
                    <a:gd name="T9" fmla="*/ 292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1" h="327">
                      <a:moveTo>
                        <a:pt x="0" y="292"/>
                      </a:moveTo>
                      <a:lnTo>
                        <a:pt x="67" y="327"/>
                      </a:lnTo>
                      <a:lnTo>
                        <a:pt x="231" y="30"/>
                      </a:lnTo>
                      <a:lnTo>
                        <a:pt x="165" y="0"/>
                      </a:lnTo>
                      <a:lnTo>
                        <a:pt x="0" y="292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47" name="Freeform 2159"/>
                <p:cNvSpPr>
                  <a:spLocks/>
                </p:cNvSpPr>
                <p:nvPr/>
              </p:nvSpPr>
              <p:spPr bwMode="auto">
                <a:xfrm>
                  <a:off x="2597" y="2451"/>
                  <a:ext cx="106" cy="170"/>
                </a:xfrm>
                <a:custGeom>
                  <a:avLst/>
                  <a:gdLst>
                    <a:gd name="T0" fmla="*/ 142 w 213"/>
                    <a:gd name="T1" fmla="*/ 341 h 341"/>
                    <a:gd name="T2" fmla="*/ 213 w 213"/>
                    <a:gd name="T3" fmla="*/ 308 h 341"/>
                    <a:gd name="T4" fmla="*/ 67 w 213"/>
                    <a:gd name="T5" fmla="*/ 0 h 341"/>
                    <a:gd name="T6" fmla="*/ 0 w 213"/>
                    <a:gd name="T7" fmla="*/ 32 h 341"/>
                    <a:gd name="T8" fmla="*/ 142 w 213"/>
                    <a:gd name="T9" fmla="*/ 341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41">
                      <a:moveTo>
                        <a:pt x="142" y="341"/>
                      </a:moveTo>
                      <a:lnTo>
                        <a:pt x="213" y="308"/>
                      </a:lnTo>
                      <a:lnTo>
                        <a:pt x="67" y="0"/>
                      </a:lnTo>
                      <a:lnTo>
                        <a:pt x="0" y="32"/>
                      </a:lnTo>
                      <a:lnTo>
                        <a:pt x="142" y="341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48" name="Freeform 2160"/>
                <p:cNvSpPr>
                  <a:spLocks/>
                </p:cNvSpPr>
                <p:nvPr/>
              </p:nvSpPr>
              <p:spPr bwMode="auto">
                <a:xfrm>
                  <a:off x="2822" y="2451"/>
                  <a:ext cx="116" cy="165"/>
                </a:xfrm>
                <a:custGeom>
                  <a:avLst/>
                  <a:gdLst>
                    <a:gd name="T0" fmla="*/ 0 w 232"/>
                    <a:gd name="T1" fmla="*/ 297 h 330"/>
                    <a:gd name="T2" fmla="*/ 68 w 232"/>
                    <a:gd name="T3" fmla="*/ 330 h 330"/>
                    <a:gd name="T4" fmla="*/ 232 w 232"/>
                    <a:gd name="T5" fmla="*/ 37 h 330"/>
                    <a:gd name="T6" fmla="*/ 168 w 232"/>
                    <a:gd name="T7" fmla="*/ 0 h 330"/>
                    <a:gd name="T8" fmla="*/ 0 w 232"/>
                    <a:gd name="T9" fmla="*/ 297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2" h="330">
                      <a:moveTo>
                        <a:pt x="0" y="297"/>
                      </a:moveTo>
                      <a:lnTo>
                        <a:pt x="68" y="330"/>
                      </a:lnTo>
                      <a:lnTo>
                        <a:pt x="232" y="37"/>
                      </a:lnTo>
                      <a:lnTo>
                        <a:pt x="168" y="0"/>
                      </a:lnTo>
                      <a:lnTo>
                        <a:pt x="0" y="297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49" name="Line 2161"/>
                <p:cNvSpPr>
                  <a:spLocks noChangeShapeType="1"/>
                </p:cNvSpPr>
                <p:nvPr/>
              </p:nvSpPr>
              <p:spPr bwMode="auto">
                <a:xfrm>
                  <a:off x="2685" y="2562"/>
                  <a:ext cx="19" cy="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50" name="Line 2162"/>
                <p:cNvSpPr>
                  <a:spLocks noChangeShapeType="1"/>
                </p:cNvSpPr>
                <p:nvPr/>
              </p:nvSpPr>
              <p:spPr bwMode="auto">
                <a:xfrm>
                  <a:off x="2828" y="2556"/>
                  <a:ext cx="19" cy="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51" name="Line 2163"/>
                <p:cNvSpPr>
                  <a:spLocks noChangeShapeType="1"/>
                </p:cNvSpPr>
                <p:nvPr/>
              </p:nvSpPr>
              <p:spPr bwMode="auto">
                <a:xfrm>
                  <a:off x="2747" y="2639"/>
                  <a:ext cx="36" cy="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52" name="Freeform 2164"/>
                <p:cNvSpPr>
                  <a:spLocks/>
                </p:cNvSpPr>
                <p:nvPr/>
              </p:nvSpPr>
              <p:spPr bwMode="auto">
                <a:xfrm>
                  <a:off x="2394" y="2789"/>
                  <a:ext cx="252" cy="202"/>
                </a:xfrm>
                <a:custGeom>
                  <a:avLst/>
                  <a:gdLst>
                    <a:gd name="T0" fmla="*/ 451 w 503"/>
                    <a:gd name="T1" fmla="*/ 406 h 406"/>
                    <a:gd name="T2" fmla="*/ 503 w 503"/>
                    <a:gd name="T3" fmla="*/ 337 h 406"/>
                    <a:gd name="T4" fmla="*/ 46 w 503"/>
                    <a:gd name="T5" fmla="*/ 0 h 406"/>
                    <a:gd name="T6" fmla="*/ 0 w 503"/>
                    <a:gd name="T7" fmla="*/ 69 h 406"/>
                    <a:gd name="T8" fmla="*/ 451 w 503"/>
                    <a:gd name="T9" fmla="*/ 406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3" h="406">
                      <a:moveTo>
                        <a:pt x="451" y="406"/>
                      </a:moveTo>
                      <a:lnTo>
                        <a:pt x="503" y="337"/>
                      </a:lnTo>
                      <a:lnTo>
                        <a:pt x="46" y="0"/>
                      </a:lnTo>
                      <a:lnTo>
                        <a:pt x="0" y="69"/>
                      </a:lnTo>
                      <a:lnTo>
                        <a:pt x="451" y="40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53" name="Freeform 2165"/>
                <p:cNvSpPr>
                  <a:spLocks/>
                </p:cNvSpPr>
                <p:nvPr/>
              </p:nvSpPr>
              <p:spPr bwMode="auto">
                <a:xfrm>
                  <a:off x="2434" y="2733"/>
                  <a:ext cx="251" cy="202"/>
                </a:xfrm>
                <a:custGeom>
                  <a:avLst/>
                  <a:gdLst>
                    <a:gd name="T0" fmla="*/ 452 w 501"/>
                    <a:gd name="T1" fmla="*/ 404 h 404"/>
                    <a:gd name="T2" fmla="*/ 501 w 501"/>
                    <a:gd name="T3" fmla="*/ 337 h 404"/>
                    <a:gd name="T4" fmla="*/ 47 w 501"/>
                    <a:gd name="T5" fmla="*/ 0 h 404"/>
                    <a:gd name="T6" fmla="*/ 0 w 501"/>
                    <a:gd name="T7" fmla="*/ 70 h 404"/>
                    <a:gd name="T8" fmla="*/ 452 w 501"/>
                    <a:gd name="T9" fmla="*/ 404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1" h="404">
                      <a:moveTo>
                        <a:pt x="452" y="404"/>
                      </a:moveTo>
                      <a:lnTo>
                        <a:pt x="501" y="337"/>
                      </a:lnTo>
                      <a:lnTo>
                        <a:pt x="47" y="0"/>
                      </a:lnTo>
                      <a:lnTo>
                        <a:pt x="0" y="70"/>
                      </a:lnTo>
                      <a:lnTo>
                        <a:pt x="452" y="404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54" name="Freeform 2166"/>
                <p:cNvSpPr>
                  <a:spLocks/>
                </p:cNvSpPr>
                <p:nvPr/>
              </p:nvSpPr>
              <p:spPr bwMode="auto">
                <a:xfrm>
                  <a:off x="2249" y="2768"/>
                  <a:ext cx="173" cy="68"/>
                </a:xfrm>
                <a:custGeom>
                  <a:avLst/>
                  <a:gdLst>
                    <a:gd name="T0" fmla="*/ 329 w 346"/>
                    <a:gd name="T1" fmla="*/ 137 h 137"/>
                    <a:gd name="T2" fmla="*/ 346 w 346"/>
                    <a:gd name="T3" fmla="*/ 58 h 137"/>
                    <a:gd name="T4" fmla="*/ 17 w 346"/>
                    <a:gd name="T5" fmla="*/ 0 h 137"/>
                    <a:gd name="T6" fmla="*/ 0 w 346"/>
                    <a:gd name="T7" fmla="*/ 72 h 137"/>
                    <a:gd name="T8" fmla="*/ 329 w 346"/>
                    <a:gd name="T9" fmla="*/ 137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6" h="137">
                      <a:moveTo>
                        <a:pt x="329" y="137"/>
                      </a:moveTo>
                      <a:lnTo>
                        <a:pt x="346" y="58"/>
                      </a:lnTo>
                      <a:lnTo>
                        <a:pt x="17" y="0"/>
                      </a:lnTo>
                      <a:lnTo>
                        <a:pt x="0" y="72"/>
                      </a:lnTo>
                      <a:lnTo>
                        <a:pt x="329" y="137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55" name="Freeform 2167"/>
                <p:cNvSpPr>
                  <a:spLocks/>
                </p:cNvSpPr>
                <p:nvPr/>
              </p:nvSpPr>
              <p:spPr bwMode="auto">
                <a:xfrm>
                  <a:off x="2366" y="2601"/>
                  <a:ext cx="104" cy="170"/>
                </a:xfrm>
                <a:custGeom>
                  <a:avLst/>
                  <a:gdLst>
                    <a:gd name="T0" fmla="*/ 140 w 208"/>
                    <a:gd name="T1" fmla="*/ 341 h 341"/>
                    <a:gd name="T2" fmla="*/ 208 w 208"/>
                    <a:gd name="T3" fmla="*/ 308 h 341"/>
                    <a:gd name="T4" fmla="*/ 69 w 208"/>
                    <a:gd name="T5" fmla="*/ 0 h 341"/>
                    <a:gd name="T6" fmla="*/ 0 w 208"/>
                    <a:gd name="T7" fmla="*/ 29 h 341"/>
                    <a:gd name="T8" fmla="*/ 140 w 208"/>
                    <a:gd name="T9" fmla="*/ 341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41">
                      <a:moveTo>
                        <a:pt x="140" y="341"/>
                      </a:moveTo>
                      <a:lnTo>
                        <a:pt x="208" y="308"/>
                      </a:lnTo>
                      <a:lnTo>
                        <a:pt x="69" y="0"/>
                      </a:lnTo>
                      <a:lnTo>
                        <a:pt x="0" y="29"/>
                      </a:lnTo>
                      <a:lnTo>
                        <a:pt x="140" y="341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56" name="Freeform 2168"/>
                <p:cNvSpPr>
                  <a:spLocks/>
                </p:cNvSpPr>
                <p:nvPr/>
              </p:nvSpPr>
              <p:spPr bwMode="auto">
                <a:xfrm>
                  <a:off x="2246" y="2823"/>
                  <a:ext cx="172" cy="69"/>
                </a:xfrm>
                <a:custGeom>
                  <a:avLst/>
                  <a:gdLst>
                    <a:gd name="T0" fmla="*/ 330 w 343"/>
                    <a:gd name="T1" fmla="*/ 138 h 138"/>
                    <a:gd name="T2" fmla="*/ 343 w 343"/>
                    <a:gd name="T3" fmla="*/ 60 h 138"/>
                    <a:gd name="T4" fmla="*/ 15 w 343"/>
                    <a:gd name="T5" fmla="*/ 0 h 138"/>
                    <a:gd name="T6" fmla="*/ 0 w 343"/>
                    <a:gd name="T7" fmla="*/ 73 h 138"/>
                    <a:gd name="T8" fmla="*/ 330 w 343"/>
                    <a:gd name="T9" fmla="*/ 13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3" h="138">
                      <a:moveTo>
                        <a:pt x="330" y="138"/>
                      </a:moveTo>
                      <a:lnTo>
                        <a:pt x="343" y="60"/>
                      </a:lnTo>
                      <a:lnTo>
                        <a:pt x="15" y="0"/>
                      </a:lnTo>
                      <a:lnTo>
                        <a:pt x="0" y="73"/>
                      </a:lnTo>
                      <a:lnTo>
                        <a:pt x="330" y="138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57" name="Freeform 2169"/>
                <p:cNvSpPr>
                  <a:spLocks/>
                </p:cNvSpPr>
                <p:nvPr/>
              </p:nvSpPr>
              <p:spPr bwMode="auto">
                <a:xfrm>
                  <a:off x="2416" y="2579"/>
                  <a:ext cx="102" cy="171"/>
                </a:xfrm>
                <a:custGeom>
                  <a:avLst/>
                  <a:gdLst>
                    <a:gd name="T0" fmla="*/ 134 w 205"/>
                    <a:gd name="T1" fmla="*/ 342 h 342"/>
                    <a:gd name="T2" fmla="*/ 205 w 205"/>
                    <a:gd name="T3" fmla="*/ 311 h 342"/>
                    <a:gd name="T4" fmla="*/ 69 w 205"/>
                    <a:gd name="T5" fmla="*/ 0 h 342"/>
                    <a:gd name="T6" fmla="*/ 0 w 205"/>
                    <a:gd name="T7" fmla="*/ 32 h 342"/>
                    <a:gd name="T8" fmla="*/ 134 w 205"/>
                    <a:gd name="T9" fmla="*/ 342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5" h="342">
                      <a:moveTo>
                        <a:pt x="134" y="342"/>
                      </a:moveTo>
                      <a:lnTo>
                        <a:pt x="205" y="311"/>
                      </a:lnTo>
                      <a:lnTo>
                        <a:pt x="69" y="0"/>
                      </a:lnTo>
                      <a:lnTo>
                        <a:pt x="0" y="32"/>
                      </a:lnTo>
                      <a:lnTo>
                        <a:pt x="134" y="342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58" name="Line 2170"/>
                <p:cNvSpPr>
                  <a:spLocks noChangeShapeType="1"/>
                </p:cNvSpPr>
                <p:nvPr/>
              </p:nvSpPr>
              <p:spPr bwMode="auto">
                <a:xfrm flipV="1">
                  <a:off x="2373" y="2826"/>
                  <a:ext cx="10" cy="16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59" name="Line 2171"/>
                <p:cNvSpPr>
                  <a:spLocks noChangeShapeType="1"/>
                </p:cNvSpPr>
                <p:nvPr/>
              </p:nvSpPr>
              <p:spPr bwMode="auto">
                <a:xfrm flipV="1">
                  <a:off x="2456" y="2707"/>
                  <a:ext cx="9" cy="12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60" name="Line 2172"/>
                <p:cNvSpPr>
                  <a:spLocks noChangeShapeType="1"/>
                </p:cNvSpPr>
                <p:nvPr/>
              </p:nvSpPr>
              <p:spPr bwMode="auto">
                <a:xfrm flipV="1">
                  <a:off x="2473" y="2808"/>
                  <a:ext cx="19" cy="30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61" name="Freeform 2173"/>
                <p:cNvSpPr>
                  <a:spLocks/>
                </p:cNvSpPr>
                <p:nvPr/>
              </p:nvSpPr>
              <p:spPr bwMode="auto">
                <a:xfrm>
                  <a:off x="2840" y="2768"/>
                  <a:ext cx="260" cy="185"/>
                </a:xfrm>
                <a:custGeom>
                  <a:avLst/>
                  <a:gdLst>
                    <a:gd name="T0" fmla="*/ 0 w 520"/>
                    <a:gd name="T1" fmla="*/ 299 h 370"/>
                    <a:gd name="T2" fmla="*/ 43 w 520"/>
                    <a:gd name="T3" fmla="*/ 370 h 370"/>
                    <a:gd name="T4" fmla="*/ 520 w 520"/>
                    <a:gd name="T5" fmla="*/ 71 h 370"/>
                    <a:gd name="T6" fmla="*/ 479 w 520"/>
                    <a:gd name="T7" fmla="*/ 0 h 370"/>
                    <a:gd name="T8" fmla="*/ 0 w 520"/>
                    <a:gd name="T9" fmla="*/ 299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0" h="370">
                      <a:moveTo>
                        <a:pt x="0" y="299"/>
                      </a:moveTo>
                      <a:lnTo>
                        <a:pt x="43" y="370"/>
                      </a:lnTo>
                      <a:lnTo>
                        <a:pt x="520" y="71"/>
                      </a:lnTo>
                      <a:lnTo>
                        <a:pt x="479" y="0"/>
                      </a:lnTo>
                      <a:lnTo>
                        <a:pt x="0" y="299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62" name="Freeform 2174"/>
                <p:cNvSpPr>
                  <a:spLocks/>
                </p:cNvSpPr>
                <p:nvPr/>
              </p:nvSpPr>
              <p:spPr bwMode="auto">
                <a:xfrm>
                  <a:off x="2875" y="2825"/>
                  <a:ext cx="261" cy="186"/>
                </a:xfrm>
                <a:custGeom>
                  <a:avLst/>
                  <a:gdLst>
                    <a:gd name="T0" fmla="*/ 0 w 522"/>
                    <a:gd name="T1" fmla="*/ 301 h 372"/>
                    <a:gd name="T2" fmla="*/ 45 w 522"/>
                    <a:gd name="T3" fmla="*/ 372 h 372"/>
                    <a:gd name="T4" fmla="*/ 522 w 522"/>
                    <a:gd name="T5" fmla="*/ 69 h 372"/>
                    <a:gd name="T6" fmla="*/ 480 w 522"/>
                    <a:gd name="T7" fmla="*/ 0 h 372"/>
                    <a:gd name="T8" fmla="*/ 0 w 522"/>
                    <a:gd name="T9" fmla="*/ 301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2" h="372">
                      <a:moveTo>
                        <a:pt x="0" y="301"/>
                      </a:moveTo>
                      <a:lnTo>
                        <a:pt x="45" y="372"/>
                      </a:lnTo>
                      <a:lnTo>
                        <a:pt x="522" y="69"/>
                      </a:lnTo>
                      <a:lnTo>
                        <a:pt x="480" y="0"/>
                      </a:lnTo>
                      <a:lnTo>
                        <a:pt x="0" y="301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63" name="Freeform 2175"/>
                <p:cNvSpPr>
                  <a:spLocks/>
                </p:cNvSpPr>
                <p:nvPr/>
              </p:nvSpPr>
              <p:spPr bwMode="auto">
                <a:xfrm>
                  <a:off x="3059" y="2639"/>
                  <a:ext cx="124" cy="164"/>
                </a:xfrm>
                <a:custGeom>
                  <a:avLst/>
                  <a:gdLst>
                    <a:gd name="T0" fmla="*/ 0 w 246"/>
                    <a:gd name="T1" fmla="*/ 286 h 328"/>
                    <a:gd name="T2" fmla="*/ 60 w 246"/>
                    <a:gd name="T3" fmla="*/ 328 h 328"/>
                    <a:gd name="T4" fmla="*/ 246 w 246"/>
                    <a:gd name="T5" fmla="*/ 40 h 328"/>
                    <a:gd name="T6" fmla="*/ 182 w 246"/>
                    <a:gd name="T7" fmla="*/ 0 h 328"/>
                    <a:gd name="T8" fmla="*/ 0 w 246"/>
                    <a:gd name="T9" fmla="*/ 286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6" h="328">
                      <a:moveTo>
                        <a:pt x="0" y="286"/>
                      </a:moveTo>
                      <a:lnTo>
                        <a:pt x="60" y="328"/>
                      </a:lnTo>
                      <a:lnTo>
                        <a:pt x="246" y="40"/>
                      </a:lnTo>
                      <a:lnTo>
                        <a:pt x="182" y="0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64" name="Freeform 2176"/>
                <p:cNvSpPr>
                  <a:spLocks/>
                </p:cNvSpPr>
                <p:nvPr/>
              </p:nvSpPr>
              <p:spPr bwMode="auto">
                <a:xfrm>
                  <a:off x="3110" y="2823"/>
                  <a:ext cx="167" cy="40"/>
                </a:xfrm>
                <a:custGeom>
                  <a:avLst/>
                  <a:gdLst>
                    <a:gd name="T0" fmla="*/ 0 w 333"/>
                    <a:gd name="T1" fmla="*/ 8 h 79"/>
                    <a:gd name="T2" fmla="*/ 0 w 333"/>
                    <a:gd name="T3" fmla="*/ 79 h 79"/>
                    <a:gd name="T4" fmla="*/ 333 w 333"/>
                    <a:gd name="T5" fmla="*/ 73 h 79"/>
                    <a:gd name="T6" fmla="*/ 327 w 333"/>
                    <a:gd name="T7" fmla="*/ 0 h 79"/>
                    <a:gd name="T8" fmla="*/ 0 w 333"/>
                    <a:gd name="T9" fmla="*/ 8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3" h="79">
                      <a:moveTo>
                        <a:pt x="0" y="8"/>
                      </a:moveTo>
                      <a:lnTo>
                        <a:pt x="0" y="79"/>
                      </a:lnTo>
                      <a:lnTo>
                        <a:pt x="333" y="73"/>
                      </a:lnTo>
                      <a:lnTo>
                        <a:pt x="327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65" name="Freeform 2177"/>
                <p:cNvSpPr>
                  <a:spLocks/>
                </p:cNvSpPr>
                <p:nvPr/>
              </p:nvSpPr>
              <p:spPr bwMode="auto">
                <a:xfrm>
                  <a:off x="3012" y="2615"/>
                  <a:ext cx="120" cy="164"/>
                </a:xfrm>
                <a:custGeom>
                  <a:avLst/>
                  <a:gdLst>
                    <a:gd name="T0" fmla="*/ 0 w 242"/>
                    <a:gd name="T1" fmla="*/ 286 h 329"/>
                    <a:gd name="T2" fmla="*/ 62 w 242"/>
                    <a:gd name="T3" fmla="*/ 329 h 329"/>
                    <a:gd name="T4" fmla="*/ 242 w 242"/>
                    <a:gd name="T5" fmla="*/ 38 h 329"/>
                    <a:gd name="T6" fmla="*/ 178 w 242"/>
                    <a:gd name="T7" fmla="*/ 0 h 329"/>
                    <a:gd name="T8" fmla="*/ 0 w 242"/>
                    <a:gd name="T9" fmla="*/ 286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329">
                      <a:moveTo>
                        <a:pt x="0" y="286"/>
                      </a:moveTo>
                      <a:lnTo>
                        <a:pt x="62" y="329"/>
                      </a:lnTo>
                      <a:lnTo>
                        <a:pt x="242" y="38"/>
                      </a:lnTo>
                      <a:lnTo>
                        <a:pt x="178" y="0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66" name="Freeform 2178"/>
                <p:cNvSpPr>
                  <a:spLocks/>
                </p:cNvSpPr>
                <p:nvPr/>
              </p:nvSpPr>
              <p:spPr bwMode="auto">
                <a:xfrm>
                  <a:off x="3110" y="2874"/>
                  <a:ext cx="167" cy="44"/>
                </a:xfrm>
                <a:custGeom>
                  <a:avLst/>
                  <a:gdLst>
                    <a:gd name="T0" fmla="*/ 0 w 333"/>
                    <a:gd name="T1" fmla="*/ 9 h 86"/>
                    <a:gd name="T2" fmla="*/ 1 w 333"/>
                    <a:gd name="T3" fmla="*/ 86 h 86"/>
                    <a:gd name="T4" fmla="*/ 333 w 333"/>
                    <a:gd name="T5" fmla="*/ 75 h 86"/>
                    <a:gd name="T6" fmla="*/ 327 w 333"/>
                    <a:gd name="T7" fmla="*/ 0 h 86"/>
                    <a:gd name="T8" fmla="*/ 0 w 333"/>
                    <a:gd name="T9" fmla="*/ 9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3" h="86">
                      <a:moveTo>
                        <a:pt x="0" y="9"/>
                      </a:moveTo>
                      <a:lnTo>
                        <a:pt x="1" y="86"/>
                      </a:lnTo>
                      <a:lnTo>
                        <a:pt x="333" y="75"/>
                      </a:lnTo>
                      <a:lnTo>
                        <a:pt x="327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67" name="Line 2179"/>
                <p:cNvSpPr>
                  <a:spLocks noChangeShapeType="1"/>
                </p:cNvSpPr>
                <p:nvPr/>
              </p:nvSpPr>
              <p:spPr bwMode="auto">
                <a:xfrm>
                  <a:off x="3070" y="2741"/>
                  <a:ext cx="9" cy="15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68" name="Line 2180"/>
                <p:cNvSpPr>
                  <a:spLocks noChangeShapeType="1"/>
                </p:cNvSpPr>
                <p:nvPr/>
              </p:nvSpPr>
              <p:spPr bwMode="auto">
                <a:xfrm>
                  <a:off x="3148" y="2863"/>
                  <a:ext cx="11" cy="16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69" name="Line 2181"/>
                <p:cNvSpPr>
                  <a:spLocks noChangeShapeType="1"/>
                </p:cNvSpPr>
                <p:nvPr/>
              </p:nvSpPr>
              <p:spPr bwMode="auto">
                <a:xfrm>
                  <a:off x="3039" y="2838"/>
                  <a:ext cx="17" cy="27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70" name="Freeform 2182"/>
                <p:cNvSpPr>
                  <a:spLocks/>
                </p:cNvSpPr>
                <p:nvPr/>
              </p:nvSpPr>
              <p:spPr bwMode="auto">
                <a:xfrm>
                  <a:off x="2831" y="2989"/>
                  <a:ext cx="192" cy="264"/>
                </a:xfrm>
                <a:custGeom>
                  <a:avLst/>
                  <a:gdLst>
                    <a:gd name="T0" fmla="*/ 70 w 385"/>
                    <a:gd name="T1" fmla="*/ 0 h 526"/>
                    <a:gd name="T2" fmla="*/ 0 w 385"/>
                    <a:gd name="T3" fmla="*/ 50 h 526"/>
                    <a:gd name="T4" fmla="*/ 317 w 385"/>
                    <a:gd name="T5" fmla="*/ 526 h 526"/>
                    <a:gd name="T6" fmla="*/ 385 w 385"/>
                    <a:gd name="T7" fmla="*/ 477 h 526"/>
                    <a:gd name="T8" fmla="*/ 70 w 385"/>
                    <a:gd name="T9" fmla="*/ 0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5" h="526">
                      <a:moveTo>
                        <a:pt x="70" y="0"/>
                      </a:moveTo>
                      <a:lnTo>
                        <a:pt x="0" y="50"/>
                      </a:lnTo>
                      <a:lnTo>
                        <a:pt x="317" y="526"/>
                      </a:lnTo>
                      <a:lnTo>
                        <a:pt x="385" y="477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71" name="Freeform 2183"/>
                <p:cNvSpPr>
                  <a:spLocks/>
                </p:cNvSpPr>
                <p:nvPr/>
              </p:nvSpPr>
              <p:spPr bwMode="auto">
                <a:xfrm>
                  <a:off x="2775" y="3028"/>
                  <a:ext cx="192" cy="262"/>
                </a:xfrm>
                <a:custGeom>
                  <a:avLst/>
                  <a:gdLst>
                    <a:gd name="T0" fmla="*/ 69 w 383"/>
                    <a:gd name="T1" fmla="*/ 0 h 524"/>
                    <a:gd name="T2" fmla="*/ 0 w 383"/>
                    <a:gd name="T3" fmla="*/ 50 h 524"/>
                    <a:gd name="T4" fmla="*/ 315 w 383"/>
                    <a:gd name="T5" fmla="*/ 524 h 524"/>
                    <a:gd name="T6" fmla="*/ 383 w 383"/>
                    <a:gd name="T7" fmla="*/ 475 h 524"/>
                    <a:gd name="T8" fmla="*/ 69 w 383"/>
                    <a:gd name="T9" fmla="*/ 0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524">
                      <a:moveTo>
                        <a:pt x="69" y="0"/>
                      </a:moveTo>
                      <a:lnTo>
                        <a:pt x="0" y="50"/>
                      </a:lnTo>
                      <a:lnTo>
                        <a:pt x="315" y="524"/>
                      </a:lnTo>
                      <a:lnTo>
                        <a:pt x="383" y="475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72" name="Freeform 2184"/>
                <p:cNvSpPr>
                  <a:spLocks/>
                </p:cNvSpPr>
                <p:nvPr/>
              </p:nvSpPr>
              <p:spPr bwMode="auto">
                <a:xfrm>
                  <a:off x="2990" y="3209"/>
                  <a:ext cx="162" cy="119"/>
                </a:xfrm>
                <a:custGeom>
                  <a:avLst/>
                  <a:gdLst>
                    <a:gd name="T0" fmla="*/ 35 w 326"/>
                    <a:gd name="T1" fmla="*/ 0 h 237"/>
                    <a:gd name="T2" fmla="*/ 0 w 326"/>
                    <a:gd name="T3" fmla="*/ 64 h 237"/>
                    <a:gd name="T4" fmla="*/ 287 w 326"/>
                    <a:gd name="T5" fmla="*/ 237 h 237"/>
                    <a:gd name="T6" fmla="*/ 326 w 326"/>
                    <a:gd name="T7" fmla="*/ 171 h 237"/>
                    <a:gd name="T8" fmla="*/ 35 w 326"/>
                    <a:gd name="T9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6" h="237">
                      <a:moveTo>
                        <a:pt x="35" y="0"/>
                      </a:moveTo>
                      <a:lnTo>
                        <a:pt x="0" y="64"/>
                      </a:lnTo>
                      <a:lnTo>
                        <a:pt x="287" y="237"/>
                      </a:lnTo>
                      <a:lnTo>
                        <a:pt x="326" y="171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73" name="Freeform 2185"/>
                <p:cNvSpPr>
                  <a:spLocks/>
                </p:cNvSpPr>
                <p:nvPr/>
              </p:nvSpPr>
              <p:spPr bwMode="auto">
                <a:xfrm>
                  <a:off x="2928" y="3263"/>
                  <a:ext cx="50" cy="172"/>
                </a:xfrm>
                <a:custGeom>
                  <a:avLst/>
                  <a:gdLst>
                    <a:gd name="T0" fmla="*/ 73 w 99"/>
                    <a:gd name="T1" fmla="*/ 0 h 345"/>
                    <a:gd name="T2" fmla="*/ 0 w 99"/>
                    <a:gd name="T3" fmla="*/ 4 h 345"/>
                    <a:gd name="T4" fmla="*/ 26 w 99"/>
                    <a:gd name="T5" fmla="*/ 345 h 345"/>
                    <a:gd name="T6" fmla="*/ 99 w 99"/>
                    <a:gd name="T7" fmla="*/ 340 h 345"/>
                    <a:gd name="T8" fmla="*/ 73 w 99"/>
                    <a:gd name="T9" fmla="*/ 0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" h="345">
                      <a:moveTo>
                        <a:pt x="73" y="0"/>
                      </a:moveTo>
                      <a:lnTo>
                        <a:pt x="0" y="4"/>
                      </a:lnTo>
                      <a:lnTo>
                        <a:pt x="26" y="345"/>
                      </a:lnTo>
                      <a:lnTo>
                        <a:pt x="99" y="34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74" name="Freeform 2186"/>
                <p:cNvSpPr>
                  <a:spLocks/>
                </p:cNvSpPr>
                <p:nvPr/>
              </p:nvSpPr>
              <p:spPr bwMode="auto">
                <a:xfrm>
                  <a:off x="3012" y="3158"/>
                  <a:ext cx="162" cy="118"/>
                </a:xfrm>
                <a:custGeom>
                  <a:avLst/>
                  <a:gdLst>
                    <a:gd name="T0" fmla="*/ 35 w 324"/>
                    <a:gd name="T1" fmla="*/ 0 h 236"/>
                    <a:gd name="T2" fmla="*/ 0 w 324"/>
                    <a:gd name="T3" fmla="*/ 67 h 236"/>
                    <a:gd name="T4" fmla="*/ 287 w 324"/>
                    <a:gd name="T5" fmla="*/ 236 h 236"/>
                    <a:gd name="T6" fmla="*/ 324 w 324"/>
                    <a:gd name="T7" fmla="*/ 170 h 236"/>
                    <a:gd name="T8" fmla="*/ 35 w 324"/>
                    <a:gd name="T9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4" h="236">
                      <a:moveTo>
                        <a:pt x="35" y="0"/>
                      </a:moveTo>
                      <a:lnTo>
                        <a:pt x="0" y="67"/>
                      </a:lnTo>
                      <a:lnTo>
                        <a:pt x="287" y="236"/>
                      </a:lnTo>
                      <a:lnTo>
                        <a:pt x="324" y="17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75" name="Freeform 2187"/>
                <p:cNvSpPr>
                  <a:spLocks/>
                </p:cNvSpPr>
                <p:nvPr/>
              </p:nvSpPr>
              <p:spPr bwMode="auto">
                <a:xfrm>
                  <a:off x="2876" y="3264"/>
                  <a:ext cx="50" cy="173"/>
                </a:xfrm>
                <a:custGeom>
                  <a:avLst/>
                  <a:gdLst>
                    <a:gd name="T0" fmla="*/ 75 w 100"/>
                    <a:gd name="T1" fmla="*/ 0 h 346"/>
                    <a:gd name="T2" fmla="*/ 0 w 100"/>
                    <a:gd name="T3" fmla="*/ 5 h 346"/>
                    <a:gd name="T4" fmla="*/ 26 w 100"/>
                    <a:gd name="T5" fmla="*/ 346 h 346"/>
                    <a:gd name="T6" fmla="*/ 100 w 100"/>
                    <a:gd name="T7" fmla="*/ 341 h 346"/>
                    <a:gd name="T8" fmla="*/ 75 w 100"/>
                    <a:gd name="T9" fmla="*/ 0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46">
                      <a:moveTo>
                        <a:pt x="75" y="0"/>
                      </a:moveTo>
                      <a:lnTo>
                        <a:pt x="0" y="5"/>
                      </a:lnTo>
                      <a:lnTo>
                        <a:pt x="26" y="346"/>
                      </a:lnTo>
                      <a:lnTo>
                        <a:pt x="100" y="34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76" name="Line 2188"/>
                <p:cNvSpPr>
                  <a:spLocks noChangeShapeType="1"/>
                </p:cNvSpPr>
                <p:nvPr/>
              </p:nvSpPr>
              <p:spPr bwMode="auto">
                <a:xfrm flipH="1">
                  <a:off x="3034" y="3218"/>
                  <a:ext cx="14" cy="9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77" name="Line 2189"/>
                <p:cNvSpPr>
                  <a:spLocks noChangeShapeType="1"/>
                </p:cNvSpPr>
                <p:nvPr/>
              </p:nvSpPr>
              <p:spPr bwMode="auto">
                <a:xfrm flipH="1">
                  <a:off x="2917" y="3302"/>
                  <a:ext cx="13" cy="10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78" name="Line 2190"/>
                <p:cNvSpPr>
                  <a:spLocks noChangeShapeType="1"/>
                </p:cNvSpPr>
                <p:nvPr/>
              </p:nvSpPr>
              <p:spPr bwMode="auto">
                <a:xfrm flipH="1">
                  <a:off x="2924" y="3188"/>
                  <a:ext cx="28" cy="2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79" name="Freeform 2191"/>
                <p:cNvSpPr>
                  <a:spLocks/>
                </p:cNvSpPr>
                <p:nvPr/>
              </p:nvSpPr>
              <p:spPr bwMode="auto">
                <a:xfrm>
                  <a:off x="2518" y="3044"/>
                  <a:ext cx="210" cy="249"/>
                </a:xfrm>
                <a:custGeom>
                  <a:avLst/>
                  <a:gdLst>
                    <a:gd name="T0" fmla="*/ 420 w 420"/>
                    <a:gd name="T1" fmla="*/ 54 h 500"/>
                    <a:gd name="T2" fmla="*/ 358 w 420"/>
                    <a:gd name="T3" fmla="*/ 0 h 500"/>
                    <a:gd name="T4" fmla="*/ 0 w 420"/>
                    <a:gd name="T5" fmla="*/ 443 h 500"/>
                    <a:gd name="T6" fmla="*/ 65 w 420"/>
                    <a:gd name="T7" fmla="*/ 500 h 500"/>
                    <a:gd name="T8" fmla="*/ 420 w 420"/>
                    <a:gd name="T9" fmla="*/ 54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0" h="500">
                      <a:moveTo>
                        <a:pt x="420" y="54"/>
                      </a:moveTo>
                      <a:lnTo>
                        <a:pt x="358" y="0"/>
                      </a:lnTo>
                      <a:lnTo>
                        <a:pt x="0" y="443"/>
                      </a:lnTo>
                      <a:lnTo>
                        <a:pt x="65" y="500"/>
                      </a:lnTo>
                      <a:lnTo>
                        <a:pt x="420" y="54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80" name="Freeform 2192"/>
                <p:cNvSpPr>
                  <a:spLocks/>
                </p:cNvSpPr>
                <p:nvPr/>
              </p:nvSpPr>
              <p:spPr bwMode="auto">
                <a:xfrm>
                  <a:off x="2465" y="3000"/>
                  <a:ext cx="211" cy="250"/>
                </a:xfrm>
                <a:custGeom>
                  <a:avLst/>
                  <a:gdLst>
                    <a:gd name="T0" fmla="*/ 422 w 422"/>
                    <a:gd name="T1" fmla="*/ 54 h 498"/>
                    <a:gd name="T2" fmla="*/ 355 w 422"/>
                    <a:gd name="T3" fmla="*/ 0 h 498"/>
                    <a:gd name="T4" fmla="*/ 0 w 422"/>
                    <a:gd name="T5" fmla="*/ 443 h 498"/>
                    <a:gd name="T6" fmla="*/ 65 w 422"/>
                    <a:gd name="T7" fmla="*/ 498 h 498"/>
                    <a:gd name="T8" fmla="*/ 422 w 422"/>
                    <a:gd name="T9" fmla="*/ 54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2" h="498">
                      <a:moveTo>
                        <a:pt x="422" y="54"/>
                      </a:moveTo>
                      <a:lnTo>
                        <a:pt x="355" y="0"/>
                      </a:lnTo>
                      <a:lnTo>
                        <a:pt x="0" y="443"/>
                      </a:lnTo>
                      <a:lnTo>
                        <a:pt x="65" y="498"/>
                      </a:lnTo>
                      <a:lnTo>
                        <a:pt x="422" y="54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81" name="Freeform 2193"/>
                <p:cNvSpPr>
                  <a:spLocks/>
                </p:cNvSpPr>
                <p:nvPr/>
              </p:nvSpPr>
              <p:spPr bwMode="auto">
                <a:xfrm>
                  <a:off x="2487" y="3263"/>
                  <a:ext cx="76" cy="174"/>
                </a:xfrm>
                <a:custGeom>
                  <a:avLst/>
                  <a:gdLst>
                    <a:gd name="T0" fmla="*/ 154 w 154"/>
                    <a:gd name="T1" fmla="*/ 16 h 349"/>
                    <a:gd name="T2" fmla="*/ 81 w 154"/>
                    <a:gd name="T3" fmla="*/ 0 h 349"/>
                    <a:gd name="T4" fmla="*/ 0 w 154"/>
                    <a:gd name="T5" fmla="*/ 332 h 349"/>
                    <a:gd name="T6" fmla="*/ 77 w 154"/>
                    <a:gd name="T7" fmla="*/ 349 h 349"/>
                    <a:gd name="T8" fmla="*/ 154 w 154"/>
                    <a:gd name="T9" fmla="*/ 16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" h="349">
                      <a:moveTo>
                        <a:pt x="154" y="16"/>
                      </a:moveTo>
                      <a:lnTo>
                        <a:pt x="81" y="0"/>
                      </a:lnTo>
                      <a:lnTo>
                        <a:pt x="0" y="332"/>
                      </a:lnTo>
                      <a:lnTo>
                        <a:pt x="77" y="349"/>
                      </a:lnTo>
                      <a:lnTo>
                        <a:pt x="154" y="1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82" name="Freeform 2194"/>
                <p:cNvSpPr>
                  <a:spLocks/>
                </p:cNvSpPr>
                <p:nvPr/>
              </p:nvSpPr>
              <p:spPr bwMode="auto">
                <a:xfrm>
                  <a:off x="2332" y="3211"/>
                  <a:ext cx="169" cy="97"/>
                </a:xfrm>
                <a:custGeom>
                  <a:avLst/>
                  <a:gdLst>
                    <a:gd name="T0" fmla="*/ 340 w 340"/>
                    <a:gd name="T1" fmla="*/ 73 h 195"/>
                    <a:gd name="T2" fmla="*/ 310 w 340"/>
                    <a:gd name="T3" fmla="*/ 0 h 195"/>
                    <a:gd name="T4" fmla="*/ 0 w 340"/>
                    <a:gd name="T5" fmla="*/ 122 h 195"/>
                    <a:gd name="T6" fmla="*/ 26 w 340"/>
                    <a:gd name="T7" fmla="*/ 195 h 195"/>
                    <a:gd name="T8" fmla="*/ 340 w 340"/>
                    <a:gd name="T9" fmla="*/ 73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" h="195">
                      <a:moveTo>
                        <a:pt x="340" y="73"/>
                      </a:moveTo>
                      <a:lnTo>
                        <a:pt x="310" y="0"/>
                      </a:lnTo>
                      <a:lnTo>
                        <a:pt x="0" y="122"/>
                      </a:lnTo>
                      <a:lnTo>
                        <a:pt x="26" y="195"/>
                      </a:lnTo>
                      <a:lnTo>
                        <a:pt x="340" y="73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83" name="Freeform 2195"/>
                <p:cNvSpPr>
                  <a:spLocks/>
                </p:cNvSpPr>
                <p:nvPr/>
              </p:nvSpPr>
              <p:spPr bwMode="auto">
                <a:xfrm>
                  <a:off x="2542" y="3270"/>
                  <a:ext cx="76" cy="174"/>
                </a:xfrm>
                <a:custGeom>
                  <a:avLst/>
                  <a:gdLst>
                    <a:gd name="T0" fmla="*/ 151 w 151"/>
                    <a:gd name="T1" fmla="*/ 18 h 349"/>
                    <a:gd name="T2" fmla="*/ 79 w 151"/>
                    <a:gd name="T3" fmla="*/ 0 h 349"/>
                    <a:gd name="T4" fmla="*/ 0 w 151"/>
                    <a:gd name="T5" fmla="*/ 332 h 349"/>
                    <a:gd name="T6" fmla="*/ 74 w 151"/>
                    <a:gd name="T7" fmla="*/ 349 h 349"/>
                    <a:gd name="T8" fmla="*/ 151 w 151"/>
                    <a:gd name="T9" fmla="*/ 18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1" h="349">
                      <a:moveTo>
                        <a:pt x="151" y="18"/>
                      </a:moveTo>
                      <a:lnTo>
                        <a:pt x="79" y="0"/>
                      </a:lnTo>
                      <a:lnTo>
                        <a:pt x="0" y="332"/>
                      </a:lnTo>
                      <a:lnTo>
                        <a:pt x="74" y="349"/>
                      </a:lnTo>
                      <a:lnTo>
                        <a:pt x="151" y="18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84" name="Freeform 2196"/>
                <p:cNvSpPr>
                  <a:spLocks/>
                </p:cNvSpPr>
                <p:nvPr/>
              </p:nvSpPr>
              <p:spPr bwMode="auto">
                <a:xfrm>
                  <a:off x="2314" y="3161"/>
                  <a:ext cx="169" cy="96"/>
                </a:xfrm>
                <a:custGeom>
                  <a:avLst/>
                  <a:gdLst>
                    <a:gd name="T0" fmla="*/ 336 w 336"/>
                    <a:gd name="T1" fmla="*/ 70 h 191"/>
                    <a:gd name="T2" fmla="*/ 311 w 336"/>
                    <a:gd name="T3" fmla="*/ 0 h 191"/>
                    <a:gd name="T4" fmla="*/ 0 w 336"/>
                    <a:gd name="T5" fmla="*/ 122 h 191"/>
                    <a:gd name="T6" fmla="*/ 24 w 336"/>
                    <a:gd name="T7" fmla="*/ 191 h 191"/>
                    <a:gd name="T8" fmla="*/ 336 w 336"/>
                    <a:gd name="T9" fmla="*/ 7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6" h="191">
                      <a:moveTo>
                        <a:pt x="336" y="70"/>
                      </a:moveTo>
                      <a:lnTo>
                        <a:pt x="311" y="0"/>
                      </a:lnTo>
                      <a:lnTo>
                        <a:pt x="0" y="122"/>
                      </a:lnTo>
                      <a:lnTo>
                        <a:pt x="24" y="191"/>
                      </a:lnTo>
                      <a:lnTo>
                        <a:pt x="336" y="7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85" name="Line 2197"/>
                <p:cNvSpPr>
                  <a:spLocks noChangeShapeType="1"/>
                </p:cNvSpPr>
                <p:nvPr/>
              </p:nvSpPr>
              <p:spPr bwMode="auto">
                <a:xfrm flipH="1" flipV="1">
                  <a:off x="2552" y="3302"/>
                  <a:ext cx="14" cy="13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86" name="Line 2198"/>
                <p:cNvSpPr>
                  <a:spLocks noChangeShapeType="1"/>
                </p:cNvSpPr>
                <p:nvPr/>
              </p:nvSpPr>
              <p:spPr bwMode="auto">
                <a:xfrm flipH="1" flipV="1">
                  <a:off x="2439" y="3213"/>
                  <a:ext cx="13" cy="13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887" name="Line 2199"/>
                <p:cNvSpPr>
                  <a:spLocks noChangeShapeType="1"/>
                </p:cNvSpPr>
                <p:nvPr/>
              </p:nvSpPr>
              <p:spPr bwMode="auto">
                <a:xfrm flipH="1" flipV="1">
                  <a:off x="2539" y="3190"/>
                  <a:ext cx="27" cy="23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</p:grpSp>
      </p:grpSp>
      <p:grpSp>
        <p:nvGrpSpPr>
          <p:cNvPr id="14" name="Group 13"/>
          <p:cNvGrpSpPr/>
          <p:nvPr/>
        </p:nvGrpSpPr>
        <p:grpSpPr>
          <a:xfrm>
            <a:off x="6456040" y="3284984"/>
            <a:ext cx="444624" cy="681640"/>
            <a:chOff x="4932040" y="3284984"/>
            <a:chExt cx="444624" cy="681640"/>
          </a:xfrm>
        </p:grpSpPr>
        <p:grpSp>
          <p:nvGrpSpPr>
            <p:cNvPr id="13" name="Group 12"/>
            <p:cNvGrpSpPr/>
            <p:nvPr/>
          </p:nvGrpSpPr>
          <p:grpSpPr>
            <a:xfrm>
              <a:off x="5148064" y="3284984"/>
              <a:ext cx="228600" cy="529240"/>
              <a:chOff x="5148064" y="5805264"/>
              <a:chExt cx="228600" cy="529240"/>
            </a:xfrm>
          </p:grpSpPr>
          <p:grpSp>
            <p:nvGrpSpPr>
              <p:cNvPr id="497" name="Group 2154"/>
              <p:cNvGrpSpPr>
                <a:grpSpLocks/>
              </p:cNvGrpSpPr>
              <p:nvPr/>
            </p:nvGrpSpPr>
            <p:grpSpPr bwMode="auto">
              <a:xfrm>
                <a:off x="5148064" y="6165304"/>
                <a:ext cx="212400" cy="169200"/>
                <a:chOff x="2246" y="2422"/>
                <a:chExt cx="1031" cy="1022"/>
              </a:xfrm>
            </p:grpSpPr>
            <p:sp>
              <p:nvSpPr>
                <p:cNvPr id="498" name="Freeform 2155"/>
                <p:cNvSpPr>
                  <a:spLocks/>
                </p:cNvSpPr>
                <p:nvPr/>
              </p:nvSpPr>
              <p:spPr bwMode="auto">
                <a:xfrm>
                  <a:off x="2642" y="2422"/>
                  <a:ext cx="105" cy="167"/>
                </a:xfrm>
                <a:custGeom>
                  <a:avLst/>
                  <a:gdLst>
                    <a:gd name="T0" fmla="*/ 146 w 210"/>
                    <a:gd name="T1" fmla="*/ 333 h 333"/>
                    <a:gd name="T2" fmla="*/ 210 w 210"/>
                    <a:gd name="T3" fmla="*/ 306 h 333"/>
                    <a:gd name="T4" fmla="*/ 68 w 210"/>
                    <a:gd name="T5" fmla="*/ 0 h 333"/>
                    <a:gd name="T6" fmla="*/ 0 w 210"/>
                    <a:gd name="T7" fmla="*/ 30 h 333"/>
                    <a:gd name="T8" fmla="*/ 146 w 210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" h="333">
                      <a:moveTo>
                        <a:pt x="146" y="333"/>
                      </a:moveTo>
                      <a:lnTo>
                        <a:pt x="210" y="306"/>
                      </a:lnTo>
                      <a:lnTo>
                        <a:pt x="68" y="0"/>
                      </a:lnTo>
                      <a:lnTo>
                        <a:pt x="0" y="30"/>
                      </a:lnTo>
                      <a:lnTo>
                        <a:pt x="146" y="333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99" name="Rectangle 2156"/>
                <p:cNvSpPr>
                  <a:spLocks noChangeArrowheads="1"/>
                </p:cNvSpPr>
                <p:nvPr/>
              </p:nvSpPr>
              <p:spPr bwMode="auto">
                <a:xfrm>
                  <a:off x="2716" y="2570"/>
                  <a:ext cx="33" cy="280"/>
                </a:xfrm>
                <a:prstGeom prst="rect">
                  <a:avLst/>
                </a:prstGeom>
                <a:solidFill>
                  <a:srgbClr val="0073E6"/>
                </a:solidFill>
                <a:ln w="3175">
                  <a:solidFill>
                    <a:srgbClr val="0075EA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00" name="Rectangle 2157"/>
                <p:cNvSpPr>
                  <a:spLocks noChangeArrowheads="1"/>
                </p:cNvSpPr>
                <p:nvPr/>
              </p:nvSpPr>
              <p:spPr bwMode="auto">
                <a:xfrm>
                  <a:off x="2783" y="2570"/>
                  <a:ext cx="34" cy="280"/>
                </a:xfrm>
                <a:prstGeom prst="rect">
                  <a:avLst/>
                </a:prstGeom>
                <a:solidFill>
                  <a:srgbClr val="0073E6"/>
                </a:solidFill>
                <a:ln w="3175">
                  <a:solidFill>
                    <a:srgbClr val="0075EA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01" name="Freeform 2158"/>
                <p:cNvSpPr>
                  <a:spLocks/>
                </p:cNvSpPr>
                <p:nvPr/>
              </p:nvSpPr>
              <p:spPr bwMode="auto">
                <a:xfrm>
                  <a:off x="2779" y="2425"/>
                  <a:ext cx="115" cy="163"/>
                </a:xfrm>
                <a:custGeom>
                  <a:avLst/>
                  <a:gdLst>
                    <a:gd name="T0" fmla="*/ 0 w 231"/>
                    <a:gd name="T1" fmla="*/ 292 h 327"/>
                    <a:gd name="T2" fmla="*/ 67 w 231"/>
                    <a:gd name="T3" fmla="*/ 327 h 327"/>
                    <a:gd name="T4" fmla="*/ 231 w 231"/>
                    <a:gd name="T5" fmla="*/ 30 h 327"/>
                    <a:gd name="T6" fmla="*/ 165 w 231"/>
                    <a:gd name="T7" fmla="*/ 0 h 327"/>
                    <a:gd name="T8" fmla="*/ 0 w 231"/>
                    <a:gd name="T9" fmla="*/ 292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1" h="327">
                      <a:moveTo>
                        <a:pt x="0" y="292"/>
                      </a:moveTo>
                      <a:lnTo>
                        <a:pt x="67" y="327"/>
                      </a:lnTo>
                      <a:lnTo>
                        <a:pt x="231" y="30"/>
                      </a:lnTo>
                      <a:lnTo>
                        <a:pt x="165" y="0"/>
                      </a:lnTo>
                      <a:lnTo>
                        <a:pt x="0" y="292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02" name="Freeform 2159"/>
                <p:cNvSpPr>
                  <a:spLocks/>
                </p:cNvSpPr>
                <p:nvPr/>
              </p:nvSpPr>
              <p:spPr bwMode="auto">
                <a:xfrm>
                  <a:off x="2597" y="2451"/>
                  <a:ext cx="106" cy="170"/>
                </a:xfrm>
                <a:custGeom>
                  <a:avLst/>
                  <a:gdLst>
                    <a:gd name="T0" fmla="*/ 142 w 213"/>
                    <a:gd name="T1" fmla="*/ 341 h 341"/>
                    <a:gd name="T2" fmla="*/ 213 w 213"/>
                    <a:gd name="T3" fmla="*/ 308 h 341"/>
                    <a:gd name="T4" fmla="*/ 67 w 213"/>
                    <a:gd name="T5" fmla="*/ 0 h 341"/>
                    <a:gd name="T6" fmla="*/ 0 w 213"/>
                    <a:gd name="T7" fmla="*/ 32 h 341"/>
                    <a:gd name="T8" fmla="*/ 142 w 213"/>
                    <a:gd name="T9" fmla="*/ 341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41">
                      <a:moveTo>
                        <a:pt x="142" y="341"/>
                      </a:moveTo>
                      <a:lnTo>
                        <a:pt x="213" y="308"/>
                      </a:lnTo>
                      <a:lnTo>
                        <a:pt x="67" y="0"/>
                      </a:lnTo>
                      <a:lnTo>
                        <a:pt x="0" y="32"/>
                      </a:lnTo>
                      <a:lnTo>
                        <a:pt x="142" y="341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03" name="Freeform 2160"/>
                <p:cNvSpPr>
                  <a:spLocks/>
                </p:cNvSpPr>
                <p:nvPr/>
              </p:nvSpPr>
              <p:spPr bwMode="auto">
                <a:xfrm>
                  <a:off x="2822" y="2451"/>
                  <a:ext cx="116" cy="165"/>
                </a:xfrm>
                <a:custGeom>
                  <a:avLst/>
                  <a:gdLst>
                    <a:gd name="T0" fmla="*/ 0 w 232"/>
                    <a:gd name="T1" fmla="*/ 297 h 330"/>
                    <a:gd name="T2" fmla="*/ 68 w 232"/>
                    <a:gd name="T3" fmla="*/ 330 h 330"/>
                    <a:gd name="T4" fmla="*/ 232 w 232"/>
                    <a:gd name="T5" fmla="*/ 37 h 330"/>
                    <a:gd name="T6" fmla="*/ 168 w 232"/>
                    <a:gd name="T7" fmla="*/ 0 h 330"/>
                    <a:gd name="T8" fmla="*/ 0 w 232"/>
                    <a:gd name="T9" fmla="*/ 297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2" h="330">
                      <a:moveTo>
                        <a:pt x="0" y="297"/>
                      </a:moveTo>
                      <a:lnTo>
                        <a:pt x="68" y="330"/>
                      </a:lnTo>
                      <a:lnTo>
                        <a:pt x="232" y="37"/>
                      </a:lnTo>
                      <a:lnTo>
                        <a:pt x="168" y="0"/>
                      </a:lnTo>
                      <a:lnTo>
                        <a:pt x="0" y="297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04" name="Line 2161"/>
                <p:cNvSpPr>
                  <a:spLocks noChangeShapeType="1"/>
                </p:cNvSpPr>
                <p:nvPr/>
              </p:nvSpPr>
              <p:spPr bwMode="auto">
                <a:xfrm>
                  <a:off x="2685" y="2562"/>
                  <a:ext cx="19" cy="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05" name="Line 2162"/>
                <p:cNvSpPr>
                  <a:spLocks noChangeShapeType="1"/>
                </p:cNvSpPr>
                <p:nvPr/>
              </p:nvSpPr>
              <p:spPr bwMode="auto">
                <a:xfrm>
                  <a:off x="2828" y="2556"/>
                  <a:ext cx="19" cy="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06" name="Line 2163"/>
                <p:cNvSpPr>
                  <a:spLocks noChangeShapeType="1"/>
                </p:cNvSpPr>
                <p:nvPr/>
              </p:nvSpPr>
              <p:spPr bwMode="auto">
                <a:xfrm>
                  <a:off x="2747" y="2639"/>
                  <a:ext cx="36" cy="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07" name="Freeform 2164"/>
                <p:cNvSpPr>
                  <a:spLocks/>
                </p:cNvSpPr>
                <p:nvPr/>
              </p:nvSpPr>
              <p:spPr bwMode="auto">
                <a:xfrm>
                  <a:off x="2394" y="2789"/>
                  <a:ext cx="252" cy="202"/>
                </a:xfrm>
                <a:custGeom>
                  <a:avLst/>
                  <a:gdLst>
                    <a:gd name="T0" fmla="*/ 451 w 503"/>
                    <a:gd name="T1" fmla="*/ 406 h 406"/>
                    <a:gd name="T2" fmla="*/ 503 w 503"/>
                    <a:gd name="T3" fmla="*/ 337 h 406"/>
                    <a:gd name="T4" fmla="*/ 46 w 503"/>
                    <a:gd name="T5" fmla="*/ 0 h 406"/>
                    <a:gd name="T6" fmla="*/ 0 w 503"/>
                    <a:gd name="T7" fmla="*/ 69 h 406"/>
                    <a:gd name="T8" fmla="*/ 451 w 503"/>
                    <a:gd name="T9" fmla="*/ 406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3" h="406">
                      <a:moveTo>
                        <a:pt x="451" y="406"/>
                      </a:moveTo>
                      <a:lnTo>
                        <a:pt x="503" y="337"/>
                      </a:lnTo>
                      <a:lnTo>
                        <a:pt x="46" y="0"/>
                      </a:lnTo>
                      <a:lnTo>
                        <a:pt x="0" y="69"/>
                      </a:lnTo>
                      <a:lnTo>
                        <a:pt x="451" y="40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08" name="Freeform 2165"/>
                <p:cNvSpPr>
                  <a:spLocks/>
                </p:cNvSpPr>
                <p:nvPr/>
              </p:nvSpPr>
              <p:spPr bwMode="auto">
                <a:xfrm>
                  <a:off x="2434" y="2733"/>
                  <a:ext cx="251" cy="202"/>
                </a:xfrm>
                <a:custGeom>
                  <a:avLst/>
                  <a:gdLst>
                    <a:gd name="T0" fmla="*/ 452 w 501"/>
                    <a:gd name="T1" fmla="*/ 404 h 404"/>
                    <a:gd name="T2" fmla="*/ 501 w 501"/>
                    <a:gd name="T3" fmla="*/ 337 h 404"/>
                    <a:gd name="T4" fmla="*/ 47 w 501"/>
                    <a:gd name="T5" fmla="*/ 0 h 404"/>
                    <a:gd name="T6" fmla="*/ 0 w 501"/>
                    <a:gd name="T7" fmla="*/ 70 h 404"/>
                    <a:gd name="T8" fmla="*/ 452 w 501"/>
                    <a:gd name="T9" fmla="*/ 404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1" h="404">
                      <a:moveTo>
                        <a:pt x="452" y="404"/>
                      </a:moveTo>
                      <a:lnTo>
                        <a:pt x="501" y="337"/>
                      </a:lnTo>
                      <a:lnTo>
                        <a:pt x="47" y="0"/>
                      </a:lnTo>
                      <a:lnTo>
                        <a:pt x="0" y="70"/>
                      </a:lnTo>
                      <a:lnTo>
                        <a:pt x="452" y="404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09" name="Freeform 2166"/>
                <p:cNvSpPr>
                  <a:spLocks/>
                </p:cNvSpPr>
                <p:nvPr/>
              </p:nvSpPr>
              <p:spPr bwMode="auto">
                <a:xfrm>
                  <a:off x="2249" y="2768"/>
                  <a:ext cx="173" cy="68"/>
                </a:xfrm>
                <a:custGeom>
                  <a:avLst/>
                  <a:gdLst>
                    <a:gd name="T0" fmla="*/ 329 w 346"/>
                    <a:gd name="T1" fmla="*/ 137 h 137"/>
                    <a:gd name="T2" fmla="*/ 346 w 346"/>
                    <a:gd name="T3" fmla="*/ 58 h 137"/>
                    <a:gd name="T4" fmla="*/ 17 w 346"/>
                    <a:gd name="T5" fmla="*/ 0 h 137"/>
                    <a:gd name="T6" fmla="*/ 0 w 346"/>
                    <a:gd name="T7" fmla="*/ 72 h 137"/>
                    <a:gd name="T8" fmla="*/ 329 w 346"/>
                    <a:gd name="T9" fmla="*/ 137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6" h="137">
                      <a:moveTo>
                        <a:pt x="329" y="137"/>
                      </a:moveTo>
                      <a:lnTo>
                        <a:pt x="346" y="58"/>
                      </a:lnTo>
                      <a:lnTo>
                        <a:pt x="17" y="0"/>
                      </a:lnTo>
                      <a:lnTo>
                        <a:pt x="0" y="72"/>
                      </a:lnTo>
                      <a:lnTo>
                        <a:pt x="329" y="137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10" name="Freeform 2167"/>
                <p:cNvSpPr>
                  <a:spLocks/>
                </p:cNvSpPr>
                <p:nvPr/>
              </p:nvSpPr>
              <p:spPr bwMode="auto">
                <a:xfrm>
                  <a:off x="2366" y="2601"/>
                  <a:ext cx="104" cy="170"/>
                </a:xfrm>
                <a:custGeom>
                  <a:avLst/>
                  <a:gdLst>
                    <a:gd name="T0" fmla="*/ 140 w 208"/>
                    <a:gd name="T1" fmla="*/ 341 h 341"/>
                    <a:gd name="T2" fmla="*/ 208 w 208"/>
                    <a:gd name="T3" fmla="*/ 308 h 341"/>
                    <a:gd name="T4" fmla="*/ 69 w 208"/>
                    <a:gd name="T5" fmla="*/ 0 h 341"/>
                    <a:gd name="T6" fmla="*/ 0 w 208"/>
                    <a:gd name="T7" fmla="*/ 29 h 341"/>
                    <a:gd name="T8" fmla="*/ 140 w 208"/>
                    <a:gd name="T9" fmla="*/ 341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41">
                      <a:moveTo>
                        <a:pt x="140" y="341"/>
                      </a:moveTo>
                      <a:lnTo>
                        <a:pt x="208" y="308"/>
                      </a:lnTo>
                      <a:lnTo>
                        <a:pt x="69" y="0"/>
                      </a:lnTo>
                      <a:lnTo>
                        <a:pt x="0" y="29"/>
                      </a:lnTo>
                      <a:lnTo>
                        <a:pt x="140" y="341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11" name="Freeform 2168"/>
                <p:cNvSpPr>
                  <a:spLocks/>
                </p:cNvSpPr>
                <p:nvPr/>
              </p:nvSpPr>
              <p:spPr bwMode="auto">
                <a:xfrm>
                  <a:off x="2246" y="2823"/>
                  <a:ext cx="172" cy="69"/>
                </a:xfrm>
                <a:custGeom>
                  <a:avLst/>
                  <a:gdLst>
                    <a:gd name="T0" fmla="*/ 330 w 343"/>
                    <a:gd name="T1" fmla="*/ 138 h 138"/>
                    <a:gd name="T2" fmla="*/ 343 w 343"/>
                    <a:gd name="T3" fmla="*/ 60 h 138"/>
                    <a:gd name="T4" fmla="*/ 15 w 343"/>
                    <a:gd name="T5" fmla="*/ 0 h 138"/>
                    <a:gd name="T6" fmla="*/ 0 w 343"/>
                    <a:gd name="T7" fmla="*/ 73 h 138"/>
                    <a:gd name="T8" fmla="*/ 330 w 343"/>
                    <a:gd name="T9" fmla="*/ 13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3" h="138">
                      <a:moveTo>
                        <a:pt x="330" y="138"/>
                      </a:moveTo>
                      <a:lnTo>
                        <a:pt x="343" y="60"/>
                      </a:lnTo>
                      <a:lnTo>
                        <a:pt x="15" y="0"/>
                      </a:lnTo>
                      <a:lnTo>
                        <a:pt x="0" y="73"/>
                      </a:lnTo>
                      <a:lnTo>
                        <a:pt x="330" y="138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12" name="Freeform 2169"/>
                <p:cNvSpPr>
                  <a:spLocks/>
                </p:cNvSpPr>
                <p:nvPr/>
              </p:nvSpPr>
              <p:spPr bwMode="auto">
                <a:xfrm>
                  <a:off x="2416" y="2579"/>
                  <a:ext cx="102" cy="171"/>
                </a:xfrm>
                <a:custGeom>
                  <a:avLst/>
                  <a:gdLst>
                    <a:gd name="T0" fmla="*/ 134 w 205"/>
                    <a:gd name="T1" fmla="*/ 342 h 342"/>
                    <a:gd name="T2" fmla="*/ 205 w 205"/>
                    <a:gd name="T3" fmla="*/ 311 h 342"/>
                    <a:gd name="T4" fmla="*/ 69 w 205"/>
                    <a:gd name="T5" fmla="*/ 0 h 342"/>
                    <a:gd name="T6" fmla="*/ 0 w 205"/>
                    <a:gd name="T7" fmla="*/ 32 h 342"/>
                    <a:gd name="T8" fmla="*/ 134 w 205"/>
                    <a:gd name="T9" fmla="*/ 342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5" h="342">
                      <a:moveTo>
                        <a:pt x="134" y="342"/>
                      </a:moveTo>
                      <a:lnTo>
                        <a:pt x="205" y="311"/>
                      </a:lnTo>
                      <a:lnTo>
                        <a:pt x="69" y="0"/>
                      </a:lnTo>
                      <a:lnTo>
                        <a:pt x="0" y="32"/>
                      </a:lnTo>
                      <a:lnTo>
                        <a:pt x="134" y="342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13" name="Line 2170"/>
                <p:cNvSpPr>
                  <a:spLocks noChangeShapeType="1"/>
                </p:cNvSpPr>
                <p:nvPr/>
              </p:nvSpPr>
              <p:spPr bwMode="auto">
                <a:xfrm flipV="1">
                  <a:off x="2373" y="2826"/>
                  <a:ext cx="10" cy="16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14" name="Line 2171"/>
                <p:cNvSpPr>
                  <a:spLocks noChangeShapeType="1"/>
                </p:cNvSpPr>
                <p:nvPr/>
              </p:nvSpPr>
              <p:spPr bwMode="auto">
                <a:xfrm flipV="1">
                  <a:off x="2456" y="2707"/>
                  <a:ext cx="9" cy="12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15" name="Line 2172"/>
                <p:cNvSpPr>
                  <a:spLocks noChangeShapeType="1"/>
                </p:cNvSpPr>
                <p:nvPr/>
              </p:nvSpPr>
              <p:spPr bwMode="auto">
                <a:xfrm flipV="1">
                  <a:off x="2473" y="2808"/>
                  <a:ext cx="19" cy="30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16" name="Freeform 2173"/>
                <p:cNvSpPr>
                  <a:spLocks/>
                </p:cNvSpPr>
                <p:nvPr/>
              </p:nvSpPr>
              <p:spPr bwMode="auto">
                <a:xfrm>
                  <a:off x="2840" y="2768"/>
                  <a:ext cx="260" cy="185"/>
                </a:xfrm>
                <a:custGeom>
                  <a:avLst/>
                  <a:gdLst>
                    <a:gd name="T0" fmla="*/ 0 w 520"/>
                    <a:gd name="T1" fmla="*/ 299 h 370"/>
                    <a:gd name="T2" fmla="*/ 43 w 520"/>
                    <a:gd name="T3" fmla="*/ 370 h 370"/>
                    <a:gd name="T4" fmla="*/ 520 w 520"/>
                    <a:gd name="T5" fmla="*/ 71 h 370"/>
                    <a:gd name="T6" fmla="*/ 479 w 520"/>
                    <a:gd name="T7" fmla="*/ 0 h 370"/>
                    <a:gd name="T8" fmla="*/ 0 w 520"/>
                    <a:gd name="T9" fmla="*/ 299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0" h="370">
                      <a:moveTo>
                        <a:pt x="0" y="299"/>
                      </a:moveTo>
                      <a:lnTo>
                        <a:pt x="43" y="370"/>
                      </a:lnTo>
                      <a:lnTo>
                        <a:pt x="520" y="71"/>
                      </a:lnTo>
                      <a:lnTo>
                        <a:pt x="479" y="0"/>
                      </a:lnTo>
                      <a:lnTo>
                        <a:pt x="0" y="299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17" name="Freeform 2174"/>
                <p:cNvSpPr>
                  <a:spLocks/>
                </p:cNvSpPr>
                <p:nvPr/>
              </p:nvSpPr>
              <p:spPr bwMode="auto">
                <a:xfrm>
                  <a:off x="2875" y="2825"/>
                  <a:ext cx="261" cy="186"/>
                </a:xfrm>
                <a:custGeom>
                  <a:avLst/>
                  <a:gdLst>
                    <a:gd name="T0" fmla="*/ 0 w 522"/>
                    <a:gd name="T1" fmla="*/ 301 h 372"/>
                    <a:gd name="T2" fmla="*/ 45 w 522"/>
                    <a:gd name="T3" fmla="*/ 372 h 372"/>
                    <a:gd name="T4" fmla="*/ 522 w 522"/>
                    <a:gd name="T5" fmla="*/ 69 h 372"/>
                    <a:gd name="T6" fmla="*/ 480 w 522"/>
                    <a:gd name="T7" fmla="*/ 0 h 372"/>
                    <a:gd name="T8" fmla="*/ 0 w 522"/>
                    <a:gd name="T9" fmla="*/ 301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2" h="372">
                      <a:moveTo>
                        <a:pt x="0" y="301"/>
                      </a:moveTo>
                      <a:lnTo>
                        <a:pt x="45" y="372"/>
                      </a:lnTo>
                      <a:lnTo>
                        <a:pt x="522" y="69"/>
                      </a:lnTo>
                      <a:lnTo>
                        <a:pt x="480" y="0"/>
                      </a:lnTo>
                      <a:lnTo>
                        <a:pt x="0" y="301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18" name="Freeform 2175"/>
                <p:cNvSpPr>
                  <a:spLocks/>
                </p:cNvSpPr>
                <p:nvPr/>
              </p:nvSpPr>
              <p:spPr bwMode="auto">
                <a:xfrm>
                  <a:off x="3059" y="2639"/>
                  <a:ext cx="124" cy="164"/>
                </a:xfrm>
                <a:custGeom>
                  <a:avLst/>
                  <a:gdLst>
                    <a:gd name="T0" fmla="*/ 0 w 246"/>
                    <a:gd name="T1" fmla="*/ 286 h 328"/>
                    <a:gd name="T2" fmla="*/ 60 w 246"/>
                    <a:gd name="T3" fmla="*/ 328 h 328"/>
                    <a:gd name="T4" fmla="*/ 246 w 246"/>
                    <a:gd name="T5" fmla="*/ 40 h 328"/>
                    <a:gd name="T6" fmla="*/ 182 w 246"/>
                    <a:gd name="T7" fmla="*/ 0 h 328"/>
                    <a:gd name="T8" fmla="*/ 0 w 246"/>
                    <a:gd name="T9" fmla="*/ 286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6" h="328">
                      <a:moveTo>
                        <a:pt x="0" y="286"/>
                      </a:moveTo>
                      <a:lnTo>
                        <a:pt x="60" y="328"/>
                      </a:lnTo>
                      <a:lnTo>
                        <a:pt x="246" y="40"/>
                      </a:lnTo>
                      <a:lnTo>
                        <a:pt x="182" y="0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19" name="Freeform 2176"/>
                <p:cNvSpPr>
                  <a:spLocks/>
                </p:cNvSpPr>
                <p:nvPr/>
              </p:nvSpPr>
              <p:spPr bwMode="auto">
                <a:xfrm>
                  <a:off x="3110" y="2823"/>
                  <a:ext cx="167" cy="40"/>
                </a:xfrm>
                <a:custGeom>
                  <a:avLst/>
                  <a:gdLst>
                    <a:gd name="T0" fmla="*/ 0 w 333"/>
                    <a:gd name="T1" fmla="*/ 8 h 79"/>
                    <a:gd name="T2" fmla="*/ 0 w 333"/>
                    <a:gd name="T3" fmla="*/ 79 h 79"/>
                    <a:gd name="T4" fmla="*/ 333 w 333"/>
                    <a:gd name="T5" fmla="*/ 73 h 79"/>
                    <a:gd name="T6" fmla="*/ 327 w 333"/>
                    <a:gd name="T7" fmla="*/ 0 h 79"/>
                    <a:gd name="T8" fmla="*/ 0 w 333"/>
                    <a:gd name="T9" fmla="*/ 8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3" h="79">
                      <a:moveTo>
                        <a:pt x="0" y="8"/>
                      </a:moveTo>
                      <a:lnTo>
                        <a:pt x="0" y="79"/>
                      </a:lnTo>
                      <a:lnTo>
                        <a:pt x="333" y="73"/>
                      </a:lnTo>
                      <a:lnTo>
                        <a:pt x="327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20" name="Freeform 2177"/>
                <p:cNvSpPr>
                  <a:spLocks/>
                </p:cNvSpPr>
                <p:nvPr/>
              </p:nvSpPr>
              <p:spPr bwMode="auto">
                <a:xfrm>
                  <a:off x="3012" y="2615"/>
                  <a:ext cx="120" cy="164"/>
                </a:xfrm>
                <a:custGeom>
                  <a:avLst/>
                  <a:gdLst>
                    <a:gd name="T0" fmla="*/ 0 w 242"/>
                    <a:gd name="T1" fmla="*/ 286 h 329"/>
                    <a:gd name="T2" fmla="*/ 62 w 242"/>
                    <a:gd name="T3" fmla="*/ 329 h 329"/>
                    <a:gd name="T4" fmla="*/ 242 w 242"/>
                    <a:gd name="T5" fmla="*/ 38 h 329"/>
                    <a:gd name="T6" fmla="*/ 178 w 242"/>
                    <a:gd name="T7" fmla="*/ 0 h 329"/>
                    <a:gd name="T8" fmla="*/ 0 w 242"/>
                    <a:gd name="T9" fmla="*/ 286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329">
                      <a:moveTo>
                        <a:pt x="0" y="286"/>
                      </a:moveTo>
                      <a:lnTo>
                        <a:pt x="62" y="329"/>
                      </a:lnTo>
                      <a:lnTo>
                        <a:pt x="242" y="38"/>
                      </a:lnTo>
                      <a:lnTo>
                        <a:pt x="178" y="0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21" name="Freeform 2178"/>
                <p:cNvSpPr>
                  <a:spLocks/>
                </p:cNvSpPr>
                <p:nvPr/>
              </p:nvSpPr>
              <p:spPr bwMode="auto">
                <a:xfrm>
                  <a:off x="3110" y="2874"/>
                  <a:ext cx="167" cy="44"/>
                </a:xfrm>
                <a:custGeom>
                  <a:avLst/>
                  <a:gdLst>
                    <a:gd name="T0" fmla="*/ 0 w 333"/>
                    <a:gd name="T1" fmla="*/ 9 h 86"/>
                    <a:gd name="T2" fmla="*/ 1 w 333"/>
                    <a:gd name="T3" fmla="*/ 86 h 86"/>
                    <a:gd name="T4" fmla="*/ 333 w 333"/>
                    <a:gd name="T5" fmla="*/ 75 h 86"/>
                    <a:gd name="T6" fmla="*/ 327 w 333"/>
                    <a:gd name="T7" fmla="*/ 0 h 86"/>
                    <a:gd name="T8" fmla="*/ 0 w 333"/>
                    <a:gd name="T9" fmla="*/ 9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3" h="86">
                      <a:moveTo>
                        <a:pt x="0" y="9"/>
                      </a:moveTo>
                      <a:lnTo>
                        <a:pt x="1" y="86"/>
                      </a:lnTo>
                      <a:lnTo>
                        <a:pt x="333" y="75"/>
                      </a:lnTo>
                      <a:lnTo>
                        <a:pt x="327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22" name="Line 2179"/>
                <p:cNvSpPr>
                  <a:spLocks noChangeShapeType="1"/>
                </p:cNvSpPr>
                <p:nvPr/>
              </p:nvSpPr>
              <p:spPr bwMode="auto">
                <a:xfrm>
                  <a:off x="3070" y="2741"/>
                  <a:ext cx="9" cy="15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23" name="Line 2180"/>
                <p:cNvSpPr>
                  <a:spLocks noChangeShapeType="1"/>
                </p:cNvSpPr>
                <p:nvPr/>
              </p:nvSpPr>
              <p:spPr bwMode="auto">
                <a:xfrm>
                  <a:off x="3148" y="2863"/>
                  <a:ext cx="11" cy="16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24" name="Line 2181"/>
                <p:cNvSpPr>
                  <a:spLocks noChangeShapeType="1"/>
                </p:cNvSpPr>
                <p:nvPr/>
              </p:nvSpPr>
              <p:spPr bwMode="auto">
                <a:xfrm>
                  <a:off x="3039" y="2838"/>
                  <a:ext cx="17" cy="27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25" name="Freeform 2182"/>
                <p:cNvSpPr>
                  <a:spLocks/>
                </p:cNvSpPr>
                <p:nvPr/>
              </p:nvSpPr>
              <p:spPr bwMode="auto">
                <a:xfrm>
                  <a:off x="2831" y="2989"/>
                  <a:ext cx="192" cy="264"/>
                </a:xfrm>
                <a:custGeom>
                  <a:avLst/>
                  <a:gdLst>
                    <a:gd name="T0" fmla="*/ 70 w 385"/>
                    <a:gd name="T1" fmla="*/ 0 h 526"/>
                    <a:gd name="T2" fmla="*/ 0 w 385"/>
                    <a:gd name="T3" fmla="*/ 50 h 526"/>
                    <a:gd name="T4" fmla="*/ 317 w 385"/>
                    <a:gd name="T5" fmla="*/ 526 h 526"/>
                    <a:gd name="T6" fmla="*/ 385 w 385"/>
                    <a:gd name="T7" fmla="*/ 477 h 526"/>
                    <a:gd name="T8" fmla="*/ 70 w 385"/>
                    <a:gd name="T9" fmla="*/ 0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5" h="526">
                      <a:moveTo>
                        <a:pt x="70" y="0"/>
                      </a:moveTo>
                      <a:lnTo>
                        <a:pt x="0" y="50"/>
                      </a:lnTo>
                      <a:lnTo>
                        <a:pt x="317" y="526"/>
                      </a:lnTo>
                      <a:lnTo>
                        <a:pt x="385" y="477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26" name="Freeform 2183"/>
                <p:cNvSpPr>
                  <a:spLocks/>
                </p:cNvSpPr>
                <p:nvPr/>
              </p:nvSpPr>
              <p:spPr bwMode="auto">
                <a:xfrm>
                  <a:off x="2775" y="3028"/>
                  <a:ext cx="192" cy="262"/>
                </a:xfrm>
                <a:custGeom>
                  <a:avLst/>
                  <a:gdLst>
                    <a:gd name="T0" fmla="*/ 69 w 383"/>
                    <a:gd name="T1" fmla="*/ 0 h 524"/>
                    <a:gd name="T2" fmla="*/ 0 w 383"/>
                    <a:gd name="T3" fmla="*/ 50 h 524"/>
                    <a:gd name="T4" fmla="*/ 315 w 383"/>
                    <a:gd name="T5" fmla="*/ 524 h 524"/>
                    <a:gd name="T6" fmla="*/ 383 w 383"/>
                    <a:gd name="T7" fmla="*/ 475 h 524"/>
                    <a:gd name="T8" fmla="*/ 69 w 383"/>
                    <a:gd name="T9" fmla="*/ 0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524">
                      <a:moveTo>
                        <a:pt x="69" y="0"/>
                      </a:moveTo>
                      <a:lnTo>
                        <a:pt x="0" y="50"/>
                      </a:lnTo>
                      <a:lnTo>
                        <a:pt x="315" y="524"/>
                      </a:lnTo>
                      <a:lnTo>
                        <a:pt x="383" y="475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27" name="Freeform 2184"/>
                <p:cNvSpPr>
                  <a:spLocks/>
                </p:cNvSpPr>
                <p:nvPr/>
              </p:nvSpPr>
              <p:spPr bwMode="auto">
                <a:xfrm>
                  <a:off x="2990" y="3209"/>
                  <a:ext cx="162" cy="119"/>
                </a:xfrm>
                <a:custGeom>
                  <a:avLst/>
                  <a:gdLst>
                    <a:gd name="T0" fmla="*/ 35 w 326"/>
                    <a:gd name="T1" fmla="*/ 0 h 237"/>
                    <a:gd name="T2" fmla="*/ 0 w 326"/>
                    <a:gd name="T3" fmla="*/ 64 h 237"/>
                    <a:gd name="T4" fmla="*/ 287 w 326"/>
                    <a:gd name="T5" fmla="*/ 237 h 237"/>
                    <a:gd name="T6" fmla="*/ 326 w 326"/>
                    <a:gd name="T7" fmla="*/ 171 h 237"/>
                    <a:gd name="T8" fmla="*/ 35 w 326"/>
                    <a:gd name="T9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6" h="237">
                      <a:moveTo>
                        <a:pt x="35" y="0"/>
                      </a:moveTo>
                      <a:lnTo>
                        <a:pt x="0" y="64"/>
                      </a:lnTo>
                      <a:lnTo>
                        <a:pt x="287" y="237"/>
                      </a:lnTo>
                      <a:lnTo>
                        <a:pt x="326" y="171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28" name="Freeform 2185"/>
                <p:cNvSpPr>
                  <a:spLocks/>
                </p:cNvSpPr>
                <p:nvPr/>
              </p:nvSpPr>
              <p:spPr bwMode="auto">
                <a:xfrm>
                  <a:off x="2928" y="3263"/>
                  <a:ext cx="50" cy="172"/>
                </a:xfrm>
                <a:custGeom>
                  <a:avLst/>
                  <a:gdLst>
                    <a:gd name="T0" fmla="*/ 73 w 99"/>
                    <a:gd name="T1" fmla="*/ 0 h 345"/>
                    <a:gd name="T2" fmla="*/ 0 w 99"/>
                    <a:gd name="T3" fmla="*/ 4 h 345"/>
                    <a:gd name="T4" fmla="*/ 26 w 99"/>
                    <a:gd name="T5" fmla="*/ 345 h 345"/>
                    <a:gd name="T6" fmla="*/ 99 w 99"/>
                    <a:gd name="T7" fmla="*/ 340 h 345"/>
                    <a:gd name="T8" fmla="*/ 73 w 99"/>
                    <a:gd name="T9" fmla="*/ 0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" h="345">
                      <a:moveTo>
                        <a:pt x="73" y="0"/>
                      </a:moveTo>
                      <a:lnTo>
                        <a:pt x="0" y="4"/>
                      </a:lnTo>
                      <a:lnTo>
                        <a:pt x="26" y="345"/>
                      </a:lnTo>
                      <a:lnTo>
                        <a:pt x="99" y="34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29" name="Freeform 2186"/>
                <p:cNvSpPr>
                  <a:spLocks/>
                </p:cNvSpPr>
                <p:nvPr/>
              </p:nvSpPr>
              <p:spPr bwMode="auto">
                <a:xfrm>
                  <a:off x="3012" y="3158"/>
                  <a:ext cx="162" cy="118"/>
                </a:xfrm>
                <a:custGeom>
                  <a:avLst/>
                  <a:gdLst>
                    <a:gd name="T0" fmla="*/ 35 w 324"/>
                    <a:gd name="T1" fmla="*/ 0 h 236"/>
                    <a:gd name="T2" fmla="*/ 0 w 324"/>
                    <a:gd name="T3" fmla="*/ 67 h 236"/>
                    <a:gd name="T4" fmla="*/ 287 w 324"/>
                    <a:gd name="T5" fmla="*/ 236 h 236"/>
                    <a:gd name="T6" fmla="*/ 324 w 324"/>
                    <a:gd name="T7" fmla="*/ 170 h 236"/>
                    <a:gd name="T8" fmla="*/ 35 w 324"/>
                    <a:gd name="T9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4" h="236">
                      <a:moveTo>
                        <a:pt x="35" y="0"/>
                      </a:moveTo>
                      <a:lnTo>
                        <a:pt x="0" y="67"/>
                      </a:lnTo>
                      <a:lnTo>
                        <a:pt x="287" y="236"/>
                      </a:lnTo>
                      <a:lnTo>
                        <a:pt x="324" y="17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30" name="Freeform 2187"/>
                <p:cNvSpPr>
                  <a:spLocks/>
                </p:cNvSpPr>
                <p:nvPr/>
              </p:nvSpPr>
              <p:spPr bwMode="auto">
                <a:xfrm>
                  <a:off x="2876" y="3264"/>
                  <a:ext cx="50" cy="173"/>
                </a:xfrm>
                <a:custGeom>
                  <a:avLst/>
                  <a:gdLst>
                    <a:gd name="T0" fmla="*/ 75 w 100"/>
                    <a:gd name="T1" fmla="*/ 0 h 346"/>
                    <a:gd name="T2" fmla="*/ 0 w 100"/>
                    <a:gd name="T3" fmla="*/ 5 h 346"/>
                    <a:gd name="T4" fmla="*/ 26 w 100"/>
                    <a:gd name="T5" fmla="*/ 346 h 346"/>
                    <a:gd name="T6" fmla="*/ 100 w 100"/>
                    <a:gd name="T7" fmla="*/ 341 h 346"/>
                    <a:gd name="T8" fmla="*/ 75 w 100"/>
                    <a:gd name="T9" fmla="*/ 0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46">
                      <a:moveTo>
                        <a:pt x="75" y="0"/>
                      </a:moveTo>
                      <a:lnTo>
                        <a:pt x="0" y="5"/>
                      </a:lnTo>
                      <a:lnTo>
                        <a:pt x="26" y="346"/>
                      </a:lnTo>
                      <a:lnTo>
                        <a:pt x="100" y="34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31" name="Line 2188"/>
                <p:cNvSpPr>
                  <a:spLocks noChangeShapeType="1"/>
                </p:cNvSpPr>
                <p:nvPr/>
              </p:nvSpPr>
              <p:spPr bwMode="auto">
                <a:xfrm flipH="1">
                  <a:off x="3034" y="3218"/>
                  <a:ext cx="14" cy="9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32" name="Line 2189"/>
                <p:cNvSpPr>
                  <a:spLocks noChangeShapeType="1"/>
                </p:cNvSpPr>
                <p:nvPr/>
              </p:nvSpPr>
              <p:spPr bwMode="auto">
                <a:xfrm flipH="1">
                  <a:off x="2917" y="3302"/>
                  <a:ext cx="13" cy="10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33" name="Line 2190"/>
                <p:cNvSpPr>
                  <a:spLocks noChangeShapeType="1"/>
                </p:cNvSpPr>
                <p:nvPr/>
              </p:nvSpPr>
              <p:spPr bwMode="auto">
                <a:xfrm flipH="1">
                  <a:off x="2924" y="3188"/>
                  <a:ext cx="28" cy="2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34" name="Freeform 2191"/>
                <p:cNvSpPr>
                  <a:spLocks/>
                </p:cNvSpPr>
                <p:nvPr/>
              </p:nvSpPr>
              <p:spPr bwMode="auto">
                <a:xfrm>
                  <a:off x="2518" y="3044"/>
                  <a:ext cx="210" cy="249"/>
                </a:xfrm>
                <a:custGeom>
                  <a:avLst/>
                  <a:gdLst>
                    <a:gd name="T0" fmla="*/ 420 w 420"/>
                    <a:gd name="T1" fmla="*/ 54 h 500"/>
                    <a:gd name="T2" fmla="*/ 358 w 420"/>
                    <a:gd name="T3" fmla="*/ 0 h 500"/>
                    <a:gd name="T4" fmla="*/ 0 w 420"/>
                    <a:gd name="T5" fmla="*/ 443 h 500"/>
                    <a:gd name="T6" fmla="*/ 65 w 420"/>
                    <a:gd name="T7" fmla="*/ 500 h 500"/>
                    <a:gd name="T8" fmla="*/ 420 w 420"/>
                    <a:gd name="T9" fmla="*/ 54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0" h="500">
                      <a:moveTo>
                        <a:pt x="420" y="54"/>
                      </a:moveTo>
                      <a:lnTo>
                        <a:pt x="358" y="0"/>
                      </a:lnTo>
                      <a:lnTo>
                        <a:pt x="0" y="443"/>
                      </a:lnTo>
                      <a:lnTo>
                        <a:pt x="65" y="500"/>
                      </a:lnTo>
                      <a:lnTo>
                        <a:pt x="420" y="54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35" name="Freeform 2192"/>
                <p:cNvSpPr>
                  <a:spLocks/>
                </p:cNvSpPr>
                <p:nvPr/>
              </p:nvSpPr>
              <p:spPr bwMode="auto">
                <a:xfrm>
                  <a:off x="2465" y="3000"/>
                  <a:ext cx="211" cy="250"/>
                </a:xfrm>
                <a:custGeom>
                  <a:avLst/>
                  <a:gdLst>
                    <a:gd name="T0" fmla="*/ 422 w 422"/>
                    <a:gd name="T1" fmla="*/ 54 h 498"/>
                    <a:gd name="T2" fmla="*/ 355 w 422"/>
                    <a:gd name="T3" fmla="*/ 0 h 498"/>
                    <a:gd name="T4" fmla="*/ 0 w 422"/>
                    <a:gd name="T5" fmla="*/ 443 h 498"/>
                    <a:gd name="T6" fmla="*/ 65 w 422"/>
                    <a:gd name="T7" fmla="*/ 498 h 498"/>
                    <a:gd name="T8" fmla="*/ 422 w 422"/>
                    <a:gd name="T9" fmla="*/ 54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2" h="498">
                      <a:moveTo>
                        <a:pt x="422" y="54"/>
                      </a:moveTo>
                      <a:lnTo>
                        <a:pt x="355" y="0"/>
                      </a:lnTo>
                      <a:lnTo>
                        <a:pt x="0" y="443"/>
                      </a:lnTo>
                      <a:lnTo>
                        <a:pt x="65" y="498"/>
                      </a:lnTo>
                      <a:lnTo>
                        <a:pt x="422" y="54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36" name="Freeform 2193"/>
                <p:cNvSpPr>
                  <a:spLocks/>
                </p:cNvSpPr>
                <p:nvPr/>
              </p:nvSpPr>
              <p:spPr bwMode="auto">
                <a:xfrm>
                  <a:off x="2487" y="3263"/>
                  <a:ext cx="76" cy="174"/>
                </a:xfrm>
                <a:custGeom>
                  <a:avLst/>
                  <a:gdLst>
                    <a:gd name="T0" fmla="*/ 154 w 154"/>
                    <a:gd name="T1" fmla="*/ 16 h 349"/>
                    <a:gd name="T2" fmla="*/ 81 w 154"/>
                    <a:gd name="T3" fmla="*/ 0 h 349"/>
                    <a:gd name="T4" fmla="*/ 0 w 154"/>
                    <a:gd name="T5" fmla="*/ 332 h 349"/>
                    <a:gd name="T6" fmla="*/ 77 w 154"/>
                    <a:gd name="T7" fmla="*/ 349 h 349"/>
                    <a:gd name="T8" fmla="*/ 154 w 154"/>
                    <a:gd name="T9" fmla="*/ 16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" h="349">
                      <a:moveTo>
                        <a:pt x="154" y="16"/>
                      </a:moveTo>
                      <a:lnTo>
                        <a:pt x="81" y="0"/>
                      </a:lnTo>
                      <a:lnTo>
                        <a:pt x="0" y="332"/>
                      </a:lnTo>
                      <a:lnTo>
                        <a:pt x="77" y="349"/>
                      </a:lnTo>
                      <a:lnTo>
                        <a:pt x="154" y="1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37" name="Freeform 2194"/>
                <p:cNvSpPr>
                  <a:spLocks/>
                </p:cNvSpPr>
                <p:nvPr/>
              </p:nvSpPr>
              <p:spPr bwMode="auto">
                <a:xfrm>
                  <a:off x="2332" y="3211"/>
                  <a:ext cx="169" cy="97"/>
                </a:xfrm>
                <a:custGeom>
                  <a:avLst/>
                  <a:gdLst>
                    <a:gd name="T0" fmla="*/ 340 w 340"/>
                    <a:gd name="T1" fmla="*/ 73 h 195"/>
                    <a:gd name="T2" fmla="*/ 310 w 340"/>
                    <a:gd name="T3" fmla="*/ 0 h 195"/>
                    <a:gd name="T4" fmla="*/ 0 w 340"/>
                    <a:gd name="T5" fmla="*/ 122 h 195"/>
                    <a:gd name="T6" fmla="*/ 26 w 340"/>
                    <a:gd name="T7" fmla="*/ 195 h 195"/>
                    <a:gd name="T8" fmla="*/ 340 w 340"/>
                    <a:gd name="T9" fmla="*/ 73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" h="195">
                      <a:moveTo>
                        <a:pt x="340" y="73"/>
                      </a:moveTo>
                      <a:lnTo>
                        <a:pt x="310" y="0"/>
                      </a:lnTo>
                      <a:lnTo>
                        <a:pt x="0" y="122"/>
                      </a:lnTo>
                      <a:lnTo>
                        <a:pt x="26" y="195"/>
                      </a:lnTo>
                      <a:lnTo>
                        <a:pt x="340" y="73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38" name="Freeform 2195"/>
                <p:cNvSpPr>
                  <a:spLocks/>
                </p:cNvSpPr>
                <p:nvPr/>
              </p:nvSpPr>
              <p:spPr bwMode="auto">
                <a:xfrm>
                  <a:off x="2542" y="3270"/>
                  <a:ext cx="76" cy="174"/>
                </a:xfrm>
                <a:custGeom>
                  <a:avLst/>
                  <a:gdLst>
                    <a:gd name="T0" fmla="*/ 151 w 151"/>
                    <a:gd name="T1" fmla="*/ 18 h 349"/>
                    <a:gd name="T2" fmla="*/ 79 w 151"/>
                    <a:gd name="T3" fmla="*/ 0 h 349"/>
                    <a:gd name="T4" fmla="*/ 0 w 151"/>
                    <a:gd name="T5" fmla="*/ 332 h 349"/>
                    <a:gd name="T6" fmla="*/ 74 w 151"/>
                    <a:gd name="T7" fmla="*/ 349 h 349"/>
                    <a:gd name="T8" fmla="*/ 151 w 151"/>
                    <a:gd name="T9" fmla="*/ 18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1" h="349">
                      <a:moveTo>
                        <a:pt x="151" y="18"/>
                      </a:moveTo>
                      <a:lnTo>
                        <a:pt x="79" y="0"/>
                      </a:lnTo>
                      <a:lnTo>
                        <a:pt x="0" y="332"/>
                      </a:lnTo>
                      <a:lnTo>
                        <a:pt x="74" y="349"/>
                      </a:lnTo>
                      <a:lnTo>
                        <a:pt x="151" y="18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39" name="Freeform 2196"/>
                <p:cNvSpPr>
                  <a:spLocks/>
                </p:cNvSpPr>
                <p:nvPr/>
              </p:nvSpPr>
              <p:spPr bwMode="auto">
                <a:xfrm>
                  <a:off x="2314" y="3161"/>
                  <a:ext cx="169" cy="96"/>
                </a:xfrm>
                <a:custGeom>
                  <a:avLst/>
                  <a:gdLst>
                    <a:gd name="T0" fmla="*/ 336 w 336"/>
                    <a:gd name="T1" fmla="*/ 70 h 191"/>
                    <a:gd name="T2" fmla="*/ 311 w 336"/>
                    <a:gd name="T3" fmla="*/ 0 h 191"/>
                    <a:gd name="T4" fmla="*/ 0 w 336"/>
                    <a:gd name="T5" fmla="*/ 122 h 191"/>
                    <a:gd name="T6" fmla="*/ 24 w 336"/>
                    <a:gd name="T7" fmla="*/ 191 h 191"/>
                    <a:gd name="T8" fmla="*/ 336 w 336"/>
                    <a:gd name="T9" fmla="*/ 7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6" h="191">
                      <a:moveTo>
                        <a:pt x="336" y="70"/>
                      </a:moveTo>
                      <a:lnTo>
                        <a:pt x="311" y="0"/>
                      </a:lnTo>
                      <a:lnTo>
                        <a:pt x="0" y="122"/>
                      </a:lnTo>
                      <a:lnTo>
                        <a:pt x="24" y="191"/>
                      </a:lnTo>
                      <a:lnTo>
                        <a:pt x="336" y="7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40" name="Line 2197"/>
                <p:cNvSpPr>
                  <a:spLocks noChangeShapeType="1"/>
                </p:cNvSpPr>
                <p:nvPr/>
              </p:nvSpPr>
              <p:spPr bwMode="auto">
                <a:xfrm flipH="1" flipV="1">
                  <a:off x="2552" y="3302"/>
                  <a:ext cx="14" cy="13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41" name="Line 2198"/>
                <p:cNvSpPr>
                  <a:spLocks noChangeShapeType="1"/>
                </p:cNvSpPr>
                <p:nvPr/>
              </p:nvSpPr>
              <p:spPr bwMode="auto">
                <a:xfrm flipH="1" flipV="1">
                  <a:off x="2439" y="3213"/>
                  <a:ext cx="13" cy="13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42" name="Line 2199"/>
                <p:cNvSpPr>
                  <a:spLocks noChangeShapeType="1"/>
                </p:cNvSpPr>
                <p:nvPr/>
              </p:nvSpPr>
              <p:spPr bwMode="auto">
                <a:xfrm flipH="1" flipV="1">
                  <a:off x="2539" y="3190"/>
                  <a:ext cx="27" cy="23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682" name="Group 162"/>
              <p:cNvGrpSpPr>
                <a:grpSpLocks/>
              </p:cNvGrpSpPr>
              <p:nvPr/>
            </p:nvGrpSpPr>
            <p:grpSpPr bwMode="auto">
              <a:xfrm>
                <a:off x="5148064" y="5805264"/>
                <a:ext cx="228600" cy="344488"/>
                <a:chOff x="5619761" y="5727439"/>
                <a:chExt cx="229751" cy="344153"/>
              </a:xfrm>
            </p:grpSpPr>
            <p:sp>
              <p:nvSpPr>
                <p:cNvPr id="683" name="Oval 682"/>
                <p:cNvSpPr/>
                <p:nvPr/>
              </p:nvSpPr>
              <p:spPr>
                <a:xfrm>
                  <a:off x="5619761" y="5938372"/>
                  <a:ext cx="137212" cy="13322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684" name="AutoShape 80"/>
                <p:cNvSpPr>
                  <a:spLocks noChangeArrowheads="1"/>
                </p:cNvSpPr>
                <p:nvPr/>
              </p:nvSpPr>
              <p:spPr bwMode="auto">
                <a:xfrm rot="1362896">
                  <a:off x="5726928" y="5727439"/>
                  <a:ext cx="122584" cy="262965"/>
                </a:xfrm>
                <a:prstGeom prst="diamond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13" tIns="45707" rIns="91413" bIns="45707" anchor="ctr"/>
                <a:lstStyle>
                  <a:lvl1pPr eaLnBrk="0" hangingPunct="0">
                    <a:spcBef>
                      <a:spcPts val="1200"/>
                    </a:spcBef>
                    <a:buFont typeface="Arial" charset="0"/>
                    <a:defRPr>
                      <a:solidFill>
                        <a:schemeClr val="tx2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600"/>
                    </a:spcBef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6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6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1400">
                    <a:solidFill>
                      <a:prstClr val="black"/>
                    </a:solidFill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990" name="Group 989"/>
            <p:cNvGrpSpPr/>
            <p:nvPr/>
          </p:nvGrpSpPr>
          <p:grpSpPr>
            <a:xfrm>
              <a:off x="4932040" y="3437384"/>
              <a:ext cx="228600" cy="529240"/>
              <a:chOff x="5148064" y="5805264"/>
              <a:chExt cx="228600" cy="529240"/>
            </a:xfrm>
          </p:grpSpPr>
          <p:grpSp>
            <p:nvGrpSpPr>
              <p:cNvPr id="991" name="Group 2154"/>
              <p:cNvGrpSpPr>
                <a:grpSpLocks/>
              </p:cNvGrpSpPr>
              <p:nvPr/>
            </p:nvGrpSpPr>
            <p:grpSpPr bwMode="auto">
              <a:xfrm>
                <a:off x="5148064" y="6165304"/>
                <a:ext cx="212400" cy="169200"/>
                <a:chOff x="2246" y="2422"/>
                <a:chExt cx="1031" cy="1022"/>
              </a:xfrm>
            </p:grpSpPr>
            <p:sp>
              <p:nvSpPr>
                <p:cNvPr id="995" name="Freeform 2155"/>
                <p:cNvSpPr>
                  <a:spLocks/>
                </p:cNvSpPr>
                <p:nvPr/>
              </p:nvSpPr>
              <p:spPr bwMode="auto">
                <a:xfrm>
                  <a:off x="2642" y="2422"/>
                  <a:ext cx="105" cy="167"/>
                </a:xfrm>
                <a:custGeom>
                  <a:avLst/>
                  <a:gdLst>
                    <a:gd name="T0" fmla="*/ 146 w 210"/>
                    <a:gd name="T1" fmla="*/ 333 h 333"/>
                    <a:gd name="T2" fmla="*/ 210 w 210"/>
                    <a:gd name="T3" fmla="*/ 306 h 333"/>
                    <a:gd name="T4" fmla="*/ 68 w 210"/>
                    <a:gd name="T5" fmla="*/ 0 h 333"/>
                    <a:gd name="T6" fmla="*/ 0 w 210"/>
                    <a:gd name="T7" fmla="*/ 30 h 333"/>
                    <a:gd name="T8" fmla="*/ 146 w 210"/>
                    <a:gd name="T9" fmla="*/ 333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" h="333">
                      <a:moveTo>
                        <a:pt x="146" y="333"/>
                      </a:moveTo>
                      <a:lnTo>
                        <a:pt x="210" y="306"/>
                      </a:lnTo>
                      <a:lnTo>
                        <a:pt x="68" y="0"/>
                      </a:lnTo>
                      <a:lnTo>
                        <a:pt x="0" y="30"/>
                      </a:lnTo>
                      <a:lnTo>
                        <a:pt x="146" y="333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96" name="Rectangle 2156"/>
                <p:cNvSpPr>
                  <a:spLocks noChangeArrowheads="1"/>
                </p:cNvSpPr>
                <p:nvPr/>
              </p:nvSpPr>
              <p:spPr bwMode="auto">
                <a:xfrm>
                  <a:off x="2716" y="2570"/>
                  <a:ext cx="33" cy="280"/>
                </a:xfrm>
                <a:prstGeom prst="rect">
                  <a:avLst/>
                </a:prstGeom>
                <a:solidFill>
                  <a:srgbClr val="0073E6"/>
                </a:solidFill>
                <a:ln w="3175">
                  <a:solidFill>
                    <a:srgbClr val="0075EA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97" name="Rectangle 2157"/>
                <p:cNvSpPr>
                  <a:spLocks noChangeArrowheads="1"/>
                </p:cNvSpPr>
                <p:nvPr/>
              </p:nvSpPr>
              <p:spPr bwMode="auto">
                <a:xfrm>
                  <a:off x="2783" y="2570"/>
                  <a:ext cx="34" cy="280"/>
                </a:xfrm>
                <a:prstGeom prst="rect">
                  <a:avLst/>
                </a:prstGeom>
                <a:solidFill>
                  <a:srgbClr val="0073E6"/>
                </a:solidFill>
                <a:ln w="3175">
                  <a:solidFill>
                    <a:srgbClr val="0075EA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98" name="Freeform 2158"/>
                <p:cNvSpPr>
                  <a:spLocks/>
                </p:cNvSpPr>
                <p:nvPr/>
              </p:nvSpPr>
              <p:spPr bwMode="auto">
                <a:xfrm>
                  <a:off x="2779" y="2425"/>
                  <a:ext cx="115" cy="163"/>
                </a:xfrm>
                <a:custGeom>
                  <a:avLst/>
                  <a:gdLst>
                    <a:gd name="T0" fmla="*/ 0 w 231"/>
                    <a:gd name="T1" fmla="*/ 292 h 327"/>
                    <a:gd name="T2" fmla="*/ 67 w 231"/>
                    <a:gd name="T3" fmla="*/ 327 h 327"/>
                    <a:gd name="T4" fmla="*/ 231 w 231"/>
                    <a:gd name="T5" fmla="*/ 30 h 327"/>
                    <a:gd name="T6" fmla="*/ 165 w 231"/>
                    <a:gd name="T7" fmla="*/ 0 h 327"/>
                    <a:gd name="T8" fmla="*/ 0 w 231"/>
                    <a:gd name="T9" fmla="*/ 292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1" h="327">
                      <a:moveTo>
                        <a:pt x="0" y="292"/>
                      </a:moveTo>
                      <a:lnTo>
                        <a:pt x="67" y="327"/>
                      </a:lnTo>
                      <a:lnTo>
                        <a:pt x="231" y="30"/>
                      </a:lnTo>
                      <a:lnTo>
                        <a:pt x="165" y="0"/>
                      </a:lnTo>
                      <a:lnTo>
                        <a:pt x="0" y="292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99" name="Freeform 2159"/>
                <p:cNvSpPr>
                  <a:spLocks/>
                </p:cNvSpPr>
                <p:nvPr/>
              </p:nvSpPr>
              <p:spPr bwMode="auto">
                <a:xfrm>
                  <a:off x="2597" y="2451"/>
                  <a:ext cx="106" cy="170"/>
                </a:xfrm>
                <a:custGeom>
                  <a:avLst/>
                  <a:gdLst>
                    <a:gd name="T0" fmla="*/ 142 w 213"/>
                    <a:gd name="T1" fmla="*/ 341 h 341"/>
                    <a:gd name="T2" fmla="*/ 213 w 213"/>
                    <a:gd name="T3" fmla="*/ 308 h 341"/>
                    <a:gd name="T4" fmla="*/ 67 w 213"/>
                    <a:gd name="T5" fmla="*/ 0 h 341"/>
                    <a:gd name="T6" fmla="*/ 0 w 213"/>
                    <a:gd name="T7" fmla="*/ 32 h 341"/>
                    <a:gd name="T8" fmla="*/ 142 w 213"/>
                    <a:gd name="T9" fmla="*/ 341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41">
                      <a:moveTo>
                        <a:pt x="142" y="341"/>
                      </a:moveTo>
                      <a:lnTo>
                        <a:pt x="213" y="308"/>
                      </a:lnTo>
                      <a:lnTo>
                        <a:pt x="67" y="0"/>
                      </a:lnTo>
                      <a:lnTo>
                        <a:pt x="0" y="32"/>
                      </a:lnTo>
                      <a:lnTo>
                        <a:pt x="142" y="341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0" name="Freeform 2160"/>
                <p:cNvSpPr>
                  <a:spLocks/>
                </p:cNvSpPr>
                <p:nvPr/>
              </p:nvSpPr>
              <p:spPr bwMode="auto">
                <a:xfrm>
                  <a:off x="2822" y="2451"/>
                  <a:ext cx="116" cy="165"/>
                </a:xfrm>
                <a:custGeom>
                  <a:avLst/>
                  <a:gdLst>
                    <a:gd name="T0" fmla="*/ 0 w 232"/>
                    <a:gd name="T1" fmla="*/ 297 h 330"/>
                    <a:gd name="T2" fmla="*/ 68 w 232"/>
                    <a:gd name="T3" fmla="*/ 330 h 330"/>
                    <a:gd name="T4" fmla="*/ 232 w 232"/>
                    <a:gd name="T5" fmla="*/ 37 h 330"/>
                    <a:gd name="T6" fmla="*/ 168 w 232"/>
                    <a:gd name="T7" fmla="*/ 0 h 330"/>
                    <a:gd name="T8" fmla="*/ 0 w 232"/>
                    <a:gd name="T9" fmla="*/ 297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2" h="330">
                      <a:moveTo>
                        <a:pt x="0" y="297"/>
                      </a:moveTo>
                      <a:lnTo>
                        <a:pt x="68" y="330"/>
                      </a:lnTo>
                      <a:lnTo>
                        <a:pt x="232" y="37"/>
                      </a:lnTo>
                      <a:lnTo>
                        <a:pt x="168" y="0"/>
                      </a:lnTo>
                      <a:lnTo>
                        <a:pt x="0" y="297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1" name="Line 2161"/>
                <p:cNvSpPr>
                  <a:spLocks noChangeShapeType="1"/>
                </p:cNvSpPr>
                <p:nvPr/>
              </p:nvSpPr>
              <p:spPr bwMode="auto">
                <a:xfrm>
                  <a:off x="2685" y="2562"/>
                  <a:ext cx="19" cy="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2" name="Line 2162"/>
                <p:cNvSpPr>
                  <a:spLocks noChangeShapeType="1"/>
                </p:cNvSpPr>
                <p:nvPr/>
              </p:nvSpPr>
              <p:spPr bwMode="auto">
                <a:xfrm>
                  <a:off x="2828" y="2556"/>
                  <a:ext cx="19" cy="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3" name="Line 2163"/>
                <p:cNvSpPr>
                  <a:spLocks noChangeShapeType="1"/>
                </p:cNvSpPr>
                <p:nvPr/>
              </p:nvSpPr>
              <p:spPr bwMode="auto">
                <a:xfrm>
                  <a:off x="2747" y="2639"/>
                  <a:ext cx="36" cy="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" name="Freeform 2164"/>
                <p:cNvSpPr>
                  <a:spLocks/>
                </p:cNvSpPr>
                <p:nvPr/>
              </p:nvSpPr>
              <p:spPr bwMode="auto">
                <a:xfrm>
                  <a:off x="2394" y="2789"/>
                  <a:ext cx="252" cy="202"/>
                </a:xfrm>
                <a:custGeom>
                  <a:avLst/>
                  <a:gdLst>
                    <a:gd name="T0" fmla="*/ 451 w 503"/>
                    <a:gd name="T1" fmla="*/ 406 h 406"/>
                    <a:gd name="T2" fmla="*/ 503 w 503"/>
                    <a:gd name="T3" fmla="*/ 337 h 406"/>
                    <a:gd name="T4" fmla="*/ 46 w 503"/>
                    <a:gd name="T5" fmla="*/ 0 h 406"/>
                    <a:gd name="T6" fmla="*/ 0 w 503"/>
                    <a:gd name="T7" fmla="*/ 69 h 406"/>
                    <a:gd name="T8" fmla="*/ 451 w 503"/>
                    <a:gd name="T9" fmla="*/ 406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3" h="406">
                      <a:moveTo>
                        <a:pt x="451" y="406"/>
                      </a:moveTo>
                      <a:lnTo>
                        <a:pt x="503" y="337"/>
                      </a:lnTo>
                      <a:lnTo>
                        <a:pt x="46" y="0"/>
                      </a:lnTo>
                      <a:lnTo>
                        <a:pt x="0" y="69"/>
                      </a:lnTo>
                      <a:lnTo>
                        <a:pt x="451" y="40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" name="Freeform 2165"/>
                <p:cNvSpPr>
                  <a:spLocks/>
                </p:cNvSpPr>
                <p:nvPr/>
              </p:nvSpPr>
              <p:spPr bwMode="auto">
                <a:xfrm>
                  <a:off x="2434" y="2733"/>
                  <a:ext cx="251" cy="202"/>
                </a:xfrm>
                <a:custGeom>
                  <a:avLst/>
                  <a:gdLst>
                    <a:gd name="T0" fmla="*/ 452 w 501"/>
                    <a:gd name="T1" fmla="*/ 404 h 404"/>
                    <a:gd name="T2" fmla="*/ 501 w 501"/>
                    <a:gd name="T3" fmla="*/ 337 h 404"/>
                    <a:gd name="T4" fmla="*/ 47 w 501"/>
                    <a:gd name="T5" fmla="*/ 0 h 404"/>
                    <a:gd name="T6" fmla="*/ 0 w 501"/>
                    <a:gd name="T7" fmla="*/ 70 h 404"/>
                    <a:gd name="T8" fmla="*/ 452 w 501"/>
                    <a:gd name="T9" fmla="*/ 404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1" h="404">
                      <a:moveTo>
                        <a:pt x="452" y="404"/>
                      </a:moveTo>
                      <a:lnTo>
                        <a:pt x="501" y="337"/>
                      </a:lnTo>
                      <a:lnTo>
                        <a:pt x="47" y="0"/>
                      </a:lnTo>
                      <a:lnTo>
                        <a:pt x="0" y="70"/>
                      </a:lnTo>
                      <a:lnTo>
                        <a:pt x="452" y="404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" name="Freeform 2166"/>
                <p:cNvSpPr>
                  <a:spLocks/>
                </p:cNvSpPr>
                <p:nvPr/>
              </p:nvSpPr>
              <p:spPr bwMode="auto">
                <a:xfrm>
                  <a:off x="2249" y="2768"/>
                  <a:ext cx="173" cy="68"/>
                </a:xfrm>
                <a:custGeom>
                  <a:avLst/>
                  <a:gdLst>
                    <a:gd name="T0" fmla="*/ 329 w 346"/>
                    <a:gd name="T1" fmla="*/ 137 h 137"/>
                    <a:gd name="T2" fmla="*/ 346 w 346"/>
                    <a:gd name="T3" fmla="*/ 58 h 137"/>
                    <a:gd name="T4" fmla="*/ 17 w 346"/>
                    <a:gd name="T5" fmla="*/ 0 h 137"/>
                    <a:gd name="T6" fmla="*/ 0 w 346"/>
                    <a:gd name="T7" fmla="*/ 72 h 137"/>
                    <a:gd name="T8" fmla="*/ 329 w 346"/>
                    <a:gd name="T9" fmla="*/ 137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6" h="137">
                      <a:moveTo>
                        <a:pt x="329" y="137"/>
                      </a:moveTo>
                      <a:lnTo>
                        <a:pt x="346" y="58"/>
                      </a:lnTo>
                      <a:lnTo>
                        <a:pt x="17" y="0"/>
                      </a:lnTo>
                      <a:lnTo>
                        <a:pt x="0" y="72"/>
                      </a:lnTo>
                      <a:lnTo>
                        <a:pt x="329" y="137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7" name="Freeform 2167"/>
                <p:cNvSpPr>
                  <a:spLocks/>
                </p:cNvSpPr>
                <p:nvPr/>
              </p:nvSpPr>
              <p:spPr bwMode="auto">
                <a:xfrm>
                  <a:off x="2366" y="2601"/>
                  <a:ext cx="104" cy="170"/>
                </a:xfrm>
                <a:custGeom>
                  <a:avLst/>
                  <a:gdLst>
                    <a:gd name="T0" fmla="*/ 140 w 208"/>
                    <a:gd name="T1" fmla="*/ 341 h 341"/>
                    <a:gd name="T2" fmla="*/ 208 w 208"/>
                    <a:gd name="T3" fmla="*/ 308 h 341"/>
                    <a:gd name="T4" fmla="*/ 69 w 208"/>
                    <a:gd name="T5" fmla="*/ 0 h 341"/>
                    <a:gd name="T6" fmla="*/ 0 w 208"/>
                    <a:gd name="T7" fmla="*/ 29 h 341"/>
                    <a:gd name="T8" fmla="*/ 140 w 208"/>
                    <a:gd name="T9" fmla="*/ 341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8" h="341">
                      <a:moveTo>
                        <a:pt x="140" y="341"/>
                      </a:moveTo>
                      <a:lnTo>
                        <a:pt x="208" y="308"/>
                      </a:lnTo>
                      <a:lnTo>
                        <a:pt x="69" y="0"/>
                      </a:lnTo>
                      <a:lnTo>
                        <a:pt x="0" y="29"/>
                      </a:lnTo>
                      <a:lnTo>
                        <a:pt x="140" y="341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8" name="Freeform 2168"/>
                <p:cNvSpPr>
                  <a:spLocks/>
                </p:cNvSpPr>
                <p:nvPr/>
              </p:nvSpPr>
              <p:spPr bwMode="auto">
                <a:xfrm>
                  <a:off x="2246" y="2823"/>
                  <a:ext cx="172" cy="69"/>
                </a:xfrm>
                <a:custGeom>
                  <a:avLst/>
                  <a:gdLst>
                    <a:gd name="T0" fmla="*/ 330 w 343"/>
                    <a:gd name="T1" fmla="*/ 138 h 138"/>
                    <a:gd name="T2" fmla="*/ 343 w 343"/>
                    <a:gd name="T3" fmla="*/ 60 h 138"/>
                    <a:gd name="T4" fmla="*/ 15 w 343"/>
                    <a:gd name="T5" fmla="*/ 0 h 138"/>
                    <a:gd name="T6" fmla="*/ 0 w 343"/>
                    <a:gd name="T7" fmla="*/ 73 h 138"/>
                    <a:gd name="T8" fmla="*/ 330 w 343"/>
                    <a:gd name="T9" fmla="*/ 13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3" h="138">
                      <a:moveTo>
                        <a:pt x="330" y="138"/>
                      </a:moveTo>
                      <a:lnTo>
                        <a:pt x="343" y="60"/>
                      </a:lnTo>
                      <a:lnTo>
                        <a:pt x="15" y="0"/>
                      </a:lnTo>
                      <a:lnTo>
                        <a:pt x="0" y="73"/>
                      </a:lnTo>
                      <a:lnTo>
                        <a:pt x="330" y="138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9" name="Freeform 2169"/>
                <p:cNvSpPr>
                  <a:spLocks/>
                </p:cNvSpPr>
                <p:nvPr/>
              </p:nvSpPr>
              <p:spPr bwMode="auto">
                <a:xfrm>
                  <a:off x="2416" y="2579"/>
                  <a:ext cx="102" cy="171"/>
                </a:xfrm>
                <a:custGeom>
                  <a:avLst/>
                  <a:gdLst>
                    <a:gd name="T0" fmla="*/ 134 w 205"/>
                    <a:gd name="T1" fmla="*/ 342 h 342"/>
                    <a:gd name="T2" fmla="*/ 205 w 205"/>
                    <a:gd name="T3" fmla="*/ 311 h 342"/>
                    <a:gd name="T4" fmla="*/ 69 w 205"/>
                    <a:gd name="T5" fmla="*/ 0 h 342"/>
                    <a:gd name="T6" fmla="*/ 0 w 205"/>
                    <a:gd name="T7" fmla="*/ 32 h 342"/>
                    <a:gd name="T8" fmla="*/ 134 w 205"/>
                    <a:gd name="T9" fmla="*/ 342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5" h="342">
                      <a:moveTo>
                        <a:pt x="134" y="342"/>
                      </a:moveTo>
                      <a:lnTo>
                        <a:pt x="205" y="311"/>
                      </a:lnTo>
                      <a:lnTo>
                        <a:pt x="69" y="0"/>
                      </a:lnTo>
                      <a:lnTo>
                        <a:pt x="0" y="32"/>
                      </a:lnTo>
                      <a:lnTo>
                        <a:pt x="134" y="342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10" name="Line 2170"/>
                <p:cNvSpPr>
                  <a:spLocks noChangeShapeType="1"/>
                </p:cNvSpPr>
                <p:nvPr/>
              </p:nvSpPr>
              <p:spPr bwMode="auto">
                <a:xfrm flipV="1">
                  <a:off x="2373" y="2826"/>
                  <a:ext cx="10" cy="16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11" name="Line 2171"/>
                <p:cNvSpPr>
                  <a:spLocks noChangeShapeType="1"/>
                </p:cNvSpPr>
                <p:nvPr/>
              </p:nvSpPr>
              <p:spPr bwMode="auto">
                <a:xfrm flipV="1">
                  <a:off x="2456" y="2707"/>
                  <a:ext cx="9" cy="12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12" name="Line 2172"/>
                <p:cNvSpPr>
                  <a:spLocks noChangeShapeType="1"/>
                </p:cNvSpPr>
                <p:nvPr/>
              </p:nvSpPr>
              <p:spPr bwMode="auto">
                <a:xfrm flipV="1">
                  <a:off x="2473" y="2808"/>
                  <a:ext cx="19" cy="30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13" name="Freeform 2173"/>
                <p:cNvSpPr>
                  <a:spLocks/>
                </p:cNvSpPr>
                <p:nvPr/>
              </p:nvSpPr>
              <p:spPr bwMode="auto">
                <a:xfrm>
                  <a:off x="2840" y="2768"/>
                  <a:ext cx="260" cy="185"/>
                </a:xfrm>
                <a:custGeom>
                  <a:avLst/>
                  <a:gdLst>
                    <a:gd name="T0" fmla="*/ 0 w 520"/>
                    <a:gd name="T1" fmla="*/ 299 h 370"/>
                    <a:gd name="T2" fmla="*/ 43 w 520"/>
                    <a:gd name="T3" fmla="*/ 370 h 370"/>
                    <a:gd name="T4" fmla="*/ 520 w 520"/>
                    <a:gd name="T5" fmla="*/ 71 h 370"/>
                    <a:gd name="T6" fmla="*/ 479 w 520"/>
                    <a:gd name="T7" fmla="*/ 0 h 370"/>
                    <a:gd name="T8" fmla="*/ 0 w 520"/>
                    <a:gd name="T9" fmla="*/ 299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0" h="370">
                      <a:moveTo>
                        <a:pt x="0" y="299"/>
                      </a:moveTo>
                      <a:lnTo>
                        <a:pt x="43" y="370"/>
                      </a:lnTo>
                      <a:lnTo>
                        <a:pt x="520" y="71"/>
                      </a:lnTo>
                      <a:lnTo>
                        <a:pt x="479" y="0"/>
                      </a:lnTo>
                      <a:lnTo>
                        <a:pt x="0" y="299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14" name="Freeform 2174"/>
                <p:cNvSpPr>
                  <a:spLocks/>
                </p:cNvSpPr>
                <p:nvPr/>
              </p:nvSpPr>
              <p:spPr bwMode="auto">
                <a:xfrm>
                  <a:off x="2875" y="2825"/>
                  <a:ext cx="261" cy="186"/>
                </a:xfrm>
                <a:custGeom>
                  <a:avLst/>
                  <a:gdLst>
                    <a:gd name="T0" fmla="*/ 0 w 522"/>
                    <a:gd name="T1" fmla="*/ 301 h 372"/>
                    <a:gd name="T2" fmla="*/ 45 w 522"/>
                    <a:gd name="T3" fmla="*/ 372 h 372"/>
                    <a:gd name="T4" fmla="*/ 522 w 522"/>
                    <a:gd name="T5" fmla="*/ 69 h 372"/>
                    <a:gd name="T6" fmla="*/ 480 w 522"/>
                    <a:gd name="T7" fmla="*/ 0 h 372"/>
                    <a:gd name="T8" fmla="*/ 0 w 522"/>
                    <a:gd name="T9" fmla="*/ 301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2" h="372">
                      <a:moveTo>
                        <a:pt x="0" y="301"/>
                      </a:moveTo>
                      <a:lnTo>
                        <a:pt x="45" y="372"/>
                      </a:lnTo>
                      <a:lnTo>
                        <a:pt x="522" y="69"/>
                      </a:lnTo>
                      <a:lnTo>
                        <a:pt x="480" y="0"/>
                      </a:lnTo>
                      <a:lnTo>
                        <a:pt x="0" y="301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15" name="Freeform 2175"/>
                <p:cNvSpPr>
                  <a:spLocks/>
                </p:cNvSpPr>
                <p:nvPr/>
              </p:nvSpPr>
              <p:spPr bwMode="auto">
                <a:xfrm>
                  <a:off x="3059" y="2639"/>
                  <a:ext cx="124" cy="164"/>
                </a:xfrm>
                <a:custGeom>
                  <a:avLst/>
                  <a:gdLst>
                    <a:gd name="T0" fmla="*/ 0 w 246"/>
                    <a:gd name="T1" fmla="*/ 286 h 328"/>
                    <a:gd name="T2" fmla="*/ 60 w 246"/>
                    <a:gd name="T3" fmla="*/ 328 h 328"/>
                    <a:gd name="T4" fmla="*/ 246 w 246"/>
                    <a:gd name="T5" fmla="*/ 40 h 328"/>
                    <a:gd name="T6" fmla="*/ 182 w 246"/>
                    <a:gd name="T7" fmla="*/ 0 h 328"/>
                    <a:gd name="T8" fmla="*/ 0 w 246"/>
                    <a:gd name="T9" fmla="*/ 286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6" h="328">
                      <a:moveTo>
                        <a:pt x="0" y="286"/>
                      </a:moveTo>
                      <a:lnTo>
                        <a:pt x="60" y="328"/>
                      </a:lnTo>
                      <a:lnTo>
                        <a:pt x="246" y="40"/>
                      </a:lnTo>
                      <a:lnTo>
                        <a:pt x="182" y="0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16" name="Freeform 2176"/>
                <p:cNvSpPr>
                  <a:spLocks/>
                </p:cNvSpPr>
                <p:nvPr/>
              </p:nvSpPr>
              <p:spPr bwMode="auto">
                <a:xfrm>
                  <a:off x="3110" y="2823"/>
                  <a:ext cx="167" cy="40"/>
                </a:xfrm>
                <a:custGeom>
                  <a:avLst/>
                  <a:gdLst>
                    <a:gd name="T0" fmla="*/ 0 w 333"/>
                    <a:gd name="T1" fmla="*/ 8 h 79"/>
                    <a:gd name="T2" fmla="*/ 0 w 333"/>
                    <a:gd name="T3" fmla="*/ 79 h 79"/>
                    <a:gd name="T4" fmla="*/ 333 w 333"/>
                    <a:gd name="T5" fmla="*/ 73 h 79"/>
                    <a:gd name="T6" fmla="*/ 327 w 333"/>
                    <a:gd name="T7" fmla="*/ 0 h 79"/>
                    <a:gd name="T8" fmla="*/ 0 w 333"/>
                    <a:gd name="T9" fmla="*/ 8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3" h="79">
                      <a:moveTo>
                        <a:pt x="0" y="8"/>
                      </a:moveTo>
                      <a:lnTo>
                        <a:pt x="0" y="79"/>
                      </a:lnTo>
                      <a:lnTo>
                        <a:pt x="333" y="73"/>
                      </a:lnTo>
                      <a:lnTo>
                        <a:pt x="327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17" name="Freeform 2177"/>
                <p:cNvSpPr>
                  <a:spLocks/>
                </p:cNvSpPr>
                <p:nvPr/>
              </p:nvSpPr>
              <p:spPr bwMode="auto">
                <a:xfrm>
                  <a:off x="3012" y="2615"/>
                  <a:ext cx="120" cy="164"/>
                </a:xfrm>
                <a:custGeom>
                  <a:avLst/>
                  <a:gdLst>
                    <a:gd name="T0" fmla="*/ 0 w 242"/>
                    <a:gd name="T1" fmla="*/ 286 h 329"/>
                    <a:gd name="T2" fmla="*/ 62 w 242"/>
                    <a:gd name="T3" fmla="*/ 329 h 329"/>
                    <a:gd name="T4" fmla="*/ 242 w 242"/>
                    <a:gd name="T5" fmla="*/ 38 h 329"/>
                    <a:gd name="T6" fmla="*/ 178 w 242"/>
                    <a:gd name="T7" fmla="*/ 0 h 329"/>
                    <a:gd name="T8" fmla="*/ 0 w 242"/>
                    <a:gd name="T9" fmla="*/ 286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329">
                      <a:moveTo>
                        <a:pt x="0" y="286"/>
                      </a:moveTo>
                      <a:lnTo>
                        <a:pt x="62" y="329"/>
                      </a:lnTo>
                      <a:lnTo>
                        <a:pt x="242" y="38"/>
                      </a:lnTo>
                      <a:lnTo>
                        <a:pt x="178" y="0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18" name="Freeform 2178"/>
                <p:cNvSpPr>
                  <a:spLocks/>
                </p:cNvSpPr>
                <p:nvPr/>
              </p:nvSpPr>
              <p:spPr bwMode="auto">
                <a:xfrm>
                  <a:off x="3110" y="2874"/>
                  <a:ext cx="167" cy="44"/>
                </a:xfrm>
                <a:custGeom>
                  <a:avLst/>
                  <a:gdLst>
                    <a:gd name="T0" fmla="*/ 0 w 333"/>
                    <a:gd name="T1" fmla="*/ 9 h 86"/>
                    <a:gd name="T2" fmla="*/ 1 w 333"/>
                    <a:gd name="T3" fmla="*/ 86 h 86"/>
                    <a:gd name="T4" fmla="*/ 333 w 333"/>
                    <a:gd name="T5" fmla="*/ 75 h 86"/>
                    <a:gd name="T6" fmla="*/ 327 w 333"/>
                    <a:gd name="T7" fmla="*/ 0 h 86"/>
                    <a:gd name="T8" fmla="*/ 0 w 333"/>
                    <a:gd name="T9" fmla="*/ 9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3" h="86">
                      <a:moveTo>
                        <a:pt x="0" y="9"/>
                      </a:moveTo>
                      <a:lnTo>
                        <a:pt x="1" y="86"/>
                      </a:lnTo>
                      <a:lnTo>
                        <a:pt x="333" y="75"/>
                      </a:lnTo>
                      <a:lnTo>
                        <a:pt x="327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19" name="Line 2179"/>
                <p:cNvSpPr>
                  <a:spLocks noChangeShapeType="1"/>
                </p:cNvSpPr>
                <p:nvPr/>
              </p:nvSpPr>
              <p:spPr bwMode="auto">
                <a:xfrm>
                  <a:off x="3070" y="2741"/>
                  <a:ext cx="9" cy="15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20" name="Line 2180"/>
                <p:cNvSpPr>
                  <a:spLocks noChangeShapeType="1"/>
                </p:cNvSpPr>
                <p:nvPr/>
              </p:nvSpPr>
              <p:spPr bwMode="auto">
                <a:xfrm>
                  <a:off x="3148" y="2863"/>
                  <a:ext cx="11" cy="16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21" name="Line 2181"/>
                <p:cNvSpPr>
                  <a:spLocks noChangeShapeType="1"/>
                </p:cNvSpPr>
                <p:nvPr/>
              </p:nvSpPr>
              <p:spPr bwMode="auto">
                <a:xfrm>
                  <a:off x="3039" y="2838"/>
                  <a:ext cx="17" cy="27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22" name="Freeform 2182"/>
                <p:cNvSpPr>
                  <a:spLocks/>
                </p:cNvSpPr>
                <p:nvPr/>
              </p:nvSpPr>
              <p:spPr bwMode="auto">
                <a:xfrm>
                  <a:off x="2831" y="2989"/>
                  <a:ext cx="192" cy="264"/>
                </a:xfrm>
                <a:custGeom>
                  <a:avLst/>
                  <a:gdLst>
                    <a:gd name="T0" fmla="*/ 70 w 385"/>
                    <a:gd name="T1" fmla="*/ 0 h 526"/>
                    <a:gd name="T2" fmla="*/ 0 w 385"/>
                    <a:gd name="T3" fmla="*/ 50 h 526"/>
                    <a:gd name="T4" fmla="*/ 317 w 385"/>
                    <a:gd name="T5" fmla="*/ 526 h 526"/>
                    <a:gd name="T6" fmla="*/ 385 w 385"/>
                    <a:gd name="T7" fmla="*/ 477 h 526"/>
                    <a:gd name="T8" fmla="*/ 70 w 385"/>
                    <a:gd name="T9" fmla="*/ 0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5" h="526">
                      <a:moveTo>
                        <a:pt x="70" y="0"/>
                      </a:moveTo>
                      <a:lnTo>
                        <a:pt x="0" y="50"/>
                      </a:lnTo>
                      <a:lnTo>
                        <a:pt x="317" y="526"/>
                      </a:lnTo>
                      <a:lnTo>
                        <a:pt x="385" y="477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23" name="Freeform 2183"/>
                <p:cNvSpPr>
                  <a:spLocks/>
                </p:cNvSpPr>
                <p:nvPr/>
              </p:nvSpPr>
              <p:spPr bwMode="auto">
                <a:xfrm>
                  <a:off x="2775" y="3028"/>
                  <a:ext cx="192" cy="262"/>
                </a:xfrm>
                <a:custGeom>
                  <a:avLst/>
                  <a:gdLst>
                    <a:gd name="T0" fmla="*/ 69 w 383"/>
                    <a:gd name="T1" fmla="*/ 0 h 524"/>
                    <a:gd name="T2" fmla="*/ 0 w 383"/>
                    <a:gd name="T3" fmla="*/ 50 h 524"/>
                    <a:gd name="T4" fmla="*/ 315 w 383"/>
                    <a:gd name="T5" fmla="*/ 524 h 524"/>
                    <a:gd name="T6" fmla="*/ 383 w 383"/>
                    <a:gd name="T7" fmla="*/ 475 h 524"/>
                    <a:gd name="T8" fmla="*/ 69 w 383"/>
                    <a:gd name="T9" fmla="*/ 0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524">
                      <a:moveTo>
                        <a:pt x="69" y="0"/>
                      </a:moveTo>
                      <a:lnTo>
                        <a:pt x="0" y="50"/>
                      </a:lnTo>
                      <a:lnTo>
                        <a:pt x="315" y="524"/>
                      </a:lnTo>
                      <a:lnTo>
                        <a:pt x="383" y="475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24" name="Freeform 2184"/>
                <p:cNvSpPr>
                  <a:spLocks/>
                </p:cNvSpPr>
                <p:nvPr/>
              </p:nvSpPr>
              <p:spPr bwMode="auto">
                <a:xfrm>
                  <a:off x="2990" y="3209"/>
                  <a:ext cx="162" cy="119"/>
                </a:xfrm>
                <a:custGeom>
                  <a:avLst/>
                  <a:gdLst>
                    <a:gd name="T0" fmla="*/ 35 w 326"/>
                    <a:gd name="T1" fmla="*/ 0 h 237"/>
                    <a:gd name="T2" fmla="*/ 0 w 326"/>
                    <a:gd name="T3" fmla="*/ 64 h 237"/>
                    <a:gd name="T4" fmla="*/ 287 w 326"/>
                    <a:gd name="T5" fmla="*/ 237 h 237"/>
                    <a:gd name="T6" fmla="*/ 326 w 326"/>
                    <a:gd name="T7" fmla="*/ 171 h 237"/>
                    <a:gd name="T8" fmla="*/ 35 w 326"/>
                    <a:gd name="T9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6" h="237">
                      <a:moveTo>
                        <a:pt x="35" y="0"/>
                      </a:moveTo>
                      <a:lnTo>
                        <a:pt x="0" y="64"/>
                      </a:lnTo>
                      <a:lnTo>
                        <a:pt x="287" y="237"/>
                      </a:lnTo>
                      <a:lnTo>
                        <a:pt x="326" y="171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25" name="Freeform 2185"/>
                <p:cNvSpPr>
                  <a:spLocks/>
                </p:cNvSpPr>
                <p:nvPr/>
              </p:nvSpPr>
              <p:spPr bwMode="auto">
                <a:xfrm>
                  <a:off x="2928" y="3263"/>
                  <a:ext cx="50" cy="172"/>
                </a:xfrm>
                <a:custGeom>
                  <a:avLst/>
                  <a:gdLst>
                    <a:gd name="T0" fmla="*/ 73 w 99"/>
                    <a:gd name="T1" fmla="*/ 0 h 345"/>
                    <a:gd name="T2" fmla="*/ 0 w 99"/>
                    <a:gd name="T3" fmla="*/ 4 h 345"/>
                    <a:gd name="T4" fmla="*/ 26 w 99"/>
                    <a:gd name="T5" fmla="*/ 345 h 345"/>
                    <a:gd name="T6" fmla="*/ 99 w 99"/>
                    <a:gd name="T7" fmla="*/ 340 h 345"/>
                    <a:gd name="T8" fmla="*/ 73 w 99"/>
                    <a:gd name="T9" fmla="*/ 0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" h="345">
                      <a:moveTo>
                        <a:pt x="73" y="0"/>
                      </a:moveTo>
                      <a:lnTo>
                        <a:pt x="0" y="4"/>
                      </a:lnTo>
                      <a:lnTo>
                        <a:pt x="26" y="345"/>
                      </a:lnTo>
                      <a:lnTo>
                        <a:pt x="99" y="34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26" name="Freeform 2186"/>
                <p:cNvSpPr>
                  <a:spLocks/>
                </p:cNvSpPr>
                <p:nvPr/>
              </p:nvSpPr>
              <p:spPr bwMode="auto">
                <a:xfrm>
                  <a:off x="3012" y="3158"/>
                  <a:ext cx="162" cy="118"/>
                </a:xfrm>
                <a:custGeom>
                  <a:avLst/>
                  <a:gdLst>
                    <a:gd name="T0" fmla="*/ 35 w 324"/>
                    <a:gd name="T1" fmla="*/ 0 h 236"/>
                    <a:gd name="T2" fmla="*/ 0 w 324"/>
                    <a:gd name="T3" fmla="*/ 67 h 236"/>
                    <a:gd name="T4" fmla="*/ 287 w 324"/>
                    <a:gd name="T5" fmla="*/ 236 h 236"/>
                    <a:gd name="T6" fmla="*/ 324 w 324"/>
                    <a:gd name="T7" fmla="*/ 170 h 236"/>
                    <a:gd name="T8" fmla="*/ 35 w 324"/>
                    <a:gd name="T9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4" h="236">
                      <a:moveTo>
                        <a:pt x="35" y="0"/>
                      </a:moveTo>
                      <a:lnTo>
                        <a:pt x="0" y="67"/>
                      </a:lnTo>
                      <a:lnTo>
                        <a:pt x="287" y="236"/>
                      </a:lnTo>
                      <a:lnTo>
                        <a:pt x="324" y="17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27" name="Freeform 2187"/>
                <p:cNvSpPr>
                  <a:spLocks/>
                </p:cNvSpPr>
                <p:nvPr/>
              </p:nvSpPr>
              <p:spPr bwMode="auto">
                <a:xfrm>
                  <a:off x="2876" y="3264"/>
                  <a:ext cx="50" cy="173"/>
                </a:xfrm>
                <a:custGeom>
                  <a:avLst/>
                  <a:gdLst>
                    <a:gd name="T0" fmla="*/ 75 w 100"/>
                    <a:gd name="T1" fmla="*/ 0 h 346"/>
                    <a:gd name="T2" fmla="*/ 0 w 100"/>
                    <a:gd name="T3" fmla="*/ 5 h 346"/>
                    <a:gd name="T4" fmla="*/ 26 w 100"/>
                    <a:gd name="T5" fmla="*/ 346 h 346"/>
                    <a:gd name="T6" fmla="*/ 100 w 100"/>
                    <a:gd name="T7" fmla="*/ 341 h 346"/>
                    <a:gd name="T8" fmla="*/ 75 w 100"/>
                    <a:gd name="T9" fmla="*/ 0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46">
                      <a:moveTo>
                        <a:pt x="75" y="0"/>
                      </a:moveTo>
                      <a:lnTo>
                        <a:pt x="0" y="5"/>
                      </a:lnTo>
                      <a:lnTo>
                        <a:pt x="26" y="346"/>
                      </a:lnTo>
                      <a:lnTo>
                        <a:pt x="100" y="34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28" name="Line 2188"/>
                <p:cNvSpPr>
                  <a:spLocks noChangeShapeType="1"/>
                </p:cNvSpPr>
                <p:nvPr/>
              </p:nvSpPr>
              <p:spPr bwMode="auto">
                <a:xfrm flipH="1">
                  <a:off x="3034" y="3218"/>
                  <a:ext cx="14" cy="9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29" name="Line 2189"/>
                <p:cNvSpPr>
                  <a:spLocks noChangeShapeType="1"/>
                </p:cNvSpPr>
                <p:nvPr/>
              </p:nvSpPr>
              <p:spPr bwMode="auto">
                <a:xfrm flipH="1">
                  <a:off x="2917" y="3302"/>
                  <a:ext cx="13" cy="10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30" name="Line 2190"/>
                <p:cNvSpPr>
                  <a:spLocks noChangeShapeType="1"/>
                </p:cNvSpPr>
                <p:nvPr/>
              </p:nvSpPr>
              <p:spPr bwMode="auto">
                <a:xfrm flipH="1">
                  <a:off x="2924" y="3188"/>
                  <a:ext cx="28" cy="21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31" name="Freeform 2191"/>
                <p:cNvSpPr>
                  <a:spLocks/>
                </p:cNvSpPr>
                <p:nvPr/>
              </p:nvSpPr>
              <p:spPr bwMode="auto">
                <a:xfrm>
                  <a:off x="2518" y="3044"/>
                  <a:ext cx="210" cy="249"/>
                </a:xfrm>
                <a:custGeom>
                  <a:avLst/>
                  <a:gdLst>
                    <a:gd name="T0" fmla="*/ 420 w 420"/>
                    <a:gd name="T1" fmla="*/ 54 h 500"/>
                    <a:gd name="T2" fmla="*/ 358 w 420"/>
                    <a:gd name="T3" fmla="*/ 0 h 500"/>
                    <a:gd name="T4" fmla="*/ 0 w 420"/>
                    <a:gd name="T5" fmla="*/ 443 h 500"/>
                    <a:gd name="T6" fmla="*/ 65 w 420"/>
                    <a:gd name="T7" fmla="*/ 500 h 500"/>
                    <a:gd name="T8" fmla="*/ 420 w 420"/>
                    <a:gd name="T9" fmla="*/ 54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0" h="500">
                      <a:moveTo>
                        <a:pt x="420" y="54"/>
                      </a:moveTo>
                      <a:lnTo>
                        <a:pt x="358" y="0"/>
                      </a:lnTo>
                      <a:lnTo>
                        <a:pt x="0" y="443"/>
                      </a:lnTo>
                      <a:lnTo>
                        <a:pt x="65" y="500"/>
                      </a:lnTo>
                      <a:lnTo>
                        <a:pt x="420" y="54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32" name="Freeform 2192"/>
                <p:cNvSpPr>
                  <a:spLocks/>
                </p:cNvSpPr>
                <p:nvPr/>
              </p:nvSpPr>
              <p:spPr bwMode="auto">
                <a:xfrm>
                  <a:off x="2465" y="3000"/>
                  <a:ext cx="211" cy="250"/>
                </a:xfrm>
                <a:custGeom>
                  <a:avLst/>
                  <a:gdLst>
                    <a:gd name="T0" fmla="*/ 422 w 422"/>
                    <a:gd name="T1" fmla="*/ 54 h 498"/>
                    <a:gd name="T2" fmla="*/ 355 w 422"/>
                    <a:gd name="T3" fmla="*/ 0 h 498"/>
                    <a:gd name="T4" fmla="*/ 0 w 422"/>
                    <a:gd name="T5" fmla="*/ 443 h 498"/>
                    <a:gd name="T6" fmla="*/ 65 w 422"/>
                    <a:gd name="T7" fmla="*/ 498 h 498"/>
                    <a:gd name="T8" fmla="*/ 422 w 422"/>
                    <a:gd name="T9" fmla="*/ 54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2" h="498">
                      <a:moveTo>
                        <a:pt x="422" y="54"/>
                      </a:moveTo>
                      <a:lnTo>
                        <a:pt x="355" y="0"/>
                      </a:lnTo>
                      <a:lnTo>
                        <a:pt x="0" y="443"/>
                      </a:lnTo>
                      <a:lnTo>
                        <a:pt x="65" y="498"/>
                      </a:lnTo>
                      <a:lnTo>
                        <a:pt x="422" y="54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33" name="Freeform 2193"/>
                <p:cNvSpPr>
                  <a:spLocks/>
                </p:cNvSpPr>
                <p:nvPr/>
              </p:nvSpPr>
              <p:spPr bwMode="auto">
                <a:xfrm>
                  <a:off x="2487" y="3263"/>
                  <a:ext cx="76" cy="174"/>
                </a:xfrm>
                <a:custGeom>
                  <a:avLst/>
                  <a:gdLst>
                    <a:gd name="T0" fmla="*/ 154 w 154"/>
                    <a:gd name="T1" fmla="*/ 16 h 349"/>
                    <a:gd name="T2" fmla="*/ 81 w 154"/>
                    <a:gd name="T3" fmla="*/ 0 h 349"/>
                    <a:gd name="T4" fmla="*/ 0 w 154"/>
                    <a:gd name="T5" fmla="*/ 332 h 349"/>
                    <a:gd name="T6" fmla="*/ 77 w 154"/>
                    <a:gd name="T7" fmla="*/ 349 h 349"/>
                    <a:gd name="T8" fmla="*/ 154 w 154"/>
                    <a:gd name="T9" fmla="*/ 16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" h="349">
                      <a:moveTo>
                        <a:pt x="154" y="16"/>
                      </a:moveTo>
                      <a:lnTo>
                        <a:pt x="81" y="0"/>
                      </a:lnTo>
                      <a:lnTo>
                        <a:pt x="0" y="332"/>
                      </a:lnTo>
                      <a:lnTo>
                        <a:pt x="77" y="349"/>
                      </a:lnTo>
                      <a:lnTo>
                        <a:pt x="154" y="16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34" name="Freeform 2194"/>
                <p:cNvSpPr>
                  <a:spLocks/>
                </p:cNvSpPr>
                <p:nvPr/>
              </p:nvSpPr>
              <p:spPr bwMode="auto">
                <a:xfrm>
                  <a:off x="2332" y="3211"/>
                  <a:ext cx="169" cy="97"/>
                </a:xfrm>
                <a:custGeom>
                  <a:avLst/>
                  <a:gdLst>
                    <a:gd name="T0" fmla="*/ 340 w 340"/>
                    <a:gd name="T1" fmla="*/ 73 h 195"/>
                    <a:gd name="T2" fmla="*/ 310 w 340"/>
                    <a:gd name="T3" fmla="*/ 0 h 195"/>
                    <a:gd name="T4" fmla="*/ 0 w 340"/>
                    <a:gd name="T5" fmla="*/ 122 h 195"/>
                    <a:gd name="T6" fmla="*/ 26 w 340"/>
                    <a:gd name="T7" fmla="*/ 195 h 195"/>
                    <a:gd name="T8" fmla="*/ 340 w 340"/>
                    <a:gd name="T9" fmla="*/ 73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" h="195">
                      <a:moveTo>
                        <a:pt x="340" y="73"/>
                      </a:moveTo>
                      <a:lnTo>
                        <a:pt x="310" y="0"/>
                      </a:lnTo>
                      <a:lnTo>
                        <a:pt x="0" y="122"/>
                      </a:lnTo>
                      <a:lnTo>
                        <a:pt x="26" y="195"/>
                      </a:lnTo>
                      <a:lnTo>
                        <a:pt x="340" y="73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35" name="Freeform 2195"/>
                <p:cNvSpPr>
                  <a:spLocks/>
                </p:cNvSpPr>
                <p:nvPr/>
              </p:nvSpPr>
              <p:spPr bwMode="auto">
                <a:xfrm>
                  <a:off x="2542" y="3270"/>
                  <a:ext cx="76" cy="174"/>
                </a:xfrm>
                <a:custGeom>
                  <a:avLst/>
                  <a:gdLst>
                    <a:gd name="T0" fmla="*/ 151 w 151"/>
                    <a:gd name="T1" fmla="*/ 18 h 349"/>
                    <a:gd name="T2" fmla="*/ 79 w 151"/>
                    <a:gd name="T3" fmla="*/ 0 h 349"/>
                    <a:gd name="T4" fmla="*/ 0 w 151"/>
                    <a:gd name="T5" fmla="*/ 332 h 349"/>
                    <a:gd name="T6" fmla="*/ 74 w 151"/>
                    <a:gd name="T7" fmla="*/ 349 h 349"/>
                    <a:gd name="T8" fmla="*/ 151 w 151"/>
                    <a:gd name="T9" fmla="*/ 18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1" h="349">
                      <a:moveTo>
                        <a:pt x="151" y="18"/>
                      </a:moveTo>
                      <a:lnTo>
                        <a:pt x="79" y="0"/>
                      </a:lnTo>
                      <a:lnTo>
                        <a:pt x="0" y="332"/>
                      </a:lnTo>
                      <a:lnTo>
                        <a:pt x="74" y="349"/>
                      </a:lnTo>
                      <a:lnTo>
                        <a:pt x="151" y="18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36" name="Freeform 2196"/>
                <p:cNvSpPr>
                  <a:spLocks/>
                </p:cNvSpPr>
                <p:nvPr/>
              </p:nvSpPr>
              <p:spPr bwMode="auto">
                <a:xfrm>
                  <a:off x="2314" y="3161"/>
                  <a:ext cx="169" cy="96"/>
                </a:xfrm>
                <a:custGeom>
                  <a:avLst/>
                  <a:gdLst>
                    <a:gd name="T0" fmla="*/ 336 w 336"/>
                    <a:gd name="T1" fmla="*/ 70 h 191"/>
                    <a:gd name="T2" fmla="*/ 311 w 336"/>
                    <a:gd name="T3" fmla="*/ 0 h 191"/>
                    <a:gd name="T4" fmla="*/ 0 w 336"/>
                    <a:gd name="T5" fmla="*/ 122 h 191"/>
                    <a:gd name="T6" fmla="*/ 24 w 336"/>
                    <a:gd name="T7" fmla="*/ 191 h 191"/>
                    <a:gd name="T8" fmla="*/ 336 w 336"/>
                    <a:gd name="T9" fmla="*/ 7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6" h="191">
                      <a:moveTo>
                        <a:pt x="336" y="70"/>
                      </a:moveTo>
                      <a:lnTo>
                        <a:pt x="311" y="0"/>
                      </a:lnTo>
                      <a:lnTo>
                        <a:pt x="0" y="122"/>
                      </a:lnTo>
                      <a:lnTo>
                        <a:pt x="24" y="191"/>
                      </a:lnTo>
                      <a:lnTo>
                        <a:pt x="336" y="70"/>
                      </a:lnTo>
                      <a:close/>
                    </a:path>
                  </a:pathLst>
                </a:custGeom>
                <a:solidFill>
                  <a:srgbClr val="0073E6"/>
                </a:solidFill>
                <a:ln w="3175" cmpd="sng">
                  <a:solidFill>
                    <a:srgbClr val="0075E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37" name="Line 2197"/>
                <p:cNvSpPr>
                  <a:spLocks noChangeShapeType="1"/>
                </p:cNvSpPr>
                <p:nvPr/>
              </p:nvSpPr>
              <p:spPr bwMode="auto">
                <a:xfrm flipH="1" flipV="1">
                  <a:off x="2552" y="3302"/>
                  <a:ext cx="14" cy="13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38" name="Line 2198"/>
                <p:cNvSpPr>
                  <a:spLocks noChangeShapeType="1"/>
                </p:cNvSpPr>
                <p:nvPr/>
              </p:nvSpPr>
              <p:spPr bwMode="auto">
                <a:xfrm flipH="1" flipV="1">
                  <a:off x="2439" y="3213"/>
                  <a:ext cx="13" cy="13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39" name="Line 2199"/>
                <p:cNvSpPr>
                  <a:spLocks noChangeShapeType="1"/>
                </p:cNvSpPr>
                <p:nvPr/>
              </p:nvSpPr>
              <p:spPr bwMode="auto">
                <a:xfrm flipH="1" flipV="1">
                  <a:off x="2539" y="3190"/>
                  <a:ext cx="27" cy="23"/>
                </a:xfrm>
                <a:prstGeom prst="line">
                  <a:avLst/>
                </a:prstGeom>
                <a:noFill/>
                <a:ln w="3175">
                  <a:solidFill>
                    <a:srgbClr val="0075E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992" name="Group 162"/>
              <p:cNvGrpSpPr>
                <a:grpSpLocks/>
              </p:cNvGrpSpPr>
              <p:nvPr/>
            </p:nvGrpSpPr>
            <p:grpSpPr bwMode="auto">
              <a:xfrm>
                <a:off x="5148064" y="5805264"/>
                <a:ext cx="228600" cy="344488"/>
                <a:chOff x="5619761" y="5727439"/>
                <a:chExt cx="229751" cy="344153"/>
              </a:xfrm>
            </p:grpSpPr>
            <p:sp>
              <p:nvSpPr>
                <p:cNvPr id="993" name="Oval 992"/>
                <p:cNvSpPr/>
                <p:nvPr/>
              </p:nvSpPr>
              <p:spPr>
                <a:xfrm>
                  <a:off x="5619761" y="5938372"/>
                  <a:ext cx="137212" cy="13322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994" name="AutoShape 80"/>
                <p:cNvSpPr>
                  <a:spLocks noChangeArrowheads="1"/>
                </p:cNvSpPr>
                <p:nvPr/>
              </p:nvSpPr>
              <p:spPr bwMode="auto">
                <a:xfrm rot="1362896">
                  <a:off x="5726928" y="5727439"/>
                  <a:ext cx="122584" cy="262965"/>
                </a:xfrm>
                <a:prstGeom prst="diamond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13" tIns="45707" rIns="91413" bIns="45707" anchor="ctr"/>
                <a:lstStyle>
                  <a:lvl1pPr eaLnBrk="0" hangingPunct="0">
                    <a:spcBef>
                      <a:spcPts val="1200"/>
                    </a:spcBef>
                    <a:buFont typeface="Arial" charset="0"/>
                    <a:defRPr>
                      <a:solidFill>
                        <a:schemeClr val="tx2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ts val="600"/>
                    </a:spcBef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ts val="6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ts val="600"/>
                    </a:spcBef>
                    <a:buFont typeface="Arial" charset="0"/>
                    <a:buChar char="–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AutoNum type="arabicPeriod"/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 sz="1400">
                    <a:solidFill>
                      <a:prstClr val="black"/>
                    </a:solidFill>
                    <a:latin typeface="Calibri" pitchFamily="34" charset="0"/>
                  </a:endParaRPr>
                </a:p>
              </p:txBody>
            </p:sp>
          </p:grpSp>
        </p:grpSp>
      </p:grpSp>
      <p:grpSp>
        <p:nvGrpSpPr>
          <p:cNvPr id="15" name="Group 14"/>
          <p:cNvGrpSpPr/>
          <p:nvPr/>
        </p:nvGrpSpPr>
        <p:grpSpPr>
          <a:xfrm>
            <a:off x="7176120" y="3573016"/>
            <a:ext cx="588640" cy="432048"/>
            <a:chOff x="5652120" y="3573016"/>
            <a:chExt cx="588640" cy="432048"/>
          </a:xfrm>
        </p:grpSpPr>
        <p:grpSp>
          <p:nvGrpSpPr>
            <p:cNvPr id="1093" name="Group 162"/>
            <p:cNvGrpSpPr>
              <a:grpSpLocks/>
            </p:cNvGrpSpPr>
            <p:nvPr/>
          </p:nvGrpSpPr>
          <p:grpSpPr bwMode="auto">
            <a:xfrm>
              <a:off x="6012160" y="3573016"/>
              <a:ext cx="228600" cy="344488"/>
              <a:chOff x="5619761" y="5727439"/>
              <a:chExt cx="229751" cy="344153"/>
            </a:xfrm>
          </p:grpSpPr>
          <p:sp>
            <p:nvSpPr>
              <p:cNvPr id="1094" name="Oval 1093"/>
              <p:cNvSpPr/>
              <p:nvPr/>
            </p:nvSpPr>
            <p:spPr>
              <a:xfrm>
                <a:off x="5619761" y="5938372"/>
                <a:ext cx="137212" cy="13322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095" name="AutoShape 80"/>
              <p:cNvSpPr>
                <a:spLocks noChangeArrowheads="1"/>
              </p:cNvSpPr>
              <p:nvPr/>
            </p:nvSpPr>
            <p:spPr bwMode="auto">
              <a:xfrm rot="1362896">
                <a:off x="5726928" y="5727439"/>
                <a:ext cx="122584" cy="26296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3" tIns="45707" rIns="91413" bIns="45707" anchor="ctr"/>
              <a:lstStyle>
                <a:lvl1pPr eaLnBrk="0" hangingPunct="0">
                  <a:spcBef>
                    <a:spcPts val="1200"/>
                  </a:spcBef>
                  <a:buFont typeface="Arial" charset="0"/>
                  <a:defRPr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60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41" name="Group 162"/>
            <p:cNvGrpSpPr>
              <a:grpSpLocks/>
            </p:cNvGrpSpPr>
            <p:nvPr/>
          </p:nvGrpSpPr>
          <p:grpSpPr bwMode="auto">
            <a:xfrm>
              <a:off x="5818816" y="3626556"/>
              <a:ext cx="228600" cy="344488"/>
              <a:chOff x="5619761" y="5727439"/>
              <a:chExt cx="229751" cy="344153"/>
            </a:xfrm>
          </p:grpSpPr>
          <p:sp>
            <p:nvSpPr>
              <p:cNvPr id="1142" name="Oval 1141"/>
              <p:cNvSpPr/>
              <p:nvPr/>
            </p:nvSpPr>
            <p:spPr>
              <a:xfrm>
                <a:off x="5619761" y="5938372"/>
                <a:ext cx="137212" cy="13322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143" name="AutoShape 80"/>
              <p:cNvSpPr>
                <a:spLocks noChangeArrowheads="1"/>
              </p:cNvSpPr>
              <p:nvPr/>
            </p:nvSpPr>
            <p:spPr bwMode="auto">
              <a:xfrm rot="1362896">
                <a:off x="5726928" y="5727439"/>
                <a:ext cx="122584" cy="26296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3" tIns="45707" rIns="91413" bIns="45707" anchor="ctr"/>
              <a:lstStyle>
                <a:lvl1pPr eaLnBrk="0" hangingPunct="0">
                  <a:spcBef>
                    <a:spcPts val="1200"/>
                  </a:spcBef>
                  <a:buFont typeface="Arial" charset="0"/>
                  <a:defRPr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60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44" name="Group 162"/>
            <p:cNvGrpSpPr>
              <a:grpSpLocks/>
            </p:cNvGrpSpPr>
            <p:nvPr/>
          </p:nvGrpSpPr>
          <p:grpSpPr bwMode="auto">
            <a:xfrm>
              <a:off x="5652120" y="3660576"/>
              <a:ext cx="228600" cy="344488"/>
              <a:chOff x="5619761" y="5727439"/>
              <a:chExt cx="229751" cy="344153"/>
            </a:xfrm>
          </p:grpSpPr>
          <p:sp>
            <p:nvSpPr>
              <p:cNvPr id="1145" name="Oval 1144"/>
              <p:cNvSpPr/>
              <p:nvPr/>
            </p:nvSpPr>
            <p:spPr>
              <a:xfrm>
                <a:off x="5619761" y="5938372"/>
                <a:ext cx="137212" cy="13322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146" name="AutoShape 80"/>
              <p:cNvSpPr>
                <a:spLocks noChangeArrowheads="1"/>
              </p:cNvSpPr>
              <p:nvPr/>
            </p:nvSpPr>
            <p:spPr bwMode="auto">
              <a:xfrm rot="1362896">
                <a:off x="5726928" y="5727439"/>
                <a:ext cx="122584" cy="262965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3" tIns="45707" rIns="91413" bIns="45707" anchor="ctr"/>
              <a:lstStyle>
                <a:lvl1pPr eaLnBrk="0" hangingPunct="0">
                  <a:spcBef>
                    <a:spcPts val="1200"/>
                  </a:spcBef>
                  <a:buFont typeface="Arial" charset="0"/>
                  <a:defRPr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ts val="60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ts val="6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ts val="6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AutoNum type="arabicPeriod"/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4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  <p:pic>
        <p:nvPicPr>
          <p:cNvPr id="1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5914" y="4155192"/>
            <a:ext cx="1301371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25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2" y="1807055"/>
            <a:ext cx="8227490" cy="4464991"/>
          </a:xfrm>
        </p:spPr>
        <p:txBody>
          <a:bodyPr>
            <a:normAutofit fontScale="92500" lnSpcReduction="20000"/>
          </a:bodyPr>
          <a:lstStyle/>
          <a:p>
            <a:pPr marL="698500" lvl="1" indent="-342900">
              <a:lnSpc>
                <a:spcPct val="15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dirty="0"/>
              <a:t>Rapid, inexpensive and sustainably produced measles and tetanus IgG tests that provide unambiguous results at the point of collection using OF, DBS.</a:t>
            </a:r>
          </a:p>
          <a:p>
            <a:pPr marL="698500" lvl="1" indent="-342900">
              <a:lnSpc>
                <a:spcPct val="15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dirty="0"/>
              <a:t>To reliably transfer results</a:t>
            </a:r>
            <a:r>
              <a:rPr lang="en-GB" sz="2000" dirty="0">
                <a:ea typeface="ＭＳ Ｐゴシック" charset="-128"/>
              </a:rPr>
              <a:t> in real time to remote regional/national centres </a:t>
            </a:r>
            <a:r>
              <a:rPr lang="en-GB" sz="2000" dirty="0" smtClean="0">
                <a:ea typeface="ＭＳ Ｐゴシック" charset="-128"/>
              </a:rPr>
              <a:t>.</a:t>
            </a:r>
          </a:p>
          <a:p>
            <a:pPr marL="698500" lvl="1" indent="-342900">
              <a:lnSpc>
                <a:spcPct val="15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 smtClean="0">
                <a:ea typeface="ＭＳ Ｐゴシック" charset="-128"/>
              </a:rPr>
              <a:t>To </a:t>
            </a:r>
            <a:r>
              <a:rPr lang="en-GB" sz="2000" dirty="0">
                <a:ea typeface="ＭＳ Ｐゴシック" charset="-128"/>
              </a:rPr>
              <a:t>allow immunisation coverage levels to be monitored more reliably than current systems. Tetanus toxoid antibody only found after vaccination</a:t>
            </a:r>
            <a:endParaRPr lang="en-GB" sz="2000" dirty="0" smtClean="0">
              <a:ea typeface="ＭＳ Ｐゴシック" charset="-128"/>
            </a:endParaRPr>
          </a:p>
          <a:p>
            <a:pPr marL="698500" lvl="1" indent="-342900">
              <a:lnSpc>
                <a:spcPct val="15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 smtClean="0">
                <a:ea typeface="ＭＳ Ｐゴシック" charset="-128"/>
              </a:rPr>
              <a:t>POCT for measles IgM for Case confirmation in OF , Capillary blood and serum.</a:t>
            </a:r>
            <a:endParaRPr lang="en-GB" sz="2000" dirty="0">
              <a:ea typeface="ＭＳ Ｐゴシック" charset="-128"/>
            </a:endParaRPr>
          </a:p>
          <a:p>
            <a:pPr marL="698500" lvl="1" indent="-342900">
              <a:lnSpc>
                <a:spcPct val="150000"/>
              </a:lnSpc>
              <a:spcAft>
                <a:spcPts val="600"/>
              </a:spcAft>
              <a:buFont typeface="Arial"/>
              <a:buChar char="•"/>
              <a:defRPr/>
            </a:pPr>
            <a:endParaRPr lang="en-GB" dirty="0">
              <a:ea typeface="ＭＳ Ｐゴシック" charset="-128"/>
            </a:endParaRPr>
          </a:p>
          <a:p>
            <a:pPr marL="355600" lvl="1">
              <a:lnSpc>
                <a:spcPct val="150000"/>
              </a:lnSpc>
              <a:spcAft>
                <a:spcPts val="600"/>
              </a:spcAft>
              <a:defRPr/>
            </a:pPr>
            <a:endParaRPr lang="en-GB" dirty="0">
              <a:ea typeface="ＭＳ Ｐゴシック" charset="-128"/>
            </a:endParaRPr>
          </a:p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457" y="216779"/>
            <a:ext cx="7836073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AIM</a:t>
            </a:r>
            <a:r>
              <a:rPr lang="en-GB" sz="3200" dirty="0" smtClean="0">
                <a:solidFill>
                  <a:srgbClr val="E76618"/>
                </a:solidFill>
              </a:rPr>
              <a:t>: To describe a Gates Foundation project : </a:t>
            </a:r>
            <a:r>
              <a:rPr lang="en-GB" sz="3200" dirty="0">
                <a:solidFill>
                  <a:srgbClr val="E76618"/>
                </a:solidFill>
              </a:rPr>
              <a:t>Rapid immunity assessment </a:t>
            </a:r>
            <a:r>
              <a:rPr lang="en-GB" sz="3200" dirty="0" smtClean="0">
                <a:solidFill>
                  <a:srgbClr val="E76618"/>
                </a:solidFill>
              </a:rPr>
              <a:t>tools </a:t>
            </a:r>
            <a:r>
              <a:rPr lang="en-GB" sz="3200" dirty="0">
                <a:solidFill>
                  <a:srgbClr val="E76618"/>
                </a:solidFill>
              </a:rPr>
              <a:t>for tetanus and measles</a:t>
            </a:r>
            <a:endParaRPr lang="en-US" sz="3200" dirty="0">
              <a:solidFill>
                <a:srgbClr val="E766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548680"/>
            <a:ext cx="8028000" cy="648072"/>
          </a:xfrm>
        </p:spPr>
        <p:txBody>
          <a:bodyPr/>
          <a:lstStyle/>
          <a:p>
            <a:pPr algn="ctr"/>
            <a:r>
              <a:rPr lang="en-GB" dirty="0" smtClean="0"/>
              <a:t>Measles specific </a:t>
            </a:r>
            <a:r>
              <a:rPr lang="en-GB" dirty="0" err="1" smtClean="0"/>
              <a:t>IgM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424113" y="2350736"/>
          <a:ext cx="7314962" cy="2755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983"/>
                <a:gridCol w="1525499"/>
                <a:gridCol w="2000472"/>
                <a:gridCol w="1657008"/>
              </a:tblGrid>
              <a:tr h="1050996">
                <a:tc>
                  <a:txBody>
                    <a:bodyPr/>
                    <a:lstStyle/>
                    <a:p>
                      <a:r>
                        <a:rPr lang="en-GB" smtClean="0"/>
                        <a:t>Microimmune EIA result on oral fluid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 LFD results on Zimbabwe and UK oral fluids</a:t>
                      </a:r>
                    </a:p>
                    <a:p>
                      <a:r>
                        <a:rPr lang="en-GB" dirty="0" smtClean="0"/>
                        <a:t>    POS                     NEG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</a:tr>
              <a:tr h="426237">
                <a:tc>
                  <a:txBody>
                    <a:bodyPr/>
                    <a:lstStyle/>
                    <a:p>
                      <a:r>
                        <a:rPr lang="en-GB" dirty="0" smtClean="0"/>
                        <a:t>POS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58</a:t>
                      </a:r>
                      <a:endParaRPr lang="en-GB" dirty="0"/>
                    </a:p>
                  </a:txBody>
                  <a:tcPr/>
                </a:tc>
              </a:tr>
              <a:tr h="426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65</a:t>
                      </a:r>
                      <a:endParaRPr lang="en-GB" dirty="0"/>
                    </a:p>
                  </a:txBody>
                  <a:tcPr/>
                </a:tc>
              </a:tr>
              <a:tr h="426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EQV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426237">
                <a:tc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Rapid assessment tool for Tetanus and Measles RIAT meeting, Seattle  16 March 2016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3632" y="1340768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Prototypes of measles IgM POCT produced.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Evaluation with UK and Zimbabwe OF samples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3632" y="5301209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Sensitivity: 93.1% </a:t>
            </a:r>
          </a:p>
          <a:p>
            <a:r>
              <a:rPr lang="en-GB" dirty="0"/>
              <a:t>Specificity: 98.5%</a:t>
            </a:r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0" y="6362052"/>
            <a:ext cx="12192000" cy="5492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           28 Serology and public health, </a:t>
            </a:r>
            <a:r>
              <a:rPr lang="en-US" dirty="0" err="1" smtClean="0">
                <a:solidFill>
                  <a:prstClr val="white"/>
                </a:solidFill>
              </a:rPr>
              <a:t>june</a:t>
            </a:r>
            <a:r>
              <a:rPr lang="en-US" dirty="0" smtClean="0">
                <a:solidFill>
                  <a:prstClr val="white"/>
                </a:solidFill>
              </a:rPr>
              <a:t> 1st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of Measles IgM POCT  studies.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Oral fluid-  Evaluation vs Siemens IgM test on serum  within Ethiopian surveillance system, await clearance, planned start  Oct . </a:t>
            </a:r>
          </a:p>
          <a:p>
            <a:r>
              <a:rPr lang="en-GB" sz="2800" dirty="0" smtClean="0"/>
              <a:t>Capillary blood…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            </a:t>
            </a:r>
            <a:fld id="{E09412F9-D8B1-E647-BC4F-9001E280A354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Rapid assessment tool for Tetanus and Measles RIAT meeting, Seattle  16 March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3632"/>
            <a:ext cx="4154805" cy="13595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capillary blood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 descr="IMG_3335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5696" y="1"/>
            <a:ext cx="7578162" cy="6363892"/>
          </a:xfrm>
        </p:spPr>
      </p:pic>
    </p:spTree>
    <p:extLst>
      <p:ext uri="{BB962C8B-B14F-4D97-AF65-F5344CB8AC3E}">
        <p14:creationId xmlns:p14="http://schemas.microsoft.com/office/powerpoint/2010/main" val="22412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361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" t="31826" r="-471" b="14430"/>
          <a:stretch/>
        </p:blipFill>
        <p:spPr>
          <a:xfrm>
            <a:off x="1131455" y="1517903"/>
            <a:ext cx="10426561" cy="4700017"/>
          </a:xfrm>
        </p:spPr>
      </p:pic>
      <p:sp>
        <p:nvSpPr>
          <p:cNvPr id="8" name="Rectangle 7"/>
          <p:cNvSpPr/>
          <p:nvPr/>
        </p:nvSpPr>
        <p:spPr>
          <a:xfrm>
            <a:off x="0" y="1"/>
            <a:ext cx="12192000" cy="126187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9" y="365125"/>
            <a:ext cx="11730181" cy="1325563"/>
          </a:xfrm>
        </p:spPr>
        <p:txBody>
          <a:bodyPr/>
          <a:lstStyle/>
          <a:p>
            <a:r>
              <a:rPr lang="en-US" dirty="0" smtClean="0"/>
              <a:t>Opened POCT cassettes showing filtration of RBCs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53420" y="408789"/>
            <a:ext cx="6553144" cy="1171875"/>
          </a:xfrm>
        </p:spPr>
        <p:txBody>
          <a:bodyPr>
            <a:normAutofit/>
          </a:bodyPr>
          <a:lstStyle/>
          <a:p>
            <a:r>
              <a:rPr lang="en-GB" sz="3200" dirty="0"/>
              <a:t>Measles IgM POCT evaluation in Rio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64" y="1923774"/>
            <a:ext cx="4562537" cy="3421902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10279" y="1923774"/>
            <a:ext cx="3924000" cy="40680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125 sera from Brazilian surveillance system 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Positive  and negative for measles IgM, 28 dengue IgM positives.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Tested in POCT, read using WHO scoring scheme 0-4 by 3 independent blinded readers.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All POCTs read in ESEQuant reader 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Sensitivity and specificity defined, consistency of reading assessed.</a:t>
            </a:r>
          </a:p>
          <a:p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308726"/>
            <a:ext cx="12192000" cy="549275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            </a:t>
            </a:r>
            <a:fld id="{E09412F9-D8B1-E647-BC4F-9001E280A354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Rapid assessment tool for Tetanus and Measles RIAT meeting, Seattle  16 March 2016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0" y="6362052"/>
            <a:ext cx="12192000" cy="5492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           29 Serology and public health, </a:t>
            </a:r>
            <a:r>
              <a:rPr lang="en-US" dirty="0" err="1" smtClean="0">
                <a:solidFill>
                  <a:prstClr val="white"/>
                </a:solidFill>
              </a:rPr>
              <a:t>june</a:t>
            </a:r>
            <a:r>
              <a:rPr lang="en-US" dirty="0" smtClean="0">
                <a:solidFill>
                  <a:prstClr val="white"/>
                </a:solidFill>
              </a:rPr>
              <a:t> 1st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53161" y="283325"/>
            <a:ext cx="6898952" cy="648072"/>
          </a:xfrm>
        </p:spPr>
        <p:txBody>
          <a:bodyPr>
            <a:noAutofit/>
          </a:bodyPr>
          <a:lstStyle/>
          <a:p>
            <a:r>
              <a:rPr lang="en-GB" sz="2400" dirty="0"/>
              <a:t>Measles IgM evaluation Rio: Comparison of Siemens IgM ELISA results with  POCT visual test line score consensus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2122527" y="2091658"/>
          <a:ext cx="7988260" cy="3324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180"/>
                <a:gridCol w="1141180"/>
                <a:gridCol w="1141180"/>
                <a:gridCol w="1141180"/>
                <a:gridCol w="1141180"/>
                <a:gridCol w="1141180"/>
                <a:gridCol w="1141180"/>
              </a:tblGrid>
              <a:tr h="13362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Siemen’s IgM EIA result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Visual Test line score consensus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GB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78" marR="61178" marT="0" marB="0" anchor="ctr"/>
                </a:tc>
              </a:tr>
              <a:tr h="3360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2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Positive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7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44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23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2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1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77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</a:tr>
              <a:tr h="336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Equivocal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 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1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1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2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</a:tr>
              <a:tr h="363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Negative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 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 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1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45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46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</a:tr>
              <a:tr h="590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Total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7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44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24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3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47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125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78" marR="61178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C69CA-4CC3-C94C-BADC-27CD6A833ABC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2527" y="5597694"/>
            <a:ext cx="7988260" cy="606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Sensitivity:  96.1% (74/77)</a:t>
            </a:r>
          </a:p>
          <a:p>
            <a:r>
              <a:rPr lang="en-GB" dirty="0"/>
              <a:t>Specificity: 100% (46/46), Concordance: 96.0% (120/125)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74360" y="1445327"/>
            <a:ext cx="879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-Visual scoring of ≥2 being interpreted as positive for measles IgM in the POCT </a:t>
            </a:r>
            <a:br>
              <a:rPr lang="en-GB" b="1" dirty="0"/>
            </a:br>
            <a:r>
              <a:rPr lang="en-GB" b="1" dirty="0"/>
              <a:t>-Control line consensus visual scoring ≥2 being considered as valid.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Rapid assessment tool for Tetanus and Measles RIAT meeting, Seattle  16 March 2016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0" y="6362052"/>
            <a:ext cx="12192000" cy="5492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            3</a:t>
            </a:r>
            <a:fld id="{E09412F9-D8B1-E647-BC4F-9001E280A354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r>
              <a:rPr lang="en-US" dirty="0" smtClean="0">
                <a:solidFill>
                  <a:prstClr val="white"/>
                </a:solidFill>
              </a:rPr>
              <a:t> Serology and public health, </a:t>
            </a:r>
            <a:r>
              <a:rPr lang="en-US" dirty="0" err="1" smtClean="0">
                <a:solidFill>
                  <a:prstClr val="white"/>
                </a:solidFill>
              </a:rPr>
              <a:t>june</a:t>
            </a:r>
            <a:r>
              <a:rPr lang="en-US" dirty="0" smtClean="0">
                <a:solidFill>
                  <a:prstClr val="white"/>
                </a:solidFill>
              </a:rPr>
              <a:t> 1st 2016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3697" y="263196"/>
            <a:ext cx="7022029" cy="648000"/>
          </a:xfrm>
        </p:spPr>
        <p:txBody>
          <a:bodyPr>
            <a:noAutofit/>
          </a:bodyPr>
          <a:lstStyle/>
          <a:p>
            <a:r>
              <a:rPr lang="en-GB" sz="3200" dirty="0"/>
              <a:t>Accuracy of visual reading: Measles IgM POCT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996352" y="1872063"/>
          <a:ext cx="4671648" cy="2691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128"/>
                <a:gridCol w="705207"/>
                <a:gridCol w="903697"/>
                <a:gridCol w="698431"/>
                <a:gridCol w="650864"/>
                <a:gridCol w="1081321"/>
              </a:tblGrid>
              <a:tr h="19818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smtClean="0">
                          <a:effectLst/>
                        </a:rPr>
                        <a:t>Agreement </a:t>
                      </a:r>
                      <a:r>
                        <a:rPr lang="en-GB" sz="1400" b="1" u="none" strike="noStrike" dirty="0">
                          <a:effectLst/>
                        </a:rPr>
                        <a:t>with consensus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</a:tr>
              <a:tr h="36859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 smtClean="0">
                          <a:effectLst/>
                        </a:rPr>
                        <a:t>Reader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 smtClean="0">
                          <a:effectLst/>
                        </a:rPr>
                        <a:t>Results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Agreement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 smtClean="0">
                          <a:solidFill>
                            <a:srgbClr val="F6720B"/>
                          </a:solidFill>
                          <a:effectLst/>
                        </a:rPr>
                        <a:t>Kappa</a:t>
                      </a:r>
                      <a:endParaRPr lang="en-GB" sz="1200" b="1" i="0" u="none" strike="noStrike" dirty="0">
                        <a:solidFill>
                          <a:srgbClr val="F6720B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 smtClean="0">
                          <a:effectLst/>
                        </a:rPr>
                        <a:t> Serror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K</a:t>
                      </a:r>
                      <a:r>
                        <a:rPr lang="en-GB" sz="1200" b="1" u="none" strike="noStrike" dirty="0" smtClean="0">
                          <a:effectLst/>
                        </a:rPr>
                        <a:t>appa_95</a:t>
                      </a:r>
                      <a:r>
                        <a:rPr lang="en-GB" sz="1200" b="1" u="none" strike="noStrike" dirty="0">
                          <a:effectLst/>
                        </a:rPr>
                        <a:t>% CI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</a:tr>
              <a:tr h="36859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AL_TL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92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84.8%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F6720B"/>
                          </a:solidFill>
                          <a:effectLst/>
                        </a:rPr>
                        <a:t>0.79</a:t>
                      </a:r>
                      <a:endParaRPr lang="en-GB" sz="1200" b="1" i="0" u="none" strike="noStrike" dirty="0">
                        <a:solidFill>
                          <a:srgbClr val="F6720B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0.06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0.72-0.85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</a:tr>
              <a:tr h="36859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BR_TL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68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91.2%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F6720B"/>
                          </a:solidFill>
                          <a:effectLst/>
                        </a:rPr>
                        <a:t>0.87</a:t>
                      </a:r>
                      <a:endParaRPr lang="en-GB" sz="1200" b="1" i="0" u="none" strike="noStrike" dirty="0">
                        <a:solidFill>
                          <a:srgbClr val="F6720B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0.08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0.79-0.95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</a:tr>
              <a:tr h="1981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CR_TL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96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88.5%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F6720B"/>
                          </a:solidFill>
                          <a:effectLst/>
                        </a:rPr>
                        <a:t>0.84</a:t>
                      </a:r>
                      <a:endParaRPr lang="en-GB" sz="1200" b="1" i="0" u="none" strike="noStrike" dirty="0">
                        <a:solidFill>
                          <a:srgbClr val="F6720B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0.06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0.78-0.9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</a:tr>
              <a:tr h="36859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JA_TL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28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82.1%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F6720B"/>
                          </a:solidFill>
                          <a:effectLst/>
                        </a:rPr>
                        <a:t>0.74</a:t>
                      </a:r>
                      <a:endParaRPr lang="en-GB" sz="1200" b="1" i="0" u="none" strike="noStrike" dirty="0">
                        <a:solidFill>
                          <a:srgbClr val="F6720B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0.11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0.63-0.86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</a:tr>
              <a:tr h="36859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RO_TL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9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88.9%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F6720B"/>
                          </a:solidFill>
                          <a:effectLst/>
                        </a:rPr>
                        <a:t>0.71</a:t>
                      </a:r>
                      <a:endParaRPr lang="en-GB" sz="1200" b="1" i="0" u="none" strike="noStrike" dirty="0">
                        <a:solidFill>
                          <a:srgbClr val="F6720B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0.20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0.51-0.91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</a:tr>
              <a:tr h="1892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XE_TL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82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95.1%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F6720B"/>
                          </a:solidFill>
                          <a:effectLst/>
                        </a:rPr>
                        <a:t>0.93</a:t>
                      </a:r>
                      <a:endParaRPr lang="en-GB" sz="1200" b="1" i="0" u="none" strike="noStrike" dirty="0">
                        <a:solidFill>
                          <a:srgbClr val="F6720B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0.07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0.86-1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</a:tr>
              <a:tr h="2358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R</a:t>
                      </a:r>
                      <a:r>
                        <a:rPr lang="en-GB" sz="1200" b="1" u="none" strike="noStrike" dirty="0" smtClean="0">
                          <a:effectLst/>
                        </a:rPr>
                        <a:t>eader </a:t>
                      </a:r>
                      <a:r>
                        <a:rPr lang="en-GB" sz="1200" b="1" u="none" strike="noStrike" dirty="0">
                          <a:effectLst/>
                        </a:rPr>
                        <a:t>average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88.4%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rgbClr val="F6720B"/>
                          </a:solidFill>
                          <a:effectLst/>
                        </a:rPr>
                        <a:t>0.81</a:t>
                      </a:r>
                      <a:endParaRPr lang="en-GB" sz="1200" b="1" i="0" u="none" strike="noStrike" dirty="0">
                        <a:solidFill>
                          <a:srgbClr val="F6720B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63" marR="9263" marT="9263" marB="0" anchor="b"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713361" y="2061206"/>
          <a:ext cx="4038601" cy="1746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943"/>
                <a:gridCol w="569265"/>
                <a:gridCol w="584621"/>
                <a:gridCol w="576943"/>
                <a:gridCol w="576943"/>
                <a:gridCol w="576943"/>
                <a:gridCol w="576943"/>
              </a:tblGrid>
              <a:tr h="205376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u="none" strike="noStrike" dirty="0">
                          <a:effectLst/>
                        </a:rPr>
                        <a:t> 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 smtClean="0">
                          <a:effectLst/>
                        </a:rPr>
                        <a:t>Test Line Consensus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GB" sz="1050" b="1" u="none" strike="noStrike" dirty="0">
                          <a:effectLst/>
                        </a:rPr>
                        <a:t> 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</a:tr>
              <a:tr h="20537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 smtClean="0">
                          <a:effectLst/>
                        </a:rPr>
                        <a:t>AL_TL*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4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u="none" strike="noStrike" dirty="0">
                          <a:effectLst/>
                        </a:rPr>
                        <a:t>Total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</a:tr>
              <a:tr h="2053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31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>
                    <a:solidFill>
                      <a:srgbClr val="FDDA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u="none" strike="noStrike" dirty="0">
                          <a:effectLst/>
                        </a:rPr>
                        <a:t>31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</a:tr>
              <a:tr h="18387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u="none" strike="noStrike" dirty="0">
                          <a:effectLst/>
                        </a:rPr>
                        <a:t>2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</a:tr>
              <a:tr h="18387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15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>
                    <a:solidFill>
                      <a:srgbClr val="FDDA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6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u="none" strike="noStrike" dirty="0">
                          <a:effectLst/>
                        </a:rPr>
                        <a:t>22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</a:tr>
              <a:tr h="2053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26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>
                    <a:solidFill>
                      <a:srgbClr val="FDDA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u="none" strike="noStrike" dirty="0">
                          <a:effectLst/>
                        </a:rPr>
                        <a:t>30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</a:tr>
              <a:tr h="2053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4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4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>
                    <a:solidFill>
                      <a:srgbClr val="FDDA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u="none" strike="noStrike" dirty="0">
                          <a:effectLst/>
                        </a:rPr>
                        <a:t>7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</a:tr>
              <a:tr h="20537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Total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31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18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35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u="none" strike="noStrike" dirty="0">
                          <a:effectLst/>
                        </a:rPr>
                        <a:t>92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15" marR="9015" marT="901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26605" y="5067556"/>
            <a:ext cx="8134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high kappa scores indicate that only two readers are required.</a:t>
            </a:r>
          </a:p>
          <a:p>
            <a:r>
              <a:rPr lang="en-GB" dirty="0"/>
              <a:t>The good correlation with the eseQuant suggest the POCT’s are usable without the reader if necessary.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6604" y="4197040"/>
            <a:ext cx="210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TL = Test Line</a:t>
            </a:r>
          </a:p>
        </p:txBody>
      </p:sp>
    </p:spTree>
    <p:extLst>
      <p:ext uri="{BB962C8B-B14F-4D97-AF65-F5344CB8AC3E}">
        <p14:creationId xmlns:p14="http://schemas.microsoft.com/office/powerpoint/2010/main" val="38131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905" y="337488"/>
            <a:ext cx="11849158" cy="648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Transferring </a:t>
            </a:r>
            <a:r>
              <a:rPr lang="en-GB" dirty="0"/>
              <a:t>results in real </a:t>
            </a:r>
            <a:r>
              <a:rPr lang="en-GB" dirty="0" smtClean="0"/>
              <a:t>time using the </a:t>
            </a:r>
            <a:br>
              <a:rPr lang="en-GB" dirty="0" smtClean="0"/>
            </a:br>
            <a:r>
              <a:rPr lang="en-GB" dirty="0" err="1" smtClean="0"/>
              <a:t>EZEquant</a:t>
            </a:r>
            <a:r>
              <a:rPr lang="en-GB" dirty="0" smtClean="0"/>
              <a:t> POCT reader and smart phone </a:t>
            </a:r>
            <a:endParaRPr lang="en-US" dirty="0"/>
          </a:p>
        </p:txBody>
      </p:sp>
      <p:pic>
        <p:nvPicPr>
          <p:cNvPr id="9" name="Content Placeholder 8" descr="Version 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2116" y="1657576"/>
            <a:ext cx="6568251" cy="4651150"/>
          </a:xfrm>
        </p:spPr>
      </p:pic>
    </p:spTree>
    <p:extLst>
      <p:ext uri="{BB962C8B-B14F-4D97-AF65-F5344CB8AC3E}">
        <p14:creationId xmlns:p14="http://schemas.microsoft.com/office/powerpoint/2010/main" val="585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12631" y="346053"/>
            <a:ext cx="8028000" cy="648000"/>
          </a:xfrm>
        </p:spPr>
        <p:txBody>
          <a:bodyPr>
            <a:normAutofit/>
          </a:bodyPr>
          <a:lstStyle/>
          <a:p>
            <a:r>
              <a:rPr lang="en-GB" dirty="0" smtClean="0"/>
              <a:t>Timing: Collection to Results </a:t>
            </a:r>
            <a:endParaRPr lang="en-GB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772172" y="1581664"/>
          <a:ext cx="8253891" cy="4104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199"/>
                <a:gridCol w="2682346"/>
                <a:gridCol w="2682346"/>
              </a:tblGrid>
              <a:tr h="59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GB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Procedure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GB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Serum - EIA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Oralight - POCT</a:t>
                      </a:r>
                    </a:p>
                  </a:txBody>
                  <a:tcPr horzOverflow="overflow"/>
                </a:tc>
              </a:tr>
              <a:tr h="59857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Collection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90"/>
                          </a:solidFill>
                          <a:effectLst/>
                          <a:latin typeface="Arial Narrow"/>
                          <a:cs typeface="Arial Narrow"/>
                        </a:rPr>
                        <a:t>5 mins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90"/>
                          </a:solidFill>
                          <a:effectLst/>
                          <a:latin typeface="Arial Narrow"/>
                          <a:cs typeface="Arial Narrow"/>
                        </a:rPr>
                        <a:t>5 mins</a:t>
                      </a:r>
                    </a:p>
                  </a:txBody>
                  <a:tcPr marL="12700" marR="12700" marT="12700" marB="0" anchor="ctr"/>
                </a:tc>
              </a:tr>
              <a:tr h="4579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90"/>
                          </a:solidFill>
                          <a:effectLst/>
                          <a:latin typeface="Arial Narrow"/>
                          <a:cs typeface="Arial Narrow"/>
                        </a:rPr>
                        <a:t>Extraction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i="0" u="none" strike="noStrike" dirty="0">
                          <a:solidFill>
                            <a:srgbClr val="000090"/>
                          </a:solidFill>
                          <a:effectLst/>
                          <a:latin typeface="Arial Narrow"/>
                          <a:cs typeface="Arial Narrow"/>
                        </a:rPr>
                        <a:t>10 mins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90"/>
                          </a:solidFill>
                          <a:effectLst/>
                          <a:latin typeface="Arial Narrow"/>
                          <a:cs typeface="Arial Narrow"/>
                        </a:rPr>
                        <a:t>2 mins</a:t>
                      </a:r>
                    </a:p>
                  </a:txBody>
                  <a:tcPr marL="12700" marR="12700" marT="12700" marB="0" anchor="ctr"/>
                </a:tc>
              </a:tr>
              <a:tr h="4579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90"/>
                          </a:solidFill>
                          <a:effectLst/>
                          <a:latin typeface="Arial Narrow"/>
                          <a:cs typeface="Arial Narrow"/>
                        </a:rPr>
                        <a:t>Packaging and Shipping Prep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i="0" u="none" strike="noStrike" dirty="0">
                          <a:solidFill>
                            <a:srgbClr val="000090"/>
                          </a:solidFill>
                          <a:effectLst/>
                          <a:latin typeface="Arial Narrow"/>
                          <a:cs typeface="Arial Narrow"/>
                        </a:rPr>
                        <a:t>20 mins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90"/>
                          </a:solidFill>
                          <a:effectLst/>
                          <a:latin typeface="Arial Narrow"/>
                          <a:cs typeface="Arial Narrow"/>
                        </a:rPr>
                        <a:t>nil</a:t>
                      </a:r>
                    </a:p>
                  </a:txBody>
                  <a:tcPr marL="12700" marR="12700" marT="12700" marB="0" anchor="ctr"/>
                </a:tc>
              </a:tr>
              <a:tr h="4579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90"/>
                          </a:solidFill>
                          <a:effectLst/>
                          <a:latin typeface="Arial Narrow"/>
                          <a:cs typeface="Arial Narrow"/>
                        </a:rPr>
                        <a:t>Shipping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90"/>
                          </a:solidFill>
                          <a:effectLst/>
                          <a:latin typeface="Arial Narrow"/>
                          <a:cs typeface="Arial Narrow"/>
                        </a:rPr>
                        <a:t>3 days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90"/>
                          </a:solidFill>
                          <a:effectLst/>
                          <a:latin typeface="Arial Narrow"/>
                          <a:cs typeface="Arial Narrow"/>
                        </a:rPr>
                        <a:t>nil</a:t>
                      </a:r>
                    </a:p>
                  </a:txBody>
                  <a:tcPr marL="12700" marR="12700" marT="12700" marB="0" anchor="ctr"/>
                </a:tc>
              </a:tr>
              <a:tr h="4579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90"/>
                          </a:solidFill>
                          <a:effectLst/>
                          <a:latin typeface="Arial Narrow"/>
                          <a:cs typeface="Arial Narrow"/>
                        </a:rPr>
                        <a:t>Testing </a:t>
                      </a:r>
                      <a:r>
                        <a:rPr lang="en-US" sz="2000" b="1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Arial Narrow"/>
                          <a:cs typeface="Arial Narrow"/>
                        </a:rPr>
                        <a:t>and reporting </a:t>
                      </a:r>
                      <a:endParaRPr lang="en-US" sz="2000" b="1" i="0" u="none" strike="noStrike" dirty="0">
                        <a:solidFill>
                          <a:srgbClr val="00009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1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Arial Narrow"/>
                          <a:cs typeface="Arial Narrow"/>
                        </a:rPr>
                        <a:t>4.5 </a:t>
                      </a:r>
                      <a:r>
                        <a:rPr lang="hr-HR" sz="2000" b="1" i="0" u="none" strike="noStrike" dirty="0">
                          <a:solidFill>
                            <a:srgbClr val="000090"/>
                          </a:solidFill>
                          <a:effectLst/>
                          <a:latin typeface="Arial Narrow"/>
                          <a:cs typeface="Arial Narrow"/>
                        </a:rPr>
                        <a:t>hrs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1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Arial Narrow"/>
                          <a:cs typeface="Arial Narrow"/>
                        </a:rPr>
                        <a:t>15 mins</a:t>
                      </a:r>
                      <a:endParaRPr lang="nb-NO" sz="2000" b="1" i="0" u="none" strike="noStrike" dirty="0">
                        <a:solidFill>
                          <a:srgbClr val="00009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12700" marR="12700" marT="12700" marB="0" anchor="ctr"/>
                </a:tc>
              </a:tr>
              <a:tr h="4579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90"/>
                          </a:solidFill>
                          <a:effectLst/>
                          <a:latin typeface="Arial Narrow"/>
                          <a:cs typeface="Arial Narrow"/>
                        </a:rPr>
                        <a:t>Turnaround time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90"/>
                          </a:solidFill>
                          <a:effectLst/>
                          <a:latin typeface="Arial Narrow"/>
                          <a:cs typeface="Arial Narrow"/>
                        </a:rPr>
                        <a:t>3 </a:t>
                      </a:r>
                      <a:r>
                        <a:rPr lang="en-US" sz="2000" b="1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Arial Narrow"/>
                          <a:cs typeface="Arial Narrow"/>
                        </a:rPr>
                        <a:t>-7 days </a:t>
                      </a:r>
                      <a:endParaRPr lang="en-US" sz="2000" b="1" i="0" u="none" strike="noStrike" dirty="0">
                        <a:solidFill>
                          <a:srgbClr val="00009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90"/>
                          </a:solidFill>
                          <a:effectLst/>
                          <a:latin typeface="Arial Narrow"/>
                          <a:cs typeface="Arial Narrow"/>
                        </a:rPr>
                        <a:t>immediate</a:t>
                      </a:r>
                    </a:p>
                  </a:txBody>
                  <a:tcPr marL="12700" marR="12700" marT="12700" marB="0" anchor="ctr"/>
                </a:tc>
              </a:tr>
              <a:tr h="4579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/>
                          <a:cs typeface="Arial Narrow"/>
                        </a:rPr>
                        <a:t>TOTAL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  <a:cs typeface="Arial Narrow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7-11 days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22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mins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8155" y="1110912"/>
            <a:ext cx="779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94830" y="173574"/>
            <a:ext cx="3804523" cy="648000"/>
          </a:xfrm>
        </p:spPr>
        <p:txBody>
          <a:bodyPr>
            <a:normAutofit/>
          </a:bodyPr>
          <a:lstStyle/>
          <a:p>
            <a:r>
              <a:rPr lang="en-GB" sz="3600" dirty="0"/>
              <a:t>Inexpensive</a:t>
            </a:r>
            <a:r>
              <a:rPr lang="en-GB" sz="3100" dirty="0"/>
              <a:t>:</a:t>
            </a:r>
            <a:endParaRPr lang="en-GB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19739959"/>
              </p:ext>
            </p:extLst>
          </p:nvPr>
        </p:nvGraphicFramePr>
        <p:xfrm>
          <a:off x="2062924" y="1734399"/>
          <a:ext cx="8047038" cy="3858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053"/>
                <a:gridCol w="2618311"/>
                <a:gridCol w="2304674"/>
              </a:tblGrid>
              <a:tr h="97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GB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Procedure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GB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Serum - EIA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GB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Vaccutainer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GB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Oral </a:t>
                      </a:r>
                      <a:r>
                        <a:rPr kumimoji="0" lang="en-GB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fluid - POCT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GB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Oralight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1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Collection 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device and process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$3.50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$3.61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57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Extraction process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$0.94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$0.05</a:t>
                      </a:r>
                    </a:p>
                  </a:txBody>
                  <a:tcPr horzOverflow="overflow"/>
                </a:tc>
              </a:tr>
              <a:tr h="457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Assay – single sample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$15.76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$3.64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57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Total single sample ELISA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$20.20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$7.30</a:t>
                      </a:r>
                    </a:p>
                  </a:txBody>
                  <a:tcPr horzOverflow="overflow"/>
                </a:tc>
              </a:tr>
              <a:tr h="457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Total (per sample in full ELISA strip)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$7.59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50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$7.30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9913" y="947265"/>
            <a:ext cx="106143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Approximate cost comparison of serum and oral fluid collection and testing for Measles IgM. Single sample: 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100280"/>
              </p:ext>
            </p:extLst>
          </p:nvPr>
        </p:nvGraphicFramePr>
        <p:xfrm>
          <a:off x="2094281" y="5541646"/>
          <a:ext cx="8047038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017"/>
                <a:gridCol w="2618311"/>
                <a:gridCol w="23517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Serum EIA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POCT</a:t>
                      </a:r>
                      <a:endParaRPr lang="en-US" dirty="0"/>
                    </a:p>
                  </a:txBody>
                  <a:tcPr/>
                </a:tc>
              </a:tr>
              <a:tr h="321962"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Shipment</a:t>
                      </a:r>
                      <a:r>
                        <a:rPr lang="en-US" dirty="0" smtClean="0"/>
                        <a:t> 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to</a:t>
                      </a:r>
                      <a:r>
                        <a:rPr lang="en-US" dirty="0" smtClean="0"/>
                        <a:t> 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lab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Arial Narrow"/>
                          <a:cs typeface="Arial Narrow"/>
                        </a:rPr>
                        <a:t>$</a:t>
                      </a: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/>
                          <a:ea typeface="ＭＳ Ｐゴシック" charset="0"/>
                          <a:cs typeface="Arial Narrow"/>
                        </a:rPr>
                        <a:t>10</a:t>
                      </a:r>
                      <a:r>
                        <a:rPr lang="en-US" sz="2000" b="1" i="0" dirty="0" smtClean="0">
                          <a:latin typeface="Arial Narrow"/>
                          <a:cs typeface="Arial Narrow"/>
                        </a:rPr>
                        <a:t>-150</a:t>
                      </a:r>
                      <a:endParaRPr lang="en-US" sz="2000" b="1" i="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Arial Narrow"/>
                          <a:cs typeface="Arial Narrow"/>
                        </a:rPr>
                        <a:t>NIL</a:t>
                      </a:r>
                      <a:endParaRPr lang="en-US" sz="2000" b="1" i="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35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608" y="404664"/>
            <a:ext cx="8028000" cy="648072"/>
          </a:xfrm>
        </p:spPr>
        <p:txBody>
          <a:bodyPr/>
          <a:lstStyle/>
          <a:p>
            <a:pPr algn="ctr"/>
            <a:r>
              <a:rPr lang="en-GB" dirty="0" smtClean="0"/>
              <a:t>Components of PHE Project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1643097" y="3126052"/>
            <a:ext cx="194421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655840" y="1273115"/>
            <a:ext cx="2484276" cy="2020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7824192" y="4408368"/>
            <a:ext cx="194421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5438589" y="4585766"/>
            <a:ext cx="194421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3107668" y="4869160"/>
            <a:ext cx="180020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015880" y="1700808"/>
            <a:ext cx="1764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00"/>
                </a:solidFill>
              </a:rPr>
              <a:t>Project Coordination</a:t>
            </a:r>
          </a:p>
          <a:p>
            <a:r>
              <a:rPr lang="en-GB" sz="1600" dirty="0">
                <a:solidFill>
                  <a:srgbClr val="FFFF00"/>
                </a:solidFill>
              </a:rPr>
              <a:t>Develop  Rapid Tests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3336" y="3305621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00"/>
                </a:solidFill>
              </a:rPr>
              <a:t>Design new Oral fluid collection device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71089" y="236252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Maddison Product Design, Chichester, UK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518787" y="2708921"/>
            <a:ext cx="1389082" cy="829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70537" y="8825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VRD,PHE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20794" y="5157193"/>
            <a:ext cx="1335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</a:rPr>
              <a:t>Manufacture Oral fluid collection device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91508" y="4877871"/>
            <a:ext cx="25202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243537" y="4710229"/>
            <a:ext cx="275251" cy="253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223792" y="2708920"/>
            <a:ext cx="68407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42728" y="5259982"/>
            <a:ext cx="1770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Carclo technical plastics, Surrey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91758" y="4710228"/>
            <a:ext cx="15121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00"/>
                </a:solidFill>
              </a:rPr>
              <a:t>FIELD STUDIES, </a:t>
            </a:r>
            <a:r>
              <a:rPr lang="en-GB" sz="1400" dirty="0">
                <a:solidFill>
                  <a:srgbClr val="FFFF00"/>
                </a:solidFill>
              </a:rPr>
              <a:t>New Device approval, Ethical approvals</a:t>
            </a:r>
            <a:r>
              <a:rPr lang="en-GB" sz="1600" dirty="0">
                <a:solidFill>
                  <a:srgbClr val="FFFF00"/>
                </a:solidFill>
              </a:rPr>
              <a:t>,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15694" y="371209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Uganda Virus Research Institute (UVRI), PHE and  Ex WHO consultant </a:t>
            </a:r>
          </a:p>
        </p:txBody>
      </p:sp>
      <p:cxnSp>
        <p:nvCxnSpPr>
          <p:cNvPr id="31" name="Straight Arrow Connector 30"/>
          <p:cNvCxnSpPr>
            <a:endCxn id="29" idx="2"/>
          </p:cNvCxnSpPr>
          <p:nvPr/>
        </p:nvCxnSpPr>
        <p:spPr>
          <a:xfrm>
            <a:off x="6123806" y="3471684"/>
            <a:ext cx="324036" cy="1071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124353" y="487351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00"/>
                </a:solidFill>
              </a:rPr>
              <a:t>Manufacture</a:t>
            </a:r>
          </a:p>
          <a:p>
            <a:r>
              <a:rPr lang="en-GB" sz="1600" dirty="0">
                <a:solidFill>
                  <a:srgbClr val="FFFF00"/>
                </a:solidFill>
              </a:rPr>
              <a:t>Rapid Tests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12385" y="404450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Abingdon Health, UK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780076" y="2780928"/>
            <a:ext cx="162018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8120583" y="2310070"/>
            <a:ext cx="194421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8400256" y="2640687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00"/>
                </a:solidFill>
              </a:rPr>
              <a:t>Rapid Test reader Development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68369" y="1700809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Qiagen, Lake Constance, Germany</a:t>
            </a:r>
          </a:p>
        </p:txBody>
      </p:sp>
      <p:cxnSp>
        <p:nvCxnSpPr>
          <p:cNvPr id="40" name="Straight Arrow Connector 39"/>
          <p:cNvCxnSpPr>
            <a:stCxn id="7" idx="6"/>
          </p:cNvCxnSpPr>
          <p:nvPr/>
        </p:nvCxnSpPr>
        <p:spPr>
          <a:xfrm>
            <a:off x="7140116" y="2283406"/>
            <a:ext cx="972108" cy="281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0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81214" y="1368425"/>
            <a:ext cx="8029575" cy="64770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/>
              <a:t>Summary and Discussion</a:t>
            </a:r>
            <a:endParaRPr lang="en-GB" sz="3200" dirty="0"/>
          </a:p>
        </p:txBody>
      </p:sp>
      <p:sp>
        <p:nvSpPr>
          <p:cNvPr id="7680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922463" y="2016125"/>
            <a:ext cx="3924300" cy="4068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GB" altLang="en-US" sz="2000" dirty="0" smtClean="0">
                <a:ea typeface="ヒラギノ角ゴ Pro W3"/>
                <a:cs typeface="ヒラギノ角ゴ Pro W3"/>
              </a:rPr>
              <a:t>New </a:t>
            </a:r>
            <a:r>
              <a:rPr lang="en-GB" altLang="en-US" sz="2000" dirty="0" err="1" smtClean="0">
                <a:ea typeface="ヒラギノ角ゴ Pro W3"/>
                <a:cs typeface="ヒラギノ角ゴ Pro W3"/>
              </a:rPr>
              <a:t>Oralight</a:t>
            </a:r>
            <a:r>
              <a:rPr lang="en-GB" altLang="en-US" sz="2000" dirty="0" smtClean="0">
                <a:ea typeface="ヒラギノ角ゴ Pro W3"/>
                <a:cs typeface="ヒラギノ角ゴ Pro W3"/>
              </a:rPr>
              <a:t> OF collector designed and evaluated.</a:t>
            </a:r>
          </a:p>
          <a:p>
            <a:pPr marL="0" indent="0"/>
            <a:r>
              <a:rPr lang="en-GB" altLang="en-US" sz="2000" dirty="0" smtClean="0">
                <a:ea typeface="ヒラギノ角ゴ Pro W3"/>
                <a:cs typeface="ヒラギノ角ゴ Pro W3"/>
              </a:rPr>
              <a:t>A POCT developed with high sensitivity and specificity for measles IgM detection using serum. Cap blood, OF awaiting trial.</a:t>
            </a:r>
          </a:p>
          <a:p>
            <a:pPr marL="0" indent="0"/>
            <a:r>
              <a:rPr lang="en-GB" altLang="en-US" sz="2000" dirty="0" smtClean="0">
                <a:ea typeface="ヒラギノ角ゴ Pro W3"/>
                <a:cs typeface="ヒラギノ角ゴ Pro W3"/>
              </a:rPr>
              <a:t>POCT Can be used for molecular epidemiology studies, by PCR and sequencing of POCT strip.</a:t>
            </a:r>
          </a:p>
          <a:p>
            <a:pPr marL="0" indent="0"/>
            <a:r>
              <a:rPr lang="en-GB" altLang="en-US" sz="2000" dirty="0" err="1" smtClean="0"/>
              <a:t>EseQuant</a:t>
            </a:r>
            <a:r>
              <a:rPr lang="en-GB" altLang="en-US" sz="2000" dirty="0" smtClean="0"/>
              <a:t> </a:t>
            </a:r>
            <a:r>
              <a:rPr lang="en-GB" altLang="en-US" sz="2000" dirty="0"/>
              <a:t>reader / mobile phone </a:t>
            </a:r>
            <a:r>
              <a:rPr lang="en-GB" altLang="en-US" sz="2000" dirty="0" smtClean="0"/>
              <a:t>available </a:t>
            </a:r>
            <a:r>
              <a:rPr lang="en-GB" altLang="en-US" sz="2000" dirty="0"/>
              <a:t>to QC results and transmit results to </a:t>
            </a:r>
            <a:r>
              <a:rPr lang="en-GB" altLang="en-US" sz="2000" dirty="0" smtClean="0"/>
              <a:t>programme in real time.</a:t>
            </a:r>
            <a:endParaRPr lang="en-GB" altLang="en-US" sz="2000" dirty="0" smtClean="0">
              <a:ea typeface="ヒラギノ角ゴ Pro W3"/>
              <a:cs typeface="ヒラギノ角ゴ Pro W3"/>
            </a:endParaRPr>
          </a:p>
          <a:p>
            <a:pPr marL="0" indent="0"/>
            <a:endParaRPr lang="en-GB" altLang="en-US" dirty="0" smtClean="0">
              <a:ea typeface="ヒラギノ角ゴ Pro W3"/>
            </a:endParaRPr>
          </a:p>
          <a:p>
            <a:pPr lvl="2" eaLnBrk="1" hangingPunct="1">
              <a:buFontTx/>
              <a:buNone/>
            </a:pPr>
            <a:endParaRPr lang="en-GB" altLang="en-US" dirty="0">
              <a:ea typeface="ヒラギノ角ゴ Pro W3"/>
            </a:endParaRPr>
          </a:p>
          <a:p>
            <a:pPr lvl="2" eaLnBrk="1" hangingPunct="1"/>
            <a:endParaRPr lang="en-GB" altLang="en-US" dirty="0" smtClean="0">
              <a:ea typeface="ヒラギノ角ゴ Pro W3"/>
            </a:endParaRPr>
          </a:p>
          <a:p>
            <a:pPr marL="0" indent="0"/>
            <a:endParaRPr lang="en-GB" altLang="en-US" sz="2000" dirty="0">
              <a:ea typeface="ヒラギノ角ゴ Pro W3"/>
              <a:cs typeface="ヒラギノ角ゴ Pro W3"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6483350" y="2060576"/>
            <a:ext cx="40767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/>
          <a:lstStyle>
            <a:lvl1pPr marL="342900" indent="-342900">
              <a:spcBef>
                <a:spcPts val="1200"/>
              </a:spcBef>
              <a:buFont typeface="Arial" panose="020B0604020202020204" pitchFamily="34" charset="0"/>
              <a:defRPr>
                <a:solidFill>
                  <a:srgbClr val="00AE9E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ts val="6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285750" indent="-282575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indent="0"/>
            <a:r>
              <a:rPr lang="en-GB" altLang="en-US" sz="2000" dirty="0" smtClean="0">
                <a:solidFill>
                  <a:schemeClr val="tx1"/>
                </a:solidFill>
                <a:latin typeface="+mn-lt"/>
              </a:rPr>
              <a:t>Overall </a:t>
            </a: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project aim is to collect  and extract OF samples and test in POCT in the clinic. Field </a:t>
            </a:r>
            <a:r>
              <a:rPr lang="en-GB" altLang="en-US" sz="2000" dirty="0" smtClean="0">
                <a:solidFill>
                  <a:schemeClr val="tx1"/>
                </a:solidFill>
                <a:latin typeface="+mn-lt"/>
              </a:rPr>
              <a:t>studies still </a:t>
            </a: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required to compare </a:t>
            </a:r>
            <a:r>
              <a:rPr lang="en-GB" altLang="en-US" sz="2000" dirty="0" smtClean="0">
                <a:solidFill>
                  <a:schemeClr val="tx1"/>
                </a:solidFill>
                <a:latin typeface="+mn-lt"/>
              </a:rPr>
              <a:t>Capillary blood </a:t>
            </a:r>
            <a:r>
              <a:rPr lang="en-GB" altLang="en-US" sz="2000" smtClean="0">
                <a:solidFill>
                  <a:schemeClr val="tx1"/>
                </a:solidFill>
                <a:latin typeface="+mn-lt"/>
              </a:rPr>
              <a:t>and OF with </a:t>
            </a: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serum based / DBS before </a:t>
            </a:r>
            <a:r>
              <a:rPr lang="en-GB" altLang="en-US" sz="2000" dirty="0" smtClean="0">
                <a:solidFill>
                  <a:schemeClr val="tx1"/>
                </a:solidFill>
                <a:latin typeface="+mn-lt"/>
              </a:rPr>
              <a:t>introduction. IgG assay at similar stage</a:t>
            </a:r>
            <a:endParaRPr lang="en-GB" altLang="en-US" sz="2000" dirty="0">
              <a:solidFill>
                <a:schemeClr val="tx1"/>
              </a:solidFill>
              <a:latin typeface="+mn-lt"/>
            </a:endParaRPr>
          </a:p>
          <a:p>
            <a:pPr marL="0" indent="0"/>
            <a:endParaRPr lang="en-GB" alt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455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1838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959"/>
          <a:stretch/>
        </p:blipFill>
        <p:spPr>
          <a:xfrm>
            <a:off x="1426574" y="3884185"/>
            <a:ext cx="3934047" cy="2480039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84515" y="130375"/>
            <a:ext cx="6022975" cy="12906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  <a:ea typeface="+mj-ea"/>
                <a:cs typeface="+mj-cs"/>
              </a:rPr>
              <a:t>Acknowledgements: </a:t>
            </a:r>
            <a:br>
              <a:rPr lang="en-GB" dirty="0" smtClean="0">
                <a:solidFill>
                  <a:schemeClr val="tx1"/>
                </a:solidFill>
                <a:ea typeface="+mj-ea"/>
                <a:cs typeface="+mj-cs"/>
              </a:rPr>
            </a:br>
            <a:endParaRPr lang="en-GB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148622" y="1180215"/>
            <a:ext cx="2977118" cy="2647507"/>
          </a:xfrm>
        </p:spPr>
        <p:txBody>
          <a:bodyPr>
            <a:normAutofit fontScale="70000" lnSpcReduction="20000"/>
          </a:bodyPr>
          <a:lstStyle/>
          <a:p>
            <a:pPr marL="0" indent="0"/>
            <a:r>
              <a:rPr lang="en-GB" sz="1700" b="1" dirty="0">
                <a:latin typeface="Arial" charset="0"/>
              </a:rPr>
              <a:t>BMGF </a:t>
            </a:r>
          </a:p>
          <a:p>
            <a:pPr marL="0" indent="0"/>
            <a:r>
              <a:rPr lang="en-GB" sz="1700" dirty="0">
                <a:latin typeface="Arial" charset="0"/>
              </a:rPr>
              <a:t>David Brown</a:t>
            </a:r>
          </a:p>
          <a:p>
            <a:pPr marL="0" indent="0"/>
            <a:r>
              <a:rPr lang="en-GB" sz="1700" dirty="0">
                <a:latin typeface="Arial" charset="0"/>
              </a:rPr>
              <a:t>Dhan Samuel</a:t>
            </a:r>
          </a:p>
          <a:p>
            <a:pPr marL="0" indent="0"/>
            <a:r>
              <a:rPr lang="en-GB" sz="1700" dirty="0">
                <a:latin typeface="Arial" charset="0"/>
              </a:rPr>
              <a:t>Lenesha Warrener</a:t>
            </a:r>
          </a:p>
          <a:p>
            <a:pPr marL="0" indent="0"/>
            <a:r>
              <a:rPr lang="en-GB" sz="1700" dirty="0">
                <a:latin typeface="Arial" charset="0"/>
              </a:rPr>
              <a:t>David Featherstone</a:t>
            </a:r>
          </a:p>
          <a:p>
            <a:pPr marL="0" indent="0"/>
            <a:r>
              <a:rPr lang="en-GB" sz="1700" dirty="0">
                <a:latin typeface="Arial" charset="0"/>
              </a:rPr>
              <a:t>Ben Childs –Maddison designs,</a:t>
            </a:r>
          </a:p>
          <a:p>
            <a:pPr marL="0" indent="0"/>
            <a:r>
              <a:rPr lang="en-GB" sz="1700" dirty="0">
                <a:latin typeface="Arial" charset="0"/>
              </a:rPr>
              <a:t>CARCLO –swab manufacture</a:t>
            </a:r>
          </a:p>
          <a:p>
            <a:pPr marL="0" indent="0"/>
            <a:r>
              <a:rPr lang="en-GB" sz="1700" dirty="0">
                <a:latin typeface="Arial" charset="0"/>
              </a:rPr>
              <a:t>Keith Perry</a:t>
            </a:r>
          </a:p>
          <a:p>
            <a:pPr marL="0" indent="0"/>
            <a:r>
              <a:rPr lang="en-GB" sz="1700" dirty="0">
                <a:latin typeface="Arial" charset="0"/>
              </a:rPr>
              <a:t>Kevin Brown</a:t>
            </a:r>
          </a:p>
          <a:p>
            <a:pPr marL="0" indent="0"/>
            <a:endParaRPr lang="en-GB" sz="1700" dirty="0">
              <a:latin typeface="Arial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148623" y="3982906"/>
            <a:ext cx="3430479" cy="26733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altLang="en-US" sz="1600" b="1" dirty="0"/>
              <a:t>Fi</a:t>
            </a:r>
            <a:r>
              <a:rPr lang="en-GB" altLang="en-US" sz="1400" b="1" dirty="0"/>
              <a:t>eld Studies</a:t>
            </a:r>
            <a:r>
              <a:rPr lang="en-GB" altLang="en-US" sz="1400" dirty="0"/>
              <a:t>:</a:t>
            </a:r>
          </a:p>
          <a:p>
            <a:pPr>
              <a:defRPr/>
            </a:pPr>
            <a:r>
              <a:rPr lang="en-GB" sz="1400" dirty="0"/>
              <a:t>Josephine </a:t>
            </a:r>
            <a:r>
              <a:rPr lang="en-GB" sz="1400" dirty="0" err="1"/>
              <a:t>Bwogi</a:t>
            </a:r>
            <a:r>
              <a:rPr lang="en-GB" sz="1400" dirty="0" smtClean="0"/>
              <a:t>,           </a:t>
            </a:r>
            <a:r>
              <a:rPr lang="en-GB" sz="1400" dirty="0" err="1"/>
              <a:t>Marilda</a:t>
            </a:r>
            <a:r>
              <a:rPr lang="en-GB" sz="1400" dirty="0"/>
              <a:t> </a:t>
            </a:r>
            <a:r>
              <a:rPr lang="en-GB" sz="1400" dirty="0" err="1" smtClean="0"/>
              <a:t>Siqueira</a:t>
            </a:r>
            <a:endParaRPr lang="en-GB" sz="1400" dirty="0"/>
          </a:p>
          <a:p>
            <a:pPr marL="0" indent="0">
              <a:buNone/>
              <a:defRPr/>
            </a:pPr>
            <a:r>
              <a:rPr lang="en-GB" sz="1400" dirty="0"/>
              <a:t>Anatoli </a:t>
            </a:r>
            <a:r>
              <a:rPr lang="en-GB" sz="1400" dirty="0" err="1" smtClean="0"/>
              <a:t>Kamali</a:t>
            </a:r>
            <a:r>
              <a:rPr lang="en-GB" sz="1400" dirty="0" smtClean="0"/>
              <a:t>                </a:t>
            </a:r>
            <a:r>
              <a:rPr lang="en-GB" sz="1400" dirty="0" err="1" smtClean="0"/>
              <a:t>Berhane</a:t>
            </a:r>
            <a:r>
              <a:rPr lang="en-GB" sz="1400" dirty="0" smtClean="0"/>
              <a:t> </a:t>
            </a:r>
            <a:r>
              <a:rPr lang="en-GB" sz="1400" dirty="0" err="1"/>
              <a:t>Beyene</a:t>
            </a:r>
            <a:endParaRPr lang="en-GB" sz="1400" dirty="0"/>
          </a:p>
          <a:p>
            <a:pPr marL="0" indent="0">
              <a:buNone/>
              <a:defRPr/>
            </a:pPr>
            <a:r>
              <a:rPr lang="en-GB" sz="1400" dirty="0" err="1" smtClean="0"/>
              <a:t>Theopista</a:t>
            </a:r>
            <a:r>
              <a:rPr lang="en-GB" sz="1400" dirty="0" smtClean="0"/>
              <a:t> </a:t>
            </a:r>
            <a:r>
              <a:rPr lang="en-GB" sz="1400" dirty="0"/>
              <a:t>Kabaliisa </a:t>
            </a:r>
          </a:p>
          <a:p>
            <a:pPr marL="0" indent="0">
              <a:buNone/>
              <a:defRPr/>
            </a:pPr>
            <a:r>
              <a:rPr lang="en-GB" sz="1400" dirty="0"/>
              <a:t>Henry Bukenya</a:t>
            </a:r>
          </a:p>
          <a:p>
            <a:pPr marL="0" indent="0">
              <a:buNone/>
              <a:defRPr/>
            </a:pPr>
            <a:r>
              <a:rPr lang="en-GB" sz="1400" dirty="0"/>
              <a:t>Peter Eliku</a:t>
            </a:r>
          </a:p>
          <a:p>
            <a:pPr marL="0" indent="0">
              <a:buNone/>
              <a:defRPr/>
            </a:pPr>
            <a:endParaRPr lang="en-GB" altLang="en-US" dirty="0" smtClean="0"/>
          </a:p>
          <a:p>
            <a:pPr marL="0" indent="0">
              <a:buNone/>
              <a:defRPr/>
            </a:pPr>
            <a:endParaRPr lang="en-GB" altLang="en-US" dirty="0" smtClean="0"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lang="en-GB" altLang="en-US" dirty="0"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lang="en-GB" altLang="en-US" dirty="0" smtClean="0">
              <a:ea typeface="+mn-ea"/>
              <a:cs typeface="+mn-cs"/>
            </a:endParaRPr>
          </a:p>
        </p:txBody>
      </p:sp>
      <p:pic>
        <p:nvPicPr>
          <p:cNvPr id="10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24" b="-45625"/>
          <a:stretch/>
        </p:blipFill>
        <p:spPr bwMode="auto">
          <a:xfrm>
            <a:off x="3393598" y="879062"/>
            <a:ext cx="3265200" cy="43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5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316" y="251471"/>
            <a:ext cx="7344685" cy="648072"/>
          </a:xfrm>
        </p:spPr>
        <p:txBody>
          <a:bodyPr>
            <a:noAutofit/>
          </a:bodyPr>
          <a:lstStyle/>
          <a:p>
            <a:pPr algn="ctr"/>
            <a:r>
              <a:rPr lang="en-GB" sz="3800" dirty="0"/>
              <a:t>New tools developed for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000" y="1543745"/>
            <a:ext cx="8028000" cy="40644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200" dirty="0"/>
              <a:t>Oralight™ - new oral fluid collection device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Lateral Flow tests for use on </a:t>
            </a:r>
            <a:r>
              <a:rPr lang="en-GB" sz="3200" dirty="0" smtClean="0"/>
              <a:t>serum, capillary blood </a:t>
            </a:r>
            <a:r>
              <a:rPr lang="en-GB" sz="3200" dirty="0"/>
              <a:t>and oral fluid.</a:t>
            </a:r>
            <a:r>
              <a:rPr lang="en-GB" dirty="0"/>
              <a:t> </a:t>
            </a:r>
            <a:endParaRPr lang="en-GB" dirty="0" smtClean="0"/>
          </a:p>
          <a:p>
            <a:pPr marL="323850" lvl="2" indent="-285750"/>
            <a:r>
              <a:rPr lang="en-GB" dirty="0" smtClean="0"/>
              <a:t>Tetanus </a:t>
            </a:r>
            <a:r>
              <a:rPr lang="en-GB" dirty="0"/>
              <a:t>toxoid specific IgG </a:t>
            </a:r>
            <a:r>
              <a:rPr lang="en-GB" dirty="0" smtClean="0"/>
              <a:t>antibody.</a:t>
            </a:r>
          </a:p>
          <a:p>
            <a:pPr marL="323850" lvl="2" indent="-285750"/>
            <a:r>
              <a:rPr lang="en-GB" dirty="0" smtClean="0"/>
              <a:t>Measles </a:t>
            </a:r>
            <a:r>
              <a:rPr lang="en-GB" dirty="0"/>
              <a:t>specific IgG </a:t>
            </a:r>
            <a:r>
              <a:rPr lang="en-GB" dirty="0" smtClean="0"/>
              <a:t>antibody.</a:t>
            </a:r>
            <a:endParaRPr lang="en-GB" dirty="0" smtClean="0"/>
          </a:p>
          <a:p>
            <a:pPr marL="323850" lvl="2" indent="-285750"/>
            <a:r>
              <a:rPr lang="en-GB" dirty="0" smtClean="0"/>
              <a:t>Measles </a:t>
            </a:r>
            <a:r>
              <a:rPr lang="en-GB" dirty="0"/>
              <a:t>specific IgM </a:t>
            </a:r>
            <a:r>
              <a:rPr lang="en-GB" dirty="0" smtClean="0"/>
              <a:t>antibody.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ESEQuant lateral flow reader/ mobile phone</a:t>
            </a:r>
          </a:p>
        </p:txBody>
      </p:sp>
    </p:spTree>
    <p:extLst>
      <p:ext uri="{BB962C8B-B14F-4D97-AF65-F5344CB8AC3E}">
        <p14:creationId xmlns:p14="http://schemas.microsoft.com/office/powerpoint/2010/main" val="17370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5"/>
          <p:cNvSpPr txBox="1">
            <a:spLocks/>
          </p:cNvSpPr>
          <p:nvPr/>
        </p:nvSpPr>
        <p:spPr bwMode="auto">
          <a:xfrm>
            <a:off x="3713545" y="317920"/>
            <a:ext cx="6045200" cy="6477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r>
              <a:rPr lang="en-GB" sz="3600" spc="-150" dirty="0">
                <a:solidFill>
                  <a:srgbClr val="00AE9E"/>
                </a:solidFill>
                <a:ea typeface="+mj-ea"/>
                <a:cs typeface="+mj-cs"/>
              </a:rPr>
              <a:t>Oral fluid for antibody detection: Key issues</a:t>
            </a:r>
            <a:endParaRPr lang="en-US" sz="3600" spc="-150" dirty="0">
              <a:solidFill>
                <a:srgbClr val="00AE9E"/>
              </a:solidFill>
              <a:ea typeface="+mj-ea"/>
              <a:cs typeface="+mj-cs"/>
            </a:endParaRPr>
          </a:p>
        </p:txBody>
      </p:sp>
      <p:pic>
        <p:nvPicPr>
          <p:cNvPr id="6" name="Picture 5" descr="Immunoglobulin-sources-in-saliva-3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1" y="1712654"/>
            <a:ext cx="5616575" cy="4368800"/>
          </a:xfrm>
          <a:prstGeom prst="rect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759700" y="4672669"/>
          <a:ext cx="2592388" cy="14403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61161"/>
                <a:gridCol w="723483"/>
                <a:gridCol w="607744"/>
              </a:tblGrid>
              <a:tr h="243723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err="1" smtClean="0"/>
                        <a:t>IgG</a:t>
                      </a:r>
                      <a:endParaRPr lang="en-GB" sz="1000" dirty="0"/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err="1" smtClean="0"/>
                        <a:t>IgM</a:t>
                      </a:r>
                      <a:endParaRPr lang="en-GB" sz="1000" dirty="0"/>
                    </a:p>
                  </a:txBody>
                  <a:tcPr marL="91444" marR="91444" marT="45698" marB="45698"/>
                </a:tc>
              </a:tr>
              <a:tr h="251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Serum</a:t>
                      </a:r>
                      <a:endParaRPr lang="en-GB" sz="1000" dirty="0"/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1250</a:t>
                      </a:r>
                      <a:endParaRPr lang="en-GB" sz="1000" dirty="0"/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80</a:t>
                      </a:r>
                      <a:endParaRPr lang="en-GB" sz="1000" dirty="0"/>
                    </a:p>
                  </a:txBody>
                  <a:tcPr marL="91444" marR="91444" marT="45698" marB="45698"/>
                </a:tc>
              </a:tr>
              <a:tr h="700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Whole saliva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Parotid saliva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Gingival</a:t>
                      </a:r>
                      <a:r>
                        <a:rPr lang="en-GB" sz="1000" baseline="0" dirty="0" smtClean="0"/>
                        <a:t> </a:t>
                      </a:r>
                      <a:r>
                        <a:rPr lang="en-GB" sz="1000" baseline="0" dirty="0" err="1" smtClean="0"/>
                        <a:t>Crevicular</a:t>
                      </a:r>
                      <a:r>
                        <a:rPr lang="en-GB" sz="1000" baseline="0" dirty="0" smtClean="0"/>
                        <a:t> Fluid</a:t>
                      </a:r>
                      <a:endParaRPr lang="en-GB" sz="1000" dirty="0"/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1.4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0.04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350</a:t>
                      </a:r>
                      <a:endParaRPr lang="en-GB" sz="1000" dirty="0"/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0.2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0.04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25</a:t>
                      </a:r>
                      <a:endParaRPr lang="en-GB" sz="1000" dirty="0"/>
                    </a:p>
                  </a:txBody>
                  <a:tcPr marL="91444" marR="91444" marT="45698" marB="45698"/>
                </a:tc>
              </a:tr>
              <a:tr h="243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Serum: Saliva</a:t>
                      </a:r>
                      <a:r>
                        <a:rPr lang="en-GB" sz="1000" baseline="0" dirty="0" smtClean="0"/>
                        <a:t> ratio</a:t>
                      </a:r>
                      <a:endParaRPr lang="en-GB" sz="1000" dirty="0"/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900:1</a:t>
                      </a:r>
                      <a:endParaRPr lang="en-GB" sz="1000" dirty="0"/>
                    </a:p>
                  </a:txBody>
                  <a:tcPr marL="91444" marR="91444" marT="45698" marB="4569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400:1</a:t>
                      </a:r>
                      <a:endParaRPr lang="en-GB" sz="1000" dirty="0"/>
                    </a:p>
                  </a:txBody>
                  <a:tcPr marL="91444" marR="91444" marT="45698" marB="45698"/>
                </a:tc>
              </a:tr>
            </a:tbl>
          </a:graphicData>
        </a:graphic>
      </p:graphicFrame>
      <p:sp>
        <p:nvSpPr>
          <p:cNvPr id="16410" name="TextBox 7"/>
          <p:cNvSpPr txBox="1">
            <a:spLocks noChangeArrowheads="1"/>
          </p:cNvSpPr>
          <p:nvPr/>
        </p:nvSpPr>
        <p:spPr bwMode="auto">
          <a:xfrm>
            <a:off x="7680326" y="4188619"/>
            <a:ext cx="2981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100" dirty="0">
                <a:latin typeface="Tahoma" pitchFamily="34" charset="0"/>
                <a:cs typeface="Tahoma" pitchFamily="34" charset="0"/>
              </a:rPr>
              <a:t>Immunoglobulin concentrations (mg/100ml) </a:t>
            </a:r>
            <a:br>
              <a:rPr lang="en-GB" altLang="en-US" sz="1100" dirty="0">
                <a:latin typeface="Tahoma" pitchFamily="34" charset="0"/>
                <a:cs typeface="Tahoma" pitchFamily="34" charset="0"/>
              </a:rPr>
            </a:br>
            <a:r>
              <a:rPr lang="en-GB" altLang="en-US" sz="1100" dirty="0">
                <a:latin typeface="Tahoma" pitchFamily="34" charset="0"/>
                <a:cs typeface="Tahoma" pitchFamily="34" charset="0"/>
              </a:rPr>
              <a:t>in serum and saliva</a:t>
            </a:r>
          </a:p>
        </p:txBody>
      </p:sp>
      <p:sp>
        <p:nvSpPr>
          <p:cNvPr id="16412" name="TextBox 8"/>
          <p:cNvSpPr txBox="1">
            <a:spLocks noChangeArrowheads="1"/>
          </p:cNvSpPr>
          <p:nvPr/>
        </p:nvSpPr>
        <p:spPr bwMode="auto">
          <a:xfrm>
            <a:off x="7824789" y="1734974"/>
            <a:ext cx="2663825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en-GB" altLang="en-US" sz="1600" dirty="0"/>
              <a:t>Gingival crevicular fluid: pattern of antibody identical to that in blood</a:t>
            </a:r>
          </a:p>
          <a:p>
            <a:pPr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en-GB" altLang="en-US" sz="1600" dirty="0"/>
              <a:t>Antibody levels increase with age and reflect serum levels</a:t>
            </a:r>
          </a:p>
          <a:p>
            <a:pPr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en-GB" altLang="en-US" sz="1600" dirty="0"/>
              <a:t>Variable sample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600" dirty="0"/>
              <a:t>Non invasive to collect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600" dirty="0"/>
              <a:t>Safe</a:t>
            </a:r>
          </a:p>
        </p:txBody>
      </p:sp>
    </p:spTree>
    <p:extLst>
      <p:ext uri="{BB962C8B-B14F-4D97-AF65-F5344CB8AC3E}">
        <p14:creationId xmlns:p14="http://schemas.microsoft.com/office/powerpoint/2010/main" val="17265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44000" y="1353799"/>
            <a:ext cx="10704000" cy="1188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Oral Fluid for Virus detection and characterisation.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744000" y="2046514"/>
            <a:ext cx="10704000" cy="4118790"/>
          </a:xfrm>
        </p:spPr>
        <p:txBody>
          <a:bodyPr/>
          <a:lstStyle/>
          <a:p>
            <a:pPr lvl="0"/>
            <a:r>
              <a:rPr lang="en-GB" sz="1600" b="1" dirty="0" err="1">
                <a:solidFill>
                  <a:schemeClr val="tx1"/>
                </a:solidFill>
              </a:rPr>
              <a:t>Jin</a:t>
            </a:r>
            <a:r>
              <a:rPr lang="en-GB" sz="1600" b="1" dirty="0">
                <a:solidFill>
                  <a:schemeClr val="tx1"/>
                </a:solidFill>
              </a:rPr>
              <a:t> L, </a:t>
            </a:r>
            <a:r>
              <a:rPr lang="en-GB" sz="1600" b="1" dirty="0" err="1">
                <a:solidFill>
                  <a:schemeClr val="tx1"/>
                </a:solidFill>
              </a:rPr>
              <a:t>Vyse</a:t>
            </a:r>
            <a:r>
              <a:rPr lang="en-GB" sz="1600" b="1" dirty="0">
                <a:solidFill>
                  <a:schemeClr val="tx1"/>
                </a:solidFill>
              </a:rPr>
              <a:t> A, Brown DWG.  The role of RT-PCR assay </a:t>
            </a:r>
          </a:p>
          <a:p>
            <a:pPr lvl="0"/>
            <a:r>
              <a:rPr lang="en-GB" sz="1600" b="1" dirty="0">
                <a:solidFill>
                  <a:schemeClr val="tx1"/>
                </a:solidFill>
              </a:rPr>
              <a:t>of oral fluid for diagnosis and surveillance of measles</a:t>
            </a:r>
            <a:r>
              <a:rPr lang="en-GB" sz="1600" b="1" dirty="0" smtClean="0">
                <a:solidFill>
                  <a:schemeClr val="tx1"/>
                </a:solidFill>
              </a:rPr>
              <a:t>,</a:t>
            </a:r>
          </a:p>
          <a:p>
            <a:pPr lvl="0"/>
            <a:r>
              <a:rPr lang="en-GB" sz="1600" b="1" dirty="0" smtClean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mumps and rubella. Bull WHO (</a:t>
            </a:r>
            <a:r>
              <a:rPr lang="en-GB" sz="1600" b="1" dirty="0" smtClean="0">
                <a:solidFill>
                  <a:schemeClr val="tx1"/>
                </a:solidFill>
              </a:rPr>
              <a:t>2002)</a:t>
            </a:r>
            <a:endParaRPr lang="en-GB" altLang="en-US" sz="1600" b="1" dirty="0">
              <a:solidFill>
                <a:schemeClr val="tx1"/>
              </a:solidFill>
            </a:endParaRPr>
          </a:p>
          <a:p>
            <a:endParaRPr lang="en-GB" altLang="en-US" sz="1600" b="1" dirty="0">
              <a:solidFill>
                <a:schemeClr val="tx1"/>
              </a:solidFill>
            </a:endParaRPr>
          </a:p>
          <a:p>
            <a:r>
              <a:rPr lang="en-GB" altLang="en-US" sz="1600" b="1" dirty="0" err="1">
                <a:solidFill>
                  <a:schemeClr val="tx1"/>
                </a:solidFill>
              </a:rPr>
              <a:t>Cynomolgus</a:t>
            </a:r>
            <a:r>
              <a:rPr lang="en-GB" altLang="en-US" sz="1600" b="1" dirty="0">
                <a:solidFill>
                  <a:schemeClr val="tx1"/>
                </a:solidFill>
              </a:rPr>
              <a:t> macaque #C3 on day 9: MV infection in 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the</a:t>
            </a:r>
          </a:p>
          <a:p>
            <a:r>
              <a:rPr lang="en-GB" altLang="en-US" sz="1600" b="1" dirty="0" smtClean="0">
                <a:solidFill>
                  <a:schemeClr val="tx1"/>
                </a:solidFill>
              </a:rPr>
              <a:t> </a:t>
            </a:r>
            <a:r>
              <a:rPr lang="en-GB" altLang="en-US" sz="1600" b="1" dirty="0">
                <a:solidFill>
                  <a:schemeClr val="tx1"/>
                </a:solidFill>
              </a:rPr>
              <a:t>tongue and tonsils (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C ).Rik </a:t>
            </a:r>
            <a:r>
              <a:rPr lang="en-GB" altLang="en-US" sz="1600" b="1" dirty="0">
                <a:solidFill>
                  <a:schemeClr val="tx1"/>
                </a:solidFill>
              </a:rPr>
              <a:t>de 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Swart, </a:t>
            </a:r>
            <a:r>
              <a:rPr lang="en-GB" altLang="en-US" sz="1600" b="1" dirty="0" err="1">
                <a:solidFill>
                  <a:schemeClr val="tx1"/>
                </a:solidFill>
              </a:rPr>
              <a:t>Plos</a:t>
            </a:r>
            <a:r>
              <a:rPr lang="en-GB" altLang="en-US" sz="1600" b="1" dirty="0">
                <a:solidFill>
                  <a:schemeClr val="tx1"/>
                </a:solidFill>
              </a:rPr>
              <a:t> 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2006.</a:t>
            </a:r>
          </a:p>
          <a:p>
            <a:endParaRPr lang="en-GB" altLang="en-US" sz="1600" b="1" dirty="0">
              <a:solidFill>
                <a:schemeClr val="tx1"/>
              </a:solidFill>
            </a:endParaRPr>
          </a:p>
          <a:p>
            <a:r>
              <a:rPr lang="en-GB" altLang="en-US" sz="1600" b="1" dirty="0" smtClean="0">
                <a:solidFill>
                  <a:schemeClr val="tx1"/>
                </a:solidFill>
              </a:rPr>
              <a:t>Many studies now show that Throat swab and OF optimum</a:t>
            </a:r>
          </a:p>
          <a:p>
            <a:r>
              <a:rPr lang="en-GB" altLang="en-US" sz="1600" b="1" dirty="0" smtClean="0">
                <a:solidFill>
                  <a:schemeClr val="tx1"/>
                </a:solidFill>
              </a:rPr>
              <a:t> samples for virus detection by RT-PCR (T/S for culture)</a:t>
            </a:r>
          </a:p>
          <a:p>
            <a:r>
              <a:rPr lang="en-GB" altLang="en-US" sz="1600" b="1" dirty="0" smtClean="0">
                <a:solidFill>
                  <a:schemeClr val="tx1"/>
                </a:solidFill>
              </a:rPr>
              <a:t> in acute samples .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4" descr="measles-GFP-PL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6" t="469" b="65422"/>
          <a:stretch/>
        </p:blipFill>
        <p:spPr bwMode="auto">
          <a:xfrm>
            <a:off x="7556772" y="3374570"/>
            <a:ext cx="1701301" cy="160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6463" y="261146"/>
            <a:ext cx="6796585" cy="7191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solidFill>
                  <a:srgbClr val="E76618"/>
                </a:solidFill>
                <a:ea typeface="ＭＳ Ｐゴシック" charset="0"/>
              </a:rPr>
              <a:t>Oral fluid collection: Oracol</a:t>
            </a:r>
          </a:p>
        </p:txBody>
      </p:sp>
      <p:pic>
        <p:nvPicPr>
          <p:cNvPr id="19460" name="Picture 5"/>
          <p:cNvPicPr preferRelativeResize="0">
            <a:picLocks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704" y="1446667"/>
            <a:ext cx="2727902" cy="2075631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6" descr="oracol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2594" y="2741590"/>
            <a:ext cx="2824127" cy="119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2312161" y="1557342"/>
            <a:ext cx="42160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200"/>
              </a:spcBef>
              <a:buFont typeface="Arial" panose="020B0604020202020204" pitchFamily="34" charset="0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Oracol™ device </a:t>
            </a:r>
            <a:r>
              <a:rPr lang="en-GB" altLang="en-US" dirty="0">
                <a:solidFill>
                  <a:schemeClr val="tx1"/>
                </a:solidFill>
              </a:rPr>
              <a:t>(Malvern Medical Developments)  successfully used for 20 years in UK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3032" y="4522717"/>
            <a:ext cx="5894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rebuchet MS"/>
              </a:rPr>
              <a:t>Limitation: Requirement for sending to laboratory for extraction and testing </a:t>
            </a:r>
          </a:p>
        </p:txBody>
      </p:sp>
      <p:sp>
        <p:nvSpPr>
          <p:cNvPr id="2" name="Oval 1"/>
          <p:cNvSpPr/>
          <p:nvPr/>
        </p:nvSpPr>
        <p:spPr>
          <a:xfrm>
            <a:off x="1903705" y="4399596"/>
            <a:ext cx="6735058" cy="1008241"/>
          </a:xfrm>
          <a:prstGeom prst="ellipse">
            <a:avLst/>
          </a:prstGeom>
          <a:noFill/>
          <a:ln w="28575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72" y="822495"/>
            <a:ext cx="2223118" cy="48118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71193" y="32098"/>
            <a:ext cx="50231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E76618"/>
                </a:solidFill>
                <a:latin typeface="Trebuchet MS"/>
              </a:rPr>
              <a:t>Oralight</a:t>
            </a:r>
            <a:r>
              <a:rPr lang="en-GB" sz="3200" dirty="0">
                <a:solidFill>
                  <a:srgbClr val="E76618"/>
                </a:solidFill>
                <a:latin typeface="Trebuchet MS"/>
              </a:rPr>
              <a:t>: Packaged for use</a:t>
            </a:r>
          </a:p>
          <a:p>
            <a:endParaRPr lang="en-GB" sz="1400" dirty="0">
              <a:solidFill>
                <a:prstClr val="white">
                  <a:lumMod val="75000"/>
                  <a:lumOff val="25000"/>
                </a:prstClr>
              </a:solidFill>
              <a:latin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743" y="822495"/>
            <a:ext cx="2216317" cy="50217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715717" y="5309779"/>
            <a:ext cx="7345083" cy="1324821"/>
          </a:xfrm>
        </p:spPr>
        <p:txBody>
          <a:bodyPr/>
          <a:lstStyle/>
          <a:p>
            <a:pPr algn="ctr">
              <a:defRPr/>
            </a:pPr>
            <a:r>
              <a:rPr lang="en-US" sz="2800" dirty="0" err="1">
                <a:solidFill>
                  <a:prstClr val="white">
                    <a:tint val="75000"/>
                  </a:prstClr>
                </a:solidFill>
                <a:latin typeface="Trebuchet MS"/>
              </a:rPr>
              <a:t>Oralight</a:t>
            </a:r>
            <a:r>
              <a:rPr lang="en-US" sz="2800" dirty="0">
                <a:solidFill>
                  <a:prstClr val="white">
                    <a:tint val="75000"/>
                  </a:prstClr>
                </a:solidFill>
                <a:latin typeface="Trebuchet MS"/>
              </a:rPr>
              <a:t> Oral Fluid collector provided sterilized with instructions for use</a:t>
            </a:r>
            <a:r>
              <a:rPr lang="en-US" sz="800" dirty="0">
                <a:solidFill>
                  <a:prstClr val="white">
                    <a:tint val="75000"/>
                  </a:prstClr>
                </a:solidFill>
                <a:latin typeface="Trebuchet M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485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xmlns:p14="http://schemas.microsoft.com/office/powerpoint/2010/main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1" y="203853"/>
            <a:ext cx="8805704" cy="13208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rgbClr val="E76618"/>
                </a:solidFill>
              </a:rPr>
              <a:t>Oral Fluid Collection Using Oralight</a:t>
            </a:r>
            <a:br>
              <a:rPr lang="en-GB" dirty="0" smtClean="0">
                <a:solidFill>
                  <a:srgbClr val="E76618"/>
                </a:solidFill>
              </a:rPr>
            </a:br>
            <a:endParaRPr lang="en-GB" dirty="0">
              <a:solidFill>
                <a:srgbClr val="E76618"/>
              </a:solidFill>
            </a:endParaRPr>
          </a:p>
        </p:txBody>
      </p:sp>
      <p:pic>
        <p:nvPicPr>
          <p:cNvPr id="4098" name="Picture 2"/>
          <p:cNvPicPr preferRelativeResize="0">
            <a:picLocks noGrp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4154"/>
          <a:stretch/>
        </p:blipFill>
        <p:spPr bwMode="auto">
          <a:xfrm>
            <a:off x="2297710" y="989458"/>
            <a:ext cx="7897671" cy="552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66999" y="6041366"/>
            <a:ext cx="512504" cy="23631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90C226"/>
                </a:solidFill>
                <a:latin typeface="Trebuchet MS"/>
              </a:rPr>
              <a:t>  </a:t>
            </a:r>
            <a:endParaRPr lang="en-US" dirty="0">
              <a:solidFill>
                <a:srgbClr val="90C226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824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2102</Words>
  <Application>Microsoft Office PowerPoint</Application>
  <PresentationFormat>Widescreen</PresentationFormat>
  <Paragraphs>512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ＭＳ Ｐゴシック</vt:lpstr>
      <vt:lpstr>Arial</vt:lpstr>
      <vt:lpstr>Arial Narrow</vt:lpstr>
      <vt:lpstr>Calibri</vt:lpstr>
      <vt:lpstr>Calibri Light</vt:lpstr>
      <vt:lpstr>Monotype Sorts</vt:lpstr>
      <vt:lpstr>Tahoma</vt:lpstr>
      <vt:lpstr>Times New Roman</vt:lpstr>
      <vt:lpstr>Trebuchet MS</vt:lpstr>
      <vt:lpstr>Wingdings</vt:lpstr>
      <vt:lpstr>Wingdings 3</vt:lpstr>
      <vt:lpstr>ヒラギノ角ゴ Pro W3</vt:lpstr>
      <vt:lpstr>1_Office Theme</vt:lpstr>
      <vt:lpstr>Personalizar design</vt:lpstr>
      <vt:lpstr>PowerPoint Presentation</vt:lpstr>
      <vt:lpstr>AIM: To describe a Gates Foundation project : Rapid immunity assessment tools for tetanus and measles</vt:lpstr>
      <vt:lpstr>Components of PHE Project</vt:lpstr>
      <vt:lpstr>New tools developed for the project</vt:lpstr>
      <vt:lpstr>PowerPoint Presentation</vt:lpstr>
      <vt:lpstr>Oral Fluid for Virus detection and characterisation.</vt:lpstr>
      <vt:lpstr>Oral fluid collection: Oracol</vt:lpstr>
      <vt:lpstr>PowerPoint Presentation</vt:lpstr>
      <vt:lpstr>Oral Fluid Collection Using Oralight </vt:lpstr>
      <vt:lpstr>Extracting oral fluid from the Oralight™</vt:lpstr>
      <vt:lpstr>Elution of dyed liquid from sponge swab. </vt:lpstr>
      <vt:lpstr>PowerPoint Presentation</vt:lpstr>
      <vt:lpstr>To compare the usability, safety and sample quality of OF samples collected using Oracol and Oralight in children aged 9-60 months </vt:lpstr>
      <vt:lpstr>Oralight and Oracol Collection device sample adequacy in head to head trial- Entebbe, Uganda</vt:lpstr>
      <vt:lpstr>Oralight and Oracol Collection device sample Total IgG  concentrations in head to head trial: Entebbe, Uganda, Mar 2016</vt:lpstr>
      <vt:lpstr>Usability and Safety </vt:lpstr>
      <vt:lpstr> New Device, Oralight  </vt:lpstr>
      <vt:lpstr>PowerPoint Presentation</vt:lpstr>
      <vt:lpstr>PowerPoint Presentation</vt:lpstr>
      <vt:lpstr>Measles specific IgM</vt:lpstr>
      <vt:lpstr>Status of Measles IgM POCT  studies.</vt:lpstr>
      <vt:lpstr>Using capillary blood </vt:lpstr>
      <vt:lpstr>Opened POCT cassettes showing filtration of RBCs </vt:lpstr>
      <vt:lpstr>Measles IgM POCT evaluation in Rio</vt:lpstr>
      <vt:lpstr>Measles IgM evaluation Rio: Comparison of Siemens IgM ELISA results with  POCT visual test line score consensus </vt:lpstr>
      <vt:lpstr>Accuracy of visual reading: Measles IgM POCT</vt:lpstr>
      <vt:lpstr>Transferring results in real time using the  EZEquant POCT reader and smart phone </vt:lpstr>
      <vt:lpstr>Timing: Collection to Results </vt:lpstr>
      <vt:lpstr>Inexpensive:</vt:lpstr>
      <vt:lpstr>Summary and Discussion</vt:lpstr>
      <vt:lpstr>Acknowledgements: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Project to develop Point Of Care Testing for measles IgM, IgG and tetanus IgG in Oral fluid and serum samples</dc:title>
  <dc:creator>David</dc:creator>
  <cp:lastModifiedBy>David Brown</cp:lastModifiedBy>
  <cp:revision>45</cp:revision>
  <dcterms:created xsi:type="dcterms:W3CDTF">2016-05-23T15:07:41Z</dcterms:created>
  <dcterms:modified xsi:type="dcterms:W3CDTF">2016-06-23T06:31:43Z</dcterms:modified>
</cp:coreProperties>
</file>