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80" r:id="rId2"/>
    <p:sldId id="325" r:id="rId3"/>
    <p:sldId id="338" r:id="rId4"/>
    <p:sldId id="328" r:id="rId5"/>
    <p:sldId id="278" r:id="rId6"/>
    <p:sldId id="327" r:id="rId7"/>
    <p:sldId id="329" r:id="rId8"/>
    <p:sldId id="330" r:id="rId9"/>
    <p:sldId id="298" r:id="rId10"/>
    <p:sldId id="336" r:id="rId11"/>
    <p:sldId id="309" r:id="rId12"/>
    <p:sldId id="311" r:id="rId13"/>
    <p:sldId id="337" r:id="rId14"/>
    <p:sldId id="322" r:id="rId15"/>
    <p:sldId id="335" r:id="rId16"/>
    <p:sldId id="332" r:id="rId17"/>
    <p:sldId id="315"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8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A805204-3A14-48DE-8674-8AA58B9CF29F}" type="datetimeFigureOut">
              <a:rPr lang="en-US" smtClean="0"/>
              <a:t>6/22/2016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2A022C-72A2-4E32-A77E-970D6C33EA47}" type="slidenum">
              <a:rPr lang="en-US" smtClean="0"/>
              <a:t>‹#›</a:t>
            </a:fld>
            <a:endParaRPr lang="en-US"/>
          </a:p>
        </p:txBody>
      </p:sp>
    </p:spTree>
    <p:extLst>
      <p:ext uri="{BB962C8B-B14F-4D97-AF65-F5344CB8AC3E}">
        <p14:creationId xmlns:p14="http://schemas.microsoft.com/office/powerpoint/2010/main" val="1904914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0521">
              <a:defRPr/>
            </a:pPr>
            <a:r>
              <a:rPr lang="en-GB" dirty="0"/>
              <a:t>The most common rate limiting</a:t>
            </a:r>
            <a:r>
              <a:rPr lang="en-GB" baseline="0" dirty="0"/>
              <a:t> step in conducting measles vaccination is the number of qualified vaccinators. If vaccination could be made easier – for example like applying a band aid to the skin – it could be delivered by volunteers. Research is ongoing at CDC and Georgia Tech to develop an intradermal patch vaccine. This slide shows the advantages of such an approach which would not only be able to be given by volunteers but also get rid of bulky syringes, the need for vaccine reconstitution before administration and the risk of needle stick injury which requires careful disposal of sharps.  </a:t>
            </a:r>
            <a:endParaRPr lang="en-GB" dirty="0"/>
          </a:p>
          <a:p>
            <a:endParaRPr lang="en-GB" baseline="0" dirty="0"/>
          </a:p>
        </p:txBody>
      </p:sp>
      <p:sp>
        <p:nvSpPr>
          <p:cNvPr id="4" name="Slide Number Placeholder 3"/>
          <p:cNvSpPr>
            <a:spLocks noGrp="1"/>
          </p:cNvSpPr>
          <p:nvPr>
            <p:ph type="sldNum" sz="quarter" idx="10"/>
          </p:nvPr>
        </p:nvSpPr>
        <p:spPr/>
        <p:txBody>
          <a:bodyPr/>
          <a:lstStyle/>
          <a:p>
            <a:fld id="{6D460662-D077-4968-992D-34EC77580AA0}" type="slidenum">
              <a:rPr lang="en-GB" smtClean="0">
                <a:solidFill>
                  <a:prstClr val="black"/>
                </a:solidFill>
              </a:rPr>
              <a:pPr/>
              <a:t>6</a:t>
            </a:fld>
            <a:endParaRPr lang="en-GB">
              <a:solidFill>
                <a:prstClr val="black"/>
              </a:solidFill>
            </a:endParaRPr>
          </a:p>
        </p:txBody>
      </p:sp>
    </p:spTree>
    <p:extLst>
      <p:ext uri="{BB962C8B-B14F-4D97-AF65-F5344CB8AC3E}">
        <p14:creationId xmlns:p14="http://schemas.microsoft.com/office/powerpoint/2010/main" val="2273616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Saw minimal redness immediately after patch was removed</a:t>
            </a:r>
            <a:r>
              <a:rPr lang="en-US" baseline="0" dirty="0"/>
              <a:t> </a:t>
            </a:r>
            <a:endParaRPr lang="en-US" dirty="0"/>
          </a:p>
        </p:txBody>
      </p:sp>
      <p:sp>
        <p:nvSpPr>
          <p:cNvPr id="4" name="Slide Number Placeholder 3"/>
          <p:cNvSpPr>
            <a:spLocks noGrp="1"/>
          </p:cNvSpPr>
          <p:nvPr>
            <p:ph type="sldNum" sz="quarter" idx="10"/>
          </p:nvPr>
        </p:nvSpPr>
        <p:spPr/>
        <p:txBody>
          <a:bodyPr/>
          <a:lstStyle/>
          <a:p>
            <a:fld id="{4BEED600-C5BA-409B-810C-32FE0810C205}" type="slidenum">
              <a:rPr lang="en-US" smtClean="0"/>
              <a:t>11</a:t>
            </a:fld>
            <a:endParaRPr lang="en-US"/>
          </a:p>
        </p:txBody>
      </p:sp>
    </p:spTree>
    <p:extLst>
      <p:ext uri="{BB962C8B-B14F-4D97-AF65-F5344CB8AC3E}">
        <p14:creationId xmlns:p14="http://schemas.microsoft.com/office/powerpoint/2010/main" val="2827835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patches were created and stored in desiccant</a:t>
            </a:r>
            <a:r>
              <a:rPr lang="en-US" baseline="0" dirty="0"/>
              <a:t> at room temp for one week. </a:t>
            </a:r>
          </a:p>
          <a:p>
            <a:r>
              <a:rPr lang="en-US" baseline="0" dirty="0"/>
              <a:t>The patches shown here were taken to the CDC but not inserted into the monkey backs. </a:t>
            </a:r>
            <a:endParaRPr lang="en-US" dirty="0"/>
          </a:p>
          <a:p>
            <a:endParaRPr lang="en-US" dirty="0"/>
          </a:p>
        </p:txBody>
      </p:sp>
      <p:sp>
        <p:nvSpPr>
          <p:cNvPr id="4" name="Slide Number Placeholder 3"/>
          <p:cNvSpPr>
            <a:spLocks noGrp="1"/>
          </p:cNvSpPr>
          <p:nvPr>
            <p:ph type="sldNum" sz="quarter" idx="10"/>
          </p:nvPr>
        </p:nvSpPr>
        <p:spPr/>
        <p:txBody>
          <a:bodyPr/>
          <a:lstStyle/>
          <a:p>
            <a:fld id="{4BEED600-C5BA-409B-810C-32FE0810C205}" type="slidenum">
              <a:rPr lang="en-US" smtClean="0"/>
              <a:t>12</a:t>
            </a:fld>
            <a:endParaRPr lang="en-US"/>
          </a:p>
        </p:txBody>
      </p:sp>
    </p:spTree>
    <p:extLst>
      <p:ext uri="{BB962C8B-B14F-4D97-AF65-F5344CB8AC3E}">
        <p14:creationId xmlns:p14="http://schemas.microsoft.com/office/powerpoint/2010/main" val="14915939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EF48897-7BAC-4573-896D-478D5901501E}" type="datetimeFigureOut">
              <a:rPr lang="en-US" smtClean="0"/>
              <a:pPr/>
              <a:t>6/22/2016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04098-BA70-46D9-91D8-97CBFA47C6E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F48897-7BAC-4573-896D-478D5901501E}" type="datetimeFigureOut">
              <a:rPr lang="en-US" smtClean="0"/>
              <a:pPr/>
              <a:t>6/22/2016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04098-BA70-46D9-91D8-97CBFA47C6E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F48897-7BAC-4573-896D-478D5901501E}" type="datetimeFigureOut">
              <a:rPr lang="en-US" smtClean="0"/>
              <a:pPr/>
              <a:t>6/22/2016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04098-BA70-46D9-91D8-97CBFA47C6E0}"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Subtitle 2"/>
          <p:cNvSpPr>
            <a:spLocks noGrp="1"/>
          </p:cNvSpPr>
          <p:nvPr>
            <p:ph type="subTitle" idx="1" hasCustomPrompt="1"/>
          </p:nvPr>
        </p:nvSpPr>
        <p:spPr>
          <a:xfrm>
            <a:off x="1371600" y="3886200"/>
            <a:ext cx="6400800" cy="457200"/>
          </a:xfrm>
          <a:prstGeom prst="rect">
            <a:avLst/>
          </a:prstGeom>
        </p:spPr>
        <p:txBody>
          <a:bodyPr/>
          <a:lstStyle>
            <a:lvl1pPr marL="0" indent="0" algn="ctr">
              <a:buNone/>
              <a:defRPr sz="2000" b="1" baseline="0">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Presenters Name – Myriad Pro, Bold, 20pt</a:t>
            </a:r>
          </a:p>
        </p:txBody>
      </p:sp>
      <p:sp>
        <p:nvSpPr>
          <p:cNvPr id="9" name="Text Placeholder 8"/>
          <p:cNvSpPr>
            <a:spLocks noGrp="1"/>
          </p:cNvSpPr>
          <p:nvPr>
            <p:ph type="body" sz="quarter" idx="10" hasCustomPrompt="1"/>
          </p:nvPr>
        </p:nvSpPr>
        <p:spPr>
          <a:xfrm>
            <a:off x="1371600" y="4267200"/>
            <a:ext cx="6400800" cy="1295400"/>
          </a:xfrm>
          <a:prstGeom prst="rect">
            <a:avLst/>
          </a:prstGeom>
        </p:spPr>
        <p:txBody>
          <a:bodyPr/>
          <a:lstStyle>
            <a:lvl1pPr algn="ctr">
              <a:lnSpc>
                <a:spcPts val="2000"/>
              </a:lnSpc>
              <a:buNone/>
              <a:defRPr sz="1800" baseline="0">
                <a:solidFill>
                  <a:schemeClr val="tx1"/>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sz="1800" dirty="0"/>
              <a:t>Title of Presenter –Myriad Pro, 18pt</a:t>
            </a:r>
          </a:p>
          <a:p>
            <a:pPr lvl="0"/>
            <a:endParaRPr lang="en-US" sz="1800" dirty="0"/>
          </a:p>
          <a:p>
            <a:pPr lvl="0"/>
            <a:r>
              <a:rPr lang="en-US" sz="1800" dirty="0"/>
              <a:t>Title of Event</a:t>
            </a:r>
          </a:p>
          <a:p>
            <a:pPr lvl="0"/>
            <a:r>
              <a:rPr lang="en-US" sz="1800" dirty="0"/>
              <a:t>Date of Event</a:t>
            </a:r>
            <a:endParaRPr lang="en-US" dirty="0"/>
          </a:p>
        </p:txBody>
      </p:sp>
      <p:sp>
        <p:nvSpPr>
          <p:cNvPr id="11" name="Title 1"/>
          <p:cNvSpPr>
            <a:spLocks noGrp="1"/>
          </p:cNvSpPr>
          <p:nvPr>
            <p:ph type="title" hasCustomPrompt="1"/>
          </p:nvPr>
        </p:nvSpPr>
        <p:spPr>
          <a:xfrm>
            <a:off x="457200" y="1981200"/>
            <a:ext cx="8229600" cy="1676400"/>
          </a:xfrm>
          <a:prstGeom prst="rect">
            <a:avLst/>
          </a:prstGeom>
        </p:spPr>
        <p:txBody>
          <a:bodyPr/>
          <a:lstStyle>
            <a:lvl1pPr>
              <a:lnSpc>
                <a:spcPts val="3000"/>
              </a:lnSpc>
              <a:defRPr sz="2800" b="1" baseline="0">
                <a:effectLst/>
              </a:defRPr>
            </a:lvl1pPr>
          </a:lstStyle>
          <a:p>
            <a:r>
              <a:rPr lang="en-US" dirty="0"/>
              <a:t>Title of Presentation – Myriad Pro</a:t>
            </a:r>
            <a:br>
              <a:rPr lang="en-US" dirty="0"/>
            </a:br>
            <a:r>
              <a:rPr lang="en-US" dirty="0"/>
              <a:t> Bold, Shadow 28pt</a:t>
            </a:r>
          </a:p>
        </p:txBody>
      </p:sp>
      <p:sp>
        <p:nvSpPr>
          <p:cNvPr id="8" name="Text Placeholder 5"/>
          <p:cNvSpPr>
            <a:spLocks noGrp="1"/>
          </p:cNvSpPr>
          <p:nvPr>
            <p:ph type="body" sz="quarter" idx="11" hasCustomPrompt="1"/>
          </p:nvPr>
        </p:nvSpPr>
        <p:spPr>
          <a:xfrm>
            <a:off x="2286000" y="6281928"/>
            <a:ext cx="5105400" cy="182880"/>
          </a:xfrm>
          <a:prstGeom prst="rect">
            <a:avLst/>
          </a:prstGeom>
        </p:spPr>
        <p:txBody>
          <a:bodyPr/>
          <a:lstStyle>
            <a:lvl1pPr>
              <a:buNone/>
              <a:defRPr sz="1000" baseline="0">
                <a:solidFill>
                  <a:schemeClr val="accent2">
                    <a:lumMod val="50000"/>
                  </a:schemeClr>
                </a:solidFill>
              </a:defRPr>
            </a:lvl1pPr>
          </a:lstStyle>
          <a:p>
            <a:r>
              <a:rPr lang="en-US" dirty="0"/>
              <a:t>Place Descriptor Here</a:t>
            </a:r>
          </a:p>
        </p:txBody>
      </p:sp>
      <p:sp>
        <p:nvSpPr>
          <p:cNvPr id="10" name="Text Placeholder 6"/>
          <p:cNvSpPr>
            <a:spLocks noGrp="1"/>
          </p:cNvSpPr>
          <p:nvPr>
            <p:ph type="body" sz="quarter" idx="12" hasCustomPrompt="1"/>
          </p:nvPr>
        </p:nvSpPr>
        <p:spPr>
          <a:xfrm>
            <a:off x="2286000" y="6473952"/>
            <a:ext cx="5105400" cy="228600"/>
          </a:xfrm>
          <a:prstGeom prst="rect">
            <a:avLst/>
          </a:prstGeom>
        </p:spPr>
        <p:txBody>
          <a:bodyPr/>
          <a:lstStyle>
            <a:lvl1pPr>
              <a:buNone/>
              <a:defRPr sz="1000" baseline="0">
                <a:solidFill>
                  <a:schemeClr val="accent2">
                    <a:lumMod val="50000"/>
                  </a:schemeClr>
                </a:solidFill>
              </a:defRPr>
            </a:lvl1pPr>
          </a:lstStyle>
          <a:p>
            <a:r>
              <a:rPr lang="en-US" dirty="0"/>
              <a:t>Place Descriptor Here</a:t>
            </a:r>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F48897-7BAC-4573-896D-478D5901501E}" type="datetimeFigureOut">
              <a:rPr lang="en-US" smtClean="0"/>
              <a:pPr/>
              <a:t>6/22/2016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04098-BA70-46D9-91D8-97CBFA47C6E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F48897-7BAC-4573-896D-478D5901501E}" type="datetimeFigureOut">
              <a:rPr lang="en-US" smtClean="0"/>
              <a:pPr/>
              <a:t>6/22/2016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504098-BA70-46D9-91D8-97CBFA47C6E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F48897-7BAC-4573-896D-478D5901501E}" type="datetimeFigureOut">
              <a:rPr lang="en-US" smtClean="0"/>
              <a:pPr/>
              <a:t>6/22/2016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04098-BA70-46D9-91D8-97CBFA47C6E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F48897-7BAC-4573-896D-478D5901501E}" type="datetimeFigureOut">
              <a:rPr lang="en-US" smtClean="0"/>
              <a:pPr/>
              <a:t>6/22/2016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504098-BA70-46D9-91D8-97CBFA47C6E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F48897-7BAC-4573-896D-478D5901501E}" type="datetimeFigureOut">
              <a:rPr lang="en-US" smtClean="0"/>
              <a:pPr/>
              <a:t>6/22/2016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504098-BA70-46D9-91D8-97CBFA47C6E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F48897-7BAC-4573-896D-478D5901501E}" type="datetimeFigureOut">
              <a:rPr lang="en-US" smtClean="0"/>
              <a:pPr/>
              <a:t>6/22/2016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504098-BA70-46D9-91D8-97CBFA47C6E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F48897-7BAC-4573-896D-478D5901501E}" type="datetimeFigureOut">
              <a:rPr lang="en-US" smtClean="0"/>
              <a:pPr/>
              <a:t>6/22/2016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04098-BA70-46D9-91D8-97CBFA47C6E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EF48897-7BAC-4573-896D-478D5901501E}" type="datetimeFigureOut">
              <a:rPr lang="en-US" smtClean="0"/>
              <a:pPr/>
              <a:t>6/22/2016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504098-BA70-46D9-91D8-97CBFA47C6E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F48897-7BAC-4573-896D-478D5901501E}" type="datetimeFigureOut">
              <a:rPr lang="en-US" smtClean="0"/>
              <a:pPr/>
              <a:t>6/22/2016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504098-BA70-46D9-91D8-97CBFA47C6E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mailto:par1@cdc.gov" TargetMode="Externa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7.jpe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6.jpeg"/><Relationship Id="rId5" Type="http://schemas.microsoft.com/office/2007/relationships/hdphoto" Target="../media/hdphoto2.wdp"/><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40.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5.xml"/><Relationship Id="rId5" Type="http://schemas.openxmlformats.org/officeDocument/2006/relationships/image" Target="../media/image9.emf"/><Relationship Id="rId4" Type="http://schemas.openxmlformats.org/officeDocument/2006/relationships/image" Target="../media/image8.emf"/></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hyperlink" Target="http://dx.doi.org/10.1016/j.vaccine.2015.02.074"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15394" y="4038600"/>
            <a:ext cx="8229600" cy="2286000"/>
          </a:xfrm>
        </p:spPr>
        <p:txBody>
          <a:bodyPr>
            <a:normAutofit fontScale="90000"/>
          </a:bodyPr>
          <a:lstStyle/>
          <a:p>
            <a:r>
              <a:rPr lang="en-US" sz="2000" dirty="0">
                <a:latin typeface="Arial" panose="020B0604020202090204" pitchFamily="34" charset="0"/>
                <a:cs typeface="Arial" panose="020B0604020202090204" pitchFamily="34" charset="0"/>
              </a:rPr>
              <a:t>Accelerating Progress towards Measles and Rubella Elimination</a:t>
            </a:r>
            <a:br>
              <a:rPr lang="en-US" sz="2000" dirty="0">
                <a:latin typeface="Arial" panose="020B0604020202090204" pitchFamily="34" charset="0"/>
                <a:cs typeface="Arial" panose="020B0604020202090204" pitchFamily="34" charset="0"/>
              </a:rPr>
            </a:br>
            <a:r>
              <a:rPr lang="en-US" sz="2000" dirty="0">
                <a:latin typeface="Arial" panose="020B0604020202090204" pitchFamily="34" charset="0"/>
                <a:cs typeface="Arial" panose="020B0604020202090204" pitchFamily="34" charset="0"/>
              </a:rPr>
              <a:t>Hotel Royal, Geneva, Switzerland, 21-23 June 2016</a:t>
            </a:r>
            <a:br>
              <a:rPr lang="en-US" sz="2000" dirty="0">
                <a:latin typeface="Arial" panose="020B0604020202090204" pitchFamily="34" charset="0"/>
                <a:cs typeface="Arial" panose="020B0604020202090204" pitchFamily="34" charset="0"/>
              </a:rPr>
            </a:br>
            <a:r>
              <a:rPr lang="en-US" sz="2000" dirty="0">
                <a:latin typeface="Arial" panose="020B0604020202090204" pitchFamily="34" charset="0"/>
                <a:cs typeface="Arial" panose="020B0604020202090204" pitchFamily="34" charset="0"/>
              </a:rPr>
              <a:t>Paul Rota,</a:t>
            </a:r>
            <a:br>
              <a:rPr lang="en-US" sz="2000" dirty="0">
                <a:latin typeface="Arial" panose="020B0604020202090204" pitchFamily="34" charset="0"/>
                <a:cs typeface="Arial" panose="020B0604020202090204" pitchFamily="34" charset="0"/>
              </a:rPr>
            </a:br>
            <a:r>
              <a:rPr lang="en-US" sz="2000" dirty="0">
                <a:latin typeface="Arial" panose="020B0604020202090204" pitchFamily="34" charset="0"/>
                <a:cs typeface="Arial" panose="020B0604020202090204" pitchFamily="34" charset="0"/>
              </a:rPr>
              <a:t> Measles, Mumps, Rubella, Herpesviruses Laboratory Branch, CDC </a:t>
            </a:r>
            <a:br>
              <a:rPr lang="en-US" sz="2000" dirty="0">
                <a:latin typeface="Arial" panose="020B0604020202090204" pitchFamily="34" charset="0"/>
                <a:cs typeface="Arial" panose="020B0604020202090204" pitchFamily="34" charset="0"/>
              </a:rPr>
            </a:br>
            <a:r>
              <a:rPr lang="en-US" sz="2000" dirty="0">
                <a:latin typeface="Arial" panose="020B0604020202090204" pitchFamily="34" charset="0"/>
                <a:cs typeface="Arial" panose="020B0604020202090204" pitchFamily="34" charset="0"/>
                <a:hlinkClick r:id="rId2"/>
              </a:rPr>
              <a:t>par1@cdc.gov</a:t>
            </a:r>
            <a:r>
              <a:rPr lang="en-US" sz="2000" dirty="0">
                <a:latin typeface="Arial" panose="020B0604020202090204" pitchFamily="34" charset="0"/>
                <a:cs typeface="Arial" panose="020B0604020202090204" pitchFamily="34" charset="0"/>
              </a:rPr>
              <a:t/>
            </a:r>
            <a:br>
              <a:rPr lang="en-US" sz="2000" dirty="0">
                <a:latin typeface="Arial" panose="020B0604020202090204" pitchFamily="34" charset="0"/>
                <a:cs typeface="Arial" panose="020B0604020202090204" pitchFamily="34" charset="0"/>
              </a:rPr>
            </a:br>
            <a:r>
              <a:rPr lang="en-US" sz="2000" dirty="0">
                <a:latin typeface="Arial" panose="020B0604020202090204" pitchFamily="34" charset="0"/>
                <a:cs typeface="Arial" panose="020B0604020202090204" pitchFamily="34" charset="0"/>
              </a:rPr>
              <a:t> </a:t>
            </a:r>
          </a:p>
        </p:txBody>
      </p:sp>
      <p:sp>
        <p:nvSpPr>
          <p:cNvPr id="8" name="Text Placeholder 7"/>
          <p:cNvSpPr>
            <a:spLocks noGrp="1"/>
          </p:cNvSpPr>
          <p:nvPr>
            <p:ph type="body" sz="quarter" idx="11"/>
          </p:nvPr>
        </p:nvSpPr>
        <p:spPr/>
        <p:txBody>
          <a:bodyPr>
            <a:noAutofit/>
          </a:bodyPr>
          <a:lstStyle/>
          <a:p>
            <a:r>
              <a:rPr lang="en-US" sz="1200" dirty="0"/>
              <a:t>National Center for Immunization &amp; Respiratory Diseases</a:t>
            </a:r>
          </a:p>
        </p:txBody>
      </p:sp>
      <p:sp>
        <p:nvSpPr>
          <p:cNvPr id="9" name="Text Placeholder 8"/>
          <p:cNvSpPr>
            <a:spLocks noGrp="1"/>
          </p:cNvSpPr>
          <p:nvPr>
            <p:ph type="body" sz="quarter" idx="12"/>
          </p:nvPr>
        </p:nvSpPr>
        <p:spPr/>
        <p:txBody>
          <a:bodyPr>
            <a:noAutofit/>
          </a:bodyPr>
          <a:lstStyle/>
          <a:p>
            <a:r>
              <a:rPr lang="en-US" sz="1200" dirty="0"/>
              <a:t>Measles, Mumps, Rubella, and Herpes Laboratory Division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33400"/>
            <a:ext cx="8504657" cy="1916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10"/>
          <p:cNvSpPr>
            <a:spLocks noChangeArrowheads="1"/>
          </p:cNvSpPr>
          <p:nvPr/>
        </p:nvSpPr>
        <p:spPr bwMode="auto">
          <a:xfrm>
            <a:off x="401093" y="2782866"/>
            <a:ext cx="8343901" cy="1089529"/>
          </a:xfrm>
          <a:prstGeom prst="rect">
            <a:avLst/>
          </a:prstGeom>
          <a:noFill/>
          <a:ln w="9525">
            <a:noFill/>
            <a:miter lim="800000"/>
            <a:headEnd/>
            <a:tailEnd/>
          </a:ln>
        </p:spPr>
        <p:txBody>
          <a:bodyPr wrap="square">
            <a:spAutoFit/>
          </a:bodyPr>
          <a:lstStyle/>
          <a:p>
            <a:pPr algn="ctr">
              <a:lnSpc>
                <a:spcPct val="90000"/>
              </a:lnSpc>
            </a:pPr>
            <a:r>
              <a:rPr lang="en-US" sz="2400" b="1" dirty="0" err="1">
                <a:solidFill>
                  <a:srgbClr val="FF0000"/>
                </a:solidFill>
                <a:latin typeface="Arial" panose="020B0604020202090204" pitchFamily="34" charset="0"/>
                <a:cs typeface="Arial" panose="020B0604020202090204" pitchFamily="34" charset="0"/>
              </a:rPr>
              <a:t>Mircroneedle</a:t>
            </a:r>
            <a:r>
              <a:rPr lang="en-US" sz="2400" b="1" dirty="0">
                <a:solidFill>
                  <a:srgbClr val="FF0000"/>
                </a:solidFill>
                <a:latin typeface="Arial" panose="020B0604020202090204" pitchFamily="34" charset="0"/>
                <a:cs typeface="Arial" panose="020B0604020202090204" pitchFamily="34" charset="0"/>
              </a:rPr>
              <a:t> patches: An emerging vaccine delivery technology to achieve high coverage for measles and rubella vaccines</a:t>
            </a:r>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bwMode="auto">
          <a:xfrm>
            <a:off x="381000" y="1877184"/>
            <a:ext cx="5715000" cy="463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marR="0" indent="-342900" algn="l" defTabSz="914400" rtl="0" eaLnBrk="1" fontAlgn="auto" latinLnBrk="0" hangingPunct="1">
              <a:lnSpc>
                <a:spcPct val="100000"/>
              </a:lnSpc>
              <a:spcBef>
                <a:spcPts val="2000"/>
              </a:spcBef>
              <a:spcAft>
                <a:spcPts val="0"/>
              </a:spcAft>
              <a:buClr>
                <a:srgbClr val="629DD1"/>
              </a:buClr>
              <a:buSzTx/>
              <a:buFont typeface="Wingdings 2" pitchFamily="18" charset="2"/>
              <a:buChar char=""/>
              <a:tabLst/>
              <a:defRPr lang="en-US" sz="1800" kern="1200" dirty="0" smtClean="0">
                <a:solidFill>
                  <a:schemeClr val="bg1"/>
                </a:solidFill>
                <a:latin typeface="+mn-lt"/>
                <a:ea typeface="+mn-ea"/>
                <a:cs typeface="+mn-cs"/>
              </a:defRPr>
            </a:lvl1pPr>
            <a:lvl2pPr marL="685800" marR="0" indent="-336550" algn="l" defTabSz="914400" rtl="0" eaLnBrk="1" fontAlgn="auto" latinLnBrk="0" hangingPunct="1">
              <a:lnSpc>
                <a:spcPct val="100000"/>
              </a:lnSpc>
              <a:spcBef>
                <a:spcPts val="600"/>
              </a:spcBef>
              <a:spcAft>
                <a:spcPts val="0"/>
              </a:spcAft>
              <a:buClr>
                <a:srgbClr val="629DD1">
                  <a:lumMod val="50000"/>
                </a:srgbClr>
              </a:buClr>
              <a:buSzTx/>
              <a:buFont typeface="Wingdings 2" pitchFamily="18" charset="2"/>
              <a:buChar char=""/>
              <a:tabLst/>
              <a:defRPr lang="en-US" sz="1800" kern="1200" dirty="0" smtClean="0">
                <a:solidFill>
                  <a:schemeClr val="bg1"/>
                </a:solidFill>
                <a:latin typeface="+mn-lt"/>
                <a:ea typeface="+mn-ea"/>
                <a:cs typeface="+mn-cs"/>
              </a:defRPr>
            </a:lvl2pPr>
            <a:lvl3pPr marL="1035050" marR="0" indent="-349250" algn="l" defTabSz="914400" rtl="0" eaLnBrk="1" fontAlgn="auto" latinLnBrk="0" hangingPunct="1">
              <a:lnSpc>
                <a:spcPct val="100000"/>
              </a:lnSpc>
              <a:spcBef>
                <a:spcPts val="600"/>
              </a:spcBef>
              <a:spcAft>
                <a:spcPts val="0"/>
              </a:spcAft>
              <a:buClr>
                <a:srgbClr val="629DD1"/>
              </a:buClr>
              <a:buSzTx/>
              <a:buFont typeface="Wingdings 2" pitchFamily="18" charset="2"/>
              <a:buChar char=""/>
              <a:tabLst/>
              <a:defRPr lang="en-US" sz="1800" kern="1200" dirty="0" smtClean="0">
                <a:solidFill>
                  <a:schemeClr val="bg1"/>
                </a:solidFill>
                <a:latin typeface="+mn-lt"/>
                <a:ea typeface="+mn-ea"/>
                <a:cs typeface="+mn-cs"/>
              </a:defRPr>
            </a:lvl3pPr>
            <a:lvl4pPr marL="1371600" marR="0" indent="-336550" algn="l" defTabSz="914400" rtl="0" eaLnBrk="1" fontAlgn="auto" latinLnBrk="0" hangingPunct="1">
              <a:lnSpc>
                <a:spcPct val="100000"/>
              </a:lnSpc>
              <a:spcBef>
                <a:spcPts val="600"/>
              </a:spcBef>
              <a:spcAft>
                <a:spcPts val="0"/>
              </a:spcAft>
              <a:buClr>
                <a:srgbClr val="629DD1">
                  <a:lumMod val="50000"/>
                </a:srgbClr>
              </a:buClr>
              <a:buSzTx/>
              <a:buFont typeface="Wingdings 2" pitchFamily="18" charset="2"/>
              <a:buChar char=""/>
              <a:tabLst/>
              <a:defRPr lang="en-US" sz="1800" kern="1200" dirty="0" smtClean="0">
                <a:solidFill>
                  <a:schemeClr val="bg1"/>
                </a:solidFill>
                <a:latin typeface="+mn-lt"/>
                <a:ea typeface="+mn-ea"/>
                <a:cs typeface="+mn-cs"/>
              </a:defRPr>
            </a:lvl4pPr>
            <a:lvl5pPr marL="1720850" marR="0" indent="-349250" algn="l" defTabSz="914400" rtl="0" eaLnBrk="1" fontAlgn="auto" latinLnBrk="0" hangingPunct="1">
              <a:lnSpc>
                <a:spcPct val="100000"/>
              </a:lnSpc>
              <a:spcBef>
                <a:spcPts val="600"/>
              </a:spcBef>
              <a:spcAft>
                <a:spcPts val="0"/>
              </a:spcAft>
              <a:buClr>
                <a:srgbClr val="629DD1"/>
              </a:buClr>
              <a:buSzTx/>
              <a:buFont typeface="Wingdings 2" pitchFamily="18" charset="2"/>
              <a:buChar char=""/>
              <a:tabLst/>
              <a:defRPr lang="en-US" sz="1800" kern="1200" dirty="0">
                <a:solidFill>
                  <a:schemeClr val="bg1"/>
                </a:solidFill>
                <a:latin typeface="+mn-lt"/>
                <a:ea typeface="+mn-ea"/>
                <a:cs typeface="+mn-cs"/>
              </a:defRPr>
            </a:lvl5pPr>
            <a:lvl6pPr marL="2514600" indent="-228600" algn="l" rtl="0" eaLnBrk="1" fontAlgn="base" hangingPunct="1">
              <a:spcBef>
                <a:spcPct val="20000"/>
              </a:spcBef>
              <a:spcAft>
                <a:spcPct val="0"/>
              </a:spcAft>
              <a:buClr>
                <a:schemeClr val="accent1"/>
              </a:buClr>
              <a:buChar char="»"/>
              <a:defRPr sz="2000">
                <a:solidFill>
                  <a:schemeClr val="bg1"/>
                </a:solidFill>
                <a:latin typeface="+mn-lt"/>
              </a:defRPr>
            </a:lvl6pPr>
            <a:lvl7pPr marL="2971800" indent="-228600" algn="l" rtl="0" eaLnBrk="1" fontAlgn="base" hangingPunct="1">
              <a:spcBef>
                <a:spcPct val="20000"/>
              </a:spcBef>
              <a:spcAft>
                <a:spcPct val="0"/>
              </a:spcAft>
              <a:buClr>
                <a:schemeClr val="accent1"/>
              </a:buClr>
              <a:buChar char="»"/>
              <a:defRPr sz="2000">
                <a:solidFill>
                  <a:schemeClr val="bg1"/>
                </a:solidFill>
                <a:latin typeface="+mn-lt"/>
              </a:defRPr>
            </a:lvl7pPr>
            <a:lvl8pPr marL="3429000" indent="-228600" algn="l" rtl="0" eaLnBrk="1" fontAlgn="base" hangingPunct="1">
              <a:spcBef>
                <a:spcPct val="20000"/>
              </a:spcBef>
              <a:spcAft>
                <a:spcPct val="0"/>
              </a:spcAft>
              <a:buClr>
                <a:schemeClr val="accent1"/>
              </a:buClr>
              <a:buChar char="»"/>
              <a:defRPr sz="2000">
                <a:solidFill>
                  <a:schemeClr val="bg1"/>
                </a:solidFill>
                <a:latin typeface="+mn-lt"/>
              </a:defRPr>
            </a:lvl8pPr>
            <a:lvl9pPr marL="3886200" indent="-228600" algn="l" rtl="0" eaLnBrk="1" fontAlgn="base" hangingPunct="1">
              <a:spcBef>
                <a:spcPct val="20000"/>
              </a:spcBef>
              <a:spcAft>
                <a:spcPct val="0"/>
              </a:spcAft>
              <a:buClr>
                <a:schemeClr val="accent1"/>
              </a:buClr>
              <a:buChar char="»"/>
              <a:defRPr sz="2000">
                <a:solidFill>
                  <a:schemeClr val="bg1"/>
                </a:solidFill>
                <a:latin typeface="+mn-lt"/>
              </a:defRPr>
            </a:lvl9pPr>
          </a:lstStyle>
          <a:p>
            <a:r>
              <a:rPr lang="en-US" sz="2400" dirty="0" smtClean="0">
                <a:solidFill>
                  <a:schemeClr val="tx1"/>
                </a:solidFill>
              </a:rPr>
              <a:t>Patches </a:t>
            </a:r>
            <a:r>
              <a:rPr lang="en-US" sz="2400" dirty="0">
                <a:solidFill>
                  <a:schemeClr val="tx1"/>
                </a:solidFill>
              </a:rPr>
              <a:t>were inserted into </a:t>
            </a:r>
            <a:r>
              <a:rPr lang="en-US" sz="2400" i="1" dirty="0">
                <a:solidFill>
                  <a:schemeClr val="tx1"/>
                </a:solidFill>
              </a:rPr>
              <a:t>ex vivo </a:t>
            </a:r>
            <a:r>
              <a:rPr lang="en-US" sz="2400" dirty="0">
                <a:solidFill>
                  <a:schemeClr val="tx1"/>
                </a:solidFill>
              </a:rPr>
              <a:t>pig skin </a:t>
            </a:r>
            <a:r>
              <a:rPr lang="en-US" sz="2400" dirty="0" smtClean="0">
                <a:solidFill>
                  <a:schemeClr val="tx1"/>
                </a:solidFill>
              </a:rPr>
              <a:t> </a:t>
            </a:r>
            <a:endParaRPr lang="en-US" sz="2400" dirty="0">
              <a:solidFill>
                <a:schemeClr val="tx1"/>
              </a:solidFill>
            </a:endParaRPr>
          </a:p>
          <a:p>
            <a:r>
              <a:rPr lang="en-US" sz="2400" dirty="0">
                <a:solidFill>
                  <a:schemeClr val="tx1"/>
                </a:solidFill>
              </a:rPr>
              <a:t>Vaccine titer was measured before and after patch insertion</a:t>
            </a:r>
          </a:p>
          <a:p>
            <a:pPr marL="0" indent="0">
              <a:buNone/>
            </a:pPr>
            <a:endParaRPr lang="en-US" dirty="0"/>
          </a:p>
        </p:txBody>
      </p:sp>
      <p:sp>
        <p:nvSpPr>
          <p:cNvPr id="3" name="Title 1"/>
          <p:cNvSpPr txBox="1">
            <a:spLocks/>
          </p:cNvSpPr>
          <p:nvPr/>
        </p:nvSpPr>
        <p:spPr>
          <a:xfrm>
            <a:off x="457200" y="274638"/>
            <a:ext cx="8229600" cy="1143000"/>
          </a:xfrm>
          <a:prstGeom prst="rect">
            <a:avLst/>
          </a:prstGeom>
        </p:spPr>
        <p:txBody>
          <a:bodyP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solidFill>
                  <a:srgbClr val="FF0000"/>
                </a:solidFill>
              </a:rPr>
              <a:t>Delivery of a Standard Dose (10</a:t>
            </a:r>
            <a:r>
              <a:rPr lang="en-US" b="1" baseline="30000" dirty="0" smtClean="0">
                <a:solidFill>
                  <a:srgbClr val="FF0000"/>
                </a:solidFill>
              </a:rPr>
              <a:t>3</a:t>
            </a:r>
            <a:r>
              <a:rPr lang="en-US" b="1" dirty="0" smtClean="0">
                <a:solidFill>
                  <a:srgbClr val="FF0000"/>
                </a:solidFill>
              </a:rPr>
              <a:t> TCID</a:t>
            </a:r>
            <a:r>
              <a:rPr lang="en-US" b="1" baseline="-25000" dirty="0" smtClean="0">
                <a:solidFill>
                  <a:srgbClr val="FF0000"/>
                </a:solidFill>
              </a:rPr>
              <a:t>50</a:t>
            </a:r>
            <a:r>
              <a:rPr lang="en-US" b="1" dirty="0" smtClean="0">
                <a:solidFill>
                  <a:srgbClr val="FF0000"/>
                </a:solidFill>
              </a:rPr>
              <a:t>/dose)</a:t>
            </a:r>
            <a:endParaRPr lang="en-US" b="1" dirty="0">
              <a:solidFill>
                <a:srgbClr val="FF0000"/>
              </a:solidFill>
            </a:endParaRPr>
          </a:p>
        </p:txBody>
      </p:sp>
      <p:pic>
        <p:nvPicPr>
          <p:cNvPr id="4" name="Picture 18"/>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68122" y="3611323"/>
            <a:ext cx="2463531" cy="219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1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68122" y="1371701"/>
            <a:ext cx="2463531" cy="2194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l="33857" t="30530" r="45381" b="34301"/>
          <a:stretch/>
        </p:blipFill>
        <p:spPr bwMode="auto">
          <a:xfrm>
            <a:off x="2248831" y="3916871"/>
            <a:ext cx="1588168" cy="1520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Content Placeholder 4"/>
          <p:cNvPicPr>
            <a:picLocks noChangeAspect="1"/>
          </p:cNvPicPr>
          <p:nvPr/>
        </p:nvPicPr>
        <p:blipFill rotWithShape="1">
          <a:blip r:embed="rId6" cstate="print">
            <a:extLst>
              <a:ext uri="{28A0092B-C50C-407E-A947-70E740481C1C}">
                <a14:useLocalDpi xmlns:a14="http://schemas.microsoft.com/office/drawing/2010/main" val="0"/>
              </a:ext>
            </a:extLst>
          </a:blip>
          <a:srcRect r="31669" b="22591"/>
          <a:stretch/>
        </p:blipFill>
        <p:spPr>
          <a:xfrm>
            <a:off x="304800" y="3900027"/>
            <a:ext cx="1822458" cy="1554480"/>
          </a:xfrm>
          <a:prstGeom prst="rect">
            <a:avLst/>
          </a:prstGeom>
        </p:spPr>
      </p:pic>
      <p:pic>
        <p:nvPicPr>
          <p:cNvPr id="8" name="Content Placeholder 3"/>
          <p:cNvPicPr>
            <a:picLocks noChangeAspect="1"/>
          </p:cNvPicPr>
          <p:nvPr/>
        </p:nvPicPr>
        <p:blipFill rotWithShape="1">
          <a:blip r:embed="rId7" cstate="print">
            <a:extLst>
              <a:ext uri="{28A0092B-C50C-407E-A947-70E740481C1C}">
                <a14:useLocalDpi xmlns:a14="http://schemas.microsoft.com/office/drawing/2010/main" val="0"/>
              </a:ext>
            </a:extLst>
          </a:blip>
          <a:srcRect l="29209" t="22704"/>
          <a:stretch/>
        </p:blipFill>
        <p:spPr bwMode="auto">
          <a:xfrm>
            <a:off x="3986288" y="3900027"/>
            <a:ext cx="1890871" cy="1554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8134848" y="4011790"/>
            <a:ext cx="540533" cy="338554"/>
          </a:xfrm>
          <a:prstGeom prst="rect">
            <a:avLst/>
          </a:prstGeom>
          <a:noFill/>
        </p:spPr>
        <p:txBody>
          <a:bodyPr wrap="none" rtlCol="0">
            <a:spAutoFit/>
          </a:bodyPr>
          <a:lstStyle/>
          <a:p>
            <a:r>
              <a:rPr lang="en-US" sz="1600" dirty="0" smtClean="0">
                <a:latin typeface="Calibri" panose="020F0502020204030204" pitchFamily="34" charset="0"/>
              </a:rPr>
              <a:t>78%</a:t>
            </a:r>
            <a:endParaRPr lang="en-US" sz="1600" dirty="0">
              <a:latin typeface="Calibri" panose="020F0502020204030204" pitchFamily="34" charset="0"/>
            </a:endParaRPr>
          </a:p>
        </p:txBody>
      </p:sp>
      <p:sp>
        <p:nvSpPr>
          <p:cNvPr id="10" name="TextBox 9"/>
          <p:cNvSpPr txBox="1"/>
          <p:nvPr/>
        </p:nvSpPr>
        <p:spPr>
          <a:xfrm>
            <a:off x="8148916" y="1887351"/>
            <a:ext cx="540533" cy="338554"/>
          </a:xfrm>
          <a:prstGeom prst="rect">
            <a:avLst/>
          </a:prstGeom>
          <a:noFill/>
        </p:spPr>
        <p:txBody>
          <a:bodyPr wrap="none" rtlCol="0">
            <a:spAutoFit/>
          </a:bodyPr>
          <a:lstStyle/>
          <a:p>
            <a:r>
              <a:rPr lang="en-US" sz="1600" dirty="0" smtClean="0">
                <a:latin typeface="Calibri" panose="020F0502020204030204" pitchFamily="34" charset="0"/>
              </a:rPr>
              <a:t>70%</a:t>
            </a:r>
            <a:endParaRPr lang="en-US" sz="1600" dirty="0">
              <a:latin typeface="Calibri" panose="020F0502020204030204" pitchFamily="34" charset="0"/>
            </a:endParaRPr>
          </a:p>
        </p:txBody>
      </p:sp>
    </p:spTree>
    <p:extLst>
      <p:ext uri="{BB962C8B-B14F-4D97-AF65-F5344CB8AC3E}">
        <p14:creationId xmlns:p14="http://schemas.microsoft.com/office/powerpoint/2010/main" val="21218161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rot="5400000">
            <a:off x="996942" y="767328"/>
            <a:ext cx="2198130" cy="3887215"/>
          </a:xfrm>
        </p:spPr>
      </p:pic>
      <p:pic>
        <p:nvPicPr>
          <p:cNvPr id="7" name="Content Placeholder 6"/>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114801" y="1152434"/>
            <a:ext cx="4851135" cy="2743200"/>
          </a:xfrm>
        </p:spPr>
      </p:pic>
      <p:sp>
        <p:nvSpPr>
          <p:cNvPr id="2" name="Title 1"/>
          <p:cNvSpPr>
            <a:spLocks noGrp="1"/>
          </p:cNvSpPr>
          <p:nvPr>
            <p:ph type="title"/>
          </p:nvPr>
        </p:nvSpPr>
        <p:spPr>
          <a:xfrm>
            <a:off x="380999" y="191226"/>
            <a:ext cx="8229600" cy="1143000"/>
          </a:xfrm>
        </p:spPr>
        <p:txBody>
          <a:bodyPr>
            <a:normAutofit/>
          </a:bodyPr>
          <a:lstStyle/>
          <a:p>
            <a:r>
              <a:rPr lang="en-US" sz="3200" b="1" dirty="0">
                <a:solidFill>
                  <a:srgbClr val="FF0000"/>
                </a:solidFill>
              </a:rPr>
              <a:t>Vaccination of </a:t>
            </a:r>
            <a:r>
              <a:rPr lang="en-US" sz="3200" b="1" dirty="0" smtClean="0">
                <a:solidFill>
                  <a:srgbClr val="FF0000"/>
                </a:solidFill>
              </a:rPr>
              <a:t>Rhesus </a:t>
            </a:r>
            <a:r>
              <a:rPr lang="en-US" sz="3200" b="1" dirty="0">
                <a:solidFill>
                  <a:srgbClr val="FF0000"/>
                </a:solidFill>
              </a:rPr>
              <a:t>M</a:t>
            </a:r>
            <a:r>
              <a:rPr lang="en-US" sz="3200" b="1" dirty="0" smtClean="0">
                <a:solidFill>
                  <a:srgbClr val="FF0000"/>
                </a:solidFill>
              </a:rPr>
              <a:t>acaques</a:t>
            </a:r>
            <a:endParaRPr lang="en-US" sz="3200" b="1" dirty="0">
              <a:solidFill>
                <a:srgbClr val="FF0000"/>
              </a:solidFill>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13" y="3960949"/>
            <a:ext cx="4851135" cy="2743200"/>
          </a:xfrm>
          <a:prstGeom prst="rect">
            <a:avLst/>
          </a:prstGeom>
        </p:spPr>
      </p:pic>
      <p:sp>
        <p:nvSpPr>
          <p:cNvPr id="10" name="TextBox 9"/>
          <p:cNvSpPr txBox="1"/>
          <p:nvPr/>
        </p:nvSpPr>
        <p:spPr>
          <a:xfrm>
            <a:off x="4180649" y="1981200"/>
            <a:ext cx="630301" cy="369332"/>
          </a:xfrm>
          <a:prstGeom prst="rect">
            <a:avLst/>
          </a:prstGeom>
          <a:solidFill>
            <a:schemeClr val="bg1"/>
          </a:solidFill>
        </p:spPr>
        <p:txBody>
          <a:bodyPr wrap="none" rtlCol="0">
            <a:spAutoFit/>
          </a:bodyPr>
          <a:lstStyle/>
          <a:p>
            <a:r>
              <a:rPr lang="en-US" dirty="0"/>
              <a:t>Nair </a:t>
            </a:r>
          </a:p>
        </p:txBody>
      </p:sp>
      <p:cxnSp>
        <p:nvCxnSpPr>
          <p:cNvPr id="12" name="Straight Arrow Connector 11"/>
          <p:cNvCxnSpPr/>
          <p:nvPr/>
        </p:nvCxnSpPr>
        <p:spPr>
          <a:xfrm>
            <a:off x="4495799" y="2350532"/>
            <a:ext cx="315151" cy="39266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6357258" y="1814286"/>
            <a:ext cx="1371600" cy="121920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620000" y="1611868"/>
            <a:ext cx="700576" cy="369332"/>
          </a:xfrm>
          <a:prstGeom prst="rect">
            <a:avLst/>
          </a:prstGeom>
          <a:solidFill>
            <a:schemeClr val="bg1"/>
          </a:solidFill>
        </p:spPr>
        <p:txBody>
          <a:bodyPr wrap="none" rtlCol="0">
            <a:spAutoFit/>
          </a:bodyPr>
          <a:lstStyle/>
          <a:p>
            <a:r>
              <a:rPr lang="en-US" dirty="0"/>
              <a:t>Patch</a:t>
            </a:r>
          </a:p>
        </p:txBody>
      </p:sp>
      <p:pic>
        <p:nvPicPr>
          <p:cNvPr id="1026" name="Picture 2" descr="C:\Users\Yoo Chun\Documents\Lab\Rubella\Rhesus Study\Da Monkees\_MG_830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3000" y="4062549"/>
            <a:ext cx="3962400" cy="2641600"/>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6248400" y="4888049"/>
            <a:ext cx="1034142" cy="990600"/>
          </a:xfrm>
          <a:prstGeom prst="ellipse">
            <a:avLst/>
          </a:prstGeom>
          <a:noFill/>
          <a:ln w="38100">
            <a:solidFill>
              <a:schemeClr val="accent2"/>
            </a:solid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73298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639235" y="1143000"/>
            <a:ext cx="3566160" cy="2685108"/>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762000" y="1143000"/>
            <a:ext cx="3566160" cy="2685108"/>
          </a:xfrm>
        </p:spPr>
      </p:pic>
      <p:sp>
        <p:nvSpPr>
          <p:cNvPr id="2" name="Title 1"/>
          <p:cNvSpPr>
            <a:spLocks noGrp="1"/>
          </p:cNvSpPr>
          <p:nvPr>
            <p:ph type="title"/>
          </p:nvPr>
        </p:nvSpPr>
        <p:spPr>
          <a:xfrm>
            <a:off x="457200" y="76200"/>
            <a:ext cx="8229600" cy="1143000"/>
          </a:xfrm>
        </p:spPr>
        <p:txBody>
          <a:bodyPr>
            <a:normAutofit/>
          </a:bodyPr>
          <a:lstStyle/>
          <a:p>
            <a:r>
              <a:rPr lang="en-US" sz="2400" b="1" dirty="0">
                <a:solidFill>
                  <a:srgbClr val="FF0000"/>
                </a:solidFill>
                <a:latin typeface="Arial" panose="020B0604020202020204" pitchFamily="34" charset="0"/>
                <a:cs typeface="Arial" panose="020B0604020202020204" pitchFamily="34" charset="0"/>
              </a:rPr>
              <a:t>MR patches before (top) and after (bottom) insertion</a:t>
            </a:r>
          </a:p>
        </p:txBody>
      </p:sp>
      <p:pic>
        <p:nvPicPr>
          <p:cNvPr id="9" name="Content Placeholder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39235" y="3962400"/>
            <a:ext cx="3566160" cy="2685011"/>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00" y="3962400"/>
            <a:ext cx="3566160" cy="2685108"/>
          </a:xfrm>
          <a:prstGeom prst="rect">
            <a:avLst/>
          </a:prstGeom>
        </p:spPr>
      </p:pic>
    </p:spTree>
    <p:extLst>
      <p:ext uri="{BB962C8B-B14F-4D97-AF65-F5344CB8AC3E}">
        <p14:creationId xmlns:p14="http://schemas.microsoft.com/office/powerpoint/2010/main" val="18518694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50000"/>
          <a:stretch/>
        </p:blipFill>
        <p:spPr bwMode="auto">
          <a:xfrm>
            <a:off x="1767285" y="3511006"/>
            <a:ext cx="5682453" cy="3346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7534" y="0"/>
            <a:ext cx="6937375" cy="315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21909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b="1" dirty="0" smtClean="0">
                <a:solidFill>
                  <a:srgbClr val="FF0000"/>
                </a:solidFill>
                <a:latin typeface="Arial" panose="020B0604020202090204" pitchFamily="34" charset="0"/>
                <a:cs typeface="Arial" panose="020B0604020202090204" pitchFamily="34" charset="0"/>
              </a:rPr>
              <a:t/>
            </a:r>
            <a:br>
              <a:rPr lang="en-US" sz="2800" b="1" dirty="0" smtClean="0">
                <a:solidFill>
                  <a:srgbClr val="FF0000"/>
                </a:solidFill>
                <a:latin typeface="Arial" panose="020B0604020202090204" pitchFamily="34" charset="0"/>
                <a:cs typeface="Arial" panose="020B0604020202090204" pitchFamily="34" charset="0"/>
              </a:rPr>
            </a:br>
            <a:r>
              <a:rPr lang="en-US" sz="2800" b="1" dirty="0" smtClean="0">
                <a:solidFill>
                  <a:srgbClr val="FF0000"/>
                </a:solidFill>
                <a:latin typeface="Arial" panose="020B0604020202090204" pitchFamily="34" charset="0"/>
                <a:cs typeface="Arial" panose="020B0604020202090204" pitchFamily="34" charset="0"/>
              </a:rPr>
              <a:t>MR Microneedle Patch:</a:t>
            </a:r>
            <a:br>
              <a:rPr lang="en-US" sz="2800" b="1" dirty="0" smtClean="0">
                <a:solidFill>
                  <a:srgbClr val="FF0000"/>
                </a:solidFill>
                <a:latin typeface="Arial" panose="020B0604020202090204" pitchFamily="34" charset="0"/>
                <a:cs typeface="Arial" panose="020B0604020202090204" pitchFamily="34" charset="0"/>
              </a:rPr>
            </a:br>
            <a:r>
              <a:rPr lang="en-US" sz="2800" b="1" dirty="0" smtClean="0">
                <a:solidFill>
                  <a:srgbClr val="FF0000"/>
                </a:solidFill>
                <a:latin typeface="Arial" panose="020B0604020202090204" pitchFamily="34" charset="0"/>
                <a:cs typeface="Arial" panose="020B0604020202090204" pitchFamily="34" charset="0"/>
              </a:rPr>
              <a:t>Antibody </a:t>
            </a:r>
            <a:r>
              <a:rPr lang="en-US" sz="2800" b="1" dirty="0">
                <a:solidFill>
                  <a:srgbClr val="FF0000"/>
                </a:solidFill>
                <a:latin typeface="Arial" panose="020B0604020202090204" pitchFamily="34" charset="0"/>
                <a:cs typeface="Arial" panose="020B0604020202090204" pitchFamily="34" charset="0"/>
              </a:rPr>
              <a:t>R</a:t>
            </a:r>
            <a:r>
              <a:rPr lang="en-US" sz="2800" b="1" dirty="0" smtClean="0">
                <a:solidFill>
                  <a:srgbClr val="FF0000"/>
                </a:solidFill>
                <a:latin typeface="Arial" panose="020B0604020202090204" pitchFamily="34" charset="0"/>
                <a:cs typeface="Arial" panose="020B0604020202090204" pitchFamily="34" charset="0"/>
              </a:rPr>
              <a:t>esponse to Measles and Rubella is </a:t>
            </a:r>
            <a:r>
              <a:rPr lang="en-US" sz="2800" b="1" dirty="0">
                <a:solidFill>
                  <a:srgbClr val="FF0000"/>
                </a:solidFill>
                <a:latin typeface="Arial" panose="020B0604020202090204" pitchFamily="34" charset="0"/>
                <a:cs typeface="Arial" panose="020B0604020202090204" pitchFamily="34" charset="0"/>
              </a:rPr>
              <a:t>C</a:t>
            </a:r>
            <a:r>
              <a:rPr lang="en-US" sz="2800" b="1" dirty="0" smtClean="0">
                <a:solidFill>
                  <a:srgbClr val="FF0000"/>
                </a:solidFill>
                <a:latin typeface="Arial" panose="020B0604020202090204" pitchFamily="34" charset="0"/>
                <a:cs typeface="Arial" panose="020B0604020202090204" pitchFamily="34" charset="0"/>
              </a:rPr>
              <a:t>omparable </a:t>
            </a:r>
            <a:r>
              <a:rPr lang="en-US" sz="2800" b="1" dirty="0">
                <a:solidFill>
                  <a:srgbClr val="FF0000"/>
                </a:solidFill>
                <a:latin typeface="Arial" panose="020B0604020202090204" pitchFamily="34" charset="0"/>
                <a:cs typeface="Arial" panose="020B0604020202090204" pitchFamily="34" charset="0"/>
              </a:rPr>
              <a:t>between MN and </a:t>
            </a:r>
            <a:r>
              <a:rPr lang="en-US" sz="2800" b="1" dirty="0" smtClean="0">
                <a:solidFill>
                  <a:srgbClr val="FF0000"/>
                </a:solidFill>
                <a:latin typeface="Arial" panose="020B0604020202090204" pitchFamily="34" charset="0"/>
                <a:cs typeface="Arial" panose="020B0604020202090204" pitchFamily="34" charset="0"/>
              </a:rPr>
              <a:t>SQ</a:t>
            </a:r>
            <a:endParaRPr lang="en-US" sz="2800" b="1" dirty="0">
              <a:solidFill>
                <a:srgbClr val="FF0000"/>
              </a:solidFill>
              <a:latin typeface="Arial" panose="020B0604020202090204" pitchFamily="34" charset="0"/>
              <a:cs typeface="Arial" panose="020B0604020202090204" pitchFamily="34" charset="0"/>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133600"/>
            <a:ext cx="407809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0237" y="2133600"/>
            <a:ext cx="4462463"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31495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86960" y="228600"/>
            <a:ext cx="7612063" cy="1325563"/>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dirty="0" smtClean="0">
                <a:solidFill>
                  <a:srgbClr val="FF0000"/>
                </a:solidFill>
                <a:latin typeface="Arial" panose="020B0604020202020204" pitchFamily="34" charset="0"/>
                <a:cs typeface="Arial" panose="020B0604020202020204" pitchFamily="34" charset="0"/>
              </a:rPr>
              <a:t>Evaluation of Cellular Immune Response:</a:t>
            </a:r>
            <a:br>
              <a:rPr lang="en-US" sz="2400" dirty="0" smtClean="0">
                <a:solidFill>
                  <a:srgbClr val="FF0000"/>
                </a:solidFill>
                <a:latin typeface="Arial" panose="020B0604020202020204" pitchFamily="34" charset="0"/>
                <a:cs typeface="Arial" panose="020B0604020202020204" pitchFamily="34" charset="0"/>
              </a:rPr>
            </a:br>
            <a:r>
              <a:rPr lang="en-US" sz="2400" dirty="0" smtClean="0">
                <a:solidFill>
                  <a:srgbClr val="FF0000"/>
                </a:solidFill>
                <a:latin typeface="Arial" panose="020B0604020202020204" pitchFamily="34" charset="0"/>
                <a:cs typeface="Arial" panose="020B0604020202020204" pitchFamily="34" charset="0"/>
              </a:rPr>
              <a:t>Measles Microneedle Vaccination Study</a:t>
            </a:r>
            <a:endParaRPr lang="en-US" sz="2400" dirty="0">
              <a:solidFill>
                <a:srgbClr val="FF0000"/>
              </a:solidFill>
              <a:latin typeface="Arial" panose="020B0604020202020204" pitchFamily="34" charset="0"/>
              <a:cs typeface="Arial" panose="020B0604020202020204" pitchFamily="34" charset="0"/>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2064142984"/>
              </p:ext>
            </p:extLst>
          </p:nvPr>
        </p:nvGraphicFramePr>
        <p:xfrm>
          <a:off x="4114800" y="1371600"/>
          <a:ext cx="4842254" cy="4328891"/>
        </p:xfrm>
        <a:graphic>
          <a:graphicData uri="http://schemas.openxmlformats.org/presentationml/2006/ole">
            <mc:AlternateContent xmlns:mc="http://schemas.openxmlformats.org/markup-compatibility/2006">
              <mc:Choice xmlns:v="urn:schemas-microsoft-com:vml" Requires="v">
                <p:oleObj spid="_x0000_s1068" name="Prism 6" r:id="rId3" imgW="3878662" imgH="3467203" progId="Prism6.Document">
                  <p:embed/>
                </p:oleObj>
              </mc:Choice>
              <mc:Fallback>
                <p:oleObj name="Prism 6" r:id="rId3" imgW="3878662" imgH="3467203" progId="Prism6.Document">
                  <p:embed/>
                  <p:pic>
                    <p:nvPicPr>
                      <p:cNvPr id="0" name=""/>
                      <p:cNvPicPr/>
                      <p:nvPr/>
                    </p:nvPicPr>
                    <p:blipFill>
                      <a:blip r:embed="rId4"/>
                      <a:stretch>
                        <a:fillRect/>
                      </a:stretch>
                    </p:blipFill>
                    <p:spPr>
                      <a:xfrm>
                        <a:off x="4114800" y="1371600"/>
                        <a:ext cx="4842254" cy="4328891"/>
                      </a:xfrm>
                      <a:prstGeom prst="rect">
                        <a:avLst/>
                      </a:prstGeom>
                    </p:spPr>
                  </p:pic>
                </p:oleObj>
              </mc:Fallback>
            </mc:AlternateContent>
          </a:graphicData>
        </a:graphic>
      </p:graphicFrame>
      <p:sp>
        <p:nvSpPr>
          <p:cNvPr id="8" name="Content Placeholder 6"/>
          <p:cNvSpPr txBox="1">
            <a:spLocks/>
          </p:cNvSpPr>
          <p:nvPr/>
        </p:nvSpPr>
        <p:spPr>
          <a:xfrm>
            <a:off x="152400" y="1447800"/>
            <a:ext cx="3962400" cy="4851400"/>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0000"/>
              </a:buClr>
            </a:pPr>
            <a:r>
              <a:rPr lang="en-US" sz="1600" dirty="0" smtClean="0">
                <a:latin typeface="Arial" panose="020B0604020202020204" pitchFamily="34" charset="0"/>
                <a:cs typeface="Arial" panose="020B0604020202020204" pitchFamily="34" charset="0"/>
              </a:rPr>
              <a:t>CMI for measles is being measured using a monkey specific IFN-g ELISPOT assay</a:t>
            </a:r>
          </a:p>
          <a:p>
            <a:pPr>
              <a:buClr>
                <a:srgbClr val="FF0000"/>
              </a:buClr>
            </a:pPr>
            <a:endParaRPr lang="en-US" sz="1600" dirty="0" smtClean="0">
              <a:latin typeface="Arial" panose="020B0604020202020204" pitchFamily="34" charset="0"/>
              <a:cs typeface="Arial" panose="020B0604020202020204" pitchFamily="34" charset="0"/>
            </a:endParaRPr>
          </a:p>
          <a:p>
            <a:pPr>
              <a:buClr>
                <a:srgbClr val="FF0000"/>
              </a:buClr>
            </a:pPr>
            <a:r>
              <a:rPr lang="en-US" sz="1600" dirty="0" smtClean="0">
                <a:latin typeface="Arial" panose="020B0604020202020204" pitchFamily="34" charset="0"/>
                <a:cs typeface="Arial" panose="020B0604020202020204" pitchFamily="34" charset="0"/>
              </a:rPr>
              <a:t>Comparable IFN-g response between MN and SQ groups at time points tested thus far</a:t>
            </a:r>
          </a:p>
          <a:p>
            <a:pPr>
              <a:buClr>
                <a:srgbClr val="FF0000"/>
              </a:buClr>
            </a:pPr>
            <a:endParaRPr lang="en-US" sz="1600" dirty="0" smtClean="0">
              <a:latin typeface="Arial" panose="020B0604020202020204" pitchFamily="34" charset="0"/>
              <a:cs typeface="Arial" panose="020B0604020202020204" pitchFamily="34" charset="0"/>
            </a:endParaRPr>
          </a:p>
          <a:p>
            <a:pPr>
              <a:buClr>
                <a:srgbClr val="FF0000"/>
              </a:buClr>
            </a:pPr>
            <a:r>
              <a:rPr lang="en-US" sz="1600" dirty="0" smtClean="0">
                <a:latin typeface="Arial" panose="020B0604020202020204" pitchFamily="34" charset="0"/>
                <a:cs typeface="Arial" panose="020B0604020202020204" pitchFamily="34" charset="0"/>
              </a:rPr>
              <a:t>Normalized data suggest that MN may have higher sustained measles specific response at later time points</a:t>
            </a:r>
          </a:p>
          <a:p>
            <a:pPr>
              <a:buClr>
                <a:srgbClr val="FF0000"/>
              </a:buClr>
            </a:pPr>
            <a:endParaRPr lang="en-US" sz="1600" dirty="0" smtClean="0">
              <a:latin typeface="Arial" panose="020B0604020202020204" pitchFamily="34" charset="0"/>
              <a:cs typeface="Arial" panose="020B0604020202020204" pitchFamily="34" charset="0"/>
            </a:endParaRPr>
          </a:p>
          <a:p>
            <a:pPr>
              <a:buClr>
                <a:srgbClr val="FF0000"/>
              </a:buClr>
            </a:pPr>
            <a:r>
              <a:rPr lang="en-US" sz="1600" dirty="0" smtClean="0">
                <a:latin typeface="Arial" panose="020B0604020202020204" pitchFamily="34" charset="0"/>
                <a:cs typeface="Arial" panose="020B0604020202020204" pitchFamily="34" charset="0"/>
              </a:rPr>
              <a:t>Currently CMI of MR microneedle immunized monkeys is being evaluated </a:t>
            </a:r>
          </a:p>
          <a:p>
            <a:endParaRPr lang="en-US" sz="1600" dirty="0"/>
          </a:p>
        </p:txBody>
      </p:sp>
      <p:sp>
        <p:nvSpPr>
          <p:cNvPr id="3" name="Oval 2"/>
          <p:cNvSpPr/>
          <p:nvPr/>
        </p:nvSpPr>
        <p:spPr>
          <a:xfrm>
            <a:off x="7696200" y="3124200"/>
            <a:ext cx="1295400" cy="1371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97166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1295400"/>
            <a:ext cx="8001000" cy="4616648"/>
          </a:xfrm>
          <a:prstGeom prst="rect">
            <a:avLst/>
          </a:prstGeom>
          <a:noFill/>
        </p:spPr>
        <p:txBody>
          <a:bodyPr wrap="square" rtlCol="0">
            <a:spAutoFit/>
          </a:bodyPr>
          <a:lstStyle/>
          <a:p>
            <a:pPr>
              <a:buClr>
                <a:srgbClr val="FF0000"/>
              </a:buClr>
            </a:pPr>
            <a:r>
              <a:rPr lang="en-US" sz="2000" b="1" dirty="0" smtClean="0">
                <a:solidFill>
                  <a:srgbClr val="FF0000"/>
                </a:solidFill>
                <a:latin typeface="Arial" panose="020B0604020202090204" pitchFamily="34" charset="0"/>
                <a:cs typeface="Arial" panose="020B0604020202090204" pitchFamily="34" charset="0"/>
              </a:rPr>
              <a:t>Conclusions</a:t>
            </a:r>
          </a:p>
          <a:p>
            <a:pPr marL="285750" indent="-285750">
              <a:buClr>
                <a:srgbClr val="FF0000"/>
              </a:buClr>
              <a:buFont typeface="Arial" panose="020B0604020202090204" pitchFamily="34" charset="0"/>
              <a:buChar char="•"/>
            </a:pPr>
            <a:endParaRPr lang="en-US" sz="2000" dirty="0">
              <a:latin typeface="Arial" panose="020B0604020202090204" pitchFamily="34" charset="0"/>
              <a:cs typeface="Arial" panose="020B0604020202090204" pitchFamily="34" charset="0"/>
            </a:endParaRPr>
          </a:p>
          <a:p>
            <a:pPr marL="285750" indent="-285750">
              <a:buClr>
                <a:srgbClr val="FF0000"/>
              </a:buClr>
              <a:buFont typeface="Arial" panose="020B0604020202090204" pitchFamily="34" charset="0"/>
              <a:buChar char="•"/>
            </a:pPr>
            <a:r>
              <a:rPr lang="en-US" sz="2000" dirty="0" smtClean="0">
                <a:latin typeface="Arial" panose="020B0604020202090204" pitchFamily="34" charset="0"/>
                <a:cs typeface="Arial" panose="020B0604020202090204" pitchFamily="34" charset="0"/>
              </a:rPr>
              <a:t>MR microneedle patches are immunogenic in </a:t>
            </a:r>
            <a:r>
              <a:rPr lang="en-US" sz="2000" dirty="0">
                <a:latin typeface="Arial" panose="020B0604020202090204" pitchFamily="34" charset="0"/>
                <a:cs typeface="Arial" panose="020B0604020202090204" pitchFamily="34" charset="0"/>
              </a:rPr>
              <a:t>rhesus </a:t>
            </a:r>
            <a:r>
              <a:rPr lang="en-US" sz="2000" dirty="0" smtClean="0">
                <a:latin typeface="Arial" panose="020B0604020202090204" pitchFamily="34" charset="0"/>
                <a:cs typeface="Arial" panose="020B0604020202090204" pitchFamily="34" charset="0"/>
              </a:rPr>
              <a:t>macaques (</a:t>
            </a:r>
            <a:r>
              <a:rPr lang="en-US" sz="2000" dirty="0">
                <a:latin typeface="Arial" panose="020B0604020202090204" pitchFamily="34" charset="0"/>
                <a:cs typeface="Arial" panose="020B0604020202090204" pitchFamily="34" charset="0"/>
              </a:rPr>
              <a:t>both humoral and </a:t>
            </a:r>
            <a:r>
              <a:rPr lang="en-US" sz="2000" dirty="0" smtClean="0">
                <a:latin typeface="Arial" panose="020B0604020202090204" pitchFamily="34" charset="0"/>
                <a:cs typeface="Arial" panose="020B0604020202090204" pitchFamily="34" charset="0"/>
              </a:rPr>
              <a:t>cellular </a:t>
            </a:r>
            <a:r>
              <a:rPr lang="en-US" sz="2000" dirty="0">
                <a:latin typeface="Arial" panose="020B0604020202090204" pitchFamily="34" charset="0"/>
                <a:cs typeface="Arial" panose="020B0604020202090204" pitchFamily="34" charset="0"/>
              </a:rPr>
              <a:t>immunity detected) </a:t>
            </a:r>
            <a:endParaRPr lang="en-US" sz="2000" dirty="0" smtClean="0">
              <a:latin typeface="Arial" panose="020B0604020202090204" pitchFamily="34" charset="0"/>
              <a:cs typeface="Arial" panose="020B0604020202090204" pitchFamily="34" charset="0"/>
            </a:endParaRPr>
          </a:p>
          <a:p>
            <a:pPr marL="742950" lvl="1" indent="-285750">
              <a:buClr>
                <a:srgbClr val="FF0000"/>
              </a:buClr>
              <a:buFont typeface="Arial" panose="020B0604020202090204" pitchFamily="34" charset="0"/>
              <a:buChar char="•"/>
            </a:pPr>
            <a:r>
              <a:rPr lang="en-US" sz="2000" dirty="0" smtClean="0">
                <a:latin typeface="Arial" panose="020B0604020202090204" pitchFamily="34" charset="0"/>
                <a:cs typeface="Arial" panose="020B0604020202090204" pitchFamily="34" charset="0"/>
              </a:rPr>
              <a:t>One experiment with M</a:t>
            </a:r>
          </a:p>
          <a:p>
            <a:pPr marL="742950" lvl="1" indent="-285750">
              <a:buClr>
                <a:srgbClr val="FF0000"/>
              </a:buClr>
              <a:buFont typeface="Arial" panose="020B0604020202090204" pitchFamily="34" charset="0"/>
              <a:buChar char="•"/>
            </a:pPr>
            <a:r>
              <a:rPr lang="en-US" sz="2000" dirty="0" smtClean="0">
                <a:latin typeface="Arial" panose="020B0604020202090204" pitchFamily="34" charset="0"/>
                <a:cs typeface="Arial" panose="020B0604020202090204" pitchFamily="34" charset="0"/>
              </a:rPr>
              <a:t>Two experiments with MR (including infant rhesus)</a:t>
            </a:r>
          </a:p>
          <a:p>
            <a:pPr marL="285750" indent="-285750">
              <a:buClr>
                <a:srgbClr val="FF0000"/>
              </a:buClr>
              <a:buFont typeface="Arial" panose="020B0604020202090204" pitchFamily="34" charset="0"/>
              <a:buChar char="•"/>
            </a:pPr>
            <a:endParaRPr lang="en-US" sz="2000" dirty="0">
              <a:latin typeface="Arial" panose="020B0604020202090204" pitchFamily="34" charset="0"/>
              <a:cs typeface="Arial" panose="020B0604020202090204" pitchFamily="34" charset="0"/>
            </a:endParaRPr>
          </a:p>
          <a:p>
            <a:pPr marL="285750" indent="-285750">
              <a:buClr>
                <a:srgbClr val="FF0000"/>
              </a:buClr>
              <a:buFont typeface="Arial" panose="020B0604020202090204" pitchFamily="34" charset="0"/>
              <a:buChar char="•"/>
            </a:pPr>
            <a:r>
              <a:rPr lang="en-US" sz="2000" dirty="0" smtClean="0">
                <a:latin typeface="Arial" panose="020B0604020202090204" pitchFamily="34" charset="0"/>
                <a:cs typeface="Arial" panose="020B0604020202090204" pitchFamily="34" charset="0"/>
              </a:rPr>
              <a:t>Antibody titers in response to MN vaccination are at least equivalent to those of SQ</a:t>
            </a:r>
          </a:p>
          <a:p>
            <a:pPr marL="285750" indent="-285750">
              <a:buClr>
                <a:srgbClr val="FF0000"/>
              </a:buClr>
              <a:buFont typeface="Arial" panose="020B0604020202090204" pitchFamily="34" charset="0"/>
              <a:buChar char="•"/>
            </a:pPr>
            <a:endParaRPr lang="en-US" sz="2000" dirty="0">
              <a:latin typeface="Arial" panose="020B0604020202090204" pitchFamily="34" charset="0"/>
              <a:cs typeface="Arial" panose="020B0604020202090204" pitchFamily="34" charset="0"/>
            </a:endParaRPr>
          </a:p>
          <a:p>
            <a:pPr marL="285750" indent="-285750">
              <a:buClr>
                <a:srgbClr val="FF0000"/>
              </a:buClr>
              <a:buFont typeface="Arial" panose="020B0604020202090204" pitchFamily="34" charset="0"/>
              <a:buChar char="•"/>
            </a:pPr>
            <a:r>
              <a:rPr lang="en-US" sz="2000" dirty="0" smtClean="0">
                <a:latin typeface="Arial" panose="020B0604020202090204" pitchFamily="34" charset="0"/>
                <a:cs typeface="Arial" panose="020B0604020202090204" pitchFamily="34" charset="0"/>
              </a:rPr>
              <a:t>MN patches are thermostable and may require less stringent cold chain requirements than current, injectable vaccine</a:t>
            </a:r>
          </a:p>
          <a:p>
            <a:endParaRPr lang="en-US" dirty="0"/>
          </a:p>
          <a:p>
            <a:endParaRPr lang="en-US" dirty="0" smtClean="0"/>
          </a:p>
          <a:p>
            <a:endParaRPr lang="en-US" dirty="0"/>
          </a:p>
        </p:txBody>
      </p:sp>
    </p:spTree>
    <p:extLst>
      <p:ext uri="{BB962C8B-B14F-4D97-AF65-F5344CB8AC3E}">
        <p14:creationId xmlns:p14="http://schemas.microsoft.com/office/powerpoint/2010/main" val="40179626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524000"/>
            <a:ext cx="8610600" cy="4525963"/>
          </a:xfrm>
        </p:spPr>
        <p:txBody>
          <a:bodyPr>
            <a:normAutofit lnSpcReduction="10000"/>
          </a:bodyPr>
          <a:lstStyle/>
          <a:p>
            <a:pPr>
              <a:buClr>
                <a:srgbClr val="FF0000"/>
              </a:buClr>
            </a:pPr>
            <a:r>
              <a:rPr lang="en-US" sz="2000" dirty="0" smtClean="0">
                <a:latin typeface="Arial" panose="020B0604020202020204" pitchFamily="34" charset="0"/>
                <a:cs typeface="Arial" panose="020B0604020202020204" pitchFamily="34" charset="0"/>
              </a:rPr>
              <a:t>Continue development </a:t>
            </a:r>
            <a:r>
              <a:rPr lang="en-US" sz="2000" dirty="0">
                <a:latin typeface="Arial" panose="020B0604020202020204" pitchFamily="34" charset="0"/>
                <a:cs typeface="Arial" panose="020B0604020202020204" pitchFamily="34" charset="0"/>
              </a:rPr>
              <a:t>of MN </a:t>
            </a:r>
            <a:r>
              <a:rPr lang="en-US" sz="2000" dirty="0" smtClean="0">
                <a:latin typeface="Arial" panose="020B0604020202020204" pitchFamily="34" charset="0"/>
                <a:cs typeface="Arial" panose="020B0604020202020204" pitchFamily="34" charset="0"/>
              </a:rPr>
              <a:t>microneedle patch formulation with a </a:t>
            </a:r>
            <a:r>
              <a:rPr lang="en-US" sz="2000" dirty="0">
                <a:latin typeface="Arial" panose="020B0604020202020204" pitchFamily="34" charset="0"/>
                <a:cs typeface="Arial" panose="020B0604020202020204" pitchFamily="34" charset="0"/>
              </a:rPr>
              <a:t>bulk </a:t>
            </a:r>
            <a:r>
              <a:rPr lang="en-US" sz="2000" dirty="0" smtClean="0">
                <a:latin typeface="Arial" panose="020B0604020202020204" pitchFamily="34" charset="0"/>
                <a:cs typeface="Arial" panose="020B0604020202020204" pitchFamily="34" charset="0"/>
              </a:rPr>
              <a:t>preparation of a licensed commercial vaccine</a:t>
            </a:r>
            <a:endParaRPr lang="en-US" sz="2000" dirty="0">
              <a:latin typeface="Arial" panose="020B0604020202020204" pitchFamily="34" charset="0"/>
              <a:cs typeface="Arial" panose="020B0604020202020204" pitchFamily="34" charset="0"/>
            </a:endParaRPr>
          </a:p>
          <a:p>
            <a:pPr lvl="1">
              <a:buClr>
                <a:srgbClr val="FF0000"/>
              </a:buClr>
            </a:pPr>
            <a:r>
              <a:rPr lang="en-US" sz="2000" dirty="0">
                <a:latin typeface="Arial" panose="020B0604020202020204" pitchFamily="34" charset="0"/>
                <a:cs typeface="Arial" panose="020B0604020202020204" pitchFamily="34" charset="0"/>
              </a:rPr>
              <a:t>Long term </a:t>
            </a:r>
            <a:r>
              <a:rPr lang="en-US" sz="2000" dirty="0" smtClean="0">
                <a:latin typeface="Arial" panose="020B0604020202020204" pitchFamily="34" charset="0"/>
                <a:cs typeface="Arial" panose="020B0604020202020204" pitchFamily="34" charset="0"/>
              </a:rPr>
              <a:t>stability studies, potency retention</a:t>
            </a:r>
            <a:endParaRPr lang="en-US" sz="2000" dirty="0">
              <a:latin typeface="Arial" panose="020B0604020202020204" pitchFamily="34" charset="0"/>
              <a:cs typeface="Arial" panose="020B0604020202020204" pitchFamily="34" charset="0"/>
            </a:endParaRPr>
          </a:p>
          <a:p>
            <a:pPr lvl="1">
              <a:buClr>
                <a:srgbClr val="FF0000"/>
              </a:buClr>
            </a:pPr>
            <a:r>
              <a:rPr lang="en-US" sz="2000" dirty="0">
                <a:latin typeface="Arial" panose="020B0604020202020204" pitchFamily="34" charset="0"/>
                <a:cs typeface="Arial" panose="020B0604020202020204" pitchFamily="34" charset="0"/>
              </a:rPr>
              <a:t>Immunogenicity in rhesus macaques</a:t>
            </a:r>
          </a:p>
          <a:p>
            <a:pPr>
              <a:buClr>
                <a:srgbClr val="FF0000"/>
              </a:buClr>
            </a:pPr>
            <a:r>
              <a:rPr lang="en-US" sz="2000" dirty="0">
                <a:latin typeface="Arial" panose="020B0604020202020204" pitchFamily="34" charset="0"/>
                <a:cs typeface="Arial" panose="020B0604020202020204" pitchFamily="34" charset="0"/>
              </a:rPr>
              <a:t>Develop new </a:t>
            </a:r>
            <a:r>
              <a:rPr lang="en-US" sz="2000" dirty="0" smtClean="0">
                <a:latin typeface="Arial" panose="020B0604020202020204" pitchFamily="34" charset="0"/>
                <a:cs typeface="Arial" panose="020B0604020202020204" pitchFamily="34" charset="0"/>
              </a:rPr>
              <a:t>assays to measure immunity in rhesus </a:t>
            </a:r>
            <a:endParaRPr lang="en-US" sz="2000" dirty="0">
              <a:latin typeface="Arial" panose="020B0604020202020204" pitchFamily="34" charset="0"/>
              <a:cs typeface="Arial" panose="020B0604020202020204" pitchFamily="34" charset="0"/>
            </a:endParaRPr>
          </a:p>
          <a:p>
            <a:pPr lvl="1">
              <a:buClr>
                <a:srgbClr val="FF0000"/>
              </a:buClr>
            </a:pPr>
            <a:r>
              <a:rPr lang="en-US" sz="2000" dirty="0">
                <a:latin typeface="Arial" panose="020B0604020202020204" pitchFamily="34" charset="0"/>
                <a:cs typeface="Arial" panose="020B0604020202020204" pitchFamily="34" charset="0"/>
              </a:rPr>
              <a:t>Cellular immunity</a:t>
            </a:r>
          </a:p>
          <a:p>
            <a:pPr lvl="1">
              <a:buClr>
                <a:srgbClr val="FF0000"/>
              </a:buClr>
            </a:pPr>
            <a:r>
              <a:rPr lang="en-US" sz="2000" dirty="0" err="1">
                <a:latin typeface="Arial" panose="020B0604020202020204" pitchFamily="34" charset="0"/>
                <a:cs typeface="Arial" panose="020B0604020202020204" pitchFamily="34" charset="0"/>
              </a:rPr>
              <a:t>Microbead</a:t>
            </a:r>
            <a:r>
              <a:rPr lang="en-US" sz="2000" dirty="0">
                <a:latin typeface="Arial" panose="020B0604020202020204" pitchFamily="34" charset="0"/>
                <a:cs typeface="Arial" panose="020B0604020202020204" pitchFamily="34" charset="0"/>
              </a:rPr>
              <a:t> assay for </a:t>
            </a:r>
            <a:r>
              <a:rPr lang="en-US" sz="2000" dirty="0" smtClean="0">
                <a:latin typeface="Arial" panose="020B0604020202020204" pitchFamily="34" charset="0"/>
                <a:cs typeface="Arial" panose="020B0604020202020204" pitchFamily="34" charset="0"/>
              </a:rPr>
              <a:t>IgG (rhesus specific </a:t>
            </a:r>
            <a:r>
              <a:rPr lang="en-US" sz="2000" dirty="0" err="1" smtClean="0">
                <a:latin typeface="Arial" panose="020B0604020202020204" pitchFamily="34" charset="0"/>
                <a:cs typeface="Arial" panose="020B0604020202020204" pitchFamily="34" charset="0"/>
              </a:rPr>
              <a:t>Luminex</a:t>
            </a:r>
            <a:r>
              <a:rPr lang="en-US" sz="2000" dirty="0" smtClean="0">
                <a:latin typeface="Arial" panose="020B0604020202020204" pitchFamily="34" charset="0"/>
                <a:cs typeface="Arial" panose="020B0604020202020204" pitchFamily="34" charset="0"/>
              </a:rPr>
              <a:t>)</a:t>
            </a:r>
            <a:endParaRPr lang="en-US" sz="2000" dirty="0">
              <a:latin typeface="Arial" panose="020B0604020202020204" pitchFamily="34" charset="0"/>
              <a:cs typeface="Arial" panose="020B0604020202020204" pitchFamily="34" charset="0"/>
            </a:endParaRPr>
          </a:p>
          <a:p>
            <a:pPr>
              <a:buClr>
                <a:srgbClr val="FF0000"/>
              </a:buClr>
            </a:pPr>
            <a:r>
              <a:rPr lang="en-US" sz="2000" dirty="0">
                <a:latin typeface="Arial" panose="020B0604020202020204" pitchFamily="34" charset="0"/>
                <a:cs typeface="Arial" panose="020B0604020202020204" pitchFamily="34" charset="0"/>
              </a:rPr>
              <a:t>Infant vaccine </a:t>
            </a:r>
            <a:r>
              <a:rPr lang="en-US" sz="2000" dirty="0" smtClean="0">
                <a:latin typeface="Arial" panose="020B0604020202020204" pitchFamily="34" charset="0"/>
                <a:cs typeface="Arial" panose="020B0604020202020204" pitchFamily="34" charset="0"/>
              </a:rPr>
              <a:t>study (in progress)</a:t>
            </a:r>
          </a:p>
          <a:p>
            <a:pPr lvl="1">
              <a:buClr>
                <a:srgbClr val="FF0000"/>
              </a:buClr>
            </a:pPr>
            <a:r>
              <a:rPr lang="en-US" sz="1600" dirty="0" smtClean="0">
                <a:latin typeface="Arial" panose="020B0604020202020204" pitchFamily="34" charset="0"/>
                <a:cs typeface="Arial" panose="020B0604020202020204" pitchFamily="34" charset="0"/>
              </a:rPr>
              <a:t>PRN titers </a:t>
            </a:r>
          </a:p>
          <a:p>
            <a:pPr lvl="1">
              <a:buClr>
                <a:srgbClr val="FF0000"/>
              </a:buClr>
            </a:pPr>
            <a:r>
              <a:rPr lang="en-US" sz="1600" dirty="0" smtClean="0">
                <a:latin typeface="Arial" panose="020B0604020202020204" pitchFamily="34" charset="0"/>
                <a:cs typeface="Arial" panose="020B0604020202020204" pitchFamily="34" charset="0"/>
              </a:rPr>
              <a:t>Challenge with </a:t>
            </a:r>
            <a:r>
              <a:rPr lang="en-US" sz="1600" dirty="0" err="1" smtClean="0">
                <a:latin typeface="Arial" panose="020B0604020202020204" pitchFamily="34" charset="0"/>
                <a:cs typeface="Arial" panose="020B0604020202020204" pitchFamily="34" charset="0"/>
              </a:rPr>
              <a:t>wt</a:t>
            </a:r>
            <a:r>
              <a:rPr lang="en-US" sz="1600" dirty="0" smtClean="0">
                <a:latin typeface="Arial" panose="020B0604020202020204" pitchFamily="34" charset="0"/>
                <a:cs typeface="Arial" panose="020B0604020202020204" pitchFamily="34" charset="0"/>
              </a:rPr>
              <a:t> MeV</a:t>
            </a:r>
            <a:endParaRPr lang="en-US" sz="1600" dirty="0">
              <a:latin typeface="Arial" panose="020B0604020202020204" pitchFamily="34" charset="0"/>
              <a:cs typeface="Arial" panose="020B0604020202020204" pitchFamily="34" charset="0"/>
            </a:endParaRPr>
          </a:p>
          <a:p>
            <a:pPr>
              <a:buClr>
                <a:srgbClr val="FF0000"/>
              </a:buClr>
            </a:pPr>
            <a:r>
              <a:rPr lang="en-US" sz="2000" dirty="0">
                <a:latin typeface="Arial" panose="020B0604020202020204" pitchFamily="34" charset="0"/>
                <a:cs typeface="Arial" panose="020B0604020202020204" pitchFamily="34" charset="0"/>
              </a:rPr>
              <a:t>Address regulatory issues</a:t>
            </a:r>
          </a:p>
          <a:p>
            <a:pPr>
              <a:buClr>
                <a:srgbClr val="FF0000"/>
              </a:buClr>
            </a:pPr>
            <a:r>
              <a:rPr lang="en-US" sz="2000" dirty="0" smtClean="0">
                <a:latin typeface="Arial" panose="020B0604020202020204" pitchFamily="34" charset="0"/>
                <a:cs typeface="Arial" panose="020B0604020202020204" pitchFamily="34" charset="0"/>
              </a:rPr>
              <a:t>Develop plan </a:t>
            </a:r>
            <a:r>
              <a:rPr lang="en-US" sz="2000" dirty="0">
                <a:latin typeface="Arial" panose="020B0604020202020204" pitchFamily="34" charset="0"/>
                <a:cs typeface="Arial" panose="020B0604020202020204" pitchFamily="34" charset="0"/>
              </a:rPr>
              <a:t>for clinical trials in </a:t>
            </a:r>
            <a:r>
              <a:rPr lang="en-US" sz="2000" dirty="0" smtClean="0">
                <a:latin typeface="Arial" panose="020B0604020202020204" pitchFamily="34" charset="0"/>
                <a:cs typeface="Arial" panose="020B0604020202020204" pitchFamily="34" charset="0"/>
              </a:rPr>
              <a:t>humans</a:t>
            </a:r>
          </a:p>
          <a:p>
            <a:pPr>
              <a:buClr>
                <a:srgbClr val="FF0000"/>
              </a:buClr>
            </a:pPr>
            <a:r>
              <a:rPr lang="en-US" sz="2000" dirty="0" smtClean="0">
                <a:latin typeface="Arial" panose="020B0604020202020204" pitchFamily="34" charset="0"/>
                <a:cs typeface="Arial" panose="020B0604020202020204" pitchFamily="34" charset="0"/>
              </a:rPr>
              <a:t>Commercial partner; Micron Biomedical: http</a:t>
            </a:r>
            <a:r>
              <a:rPr lang="en-US" sz="2000" dirty="0">
                <a:latin typeface="Arial" panose="020B0604020202020204" pitchFamily="34" charset="0"/>
                <a:cs typeface="Arial" panose="020B0604020202020204" pitchFamily="34" charset="0"/>
              </a:rPr>
              <a:t>://micronbiomedical.com/</a:t>
            </a:r>
          </a:p>
        </p:txBody>
      </p:sp>
      <p:sp>
        <p:nvSpPr>
          <p:cNvPr id="3" name="Title 2"/>
          <p:cNvSpPr>
            <a:spLocks noGrp="1"/>
          </p:cNvSpPr>
          <p:nvPr>
            <p:ph type="title"/>
          </p:nvPr>
        </p:nvSpPr>
        <p:spPr>
          <a:xfrm>
            <a:off x="457200" y="457200"/>
            <a:ext cx="8229600" cy="1143000"/>
          </a:xfrm>
        </p:spPr>
        <p:txBody>
          <a:bodyPr>
            <a:normAutofit/>
          </a:bodyPr>
          <a:lstStyle/>
          <a:p>
            <a:r>
              <a:rPr lang="en-US" sz="2800" b="1" dirty="0">
                <a:solidFill>
                  <a:srgbClr val="FF0000"/>
                </a:solidFill>
                <a:latin typeface="Arial" panose="020B0604020202020204" pitchFamily="34" charset="0"/>
                <a:cs typeface="Arial" panose="020B0604020202020204" pitchFamily="34" charset="0"/>
              </a:rPr>
              <a:t>Ongoing and </a:t>
            </a:r>
            <a:r>
              <a:rPr lang="en-US" sz="2800" b="1" dirty="0" smtClean="0">
                <a:solidFill>
                  <a:srgbClr val="FF0000"/>
                </a:solidFill>
                <a:latin typeface="Arial" panose="020B0604020202020204" pitchFamily="34" charset="0"/>
                <a:cs typeface="Arial" panose="020B0604020202020204" pitchFamily="34" charset="0"/>
              </a:rPr>
              <a:t>Next </a:t>
            </a:r>
            <a:r>
              <a:rPr lang="en-US" sz="2800" b="1" dirty="0">
                <a:solidFill>
                  <a:srgbClr val="FF0000"/>
                </a:solidFill>
                <a:latin typeface="Arial" panose="020B0604020202020204" pitchFamily="34" charset="0"/>
                <a:cs typeface="Arial" panose="020B0604020202020204" pitchFamily="34" charset="0"/>
              </a:rPr>
              <a:t>S</a:t>
            </a:r>
            <a:r>
              <a:rPr lang="en-US" sz="2800" b="1" dirty="0" smtClean="0">
                <a:solidFill>
                  <a:srgbClr val="FF0000"/>
                </a:solidFill>
                <a:latin typeface="Arial" panose="020B0604020202020204" pitchFamily="34" charset="0"/>
                <a:cs typeface="Arial" panose="020B0604020202020204" pitchFamily="34" charset="0"/>
              </a:rPr>
              <a:t>teps</a:t>
            </a:r>
            <a:endParaRPr lang="en-US" sz="28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321426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p:cNvPicPr>
            <a:picLocks noChangeAspect="1" noChangeArrowheads="1"/>
          </p:cNvPicPr>
          <p:nvPr/>
        </p:nvPicPr>
        <p:blipFill>
          <a:blip r:embed="rId2">
            <a:extLst>
              <a:ext uri="{28A0092B-C50C-407E-A947-70E740481C1C}">
                <a14:useLocalDpi xmlns:a14="http://schemas.microsoft.com/office/drawing/2010/main" val="0"/>
              </a:ext>
            </a:extLst>
          </a:blip>
          <a:srcRect l="11343" r="104"/>
          <a:stretch>
            <a:fillRect/>
          </a:stretch>
        </p:blipFill>
        <p:spPr bwMode="auto">
          <a:xfrm>
            <a:off x="-6350" y="0"/>
            <a:ext cx="9226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ext Box 3"/>
          <p:cNvSpPr txBox="1">
            <a:spLocks noChangeArrowheads="1"/>
          </p:cNvSpPr>
          <p:nvPr/>
        </p:nvSpPr>
        <p:spPr bwMode="auto">
          <a:xfrm>
            <a:off x="34925" y="457200"/>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fontAlgn="base" hangingPunct="1">
              <a:spcBef>
                <a:spcPct val="0"/>
              </a:spcBef>
              <a:spcAft>
                <a:spcPct val="0"/>
              </a:spcAft>
              <a:buFontTx/>
              <a:buNone/>
            </a:pPr>
            <a:r>
              <a:rPr lang="en-US" altLang="en-US" sz="2400" b="1" dirty="0">
                <a:solidFill>
                  <a:srgbClr val="FFFF00"/>
                </a:solidFill>
                <a:latin typeface="Arial" panose="020B0604020202020204" pitchFamily="34" charset="0"/>
                <a:ea typeface="Microsoft YaHei" panose="020B0503020204020204" pitchFamily="34" charset="-122"/>
                <a:cs typeface="Arial" panose="020B0604020202020204" pitchFamily="34" charset="0"/>
              </a:rPr>
              <a:t>Collaboration between CDC and the Georgia Institute of Technology</a:t>
            </a:r>
          </a:p>
        </p:txBody>
      </p:sp>
      <p:sp>
        <p:nvSpPr>
          <p:cNvPr id="75780" name="Text Box 4"/>
          <p:cNvSpPr txBox="1">
            <a:spLocks noChangeArrowheads="1"/>
          </p:cNvSpPr>
          <p:nvPr/>
        </p:nvSpPr>
        <p:spPr bwMode="auto">
          <a:xfrm>
            <a:off x="762000" y="1925782"/>
            <a:ext cx="8001000" cy="3046988"/>
          </a:xfrm>
          <a:prstGeom prst="rect">
            <a:avLst/>
          </a:prstGeom>
          <a:solidFill>
            <a:schemeClr val="bg1"/>
          </a:solidFill>
          <a:ln>
            <a:noFill/>
          </a:ln>
          <a:extLst/>
        </p:spPr>
        <p:txBody>
          <a:bodyPr wrap="squar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457200" indent="-457200" eaLnBrk="1" fontAlgn="base" hangingPunct="1">
              <a:spcBef>
                <a:spcPct val="0"/>
              </a:spcBef>
              <a:spcAft>
                <a:spcPct val="0"/>
              </a:spcAft>
              <a:buClr>
                <a:srgbClr val="FF0000"/>
              </a:buClr>
            </a:pPr>
            <a:r>
              <a:rPr lang="en-US" altLang="en-US" sz="2400" b="1" dirty="0">
                <a:latin typeface="Arial" panose="020B0604020202020204" pitchFamily="34" charset="0"/>
                <a:ea typeface="Microsoft YaHei" panose="020B0503020204020204" pitchFamily="34" charset="-122"/>
                <a:cs typeface="Arial" panose="020B0604020202020204" pitchFamily="34" charset="0"/>
              </a:rPr>
              <a:t>Mark Prausnitz, GT </a:t>
            </a:r>
            <a:endParaRPr lang="en-US" altLang="en-US" sz="2400" b="1" dirty="0" smtClean="0">
              <a:latin typeface="Arial" panose="020B0604020202020204" pitchFamily="34" charset="0"/>
              <a:ea typeface="Microsoft YaHei" panose="020B0503020204020204" pitchFamily="34" charset="-122"/>
              <a:cs typeface="Arial" panose="020B0604020202020204" pitchFamily="34" charset="0"/>
            </a:endParaRPr>
          </a:p>
          <a:p>
            <a:pPr marL="457200" indent="-457200" eaLnBrk="1" fontAlgn="base" hangingPunct="1">
              <a:spcBef>
                <a:spcPct val="0"/>
              </a:spcBef>
              <a:spcAft>
                <a:spcPct val="0"/>
              </a:spcAft>
              <a:buClr>
                <a:srgbClr val="FF0000"/>
              </a:buClr>
            </a:pPr>
            <a:r>
              <a:rPr lang="en-US" altLang="en-US" sz="2400" b="1" dirty="0" smtClean="0">
                <a:latin typeface="Arial" panose="020B0604020202020204" pitchFamily="34" charset="0"/>
                <a:ea typeface="Microsoft YaHei" panose="020B0503020204020204" pitchFamily="34" charset="-122"/>
                <a:cs typeface="Arial" panose="020B0604020202020204" pitchFamily="34" charset="0"/>
              </a:rPr>
              <a:t>Web address: http</a:t>
            </a:r>
            <a:r>
              <a:rPr lang="en-US" altLang="en-US" sz="2400" b="1" dirty="0">
                <a:latin typeface="Arial" panose="020B0604020202020204" pitchFamily="34" charset="0"/>
                <a:ea typeface="Microsoft YaHei" panose="020B0503020204020204" pitchFamily="34" charset="-122"/>
                <a:cs typeface="Arial" panose="020B0604020202020204" pitchFamily="34" charset="0"/>
              </a:rPr>
              <a:t>://drugdelivery.chbe.gatech.edu/</a:t>
            </a:r>
            <a:endParaRPr lang="en-US" altLang="en-US" sz="2400" b="1" dirty="0" smtClean="0">
              <a:latin typeface="Arial" panose="020B0604020202020204" pitchFamily="34" charset="0"/>
              <a:ea typeface="Microsoft YaHei" panose="020B0503020204020204" pitchFamily="34" charset="-122"/>
              <a:cs typeface="Arial" panose="020B0604020202020204" pitchFamily="34" charset="0"/>
            </a:endParaRPr>
          </a:p>
          <a:p>
            <a:pPr marL="457200" indent="-457200" eaLnBrk="1" fontAlgn="base" hangingPunct="1">
              <a:spcBef>
                <a:spcPct val="0"/>
              </a:spcBef>
              <a:spcAft>
                <a:spcPct val="0"/>
              </a:spcAft>
              <a:buClr>
                <a:srgbClr val="FF0000"/>
              </a:buClr>
            </a:pPr>
            <a:r>
              <a:rPr lang="en-US" altLang="en-US" sz="2400" b="1" dirty="0" smtClean="0">
                <a:latin typeface="Arial" panose="020B0604020202020204" pitchFamily="34" charset="0"/>
                <a:ea typeface="Microsoft YaHei" panose="020B0503020204020204" pitchFamily="34" charset="-122"/>
                <a:cs typeface="Arial" panose="020B0604020202020204" pitchFamily="34" charset="0"/>
              </a:rPr>
              <a:t>Jessica </a:t>
            </a:r>
            <a:r>
              <a:rPr lang="en-US" altLang="en-US" sz="2400" b="1" dirty="0">
                <a:latin typeface="Arial" panose="020B0604020202020204" pitchFamily="34" charset="0"/>
                <a:ea typeface="Microsoft YaHei" panose="020B0503020204020204" pitchFamily="34" charset="-122"/>
                <a:cs typeface="Arial" panose="020B0604020202020204" pitchFamily="34" charset="0"/>
              </a:rPr>
              <a:t>Joyce, GT</a:t>
            </a:r>
          </a:p>
          <a:p>
            <a:pPr marL="457200" indent="-457200" eaLnBrk="1" fontAlgn="base" hangingPunct="1">
              <a:spcBef>
                <a:spcPct val="0"/>
              </a:spcBef>
              <a:spcAft>
                <a:spcPct val="0"/>
              </a:spcAft>
              <a:buClr>
                <a:srgbClr val="FF0000"/>
              </a:buClr>
            </a:pPr>
            <a:r>
              <a:rPr lang="en-US" altLang="en-US" sz="2400" b="1" dirty="0">
                <a:latin typeface="Arial" panose="020B0604020202020204" pitchFamily="34" charset="0"/>
                <a:ea typeface="Microsoft YaHei" panose="020B0503020204020204" pitchFamily="34" charset="-122"/>
                <a:cs typeface="Arial" panose="020B0604020202020204" pitchFamily="34" charset="0"/>
              </a:rPr>
              <a:t>Marcus Collins, CDC, MMRHLB</a:t>
            </a:r>
          </a:p>
          <a:p>
            <a:pPr marL="457200" indent="-457200" eaLnBrk="1" fontAlgn="base" hangingPunct="1">
              <a:spcBef>
                <a:spcPct val="0"/>
              </a:spcBef>
              <a:spcAft>
                <a:spcPct val="0"/>
              </a:spcAft>
              <a:buClr>
                <a:srgbClr val="FF0000"/>
              </a:buClr>
            </a:pPr>
            <a:r>
              <a:rPr lang="en-US" altLang="en-US" sz="2400" b="1" dirty="0">
                <a:latin typeface="Arial" panose="020B0604020202020204" pitchFamily="34" charset="0"/>
                <a:ea typeface="Microsoft YaHei" panose="020B0503020204020204" pitchFamily="34" charset="-122"/>
                <a:cs typeface="Arial" panose="020B0604020202020204" pitchFamily="34" charset="0"/>
              </a:rPr>
              <a:t>Melissa Coughlin, CDC, MMRHLB</a:t>
            </a:r>
          </a:p>
          <a:p>
            <a:pPr marL="457200" indent="-457200" eaLnBrk="1" fontAlgn="base" hangingPunct="1">
              <a:spcBef>
                <a:spcPct val="0"/>
              </a:spcBef>
              <a:spcAft>
                <a:spcPct val="0"/>
              </a:spcAft>
              <a:buClr>
                <a:srgbClr val="FF0000"/>
              </a:buClr>
            </a:pPr>
            <a:r>
              <a:rPr lang="en-US" altLang="en-US" sz="2400" b="1" dirty="0">
                <a:latin typeface="Arial" panose="020B0604020202020204" pitchFamily="34" charset="0"/>
                <a:ea typeface="Microsoft YaHei" panose="020B0503020204020204" pitchFamily="34" charset="-122"/>
                <a:cs typeface="Arial" panose="020B0604020202020204" pitchFamily="34" charset="0"/>
              </a:rPr>
              <a:t>Min-</a:t>
            </a:r>
            <a:r>
              <a:rPr lang="en-US" altLang="en-US" sz="2400" b="1" dirty="0" err="1">
                <a:latin typeface="Arial" panose="020B0604020202020204" pitchFamily="34" charset="0"/>
                <a:ea typeface="Microsoft YaHei" panose="020B0503020204020204" pitchFamily="34" charset="-122"/>
                <a:cs typeface="Arial" panose="020B0604020202020204" pitchFamily="34" charset="0"/>
              </a:rPr>
              <a:t>hsin</a:t>
            </a:r>
            <a:r>
              <a:rPr lang="en-US" altLang="en-US" sz="2400" b="1" dirty="0">
                <a:latin typeface="Arial" panose="020B0604020202020204" pitchFamily="34" charset="0"/>
                <a:ea typeface="Microsoft YaHei" panose="020B0503020204020204" pitchFamily="34" charset="-122"/>
                <a:cs typeface="Arial" panose="020B0604020202020204" pitchFamily="34" charset="0"/>
              </a:rPr>
              <a:t> Chen, CDC, MMRHLB</a:t>
            </a:r>
          </a:p>
          <a:p>
            <a:pPr marL="457200" indent="-457200" eaLnBrk="1" fontAlgn="base" hangingPunct="1">
              <a:spcBef>
                <a:spcPct val="0"/>
              </a:spcBef>
              <a:spcAft>
                <a:spcPct val="0"/>
              </a:spcAft>
              <a:buClr>
                <a:srgbClr val="FF0000"/>
              </a:buClr>
            </a:pPr>
            <a:r>
              <a:rPr lang="en-US" altLang="en-US" sz="2400" b="1" dirty="0">
                <a:latin typeface="Arial" panose="020B0604020202020204" pitchFamily="34" charset="0"/>
                <a:ea typeface="Microsoft YaHei" panose="020B0503020204020204" pitchFamily="34" charset="-122"/>
                <a:cs typeface="Arial" panose="020B0604020202020204" pitchFamily="34" charset="0"/>
              </a:rPr>
              <a:t>James Goodson, CDC, GID </a:t>
            </a:r>
          </a:p>
          <a:p>
            <a:pPr marL="457200" indent="-457200" eaLnBrk="1" fontAlgn="base" hangingPunct="1">
              <a:spcBef>
                <a:spcPct val="0"/>
              </a:spcBef>
              <a:spcAft>
                <a:spcPct val="0"/>
              </a:spcAft>
              <a:buClr>
                <a:srgbClr val="FF0000"/>
              </a:buClr>
            </a:pPr>
            <a:r>
              <a:rPr lang="en-US" altLang="en-US" sz="2400" b="1" dirty="0">
                <a:latin typeface="Arial" panose="020B0604020202020204" pitchFamily="34" charset="0"/>
                <a:ea typeface="Microsoft YaHei" panose="020B0503020204020204" pitchFamily="34" charset="-122"/>
                <a:cs typeface="Arial" panose="020B0604020202020204" pitchFamily="34" charset="0"/>
              </a:rPr>
              <a:t>Mark Papania, CDC, </a:t>
            </a:r>
            <a:r>
              <a:rPr lang="en-US" altLang="en-US" sz="2400" b="1" dirty="0" smtClean="0">
                <a:latin typeface="Arial" panose="020B0604020202020204" pitchFamily="34" charset="0"/>
                <a:ea typeface="Microsoft YaHei" panose="020B0503020204020204" pitchFamily="34" charset="-122"/>
                <a:cs typeface="Arial" panose="020B0604020202020204" pitchFamily="34" charset="0"/>
              </a:rPr>
              <a:t>GID</a:t>
            </a:r>
            <a:endParaRPr lang="en-US" altLang="en-US" sz="2400" b="1" dirty="0">
              <a:latin typeface="Arial" panose="020B0604020202020204" pitchFamily="34" charset="0"/>
              <a:ea typeface="Microsoft YaHei" panose="020B0503020204020204" pitchFamily="34" charset="-122"/>
              <a:cs typeface="Arial" panose="020B0604020202020204" pitchFamily="34" charset="0"/>
            </a:endParaRPr>
          </a:p>
        </p:txBody>
      </p:sp>
    </p:spTree>
    <p:extLst>
      <p:ext uri="{BB962C8B-B14F-4D97-AF65-F5344CB8AC3E}">
        <p14:creationId xmlns:p14="http://schemas.microsoft.com/office/powerpoint/2010/main" val="266133030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16352" y="3480165"/>
            <a:ext cx="5722648" cy="3301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49154"/>
            <a:ext cx="7848166" cy="3379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33694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534400" cy="1143000"/>
          </a:xfrm>
        </p:spPr>
        <p:txBody>
          <a:bodyPr>
            <a:normAutofit/>
          </a:bodyPr>
          <a:lstStyle/>
          <a:p>
            <a:r>
              <a:rPr lang="en-US" altLang="en-US" sz="2700" b="1" dirty="0">
                <a:solidFill>
                  <a:srgbClr val="FF0000"/>
                </a:solidFill>
                <a:latin typeface="Arial" panose="020B0604020202090204" pitchFamily="34" charset="0"/>
                <a:cs typeface="Arial" panose="020B0604020202090204" pitchFamily="34" charset="0"/>
              </a:rPr>
              <a:t>Advantages of Vaccination Using an Intradermal Microneedle Patch for MR Vaccination</a:t>
            </a:r>
            <a:endParaRPr lang="en-US" dirty="0"/>
          </a:p>
        </p:txBody>
      </p:sp>
      <p:sp>
        <p:nvSpPr>
          <p:cNvPr id="4" name="Content Placeholder 3"/>
          <p:cNvSpPr>
            <a:spLocks noGrp="1"/>
          </p:cNvSpPr>
          <p:nvPr>
            <p:ph sz="half" idx="2"/>
          </p:nvPr>
        </p:nvSpPr>
        <p:spPr>
          <a:xfrm>
            <a:off x="152400" y="1684337"/>
            <a:ext cx="7620000" cy="4708525"/>
          </a:xfrm>
        </p:spPr>
        <p:txBody>
          <a:bodyPr/>
          <a:lstStyle/>
          <a:p>
            <a:pPr>
              <a:buClr>
                <a:srgbClr val="FF0000"/>
              </a:buClr>
              <a:defRPr/>
            </a:pPr>
            <a:r>
              <a:rPr lang="en-US" sz="1800" b="1" dirty="0" err="1">
                <a:latin typeface="Myriad Pro"/>
                <a:cs typeface="Arial" panose="020B0604020202020204" pitchFamily="34" charset="0"/>
              </a:rPr>
              <a:t>Thermostability</a:t>
            </a:r>
            <a:r>
              <a:rPr lang="en-US" sz="1800" b="1" dirty="0">
                <a:latin typeface="Myriad Pro"/>
                <a:cs typeface="Arial" panose="020B0604020202020204" pitchFamily="34" charset="0"/>
              </a:rPr>
              <a:t> </a:t>
            </a:r>
            <a:endParaRPr lang="en-US" sz="1600" b="1" dirty="0">
              <a:latin typeface="Myriad Pro"/>
              <a:cs typeface="Arial" panose="020B0604020202020204" pitchFamily="34" charset="0"/>
            </a:endParaRPr>
          </a:p>
          <a:p>
            <a:pPr lvl="1">
              <a:buClr>
                <a:srgbClr val="FF0000"/>
              </a:buClr>
              <a:defRPr/>
            </a:pPr>
            <a:r>
              <a:rPr lang="en-US" sz="1600" dirty="0">
                <a:latin typeface="Myriad Pro"/>
                <a:cs typeface="Arial" panose="020B0604020202020204" pitchFamily="34" charset="0"/>
              </a:rPr>
              <a:t>reduced or no cold chain requirement</a:t>
            </a:r>
          </a:p>
          <a:p>
            <a:pPr>
              <a:buClr>
                <a:srgbClr val="FF0000"/>
              </a:buClr>
              <a:defRPr/>
            </a:pPr>
            <a:r>
              <a:rPr lang="en-US" sz="1800" b="1" dirty="0">
                <a:latin typeface="Myriad Pro"/>
                <a:cs typeface="Arial" panose="020B0604020202020204" pitchFamily="34" charset="0"/>
              </a:rPr>
              <a:t>Single-dose presentation</a:t>
            </a:r>
          </a:p>
          <a:p>
            <a:pPr lvl="1">
              <a:buClr>
                <a:srgbClr val="FF0000"/>
              </a:buClr>
              <a:defRPr/>
            </a:pPr>
            <a:r>
              <a:rPr lang="en-US" sz="1600" dirty="0">
                <a:latin typeface="Myriad Pro"/>
                <a:cs typeface="Arial" panose="020B0604020202020204" pitchFamily="34" charset="0"/>
              </a:rPr>
              <a:t>no reconstitution, minimal wastage, reduces missed opportunities</a:t>
            </a:r>
          </a:p>
          <a:p>
            <a:pPr>
              <a:buClr>
                <a:srgbClr val="FF0000"/>
              </a:buClr>
              <a:defRPr/>
            </a:pPr>
            <a:r>
              <a:rPr lang="en-US" sz="1800" b="1" dirty="0">
                <a:latin typeface="Myriad Pro"/>
                <a:cs typeface="Arial" panose="020B0604020202020204" pitchFamily="34" charset="0"/>
              </a:rPr>
              <a:t>Administration by minimally-trained personnel</a:t>
            </a:r>
          </a:p>
          <a:p>
            <a:pPr lvl="1">
              <a:buClr>
                <a:srgbClr val="FF0000"/>
              </a:buClr>
              <a:defRPr/>
            </a:pPr>
            <a:r>
              <a:rPr lang="en-US" sz="1600" dirty="0">
                <a:latin typeface="Myriad Pro"/>
                <a:cs typeface="Arial" panose="020B0604020202020204" pitchFamily="34" charset="0"/>
              </a:rPr>
              <a:t>enables house-to-house campaigns </a:t>
            </a:r>
          </a:p>
          <a:p>
            <a:pPr>
              <a:buClr>
                <a:srgbClr val="FF0000"/>
              </a:buClr>
              <a:defRPr/>
            </a:pPr>
            <a:r>
              <a:rPr lang="en-US" sz="1800" b="1" dirty="0">
                <a:latin typeface="Myriad Pro"/>
                <a:cs typeface="Arial" panose="020B0604020202020204" pitchFamily="34" charset="0"/>
              </a:rPr>
              <a:t>No sharps waste</a:t>
            </a:r>
          </a:p>
          <a:p>
            <a:pPr lvl="1">
              <a:buClr>
                <a:srgbClr val="FF0000"/>
              </a:buClr>
              <a:defRPr/>
            </a:pPr>
            <a:r>
              <a:rPr lang="en-US" sz="1600" dirty="0">
                <a:latin typeface="Myriad Pro"/>
                <a:cs typeface="Arial" panose="020B0604020202020204" pitchFamily="34" charset="0"/>
              </a:rPr>
              <a:t>no sharps disposal, no sharps injuries</a:t>
            </a:r>
          </a:p>
          <a:p>
            <a:pPr>
              <a:buClr>
                <a:srgbClr val="FF0000"/>
              </a:buClr>
              <a:defRPr/>
            </a:pPr>
            <a:r>
              <a:rPr lang="en-US" sz="1800" b="1" dirty="0">
                <a:latin typeface="Myriad Pro"/>
                <a:cs typeface="Arial" panose="020B0604020202020204" pitchFamily="34" charset="0"/>
              </a:rPr>
              <a:t>Small package size</a:t>
            </a:r>
          </a:p>
          <a:p>
            <a:pPr lvl="1">
              <a:buClr>
                <a:srgbClr val="FF0000"/>
              </a:buClr>
              <a:defRPr/>
            </a:pPr>
            <a:r>
              <a:rPr lang="en-US" sz="1600" dirty="0">
                <a:latin typeface="Myriad Pro"/>
                <a:cs typeface="Arial" panose="020B0604020202020204" pitchFamily="34" charset="0"/>
              </a:rPr>
              <a:t>single-dose, simplified storage, transportation and disposal</a:t>
            </a:r>
          </a:p>
          <a:p>
            <a:pPr>
              <a:buClr>
                <a:srgbClr val="FF0000"/>
              </a:buClr>
              <a:defRPr/>
            </a:pPr>
            <a:r>
              <a:rPr lang="en-US" sz="1800" b="1" dirty="0">
                <a:latin typeface="Myriad Pro"/>
                <a:cs typeface="Arial" panose="020B0604020202020204" pitchFamily="34" charset="0"/>
              </a:rPr>
              <a:t>Increased immunogenicity</a:t>
            </a:r>
          </a:p>
          <a:p>
            <a:pPr lvl="1">
              <a:buClr>
                <a:srgbClr val="FF0000"/>
              </a:buClr>
              <a:defRPr/>
            </a:pPr>
            <a:r>
              <a:rPr lang="en-US" sz="1600" dirty="0">
                <a:latin typeface="Myriad Pro"/>
                <a:cs typeface="Arial" panose="020B0604020202020204" pitchFamily="34" charset="0"/>
              </a:rPr>
              <a:t>potential dose-sparing</a:t>
            </a:r>
          </a:p>
          <a:p>
            <a:pPr>
              <a:buClr>
                <a:srgbClr val="FF0000"/>
              </a:buClr>
              <a:defRPr/>
            </a:pPr>
            <a:r>
              <a:rPr lang="en-US" sz="1800" b="1" dirty="0">
                <a:latin typeface="Myriad Pro"/>
                <a:cs typeface="Arial" panose="020B0604020202020204" pitchFamily="34" charset="0"/>
              </a:rPr>
              <a:t>Cost-effective manufacturing</a:t>
            </a:r>
          </a:p>
          <a:p>
            <a:pPr lvl="1">
              <a:buClr>
                <a:srgbClr val="FF0000"/>
              </a:buClr>
              <a:defRPr/>
            </a:pPr>
            <a:r>
              <a:rPr lang="en-US" sz="1600" dirty="0">
                <a:latin typeface="Myriad Pro"/>
                <a:cs typeface="Arial" panose="020B0604020202020204" pitchFamily="34" charset="0"/>
              </a:rPr>
              <a:t>cost similar to that of lyophilized vials</a:t>
            </a:r>
          </a:p>
          <a:p>
            <a:endParaRPr lang="en-US" sz="1800" dirty="0"/>
          </a:p>
        </p:txBody>
      </p:sp>
      <p:pic>
        <p:nvPicPr>
          <p:cNvPr id="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10400" y="1295400"/>
            <a:ext cx="2014537"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0400" y="2667000"/>
            <a:ext cx="2014537"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10400" y="4043363"/>
            <a:ext cx="201612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3100" y="5414963"/>
            <a:ext cx="2003425"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72204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mcollins\My Documents\My Pictures\skin.bmp"/>
          <p:cNvPicPr>
            <a:picLocks noChangeAspect="1" noChangeArrowheads="1"/>
          </p:cNvPicPr>
          <p:nvPr/>
        </p:nvPicPr>
        <p:blipFill>
          <a:blip r:embed="rId2" cstate="print"/>
          <a:srcRect/>
          <a:stretch>
            <a:fillRect/>
          </a:stretch>
        </p:blipFill>
        <p:spPr bwMode="auto">
          <a:xfrm>
            <a:off x="1295400" y="2209800"/>
            <a:ext cx="6477000" cy="281940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bodyPr>
          <a:lstStyle/>
          <a:p>
            <a:r>
              <a:rPr lang="en-GB" sz="2800" dirty="0">
                <a:solidFill>
                  <a:schemeClr val="bg1"/>
                </a:solidFill>
              </a:rPr>
              <a:t>Innovations – Intradermal Patch Vaccination  </a:t>
            </a:r>
            <a:r>
              <a:rPr lang="en-GB" sz="3600" dirty="0">
                <a:solidFill>
                  <a:schemeClr val="bg1"/>
                </a:solidFill>
              </a:rPr>
              <a:t> </a:t>
            </a:r>
          </a:p>
        </p:txBody>
      </p:sp>
      <p:sp>
        <p:nvSpPr>
          <p:cNvPr id="5" name="Text Placeholder 4"/>
          <p:cNvSpPr>
            <a:spLocks noGrp="1"/>
          </p:cNvSpPr>
          <p:nvPr>
            <p:ph type="body" sz="quarter" idx="3"/>
          </p:nvPr>
        </p:nvSpPr>
        <p:spPr/>
        <p:txBody>
          <a:bodyPr/>
          <a:lstStyle/>
          <a:p>
            <a:r>
              <a:rPr lang="en-GB" dirty="0"/>
              <a:t>Rationale</a:t>
            </a:r>
          </a:p>
        </p:txBody>
      </p:sp>
      <p:pic>
        <p:nvPicPr>
          <p:cNvPr id="7" name="Picture 2"/>
          <p:cNvPicPr>
            <a:picLocks noGrp="1" noChangeAspect="1" noChangeArrowheads="1"/>
          </p:cNvPicPr>
          <p:nvPr>
            <p:ph sz="half" idx="2"/>
          </p:nvPr>
        </p:nvPicPr>
        <p:blipFill>
          <a:blip r:embed="rId3" cstate="print"/>
          <a:srcRect/>
          <a:stretch>
            <a:fillRect/>
          </a:stretch>
        </p:blipFill>
        <p:spPr bwMode="auto">
          <a:xfrm>
            <a:off x="1160637" y="1295400"/>
            <a:ext cx="6984775" cy="4687422"/>
          </a:xfrm>
          <a:prstGeom prst="rect">
            <a:avLst/>
          </a:prstGeom>
          <a:noFill/>
          <a:ln w="9525">
            <a:noFill/>
            <a:miter lim="800000"/>
            <a:headEnd/>
            <a:tailEnd/>
          </a:ln>
        </p:spPr>
      </p:pic>
      <p:sp>
        <p:nvSpPr>
          <p:cNvPr id="6" name="Text Box 4"/>
          <p:cNvSpPr txBox="1">
            <a:spLocks noChangeArrowheads="1"/>
          </p:cNvSpPr>
          <p:nvPr/>
        </p:nvSpPr>
        <p:spPr bwMode="auto">
          <a:xfrm>
            <a:off x="1164325" y="6106510"/>
            <a:ext cx="4626875" cy="246221"/>
          </a:xfrm>
          <a:prstGeom prst="rect">
            <a:avLst/>
          </a:prstGeom>
          <a:noFill/>
          <a:ln w="9525">
            <a:noFill/>
            <a:miter lim="800000"/>
            <a:headEnd/>
            <a:tailEnd/>
          </a:ln>
        </p:spPr>
        <p:txBody>
          <a:bodyPr wrap="square">
            <a:spAutoFit/>
          </a:bodyPr>
          <a:lstStyle/>
          <a:p>
            <a:r>
              <a:rPr lang="en-US" sz="1000" dirty="0">
                <a:solidFill>
                  <a:schemeClr val="bg1"/>
                </a:solidFill>
                <a:latin typeface="Myriad Pro" pitchFamily="34" charset="0"/>
              </a:rPr>
              <a:t>Georgia Tech and CDC</a:t>
            </a:r>
          </a:p>
        </p:txBody>
      </p:sp>
      <p:sp>
        <p:nvSpPr>
          <p:cNvPr id="8" name="Title 1"/>
          <p:cNvSpPr txBox="1">
            <a:spLocks/>
          </p:cNvSpPr>
          <p:nvPr/>
        </p:nvSpPr>
        <p:spPr>
          <a:xfrm>
            <a:off x="304800" y="206679"/>
            <a:ext cx="8534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2400" b="1" dirty="0">
                <a:solidFill>
                  <a:srgbClr val="FF0000"/>
                </a:solidFill>
                <a:latin typeface="Arial" panose="020B0604020202090204" pitchFamily="34" charset="0"/>
                <a:cs typeface="Arial" panose="020B0604020202090204" pitchFamily="34" charset="0"/>
              </a:rPr>
              <a:t>Microneedle Patch for MR Vaccination: Improved Logistics</a:t>
            </a:r>
            <a:endParaRPr lang="en-US" sz="2400" dirty="0"/>
          </a:p>
        </p:txBody>
      </p:sp>
    </p:spTree>
    <p:extLst>
      <p:ext uri="{BB962C8B-B14F-4D97-AF65-F5344CB8AC3E}">
        <p14:creationId xmlns:p14="http://schemas.microsoft.com/office/powerpoint/2010/main" val="428852974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0" y="3740516"/>
            <a:ext cx="1962215" cy="277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82688"/>
            <a:ext cx="6215743" cy="2570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9757" y="3750042"/>
            <a:ext cx="2766871" cy="2766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Picture 12" descr="Picture4jpg_cropp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5743" y="1186089"/>
            <a:ext cx="2925763" cy="534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6" name="Rectangle 16"/>
          <p:cNvSpPr>
            <a:spLocks noChangeArrowheads="1"/>
          </p:cNvSpPr>
          <p:nvPr/>
        </p:nvSpPr>
        <p:spPr bwMode="auto">
          <a:xfrm>
            <a:off x="30163" y="39688"/>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9" tIns="46035" rIns="92069" bIns="46035"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FontTx/>
              <a:buNone/>
            </a:pPr>
            <a:r>
              <a:rPr lang="en-US" altLang="en-US" sz="2800" b="1" dirty="0">
                <a:solidFill>
                  <a:schemeClr val="bg1"/>
                </a:solidFill>
                <a:latin typeface="Myriad Pro"/>
                <a:cs typeface="Arial" panose="020B0604020202020204" pitchFamily="34" charset="0"/>
              </a:rPr>
              <a:t>Microneedles Deliver Vaccine to the Skin </a:t>
            </a:r>
          </a:p>
          <a:p>
            <a:pPr algn="ctr" fontAlgn="base">
              <a:spcBef>
                <a:spcPct val="0"/>
              </a:spcBef>
              <a:spcAft>
                <a:spcPct val="0"/>
              </a:spcAft>
              <a:buFontTx/>
              <a:buNone/>
            </a:pPr>
            <a:r>
              <a:rPr lang="en-US" altLang="en-US" sz="2800" b="1" dirty="0">
                <a:solidFill>
                  <a:schemeClr val="bg1"/>
                </a:solidFill>
                <a:latin typeface="Myriad Pro"/>
                <a:cs typeface="Arial" panose="020B0604020202020204" pitchFamily="34" charset="0"/>
              </a:rPr>
              <a:t>Using a Simple Patch</a:t>
            </a:r>
          </a:p>
        </p:txBody>
      </p:sp>
      <p:sp>
        <p:nvSpPr>
          <p:cNvPr id="7" name="Title 1"/>
          <p:cNvSpPr txBox="1">
            <a:spLocks/>
          </p:cNvSpPr>
          <p:nvPr/>
        </p:nvSpPr>
        <p:spPr>
          <a:xfrm>
            <a:off x="304800" y="206679"/>
            <a:ext cx="8534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2400" b="1" dirty="0">
                <a:solidFill>
                  <a:srgbClr val="FF0000"/>
                </a:solidFill>
                <a:latin typeface="Arial" panose="020B0604020202090204" pitchFamily="34" charset="0"/>
                <a:cs typeface="Arial" panose="020B0604020202090204" pitchFamily="34" charset="0"/>
              </a:rPr>
              <a:t>Microneedle Patch for MR Vaccination: No Sharps Hazard</a:t>
            </a:r>
            <a:endParaRPr lang="en-US" sz="2400" dirty="0"/>
          </a:p>
        </p:txBody>
      </p:sp>
    </p:spTree>
    <p:extLst>
      <p:ext uri="{BB962C8B-B14F-4D97-AF65-F5344CB8AC3E}">
        <p14:creationId xmlns:p14="http://schemas.microsoft.com/office/powerpoint/2010/main" val="368316326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
          <p:cNvGrpSpPr>
            <a:grpSpLocks noChangeAspect="1"/>
          </p:cNvGrpSpPr>
          <p:nvPr/>
        </p:nvGrpSpPr>
        <p:grpSpPr bwMode="auto">
          <a:xfrm>
            <a:off x="-1295400" y="3198111"/>
            <a:ext cx="8858548" cy="2462922"/>
            <a:chOff x="-19" y="1968"/>
            <a:chExt cx="5780" cy="1607"/>
          </a:xfrm>
        </p:grpSpPr>
        <p:sp>
          <p:nvSpPr>
            <p:cNvPr id="4" name="AutoShape 3"/>
            <p:cNvSpPr>
              <a:spLocks noChangeAspect="1" noChangeArrowheads="1" noTextEdit="1"/>
            </p:cNvSpPr>
            <p:nvPr/>
          </p:nvSpPr>
          <p:spPr bwMode="auto">
            <a:xfrm>
              <a:off x="-19" y="1968"/>
              <a:ext cx="5779" cy="1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29"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33570"/>
            <a:stretch/>
          </p:blipFill>
          <p:spPr bwMode="auto">
            <a:xfrm>
              <a:off x="1920" y="1981"/>
              <a:ext cx="3841" cy="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TextBox 4"/>
          <p:cNvSpPr txBox="1"/>
          <p:nvPr/>
        </p:nvSpPr>
        <p:spPr>
          <a:xfrm>
            <a:off x="147119" y="5757786"/>
            <a:ext cx="8915400" cy="762000"/>
          </a:xfrm>
          <a:prstGeom prst="rect">
            <a:avLst/>
          </a:prstGeom>
          <a:noFill/>
        </p:spPr>
        <p:txBody>
          <a:bodyPr wrap="square" rtlCol="0">
            <a:noAutofit/>
          </a:bodyPr>
          <a:lstStyle/>
          <a:p>
            <a:pPr algn="ctr"/>
            <a:r>
              <a:rPr lang="en-US" sz="1400" dirty="0">
                <a:latin typeface="Arial" panose="020B0604020202020204" pitchFamily="34" charset="0"/>
                <a:cs typeface="Arial" panose="020B0604020202020204" pitchFamily="34" charset="0"/>
              </a:rPr>
              <a:t>The dashed line represents the range between 100% titer retention and a 10-fold loss of titer</a:t>
            </a:r>
            <a:endParaRPr lang="en-US" sz="1400" b="1" dirty="0">
              <a:solidFill>
                <a:schemeClr val="bg1"/>
              </a:solidFill>
              <a:latin typeface="Arial" panose="020B0604020202020204" pitchFamily="34" charset="0"/>
              <a:cs typeface="Arial" panose="020B0604020202020204" pitchFamily="34" charset="0"/>
            </a:endParaRPr>
          </a:p>
        </p:txBody>
      </p:sp>
      <p:sp>
        <p:nvSpPr>
          <p:cNvPr id="7" name="TextBox 6"/>
          <p:cNvSpPr txBox="1"/>
          <p:nvPr/>
        </p:nvSpPr>
        <p:spPr>
          <a:xfrm>
            <a:off x="147119" y="1893809"/>
            <a:ext cx="8839200" cy="762000"/>
          </a:xfrm>
          <a:prstGeom prst="rect">
            <a:avLst/>
          </a:prstGeom>
          <a:noFill/>
        </p:spPr>
        <p:txBody>
          <a:bodyPr wrap="square" rtlCol="0">
            <a:noAutofit/>
          </a:bodyPr>
          <a:lstStyle/>
          <a:p>
            <a:pPr algn="ctr"/>
            <a:r>
              <a:rPr lang="en-US" dirty="0">
                <a:latin typeface="Arial" panose="020B0604020202020204" pitchFamily="34" charset="0"/>
                <a:cs typeface="Arial" panose="020B0604020202020204" pitchFamily="34" charset="0"/>
              </a:rPr>
              <a:t>Microneedle patch maintained full potency for almost 4 months at 25◦C, and &lt; 10-fold decrease in potency after almost 4 months at 40◦C.</a:t>
            </a:r>
            <a:endParaRPr lang="en-US" b="1" dirty="0">
              <a:solidFill>
                <a:schemeClr val="bg1"/>
              </a:solidFill>
              <a:latin typeface="Arial" panose="020B0604020202020204" pitchFamily="34" charset="0"/>
              <a:cs typeface="Arial" panose="020B0604020202020204" pitchFamily="34" charset="0"/>
            </a:endParaRPr>
          </a:p>
        </p:txBody>
      </p:sp>
      <p:sp>
        <p:nvSpPr>
          <p:cNvPr id="6" name="TextBox 5"/>
          <p:cNvSpPr txBox="1"/>
          <p:nvPr/>
        </p:nvSpPr>
        <p:spPr>
          <a:xfrm>
            <a:off x="2667000" y="2814802"/>
            <a:ext cx="914400" cy="914400"/>
          </a:xfrm>
          <a:prstGeom prst="rect">
            <a:avLst/>
          </a:prstGeom>
          <a:noFill/>
        </p:spPr>
        <p:txBody>
          <a:bodyPr wrap="none" rtlCol="0">
            <a:noAutofit/>
          </a:bodyPr>
          <a:lstStyle/>
          <a:p>
            <a:pPr algn="ctr"/>
            <a:r>
              <a:rPr lang="en-US" sz="1400" dirty="0">
                <a:latin typeface="Myriad Pro"/>
              </a:rPr>
              <a:t>Reconstituted liquid vaccine</a:t>
            </a:r>
          </a:p>
        </p:txBody>
      </p:sp>
      <p:sp>
        <p:nvSpPr>
          <p:cNvPr id="9" name="TextBox 8"/>
          <p:cNvSpPr txBox="1"/>
          <p:nvPr/>
        </p:nvSpPr>
        <p:spPr>
          <a:xfrm>
            <a:off x="5705929" y="2819400"/>
            <a:ext cx="914400" cy="914400"/>
          </a:xfrm>
          <a:prstGeom prst="rect">
            <a:avLst/>
          </a:prstGeom>
          <a:noFill/>
        </p:spPr>
        <p:txBody>
          <a:bodyPr wrap="none" rtlCol="0">
            <a:noAutofit/>
          </a:bodyPr>
          <a:lstStyle/>
          <a:p>
            <a:pPr algn="ctr"/>
            <a:r>
              <a:rPr lang="en-US" sz="1400" dirty="0">
                <a:latin typeface="Myriad Pro"/>
              </a:rPr>
              <a:t>Microneedle</a:t>
            </a:r>
          </a:p>
        </p:txBody>
      </p:sp>
      <p:sp>
        <p:nvSpPr>
          <p:cNvPr id="2" name="TextBox 1"/>
          <p:cNvSpPr txBox="1"/>
          <p:nvPr/>
        </p:nvSpPr>
        <p:spPr>
          <a:xfrm>
            <a:off x="1193800" y="1221499"/>
            <a:ext cx="914400" cy="914400"/>
          </a:xfrm>
          <a:prstGeom prst="rect">
            <a:avLst/>
          </a:prstGeom>
          <a:noFill/>
        </p:spPr>
        <p:txBody>
          <a:bodyPr wrap="none" rtlCol="0">
            <a:noAutofit/>
          </a:bodyPr>
          <a:lstStyle/>
          <a:p>
            <a:pPr algn="ctr"/>
            <a:endParaRPr lang="en-US" sz="2800" b="1" dirty="0">
              <a:solidFill>
                <a:schemeClr val="bg1"/>
              </a:solidFill>
              <a:latin typeface="Myriad Pro"/>
            </a:endParaRPr>
          </a:p>
        </p:txBody>
      </p:sp>
      <p:sp>
        <p:nvSpPr>
          <p:cNvPr id="12" name="Text Placeholder 6"/>
          <p:cNvSpPr txBox="1">
            <a:spLocks/>
          </p:cNvSpPr>
          <p:nvPr/>
        </p:nvSpPr>
        <p:spPr>
          <a:xfrm>
            <a:off x="326571" y="1234324"/>
            <a:ext cx="10341756" cy="1214602"/>
          </a:xfrm>
          <a:prstGeom prst="rect">
            <a:avLst/>
          </a:prstGeom>
        </p:spPr>
        <p:txBody>
          <a:bodyPr/>
          <a:lstStyle>
            <a:lvl1pPr marL="342900" indent="-342900" algn="l" rtl="0" eaLnBrk="1" fontAlgn="base" hangingPunct="1">
              <a:spcBef>
                <a:spcPct val="20000"/>
              </a:spcBef>
              <a:spcAft>
                <a:spcPct val="0"/>
              </a:spcAft>
              <a:buClr>
                <a:srgbClr val="EA5F00"/>
              </a:buClr>
              <a:buFont typeface="Wingdings" pitchFamily="2" charset="2"/>
              <a:buChar char="q"/>
              <a:defRPr sz="2400">
                <a:solidFill>
                  <a:schemeClr val="tx1"/>
                </a:solidFill>
                <a:latin typeface="Myriad Pro" pitchFamily="34" charset="0"/>
                <a:ea typeface="+mn-ea"/>
                <a:cs typeface="+mn-cs"/>
              </a:defRPr>
            </a:lvl1pPr>
            <a:lvl2pPr marL="742950" indent="-285750" algn="l" rtl="0" eaLnBrk="1" fontAlgn="base" hangingPunct="1">
              <a:spcBef>
                <a:spcPct val="20000"/>
              </a:spcBef>
              <a:spcAft>
                <a:spcPct val="0"/>
              </a:spcAft>
              <a:buClr>
                <a:srgbClr val="EA5F00"/>
              </a:buClr>
              <a:buFont typeface="Wingdings" pitchFamily="2" charset="2"/>
              <a:buChar char="Ø"/>
              <a:defRPr sz="2000">
                <a:solidFill>
                  <a:schemeClr val="tx1"/>
                </a:solidFill>
                <a:latin typeface="Myriad Pro" pitchFamily="34" charset="0"/>
              </a:defRPr>
            </a:lvl2pPr>
            <a:lvl3pPr marL="1143000" indent="-228600" algn="l" rtl="0" eaLnBrk="1" fontAlgn="base" hangingPunct="1">
              <a:spcBef>
                <a:spcPct val="20000"/>
              </a:spcBef>
              <a:spcAft>
                <a:spcPct val="0"/>
              </a:spcAft>
              <a:buClr>
                <a:srgbClr val="EA5F00"/>
              </a:buClr>
              <a:buFont typeface="Wingdings" pitchFamily="2" charset="2"/>
              <a:buChar char="§"/>
              <a:defRPr>
                <a:solidFill>
                  <a:schemeClr val="tx1"/>
                </a:solidFill>
                <a:latin typeface="Myriad Pro" pitchFamily="34" charset="0"/>
              </a:defRPr>
            </a:lvl3pPr>
            <a:lvl4pPr marL="1600200" indent="-228600" algn="l" rtl="0" eaLnBrk="1" fontAlgn="base" hangingPunct="1">
              <a:spcBef>
                <a:spcPct val="20000"/>
              </a:spcBef>
              <a:spcAft>
                <a:spcPct val="0"/>
              </a:spcAft>
              <a:buClr>
                <a:srgbClr val="EA5F00"/>
              </a:buClr>
              <a:buChar char="–"/>
              <a:defRPr sz="1400">
                <a:solidFill>
                  <a:schemeClr val="tx1"/>
                </a:solidFill>
                <a:latin typeface="Myriad Pro" pitchFamily="34" charset="0"/>
              </a:defRPr>
            </a:lvl4pPr>
            <a:lvl5pPr marL="2057400" indent="-228600" algn="l" rtl="0" eaLnBrk="1" fontAlgn="base" hangingPunct="1">
              <a:spcBef>
                <a:spcPct val="20000"/>
              </a:spcBef>
              <a:spcAft>
                <a:spcPct val="0"/>
              </a:spcAft>
              <a:buClr>
                <a:srgbClr val="EA5F00"/>
              </a:buClr>
              <a:buChar char="»"/>
              <a:defRPr sz="1200">
                <a:solidFill>
                  <a:schemeClr val="tx1"/>
                </a:solidFill>
                <a:latin typeface="Myriad Pro" pitchFamily="34" charset="0"/>
              </a:defRPr>
            </a:lvl5pPr>
            <a:lvl6pPr marL="2514600" indent="-228600" algn="l" rtl="0" eaLnBrk="1" fontAlgn="base" hangingPunct="1">
              <a:spcBef>
                <a:spcPct val="20000"/>
              </a:spcBef>
              <a:spcAft>
                <a:spcPct val="0"/>
              </a:spcAft>
              <a:buClr>
                <a:srgbClr val="EA5F00"/>
              </a:buClr>
              <a:buChar char="»"/>
              <a:defRPr sz="1200">
                <a:solidFill>
                  <a:schemeClr val="tx1"/>
                </a:solidFill>
                <a:latin typeface="+mn-lt"/>
              </a:defRPr>
            </a:lvl6pPr>
            <a:lvl7pPr marL="2971800" indent="-228600" algn="l" rtl="0" eaLnBrk="1" fontAlgn="base" hangingPunct="1">
              <a:spcBef>
                <a:spcPct val="20000"/>
              </a:spcBef>
              <a:spcAft>
                <a:spcPct val="0"/>
              </a:spcAft>
              <a:buClr>
                <a:srgbClr val="EA5F00"/>
              </a:buClr>
              <a:buChar char="»"/>
              <a:defRPr sz="1200">
                <a:solidFill>
                  <a:schemeClr val="tx1"/>
                </a:solidFill>
                <a:latin typeface="+mn-lt"/>
              </a:defRPr>
            </a:lvl7pPr>
            <a:lvl8pPr marL="3429000" indent="-228600" algn="l" rtl="0" eaLnBrk="1" fontAlgn="base" hangingPunct="1">
              <a:spcBef>
                <a:spcPct val="20000"/>
              </a:spcBef>
              <a:spcAft>
                <a:spcPct val="0"/>
              </a:spcAft>
              <a:buClr>
                <a:srgbClr val="EA5F00"/>
              </a:buClr>
              <a:buChar char="»"/>
              <a:defRPr sz="1200">
                <a:solidFill>
                  <a:schemeClr val="tx1"/>
                </a:solidFill>
                <a:latin typeface="+mn-lt"/>
              </a:defRPr>
            </a:lvl8pPr>
            <a:lvl9pPr marL="3886200" indent="-228600" algn="l" rtl="0" eaLnBrk="1" fontAlgn="base" hangingPunct="1">
              <a:spcBef>
                <a:spcPct val="20000"/>
              </a:spcBef>
              <a:spcAft>
                <a:spcPct val="0"/>
              </a:spcAft>
              <a:buClr>
                <a:srgbClr val="EA5F00"/>
              </a:buClr>
              <a:buChar char="»"/>
              <a:defRPr sz="1200">
                <a:solidFill>
                  <a:schemeClr val="tx1"/>
                </a:solidFill>
                <a:latin typeface="+mn-lt"/>
              </a:defRPr>
            </a:lvl9pPr>
          </a:lstStyle>
          <a:p>
            <a:r>
              <a:rPr lang="en-US" sz="1200" b="1" kern="0" dirty="0">
                <a:latin typeface="Myriad Pro"/>
              </a:rPr>
              <a:t>No loss of potency after 6 months at </a:t>
            </a:r>
            <a:r>
              <a:rPr lang="en-US" altLang="en-US" sz="1200" b="1" kern="0" dirty="0">
                <a:latin typeface="Myriad Pro"/>
                <a:cs typeface="Arial" charset="0"/>
              </a:rPr>
              <a:t>25°C</a:t>
            </a:r>
          </a:p>
          <a:p>
            <a:r>
              <a:rPr lang="en-US" altLang="en-US" sz="1200" b="1" kern="0" dirty="0">
                <a:latin typeface="Myriad Pro"/>
                <a:cs typeface="Arial" charset="0"/>
              </a:rPr>
              <a:t>&lt; 1 log loss of potency after 2 month at 45°C </a:t>
            </a:r>
          </a:p>
          <a:p>
            <a:pPr lvl="1"/>
            <a:endParaRPr lang="en-US" altLang="en-US" sz="1200" b="1" kern="0" dirty="0">
              <a:latin typeface="Myriad Pro"/>
              <a:cs typeface="Arial" charset="0"/>
            </a:endParaRPr>
          </a:p>
        </p:txBody>
      </p:sp>
      <p:sp>
        <p:nvSpPr>
          <p:cNvPr id="8" name="TextBox 7"/>
          <p:cNvSpPr txBox="1"/>
          <p:nvPr/>
        </p:nvSpPr>
        <p:spPr>
          <a:xfrm>
            <a:off x="609600" y="6163308"/>
            <a:ext cx="8077200" cy="466092"/>
          </a:xfrm>
          <a:prstGeom prst="rect">
            <a:avLst/>
          </a:prstGeom>
          <a:noFill/>
        </p:spPr>
        <p:txBody>
          <a:bodyPr wrap="square" rtlCol="0">
            <a:noAutofit/>
          </a:bodyPr>
          <a:lstStyle/>
          <a:p>
            <a:pPr lvl="0"/>
            <a:r>
              <a:rPr lang="en-US" sz="1200" dirty="0">
                <a:latin typeface="Arial" panose="020B0604020202020204" pitchFamily="34" charset="0"/>
                <a:cs typeface="Arial" panose="020B0604020202020204" pitchFamily="34" charset="0"/>
              </a:rPr>
              <a:t>Reference: Chris </a:t>
            </a:r>
            <a:r>
              <a:rPr lang="en-US" sz="1200" dirty="0" err="1">
                <a:latin typeface="Arial" panose="020B0604020202020204" pitchFamily="34" charset="0"/>
                <a:cs typeface="Arial" panose="020B0604020202020204" pitchFamily="34" charset="0"/>
              </a:rPr>
              <a:t>Edens</a:t>
            </a:r>
            <a:r>
              <a:rPr lang="en-US" sz="1200" dirty="0">
                <a:latin typeface="Arial" panose="020B0604020202020204" pitchFamily="34" charset="0"/>
                <a:cs typeface="Arial" panose="020B0604020202020204" pitchFamily="34" charset="0"/>
              </a:rPr>
              <a:t>, Marcus L. Collins, James L. Goodson, Paul A. Rota, Mark R. Prausnitz. Measles vaccination of non-human primates using a microneedle patch. </a:t>
            </a:r>
            <a:r>
              <a:rPr lang="en-US" sz="1200" i="1" dirty="0">
                <a:latin typeface="Arial" panose="020B0604020202020204" pitchFamily="34" charset="0"/>
                <a:cs typeface="Arial" panose="020B0604020202020204" pitchFamily="34" charset="0"/>
              </a:rPr>
              <a:t>Vaccine. </a:t>
            </a:r>
            <a:r>
              <a:rPr lang="en-US" sz="1200" dirty="0">
                <a:latin typeface="Arial" panose="020B0604020202020204" pitchFamily="34" charset="0"/>
                <a:cs typeface="Arial" panose="020B0604020202020204" pitchFamily="34" charset="0"/>
              </a:rPr>
              <a:t>2015; </a:t>
            </a:r>
            <a:r>
              <a:rPr lang="en-US" sz="1200" u="sng" dirty="0">
                <a:latin typeface="Arial" panose="020B0604020202020204" pitchFamily="34" charset="0"/>
                <a:cs typeface="Arial" panose="020B0604020202020204" pitchFamily="34" charset="0"/>
                <a:hlinkClick r:id="rId3"/>
              </a:rPr>
              <a:t>doi:10.1016/j.vaccine.2015.02.074</a:t>
            </a:r>
            <a:r>
              <a:rPr lang="en-US" sz="1200" i="1" dirty="0">
                <a:latin typeface="Arial" panose="020B0604020202020204" pitchFamily="34" charset="0"/>
                <a:cs typeface="Arial" panose="020B0604020202020204" pitchFamily="34" charset="0"/>
              </a:rPr>
              <a:t>.</a:t>
            </a:r>
            <a:endParaRPr lang="en-US" sz="1200" dirty="0">
              <a:latin typeface="Arial" panose="020B0604020202020204" pitchFamily="34" charset="0"/>
              <a:cs typeface="Arial" panose="020B0604020202020204" pitchFamily="34" charset="0"/>
            </a:endParaRPr>
          </a:p>
          <a:p>
            <a:endParaRPr lang="en-US" sz="1200" b="1" dirty="0">
              <a:latin typeface="Arial" panose="020B0604020202020204" pitchFamily="34" charset="0"/>
              <a:cs typeface="Arial" panose="020B0604020202020204" pitchFamily="34" charset="0"/>
            </a:endParaRPr>
          </a:p>
        </p:txBody>
      </p:sp>
      <p:sp>
        <p:nvSpPr>
          <p:cNvPr id="13" name="Rectangle 16"/>
          <p:cNvSpPr>
            <a:spLocks noChangeArrowheads="1"/>
          </p:cNvSpPr>
          <p:nvPr/>
        </p:nvSpPr>
        <p:spPr bwMode="auto">
          <a:xfrm>
            <a:off x="30163" y="39688"/>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69" tIns="46035" rIns="92069" bIns="46035"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FontTx/>
              <a:buNone/>
            </a:pPr>
            <a:r>
              <a:rPr lang="en-US" altLang="en-US" sz="2800" b="1" dirty="0" err="1">
                <a:solidFill>
                  <a:schemeClr val="bg1"/>
                </a:solidFill>
                <a:latin typeface="Myriad Pro"/>
                <a:cs typeface="Arial" panose="020B0604020202020204" pitchFamily="34" charset="0"/>
              </a:rPr>
              <a:t>Thermostability</a:t>
            </a:r>
            <a:r>
              <a:rPr lang="en-US" altLang="en-US" sz="2800" b="1" dirty="0">
                <a:solidFill>
                  <a:schemeClr val="bg1"/>
                </a:solidFill>
                <a:latin typeface="Myriad Pro"/>
                <a:cs typeface="Arial" panose="020B0604020202020204" pitchFamily="34" charset="0"/>
              </a:rPr>
              <a:t> Results</a:t>
            </a:r>
          </a:p>
        </p:txBody>
      </p:sp>
      <p:sp>
        <p:nvSpPr>
          <p:cNvPr id="14" name="Title 1"/>
          <p:cNvSpPr txBox="1">
            <a:spLocks/>
          </p:cNvSpPr>
          <p:nvPr/>
        </p:nvSpPr>
        <p:spPr>
          <a:xfrm>
            <a:off x="304800" y="206679"/>
            <a:ext cx="8534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en-US" sz="2400" b="1" dirty="0">
                <a:solidFill>
                  <a:srgbClr val="FF0000"/>
                </a:solidFill>
                <a:latin typeface="Arial" panose="020B0604020202090204" pitchFamily="34" charset="0"/>
                <a:cs typeface="Arial" panose="020B0604020202090204" pitchFamily="34" charset="0"/>
              </a:rPr>
              <a:t>Microneedle Patch for MR Vaccination: </a:t>
            </a:r>
            <a:r>
              <a:rPr lang="en-US" altLang="en-US" sz="2400" b="1" dirty="0" smtClean="0">
                <a:solidFill>
                  <a:srgbClr val="FF0000"/>
                </a:solidFill>
                <a:latin typeface="Arial" panose="020B0604020202090204" pitchFamily="34" charset="0"/>
                <a:cs typeface="Arial" panose="020B0604020202090204" pitchFamily="34" charset="0"/>
              </a:rPr>
              <a:t>Thermostability</a:t>
            </a:r>
            <a:endParaRPr lang="en-US" sz="2400" dirty="0"/>
          </a:p>
        </p:txBody>
      </p:sp>
      <p:sp>
        <p:nvSpPr>
          <p:cNvPr id="11" name="Rectangle 10"/>
          <p:cNvSpPr/>
          <p:nvPr/>
        </p:nvSpPr>
        <p:spPr>
          <a:xfrm>
            <a:off x="2108200" y="3208175"/>
            <a:ext cx="304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105352" y="3261458"/>
            <a:ext cx="3048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589943" y="4626545"/>
            <a:ext cx="76200" cy="9383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89943" y="4828152"/>
            <a:ext cx="76200" cy="9383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589943" y="5068135"/>
            <a:ext cx="76200" cy="9383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62000" y="4523352"/>
            <a:ext cx="609600" cy="738664"/>
          </a:xfrm>
          <a:prstGeom prst="rect">
            <a:avLst/>
          </a:prstGeom>
          <a:noFill/>
        </p:spPr>
        <p:txBody>
          <a:bodyPr wrap="square" rtlCol="0">
            <a:spAutoFit/>
          </a:bodyPr>
          <a:lstStyle/>
          <a:p>
            <a:r>
              <a:rPr lang="en-US" sz="1400" dirty="0">
                <a:latin typeface="Arial" panose="020B0604020202020204" pitchFamily="34" charset="0"/>
                <a:cs typeface="Arial" panose="020B0604020202020204" pitchFamily="34" charset="0"/>
              </a:rPr>
              <a:t>5 C</a:t>
            </a:r>
          </a:p>
          <a:p>
            <a:r>
              <a:rPr lang="en-US" sz="1400" dirty="0">
                <a:latin typeface="Arial" panose="020B0604020202020204" pitchFamily="34" charset="0"/>
                <a:cs typeface="Arial" panose="020B0604020202020204" pitchFamily="34" charset="0"/>
              </a:rPr>
              <a:t>25 C</a:t>
            </a:r>
          </a:p>
          <a:p>
            <a:r>
              <a:rPr lang="en-US" sz="1400" dirty="0">
                <a:latin typeface="Arial" panose="020B0604020202020204" pitchFamily="34" charset="0"/>
                <a:cs typeface="Arial" panose="020B0604020202020204" pitchFamily="34" charset="0"/>
              </a:rPr>
              <a:t>40 C</a:t>
            </a:r>
          </a:p>
        </p:txBody>
      </p:sp>
    </p:spTree>
    <p:extLst>
      <p:ext uri="{BB962C8B-B14F-4D97-AF65-F5344CB8AC3E}">
        <p14:creationId xmlns:p14="http://schemas.microsoft.com/office/powerpoint/2010/main" val="16320000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5658305"/>
            <a:ext cx="9525000" cy="1199695"/>
          </a:xfrm>
          <a:prstGeom prst="rect">
            <a:avLst/>
          </a:prstGeom>
          <a:solidFill>
            <a:schemeClr val="bg1"/>
          </a:solidFill>
          <a:ln>
            <a:noFill/>
          </a:ln>
          <a:scene3d>
            <a:camera prst="obliqueTopRight"/>
            <a:lightRig rig="threePt" dir="tl"/>
          </a:scene3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098" name="Rectangle 2"/>
          <p:cNvSpPr>
            <a:spLocks noGrp="1" noChangeArrowheads="1"/>
          </p:cNvSpPr>
          <p:nvPr>
            <p:ph type="title"/>
          </p:nvPr>
        </p:nvSpPr>
        <p:spPr>
          <a:xfrm>
            <a:off x="604631" y="93810"/>
            <a:ext cx="8229600" cy="1143000"/>
          </a:xfrm>
        </p:spPr>
        <p:txBody>
          <a:bodyPr>
            <a:normAutofit/>
          </a:bodyPr>
          <a:lstStyle/>
          <a:p>
            <a:pPr eaLnBrk="1" hangingPunct="1"/>
            <a:r>
              <a:rPr lang="en-US" sz="2400" b="1" dirty="0">
                <a:solidFill>
                  <a:srgbClr val="FF0000"/>
                </a:solidFill>
                <a:latin typeface="Arial" panose="020B0604020202020204" pitchFamily="34" charset="0"/>
                <a:cs typeface="Arial" panose="020B0604020202020204" pitchFamily="34" charset="0"/>
              </a:rPr>
              <a:t>Microneedle </a:t>
            </a:r>
            <a:r>
              <a:rPr lang="en-US" sz="2400" b="1" dirty="0" smtClean="0">
                <a:solidFill>
                  <a:srgbClr val="FF0000"/>
                </a:solidFill>
                <a:latin typeface="Arial" panose="020B0604020202020204" pitchFamily="34" charset="0"/>
                <a:cs typeface="Arial" panose="020B0604020202020204" pitchFamily="34" charset="0"/>
              </a:rPr>
              <a:t>Patch: Outline of  Formulation</a:t>
            </a:r>
            <a:endParaRPr lang="en-US" sz="2400" b="1" dirty="0">
              <a:solidFill>
                <a:srgbClr val="FF0000"/>
              </a:solidFill>
              <a:latin typeface="Arial" panose="020B0604020202020204" pitchFamily="34" charset="0"/>
              <a:cs typeface="Arial" panose="020B0604020202020204" pitchFamily="34" charset="0"/>
            </a:endParaRPr>
          </a:p>
        </p:txBody>
      </p:sp>
      <p:sp>
        <p:nvSpPr>
          <p:cNvPr id="38" name="TextBox 37"/>
          <p:cNvSpPr txBox="1"/>
          <p:nvPr/>
        </p:nvSpPr>
        <p:spPr>
          <a:xfrm>
            <a:off x="611421" y="990600"/>
            <a:ext cx="2871439" cy="646319"/>
          </a:xfrm>
          <a:prstGeom prst="rect">
            <a:avLst/>
          </a:prstGeom>
          <a:solidFill>
            <a:schemeClr val="accent2">
              <a:lumMod val="10000"/>
              <a:lumOff val="90000"/>
            </a:schemeClr>
          </a:solidFill>
          <a:ln w="28575">
            <a:solidFill>
              <a:schemeClr val="accent2"/>
            </a:solidFill>
          </a:ln>
        </p:spPr>
        <p:txBody>
          <a:bodyPr wrap="square" lIns="91429" tIns="45714" rIns="91429" bIns="45714" rtlCol="0">
            <a:spAutoFit/>
          </a:bodyPr>
          <a:lstStyle/>
          <a:p>
            <a:pPr algn="ctr" fontAlgn="auto">
              <a:spcBef>
                <a:spcPts val="0"/>
              </a:spcBef>
              <a:spcAft>
                <a:spcPts val="0"/>
              </a:spcAft>
            </a:pPr>
            <a:r>
              <a:rPr lang="en-US" dirty="0">
                <a:solidFill>
                  <a:schemeClr val="accent2"/>
                </a:solidFill>
                <a:latin typeface="Arial" panose="020B0604020202020204" pitchFamily="34" charset="0"/>
                <a:cs typeface="Arial" panose="020B0604020202020204" pitchFamily="34" charset="0"/>
              </a:rPr>
              <a:t>Vaccine + excipients solution</a:t>
            </a:r>
          </a:p>
        </p:txBody>
      </p:sp>
      <p:sp>
        <p:nvSpPr>
          <p:cNvPr id="39" name="Down Arrow 38"/>
          <p:cNvSpPr/>
          <p:nvPr/>
        </p:nvSpPr>
        <p:spPr>
          <a:xfrm>
            <a:off x="1964433" y="1703766"/>
            <a:ext cx="182880" cy="457200"/>
          </a:xfrm>
          <a:prstGeom prst="downArrow">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fontAlgn="auto">
              <a:spcBef>
                <a:spcPts val="0"/>
              </a:spcBef>
              <a:spcAft>
                <a:spcPts val="0"/>
              </a:spcAft>
            </a:pPr>
            <a:endParaRPr lang="en-US" b="0">
              <a:solidFill>
                <a:prstClr val="white"/>
              </a:solidFill>
              <a:latin typeface="Arial" panose="020B0604020202020204" pitchFamily="34" charset="0"/>
              <a:cs typeface="Arial" panose="020B0604020202020204" pitchFamily="34" charset="0"/>
            </a:endParaRPr>
          </a:p>
        </p:txBody>
      </p:sp>
      <p:sp>
        <p:nvSpPr>
          <p:cNvPr id="40" name="TextBox 39"/>
          <p:cNvSpPr txBox="1"/>
          <p:nvPr/>
        </p:nvSpPr>
        <p:spPr>
          <a:xfrm>
            <a:off x="373527" y="2248834"/>
            <a:ext cx="3352800" cy="369320"/>
          </a:xfrm>
          <a:prstGeom prst="rect">
            <a:avLst/>
          </a:prstGeom>
          <a:noFill/>
          <a:ln w="28575">
            <a:solidFill>
              <a:schemeClr val="accent2"/>
            </a:solidFill>
          </a:ln>
        </p:spPr>
        <p:txBody>
          <a:bodyPr wrap="square" lIns="91429" tIns="45714" rIns="91429" bIns="45714" rtlCol="0">
            <a:spAutoFit/>
          </a:bodyPr>
          <a:lstStyle/>
          <a:p>
            <a:pPr algn="ctr" fontAlgn="auto">
              <a:spcBef>
                <a:spcPts val="0"/>
              </a:spcBef>
              <a:spcAft>
                <a:spcPts val="0"/>
              </a:spcAft>
            </a:pPr>
            <a:r>
              <a:rPr lang="en-US" dirty="0">
                <a:solidFill>
                  <a:schemeClr val="accent2"/>
                </a:solidFill>
                <a:latin typeface="Arial" panose="020B0604020202020204" pitchFamily="34" charset="0"/>
                <a:cs typeface="Arial" panose="020B0604020202020204" pitchFamily="34" charset="0"/>
              </a:rPr>
              <a:t>Fill molds with vaccine</a:t>
            </a:r>
          </a:p>
        </p:txBody>
      </p:sp>
      <p:sp>
        <p:nvSpPr>
          <p:cNvPr id="41" name="Down Arrow 40"/>
          <p:cNvSpPr/>
          <p:nvPr/>
        </p:nvSpPr>
        <p:spPr>
          <a:xfrm>
            <a:off x="1964433" y="2754188"/>
            <a:ext cx="182880" cy="457200"/>
          </a:xfrm>
          <a:prstGeom prst="downArrow">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fontAlgn="auto">
              <a:spcBef>
                <a:spcPts val="0"/>
              </a:spcBef>
              <a:spcAft>
                <a:spcPts val="0"/>
              </a:spcAft>
            </a:pPr>
            <a:endParaRPr lang="en-US" b="0">
              <a:solidFill>
                <a:prstClr val="white"/>
              </a:solidFill>
              <a:latin typeface="Arial" panose="020B0604020202020204" pitchFamily="34" charset="0"/>
              <a:cs typeface="Arial" panose="020B0604020202020204" pitchFamily="34" charset="0"/>
            </a:endParaRPr>
          </a:p>
        </p:txBody>
      </p:sp>
      <p:sp>
        <p:nvSpPr>
          <p:cNvPr id="42" name="TextBox 41"/>
          <p:cNvSpPr txBox="1"/>
          <p:nvPr/>
        </p:nvSpPr>
        <p:spPr>
          <a:xfrm>
            <a:off x="304800" y="3290710"/>
            <a:ext cx="3501445" cy="369320"/>
          </a:xfrm>
          <a:prstGeom prst="rect">
            <a:avLst/>
          </a:prstGeom>
          <a:noFill/>
          <a:ln w="28575">
            <a:solidFill>
              <a:schemeClr val="accent2"/>
            </a:solidFill>
          </a:ln>
        </p:spPr>
        <p:txBody>
          <a:bodyPr wrap="square" lIns="91429" tIns="45714" rIns="91429" bIns="45714" rtlCol="0">
            <a:spAutoFit/>
          </a:bodyPr>
          <a:lstStyle/>
          <a:p>
            <a:pPr algn="ctr" fontAlgn="auto">
              <a:spcBef>
                <a:spcPts val="0"/>
              </a:spcBef>
              <a:spcAft>
                <a:spcPts val="0"/>
              </a:spcAft>
            </a:pPr>
            <a:r>
              <a:rPr lang="en-US" dirty="0">
                <a:solidFill>
                  <a:schemeClr val="accent2"/>
                </a:solidFill>
                <a:latin typeface="Arial" panose="020B0604020202020204" pitchFamily="34" charset="0"/>
                <a:cs typeface="Arial" panose="020B0604020202020204" pitchFamily="34" charset="0"/>
              </a:rPr>
              <a:t>Dry vaccine</a:t>
            </a:r>
          </a:p>
        </p:txBody>
      </p:sp>
      <p:sp>
        <p:nvSpPr>
          <p:cNvPr id="43" name="Down Arrow 42"/>
          <p:cNvSpPr/>
          <p:nvPr/>
        </p:nvSpPr>
        <p:spPr>
          <a:xfrm>
            <a:off x="1964433" y="3727696"/>
            <a:ext cx="182880" cy="457200"/>
          </a:xfrm>
          <a:prstGeom prst="downArrow">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fontAlgn="auto">
              <a:spcBef>
                <a:spcPts val="0"/>
              </a:spcBef>
              <a:spcAft>
                <a:spcPts val="0"/>
              </a:spcAft>
            </a:pPr>
            <a:endParaRPr lang="en-US" b="0">
              <a:solidFill>
                <a:prstClr val="white"/>
              </a:solidFill>
              <a:latin typeface="Arial" panose="020B0604020202020204" pitchFamily="34" charset="0"/>
              <a:cs typeface="Arial" panose="020B0604020202020204" pitchFamily="34" charset="0"/>
            </a:endParaRPr>
          </a:p>
        </p:txBody>
      </p:sp>
      <p:sp>
        <p:nvSpPr>
          <p:cNvPr id="44" name="TextBox 43"/>
          <p:cNvSpPr txBox="1"/>
          <p:nvPr/>
        </p:nvSpPr>
        <p:spPr>
          <a:xfrm>
            <a:off x="371707" y="4269642"/>
            <a:ext cx="3352800" cy="369320"/>
          </a:xfrm>
          <a:prstGeom prst="rect">
            <a:avLst/>
          </a:prstGeom>
          <a:noFill/>
          <a:ln w="28575">
            <a:solidFill>
              <a:schemeClr val="accent2"/>
            </a:solidFill>
          </a:ln>
        </p:spPr>
        <p:txBody>
          <a:bodyPr wrap="square" lIns="91429" tIns="45714" rIns="91429" bIns="45714" rtlCol="0">
            <a:spAutoFit/>
          </a:bodyPr>
          <a:lstStyle/>
          <a:p>
            <a:pPr algn="ctr" fontAlgn="auto">
              <a:spcBef>
                <a:spcPts val="0"/>
              </a:spcBef>
              <a:spcAft>
                <a:spcPts val="0"/>
              </a:spcAft>
            </a:pPr>
            <a:r>
              <a:rPr lang="en-US" dirty="0">
                <a:solidFill>
                  <a:schemeClr val="accent2"/>
                </a:solidFill>
                <a:latin typeface="Arial" panose="020B0604020202020204" pitchFamily="34" charset="0"/>
                <a:cs typeface="Arial" panose="020B0604020202020204" pitchFamily="34" charset="0"/>
              </a:rPr>
              <a:t>Fill molds with bulking polymer</a:t>
            </a:r>
          </a:p>
        </p:txBody>
      </p:sp>
      <p:sp>
        <p:nvSpPr>
          <p:cNvPr id="45" name="Down Arrow 44"/>
          <p:cNvSpPr/>
          <p:nvPr/>
        </p:nvSpPr>
        <p:spPr>
          <a:xfrm>
            <a:off x="1964433" y="4743934"/>
            <a:ext cx="182880" cy="457200"/>
          </a:xfrm>
          <a:prstGeom prst="downArrow">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fontAlgn="auto">
              <a:spcBef>
                <a:spcPts val="0"/>
              </a:spcBef>
              <a:spcAft>
                <a:spcPts val="0"/>
              </a:spcAft>
            </a:pPr>
            <a:endParaRPr lang="en-US" b="0">
              <a:solidFill>
                <a:prstClr val="white"/>
              </a:solidFill>
              <a:latin typeface="Arial" panose="020B0604020202020204" pitchFamily="34" charset="0"/>
              <a:cs typeface="Arial" panose="020B0604020202020204" pitchFamily="34" charset="0"/>
            </a:endParaRPr>
          </a:p>
        </p:txBody>
      </p:sp>
      <p:sp>
        <p:nvSpPr>
          <p:cNvPr id="46" name="TextBox 45"/>
          <p:cNvSpPr txBox="1"/>
          <p:nvPr/>
        </p:nvSpPr>
        <p:spPr>
          <a:xfrm>
            <a:off x="337840" y="5288985"/>
            <a:ext cx="3472326" cy="369320"/>
          </a:xfrm>
          <a:prstGeom prst="rect">
            <a:avLst/>
          </a:prstGeom>
          <a:noFill/>
          <a:ln w="28575">
            <a:solidFill>
              <a:schemeClr val="accent2"/>
            </a:solidFill>
          </a:ln>
        </p:spPr>
        <p:txBody>
          <a:bodyPr wrap="square" lIns="91429" tIns="45714" rIns="91429" bIns="45714" rtlCol="0">
            <a:spAutoFit/>
          </a:bodyPr>
          <a:lstStyle/>
          <a:p>
            <a:pPr algn="ctr" fontAlgn="auto">
              <a:spcBef>
                <a:spcPts val="0"/>
              </a:spcBef>
              <a:spcAft>
                <a:spcPts val="0"/>
              </a:spcAft>
            </a:pPr>
            <a:r>
              <a:rPr lang="en-US" dirty="0">
                <a:solidFill>
                  <a:schemeClr val="accent2"/>
                </a:solidFill>
                <a:latin typeface="Arial" panose="020B0604020202020204" pitchFamily="34" charset="0"/>
                <a:cs typeface="Arial" panose="020B0604020202020204" pitchFamily="34" charset="0"/>
              </a:rPr>
              <a:t>Dry bulking polymer</a:t>
            </a:r>
          </a:p>
        </p:txBody>
      </p:sp>
      <p:sp>
        <p:nvSpPr>
          <p:cNvPr id="47" name="TextBox 46"/>
          <p:cNvSpPr txBox="1"/>
          <p:nvPr/>
        </p:nvSpPr>
        <p:spPr>
          <a:xfrm>
            <a:off x="388891" y="6336268"/>
            <a:ext cx="3352800" cy="369320"/>
          </a:xfrm>
          <a:prstGeom prst="rect">
            <a:avLst/>
          </a:prstGeom>
          <a:noFill/>
          <a:ln w="28575">
            <a:solidFill>
              <a:schemeClr val="accent2"/>
            </a:solidFill>
          </a:ln>
        </p:spPr>
        <p:txBody>
          <a:bodyPr wrap="square" lIns="91429" tIns="45714" rIns="91429" bIns="45714" rtlCol="0">
            <a:spAutoFit/>
          </a:bodyPr>
          <a:lstStyle/>
          <a:p>
            <a:pPr algn="ctr" fontAlgn="auto">
              <a:spcBef>
                <a:spcPts val="0"/>
              </a:spcBef>
              <a:spcAft>
                <a:spcPts val="0"/>
              </a:spcAft>
            </a:pPr>
            <a:r>
              <a:rPr lang="en-US" dirty="0">
                <a:solidFill>
                  <a:schemeClr val="accent2"/>
                </a:solidFill>
                <a:latin typeface="Arial" panose="020B0604020202020204" pitchFamily="34" charset="0"/>
                <a:cs typeface="Arial" panose="020B0604020202020204" pitchFamily="34" charset="0"/>
              </a:rPr>
              <a:t>Remove patches and package</a:t>
            </a:r>
          </a:p>
        </p:txBody>
      </p:sp>
      <p:sp>
        <p:nvSpPr>
          <p:cNvPr id="48" name="Down Arrow 47"/>
          <p:cNvSpPr/>
          <p:nvPr/>
        </p:nvSpPr>
        <p:spPr>
          <a:xfrm>
            <a:off x="1966826" y="5784994"/>
            <a:ext cx="182880" cy="457200"/>
          </a:xfrm>
          <a:prstGeom prst="downArrow">
            <a:avLst/>
          </a:prstGeom>
          <a:solidFill>
            <a:schemeClr val="tx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fontAlgn="auto">
              <a:spcBef>
                <a:spcPts val="0"/>
              </a:spcBef>
              <a:spcAft>
                <a:spcPts val="0"/>
              </a:spcAft>
            </a:pPr>
            <a:endParaRPr lang="en-US" b="0">
              <a:solidFill>
                <a:prstClr val="white"/>
              </a:solidFill>
              <a:latin typeface="Arial" panose="020B0604020202020204" pitchFamily="34" charset="0"/>
              <a:cs typeface="Arial" panose="020B0604020202020204" pitchFamily="34" charset="0"/>
            </a:endParaRPr>
          </a:p>
        </p:txBody>
      </p:sp>
      <p:grpSp>
        <p:nvGrpSpPr>
          <p:cNvPr id="3" name="Group 2"/>
          <p:cNvGrpSpPr/>
          <p:nvPr/>
        </p:nvGrpSpPr>
        <p:grpSpPr>
          <a:xfrm>
            <a:off x="4122530" y="2128801"/>
            <a:ext cx="3954479" cy="4561897"/>
            <a:chOff x="4122530" y="2128801"/>
            <a:chExt cx="3954479" cy="4561897"/>
          </a:xfrm>
        </p:grpSpPr>
        <p:pic>
          <p:nvPicPr>
            <p:cNvPr id="58" name="Picture 57"/>
            <p:cNvPicPr>
              <a:picLocks/>
            </p:cNvPicPr>
            <p:nvPr/>
          </p:nvPicPr>
          <p:blipFill rotWithShape="1">
            <a:blip r:embed="rId2">
              <a:extLst>
                <a:ext uri="{28A0092B-C50C-407E-A947-70E740481C1C}">
                  <a14:useLocalDpi xmlns:a14="http://schemas.microsoft.com/office/drawing/2010/main" val="0"/>
                </a:ext>
              </a:extLst>
            </a:blip>
            <a:srcRect b="55742"/>
            <a:stretch/>
          </p:blipFill>
          <p:spPr>
            <a:xfrm>
              <a:off x="4136850" y="4099560"/>
              <a:ext cx="1645920" cy="701040"/>
            </a:xfrm>
            <a:prstGeom prst="rect">
              <a:avLst/>
            </a:prstGeom>
          </p:spPr>
        </p:pic>
        <p:cxnSp>
          <p:nvCxnSpPr>
            <p:cNvPr id="55" name="Straight Arrow Connector 54"/>
            <p:cNvCxnSpPr>
              <a:stCxn id="60" idx="3"/>
              <a:endCxn id="56" idx="1"/>
            </p:cNvCxnSpPr>
            <p:nvPr/>
          </p:nvCxnSpPr>
          <p:spPr>
            <a:xfrm flipV="1">
              <a:off x="5768450" y="2418071"/>
              <a:ext cx="662639" cy="118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6" name="Picture 5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31089" y="2128801"/>
              <a:ext cx="1645920" cy="578539"/>
            </a:xfrm>
            <a:prstGeom prst="rect">
              <a:avLst/>
            </a:prstGeom>
          </p:spPr>
        </p:pic>
        <p:pic>
          <p:nvPicPr>
            <p:cNvPr id="57" name="Picture 5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2736" y="3120668"/>
              <a:ext cx="1645920" cy="578539"/>
            </a:xfrm>
            <a:prstGeom prst="rect">
              <a:avLst/>
            </a:prstGeom>
          </p:spPr>
        </p:pic>
        <p:cxnSp>
          <p:nvCxnSpPr>
            <p:cNvPr id="59" name="Straight Arrow Connector 58"/>
            <p:cNvCxnSpPr>
              <a:stCxn id="57" idx="2"/>
            </p:cNvCxnSpPr>
            <p:nvPr/>
          </p:nvCxnSpPr>
          <p:spPr>
            <a:xfrm>
              <a:off x="4955696" y="3699207"/>
              <a:ext cx="0" cy="398453"/>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pic>
          <p:nvPicPr>
            <p:cNvPr id="60" name="Picture 5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22530" y="2129989"/>
              <a:ext cx="1645920" cy="578539"/>
            </a:xfrm>
            <a:prstGeom prst="rect">
              <a:avLst/>
            </a:prstGeom>
          </p:spPr>
        </p:pic>
        <p:cxnSp>
          <p:nvCxnSpPr>
            <p:cNvPr id="61" name="Straight Arrow Connector 60"/>
            <p:cNvCxnSpPr/>
            <p:nvPr/>
          </p:nvCxnSpPr>
          <p:spPr>
            <a:xfrm flipH="1">
              <a:off x="7249312" y="2707340"/>
              <a:ext cx="0" cy="713051"/>
            </a:xfrm>
            <a:prstGeom prst="straightConnector1">
              <a:avLst/>
            </a:prstGeom>
            <a:ln w="38100">
              <a:solidFill>
                <a:schemeClr val="accent2"/>
              </a:solidFill>
              <a:tailEnd type="non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a:endCxn id="57" idx="3"/>
            </p:cNvCxnSpPr>
            <p:nvPr/>
          </p:nvCxnSpPr>
          <p:spPr>
            <a:xfrm flipH="1">
              <a:off x="5778656" y="3409773"/>
              <a:ext cx="1481328" cy="165"/>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pic>
          <p:nvPicPr>
            <p:cNvPr id="63" name="Picture 6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2514" y="5157216"/>
              <a:ext cx="1645920" cy="645812"/>
            </a:xfrm>
            <a:prstGeom prst="rect">
              <a:avLst/>
            </a:prstGeom>
          </p:spPr>
        </p:pic>
        <p:pic>
          <p:nvPicPr>
            <p:cNvPr id="64" name="Picture 63"/>
            <p:cNvPicPr>
              <a:picLocks noChangeAspect="1"/>
            </p:cNvPicPr>
            <p:nvPr/>
          </p:nvPicPr>
          <p:blipFill>
            <a:blip r:embed="rId6">
              <a:extLst>
                <a:ext uri="{BEBA8EAE-BF5A-486C-A8C5-ECC9F3942E4B}">
                  <a14:imgProps xmlns:a14="http://schemas.microsoft.com/office/drawing/2010/main">
                    <a14:imgLayer r:embed="rId7">
                      <a14:imgEffect>
                        <a14:backgroundRemoval t="1389" b="88889" l="1635" r="97548"/>
                      </a14:imgEffect>
                    </a14:imgLayer>
                  </a14:imgProps>
                </a:ext>
                <a:ext uri="{28A0092B-C50C-407E-A947-70E740481C1C}">
                  <a14:useLocalDpi xmlns:a14="http://schemas.microsoft.com/office/drawing/2010/main" val="0"/>
                </a:ext>
              </a:extLst>
            </a:blip>
            <a:stretch>
              <a:fillRect/>
            </a:stretch>
          </p:blipFill>
          <p:spPr>
            <a:xfrm flipV="1">
              <a:off x="4193817" y="6036010"/>
              <a:ext cx="1645920" cy="645812"/>
            </a:xfrm>
            <a:prstGeom prst="rect">
              <a:avLst/>
            </a:prstGeom>
          </p:spPr>
        </p:pic>
        <p:pic>
          <p:nvPicPr>
            <p:cNvPr id="65" name="Picture 6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1214" y="4257892"/>
              <a:ext cx="1645920" cy="580118"/>
            </a:xfrm>
            <a:prstGeom prst="rect">
              <a:avLst/>
            </a:prstGeom>
          </p:spPr>
        </p:pic>
        <p:cxnSp>
          <p:nvCxnSpPr>
            <p:cNvPr id="66" name="Straight Arrow Connector 65"/>
            <p:cNvCxnSpPr>
              <a:stCxn id="65" idx="2"/>
              <a:endCxn id="63" idx="0"/>
            </p:cNvCxnSpPr>
            <p:nvPr/>
          </p:nvCxnSpPr>
          <p:spPr>
            <a:xfrm>
              <a:off x="4974174" y="4838010"/>
              <a:ext cx="1300" cy="319206"/>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4972749" y="5810826"/>
              <a:ext cx="1300" cy="302114"/>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sp>
          <p:nvSpPr>
            <p:cNvPr id="68" name="Rectangle 67"/>
            <p:cNvSpPr/>
            <p:nvPr/>
          </p:nvSpPr>
          <p:spPr>
            <a:xfrm>
              <a:off x="4231537" y="6663266"/>
              <a:ext cx="1572768"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b="0">
                <a:solidFill>
                  <a:prstClr val="white"/>
                </a:solidFill>
                <a:latin typeface="Arial" panose="020B0604020202020204" pitchFamily="34" charset="0"/>
                <a:cs typeface="Arial" panose="020B0604020202020204" pitchFamily="34" charset="0"/>
              </a:endParaRPr>
            </a:p>
          </p:txBody>
        </p:sp>
        <p:cxnSp>
          <p:nvCxnSpPr>
            <p:cNvPr id="36" name="Straight Arrow Connector 35"/>
            <p:cNvCxnSpPr>
              <a:stCxn id="60" idx="3"/>
              <a:endCxn id="56" idx="1"/>
            </p:cNvCxnSpPr>
            <p:nvPr/>
          </p:nvCxnSpPr>
          <p:spPr>
            <a:xfrm flipV="1">
              <a:off x="5768450" y="2418071"/>
              <a:ext cx="662639" cy="1188"/>
            </a:xfrm>
            <a:prstGeom prst="straightConnector1">
              <a:avLst/>
            </a:prstGeom>
            <a:ln w="38100">
              <a:solidFill>
                <a:schemeClr val="accent2"/>
              </a:solidFill>
              <a:tailEnd type="arrow"/>
            </a:ln>
          </p:spPr>
          <p:style>
            <a:lnRef idx="1">
              <a:schemeClr val="accent1"/>
            </a:lnRef>
            <a:fillRef idx="0">
              <a:schemeClr val="accent1"/>
            </a:fillRef>
            <a:effectRef idx="0">
              <a:schemeClr val="accent1"/>
            </a:effectRef>
            <a:fontRef idx="minor">
              <a:schemeClr val="tx1"/>
            </a:fontRef>
          </p:style>
        </p:cxnSp>
      </p:grpSp>
      <p:sp>
        <p:nvSpPr>
          <p:cNvPr id="4" name="5-Point Star 3"/>
          <p:cNvSpPr/>
          <p:nvPr/>
        </p:nvSpPr>
        <p:spPr>
          <a:xfrm>
            <a:off x="0" y="2248834"/>
            <a:ext cx="304800" cy="26576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49" name="5-Point Star 48"/>
          <p:cNvSpPr/>
          <p:nvPr/>
        </p:nvSpPr>
        <p:spPr>
          <a:xfrm>
            <a:off x="0" y="4269642"/>
            <a:ext cx="304800" cy="26576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0" name="5-Point Star 49"/>
          <p:cNvSpPr/>
          <p:nvPr/>
        </p:nvSpPr>
        <p:spPr>
          <a:xfrm>
            <a:off x="6130057" y="4667717"/>
            <a:ext cx="304800" cy="26576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5" name="TextBox 4"/>
          <p:cNvSpPr txBox="1"/>
          <p:nvPr/>
        </p:nvSpPr>
        <p:spPr>
          <a:xfrm>
            <a:off x="6431088" y="4338935"/>
            <a:ext cx="2712911" cy="1200329"/>
          </a:xfrm>
          <a:prstGeom prst="rect">
            <a:avLst/>
          </a:prstGeom>
          <a:noFill/>
        </p:spPr>
        <p:txBody>
          <a:bodyPr wrap="square" rtlCol="0">
            <a:spAutoFit/>
          </a:bodyPr>
          <a:lstStyle/>
          <a:p>
            <a:r>
              <a:rPr lang="en-US" dirty="0">
                <a:latin typeface="Arial" panose="020B0604020202020204" pitchFamily="34" charset="0"/>
                <a:cs typeface="Arial" panose="020B0604020202020204" pitchFamily="34" charset="0"/>
              </a:rPr>
              <a:t>Molds are filled by pulling vacuum through the bottom of the PDMS mold</a:t>
            </a:r>
          </a:p>
        </p:txBody>
      </p:sp>
    </p:spTree>
    <p:extLst>
      <p:ext uri="{BB962C8B-B14F-4D97-AF65-F5344CB8AC3E}">
        <p14:creationId xmlns:p14="http://schemas.microsoft.com/office/powerpoint/2010/main" val="207693073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1724</TotalTime>
  <Words>770</Words>
  <Application>Microsoft Office PowerPoint</Application>
  <PresentationFormat>On-screen Show (4:3)</PresentationFormat>
  <Paragraphs>103</Paragraphs>
  <Slides>17</Slides>
  <Notes>3</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19" baseType="lpstr">
      <vt:lpstr>Office Theme</vt:lpstr>
      <vt:lpstr>Prism 6</vt:lpstr>
      <vt:lpstr>Accelerating Progress towards Measles and Rubella Elimination Hotel Royal, Geneva, Switzerland, 21-23 June 2016 Paul Rota,  Measles, Mumps, Rubella, Herpesviruses Laboratory Branch, CDC  par1@cdc.gov  </vt:lpstr>
      <vt:lpstr>PowerPoint Presentation</vt:lpstr>
      <vt:lpstr>PowerPoint Presentation</vt:lpstr>
      <vt:lpstr>Advantages of Vaccination Using an Intradermal Microneedle Patch for MR Vaccination</vt:lpstr>
      <vt:lpstr>PowerPoint Presentation</vt:lpstr>
      <vt:lpstr>Innovations – Intradermal Patch Vaccination   </vt:lpstr>
      <vt:lpstr>PowerPoint Presentation</vt:lpstr>
      <vt:lpstr>PowerPoint Presentation</vt:lpstr>
      <vt:lpstr>Microneedle Patch: Outline of  Formulation</vt:lpstr>
      <vt:lpstr>PowerPoint Presentation</vt:lpstr>
      <vt:lpstr>Vaccination of Rhesus Macaques</vt:lpstr>
      <vt:lpstr>MR patches before (top) and after (bottom) insertion</vt:lpstr>
      <vt:lpstr>PowerPoint Presentation</vt:lpstr>
      <vt:lpstr> MR Microneedle Patch: Antibody Response to Measles and Rubella is Comparable between MN and SQ</vt:lpstr>
      <vt:lpstr>PowerPoint Presentation</vt:lpstr>
      <vt:lpstr>PowerPoint Presentation</vt:lpstr>
      <vt:lpstr>Ongoing and Next Steps</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Enhanced stability of live-attenuated measles vaccine for microneedle patch vaccination</dc:title>
  <dc:creator>Chris Edens</dc:creator>
  <cp:lastModifiedBy>Paul</cp:lastModifiedBy>
  <cp:revision>99</cp:revision>
  <dcterms:created xsi:type="dcterms:W3CDTF">2010-03-07T18:19:24Z</dcterms:created>
  <dcterms:modified xsi:type="dcterms:W3CDTF">2016-06-22T07:25:55Z</dcterms:modified>
</cp:coreProperties>
</file>