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2" r:id="rId5"/>
  </p:sldMasterIdLst>
  <p:notesMasterIdLst>
    <p:notesMasterId r:id="rId16"/>
  </p:notesMasterIdLst>
  <p:handoutMasterIdLst>
    <p:handoutMasterId r:id="rId17"/>
  </p:handoutMasterIdLst>
  <p:sldIdLst>
    <p:sldId id="260" r:id="rId6"/>
    <p:sldId id="2205" r:id="rId7"/>
    <p:sldId id="346" r:id="rId8"/>
    <p:sldId id="2199" r:id="rId9"/>
    <p:sldId id="2210" r:id="rId10"/>
    <p:sldId id="2192" r:id="rId11"/>
    <p:sldId id="2118" r:id="rId12"/>
    <p:sldId id="2206" r:id="rId13"/>
    <p:sldId id="2208" r:id="rId14"/>
    <p:sldId id="2209" r:id="rId15"/>
  </p:sldIdLst>
  <p:sldSz cx="9144000" cy="5143500" type="screen16x9"/>
  <p:notesSz cx="7010400" cy="9296400"/>
  <p:embeddedFontLst>
    <p:embeddedFont>
      <p:font typeface="Work Sans" panose="020B0604020202020204" charset="0"/>
      <p:regular r:id="rId18"/>
    </p:embeddedFont>
    <p:embeddedFont>
      <p:font typeface="Arial Narrow" panose="020B0606020202030204" pitchFamily="34" charset="0"/>
      <p:regular r:id="rId19"/>
      <p:bold r:id="rId20"/>
      <p:italic r:id="rId21"/>
      <p:boldItalic r:id="rId22"/>
    </p:embeddedFont>
    <p:embeddedFont>
      <p:font typeface="Work Sans Light" panose="020B0604020202020204" charset="0"/>
      <p:regular r:id="rId23"/>
    </p:embeddedFont>
    <p:embeddedFont>
      <p:font typeface="맑은 고딕" panose="020B0503020000020004" pitchFamily="34" charset="-127"/>
      <p:regular r:id="rId24"/>
      <p:bold r:id="rId25"/>
    </p:embeddedFont>
    <p:embeddedFont>
      <p:font typeface="Arial Unicode MS" panose="020B0604020202020204" pitchFamily="34" charset="-128"/>
      <p:regular r:id="rId26"/>
    </p:embeddedFont>
    <p:embeddedFont>
      <p:font typeface="Century Gothic" panose="020B0502020202020204" pitchFamily="34" charset="0"/>
      <p:regular r:id="rId27"/>
      <p:bold r:id="rId28"/>
      <p:italic r:id="rId29"/>
      <p:boldItalic r:id="rId30"/>
    </p:embeddedFont>
    <p:embeddedFont>
      <p:font typeface="Work Sans SemiBold" panose="020B0604020202020204" charset="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mer acevedo" initials="wa" lastIdx="2" clrIdx="0"/>
  <p:cmAuthor id="2" name="JOSE FERNANDO VALDERRAMA VERGARA" initials="JFVV"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2A53"/>
    <a:srgbClr val="3F76FF"/>
    <a:srgbClr val="3366CC"/>
    <a:srgbClr val="D9D9D9"/>
    <a:srgbClr val="909192"/>
    <a:srgbClr val="F15924"/>
    <a:srgbClr val="F42E62"/>
    <a:srgbClr val="6699FF"/>
    <a:srgbClr val="507AE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78" autoAdjust="0"/>
    <p:restoredTop sz="75799" autoAdjust="0"/>
  </p:normalViewPr>
  <p:slideViewPr>
    <p:cSldViewPr snapToGrid="0" snapToObjects="1" showGuides="1">
      <p:cViewPr varScale="1">
        <p:scale>
          <a:sx n="70" d="100"/>
          <a:sy n="70" d="100"/>
        </p:scale>
        <p:origin x="1758" y="54"/>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67" d="100"/>
          <a:sy n="67" d="100"/>
        </p:scale>
        <p:origin x="322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7.fntdata"/><Relationship Id="rId32"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Hoja1!$B$1</c:f>
              <c:strCache>
                <c:ptCount val="1"/>
                <c:pt idx="0">
                  <c:v>Inmunization Coverage</c:v>
                </c:pt>
              </c:strCache>
            </c:strRef>
          </c:tx>
          <c:spPr>
            <a:ln w="28575" cap="rnd">
              <a:solidFill>
                <a:srgbClr val="507AE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CO"/>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2017</c:v>
                </c:pt>
                <c:pt idx="1">
                  <c:v>2018</c:v>
                </c:pt>
                <c:pt idx="2">
                  <c:v>2019p</c:v>
                </c:pt>
              </c:strCache>
            </c:strRef>
          </c:cat>
          <c:val>
            <c:numRef>
              <c:f>Hoja1!$B$2:$B$4</c:f>
              <c:numCache>
                <c:formatCode>0.0%</c:formatCode>
                <c:ptCount val="3"/>
                <c:pt idx="0">
                  <c:v>0.93100000000000005</c:v>
                </c:pt>
                <c:pt idx="1">
                  <c:v>0.95199999999999996</c:v>
                </c:pt>
                <c:pt idx="2">
                  <c:v>0.95</c:v>
                </c:pt>
              </c:numCache>
            </c:numRef>
          </c:val>
          <c:smooth val="0"/>
          <c:extLst xmlns:c16r2="http://schemas.microsoft.com/office/drawing/2015/06/chart">
            <c:ext xmlns:c16="http://schemas.microsoft.com/office/drawing/2014/chart" uri="{C3380CC4-5D6E-409C-BE32-E72D297353CC}">
              <c16:uniqueId val="{00000000-6DD6-4B5C-A4E7-75EEE3D81E59}"/>
            </c:ext>
          </c:extLst>
        </c:ser>
        <c:dLbls>
          <c:showLegendKey val="0"/>
          <c:showVal val="0"/>
          <c:showCatName val="0"/>
          <c:showSerName val="0"/>
          <c:showPercent val="0"/>
          <c:showBubbleSize val="0"/>
        </c:dLbls>
        <c:marker val="1"/>
        <c:smooth val="0"/>
        <c:axId val="220362880"/>
        <c:axId val="220367192"/>
      </c:lineChart>
      <c:lineChart>
        <c:grouping val="standard"/>
        <c:varyColors val="0"/>
        <c:ser>
          <c:idx val="1"/>
          <c:order val="1"/>
          <c:tx>
            <c:strRef>
              <c:f>Hoja1!$C$1</c:f>
              <c:strCache>
                <c:ptCount val="1"/>
                <c:pt idx="0">
                  <c:v>Projected Cases</c:v>
                </c:pt>
              </c:strCache>
            </c:strRef>
          </c:tx>
          <c:spPr>
            <a:ln w="28575" cap="rnd">
              <a:solidFill>
                <a:srgbClr val="FFC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CO"/>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2017</c:v>
                </c:pt>
                <c:pt idx="1">
                  <c:v>2018</c:v>
                </c:pt>
                <c:pt idx="2">
                  <c:v>2019p</c:v>
                </c:pt>
              </c:strCache>
            </c:strRef>
          </c:cat>
          <c:val>
            <c:numRef>
              <c:f>Hoja1!$C$2:$C$4</c:f>
              <c:numCache>
                <c:formatCode>_-* #,##0_-;\-* #,##0_-;_-* "-"??_-;_-@_-</c:formatCode>
                <c:ptCount val="3"/>
                <c:pt idx="0">
                  <c:v>2058</c:v>
                </c:pt>
                <c:pt idx="1">
                  <c:v>2352</c:v>
                </c:pt>
                <c:pt idx="2">
                  <c:v>3577</c:v>
                </c:pt>
              </c:numCache>
            </c:numRef>
          </c:val>
          <c:smooth val="0"/>
          <c:extLst xmlns:c16r2="http://schemas.microsoft.com/office/drawing/2015/06/chart">
            <c:ext xmlns:c16="http://schemas.microsoft.com/office/drawing/2014/chart" uri="{C3380CC4-5D6E-409C-BE32-E72D297353CC}">
              <c16:uniqueId val="{00000001-6DD6-4B5C-A4E7-75EEE3D81E59}"/>
            </c:ext>
          </c:extLst>
        </c:ser>
        <c:ser>
          <c:idx val="2"/>
          <c:order val="2"/>
          <c:tx>
            <c:strRef>
              <c:f>Hoja1!$D$1</c:f>
              <c:strCache>
                <c:ptCount val="1"/>
                <c:pt idx="0">
                  <c:v>Total Cases</c:v>
                </c:pt>
              </c:strCache>
            </c:strRef>
          </c:tx>
          <c:spPr>
            <a:ln w="28575" cap="rnd">
              <a:solidFill>
                <a:srgbClr val="F42E6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CO"/>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2017</c:v>
                </c:pt>
                <c:pt idx="1">
                  <c:v>2018</c:v>
                </c:pt>
                <c:pt idx="2">
                  <c:v>2019p</c:v>
                </c:pt>
              </c:strCache>
            </c:strRef>
          </c:cat>
          <c:val>
            <c:numRef>
              <c:f>Hoja1!$D$2:$D$4</c:f>
              <c:numCache>
                <c:formatCode>_-* #,##0_-;\-* #,##0_-;_-* "-"??_-;_-@_-</c:formatCode>
                <c:ptCount val="3"/>
                <c:pt idx="0">
                  <c:v>0</c:v>
                </c:pt>
                <c:pt idx="1">
                  <c:v>208</c:v>
                </c:pt>
                <c:pt idx="2">
                  <c:v>310</c:v>
                </c:pt>
              </c:numCache>
            </c:numRef>
          </c:val>
          <c:smooth val="0"/>
          <c:extLst xmlns:c16r2="http://schemas.microsoft.com/office/drawing/2015/06/chart">
            <c:ext xmlns:c16="http://schemas.microsoft.com/office/drawing/2014/chart" uri="{C3380CC4-5D6E-409C-BE32-E72D297353CC}">
              <c16:uniqueId val="{00000002-6DD6-4B5C-A4E7-75EEE3D81E59}"/>
            </c:ext>
          </c:extLst>
        </c:ser>
        <c:dLbls>
          <c:showLegendKey val="0"/>
          <c:showVal val="0"/>
          <c:showCatName val="0"/>
          <c:showSerName val="0"/>
          <c:showPercent val="0"/>
          <c:showBubbleSize val="0"/>
        </c:dLbls>
        <c:marker val="1"/>
        <c:smooth val="0"/>
        <c:axId val="220361312"/>
        <c:axId val="220367584"/>
      </c:lineChart>
      <c:catAx>
        <c:axId val="220362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s-CO"/>
          </a:p>
        </c:txPr>
        <c:crossAx val="220367192"/>
        <c:crosses val="autoZero"/>
        <c:auto val="1"/>
        <c:lblAlgn val="ctr"/>
        <c:lblOffset val="100"/>
        <c:noMultiLvlLbl val="0"/>
      </c:catAx>
      <c:valAx>
        <c:axId val="220367192"/>
        <c:scaling>
          <c:orientation val="minMax"/>
          <c:min val="0"/>
        </c:scaling>
        <c:delete val="0"/>
        <c:axPos val="l"/>
        <c:title>
          <c:tx>
            <c:rich>
              <a:bodyPr rot="-5400000" spcFirstLastPara="1" vertOverflow="ellipsis" vert="horz" wrap="square" anchor="ctr" anchorCtr="1"/>
              <a:lstStyle/>
              <a:p>
                <a:pPr>
                  <a:defRPr lang="en-US" sz="1100" b="0" i="0" u="none" strike="noStrike" kern="1200" baseline="0" noProof="0">
                    <a:solidFill>
                      <a:schemeClr val="bg1"/>
                    </a:solidFill>
                    <a:latin typeface="+mn-lt"/>
                    <a:ea typeface="+mn-ea"/>
                    <a:cs typeface="+mn-cs"/>
                  </a:defRPr>
                </a:pPr>
                <a:r>
                  <a:rPr lang="en-US" sz="1100" noProof="0" dirty="0"/>
                  <a:t>Coverage</a:t>
                </a:r>
              </a:p>
            </c:rich>
          </c:tx>
          <c:overlay val="0"/>
          <c:spPr>
            <a:noFill/>
            <a:ln>
              <a:noFill/>
            </a:ln>
            <a:effectLst/>
          </c:spPr>
          <c:txPr>
            <a:bodyPr rot="-5400000" spcFirstLastPara="1" vertOverflow="ellipsis" vert="horz" wrap="square" anchor="ctr" anchorCtr="1"/>
            <a:lstStyle/>
            <a:p>
              <a:pPr>
                <a:defRPr lang="en-US" sz="1100" b="0" i="0" u="none" strike="noStrike" kern="1200" baseline="0" noProof="0">
                  <a:solidFill>
                    <a:schemeClr val="bg1"/>
                  </a:solidFill>
                  <a:latin typeface="+mn-lt"/>
                  <a:ea typeface="+mn-ea"/>
                  <a:cs typeface="+mn-cs"/>
                </a:defRPr>
              </a:pPr>
              <a:endParaRPr lang="es-CO"/>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s-CO"/>
          </a:p>
        </c:txPr>
        <c:crossAx val="220362880"/>
        <c:crosses val="autoZero"/>
        <c:crossBetween val="between"/>
        <c:majorUnit val="0.2"/>
      </c:valAx>
      <c:valAx>
        <c:axId val="220367584"/>
        <c:scaling>
          <c:orientation val="minMax"/>
        </c:scaling>
        <c:delete val="0"/>
        <c:axPos val="r"/>
        <c:title>
          <c:tx>
            <c:rich>
              <a:bodyPr rot="-5400000" spcFirstLastPara="1" vertOverflow="ellipsis" vert="horz" wrap="square" anchor="ctr" anchorCtr="1"/>
              <a:lstStyle/>
              <a:p>
                <a:pPr>
                  <a:defRPr sz="1050" b="0" i="0" u="none" strike="noStrike" kern="1200" baseline="0">
                    <a:solidFill>
                      <a:schemeClr val="bg1"/>
                    </a:solidFill>
                    <a:latin typeface="+mn-lt"/>
                    <a:ea typeface="+mn-ea"/>
                    <a:cs typeface="+mn-cs"/>
                  </a:defRPr>
                </a:pPr>
                <a:r>
                  <a:rPr lang="es-CO" sz="1050" dirty="0"/>
                  <a:t>Cases</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s-CO"/>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s-CO"/>
          </a:p>
        </c:txPr>
        <c:crossAx val="220361312"/>
        <c:crosses val="max"/>
        <c:crossBetween val="between"/>
      </c:valAx>
      <c:catAx>
        <c:axId val="220361312"/>
        <c:scaling>
          <c:orientation val="minMax"/>
        </c:scaling>
        <c:delete val="1"/>
        <c:axPos val="b"/>
        <c:numFmt formatCode="General" sourceLinked="1"/>
        <c:majorTickMark val="out"/>
        <c:minorTickMark val="none"/>
        <c:tickLblPos val="nextTo"/>
        <c:crossAx val="22036758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s-CO"/>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2B96403-8397-49EE-8935-D7FEB3A7594D}" type="datetimeFigureOut">
              <a:rPr lang="es-CO" smtClean="0"/>
              <a:t>10/09/2019</a:t>
            </a:fld>
            <a:endParaRPr lang="es-CO"/>
          </a:p>
        </p:txBody>
      </p:sp>
      <p:sp>
        <p:nvSpPr>
          <p:cNvPr id="4" name="Marcador de pie de página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EB7604A-B555-4F28-A22D-66CFC0719D9F}" type="slidenum">
              <a:rPr lang="es-CO" smtClean="0"/>
              <a:t>‹Nº›</a:t>
            </a:fld>
            <a:endParaRPr lang="es-CO"/>
          </a:p>
        </p:txBody>
      </p:sp>
    </p:spTree>
    <p:extLst>
      <p:ext uri="{BB962C8B-B14F-4D97-AF65-F5344CB8AC3E}">
        <p14:creationId xmlns:p14="http://schemas.microsoft.com/office/powerpoint/2010/main" val="17923194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3208851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32283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Tree>
    <p:extLst>
      <p:ext uri="{BB962C8B-B14F-4D97-AF65-F5344CB8AC3E}">
        <p14:creationId xmlns:p14="http://schemas.microsoft.com/office/powerpoint/2010/main" val="610231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CO" sz="1050" b="0" i="0" u="none" strike="noStrike" cap="none" dirty="0" smtClean="0">
                <a:solidFill>
                  <a:srgbClr val="000000"/>
                </a:solidFill>
                <a:effectLst/>
                <a:latin typeface="Arial"/>
                <a:ea typeface="Arial"/>
                <a:cs typeface="Arial"/>
                <a:sym typeface="Arial"/>
              </a:rPr>
              <a:t>Desde 1993, Colombia inicia el trabajo del Plan de la eliminación de Sarampión, evidenciando que realizar jornadas y campañas de vacunación en el transcurso del tiempo, puede lograr la batalla.</a:t>
            </a:r>
          </a:p>
          <a:p>
            <a:r>
              <a:rPr lang="es-CO" sz="1050" b="0" i="0" u="none" strike="noStrike" cap="none" dirty="0" smtClean="0">
                <a:solidFill>
                  <a:srgbClr val="000000"/>
                </a:solidFill>
                <a:effectLst/>
                <a:latin typeface="Arial"/>
                <a:ea typeface="Arial"/>
                <a:cs typeface="Arial"/>
                <a:sym typeface="Arial"/>
              </a:rPr>
              <a:t>En Colombia antes de comenzar la vacunación masiva en 1993, el sarampión causó 5.000 casos al año y 48 muertes. Lograr la certificación de la Eliminación de estos virus es un hito histórico que nunca habría sido posible sin el firme compromiso político nacional y de todos los actores en salud y de la sociedad civil. La meta se logró: que todos los niños, jóvenes y adultos tuvieran acceso a la vacuna contra el sarampión y como resultado cambiara el perfil epidemiológico de nuestro país, de ser un país endémico a un país que considera una alerta con solo tener un caso de sarampión en su territorio.</a:t>
            </a:r>
          </a:p>
          <a:p>
            <a:r>
              <a:rPr lang="es-CO" sz="1050" b="0" i="0" u="none" strike="noStrike" cap="none" dirty="0" smtClean="0">
                <a:solidFill>
                  <a:srgbClr val="000000"/>
                </a:solidFill>
                <a:effectLst/>
                <a:latin typeface="Arial"/>
                <a:ea typeface="Arial"/>
                <a:cs typeface="Arial"/>
                <a:sym typeface="Arial"/>
              </a:rPr>
              <a:t>En la línea de tiempo se evidenció que al aumentar la cobertura, se disminuyen los casos de sarampión y se logra mejorar la detección y atención en salud de la población.</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CO" sz="1050" b="0" i="0" u="none" strike="noStrike" cap="none" dirty="0" smtClean="0">
                <a:solidFill>
                  <a:srgbClr val="000000"/>
                </a:solidFill>
                <a:effectLst/>
                <a:latin typeface="Arial"/>
                <a:ea typeface="Arial"/>
                <a:cs typeface="Arial"/>
                <a:sym typeface="Arial"/>
              </a:rPr>
              <a:t>La declaración de la eliminación del sarampión fue entregada en 2016 por el Comité Internacional de Expertos (CIE) de Documentación y Verificación de la Eliminación del Sarampión, Rubéola y Síndrome de Rubéola Congénita en las Américas, durante el 55° Consejo Directivo de la OPS/OMS, a la que esta semana están asistiendo los ministros de Salud de la región.</a:t>
            </a:r>
          </a:p>
          <a:p>
            <a:r>
              <a:rPr lang="es-CO" sz="1050" b="0" i="0" u="none" strike="noStrike" cap="none" dirty="0" smtClean="0">
                <a:solidFill>
                  <a:srgbClr val="000000"/>
                </a:solidFill>
                <a:effectLst/>
                <a:latin typeface="Arial"/>
                <a:ea typeface="Arial"/>
                <a:cs typeface="Arial"/>
                <a:sym typeface="Arial"/>
              </a:rPr>
              <a:t>El sarampión se convierte así en la quinta enfermedad prevenible por vacunación en ser eliminada en las Américas, tras la erradicación regional de la viruela en 1971, la poliomielitis en 1994, y en 2015 de la rubéola y del síndrome de rubéola congénita. Este logro es histórico para nuestra región y sin duda para el mundo. </a:t>
            </a:r>
          </a:p>
        </p:txBody>
      </p:sp>
    </p:spTree>
    <p:extLst>
      <p:ext uri="{BB962C8B-B14F-4D97-AF65-F5344CB8AC3E}">
        <p14:creationId xmlns:p14="http://schemas.microsoft.com/office/powerpoint/2010/main" val="1888111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58750" lvl="0" indent="0">
              <a:buNone/>
            </a:pPr>
            <a:r>
              <a:rPr lang="es-CO" sz="1100" b="0" i="0" u="none" strike="noStrike" cap="none" dirty="0" smtClean="0">
                <a:solidFill>
                  <a:srgbClr val="000000"/>
                </a:solidFill>
                <a:effectLst/>
                <a:latin typeface="Arial"/>
                <a:ea typeface="Arial"/>
                <a:cs typeface="Arial"/>
                <a:sym typeface="Arial"/>
              </a:rPr>
              <a:t>Fenómeno</a:t>
            </a:r>
            <a:r>
              <a:rPr lang="es-CO" sz="1100" b="0" i="0" u="none" strike="noStrike" cap="none" baseline="0" dirty="0" smtClean="0">
                <a:solidFill>
                  <a:srgbClr val="000000"/>
                </a:solidFill>
                <a:effectLst/>
                <a:latin typeface="Arial"/>
                <a:ea typeface="Arial"/>
                <a:cs typeface="Arial"/>
                <a:sym typeface="Arial"/>
              </a:rPr>
              <a:t> migratorio y los retos que afronta el Sistema de Salud:</a:t>
            </a:r>
            <a:endParaRPr lang="es-CO" sz="1100" b="0" i="0" u="none" strike="noStrike" cap="none" dirty="0" smtClean="0">
              <a:solidFill>
                <a:srgbClr val="000000"/>
              </a:solidFill>
              <a:effectLst/>
              <a:latin typeface="Arial"/>
              <a:ea typeface="Arial"/>
              <a:cs typeface="Arial"/>
              <a:sym typeface="Arial"/>
            </a:endParaRPr>
          </a:p>
          <a:p>
            <a:pPr lvl="0"/>
            <a:r>
              <a:rPr lang="es-CO" sz="1100" b="0" i="0" u="none" strike="noStrike" cap="none" dirty="0" smtClean="0">
                <a:solidFill>
                  <a:srgbClr val="000000"/>
                </a:solidFill>
                <a:effectLst/>
                <a:latin typeface="Arial"/>
                <a:ea typeface="Arial"/>
                <a:cs typeface="Arial"/>
                <a:sym typeface="Arial"/>
              </a:rPr>
              <a:t>Del total de migrantes venezolanos con intención de permanencia, hay 597.583 con PEP, correspondiente al 42%.</a:t>
            </a:r>
            <a:endParaRPr lang="es-CO" sz="1050" b="0" i="0" u="none" strike="noStrike" cap="none" dirty="0" smtClean="0">
              <a:solidFill>
                <a:srgbClr val="000000"/>
              </a:solidFill>
              <a:effectLst/>
              <a:latin typeface="Arial"/>
              <a:ea typeface="Arial"/>
              <a:cs typeface="Arial"/>
              <a:sym typeface="Arial"/>
            </a:endParaRPr>
          </a:p>
          <a:p>
            <a:pPr lvl="0"/>
            <a:r>
              <a:rPr lang="es-CO" sz="1100" b="0" i="0" u="none" strike="noStrike" cap="none" dirty="0" smtClean="0">
                <a:solidFill>
                  <a:srgbClr val="000000"/>
                </a:solidFill>
                <a:effectLst/>
                <a:latin typeface="Arial"/>
                <a:ea typeface="Arial"/>
                <a:cs typeface="Arial"/>
                <a:sym typeface="Arial"/>
              </a:rPr>
              <a:t>De los migrantes con PEP, únicamente el 25%, correspondiente a 149.582 personas, están aseguradas al sistema de salud. De estas, el 64.2% están afiliados al régimen contributivo.</a:t>
            </a:r>
          </a:p>
          <a:p>
            <a:pPr lvl="0"/>
            <a:r>
              <a:rPr lang="es-CO" sz="1100" b="0" i="0" u="none" strike="noStrike" cap="none" dirty="0" smtClean="0">
                <a:solidFill>
                  <a:srgbClr val="000000"/>
                </a:solidFill>
                <a:effectLst/>
                <a:latin typeface="Arial"/>
                <a:ea typeface="Arial"/>
                <a:cs typeface="Arial"/>
                <a:sym typeface="Arial"/>
              </a:rPr>
              <a:t>Frente a eventos de interés en salud pública en migrantes entre 2017 y 2019, los aumentos han sido los siguientes:</a:t>
            </a:r>
            <a:endParaRPr lang="es-CO" sz="1050" b="0" i="0" u="none" strike="noStrike" cap="none" dirty="0" smtClean="0">
              <a:solidFill>
                <a:srgbClr val="000000"/>
              </a:solidFill>
              <a:effectLst/>
              <a:latin typeface="Arial"/>
              <a:ea typeface="Arial"/>
              <a:cs typeface="Arial"/>
              <a:sym typeface="Arial"/>
            </a:endParaRPr>
          </a:p>
          <a:p>
            <a:pPr lvl="1"/>
            <a:r>
              <a:rPr lang="es-CO" sz="1100" b="0" i="0" u="none" strike="noStrike" cap="none" dirty="0" smtClean="0">
                <a:solidFill>
                  <a:srgbClr val="000000"/>
                </a:solidFill>
                <a:effectLst/>
                <a:latin typeface="Arial"/>
                <a:ea typeface="Arial"/>
                <a:cs typeface="Arial"/>
                <a:sym typeface="Arial"/>
              </a:rPr>
              <a:t>Malaria: 314 a 958 casos</a:t>
            </a:r>
            <a:endParaRPr lang="es-CO" sz="1050" b="0" i="0" u="none" strike="noStrike" cap="none" dirty="0" smtClean="0">
              <a:solidFill>
                <a:srgbClr val="000000"/>
              </a:solidFill>
              <a:effectLst/>
              <a:latin typeface="Arial"/>
              <a:ea typeface="Arial"/>
              <a:cs typeface="Arial"/>
              <a:sym typeface="Arial"/>
            </a:endParaRPr>
          </a:p>
          <a:p>
            <a:pPr lvl="1"/>
            <a:r>
              <a:rPr lang="es-CO" sz="1100" b="0" i="0" u="none" strike="noStrike" cap="none" dirty="0" smtClean="0">
                <a:solidFill>
                  <a:srgbClr val="000000"/>
                </a:solidFill>
                <a:effectLst/>
                <a:latin typeface="Arial"/>
                <a:ea typeface="Arial"/>
                <a:cs typeface="Arial"/>
                <a:sym typeface="Arial"/>
              </a:rPr>
              <a:t>Violencia de género: 71 a 327 casos</a:t>
            </a:r>
            <a:endParaRPr lang="es-CO" sz="1050" b="0" i="0" u="none" strike="noStrike" cap="none" dirty="0" smtClean="0">
              <a:solidFill>
                <a:srgbClr val="000000"/>
              </a:solidFill>
              <a:effectLst/>
              <a:latin typeface="Arial"/>
              <a:ea typeface="Arial"/>
              <a:cs typeface="Arial"/>
              <a:sym typeface="Arial"/>
            </a:endParaRPr>
          </a:p>
          <a:p>
            <a:pPr lvl="1"/>
            <a:r>
              <a:rPr lang="es-CO" sz="1100" b="0" i="0" u="none" strike="noStrike" cap="none" dirty="0" smtClean="0">
                <a:solidFill>
                  <a:srgbClr val="000000"/>
                </a:solidFill>
                <a:effectLst/>
                <a:latin typeface="Arial"/>
                <a:ea typeface="Arial"/>
                <a:cs typeface="Arial"/>
                <a:sym typeface="Arial"/>
              </a:rPr>
              <a:t>Sífilis estacional: 9 a 319 casos</a:t>
            </a:r>
            <a:endParaRPr lang="es-CO" sz="1050" b="0" i="0" u="none" strike="noStrike" cap="none" dirty="0" smtClean="0">
              <a:solidFill>
                <a:srgbClr val="000000"/>
              </a:solidFill>
              <a:effectLst/>
              <a:latin typeface="Arial"/>
              <a:ea typeface="Arial"/>
              <a:cs typeface="Arial"/>
              <a:sym typeface="Arial"/>
            </a:endParaRPr>
          </a:p>
          <a:p>
            <a:pPr lvl="1"/>
            <a:r>
              <a:rPr lang="es-CO" sz="1100" b="0" i="0" u="none" strike="noStrike" cap="none" dirty="0" smtClean="0">
                <a:solidFill>
                  <a:srgbClr val="000000"/>
                </a:solidFill>
                <a:effectLst/>
                <a:latin typeface="Arial"/>
                <a:ea typeface="Arial"/>
                <a:cs typeface="Arial"/>
                <a:sym typeface="Arial"/>
              </a:rPr>
              <a:t>Desnutrición aguda en menores de 5 años: 13 a 267 casos</a:t>
            </a:r>
            <a:endParaRPr lang="es-CO" sz="1050" b="0" i="0" u="none" strike="noStrike" cap="none" dirty="0" smtClean="0">
              <a:solidFill>
                <a:srgbClr val="000000"/>
              </a:solidFill>
              <a:effectLst/>
              <a:latin typeface="Arial"/>
              <a:ea typeface="Arial"/>
              <a:cs typeface="Arial"/>
              <a:sym typeface="Arial"/>
            </a:endParaRPr>
          </a:p>
          <a:p>
            <a:pPr lvl="1"/>
            <a:r>
              <a:rPr lang="es-CO" sz="1100" b="0" i="0" u="none" strike="noStrike" cap="none" dirty="0" smtClean="0">
                <a:solidFill>
                  <a:srgbClr val="000000"/>
                </a:solidFill>
                <a:effectLst/>
                <a:latin typeface="Arial"/>
                <a:ea typeface="Arial"/>
                <a:cs typeface="Arial"/>
                <a:sym typeface="Arial"/>
              </a:rPr>
              <a:t>VIH: 20 a 235 casos</a:t>
            </a:r>
            <a:endParaRPr lang="es-CO" sz="1050" b="0" i="0" u="none" strike="noStrike" cap="none" dirty="0" smtClean="0">
              <a:solidFill>
                <a:srgbClr val="000000"/>
              </a:solidFill>
              <a:effectLst/>
              <a:latin typeface="Arial"/>
              <a:ea typeface="Arial"/>
              <a:cs typeface="Arial"/>
              <a:sym typeface="Arial"/>
            </a:endParaRPr>
          </a:p>
          <a:p>
            <a:pPr lvl="1"/>
            <a:r>
              <a:rPr lang="es-CO" sz="1100" b="0" i="0" u="none" strike="noStrike" cap="none" dirty="0" smtClean="0">
                <a:solidFill>
                  <a:srgbClr val="000000"/>
                </a:solidFill>
                <a:effectLst/>
                <a:latin typeface="Arial"/>
                <a:ea typeface="Arial"/>
                <a:cs typeface="Arial"/>
                <a:sym typeface="Arial"/>
              </a:rPr>
              <a:t>Morbilidad materna extrema: 14 a 230 casos</a:t>
            </a:r>
            <a:endParaRPr lang="es-CO" sz="1050" b="0" i="0" u="none" strike="noStrike" cap="none" dirty="0" smtClean="0">
              <a:solidFill>
                <a:srgbClr val="000000"/>
              </a:solidFill>
              <a:effectLst/>
              <a:latin typeface="Arial"/>
              <a:ea typeface="Arial"/>
              <a:cs typeface="Arial"/>
              <a:sym typeface="Arial"/>
            </a:endParaRPr>
          </a:p>
          <a:p>
            <a:pPr lvl="1"/>
            <a:r>
              <a:rPr lang="es-CO" sz="1100" b="0" i="0" u="none" strike="noStrike" cap="none" dirty="0" smtClean="0">
                <a:solidFill>
                  <a:srgbClr val="000000"/>
                </a:solidFill>
                <a:effectLst/>
                <a:latin typeface="Arial"/>
                <a:ea typeface="Arial"/>
                <a:cs typeface="Arial"/>
                <a:sym typeface="Arial"/>
              </a:rPr>
              <a:t>Sífilis congénita: 7 a 90 casos</a:t>
            </a:r>
            <a:endParaRPr lang="es-CO" sz="1050" b="0" i="0" u="none" strike="noStrike" cap="none" dirty="0" smtClean="0">
              <a:solidFill>
                <a:srgbClr val="000000"/>
              </a:solidFill>
              <a:effectLst/>
              <a:latin typeface="Arial"/>
              <a:ea typeface="Arial"/>
              <a:cs typeface="Arial"/>
              <a:sym typeface="Arial"/>
            </a:endParaRPr>
          </a:p>
          <a:p>
            <a:pPr lvl="1"/>
            <a:r>
              <a:rPr lang="es-CO" sz="1100" b="0" i="0" u="none" strike="noStrike" cap="none" dirty="0" smtClean="0">
                <a:solidFill>
                  <a:srgbClr val="000000"/>
                </a:solidFill>
                <a:effectLst/>
                <a:latin typeface="Arial"/>
                <a:ea typeface="Arial"/>
                <a:cs typeface="Arial"/>
                <a:sym typeface="Arial"/>
              </a:rPr>
              <a:t>Mortalidad perinatal y neonatal tardía: 9 a 130 casos</a:t>
            </a:r>
            <a:endParaRPr lang="es-CO" sz="1050" b="0" i="0" u="none" strike="noStrike" cap="none" dirty="0" smtClean="0">
              <a:solidFill>
                <a:srgbClr val="000000"/>
              </a:solidFill>
              <a:effectLst/>
              <a:latin typeface="Arial"/>
              <a:ea typeface="Arial"/>
              <a:cs typeface="Arial"/>
              <a:sym typeface="Arial"/>
            </a:endParaRPr>
          </a:p>
          <a:p>
            <a:pPr marL="158750" lvl="0" indent="0">
              <a:buNone/>
            </a:pPr>
            <a:endParaRPr lang="es-CO" sz="1050" b="0" i="0" u="none" strike="noStrike" cap="none" dirty="0" smtClean="0">
              <a:solidFill>
                <a:srgbClr val="000000"/>
              </a:solidFill>
              <a:effectLst/>
              <a:latin typeface="Arial"/>
              <a:ea typeface="Arial"/>
              <a:cs typeface="Arial"/>
              <a:sym typeface="Arial"/>
            </a:endParaRPr>
          </a:p>
        </p:txBody>
      </p:sp>
      <p:sp>
        <p:nvSpPr>
          <p:cNvPr id="199" name="Google Shape;199;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4211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CO" sz="1100" b="0" i="0" u="none" strike="noStrike" cap="none" dirty="0" smtClean="0">
                <a:solidFill>
                  <a:srgbClr val="000000"/>
                </a:solidFill>
                <a:effectLst/>
                <a:latin typeface="Arial"/>
                <a:ea typeface="Arial"/>
                <a:cs typeface="Arial"/>
                <a:sym typeface="Arial"/>
              </a:rPr>
              <a:t>Sin embargo, el sarampión sigue circulando y amenaza a otras regiones, tratando de entrar de nuevo a nuestro territorio y poniendo a prueba las acciones de vacunación que hemos realizado en el país. No obstante, aun teniendo detección de casos importados en los años  2002, 2011, 2012, 2013, 2015, 2018 al 2019, hemos logrado hacerle frente al virus.</a:t>
            </a:r>
          </a:p>
          <a:p>
            <a:endParaRPr lang="es-CO" sz="1100" b="0" i="0" u="none" strike="noStrike" cap="none" dirty="0" smtClean="0">
              <a:solidFill>
                <a:srgbClr val="000000"/>
              </a:solidFill>
              <a:effectLst/>
              <a:latin typeface="Arial"/>
              <a:ea typeface="Arial"/>
              <a:cs typeface="Arial"/>
              <a:sym typeface="Arial"/>
            </a:endParaRPr>
          </a:p>
          <a:p>
            <a:r>
              <a:rPr lang="es-CO" sz="1100" b="0" i="0" u="none" strike="noStrike" cap="none" dirty="0" smtClean="0">
                <a:solidFill>
                  <a:srgbClr val="000000"/>
                </a:solidFill>
                <a:effectLst/>
                <a:latin typeface="Arial"/>
                <a:ea typeface="Arial"/>
                <a:cs typeface="Arial"/>
                <a:sym typeface="Arial"/>
              </a:rPr>
              <a:t>Desde el 2017, el país ante cambios importantes de migración de la Región identificó  variables de riesgo intrínseco y ante  la amenaza de la presencia del virus de sarampión con el fenómeno migratorio, dio inició a la vacunación a población migrante con el mismo esquema permanente de vacunación colombiano (julio 2017 Circular 025/2017). </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s-CO" sz="1100" b="0" i="0" u="none" strike="noStrike" cap="none" dirty="0" smtClean="0">
              <a:solidFill>
                <a:srgbClr val="000000"/>
              </a:solidFill>
              <a:effectLst/>
              <a:latin typeface="Arial"/>
              <a:ea typeface="Arial"/>
              <a:cs typeface="Arial"/>
              <a:sym typeface="Arial"/>
            </a:endParaRP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CO" sz="1100" b="0" i="0" u="none" strike="noStrike" cap="none" dirty="0" smtClean="0">
                <a:solidFill>
                  <a:srgbClr val="000000"/>
                </a:solidFill>
                <a:effectLst/>
                <a:latin typeface="Arial"/>
                <a:ea typeface="Arial"/>
                <a:cs typeface="Arial"/>
                <a:sym typeface="Arial"/>
              </a:rPr>
              <a:t>Hemos realizado una análisis desde el Ministerio, en el que proyectamos que si el país no hubiese trabajado en la eliminación y no hubiese sido copartícipe de los esfuerzos de la Región, en el año 2017 a 2019 con la presencia del brote se tendría un total de 7.987 casos de sarampión aproximados y 78</a:t>
            </a:r>
            <a:r>
              <a:rPr lang="es-CO" sz="1100" b="0" i="0" u="none" strike="noStrike" cap="none" baseline="0" dirty="0" smtClean="0">
                <a:solidFill>
                  <a:srgbClr val="000000"/>
                </a:solidFill>
                <a:effectLst/>
                <a:latin typeface="Arial"/>
                <a:ea typeface="Arial"/>
                <a:cs typeface="Arial"/>
                <a:sym typeface="Arial"/>
              </a:rPr>
              <a:t> casos</a:t>
            </a:r>
            <a:r>
              <a:rPr lang="es-CO" sz="1100" b="0" i="0" u="none" strike="noStrike" cap="none" dirty="0" smtClean="0">
                <a:solidFill>
                  <a:srgbClr val="000000"/>
                </a:solidFill>
                <a:effectLst/>
                <a:latin typeface="Arial"/>
                <a:ea typeface="Arial"/>
                <a:cs typeface="Arial"/>
                <a:sym typeface="Arial"/>
              </a:rPr>
              <a:t> de mortalidad si se hubiera mantenido una cobertura de vacunación de máximo</a:t>
            </a:r>
            <a:r>
              <a:rPr lang="es-CO" sz="1100" b="0" i="0" u="none" strike="noStrike" cap="none" baseline="0" dirty="0" smtClean="0">
                <a:solidFill>
                  <a:srgbClr val="000000"/>
                </a:solidFill>
                <a:effectLst/>
                <a:latin typeface="Arial"/>
                <a:ea typeface="Arial"/>
                <a:cs typeface="Arial"/>
                <a:sym typeface="Arial"/>
              </a:rPr>
              <a:t> el</a:t>
            </a:r>
            <a:r>
              <a:rPr lang="es-CO" sz="1100" b="0" i="0" u="none" strike="noStrike" cap="none" dirty="0" smtClean="0">
                <a:solidFill>
                  <a:srgbClr val="000000"/>
                </a:solidFill>
                <a:effectLst/>
                <a:latin typeface="Arial"/>
                <a:ea typeface="Arial"/>
                <a:cs typeface="Arial"/>
                <a:sym typeface="Arial"/>
              </a:rPr>
              <a:t> 80%. Esto frente al comportamiento del brote actual y del número de casos de 389 que tenemos a la fecha.</a:t>
            </a:r>
          </a:p>
        </p:txBody>
      </p:sp>
    </p:spTree>
    <p:extLst>
      <p:ext uri="{BB962C8B-B14F-4D97-AF65-F5344CB8AC3E}">
        <p14:creationId xmlns:p14="http://schemas.microsoft.com/office/powerpoint/2010/main" val="640926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731520" y="4560571"/>
            <a:ext cx="5852160" cy="4320540"/>
          </a:xfrm>
          <a:prstGeom prst="rect">
            <a:avLst/>
          </a:prstGeom>
        </p:spPr>
        <p:txBody>
          <a:bodyPr spcFirstLastPara="1" wrap="square" lIns="96637" tIns="96637" rIns="96637" bIns="96637" anchor="t" anchorCtr="0">
            <a:noAutofit/>
          </a:bodyPr>
          <a:lstStyle/>
          <a:p>
            <a:r>
              <a:rPr lang="es-CO" sz="1100" b="0" i="0" u="none" strike="noStrike" cap="none" dirty="0" smtClean="0">
                <a:solidFill>
                  <a:srgbClr val="000000"/>
                </a:solidFill>
                <a:effectLst/>
                <a:latin typeface="Arial"/>
                <a:ea typeface="Arial"/>
                <a:cs typeface="Arial"/>
                <a:sym typeface="Arial"/>
              </a:rPr>
              <a:t>igualmente comprometiendo recursos con una inversión de 17.691 millones y aplicando un total de 1.237.732 dosis en una respuesta humanitaria y de compromiso con la Región.</a:t>
            </a:r>
          </a:p>
          <a:p>
            <a:endParaRPr lang="es-CO" sz="1100" b="0" i="0" u="none" strike="noStrike" cap="none" dirty="0" smtClean="0">
              <a:solidFill>
                <a:srgbClr val="000000"/>
              </a:solidFill>
              <a:effectLst/>
              <a:latin typeface="Arial"/>
              <a:ea typeface="Arial"/>
              <a:cs typeface="Arial"/>
              <a:sym typeface="Arial"/>
            </a:endParaRPr>
          </a:p>
          <a:p>
            <a:r>
              <a:rPr lang="es-CO" sz="1100" b="0" i="0" u="none" strike="noStrike" cap="none" dirty="0" smtClean="0">
                <a:solidFill>
                  <a:srgbClr val="000000"/>
                </a:solidFill>
                <a:effectLst/>
                <a:latin typeface="Arial"/>
                <a:ea typeface="Arial"/>
                <a:cs typeface="Arial"/>
                <a:sym typeface="Arial"/>
              </a:rPr>
              <a:t>El programa de Inmunizaciones nacional en los últimos 3 años ha aplicado un promedio de 23.000.000 dosis de vacuna, representado para el  2017 el 0,5% de dosis aplicadas a población migrante, la cual ha aumentado paulatinamente con el fenómeno migratorio, en 2018 aplicó el 2,9 % de dosis y en lo corrido del 2019 ha aplicado el 3.2% de dosis de vacuna a este grupo poblacional.</a:t>
            </a:r>
          </a:p>
          <a:p>
            <a:pPr lvl="0"/>
            <a:endParaRPr lang="es-CO" sz="1100" b="0" i="0" u="none" strike="noStrike" cap="none" dirty="0" smtClean="0">
              <a:solidFill>
                <a:srgbClr val="000000"/>
              </a:solidFill>
              <a:effectLst/>
              <a:latin typeface="Arial"/>
              <a:ea typeface="Arial"/>
              <a:cs typeface="Arial"/>
              <a:sym typeface="Arial"/>
            </a:endParaRPr>
          </a:p>
          <a:p>
            <a:pPr lvl="0"/>
            <a:r>
              <a:rPr lang="es-CO" sz="1100" b="0" i="0" u="none" strike="noStrike" cap="none" dirty="0" smtClean="0">
                <a:solidFill>
                  <a:srgbClr val="000000"/>
                </a:solidFill>
                <a:effectLst/>
                <a:latin typeface="Arial"/>
                <a:ea typeface="Arial"/>
                <a:cs typeface="Arial"/>
                <a:sym typeface="Arial"/>
              </a:rPr>
              <a:t>Entre enero de 2017 y febrero de 2019, se han radicado por todas las Entidades Territoriales por prestaciones de servicios $287.771.279, de los cuales:</a:t>
            </a:r>
            <a:endParaRPr lang="es-CO" sz="1050" b="0" i="0" u="none" strike="noStrike" cap="none" dirty="0" smtClean="0">
              <a:solidFill>
                <a:srgbClr val="000000"/>
              </a:solidFill>
              <a:effectLst/>
              <a:latin typeface="Arial"/>
              <a:ea typeface="Arial"/>
              <a:cs typeface="Arial"/>
              <a:sym typeface="Arial"/>
            </a:endParaRPr>
          </a:p>
          <a:p>
            <a:pPr lvl="1"/>
            <a:r>
              <a:rPr lang="es-CO" sz="1100" b="0" i="0" u="none" strike="noStrike" cap="none" dirty="0" smtClean="0">
                <a:solidFill>
                  <a:srgbClr val="000000"/>
                </a:solidFill>
                <a:effectLst/>
                <a:latin typeface="Arial"/>
                <a:ea typeface="Arial"/>
                <a:cs typeface="Arial"/>
                <a:sym typeface="Arial"/>
              </a:rPr>
              <a:t>Norte de Santander es la que más ha radicado por $61.000 millones.</a:t>
            </a:r>
            <a:endParaRPr lang="es-CO" sz="1050" b="0" i="0" u="none" strike="noStrike" cap="none" dirty="0" smtClean="0">
              <a:solidFill>
                <a:srgbClr val="000000"/>
              </a:solidFill>
              <a:effectLst/>
              <a:latin typeface="Arial"/>
              <a:ea typeface="Arial"/>
              <a:cs typeface="Arial"/>
              <a:sym typeface="Arial"/>
            </a:endParaRPr>
          </a:p>
          <a:p>
            <a:pPr lvl="1"/>
            <a:r>
              <a:rPr lang="es-CO" sz="1100" b="0" i="0" u="none" strike="noStrike" cap="none" dirty="0" smtClean="0">
                <a:solidFill>
                  <a:srgbClr val="000000"/>
                </a:solidFill>
                <a:effectLst/>
                <a:latin typeface="Arial"/>
                <a:ea typeface="Arial"/>
                <a:cs typeface="Arial"/>
                <a:sym typeface="Arial"/>
              </a:rPr>
              <a:t>Bogotá le sigue con $58.000 millones. </a:t>
            </a:r>
            <a:endParaRPr lang="es-CO" sz="1050" b="0" i="0" u="none" strike="noStrike" cap="none" dirty="0" smtClean="0">
              <a:solidFill>
                <a:srgbClr val="000000"/>
              </a:solidFill>
              <a:effectLst/>
              <a:latin typeface="Arial"/>
              <a:ea typeface="Arial"/>
              <a:cs typeface="Arial"/>
              <a:sym typeface="Arial"/>
            </a:endParaRPr>
          </a:p>
          <a:p>
            <a:pPr lvl="1"/>
            <a:r>
              <a:rPr lang="es-CO" sz="1100" b="0" i="0" u="none" strike="noStrike" cap="none" dirty="0" smtClean="0">
                <a:solidFill>
                  <a:srgbClr val="000000"/>
                </a:solidFill>
                <a:effectLst/>
                <a:latin typeface="Arial"/>
                <a:ea typeface="Arial"/>
                <a:cs typeface="Arial"/>
                <a:sym typeface="Arial"/>
              </a:rPr>
              <a:t>La Guajira le sigue con $28.700 millones. </a:t>
            </a:r>
            <a:endParaRPr lang="es-CO" sz="1050" b="0" i="0" u="none" strike="noStrike" cap="none" dirty="0" smtClean="0">
              <a:solidFill>
                <a:srgbClr val="000000"/>
              </a:solidFill>
              <a:effectLst/>
              <a:latin typeface="Arial"/>
              <a:ea typeface="Arial"/>
              <a:cs typeface="Arial"/>
              <a:sym typeface="Arial"/>
            </a:endParaRPr>
          </a:p>
          <a:p>
            <a:pPr lvl="1"/>
            <a:r>
              <a:rPr lang="es-CO" sz="1100" b="0" i="0" u="none" strike="noStrike" cap="none" dirty="0" smtClean="0">
                <a:solidFill>
                  <a:srgbClr val="000000"/>
                </a:solidFill>
                <a:effectLst/>
                <a:latin typeface="Arial"/>
                <a:ea typeface="Arial"/>
                <a:cs typeface="Arial"/>
                <a:sym typeface="Arial"/>
              </a:rPr>
              <a:t>Santander le sigue con $16.500 millones. </a:t>
            </a:r>
          </a:p>
          <a:p>
            <a:pPr marL="615950" lvl="1" indent="0">
              <a:buNone/>
            </a:pPr>
            <a:endParaRPr lang="es-CO" sz="1050" b="0" i="0" u="none" strike="noStrike" cap="none" dirty="0" smtClean="0">
              <a:solidFill>
                <a:srgbClr val="000000"/>
              </a:solidFill>
              <a:effectLst/>
              <a:latin typeface="Arial"/>
              <a:ea typeface="Arial"/>
              <a:cs typeface="Arial"/>
              <a:sym typeface="Arial"/>
            </a:endParaRPr>
          </a:p>
          <a:p>
            <a:pPr lvl="0"/>
            <a:r>
              <a:rPr lang="es-CO" sz="1100" b="0" i="0" u="none" strike="noStrike" cap="none" dirty="0" smtClean="0">
                <a:solidFill>
                  <a:srgbClr val="000000"/>
                </a:solidFill>
                <a:effectLst/>
                <a:latin typeface="Arial"/>
                <a:ea typeface="Arial"/>
                <a:cs typeface="Arial"/>
                <a:sym typeface="Arial"/>
              </a:rPr>
              <a:t>A las ET a las que más les hemos asignado son:</a:t>
            </a:r>
            <a:endParaRPr lang="es-CO" sz="1050" b="0" i="0" u="none" strike="noStrike" cap="none" dirty="0" smtClean="0">
              <a:solidFill>
                <a:srgbClr val="000000"/>
              </a:solidFill>
              <a:effectLst/>
              <a:latin typeface="Arial"/>
              <a:ea typeface="Arial"/>
              <a:cs typeface="Arial"/>
              <a:sym typeface="Arial"/>
            </a:endParaRPr>
          </a:p>
          <a:p>
            <a:pPr lvl="1"/>
            <a:r>
              <a:rPr lang="es-CO" sz="1100" b="0" i="0" u="none" strike="noStrike" cap="none" dirty="0" smtClean="0">
                <a:solidFill>
                  <a:srgbClr val="000000"/>
                </a:solidFill>
                <a:effectLst/>
                <a:latin typeface="Arial"/>
                <a:ea typeface="Arial"/>
                <a:cs typeface="Arial"/>
                <a:sym typeface="Arial"/>
              </a:rPr>
              <a:t>Norte de Santander con $37.800.</a:t>
            </a:r>
            <a:endParaRPr lang="es-CO" sz="1050" b="0" i="0" u="none" strike="noStrike" cap="none" dirty="0" smtClean="0">
              <a:solidFill>
                <a:srgbClr val="000000"/>
              </a:solidFill>
              <a:effectLst/>
              <a:latin typeface="Arial"/>
              <a:ea typeface="Arial"/>
              <a:cs typeface="Arial"/>
              <a:sym typeface="Arial"/>
            </a:endParaRPr>
          </a:p>
          <a:p>
            <a:pPr lvl="1"/>
            <a:r>
              <a:rPr lang="es-CO" sz="1100" b="0" i="0" u="none" strike="noStrike" cap="none" dirty="0" smtClean="0">
                <a:solidFill>
                  <a:srgbClr val="000000"/>
                </a:solidFill>
                <a:effectLst/>
                <a:latin typeface="Arial"/>
                <a:ea typeface="Arial"/>
                <a:cs typeface="Arial"/>
                <a:sym typeface="Arial"/>
              </a:rPr>
              <a:t>La Guajira con $20.300.</a:t>
            </a:r>
            <a:endParaRPr lang="es-CO" sz="1050" b="0" i="0" u="none" strike="noStrike" cap="none" dirty="0" smtClean="0">
              <a:solidFill>
                <a:srgbClr val="000000"/>
              </a:solidFill>
              <a:effectLst/>
              <a:latin typeface="Arial"/>
              <a:ea typeface="Arial"/>
              <a:cs typeface="Arial"/>
              <a:sym typeface="Arial"/>
            </a:endParaRPr>
          </a:p>
          <a:p>
            <a:pPr lvl="1"/>
            <a:r>
              <a:rPr lang="es-CO" sz="1100" b="0" i="0" u="none" strike="noStrike" cap="none" dirty="0" smtClean="0">
                <a:solidFill>
                  <a:srgbClr val="000000"/>
                </a:solidFill>
                <a:effectLst/>
                <a:latin typeface="Arial"/>
                <a:ea typeface="Arial"/>
                <a:cs typeface="Arial"/>
                <a:sym typeface="Arial"/>
              </a:rPr>
              <a:t>Cesar con $10.000.</a:t>
            </a:r>
            <a:endParaRPr lang="es-CO" sz="1050" b="0" i="0" u="none" strike="noStrike" cap="none" dirty="0" smtClean="0">
              <a:solidFill>
                <a:srgbClr val="000000"/>
              </a:solidFill>
              <a:effectLst/>
              <a:latin typeface="Arial"/>
              <a:ea typeface="Arial"/>
              <a:cs typeface="Arial"/>
              <a:sym typeface="Arial"/>
            </a:endParaRPr>
          </a:p>
          <a:p>
            <a:pPr lvl="1"/>
            <a:r>
              <a:rPr lang="es-CO" sz="1100" b="0" i="0" u="none" strike="noStrike" cap="none" dirty="0" smtClean="0">
                <a:solidFill>
                  <a:srgbClr val="000000"/>
                </a:solidFill>
                <a:effectLst/>
                <a:latin typeface="Arial"/>
                <a:ea typeface="Arial"/>
                <a:cs typeface="Arial"/>
                <a:sym typeface="Arial"/>
              </a:rPr>
              <a:t>A Bogotá le hemos asignado $9.630 y a Santander $2.830.</a:t>
            </a:r>
            <a:endParaRPr lang="es-CO" dirty="0" smtClean="0"/>
          </a:p>
          <a:p>
            <a:pPr marL="0" indent="0">
              <a:buNone/>
            </a:pPr>
            <a:endParaRPr dirty="0"/>
          </a:p>
        </p:txBody>
      </p:sp>
      <p:sp>
        <p:nvSpPr>
          <p:cNvPr id="199" name="Google Shape;199;p8:notes"/>
          <p:cNvSpPr>
            <a:spLocks noGrp="1" noRot="1" noChangeAspect="1"/>
          </p:cNvSpPr>
          <p:nvPr>
            <p:ph type="sldImg" idx="2"/>
          </p:nvPr>
        </p:nvSpPr>
        <p:spPr>
          <a:xfrm>
            <a:off x="455613" y="719138"/>
            <a:ext cx="6402387" cy="36020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3206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58750" indent="0">
              <a:buNone/>
            </a:pPr>
            <a:r>
              <a:rPr lang="es-CO" sz="1100" b="0" i="0" u="none" strike="noStrike" cap="none" dirty="0" smtClean="0">
                <a:solidFill>
                  <a:srgbClr val="000000"/>
                </a:solidFill>
                <a:effectLst/>
                <a:latin typeface="Arial"/>
                <a:ea typeface="Arial"/>
                <a:cs typeface="Arial"/>
                <a:sym typeface="Arial"/>
              </a:rPr>
              <a:t>Lecciones aprendidas:</a:t>
            </a:r>
          </a:p>
          <a:p>
            <a:pPr lvl="0"/>
            <a:r>
              <a:rPr lang="es-CO" sz="1100" b="0" i="0" u="none" strike="noStrike" cap="none" dirty="0" smtClean="0">
                <a:solidFill>
                  <a:srgbClr val="000000"/>
                </a:solidFill>
                <a:effectLst/>
                <a:latin typeface="Arial"/>
                <a:ea typeface="Arial"/>
                <a:cs typeface="Arial"/>
                <a:sym typeface="Arial"/>
              </a:rPr>
              <a:t>Trabajo en equipo. Cooperación internacional, articulación interinstitucional</a:t>
            </a:r>
          </a:p>
          <a:p>
            <a:pPr lvl="0"/>
            <a:r>
              <a:rPr lang="es-CO" sz="1100" b="0" i="0" u="none" strike="noStrike" cap="none" dirty="0" smtClean="0">
                <a:solidFill>
                  <a:srgbClr val="000000"/>
                </a:solidFill>
                <a:effectLst/>
                <a:latin typeface="Arial"/>
                <a:ea typeface="Arial"/>
                <a:cs typeface="Arial"/>
                <a:sym typeface="Arial"/>
              </a:rPr>
              <a:t>Buenas prácticas de Salud Pública</a:t>
            </a:r>
          </a:p>
          <a:p>
            <a:pPr lvl="0"/>
            <a:r>
              <a:rPr lang="es-CO" sz="1100" b="0" i="0" u="none" strike="noStrike" cap="none" dirty="0" smtClean="0">
                <a:solidFill>
                  <a:srgbClr val="000000"/>
                </a:solidFill>
                <a:effectLst/>
                <a:latin typeface="Arial"/>
                <a:ea typeface="Arial"/>
                <a:cs typeface="Arial"/>
                <a:sym typeface="Arial"/>
              </a:rPr>
              <a:t>Adaptabilidad de atención para cada territorio.</a:t>
            </a:r>
          </a:p>
          <a:p>
            <a:pPr lvl="0"/>
            <a:r>
              <a:rPr lang="es-CO" sz="1100" b="0" i="0" u="none" strike="noStrike" cap="none" dirty="0" smtClean="0">
                <a:solidFill>
                  <a:srgbClr val="000000"/>
                </a:solidFill>
                <a:effectLst/>
                <a:latin typeface="Arial"/>
                <a:ea typeface="Arial"/>
                <a:cs typeface="Arial"/>
                <a:sym typeface="Arial"/>
              </a:rPr>
              <a:t>Adecuación de servicios.</a:t>
            </a:r>
          </a:p>
          <a:p>
            <a:pPr lvl="0"/>
            <a:r>
              <a:rPr lang="es-CO" sz="1100" b="0" i="0" u="none" strike="noStrike" cap="none" dirty="0" smtClean="0">
                <a:solidFill>
                  <a:srgbClr val="000000"/>
                </a:solidFill>
                <a:effectLst/>
                <a:latin typeface="Arial"/>
                <a:ea typeface="Arial"/>
                <a:cs typeface="Arial"/>
                <a:sym typeface="Arial"/>
              </a:rPr>
              <a:t>Compromiso y liderazgo regional</a:t>
            </a:r>
          </a:p>
          <a:p>
            <a:pPr lvl="0"/>
            <a:r>
              <a:rPr lang="es-CO" sz="1100" b="0" i="0" u="none" strike="noStrike" cap="none" dirty="0" smtClean="0">
                <a:solidFill>
                  <a:srgbClr val="000000"/>
                </a:solidFill>
                <a:effectLst/>
                <a:latin typeface="Arial"/>
                <a:ea typeface="Arial"/>
                <a:cs typeface="Arial"/>
                <a:sym typeface="Arial"/>
              </a:rPr>
              <a:t>Trabajo orientado a búsqueda de resultados</a:t>
            </a:r>
          </a:p>
          <a:p>
            <a:pPr lvl="0"/>
            <a:r>
              <a:rPr lang="es-CO" sz="1100" b="0" i="0" u="none" strike="noStrike" cap="none" dirty="0" smtClean="0">
                <a:solidFill>
                  <a:srgbClr val="000000"/>
                </a:solidFill>
                <a:effectLst/>
                <a:latin typeface="Arial"/>
                <a:ea typeface="Arial"/>
                <a:cs typeface="Arial"/>
                <a:sym typeface="Arial"/>
              </a:rPr>
              <a:t>Equidad - Brindar acompañamiento a los territorios más vulnerables</a:t>
            </a:r>
          </a:p>
          <a:p>
            <a:pPr lvl="0"/>
            <a:r>
              <a:rPr lang="es-CO" sz="1100" b="0" i="0" u="none" strike="noStrike" cap="none" dirty="0" smtClean="0">
                <a:solidFill>
                  <a:srgbClr val="000000"/>
                </a:solidFill>
                <a:effectLst/>
                <a:latin typeface="Arial"/>
                <a:ea typeface="Arial"/>
                <a:cs typeface="Arial"/>
                <a:sym typeface="Arial"/>
              </a:rPr>
              <a:t>Solidaridad</a:t>
            </a:r>
          </a:p>
          <a:p>
            <a:pPr lvl="0"/>
            <a:r>
              <a:rPr lang="es-CO" sz="1100" b="0" i="0" u="none" strike="noStrike" cap="none" dirty="0" smtClean="0">
                <a:solidFill>
                  <a:srgbClr val="000000"/>
                </a:solidFill>
                <a:effectLst/>
                <a:latin typeface="Arial"/>
                <a:ea typeface="Arial"/>
                <a:cs typeface="Arial"/>
                <a:sym typeface="Arial"/>
              </a:rPr>
              <a:t>Compromiso y liderazgo regional</a:t>
            </a:r>
          </a:p>
          <a:p>
            <a:r>
              <a:rPr lang="es-CO" sz="1100" b="0" i="0" u="none" strike="noStrike" cap="none" dirty="0" smtClean="0">
                <a:solidFill>
                  <a:srgbClr val="000000"/>
                </a:solidFill>
                <a:effectLst/>
                <a:latin typeface="Arial"/>
                <a:ea typeface="Arial"/>
                <a:cs typeface="Arial"/>
                <a:sym typeface="Arial"/>
              </a:rPr>
              <a:t>Equidad - Brindar acompañamiento a los territorios más vulnerables</a:t>
            </a:r>
          </a:p>
          <a:p>
            <a:pPr marL="158750" indent="0">
              <a:buNone/>
            </a:pPr>
            <a:r>
              <a:rPr lang="es-CO" sz="1100" b="0" i="0" u="none" strike="noStrike" cap="none" dirty="0" smtClean="0">
                <a:solidFill>
                  <a:srgbClr val="000000"/>
                </a:solidFill>
                <a:effectLst/>
                <a:latin typeface="Arial"/>
                <a:ea typeface="Arial"/>
                <a:cs typeface="Arial"/>
                <a:sym typeface="Arial"/>
              </a:rPr>
              <a:t>Ahora Colombia tiene los siguientes</a:t>
            </a:r>
            <a:r>
              <a:rPr lang="es-CO" sz="1100" b="0" i="0" u="none" strike="noStrike" cap="none" baseline="0" dirty="0" smtClean="0">
                <a:solidFill>
                  <a:srgbClr val="000000"/>
                </a:solidFill>
                <a:effectLst/>
                <a:latin typeface="Arial"/>
                <a:ea typeface="Arial"/>
                <a:cs typeface="Arial"/>
                <a:sym typeface="Arial"/>
              </a:rPr>
              <a:t> r</a:t>
            </a:r>
            <a:r>
              <a:rPr lang="es-CO" sz="1100" b="0" i="0" u="none" strike="noStrike" cap="none" dirty="0" smtClean="0">
                <a:solidFill>
                  <a:srgbClr val="000000"/>
                </a:solidFill>
                <a:effectLst/>
                <a:latin typeface="Arial"/>
                <a:ea typeface="Arial"/>
                <a:cs typeface="Arial"/>
                <a:sym typeface="Arial"/>
              </a:rPr>
              <a:t>etos:</a:t>
            </a:r>
          </a:p>
          <a:p>
            <a:pPr lvl="0"/>
            <a:r>
              <a:rPr lang="es-CO" sz="1100" b="0" i="0" u="none" strike="noStrike" cap="none" dirty="0" smtClean="0">
                <a:solidFill>
                  <a:srgbClr val="000000"/>
                </a:solidFill>
                <a:effectLst/>
                <a:latin typeface="Arial"/>
                <a:ea typeface="Arial"/>
                <a:cs typeface="Arial"/>
                <a:sym typeface="Arial"/>
              </a:rPr>
              <a:t>Mantener al país y a las Américas como región libre de sarampión y rubéola y liderar la eliminación mundial  (alcanzar cuberturas homogéneas e indicadores de vigilancia)</a:t>
            </a:r>
          </a:p>
          <a:p>
            <a:pPr lvl="0"/>
            <a:r>
              <a:rPr lang="es-CO" sz="1100" b="0" i="0" u="none" strike="noStrike" cap="none" dirty="0" smtClean="0">
                <a:solidFill>
                  <a:srgbClr val="000000"/>
                </a:solidFill>
                <a:effectLst/>
                <a:latin typeface="Arial"/>
                <a:ea typeface="Arial"/>
                <a:cs typeface="Arial"/>
                <a:sym typeface="Arial"/>
              </a:rPr>
              <a:t>Armonizar las ONG, actores y sectores para la contención del brote en el país</a:t>
            </a:r>
          </a:p>
          <a:p>
            <a:pPr lvl="0"/>
            <a:r>
              <a:rPr lang="es-CO" sz="1100" b="0" i="0" u="none" strike="noStrike" cap="none" dirty="0" smtClean="0">
                <a:solidFill>
                  <a:srgbClr val="000000"/>
                </a:solidFill>
                <a:effectLst/>
                <a:latin typeface="Arial"/>
                <a:ea typeface="Arial"/>
                <a:cs typeface="Arial"/>
                <a:sym typeface="Arial"/>
              </a:rPr>
              <a:t>Implementación de la Tarjeta Unificada de Vacunación para las Américas</a:t>
            </a:r>
          </a:p>
          <a:p>
            <a:pPr lvl="0"/>
            <a:r>
              <a:rPr lang="es-CO" sz="1100" b="0" i="0" u="none" strike="noStrike" cap="none" dirty="0" smtClean="0">
                <a:solidFill>
                  <a:srgbClr val="000000"/>
                </a:solidFill>
                <a:effectLst/>
                <a:latin typeface="Arial"/>
                <a:ea typeface="Arial"/>
                <a:cs typeface="Arial"/>
                <a:sym typeface="Arial"/>
              </a:rPr>
              <a:t>Implementación del programa  de vacunación para la población privada de la libertad</a:t>
            </a:r>
          </a:p>
          <a:p>
            <a:pPr lvl="0"/>
            <a:r>
              <a:rPr lang="es-CO" sz="1100" b="0" i="0" u="none" strike="noStrike" cap="none" dirty="0" smtClean="0">
                <a:solidFill>
                  <a:srgbClr val="000000"/>
                </a:solidFill>
                <a:effectLst/>
                <a:latin typeface="Arial"/>
                <a:ea typeface="Arial"/>
                <a:cs typeface="Arial"/>
                <a:sym typeface="Arial"/>
              </a:rPr>
              <a:t>Consecución de recursos para la vacunación de población venezolana. Proyección 2019: USD 4 millones, para garantizar puntos de vacunación fronterizos </a:t>
            </a:r>
          </a:p>
          <a:p>
            <a:pPr lvl="0"/>
            <a:r>
              <a:rPr lang="es-CO" sz="1100" b="0" i="0" u="none" strike="noStrike" cap="none" dirty="0" smtClean="0">
                <a:solidFill>
                  <a:srgbClr val="000000"/>
                </a:solidFill>
                <a:effectLst/>
                <a:latin typeface="Arial"/>
                <a:ea typeface="Arial"/>
                <a:cs typeface="Arial"/>
                <a:sym typeface="Arial"/>
              </a:rPr>
              <a:t>Movimientos </a:t>
            </a:r>
            <a:r>
              <a:rPr lang="es-CO" sz="1100" b="0" i="0" u="none" strike="noStrike" cap="none" dirty="0" err="1" smtClean="0">
                <a:solidFill>
                  <a:srgbClr val="000000"/>
                </a:solidFill>
                <a:effectLst/>
                <a:latin typeface="Arial"/>
                <a:ea typeface="Arial"/>
                <a:cs typeface="Arial"/>
                <a:sym typeface="Arial"/>
              </a:rPr>
              <a:t>antivacunas</a:t>
            </a:r>
            <a:endParaRPr lang="es-CO" sz="1100" b="0" i="0" u="none" strike="noStrike" cap="none" dirty="0" smtClean="0">
              <a:solidFill>
                <a:srgbClr val="000000"/>
              </a:solidFill>
              <a:effectLst/>
              <a:latin typeface="Arial"/>
              <a:ea typeface="Arial"/>
              <a:cs typeface="Arial"/>
              <a:sym typeface="Arial"/>
            </a:endParaRPr>
          </a:p>
          <a:p>
            <a:pPr marL="158750" indent="0">
              <a:buNone/>
            </a:pPr>
            <a:endParaRPr lang="es-CO" sz="1100" b="0" i="0" u="none" strike="noStrike" cap="none" dirty="0" smtClean="0">
              <a:solidFill>
                <a:srgbClr val="000000"/>
              </a:solidFill>
              <a:effectLst/>
              <a:latin typeface="Arial"/>
              <a:ea typeface="Arial"/>
              <a:cs typeface="Arial"/>
              <a:sym typeface="Arial"/>
            </a:endParaRPr>
          </a:p>
          <a:p>
            <a:endParaRPr lang="es-CO" dirty="0"/>
          </a:p>
        </p:txBody>
      </p:sp>
    </p:spTree>
    <p:extLst>
      <p:ext uri="{BB962C8B-B14F-4D97-AF65-F5344CB8AC3E}">
        <p14:creationId xmlns:p14="http://schemas.microsoft.com/office/powerpoint/2010/main" val="2228281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06400" y="696913"/>
            <a:ext cx="6197600" cy="3486150"/>
          </a:xfrm>
        </p:spPr>
      </p:sp>
      <p:sp>
        <p:nvSpPr>
          <p:cNvPr id="3" name="Marcador de notas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tabLst/>
              <a:defRPr/>
            </a:pPr>
            <a:r>
              <a:rPr lang="es-CO" sz="1050" b="0" i="0" u="none" strike="noStrike" cap="none" dirty="0" smtClean="0">
                <a:solidFill>
                  <a:srgbClr val="000000"/>
                </a:solidFill>
                <a:effectLst/>
                <a:latin typeface="Arial"/>
                <a:ea typeface="Arial"/>
                <a:cs typeface="Arial"/>
                <a:sym typeface="Arial"/>
              </a:rPr>
              <a:t>Las entidades territoriales que presentan brote activo son La Guajira y Norte de Santander.</a:t>
            </a:r>
          </a:p>
          <a:p>
            <a:r>
              <a:rPr lang="es-ES" sz="1050" b="0" i="0" u="none" strike="noStrike" cap="none" dirty="0" smtClean="0">
                <a:solidFill>
                  <a:srgbClr val="000000"/>
                </a:solidFill>
                <a:effectLst/>
                <a:latin typeface="Arial"/>
                <a:ea typeface="Arial"/>
                <a:cs typeface="Arial"/>
                <a:sym typeface="Arial"/>
              </a:rPr>
              <a:t>En Norte de Santander, las acciones que se han implementado para el control de brote han sido:</a:t>
            </a:r>
            <a:endParaRPr lang="es-CO" sz="1050" b="0" i="0" u="none" strike="noStrike" cap="none" dirty="0" smtClean="0">
              <a:solidFill>
                <a:srgbClr val="000000"/>
              </a:solidFill>
              <a:effectLst/>
              <a:latin typeface="Arial"/>
              <a:ea typeface="Arial"/>
              <a:cs typeface="Arial"/>
              <a:sym typeface="Arial"/>
            </a:endParaRPr>
          </a:p>
          <a:p>
            <a:pPr lvl="1"/>
            <a:r>
              <a:rPr lang="es-CO" sz="1050" b="0" i="0" u="none" strike="noStrike" cap="none" dirty="0" smtClean="0">
                <a:solidFill>
                  <a:srgbClr val="000000"/>
                </a:solidFill>
                <a:effectLst/>
                <a:latin typeface="Arial"/>
                <a:ea typeface="Arial"/>
                <a:cs typeface="Arial"/>
                <a:sym typeface="Arial"/>
              </a:rPr>
              <a:t>Vacunación con una dosis de vacuna SR en </a:t>
            </a:r>
            <a:r>
              <a:rPr lang="es-ES" sz="1050" b="0" i="0" u="none" strike="noStrike" cap="none" dirty="0" smtClean="0">
                <a:solidFill>
                  <a:srgbClr val="000000"/>
                </a:solidFill>
                <a:effectLst/>
                <a:latin typeface="Arial"/>
                <a:ea typeface="Arial"/>
                <a:cs typeface="Arial"/>
                <a:sym typeface="Arial"/>
              </a:rPr>
              <a:t>la </a:t>
            </a:r>
            <a:r>
              <a:rPr lang="es-CO" sz="1050" b="0" i="0" u="none" strike="noStrike" cap="none" dirty="0" smtClean="0">
                <a:solidFill>
                  <a:srgbClr val="000000"/>
                </a:solidFill>
                <a:effectLst/>
                <a:latin typeface="Arial"/>
                <a:ea typeface="Arial"/>
                <a:cs typeface="Arial"/>
                <a:sym typeface="Arial"/>
              </a:rPr>
              <a:t>población de 6 a 11 meses (dosis cero), el departamento </a:t>
            </a:r>
            <a:r>
              <a:rPr lang="es-ES" sz="1050" b="0" i="0" u="none" strike="noStrike" cap="none" dirty="0" smtClean="0">
                <a:solidFill>
                  <a:srgbClr val="000000"/>
                </a:solidFill>
                <a:effectLst/>
                <a:latin typeface="Arial"/>
                <a:ea typeface="Arial"/>
                <a:cs typeface="Arial"/>
                <a:sym typeface="Arial"/>
              </a:rPr>
              <a:t>ha alcanzado</a:t>
            </a:r>
            <a:r>
              <a:rPr lang="es-CO" sz="1050" b="0" i="0" u="none" strike="noStrike" cap="none" dirty="0" smtClean="0">
                <a:solidFill>
                  <a:srgbClr val="000000"/>
                </a:solidFill>
                <a:effectLst/>
                <a:latin typeface="Arial"/>
                <a:ea typeface="Arial"/>
                <a:cs typeface="Arial"/>
                <a:sym typeface="Arial"/>
              </a:rPr>
              <a:t> una cobertura de</a:t>
            </a:r>
            <a:r>
              <a:rPr lang="es-ES" sz="1050" b="0" i="0" u="none" strike="noStrike" cap="none" dirty="0" smtClean="0">
                <a:solidFill>
                  <a:srgbClr val="000000"/>
                </a:solidFill>
                <a:effectLst/>
                <a:latin typeface="Arial"/>
                <a:ea typeface="Arial"/>
                <a:cs typeface="Arial"/>
                <a:sym typeface="Arial"/>
              </a:rPr>
              <a:t>l </a:t>
            </a:r>
            <a:r>
              <a:rPr lang="es-CO" sz="1050" b="0" i="0" u="none" strike="noStrike" cap="none" dirty="0" smtClean="0">
                <a:solidFill>
                  <a:srgbClr val="000000"/>
                </a:solidFill>
                <a:effectLst/>
                <a:latin typeface="Arial"/>
                <a:ea typeface="Arial"/>
                <a:cs typeface="Arial"/>
                <a:sym typeface="Arial"/>
              </a:rPr>
              <a:t>112%.</a:t>
            </a:r>
            <a:r>
              <a:rPr lang="es-ES" sz="1050" b="0" i="0" u="none" strike="noStrike" cap="none" dirty="0" smtClean="0">
                <a:solidFill>
                  <a:srgbClr val="000000"/>
                </a:solidFill>
                <a:effectLst/>
                <a:latin typeface="Arial"/>
                <a:ea typeface="Arial"/>
                <a:cs typeface="Arial"/>
                <a:sym typeface="Arial"/>
              </a:rPr>
              <a:t> De los 11 municipios priorizados solo 10</a:t>
            </a:r>
            <a:r>
              <a:rPr lang="es-CO" sz="1050" b="0" i="0" u="none" strike="noStrike" cap="none" dirty="0" smtClean="0">
                <a:solidFill>
                  <a:srgbClr val="000000"/>
                </a:solidFill>
                <a:effectLst/>
                <a:latin typeface="Arial"/>
                <a:ea typeface="Arial"/>
                <a:cs typeface="Arial"/>
                <a:sym typeface="Arial"/>
              </a:rPr>
              <a:t> alcanzan una cobertura del 95%, en el municipio de Villa del Rosario alcanza cobertura de 85%. </a:t>
            </a:r>
          </a:p>
          <a:p>
            <a:pPr lvl="1"/>
            <a:r>
              <a:rPr lang="es-CO" sz="1050" b="0" i="0" u="none" strike="noStrike" cap="none" dirty="0" smtClean="0">
                <a:solidFill>
                  <a:srgbClr val="000000"/>
                </a:solidFill>
                <a:effectLst/>
                <a:latin typeface="Arial"/>
                <a:ea typeface="Arial"/>
                <a:cs typeface="Arial"/>
                <a:sym typeface="Arial"/>
              </a:rPr>
              <a:t>Se realizó bloqueo a contactos directos e indirectos, aplicando 2.020 dosis en población de 6 meses a 49 años. En las acciones de intensificación se aplicaron 4.133 dosis a población de 6 meses a 11 años. El barrido documentado está en proceso en el municipio de </a:t>
            </a:r>
            <a:r>
              <a:rPr lang="es-CO" sz="1050" b="0" i="0" u="none" strike="noStrike" cap="none" dirty="0" err="1" smtClean="0">
                <a:solidFill>
                  <a:srgbClr val="000000"/>
                </a:solidFill>
                <a:effectLst/>
                <a:latin typeface="Arial"/>
                <a:ea typeface="Arial"/>
                <a:cs typeface="Arial"/>
                <a:sym typeface="Arial"/>
              </a:rPr>
              <a:t>Tibú</a:t>
            </a:r>
            <a:r>
              <a:rPr lang="es-CO" sz="1050" b="0" i="0" u="none" strike="noStrike" cap="none" dirty="0" smtClean="0">
                <a:solidFill>
                  <a:srgbClr val="000000"/>
                </a:solidFill>
                <a:effectLst/>
                <a:latin typeface="Arial"/>
                <a:ea typeface="Arial"/>
                <a:cs typeface="Arial"/>
                <a:sym typeface="Arial"/>
              </a:rPr>
              <a:t>.</a:t>
            </a:r>
          </a:p>
          <a:p>
            <a:pPr lvl="1"/>
            <a:r>
              <a:rPr lang="es-ES" sz="1050" b="0" i="0" u="none" strike="noStrike" cap="none" dirty="0" smtClean="0">
                <a:solidFill>
                  <a:srgbClr val="000000"/>
                </a:solidFill>
                <a:effectLst/>
                <a:latin typeface="Arial"/>
                <a:ea typeface="Arial"/>
                <a:cs typeface="Arial"/>
                <a:sym typeface="Arial"/>
              </a:rPr>
              <a:t>Se mantienen acciones de vacunación en sectores identificados por alta movilidad de población tales como terminales de transporte y puntos de registro para población migrante venezolana en 7 municipios fronterizos incluyendo Cúcuta, Villa del Rosario y </a:t>
            </a:r>
            <a:r>
              <a:rPr lang="es-ES" sz="1050" b="0" i="0" u="none" strike="noStrike" cap="none" dirty="0" err="1" smtClean="0">
                <a:solidFill>
                  <a:srgbClr val="000000"/>
                </a:solidFill>
                <a:effectLst/>
                <a:latin typeface="Arial"/>
                <a:ea typeface="Arial"/>
                <a:cs typeface="Arial"/>
                <a:sym typeface="Arial"/>
              </a:rPr>
              <a:t>Tibú</a:t>
            </a:r>
            <a:r>
              <a:rPr lang="es-ES" sz="1050" b="0" i="0" u="none" strike="noStrike" cap="none" dirty="0" smtClean="0">
                <a:solidFill>
                  <a:srgbClr val="000000"/>
                </a:solidFill>
                <a:effectLst/>
                <a:latin typeface="Arial"/>
                <a:ea typeface="Arial"/>
                <a:cs typeface="Arial"/>
                <a:sym typeface="Arial"/>
              </a:rPr>
              <a:t>, vacunándose 327.675 personas, de las cuales el 23% corresponde a población venezolana.</a:t>
            </a:r>
            <a:endParaRPr lang="es-CO" sz="1050" b="0" i="0" u="none" strike="noStrike" cap="none" dirty="0" smtClean="0">
              <a:solidFill>
                <a:srgbClr val="000000"/>
              </a:solidFill>
              <a:effectLst/>
              <a:latin typeface="Arial"/>
              <a:ea typeface="Arial"/>
              <a:cs typeface="Arial"/>
              <a:sym typeface="Arial"/>
            </a:endParaRPr>
          </a:p>
          <a:p>
            <a:pPr lvl="1"/>
            <a:r>
              <a:rPr lang="es-ES" sz="1050" b="0" i="0" u="none" strike="noStrike" cap="none" dirty="0" smtClean="0">
                <a:solidFill>
                  <a:srgbClr val="000000"/>
                </a:solidFill>
                <a:effectLst/>
                <a:latin typeface="Arial"/>
                <a:ea typeface="Arial"/>
                <a:cs typeface="Arial"/>
                <a:sym typeface="Arial"/>
              </a:rPr>
              <a:t>Se realizaron MRV en los municipios con casos confirmados, encuestando 966 niños, encontrándose vacunados el 90% (931) con la SRP1 al año de edad; en la población colombiana la cobertura en SRP al año de edad fue de 90% y 84% a los cincos años respectivamente. En población venezolana encuestada el 66% se encontró vacunada con SRP al año y el 68% a los cinco años. Durante el monitoreo MRV se vacunaron 287 niños, 140 colombianos y 147 venezolanos.</a:t>
            </a:r>
            <a:endParaRPr lang="es-CO" sz="105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861130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171450" indent="-171450"/>
            <a:r>
              <a:rPr lang="es-CO" sz="1100" b="0" i="0" u="none" strike="noStrike" cap="none" dirty="0" smtClean="0">
                <a:solidFill>
                  <a:srgbClr val="000000"/>
                </a:solidFill>
                <a:effectLst/>
                <a:latin typeface="Arial"/>
                <a:ea typeface="Arial"/>
                <a:cs typeface="Arial"/>
                <a:sym typeface="Arial"/>
              </a:rPr>
              <a:t>El abordaje de contención ha hecho que el país se adapte y fortalezca cinco parámetros: gobernanza, vigilancia epidemiológica, diagnóstico, comunicar, responder y contener.</a:t>
            </a:r>
            <a:r>
              <a:rPr lang="es-CO" sz="1100" b="0" i="0" u="none" strike="noStrike" cap="none" baseline="0" dirty="0" smtClean="0">
                <a:solidFill>
                  <a:srgbClr val="000000"/>
                </a:solidFill>
                <a:effectLst/>
                <a:latin typeface="Arial"/>
                <a:ea typeface="Arial"/>
                <a:cs typeface="Arial"/>
                <a:sym typeface="Arial"/>
              </a:rPr>
              <a:t> </a:t>
            </a:r>
          </a:p>
          <a:p>
            <a:pPr marL="171450" indent="-171450"/>
            <a:r>
              <a:rPr lang="es-CO" sz="1100" b="0" i="0" u="none" strike="noStrike" cap="none" baseline="0" dirty="0" smtClean="0">
                <a:solidFill>
                  <a:srgbClr val="000000"/>
                </a:solidFill>
                <a:effectLst/>
                <a:latin typeface="Arial"/>
                <a:cs typeface="Arial"/>
                <a:sym typeface="Arial"/>
              </a:rPr>
              <a:t>Por ejemplo, como se muestra en la diapositiva anterior, e</a:t>
            </a:r>
            <a:r>
              <a:rPr lang="es-CO" sz="1100" b="0" i="0" u="none" strike="noStrike" cap="none" dirty="0" smtClean="0">
                <a:solidFill>
                  <a:srgbClr val="000000"/>
                </a:solidFill>
                <a:effectLst/>
                <a:latin typeface="Arial"/>
                <a:ea typeface="Arial"/>
                <a:cs typeface="Arial"/>
                <a:sym typeface="Arial"/>
              </a:rPr>
              <a:t>ste brote nos enseñó otro riesgo como fue contraer el sarampión durante la atención en salud por lo que se realizó una ruta de atención a pacientes de sarampión en las instituciones en salud (</a:t>
            </a:r>
            <a:r>
              <a:rPr lang="es-CO" sz="1100" b="0" i="0" u="none" strike="noStrike" cap="none" dirty="0" err="1" smtClean="0">
                <a:solidFill>
                  <a:srgbClr val="000000"/>
                </a:solidFill>
                <a:effectLst/>
                <a:latin typeface="Arial"/>
                <a:ea typeface="Arial"/>
                <a:cs typeface="Arial"/>
                <a:sym typeface="Arial"/>
              </a:rPr>
              <a:t>triage</a:t>
            </a:r>
            <a:r>
              <a:rPr lang="es-CO" sz="1100" b="0" i="0" u="none" strike="noStrike" cap="none" dirty="0" smtClean="0">
                <a:solidFill>
                  <a:srgbClr val="000000"/>
                </a:solidFill>
                <a:effectLst/>
                <a:latin typeface="Arial"/>
                <a:ea typeface="Arial"/>
                <a:cs typeface="Arial"/>
                <a:sym typeface="Arial"/>
              </a:rPr>
              <a:t> externo) que aún se sigue trabajando. </a:t>
            </a:r>
          </a:p>
          <a:p>
            <a:pPr marL="171450" indent="-171450"/>
            <a:r>
              <a:rPr lang="es-CO" sz="1100" b="0" i="0" u="none" strike="noStrike" cap="none" dirty="0" smtClean="0">
                <a:solidFill>
                  <a:srgbClr val="000000"/>
                </a:solidFill>
                <a:effectLst/>
                <a:latin typeface="Arial"/>
                <a:ea typeface="Arial"/>
                <a:cs typeface="Arial"/>
                <a:sym typeface="Arial"/>
              </a:rPr>
              <a:t>La estrategia </a:t>
            </a:r>
            <a:r>
              <a:rPr lang="es-CO" sz="1100" b="0" i="0" u="none" strike="noStrike" cap="none" baseline="0" dirty="0" smtClean="0">
                <a:solidFill>
                  <a:srgbClr val="000000"/>
                </a:solidFill>
                <a:effectLst/>
                <a:latin typeface="Arial"/>
                <a:ea typeface="Arial"/>
                <a:cs typeface="Arial"/>
                <a:sym typeface="Arial"/>
              </a:rPr>
              <a:t>de </a:t>
            </a:r>
            <a:r>
              <a:rPr lang="es-CO" sz="1100" b="0" i="0" u="none" strike="noStrike" cap="none" baseline="0" dirty="0" err="1" smtClean="0">
                <a:solidFill>
                  <a:srgbClr val="000000"/>
                </a:solidFill>
                <a:effectLst/>
                <a:latin typeface="Arial"/>
                <a:ea typeface="Arial"/>
                <a:cs typeface="Arial"/>
                <a:sym typeface="Arial"/>
              </a:rPr>
              <a:t>triage</a:t>
            </a:r>
            <a:r>
              <a:rPr lang="es-CO" sz="1100" b="0" i="0" u="none" strike="noStrike" cap="none" baseline="0" dirty="0" smtClean="0">
                <a:solidFill>
                  <a:srgbClr val="000000"/>
                </a:solidFill>
                <a:effectLst/>
                <a:latin typeface="Arial"/>
                <a:ea typeface="Arial"/>
                <a:cs typeface="Arial"/>
                <a:sym typeface="Arial"/>
              </a:rPr>
              <a:t> externo consistió en </a:t>
            </a:r>
            <a:r>
              <a:rPr lang="es-CO" sz="1100" b="0" i="0" u="none" strike="noStrike" cap="none" dirty="0" smtClean="0">
                <a:solidFill>
                  <a:srgbClr val="000000"/>
                </a:solidFill>
                <a:effectLst/>
                <a:latin typeface="Arial"/>
                <a:ea typeface="Arial"/>
                <a:cs typeface="Arial"/>
                <a:sym typeface="Arial"/>
              </a:rPr>
              <a:t>aplicar medidas</a:t>
            </a:r>
            <a:r>
              <a:rPr lang="es-CO" sz="1100" b="0" i="0" u="none" strike="noStrike" cap="none" baseline="0" dirty="0" smtClean="0">
                <a:solidFill>
                  <a:srgbClr val="000000"/>
                </a:solidFill>
                <a:effectLst/>
                <a:latin typeface="Arial"/>
                <a:ea typeface="Arial"/>
                <a:cs typeface="Arial"/>
                <a:sym typeface="Arial"/>
              </a:rPr>
              <a:t> </a:t>
            </a:r>
            <a:r>
              <a:rPr lang="es-CO" sz="1100" b="0" i="0" u="none" strike="noStrike" cap="none" dirty="0" smtClean="0">
                <a:solidFill>
                  <a:srgbClr val="000000"/>
                </a:solidFill>
                <a:effectLst/>
                <a:latin typeface="Arial"/>
                <a:ea typeface="Arial"/>
                <a:cs typeface="Arial"/>
                <a:sym typeface="Arial"/>
              </a:rPr>
              <a:t>efectivas del control hospitalario basadas en la evidencia, a partir de la cual se definieron las siguientes líneas de trabajo:</a:t>
            </a:r>
          </a:p>
          <a:p>
            <a:pPr marL="387350" indent="-228600">
              <a:buAutoNum type="arabicPeriod"/>
            </a:pPr>
            <a:r>
              <a:rPr lang="es-CO" sz="1100" b="0" i="0" u="none" strike="noStrike" cap="none" dirty="0" smtClean="0">
                <a:solidFill>
                  <a:srgbClr val="000000"/>
                </a:solidFill>
                <a:effectLst/>
                <a:latin typeface="Arial"/>
                <a:ea typeface="Arial"/>
                <a:cs typeface="Arial"/>
                <a:sym typeface="Arial"/>
              </a:rPr>
              <a:t>Diagnóstico temprano y preciso de casos en el servicio de urgencias.</a:t>
            </a:r>
            <a:r>
              <a:rPr lang="es-CO" sz="1100" b="0" i="0" u="none" strike="noStrike" cap="none" baseline="0" dirty="0" smtClean="0">
                <a:solidFill>
                  <a:srgbClr val="000000"/>
                </a:solidFill>
                <a:effectLst/>
                <a:latin typeface="Arial"/>
                <a:ea typeface="Arial"/>
                <a:cs typeface="Arial"/>
                <a:sym typeface="Arial"/>
              </a:rPr>
              <a:t> </a:t>
            </a:r>
          </a:p>
          <a:p>
            <a:pPr marL="387350" indent="-228600">
              <a:buAutoNum type="arabicPeriod"/>
            </a:pPr>
            <a:r>
              <a:rPr lang="es-CO" sz="1100" b="0" i="0" u="none" strike="noStrike" cap="none" dirty="0" smtClean="0">
                <a:solidFill>
                  <a:srgbClr val="000000"/>
                </a:solidFill>
                <a:effectLst/>
                <a:latin typeface="Arial"/>
                <a:ea typeface="Arial"/>
                <a:cs typeface="Arial"/>
                <a:sym typeface="Arial"/>
              </a:rPr>
              <a:t>Medidas de prevención y control de la transmisión a pacientes hospitalizados y al personal de salud.</a:t>
            </a:r>
          </a:p>
          <a:p>
            <a:pPr marL="158750" indent="0">
              <a:buNone/>
            </a:pPr>
            <a:r>
              <a:rPr lang="es-CO" sz="1100" b="0" i="0" u="none" strike="noStrike" cap="none" dirty="0" smtClean="0">
                <a:solidFill>
                  <a:srgbClr val="000000"/>
                </a:solidFill>
                <a:effectLst/>
                <a:latin typeface="Arial"/>
                <a:ea typeface="Arial"/>
                <a:cs typeface="Arial"/>
                <a:sym typeface="Arial"/>
              </a:rPr>
              <a:t>3. Protección de los trabajadores sanitarios y otro personal del hospital (seguridad y salud en el trabajo).</a:t>
            </a:r>
          </a:p>
          <a:p>
            <a:pPr marL="158750" indent="0">
              <a:buNone/>
            </a:pPr>
            <a:r>
              <a:rPr lang="es-CO" sz="1100" b="0" i="0" u="none" strike="noStrike" cap="none" dirty="0" smtClean="0">
                <a:solidFill>
                  <a:srgbClr val="000000"/>
                </a:solidFill>
                <a:effectLst/>
                <a:latin typeface="Arial"/>
                <a:ea typeface="Arial"/>
                <a:cs typeface="Arial"/>
                <a:sym typeface="Arial"/>
              </a:rPr>
              <a:t>4. Prevención de la propagación de sarampión a los visitantes.</a:t>
            </a:r>
          </a:p>
          <a:p>
            <a:pPr marL="158750" indent="0">
              <a:buNone/>
            </a:pPr>
            <a:r>
              <a:rPr lang="es-CO" sz="1100" b="0" i="0" u="none" strike="noStrike" cap="none" dirty="0" smtClean="0">
                <a:solidFill>
                  <a:srgbClr val="000000"/>
                </a:solidFill>
                <a:effectLst/>
                <a:latin typeface="Arial"/>
                <a:ea typeface="Arial"/>
                <a:cs typeface="Arial"/>
                <a:sym typeface="Arial"/>
              </a:rPr>
              <a:t>5.</a:t>
            </a:r>
            <a:r>
              <a:rPr lang="es-CO" sz="1100" b="0" i="0" u="none" strike="noStrike" cap="none" baseline="0" dirty="0" smtClean="0">
                <a:solidFill>
                  <a:srgbClr val="000000"/>
                </a:solidFill>
                <a:effectLst/>
                <a:latin typeface="Arial"/>
                <a:ea typeface="Arial"/>
                <a:cs typeface="Arial"/>
                <a:sym typeface="Arial"/>
              </a:rPr>
              <a:t> </a:t>
            </a:r>
            <a:r>
              <a:rPr lang="es-CO" sz="1100" b="0" i="0" u="none" strike="noStrike" cap="none" dirty="0" smtClean="0">
                <a:solidFill>
                  <a:srgbClr val="000000"/>
                </a:solidFill>
                <a:effectLst/>
                <a:latin typeface="Arial"/>
                <a:ea typeface="Arial"/>
                <a:cs typeface="Arial"/>
                <a:sym typeface="Arial"/>
              </a:rPr>
              <a:t>Procesos administrativos para la atención de pacientes con sarampión.</a:t>
            </a:r>
          </a:p>
          <a:p>
            <a:pPr marL="171450" indent="-171450"/>
            <a:r>
              <a:rPr lang="es-CO" sz="1100" b="0" i="0" u="none" strike="noStrike" cap="none" dirty="0" smtClean="0">
                <a:solidFill>
                  <a:srgbClr val="000000"/>
                </a:solidFill>
                <a:effectLst/>
                <a:latin typeface="Arial"/>
                <a:ea typeface="Arial"/>
                <a:cs typeface="Arial"/>
                <a:sym typeface="Arial"/>
              </a:rPr>
              <a:t>El abordaje se realizó con los gerentes de las IPS priorizadas y se socializó la situación nacional y local de sarampión enfatizando la transmisión hospitalaria. La ruta de atención promovió la identificación del paciente con signos y síntomas respiratorios más fiebre (fase prodrómica) con factores de riesgo epidemiológicos.</a:t>
            </a:r>
          </a:p>
          <a:p>
            <a:pPr marL="171450" indent="-171450"/>
            <a:r>
              <a:rPr lang="es-CO" sz="1100" b="0" i="0" u="none" strike="noStrike" cap="none" dirty="0" smtClean="0">
                <a:solidFill>
                  <a:srgbClr val="000000"/>
                </a:solidFill>
                <a:effectLst/>
                <a:latin typeface="Arial"/>
                <a:ea typeface="Arial"/>
                <a:cs typeface="Arial"/>
                <a:sym typeface="Arial"/>
              </a:rPr>
              <a:t>Con la infraestructura de los servicios de urgencias, se utilizaron los planos de las instituciones para establecer los trayectos de circulación de los pacientes considerados casos sospechosos o de alto riesgo de sarampión. En algunos hospitales, dadas las condiciones de hacinamiento, se gestionaron áreas de pre-</a:t>
            </a:r>
            <a:r>
              <a:rPr lang="es-CO" sz="1100" b="0" i="0" u="none" strike="noStrike" cap="none" dirty="0" err="1" smtClean="0">
                <a:solidFill>
                  <a:srgbClr val="000000"/>
                </a:solidFill>
                <a:effectLst/>
                <a:latin typeface="Arial"/>
                <a:ea typeface="Arial"/>
                <a:cs typeface="Arial"/>
                <a:sym typeface="Arial"/>
              </a:rPr>
              <a:t>triaje</a:t>
            </a:r>
            <a:r>
              <a:rPr lang="es-CO" sz="1100" b="0" i="0" u="none" strike="noStrike" cap="none" dirty="0" smtClean="0">
                <a:solidFill>
                  <a:srgbClr val="000000"/>
                </a:solidFill>
                <a:effectLst/>
                <a:latin typeface="Arial"/>
                <a:ea typeface="Arial"/>
                <a:cs typeface="Arial"/>
                <a:sym typeface="Arial"/>
              </a:rPr>
              <a:t> en carpas al aire libre (contiguas al área de urgencias) para la atención de pacientes con sarampión o alto riesgo, garantizando un flujo continuo de aire que minimizara la posibilidad de transmisión intrahospitalaria.   </a:t>
            </a:r>
          </a:p>
          <a:p>
            <a:pPr marL="171450" indent="-171450"/>
            <a:r>
              <a:rPr lang="es-CO" sz="1100" b="0" i="0" u="none" strike="noStrike" cap="none" dirty="0" smtClean="0">
                <a:solidFill>
                  <a:srgbClr val="000000"/>
                </a:solidFill>
                <a:effectLst/>
                <a:latin typeface="Arial"/>
                <a:ea typeface="Arial"/>
                <a:cs typeface="Arial"/>
                <a:sym typeface="Arial"/>
              </a:rPr>
              <a:t>Se calculó la relación de casos confirmados y sospechosos, antes y después de la estrategia en Cartagena. Se estimó la relación de casos confirmados comunitarios y hospitalarios para evaluar disminución de la transmisión intrahospitalaria. Antes de la implementación de la estrategia pre-</a:t>
            </a:r>
            <a:r>
              <a:rPr lang="es-CO" sz="1100" b="0" i="0" u="none" strike="noStrike" cap="none" dirty="0" err="1" smtClean="0">
                <a:solidFill>
                  <a:srgbClr val="000000"/>
                </a:solidFill>
                <a:effectLst/>
                <a:latin typeface="Arial"/>
                <a:ea typeface="Arial"/>
                <a:cs typeface="Arial"/>
                <a:sym typeface="Arial"/>
              </a:rPr>
              <a:t>triage</a:t>
            </a:r>
            <a:r>
              <a:rPr lang="es-CO" sz="1100" b="0" i="0" u="none" strike="noStrike" cap="none" dirty="0" smtClean="0">
                <a:solidFill>
                  <a:srgbClr val="000000"/>
                </a:solidFill>
                <a:effectLst/>
                <a:latin typeface="Arial"/>
                <a:ea typeface="Arial"/>
                <a:cs typeface="Arial"/>
                <a:sym typeface="Arial"/>
              </a:rPr>
              <a:t>, se identificó que por </a:t>
            </a:r>
            <a:r>
              <a:rPr lang="es-CO" sz="1100" b="0" i="0" u="sng" strike="noStrike" cap="none" dirty="0" smtClean="0">
                <a:solidFill>
                  <a:srgbClr val="000000"/>
                </a:solidFill>
                <a:effectLst/>
                <a:latin typeface="Arial"/>
                <a:ea typeface="Arial"/>
                <a:cs typeface="Arial"/>
                <a:sym typeface="Arial"/>
              </a:rPr>
              <a:t>cada tres casos sospechosos notificados uno fue confirmado, y por cada dos casos confirmados tres eran intrahospitalario</a:t>
            </a:r>
            <a:r>
              <a:rPr lang="es-CO" sz="1100" b="0" i="0" u="none" strike="noStrike" cap="none" dirty="0" smtClean="0">
                <a:solidFill>
                  <a:srgbClr val="000000"/>
                </a:solidFill>
                <a:effectLst/>
                <a:latin typeface="Arial"/>
                <a:ea typeface="Arial"/>
                <a:cs typeface="Arial"/>
                <a:sym typeface="Arial"/>
              </a:rPr>
              <a:t>s. Posterior a la implementación de la estrategia, la relación de casos sospechosos y confirmados fue de 35:1 y no se presentaros nuevos casos hospitalarios.</a:t>
            </a:r>
          </a:p>
          <a:p>
            <a:endParaRPr lang="es-CO"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498856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lvl="0"/>
            <a:r>
              <a:rPr lang="es-CO" sz="1100" b="0" i="0" u="none" strike="noStrike" cap="none" dirty="0" smtClean="0">
                <a:solidFill>
                  <a:srgbClr val="000000"/>
                </a:solidFill>
                <a:effectLst/>
                <a:latin typeface="Arial"/>
                <a:ea typeface="Arial"/>
                <a:cs typeface="Arial"/>
                <a:sym typeface="Arial"/>
              </a:rPr>
              <a:t>En relación con la armonización de los actores en salud, cabe mencionar que algunas de las donaciones que hemos tenido por cooperación internacional son:</a:t>
            </a:r>
            <a:endParaRPr lang="es-CO" sz="1050" b="0" i="0" u="none" strike="noStrike" cap="none" dirty="0" smtClean="0">
              <a:solidFill>
                <a:srgbClr val="000000"/>
              </a:solidFill>
              <a:effectLst/>
              <a:latin typeface="Arial"/>
              <a:ea typeface="Arial"/>
              <a:cs typeface="Arial"/>
              <a:sym typeface="Arial"/>
            </a:endParaRPr>
          </a:p>
          <a:p>
            <a:pPr lvl="1"/>
            <a:r>
              <a:rPr lang="es-CO" sz="1100" b="0" i="0" u="none" strike="noStrike" cap="none" dirty="0" smtClean="0">
                <a:solidFill>
                  <a:srgbClr val="000000"/>
                </a:solidFill>
                <a:effectLst/>
                <a:latin typeface="Arial"/>
                <a:ea typeface="Arial"/>
                <a:cs typeface="Arial"/>
                <a:sym typeface="Arial"/>
              </a:rPr>
              <a:t>Vacunas de neumococo, rotavirus y DPTA + IPB: 364.400 dosis entregadas la última semana de julio de 2019 por Bélgica (</a:t>
            </a:r>
            <a:r>
              <a:rPr lang="es-CO" sz="1100" b="0" i="0" u="none" strike="noStrike" cap="none" dirty="0" err="1" smtClean="0">
                <a:solidFill>
                  <a:srgbClr val="000000"/>
                </a:solidFill>
                <a:effectLst/>
                <a:latin typeface="Arial"/>
                <a:ea typeface="Arial"/>
                <a:cs typeface="Arial"/>
                <a:sym typeface="Arial"/>
              </a:rPr>
              <a:t>Glaxo</a:t>
            </a:r>
            <a:r>
              <a:rPr lang="es-CO" sz="1100" b="0" i="0" u="none" strike="noStrike" cap="none" dirty="0" smtClean="0">
                <a:solidFill>
                  <a:srgbClr val="000000"/>
                </a:solidFill>
                <a:effectLst/>
                <a:latin typeface="Arial"/>
                <a:ea typeface="Arial"/>
                <a:cs typeface="Arial"/>
                <a:sym typeface="Arial"/>
              </a:rPr>
              <a:t>).</a:t>
            </a:r>
            <a:endParaRPr lang="es-CO" sz="1050" b="0" i="0" u="none" strike="noStrike" cap="none" dirty="0" smtClean="0">
              <a:solidFill>
                <a:srgbClr val="000000"/>
              </a:solidFill>
              <a:effectLst/>
              <a:latin typeface="Arial"/>
              <a:ea typeface="Arial"/>
              <a:cs typeface="Arial"/>
              <a:sym typeface="Arial"/>
            </a:endParaRPr>
          </a:p>
          <a:p>
            <a:pPr lvl="1"/>
            <a:r>
              <a:rPr lang="es-CO" sz="1100" b="0" i="0" u="none" strike="noStrike" cap="none" dirty="0" smtClean="0">
                <a:solidFill>
                  <a:srgbClr val="000000"/>
                </a:solidFill>
                <a:effectLst/>
                <a:latin typeface="Arial"/>
                <a:ea typeface="Arial"/>
                <a:cs typeface="Arial"/>
                <a:sym typeface="Arial"/>
              </a:rPr>
              <a:t>De parte de </a:t>
            </a:r>
            <a:r>
              <a:rPr lang="es-CO" sz="1100" b="0" i="0" u="none" strike="noStrike" cap="none" dirty="0" err="1" smtClean="0">
                <a:solidFill>
                  <a:srgbClr val="000000"/>
                </a:solidFill>
                <a:effectLst/>
                <a:latin typeface="Arial"/>
                <a:ea typeface="Arial"/>
                <a:cs typeface="Arial"/>
                <a:sym typeface="Arial"/>
              </a:rPr>
              <a:t>Glaxo</a:t>
            </a:r>
            <a:r>
              <a:rPr lang="es-CO" sz="1100" b="0" i="0" u="none" strike="noStrike" cap="none" dirty="0" smtClean="0">
                <a:solidFill>
                  <a:srgbClr val="000000"/>
                </a:solidFill>
                <a:effectLst/>
                <a:latin typeface="Arial"/>
                <a:ea typeface="Arial"/>
                <a:cs typeface="Arial"/>
                <a:sym typeface="Arial"/>
              </a:rPr>
              <a:t> también se esperan 1.000.000 de tabletas de acetaminofén y una donación de antirretrovirales.</a:t>
            </a:r>
            <a:endParaRPr lang="es-CO" sz="1050" b="0" i="0" u="none" strike="noStrike" cap="none" dirty="0" smtClean="0">
              <a:solidFill>
                <a:srgbClr val="000000"/>
              </a:solidFill>
              <a:effectLst/>
              <a:latin typeface="Arial"/>
              <a:ea typeface="Arial"/>
              <a:cs typeface="Arial"/>
              <a:sym typeface="Arial"/>
            </a:endParaRPr>
          </a:p>
          <a:p>
            <a:pPr lvl="1"/>
            <a:r>
              <a:rPr lang="es-CO" sz="1100" b="0" i="0" u="none" strike="noStrike" cap="none" dirty="0" smtClean="0">
                <a:solidFill>
                  <a:srgbClr val="000000"/>
                </a:solidFill>
                <a:effectLst/>
                <a:latin typeface="Arial"/>
                <a:ea typeface="Arial"/>
                <a:cs typeface="Arial"/>
                <a:sym typeface="Arial"/>
              </a:rPr>
              <a:t>EEUU a través de PEPFAR, ha entregado parcialmente una donación de 110.000 pruebas rápidas de VIH.</a:t>
            </a:r>
            <a:endParaRPr lang="es-CO" sz="1050" b="0" i="0" u="none" strike="noStrike" cap="none" dirty="0" smtClean="0">
              <a:solidFill>
                <a:srgbClr val="000000"/>
              </a:solidFill>
              <a:effectLst/>
              <a:latin typeface="Arial"/>
              <a:ea typeface="Arial"/>
              <a:cs typeface="Arial"/>
              <a:sym typeface="Arial"/>
            </a:endParaRPr>
          </a:p>
          <a:p>
            <a:pPr lvl="1"/>
            <a:r>
              <a:rPr lang="es-CO" sz="1100" b="0" i="0" u="none" strike="noStrike" cap="none" dirty="0" smtClean="0">
                <a:solidFill>
                  <a:srgbClr val="000000"/>
                </a:solidFill>
                <a:effectLst/>
                <a:latin typeface="Arial"/>
                <a:ea typeface="Arial"/>
                <a:cs typeface="Arial"/>
                <a:sym typeface="Arial"/>
              </a:rPr>
              <a:t>Brasil va a donar en las próximas 4 a 6 semanas, 1.500 tratamientos para VIH.</a:t>
            </a:r>
            <a:endParaRPr lang="es-CO" sz="1050" b="0" i="0" u="none" strike="noStrike" cap="none" dirty="0" smtClean="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887351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texto">
  <p:cSld name="Título complejo">
    <p:bg>
      <p:bgPr>
        <a:solidFill>
          <a:srgbClr val="2D6DF3"/>
        </a:solidFill>
        <a:effectLst/>
      </p:bgPr>
    </p:bg>
    <p:spTree>
      <p:nvGrpSpPr>
        <p:cNvPr id="1" name="Shape 35"/>
        <p:cNvGrpSpPr/>
        <p:nvPr/>
      </p:nvGrpSpPr>
      <p:grpSpPr>
        <a:xfrm>
          <a:off x="0" y="0"/>
          <a:ext cx="0" cy="0"/>
          <a:chOff x="0" y="0"/>
          <a:chExt cx="0" cy="0"/>
        </a:xfrm>
      </p:grpSpPr>
      <p:sp>
        <p:nvSpPr>
          <p:cNvPr id="38" name="Google Shape;38;p6"/>
          <p:cNvSpPr txBox="1">
            <a:spLocks noGrp="1"/>
          </p:cNvSpPr>
          <p:nvPr>
            <p:ph type="title"/>
          </p:nvPr>
        </p:nvSpPr>
        <p:spPr>
          <a:xfrm>
            <a:off x="3768725" y="1733025"/>
            <a:ext cx="4752600" cy="6438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1400"/>
              <a:buFont typeface="Work Sans SemiBold"/>
              <a:buNone/>
              <a:defRPr sz="3000">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39" name="Google Shape;39;p6"/>
          <p:cNvSpPr txBox="1">
            <a:spLocks noGrp="1"/>
          </p:cNvSpPr>
          <p:nvPr>
            <p:ph type="body" idx="1"/>
          </p:nvPr>
        </p:nvSpPr>
        <p:spPr>
          <a:xfrm>
            <a:off x="3761125" y="2553350"/>
            <a:ext cx="4760200" cy="13284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FFFFFF"/>
              </a:buClr>
              <a:buSzPts val="1400"/>
              <a:buNone/>
              <a:defRPr sz="1500">
                <a:solidFill>
                  <a:srgbClr val="FFFFFF"/>
                </a:solidFill>
              </a:defRPr>
            </a:lvl1pPr>
            <a:lvl2pPr marL="914400" lvl="1" indent="-317500" algn="l">
              <a:lnSpc>
                <a:spcPct val="90000"/>
              </a:lnSpc>
              <a:spcBef>
                <a:spcPts val="400"/>
              </a:spcBef>
              <a:spcAft>
                <a:spcPts val="0"/>
              </a:spcAft>
              <a:buClr>
                <a:srgbClr val="FFFFFF"/>
              </a:buClr>
              <a:buSzPts val="1400"/>
              <a:buChar char="•"/>
              <a:defRPr>
                <a:solidFill>
                  <a:srgbClr val="FFFFFF"/>
                </a:solidFill>
              </a:defRPr>
            </a:lvl2pPr>
            <a:lvl3pPr marL="1371600" lvl="2" indent="-317500" algn="l">
              <a:lnSpc>
                <a:spcPct val="90000"/>
              </a:lnSpc>
              <a:spcBef>
                <a:spcPts val="400"/>
              </a:spcBef>
              <a:spcAft>
                <a:spcPts val="0"/>
              </a:spcAft>
              <a:buClr>
                <a:srgbClr val="FFFFFF"/>
              </a:buClr>
              <a:buSzPts val="1400"/>
              <a:buChar char="•"/>
              <a:defRPr>
                <a:solidFill>
                  <a:srgbClr val="FFFFFF"/>
                </a:solidFill>
              </a:defRPr>
            </a:lvl3pPr>
            <a:lvl4pPr marL="1828800" lvl="3" indent="-317500" algn="l">
              <a:lnSpc>
                <a:spcPct val="90000"/>
              </a:lnSpc>
              <a:spcBef>
                <a:spcPts val="400"/>
              </a:spcBef>
              <a:spcAft>
                <a:spcPts val="0"/>
              </a:spcAft>
              <a:buClr>
                <a:srgbClr val="FFFFFF"/>
              </a:buClr>
              <a:buSzPts val="1400"/>
              <a:buChar char="•"/>
              <a:defRPr>
                <a:solidFill>
                  <a:srgbClr val="FFFFFF"/>
                </a:solidFill>
              </a:defRPr>
            </a:lvl4pPr>
            <a:lvl5pPr marL="2286000" lvl="4" indent="-317500" algn="l">
              <a:lnSpc>
                <a:spcPct val="90000"/>
              </a:lnSpc>
              <a:spcBef>
                <a:spcPts val="400"/>
              </a:spcBef>
              <a:spcAft>
                <a:spcPts val="0"/>
              </a:spcAft>
              <a:buClr>
                <a:srgbClr val="FFFFFF"/>
              </a:buClr>
              <a:buSzPts val="1400"/>
              <a:buChar char="•"/>
              <a:defRPr>
                <a:solidFill>
                  <a:srgbClr val="FFFFFF"/>
                </a:solidFill>
              </a:defRPr>
            </a:lvl5pPr>
            <a:lvl6pPr marL="2743200" lvl="5" indent="-317500" algn="l">
              <a:lnSpc>
                <a:spcPct val="90000"/>
              </a:lnSpc>
              <a:spcBef>
                <a:spcPts val="400"/>
              </a:spcBef>
              <a:spcAft>
                <a:spcPts val="0"/>
              </a:spcAft>
              <a:buClr>
                <a:srgbClr val="FFFFFF"/>
              </a:buClr>
              <a:buSzPts val="1400"/>
              <a:buChar char="•"/>
              <a:defRPr>
                <a:solidFill>
                  <a:srgbClr val="FFFFFF"/>
                </a:solidFill>
              </a:defRPr>
            </a:lvl6pPr>
            <a:lvl7pPr marL="3200400" lvl="6" indent="-317500" algn="l">
              <a:lnSpc>
                <a:spcPct val="90000"/>
              </a:lnSpc>
              <a:spcBef>
                <a:spcPts val="400"/>
              </a:spcBef>
              <a:spcAft>
                <a:spcPts val="0"/>
              </a:spcAft>
              <a:buClr>
                <a:srgbClr val="FFFFFF"/>
              </a:buClr>
              <a:buSzPts val="1400"/>
              <a:buChar char="•"/>
              <a:defRPr>
                <a:solidFill>
                  <a:srgbClr val="FFFFFF"/>
                </a:solidFill>
              </a:defRPr>
            </a:lvl7pPr>
            <a:lvl8pPr marL="3657600" lvl="7" indent="-317500" algn="l">
              <a:lnSpc>
                <a:spcPct val="90000"/>
              </a:lnSpc>
              <a:spcBef>
                <a:spcPts val="400"/>
              </a:spcBef>
              <a:spcAft>
                <a:spcPts val="0"/>
              </a:spcAft>
              <a:buClr>
                <a:srgbClr val="FFFFFF"/>
              </a:buClr>
              <a:buSzPts val="1400"/>
              <a:buChar char="•"/>
              <a:defRPr>
                <a:solidFill>
                  <a:srgbClr val="FFFFFF"/>
                </a:solidFill>
              </a:defRPr>
            </a:lvl8pPr>
            <a:lvl9pPr marL="4114800" lvl="8" indent="-317500" algn="l">
              <a:lnSpc>
                <a:spcPct val="90000"/>
              </a:lnSpc>
              <a:spcBef>
                <a:spcPts val="400"/>
              </a:spcBef>
              <a:spcAft>
                <a:spcPts val="0"/>
              </a:spcAft>
              <a:buClr>
                <a:srgbClr val="FFFFFF"/>
              </a:buClr>
              <a:buSzPts val="1400"/>
              <a:buChar char="•"/>
              <a:defRPr>
                <a:solidFill>
                  <a:srgbClr val="FFFFF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reserve="1">
  <p:cSld name="1_Diapositiva de título">
    <p:bg>
      <p:bgPr>
        <a:solidFill>
          <a:srgbClr val="2D6DF3"/>
        </a:solidFill>
        <a:effectLst/>
      </p:bgPr>
    </p:bg>
    <p:spTree>
      <p:nvGrpSpPr>
        <p:cNvPr id="1" name="Shape 11"/>
        <p:cNvGrpSpPr/>
        <p:nvPr/>
      </p:nvGrpSpPr>
      <p:grpSpPr>
        <a:xfrm>
          <a:off x="0" y="0"/>
          <a:ext cx="0" cy="0"/>
          <a:chOff x="0" y="0"/>
          <a:chExt cx="0" cy="0"/>
        </a:xfrm>
      </p:grpSpPr>
      <p:sp>
        <p:nvSpPr>
          <p:cNvPr id="12" name="Google Shape;12;p2"/>
          <p:cNvSpPr txBox="1"/>
          <p:nvPr/>
        </p:nvSpPr>
        <p:spPr>
          <a:xfrm>
            <a:off x="8336496" y="54646"/>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700" b="0" i="0" u="none" strike="noStrike" cap="none">
                <a:solidFill>
                  <a:srgbClr val="0054BC"/>
                </a:solidFill>
                <a:latin typeface="Work Sans"/>
                <a:ea typeface="Work Sans"/>
                <a:cs typeface="Work Sans"/>
                <a:sym typeface="Work Sans"/>
              </a:rPr>
              <a:t>‹Nº›</a:t>
            </a:fld>
            <a:endParaRPr sz="700" b="0" i="0" u="none" strike="noStrike" cap="none" dirty="0">
              <a:solidFill>
                <a:srgbClr val="0054BC"/>
              </a:solidFill>
              <a:latin typeface="Work Sans"/>
              <a:ea typeface="Work Sans"/>
              <a:cs typeface="Work Sans"/>
              <a:sym typeface="Work Sans"/>
            </a:endParaRPr>
          </a:p>
        </p:txBody>
      </p:sp>
      <p:sp>
        <p:nvSpPr>
          <p:cNvPr id="13" name="Google Shape;13;p2"/>
          <p:cNvSpPr txBox="1"/>
          <p:nvPr/>
        </p:nvSpPr>
        <p:spPr>
          <a:xfrm>
            <a:off x="8336496" y="-21554"/>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700" b="0" i="0" u="none" strike="noStrike" cap="none">
                <a:solidFill>
                  <a:srgbClr val="FFFFFF"/>
                </a:solidFill>
                <a:latin typeface="Work Sans"/>
                <a:ea typeface="Work Sans"/>
                <a:cs typeface="Work Sans"/>
                <a:sym typeface="Work Sans"/>
              </a:rPr>
              <a:t>‹Nº›</a:t>
            </a:fld>
            <a:endParaRPr sz="700" b="0" i="0" u="none" strike="noStrike" cap="none" dirty="0">
              <a:solidFill>
                <a:srgbClr val="FFFFFF"/>
              </a:solidFill>
              <a:latin typeface="Work Sans"/>
              <a:ea typeface="Work Sans"/>
              <a:cs typeface="Work Sans"/>
              <a:sym typeface="Work Sans"/>
            </a:endParaRPr>
          </a:p>
        </p:txBody>
      </p:sp>
      <p:sp>
        <p:nvSpPr>
          <p:cNvPr id="14" name="Google Shape;14;p2"/>
          <p:cNvSpPr/>
          <p:nvPr/>
        </p:nvSpPr>
        <p:spPr>
          <a:xfrm>
            <a:off x="6482817" y="0"/>
            <a:ext cx="26661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5" name="Google Shape;15;p2"/>
          <p:cNvSpPr txBox="1"/>
          <p:nvPr/>
        </p:nvSpPr>
        <p:spPr>
          <a:xfrm>
            <a:off x="1098468" y="4856142"/>
            <a:ext cx="4292929"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s-CO" sz="600" b="0" i="0" u="none" strike="noStrike" cap="none" dirty="0">
                <a:solidFill>
                  <a:schemeClr val="lt1"/>
                </a:solidFill>
                <a:latin typeface="Work Sans"/>
                <a:ea typeface="Work Sans"/>
                <a:cs typeface="Work Sans"/>
                <a:sym typeface="Work Sans"/>
              </a:rPr>
              <a:t>Esta presentación es propiedad intelectual controlada y producida por la Presidencia de la República.</a:t>
            </a:r>
            <a:endParaRPr sz="600" b="0" i="0" u="none" strike="noStrike" cap="none" dirty="0">
              <a:solidFill>
                <a:schemeClr val="lt1"/>
              </a:solidFill>
              <a:latin typeface="Work Sans"/>
              <a:ea typeface="Work Sans"/>
              <a:cs typeface="Work Sans"/>
              <a:sym typeface="Work Sans"/>
            </a:endParaRPr>
          </a:p>
        </p:txBody>
      </p:sp>
      <p:pic>
        <p:nvPicPr>
          <p:cNvPr id="7" name="Imagen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35225" y="1902633"/>
            <a:ext cx="4230633" cy="917450"/>
          </a:xfrm>
          <a:prstGeom prst="rect">
            <a:avLst/>
          </a:prstGeom>
        </p:spPr>
      </p:pic>
    </p:spTree>
    <p:extLst>
      <p:ext uri="{BB962C8B-B14F-4D97-AF65-F5344CB8AC3E}">
        <p14:creationId xmlns:p14="http://schemas.microsoft.com/office/powerpoint/2010/main" val="869793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texto" userDrawn="1">
  <p:cSld name="1_Título y texto">
    <p:bg>
      <p:bgPr>
        <a:solidFill>
          <a:srgbClr val="DCEAFB"/>
        </a:solidFill>
        <a:effectLst/>
      </p:bgPr>
    </p:bg>
    <p:spTree>
      <p:nvGrpSpPr>
        <p:cNvPr id="1" name="Shape 66"/>
        <p:cNvGrpSpPr/>
        <p:nvPr/>
      </p:nvGrpSpPr>
      <p:grpSpPr>
        <a:xfrm>
          <a:off x="0" y="0"/>
          <a:ext cx="0" cy="0"/>
          <a:chOff x="0" y="0"/>
          <a:chExt cx="0" cy="0"/>
        </a:xfrm>
      </p:grpSpPr>
      <p:sp>
        <p:nvSpPr>
          <p:cNvPr id="67" name="Google Shape;67;p9"/>
          <p:cNvSpPr txBox="1">
            <a:spLocks noGrp="1"/>
          </p:cNvSpPr>
          <p:nvPr>
            <p:ph type="body" idx="1"/>
          </p:nvPr>
        </p:nvSpPr>
        <p:spPr>
          <a:xfrm>
            <a:off x="3768286" y="2553350"/>
            <a:ext cx="4540639" cy="17121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66CD"/>
              </a:buClr>
              <a:buSzPts val="1100"/>
              <a:buNone/>
              <a:defRPr sz="1100">
                <a:solidFill>
                  <a:srgbClr val="0066CD"/>
                </a:solidFill>
              </a:defRPr>
            </a:lvl1pPr>
            <a:lvl2pPr marL="914400" lvl="1" indent="-298450" algn="l">
              <a:lnSpc>
                <a:spcPct val="90000"/>
              </a:lnSpc>
              <a:spcBef>
                <a:spcPts val="400"/>
              </a:spcBef>
              <a:spcAft>
                <a:spcPts val="0"/>
              </a:spcAft>
              <a:buClr>
                <a:srgbClr val="0066CD"/>
              </a:buClr>
              <a:buSzPts val="1100"/>
              <a:buChar char="•"/>
              <a:defRPr sz="1100">
                <a:solidFill>
                  <a:srgbClr val="0066CD"/>
                </a:solidFill>
              </a:defRPr>
            </a:lvl2pPr>
            <a:lvl3pPr marL="1371600" lvl="2" indent="-298450" algn="l">
              <a:lnSpc>
                <a:spcPct val="90000"/>
              </a:lnSpc>
              <a:spcBef>
                <a:spcPts val="400"/>
              </a:spcBef>
              <a:spcAft>
                <a:spcPts val="0"/>
              </a:spcAft>
              <a:buClr>
                <a:srgbClr val="0066CD"/>
              </a:buClr>
              <a:buSzPts val="1100"/>
              <a:buChar char="•"/>
              <a:defRPr sz="1100">
                <a:solidFill>
                  <a:srgbClr val="0066CD"/>
                </a:solidFill>
              </a:defRPr>
            </a:lvl3pPr>
            <a:lvl4pPr marL="1828800" lvl="3" indent="-298450" algn="l">
              <a:lnSpc>
                <a:spcPct val="90000"/>
              </a:lnSpc>
              <a:spcBef>
                <a:spcPts val="400"/>
              </a:spcBef>
              <a:spcAft>
                <a:spcPts val="0"/>
              </a:spcAft>
              <a:buClr>
                <a:srgbClr val="0066CD"/>
              </a:buClr>
              <a:buSzPts val="1100"/>
              <a:buChar char="•"/>
              <a:defRPr sz="1100">
                <a:solidFill>
                  <a:srgbClr val="0066CD"/>
                </a:solidFill>
              </a:defRPr>
            </a:lvl4pPr>
            <a:lvl5pPr marL="2286000" lvl="4" indent="-298450" algn="l">
              <a:lnSpc>
                <a:spcPct val="90000"/>
              </a:lnSpc>
              <a:spcBef>
                <a:spcPts val="400"/>
              </a:spcBef>
              <a:spcAft>
                <a:spcPts val="0"/>
              </a:spcAft>
              <a:buClr>
                <a:srgbClr val="0066CD"/>
              </a:buClr>
              <a:buSzPts val="1100"/>
              <a:buChar char="•"/>
              <a:defRPr sz="1100">
                <a:solidFill>
                  <a:srgbClr val="0066CD"/>
                </a:solidFill>
              </a:defRPr>
            </a:lvl5pPr>
            <a:lvl6pPr marL="2743200" lvl="5" indent="-298450" algn="l">
              <a:lnSpc>
                <a:spcPct val="90000"/>
              </a:lnSpc>
              <a:spcBef>
                <a:spcPts val="400"/>
              </a:spcBef>
              <a:spcAft>
                <a:spcPts val="0"/>
              </a:spcAft>
              <a:buClr>
                <a:srgbClr val="0066CD"/>
              </a:buClr>
              <a:buSzPts val="1100"/>
              <a:buChar char="•"/>
              <a:defRPr sz="1100">
                <a:solidFill>
                  <a:srgbClr val="0066CD"/>
                </a:solidFill>
              </a:defRPr>
            </a:lvl6pPr>
            <a:lvl7pPr marL="3200400" lvl="6" indent="-298450" algn="l">
              <a:lnSpc>
                <a:spcPct val="90000"/>
              </a:lnSpc>
              <a:spcBef>
                <a:spcPts val="400"/>
              </a:spcBef>
              <a:spcAft>
                <a:spcPts val="0"/>
              </a:spcAft>
              <a:buClr>
                <a:srgbClr val="0066CD"/>
              </a:buClr>
              <a:buSzPts val="1100"/>
              <a:buChar char="•"/>
              <a:defRPr sz="1100">
                <a:solidFill>
                  <a:srgbClr val="0066CD"/>
                </a:solidFill>
              </a:defRPr>
            </a:lvl7pPr>
            <a:lvl8pPr marL="3657600" lvl="7" indent="-298450" algn="l">
              <a:lnSpc>
                <a:spcPct val="90000"/>
              </a:lnSpc>
              <a:spcBef>
                <a:spcPts val="400"/>
              </a:spcBef>
              <a:spcAft>
                <a:spcPts val="0"/>
              </a:spcAft>
              <a:buClr>
                <a:srgbClr val="0066CD"/>
              </a:buClr>
              <a:buSzPts val="1100"/>
              <a:buChar char="•"/>
              <a:defRPr sz="1100">
                <a:solidFill>
                  <a:srgbClr val="0066CD"/>
                </a:solidFill>
              </a:defRPr>
            </a:lvl8pPr>
            <a:lvl9pPr marL="4114800" lvl="8" indent="-298450" algn="l">
              <a:lnSpc>
                <a:spcPct val="90000"/>
              </a:lnSpc>
              <a:spcBef>
                <a:spcPts val="400"/>
              </a:spcBef>
              <a:spcAft>
                <a:spcPts val="0"/>
              </a:spcAft>
              <a:buClr>
                <a:srgbClr val="0066CD"/>
              </a:buClr>
              <a:buSzPts val="1100"/>
              <a:buChar char="•"/>
              <a:defRPr sz="1100">
                <a:solidFill>
                  <a:srgbClr val="0066CD"/>
                </a:solidFill>
              </a:defRPr>
            </a:lvl9pPr>
          </a:lstStyle>
          <a:p>
            <a:endParaRPr/>
          </a:p>
        </p:txBody>
      </p:sp>
      <p:sp>
        <p:nvSpPr>
          <p:cNvPr id="68" name="Google Shape;68;p9"/>
          <p:cNvSpPr txBox="1">
            <a:spLocks noGrp="1"/>
          </p:cNvSpPr>
          <p:nvPr>
            <p:ph type="title"/>
          </p:nvPr>
        </p:nvSpPr>
        <p:spPr>
          <a:xfrm>
            <a:off x="3768725" y="1733025"/>
            <a:ext cx="4307700" cy="640198"/>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1400"/>
              <a:buFont typeface="Work Sans SemiBold"/>
              <a:buNone/>
              <a:defRPr sz="3000">
                <a:solidFill>
                  <a:srgbClr val="0066CD"/>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3" name="Marcador de contenido 2"/>
          <p:cNvSpPr>
            <a:spLocks noGrp="1"/>
          </p:cNvSpPr>
          <p:nvPr>
            <p:ph sz="quarter" idx="10"/>
          </p:nvPr>
        </p:nvSpPr>
        <p:spPr>
          <a:xfrm>
            <a:off x="1177925" y="106363"/>
            <a:ext cx="914400" cy="914400"/>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Tree>
    <p:extLst>
      <p:ext uri="{BB962C8B-B14F-4D97-AF65-F5344CB8AC3E}">
        <p14:creationId xmlns:p14="http://schemas.microsoft.com/office/powerpoint/2010/main" val="7031316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5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rgbClr val="0054BC"/>
              </a:buClr>
              <a:buSzPts val="3300"/>
              <a:buFont typeface="Work Sans"/>
              <a:buNone/>
              <a:defRPr sz="3300" b="0" i="0" u="none" strike="noStrike" cap="none">
                <a:solidFill>
                  <a:srgbClr val="0054BC"/>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endParaRPr/>
          </a:p>
        </p:txBody>
      </p:sp>
      <p:sp>
        <p:nvSpPr>
          <p:cNvPr id="8" name="Google Shape;8;p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9pPr>
          </a:lstStyle>
          <a:p>
            <a:endParaRPr dirty="0"/>
          </a:p>
        </p:txBody>
      </p:sp>
      <p:sp>
        <p:nvSpPr>
          <p:cNvPr id="9" name="Google Shape;9;p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9pPr>
          </a:lstStyle>
          <a:p>
            <a:endParaRPr dirty="0"/>
          </a:p>
        </p:txBody>
      </p:sp>
      <p:sp>
        <p:nvSpPr>
          <p:cNvPr id="10" name="Google Shape;10;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s-CO"/>
              <a:t>‹Nº›</a:t>
            </a:fld>
            <a:endParaRPr dirty="0"/>
          </a:p>
        </p:txBody>
      </p:sp>
    </p:spTree>
  </p:cSld>
  <p:clrMap bg1="lt1" tx1="dk1" bg2="dk2" tx2="lt2" accent1="accent1" accent2="accent2" accent3="accent3" accent4="accent4" accent5="accent5" accent6="accent6" hlink="hlink" folHlink="folHlink"/>
  <p:sldLayoutIdLst>
    <p:sldLayoutId id="2147483652" r:id="rId1"/>
    <p:sldLayoutId id="2147483663" r:id="rId2"/>
    <p:sldLayoutId id="214748366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4" name="Rectángulo 13">
            <a:extLst>
              <a:ext uri="{FF2B5EF4-FFF2-40B4-BE49-F238E27FC236}">
                <a16:creationId xmlns="" xmlns:a16="http://schemas.microsoft.com/office/drawing/2014/main" id="{06FD69B0-4E5A-9E4D-B2CD-E3A4E38C4696}"/>
              </a:ext>
            </a:extLst>
          </p:cNvPr>
          <p:cNvSpPr/>
          <p:nvPr/>
        </p:nvSpPr>
        <p:spPr>
          <a:xfrm>
            <a:off x="5186897" y="3445006"/>
            <a:ext cx="3957103" cy="344329"/>
          </a:xfrm>
          <a:prstGeom prst="rect">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Imagen 4">
            <a:extLst>
              <a:ext uri="{FF2B5EF4-FFF2-40B4-BE49-F238E27FC236}">
                <a16:creationId xmlns="" xmlns:a16="http://schemas.microsoft.com/office/drawing/2014/main" id="{F7DBD445-D264-144F-94FF-482996DAF8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7" y="573527"/>
            <a:ext cx="2890981" cy="625077"/>
          </a:xfrm>
          <a:prstGeom prst="rect">
            <a:avLst/>
          </a:prstGeom>
        </p:spPr>
      </p:pic>
      <p:sp>
        <p:nvSpPr>
          <p:cNvPr id="45" name="Triángulo rectángulo 44">
            <a:extLst>
              <a:ext uri="{FF2B5EF4-FFF2-40B4-BE49-F238E27FC236}">
                <a16:creationId xmlns="" xmlns:a16="http://schemas.microsoft.com/office/drawing/2014/main" id="{C63C0B25-78B5-E74B-A609-01F14670171E}"/>
              </a:ext>
            </a:extLst>
          </p:cNvPr>
          <p:cNvSpPr/>
          <p:nvPr/>
        </p:nvSpPr>
        <p:spPr>
          <a:xfrm rot="5400000">
            <a:off x="5035691" y="1598151"/>
            <a:ext cx="302412" cy="302412"/>
          </a:xfrm>
          <a:prstGeom prst="rtTriangle">
            <a:avLst/>
          </a:prstGeom>
          <a:solidFill>
            <a:srgbClr val="DE2B5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 name="1 Título">
            <a:extLst>
              <a:ext uri="{FF2B5EF4-FFF2-40B4-BE49-F238E27FC236}">
                <a16:creationId xmlns="" xmlns:a16="http://schemas.microsoft.com/office/drawing/2014/main" id="{63F1E62F-C1D8-4F4C-9D57-DA1CAD3E665A}"/>
              </a:ext>
            </a:extLst>
          </p:cNvPr>
          <p:cNvSpPr txBox="1">
            <a:spLocks/>
          </p:cNvSpPr>
          <p:nvPr/>
        </p:nvSpPr>
        <p:spPr>
          <a:xfrm>
            <a:off x="5194791" y="2716354"/>
            <a:ext cx="2699123" cy="491781"/>
          </a:xfrm>
          <a:prstGeom prst="rect">
            <a:avLst/>
          </a:prstGeom>
          <a:noFill/>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chemeClr val="bg1"/>
                </a:solidFill>
                <a:latin typeface="Arial" pitchFamily="34" charset="0"/>
              </a:rPr>
              <a:t>experience</a:t>
            </a:r>
            <a:endParaRPr lang="en-US" sz="3200" dirty="0">
              <a:solidFill>
                <a:schemeClr val="bg1"/>
              </a:solidFill>
              <a:latin typeface="Arial" pitchFamily="34" charset="0"/>
            </a:endParaRPr>
          </a:p>
        </p:txBody>
      </p:sp>
      <p:sp>
        <p:nvSpPr>
          <p:cNvPr id="3" name="Rectángulo 2">
            <a:extLst>
              <a:ext uri="{FF2B5EF4-FFF2-40B4-BE49-F238E27FC236}">
                <a16:creationId xmlns="" xmlns:a16="http://schemas.microsoft.com/office/drawing/2014/main" id="{E4DC0E3B-F56B-4542-B7B1-C8B4D5F2784F}"/>
              </a:ext>
            </a:extLst>
          </p:cNvPr>
          <p:cNvSpPr/>
          <p:nvPr/>
        </p:nvSpPr>
        <p:spPr>
          <a:xfrm>
            <a:off x="5143510" y="2290606"/>
            <a:ext cx="2948243" cy="707886"/>
          </a:xfrm>
          <a:prstGeom prst="rect">
            <a:avLst/>
          </a:prstGeom>
        </p:spPr>
        <p:txBody>
          <a:bodyPr wrap="none">
            <a:spAutoFit/>
          </a:bodyPr>
          <a:lstStyle/>
          <a:p>
            <a:r>
              <a:rPr lang="en-US" sz="4000" b="1" dirty="0">
                <a:solidFill>
                  <a:schemeClr val="bg1"/>
                </a:solidFill>
                <a:latin typeface="Arial" pitchFamily="34" charset="0"/>
              </a:rPr>
              <a:t>Colombia’s</a:t>
            </a:r>
            <a:endParaRPr lang="en-US" sz="4000" dirty="0"/>
          </a:p>
        </p:txBody>
      </p:sp>
      <p:sp>
        <p:nvSpPr>
          <p:cNvPr id="35" name="Google Shape;126;p20">
            <a:extLst>
              <a:ext uri="{FF2B5EF4-FFF2-40B4-BE49-F238E27FC236}">
                <a16:creationId xmlns="" xmlns:a16="http://schemas.microsoft.com/office/drawing/2014/main" id="{80B748DB-130A-854D-AF0E-A51482449432}"/>
              </a:ext>
            </a:extLst>
          </p:cNvPr>
          <p:cNvSpPr txBox="1">
            <a:spLocks/>
          </p:cNvSpPr>
          <p:nvPr/>
        </p:nvSpPr>
        <p:spPr>
          <a:xfrm>
            <a:off x="267716" y="4517651"/>
            <a:ext cx="3374812" cy="370704"/>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pPr marL="0" indent="0">
              <a:lnSpc>
                <a:spcPct val="115000"/>
              </a:lnSpc>
              <a:buFont typeface="Arial"/>
              <a:buNone/>
            </a:pPr>
            <a:r>
              <a:rPr lang="en-US" sz="1200" dirty="0">
                <a:solidFill>
                  <a:srgbClr val="FFFFFF"/>
                </a:solidFill>
                <a:latin typeface="+mj-lt"/>
                <a:ea typeface="Work Sans SemiBold"/>
                <a:cs typeface="Work Sans SemiBold"/>
                <a:sym typeface="Work Sans SemiBold"/>
              </a:rPr>
              <a:t>Washington – September 11, 2019</a:t>
            </a:r>
          </a:p>
        </p:txBody>
      </p:sp>
      <p:sp>
        <p:nvSpPr>
          <p:cNvPr id="4" name="Rectángulo 3">
            <a:extLst>
              <a:ext uri="{FF2B5EF4-FFF2-40B4-BE49-F238E27FC236}">
                <a16:creationId xmlns="" xmlns:a16="http://schemas.microsoft.com/office/drawing/2014/main" id="{1B7E42B5-0B09-4545-9D5E-F6E80F15E802}"/>
              </a:ext>
            </a:extLst>
          </p:cNvPr>
          <p:cNvSpPr/>
          <p:nvPr/>
        </p:nvSpPr>
        <p:spPr>
          <a:xfrm>
            <a:off x="5143510" y="1654505"/>
            <a:ext cx="3749744" cy="646331"/>
          </a:xfrm>
          <a:prstGeom prst="rect">
            <a:avLst/>
          </a:prstGeom>
        </p:spPr>
        <p:txBody>
          <a:bodyPr wrap="none">
            <a:spAutoFit/>
          </a:bodyPr>
          <a:lstStyle/>
          <a:p>
            <a:r>
              <a:rPr lang="en-US" sz="3600" b="1" spc="-150" dirty="0">
                <a:solidFill>
                  <a:schemeClr val="accent1">
                    <a:lumMod val="25000"/>
                  </a:schemeClr>
                </a:solidFill>
                <a:latin typeface="Arial" panose="020B0604020202020204" pitchFamily="34" charset="0"/>
                <a:cs typeface="Arial" panose="020B0604020202020204" pitchFamily="34" charset="0"/>
              </a:rPr>
              <a:t>Measles outbreak</a:t>
            </a:r>
            <a:endParaRPr lang="en-US" sz="3600" dirty="0"/>
          </a:p>
        </p:txBody>
      </p:sp>
      <p:cxnSp>
        <p:nvCxnSpPr>
          <p:cNvPr id="39" name="Conector recto 38">
            <a:extLst>
              <a:ext uri="{FF2B5EF4-FFF2-40B4-BE49-F238E27FC236}">
                <a16:creationId xmlns="" xmlns:a16="http://schemas.microsoft.com/office/drawing/2014/main" id="{1CBC572C-FBE6-EC4D-AA79-CD958F216C97}"/>
              </a:ext>
            </a:extLst>
          </p:cNvPr>
          <p:cNvCxnSpPr>
            <a:cxnSpLocks/>
          </p:cNvCxnSpPr>
          <p:nvPr/>
        </p:nvCxnSpPr>
        <p:spPr>
          <a:xfrm>
            <a:off x="5257445" y="2298355"/>
            <a:ext cx="3917551"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 xmlns:a16="http://schemas.microsoft.com/office/drawing/2014/main" id="{67468A9E-006B-D847-9945-26A94EA05B5A}"/>
              </a:ext>
            </a:extLst>
          </p:cNvPr>
          <p:cNvSpPr txBox="1"/>
          <p:nvPr/>
        </p:nvSpPr>
        <p:spPr>
          <a:xfrm>
            <a:off x="5194791" y="3469764"/>
            <a:ext cx="3563796" cy="307777"/>
          </a:xfrm>
          <a:prstGeom prst="rect">
            <a:avLst/>
          </a:prstGeom>
          <a:noFill/>
        </p:spPr>
        <p:txBody>
          <a:bodyPr wrap="none" rtlCol="0">
            <a:spAutoFit/>
          </a:bodyPr>
          <a:lstStyle/>
          <a:p>
            <a:r>
              <a:rPr lang="es-CO" b="1" dirty="0">
                <a:solidFill>
                  <a:schemeClr val="bg1">
                    <a:lumMod val="95000"/>
                  </a:schemeClr>
                </a:solidFill>
              </a:rPr>
              <a:t>Ministry of Health and Social Protection</a:t>
            </a:r>
          </a:p>
        </p:txBody>
      </p:sp>
    </p:spTree>
    <p:extLst>
      <p:ext uri="{BB962C8B-B14F-4D97-AF65-F5344CB8AC3E}">
        <p14:creationId xmlns:p14="http://schemas.microsoft.com/office/powerpoint/2010/main" val="315489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F76FF"/>
        </a:solid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 xmlns:a16="http://schemas.microsoft.com/office/drawing/2014/main" id="{A3D0D549-337A-4281-A21D-ADC98F262BEE}"/>
              </a:ext>
            </a:extLst>
          </p:cNvPr>
          <p:cNvSpPr/>
          <p:nvPr/>
        </p:nvSpPr>
        <p:spPr>
          <a:xfrm>
            <a:off x="1338853" y="2047089"/>
            <a:ext cx="2917786" cy="707886"/>
          </a:xfrm>
          <a:prstGeom prst="rect">
            <a:avLst/>
          </a:prstGeom>
          <a:noFill/>
        </p:spPr>
        <p:txBody>
          <a:bodyPr wrap="none">
            <a:spAutoFit/>
          </a:bodyPr>
          <a:lstStyle/>
          <a:p>
            <a:pPr algn="ctr"/>
            <a:r>
              <a:rPr lang="en-US" sz="4000" b="1" dirty="0">
                <a:solidFill>
                  <a:schemeClr val="bg1"/>
                </a:solidFill>
              </a:rPr>
              <a:t>Thank you!</a:t>
            </a:r>
          </a:p>
        </p:txBody>
      </p:sp>
      <p:sp>
        <p:nvSpPr>
          <p:cNvPr id="6" name="Triángulo 56">
            <a:extLst>
              <a:ext uri="{FF2B5EF4-FFF2-40B4-BE49-F238E27FC236}">
                <a16:creationId xmlns="" xmlns:a16="http://schemas.microsoft.com/office/drawing/2014/main" id="{AB39845E-278D-4CEE-9C83-4A14502D87CA}"/>
              </a:ext>
            </a:extLst>
          </p:cNvPr>
          <p:cNvSpPr/>
          <p:nvPr/>
        </p:nvSpPr>
        <p:spPr>
          <a:xfrm rot="5400000">
            <a:off x="1028148" y="2302021"/>
            <a:ext cx="323321" cy="213519"/>
          </a:xfrm>
          <a:prstGeom prst="triangle">
            <a:avLst/>
          </a:prstGeom>
          <a:solidFill>
            <a:srgbClr val="F42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ángulo 7">
            <a:extLst>
              <a:ext uri="{FF2B5EF4-FFF2-40B4-BE49-F238E27FC236}">
                <a16:creationId xmlns="" xmlns:a16="http://schemas.microsoft.com/office/drawing/2014/main" id="{42C465C3-7DCE-41C3-96F7-B55B4DB47DA5}"/>
              </a:ext>
            </a:extLst>
          </p:cNvPr>
          <p:cNvSpPr/>
          <p:nvPr/>
        </p:nvSpPr>
        <p:spPr>
          <a:xfrm>
            <a:off x="5540644" y="3958540"/>
            <a:ext cx="3789336" cy="769441"/>
          </a:xfrm>
          <a:prstGeom prst="rect">
            <a:avLst/>
          </a:prstGeom>
        </p:spPr>
        <p:txBody>
          <a:bodyPr wrap="square">
            <a:spAutoFit/>
          </a:bodyPr>
          <a:lstStyle/>
          <a:p>
            <a:r>
              <a:rPr lang="en-US" sz="1600" b="1" dirty="0">
                <a:solidFill>
                  <a:schemeClr val="bg1"/>
                </a:solidFill>
              </a:rPr>
              <a:t>Juan Pablo Uribe Restrepo</a:t>
            </a:r>
          </a:p>
          <a:p>
            <a:r>
              <a:rPr lang="en-US" dirty="0">
                <a:solidFill>
                  <a:schemeClr val="bg1"/>
                </a:solidFill>
              </a:rPr>
              <a:t>Minister of Health and Social Protection</a:t>
            </a:r>
          </a:p>
          <a:p>
            <a:r>
              <a:rPr lang="en-US" dirty="0">
                <a:solidFill>
                  <a:schemeClr val="bg1"/>
                </a:solidFill>
              </a:rPr>
              <a:t>juribe@minsalud.gov.co</a:t>
            </a:r>
          </a:p>
        </p:txBody>
      </p:sp>
      <p:cxnSp>
        <p:nvCxnSpPr>
          <p:cNvPr id="7" name="Conector recto 6">
            <a:extLst>
              <a:ext uri="{FF2B5EF4-FFF2-40B4-BE49-F238E27FC236}">
                <a16:creationId xmlns="" xmlns:a16="http://schemas.microsoft.com/office/drawing/2014/main" id="{AFA3A8F9-7C6C-1A47-93C6-2A1836F1A66A}"/>
              </a:ext>
            </a:extLst>
          </p:cNvPr>
          <p:cNvCxnSpPr>
            <a:cxnSpLocks/>
          </p:cNvCxnSpPr>
          <p:nvPr/>
        </p:nvCxnSpPr>
        <p:spPr>
          <a:xfrm>
            <a:off x="-588935" y="2669736"/>
            <a:ext cx="3517943" cy="0"/>
          </a:xfrm>
          <a:prstGeom prst="line">
            <a:avLst/>
          </a:prstGeom>
          <a:ln w="12700">
            <a:solidFill>
              <a:schemeClr val="bg1">
                <a:alpha val="52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 xmlns:a16="http://schemas.microsoft.com/office/drawing/2014/main" id="{BE2376DF-3745-5C4E-89BB-A0D50091C3F4}"/>
              </a:ext>
            </a:extLst>
          </p:cNvPr>
          <p:cNvSpPr/>
          <p:nvPr/>
        </p:nvSpPr>
        <p:spPr>
          <a:xfrm flipH="1">
            <a:off x="5467403" y="3966289"/>
            <a:ext cx="45719" cy="769441"/>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n 9">
            <a:extLst>
              <a:ext uri="{FF2B5EF4-FFF2-40B4-BE49-F238E27FC236}">
                <a16:creationId xmlns="" xmlns:a16="http://schemas.microsoft.com/office/drawing/2014/main" id="{04C98704-5B6E-C948-AF85-EAAC5BA107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7" y="573527"/>
            <a:ext cx="2890981" cy="625077"/>
          </a:xfrm>
          <a:prstGeom prst="rect">
            <a:avLst/>
          </a:prstGeom>
        </p:spPr>
      </p:pic>
    </p:spTree>
    <p:extLst>
      <p:ext uri="{BB962C8B-B14F-4D97-AF65-F5344CB8AC3E}">
        <p14:creationId xmlns:p14="http://schemas.microsoft.com/office/powerpoint/2010/main" val="2872143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Shape 125"/>
        <p:cNvGrpSpPr/>
        <p:nvPr/>
      </p:nvGrpSpPr>
      <p:grpSpPr>
        <a:xfrm>
          <a:off x="0" y="0"/>
          <a:ext cx="0" cy="0"/>
          <a:chOff x="0" y="0"/>
          <a:chExt cx="0" cy="0"/>
        </a:xfrm>
      </p:grpSpPr>
      <p:sp>
        <p:nvSpPr>
          <p:cNvPr id="353" name="Forma libre 352">
            <a:extLst>
              <a:ext uri="{FF2B5EF4-FFF2-40B4-BE49-F238E27FC236}">
                <a16:creationId xmlns="" xmlns:a16="http://schemas.microsoft.com/office/drawing/2014/main" id="{C5A14A37-4769-3742-8354-EF605CC307CE}"/>
              </a:ext>
            </a:extLst>
          </p:cNvPr>
          <p:cNvSpPr/>
          <p:nvPr/>
        </p:nvSpPr>
        <p:spPr>
          <a:xfrm>
            <a:off x="-153563" y="1081924"/>
            <a:ext cx="9451126" cy="3776262"/>
          </a:xfrm>
          <a:custGeom>
            <a:avLst/>
            <a:gdLst>
              <a:gd name="connsiteX0" fmla="*/ 83761 w 9451126"/>
              <a:gd name="connsiteY0" fmla="*/ 0 h 3776262"/>
              <a:gd name="connsiteX1" fmla="*/ 9430186 w 9451126"/>
              <a:gd name="connsiteY1" fmla="*/ 3350473 h 3776262"/>
              <a:gd name="connsiteX2" fmla="*/ 9451126 w 9451126"/>
              <a:gd name="connsiteY2" fmla="*/ 3776262 h 3776262"/>
              <a:gd name="connsiteX3" fmla="*/ 0 w 9451126"/>
              <a:gd name="connsiteY3" fmla="*/ 439749 h 3776262"/>
              <a:gd name="connsiteX4" fmla="*/ 83761 w 9451126"/>
              <a:gd name="connsiteY4" fmla="*/ 0 h 3776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1126" h="3776262">
                <a:moveTo>
                  <a:pt x="83761" y="0"/>
                </a:moveTo>
                <a:lnTo>
                  <a:pt x="9430186" y="3350473"/>
                </a:lnTo>
                <a:lnTo>
                  <a:pt x="9451126" y="3776262"/>
                </a:lnTo>
                <a:lnTo>
                  <a:pt x="0" y="439749"/>
                </a:lnTo>
                <a:lnTo>
                  <a:pt x="83761" y="0"/>
                </a:lnTo>
                <a:close/>
              </a:path>
            </a:pathLst>
          </a:custGeom>
          <a:solidFill>
            <a:srgbClr val="3F76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a:extLst>
              <a:ext uri="{FF2B5EF4-FFF2-40B4-BE49-F238E27FC236}">
                <a16:creationId xmlns="" xmlns:a16="http://schemas.microsoft.com/office/drawing/2014/main" id="{6E79B903-24E0-3C42-9695-9C2EDE360789}"/>
              </a:ext>
            </a:extLst>
          </p:cNvPr>
          <p:cNvSpPr txBox="1">
            <a:spLocks noChangeArrowheads="1"/>
          </p:cNvSpPr>
          <p:nvPr/>
        </p:nvSpPr>
        <p:spPr>
          <a:xfrm>
            <a:off x="4821317" y="284493"/>
            <a:ext cx="4039395" cy="417407"/>
          </a:xfrm>
          <a:prstGeom prst="rect">
            <a:avLst/>
          </a:prstGeom>
          <a:noFill/>
          <a:ln>
            <a:noFill/>
          </a:ln>
        </p:spPr>
        <p:txBody>
          <a:bodyPr spcFirstLastPara="1" wrap="square" lIns="68580" tIns="34290" rIns="68580" bIns="3429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1400"/>
              <a:buFont typeface="Work Sans SemiBold"/>
              <a:buNone/>
              <a:defRPr sz="3000" b="0" i="0" u="none" strike="noStrike" cap="none">
                <a:solidFill>
                  <a:srgbClr val="0066CD"/>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9pPr>
          </a:lstStyle>
          <a:p>
            <a:pPr algn="r"/>
            <a:r>
              <a:rPr lang="en-US" sz="2800" b="1" spc="-150" dirty="0">
                <a:solidFill>
                  <a:srgbClr val="3F76FF"/>
                </a:solidFill>
                <a:latin typeface="+mj-lt"/>
                <a:ea typeface="Work Sans"/>
                <a:cs typeface="Work Sans"/>
                <a:sym typeface="Work Sans"/>
              </a:rPr>
              <a:t>Measles in Colombia</a:t>
            </a:r>
          </a:p>
        </p:txBody>
      </p:sp>
      <p:sp>
        <p:nvSpPr>
          <p:cNvPr id="7" name="Rectángulo 6">
            <a:extLst>
              <a:ext uri="{FF2B5EF4-FFF2-40B4-BE49-F238E27FC236}">
                <a16:creationId xmlns="" xmlns:a16="http://schemas.microsoft.com/office/drawing/2014/main" id="{3A399A41-A2BC-7847-A693-8848212BEF44}"/>
              </a:ext>
            </a:extLst>
          </p:cNvPr>
          <p:cNvSpPr/>
          <p:nvPr/>
        </p:nvSpPr>
        <p:spPr>
          <a:xfrm>
            <a:off x="7125942" y="701900"/>
            <a:ext cx="1734770" cy="480131"/>
          </a:xfrm>
          <a:prstGeom prst="rect">
            <a:avLst/>
          </a:prstGeom>
          <a:noFill/>
          <a:ln>
            <a:noFill/>
          </a:ln>
        </p:spPr>
        <p:txBody>
          <a:bodyPr spcFirstLastPara="1" wrap="square" lIns="68580" tIns="34290" rIns="68580" bIns="34290" anchor="t" anchorCtr="0"/>
          <a:lstStyle/>
          <a:p>
            <a:pPr algn="r">
              <a:lnSpc>
                <a:spcPct val="90000"/>
              </a:lnSpc>
              <a:buClr>
                <a:srgbClr val="FFFFFF"/>
              </a:buClr>
              <a:buSzPts val="1400"/>
            </a:pPr>
            <a:r>
              <a:rPr lang="en-US" sz="2400" spc="-150">
                <a:solidFill>
                  <a:schemeClr val="bg1"/>
                </a:solidFill>
                <a:latin typeface="+mj-lt"/>
                <a:sym typeface="Work Sans"/>
              </a:rPr>
              <a:t>1992-2017</a:t>
            </a:r>
            <a:endParaRPr lang="en-US" sz="2400" spc="-150">
              <a:solidFill>
                <a:schemeClr val="bg1"/>
              </a:solidFill>
              <a:latin typeface="+mj-lt"/>
            </a:endParaRPr>
          </a:p>
        </p:txBody>
      </p:sp>
      <p:cxnSp>
        <p:nvCxnSpPr>
          <p:cNvPr id="8" name="Conector recto 7">
            <a:extLst>
              <a:ext uri="{FF2B5EF4-FFF2-40B4-BE49-F238E27FC236}">
                <a16:creationId xmlns="" xmlns:a16="http://schemas.microsoft.com/office/drawing/2014/main" id="{DE2F2257-FBA2-2049-9AAF-6376B1FF59EA}"/>
              </a:ext>
            </a:extLst>
          </p:cNvPr>
          <p:cNvCxnSpPr>
            <a:cxnSpLocks/>
          </p:cNvCxnSpPr>
          <p:nvPr/>
        </p:nvCxnSpPr>
        <p:spPr>
          <a:xfrm>
            <a:off x="5649132" y="693031"/>
            <a:ext cx="3803674"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2" name="CuadroTexto 131">
            <a:extLst>
              <a:ext uri="{FF2B5EF4-FFF2-40B4-BE49-F238E27FC236}">
                <a16:creationId xmlns="" xmlns:a16="http://schemas.microsoft.com/office/drawing/2014/main" id="{DFC93367-6175-4A4A-86A0-3E858D6AFB8C}"/>
              </a:ext>
            </a:extLst>
          </p:cNvPr>
          <p:cNvSpPr txBox="1"/>
          <p:nvPr/>
        </p:nvSpPr>
        <p:spPr>
          <a:xfrm>
            <a:off x="15244" y="2151300"/>
            <a:ext cx="682724" cy="692497"/>
          </a:xfrm>
          <a:prstGeom prst="rect">
            <a:avLst/>
          </a:prstGeom>
          <a:noFill/>
        </p:spPr>
        <p:txBody>
          <a:bodyPr wrap="square" rtlCol="0">
            <a:spAutoFit/>
          </a:bodyPr>
          <a:lstStyle>
            <a:defPPr marR="0" lvl="0" algn="l" rtl="0">
              <a:lnSpc>
                <a:spcPct val="100000"/>
              </a:lnSpc>
              <a:spcBef>
                <a:spcPts val="0"/>
              </a:spcBef>
              <a:spcAft>
                <a:spcPts val="0"/>
              </a:spcAft>
            </a:defPPr>
            <a:lvl1pPr algn="ctr">
              <a:defRPr sz="800">
                <a:solidFill>
                  <a:schemeClr val="bg1"/>
                </a:solidFill>
              </a:defRPr>
            </a:lvl1pPr>
          </a:lstStyle>
          <a:p>
            <a:r>
              <a:rPr lang="en-US" sz="650" dirty="0"/>
              <a:t>Vaccination with monovalent, without initiating a control plan</a:t>
            </a:r>
          </a:p>
        </p:txBody>
      </p:sp>
      <p:sp>
        <p:nvSpPr>
          <p:cNvPr id="133" name="CuadroTexto 132">
            <a:extLst>
              <a:ext uri="{FF2B5EF4-FFF2-40B4-BE49-F238E27FC236}">
                <a16:creationId xmlns="" xmlns:a16="http://schemas.microsoft.com/office/drawing/2014/main" id="{0BD4A47C-A7B9-F847-A4E7-A94E9405F2A5}"/>
              </a:ext>
            </a:extLst>
          </p:cNvPr>
          <p:cNvSpPr txBox="1"/>
          <p:nvPr/>
        </p:nvSpPr>
        <p:spPr>
          <a:xfrm>
            <a:off x="489986" y="2616850"/>
            <a:ext cx="745653" cy="1492716"/>
          </a:xfrm>
          <a:prstGeom prst="rect">
            <a:avLst/>
          </a:prstGeom>
          <a:noFill/>
        </p:spPr>
        <p:txBody>
          <a:bodyPr wrap="square" rtlCol="0">
            <a:spAutoFit/>
          </a:bodyPr>
          <a:lstStyle>
            <a:defPPr marR="0" lvl="0" algn="l" rtl="0">
              <a:lnSpc>
                <a:spcPct val="100000"/>
              </a:lnSpc>
              <a:spcBef>
                <a:spcPts val="0"/>
              </a:spcBef>
              <a:spcAft>
                <a:spcPts val="0"/>
              </a:spcAft>
            </a:defPPr>
            <a:lvl1pPr algn="ctr">
              <a:defRPr sz="800">
                <a:solidFill>
                  <a:schemeClr val="bg1"/>
                </a:solidFill>
              </a:defRPr>
            </a:lvl1pPr>
          </a:lstStyle>
          <a:p>
            <a:r>
              <a:rPr lang="en-US" sz="650" dirty="0"/>
              <a:t>Control Plan</a:t>
            </a:r>
          </a:p>
          <a:p>
            <a:r>
              <a:rPr lang="en-US" sz="650" dirty="0"/>
              <a:t>Update</a:t>
            </a:r>
          </a:p>
          <a:p>
            <a:endParaRPr lang="en-US" sz="650" dirty="0"/>
          </a:p>
          <a:p>
            <a:r>
              <a:rPr lang="en-US" sz="650" dirty="0"/>
              <a:t>Mass vaccination for children 1-3 years old</a:t>
            </a:r>
          </a:p>
          <a:p>
            <a:endParaRPr lang="en-US" sz="650" dirty="0"/>
          </a:p>
          <a:p>
            <a:r>
              <a:rPr lang="en-US" sz="650" dirty="0"/>
              <a:t>Large measles outbreak in Colombia</a:t>
            </a:r>
          </a:p>
          <a:p>
            <a:endParaRPr lang="en-US" sz="650" dirty="0"/>
          </a:p>
          <a:p>
            <a:r>
              <a:rPr lang="en-US" sz="650" dirty="0"/>
              <a:t>48 measles deaths</a:t>
            </a:r>
          </a:p>
        </p:txBody>
      </p:sp>
      <p:grpSp>
        <p:nvGrpSpPr>
          <p:cNvPr id="145" name="Grupo 144">
            <a:extLst>
              <a:ext uri="{FF2B5EF4-FFF2-40B4-BE49-F238E27FC236}">
                <a16:creationId xmlns="" xmlns:a16="http://schemas.microsoft.com/office/drawing/2014/main" id="{6CDACAC5-C20A-7A49-A52E-2AFD2B3B0227}"/>
              </a:ext>
            </a:extLst>
          </p:cNvPr>
          <p:cNvGrpSpPr/>
          <p:nvPr/>
        </p:nvGrpSpPr>
        <p:grpSpPr>
          <a:xfrm>
            <a:off x="-253629" y="120899"/>
            <a:ext cx="9551141" cy="4957430"/>
            <a:chOff x="-253629" y="120899"/>
            <a:chExt cx="9551141" cy="4957430"/>
          </a:xfrm>
        </p:grpSpPr>
        <p:sp>
          <p:nvSpPr>
            <p:cNvPr id="113" name="Forma libre 112">
              <a:extLst>
                <a:ext uri="{FF2B5EF4-FFF2-40B4-BE49-F238E27FC236}">
                  <a16:creationId xmlns="" xmlns:a16="http://schemas.microsoft.com/office/drawing/2014/main" id="{2641C313-7185-6C47-A3FB-1D9E685064E7}"/>
                </a:ext>
              </a:extLst>
            </p:cNvPr>
            <p:cNvSpPr/>
            <p:nvPr/>
          </p:nvSpPr>
          <p:spPr>
            <a:xfrm>
              <a:off x="-253629" y="277738"/>
              <a:ext cx="9551141" cy="4031370"/>
            </a:xfrm>
            <a:custGeom>
              <a:avLst/>
              <a:gdLst>
                <a:gd name="connsiteX0" fmla="*/ 146838 w 9551141"/>
                <a:gd name="connsiteY0" fmla="*/ 0 h 4031370"/>
                <a:gd name="connsiteX1" fmla="*/ 9551141 w 9551141"/>
                <a:gd name="connsiteY1" fmla="*/ 3290505 h 4031370"/>
                <a:gd name="connsiteX2" fmla="*/ 9544467 w 9551141"/>
                <a:gd name="connsiteY2" fmla="*/ 4031370 h 4031370"/>
                <a:gd name="connsiteX3" fmla="*/ 9337559 w 9551141"/>
                <a:gd name="connsiteY3" fmla="*/ 4018021 h 4031370"/>
                <a:gd name="connsiteX4" fmla="*/ 0 w 9551141"/>
                <a:gd name="connsiteY4" fmla="*/ 674120 h 4031370"/>
                <a:gd name="connsiteX5" fmla="*/ 146838 w 9551141"/>
                <a:gd name="connsiteY5" fmla="*/ 0 h 403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1141" h="4031370">
                  <a:moveTo>
                    <a:pt x="146838" y="0"/>
                  </a:moveTo>
                  <a:lnTo>
                    <a:pt x="9551141" y="3290505"/>
                  </a:lnTo>
                  <a:cubicBezTo>
                    <a:pt x="9548916" y="3537460"/>
                    <a:pt x="9546692" y="3784415"/>
                    <a:pt x="9544467" y="4031370"/>
                  </a:cubicBezTo>
                  <a:lnTo>
                    <a:pt x="9337559" y="4018021"/>
                  </a:lnTo>
                  <a:lnTo>
                    <a:pt x="0" y="674120"/>
                  </a:lnTo>
                  <a:lnTo>
                    <a:pt x="146838" y="0"/>
                  </a:lnTo>
                  <a:close/>
                </a:path>
              </a:pathLst>
            </a:custGeom>
            <a:solidFill>
              <a:schemeClr val="accent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Conector recto 2">
              <a:extLst>
                <a:ext uri="{FF2B5EF4-FFF2-40B4-BE49-F238E27FC236}">
                  <a16:creationId xmlns="" xmlns:a16="http://schemas.microsoft.com/office/drawing/2014/main" id="{493D8BF0-492F-8D46-A038-A2FFB6CB1F82}"/>
                </a:ext>
              </a:extLst>
            </p:cNvPr>
            <p:cNvCxnSpPr>
              <a:cxnSpLocks/>
              <a:endCxn id="71" idx="1"/>
            </p:cNvCxnSpPr>
            <p:nvPr/>
          </p:nvCxnSpPr>
          <p:spPr>
            <a:xfrm>
              <a:off x="375612" y="357585"/>
              <a:ext cx="8175936" cy="2819250"/>
            </a:xfrm>
            <a:prstGeom prst="line">
              <a:avLst/>
            </a:prstGeom>
            <a:ln>
              <a:solidFill>
                <a:srgbClr val="3F76FF"/>
              </a:solidFill>
            </a:ln>
          </p:spPr>
          <p:style>
            <a:lnRef idx="1">
              <a:schemeClr val="accent1"/>
            </a:lnRef>
            <a:fillRef idx="0">
              <a:schemeClr val="accent1"/>
            </a:fillRef>
            <a:effectRef idx="0">
              <a:schemeClr val="accent1"/>
            </a:effectRef>
            <a:fontRef idx="minor">
              <a:schemeClr val="tx1"/>
            </a:fontRef>
          </p:style>
        </p:cxnSp>
        <p:sp>
          <p:nvSpPr>
            <p:cNvPr id="20" name="Elipse 19">
              <a:extLst>
                <a:ext uri="{FF2B5EF4-FFF2-40B4-BE49-F238E27FC236}">
                  <a16:creationId xmlns="" xmlns:a16="http://schemas.microsoft.com/office/drawing/2014/main" id="{BE87DE43-7A59-3741-B168-959F5D3815D3}"/>
                </a:ext>
              </a:extLst>
            </p:cNvPr>
            <p:cNvSpPr/>
            <p:nvPr/>
          </p:nvSpPr>
          <p:spPr>
            <a:xfrm>
              <a:off x="345533" y="327506"/>
              <a:ext cx="60158" cy="60158"/>
            </a:xfrm>
            <a:prstGeom prst="ellipse">
              <a:avLst/>
            </a:prstGeom>
            <a:solidFill>
              <a:srgbClr val="F15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adroTexto 22">
              <a:extLst>
                <a:ext uri="{FF2B5EF4-FFF2-40B4-BE49-F238E27FC236}">
                  <a16:creationId xmlns="" xmlns:a16="http://schemas.microsoft.com/office/drawing/2014/main" id="{6691EABB-D529-2747-AD64-B69E5AA166C2}"/>
                </a:ext>
              </a:extLst>
            </p:cNvPr>
            <p:cNvSpPr txBox="1"/>
            <p:nvPr/>
          </p:nvSpPr>
          <p:spPr>
            <a:xfrm>
              <a:off x="99733" y="120899"/>
              <a:ext cx="544473" cy="215444"/>
            </a:xfrm>
            <a:prstGeom prst="rect">
              <a:avLst/>
            </a:prstGeom>
            <a:noFill/>
          </p:spPr>
          <p:txBody>
            <a:bodyPr wrap="square" rtlCol="0">
              <a:spAutoFit/>
            </a:bodyPr>
            <a:lstStyle/>
            <a:p>
              <a:pPr algn="ctr"/>
              <a:r>
                <a:rPr lang="en-US" sz="800" b="1">
                  <a:solidFill>
                    <a:schemeClr val="bg1"/>
                  </a:solidFill>
                </a:rPr>
                <a:t>1992</a:t>
              </a:r>
            </a:p>
          </p:txBody>
        </p:sp>
        <p:sp>
          <p:nvSpPr>
            <p:cNvPr id="25" name="Elipse 24">
              <a:extLst>
                <a:ext uri="{FF2B5EF4-FFF2-40B4-BE49-F238E27FC236}">
                  <a16:creationId xmlns="" xmlns:a16="http://schemas.microsoft.com/office/drawing/2014/main" id="{1B2329EF-613F-A040-A025-5C3C802CFB1F}"/>
                </a:ext>
              </a:extLst>
            </p:cNvPr>
            <p:cNvSpPr/>
            <p:nvPr/>
          </p:nvSpPr>
          <p:spPr>
            <a:xfrm>
              <a:off x="824524" y="497524"/>
              <a:ext cx="60158" cy="60158"/>
            </a:xfrm>
            <a:prstGeom prst="ellipse">
              <a:avLst/>
            </a:prstGeom>
            <a:solidFill>
              <a:srgbClr val="F42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lipse 26">
              <a:extLst>
                <a:ext uri="{FF2B5EF4-FFF2-40B4-BE49-F238E27FC236}">
                  <a16:creationId xmlns="" xmlns:a16="http://schemas.microsoft.com/office/drawing/2014/main" id="{FA93C212-DA53-214D-950E-BA236552A32F}"/>
                </a:ext>
              </a:extLst>
            </p:cNvPr>
            <p:cNvSpPr/>
            <p:nvPr/>
          </p:nvSpPr>
          <p:spPr>
            <a:xfrm>
              <a:off x="1853460" y="849277"/>
              <a:ext cx="60158" cy="60158"/>
            </a:xfrm>
            <a:prstGeom prst="ellipse">
              <a:avLst/>
            </a:prstGeom>
            <a:solidFill>
              <a:srgbClr val="FF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lipse 27">
              <a:extLst>
                <a:ext uri="{FF2B5EF4-FFF2-40B4-BE49-F238E27FC236}">
                  <a16:creationId xmlns="" xmlns:a16="http://schemas.microsoft.com/office/drawing/2014/main" id="{1A50C221-F04E-0048-9729-6B23AA845733}"/>
                </a:ext>
              </a:extLst>
            </p:cNvPr>
            <p:cNvSpPr/>
            <p:nvPr/>
          </p:nvSpPr>
          <p:spPr>
            <a:xfrm>
              <a:off x="2543564" y="1088851"/>
              <a:ext cx="60158" cy="60158"/>
            </a:xfrm>
            <a:prstGeom prst="ellipse">
              <a:avLst/>
            </a:prstGeom>
            <a:solidFill>
              <a:srgbClr val="FF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lipse 29">
              <a:extLst>
                <a:ext uri="{FF2B5EF4-FFF2-40B4-BE49-F238E27FC236}">
                  <a16:creationId xmlns="" xmlns:a16="http://schemas.microsoft.com/office/drawing/2014/main" id="{8FBD7FC9-2104-8746-A263-5D7C5A25BF1D}"/>
                </a:ext>
              </a:extLst>
            </p:cNvPr>
            <p:cNvSpPr/>
            <p:nvPr/>
          </p:nvSpPr>
          <p:spPr>
            <a:xfrm>
              <a:off x="3147792" y="1295411"/>
              <a:ext cx="60158" cy="60158"/>
            </a:xfrm>
            <a:prstGeom prst="ellipse">
              <a:avLst/>
            </a:prstGeom>
            <a:solidFill>
              <a:srgbClr val="FF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lipse 30">
              <a:extLst>
                <a:ext uri="{FF2B5EF4-FFF2-40B4-BE49-F238E27FC236}">
                  <a16:creationId xmlns="" xmlns:a16="http://schemas.microsoft.com/office/drawing/2014/main" id="{DDE6C259-E4A8-3A44-A60D-F9C95EDE96B2}"/>
                </a:ext>
              </a:extLst>
            </p:cNvPr>
            <p:cNvSpPr/>
            <p:nvPr/>
          </p:nvSpPr>
          <p:spPr>
            <a:xfrm>
              <a:off x="3665783" y="1472856"/>
              <a:ext cx="79412" cy="79412"/>
            </a:xfrm>
            <a:prstGeom prst="ellipse">
              <a:avLst/>
            </a:prstGeom>
            <a:solidFill>
              <a:srgbClr val="3F7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lipse 31">
              <a:extLst>
                <a:ext uri="{FF2B5EF4-FFF2-40B4-BE49-F238E27FC236}">
                  <a16:creationId xmlns="" xmlns:a16="http://schemas.microsoft.com/office/drawing/2014/main" id="{C60E9193-2F81-C145-ADFD-54E9B58B50A1}"/>
                </a:ext>
              </a:extLst>
            </p:cNvPr>
            <p:cNvSpPr/>
            <p:nvPr/>
          </p:nvSpPr>
          <p:spPr>
            <a:xfrm>
              <a:off x="4200945" y="1657962"/>
              <a:ext cx="60158" cy="60158"/>
            </a:xfrm>
            <a:prstGeom prst="ellipse">
              <a:avLst/>
            </a:prstGeom>
            <a:solidFill>
              <a:srgbClr val="FF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lipse 36">
              <a:extLst>
                <a:ext uri="{FF2B5EF4-FFF2-40B4-BE49-F238E27FC236}">
                  <a16:creationId xmlns="" xmlns:a16="http://schemas.microsoft.com/office/drawing/2014/main" id="{04D03EA6-B479-6942-BF73-E9B708FA4F92}"/>
                </a:ext>
              </a:extLst>
            </p:cNvPr>
            <p:cNvSpPr/>
            <p:nvPr/>
          </p:nvSpPr>
          <p:spPr>
            <a:xfrm>
              <a:off x="6446626" y="2433403"/>
              <a:ext cx="60158" cy="60158"/>
            </a:xfrm>
            <a:prstGeom prst="ellipse">
              <a:avLst/>
            </a:prstGeom>
            <a:solidFill>
              <a:srgbClr val="FF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adroTexto 43">
              <a:extLst>
                <a:ext uri="{FF2B5EF4-FFF2-40B4-BE49-F238E27FC236}">
                  <a16:creationId xmlns="" xmlns:a16="http://schemas.microsoft.com/office/drawing/2014/main" id="{591A91B2-DEF9-0D48-BBC5-55223A845443}"/>
                </a:ext>
              </a:extLst>
            </p:cNvPr>
            <p:cNvSpPr txBox="1"/>
            <p:nvPr/>
          </p:nvSpPr>
          <p:spPr>
            <a:xfrm>
              <a:off x="585398" y="290258"/>
              <a:ext cx="544473" cy="215444"/>
            </a:xfrm>
            <a:prstGeom prst="rect">
              <a:avLst/>
            </a:prstGeom>
            <a:noFill/>
          </p:spPr>
          <p:txBody>
            <a:bodyPr wrap="square" rtlCol="0">
              <a:spAutoFit/>
            </a:bodyPr>
            <a:lstStyle/>
            <a:p>
              <a:pPr algn="ctr"/>
              <a:r>
                <a:rPr lang="en-US" sz="800" b="1">
                  <a:solidFill>
                    <a:schemeClr val="bg1"/>
                  </a:solidFill>
                </a:rPr>
                <a:t>1993</a:t>
              </a:r>
            </a:p>
          </p:txBody>
        </p:sp>
        <p:grpSp>
          <p:nvGrpSpPr>
            <p:cNvPr id="22" name="Grupo 21">
              <a:extLst>
                <a:ext uri="{FF2B5EF4-FFF2-40B4-BE49-F238E27FC236}">
                  <a16:creationId xmlns="" xmlns:a16="http://schemas.microsoft.com/office/drawing/2014/main" id="{D6F32158-5870-624E-8815-817BF46C6DB8}"/>
                </a:ext>
              </a:extLst>
            </p:cNvPr>
            <p:cNvGrpSpPr/>
            <p:nvPr/>
          </p:nvGrpSpPr>
          <p:grpSpPr>
            <a:xfrm>
              <a:off x="80576" y="589951"/>
              <a:ext cx="550489" cy="311697"/>
              <a:chOff x="1100804" y="2075893"/>
              <a:chExt cx="550489" cy="311697"/>
            </a:xfrm>
          </p:grpSpPr>
          <p:sp>
            <p:nvSpPr>
              <p:cNvPr id="45" name="CuadroTexto 44">
                <a:extLst>
                  <a:ext uri="{FF2B5EF4-FFF2-40B4-BE49-F238E27FC236}">
                    <a16:creationId xmlns="" xmlns:a16="http://schemas.microsoft.com/office/drawing/2014/main" id="{33D816C2-1B3F-704C-82B9-FA426125276B}"/>
                  </a:ext>
                </a:extLst>
              </p:cNvPr>
              <p:cNvSpPr txBox="1"/>
              <p:nvPr/>
            </p:nvSpPr>
            <p:spPr>
              <a:xfrm>
                <a:off x="1106820" y="2075893"/>
                <a:ext cx="544473" cy="215444"/>
              </a:xfrm>
              <a:prstGeom prst="rect">
                <a:avLst/>
              </a:prstGeom>
              <a:noFill/>
            </p:spPr>
            <p:txBody>
              <a:bodyPr wrap="square" rtlCol="0">
                <a:spAutoFit/>
              </a:bodyPr>
              <a:lstStyle/>
              <a:p>
                <a:pPr algn="ctr"/>
                <a:r>
                  <a:rPr lang="en-US" sz="800" b="1">
                    <a:solidFill>
                      <a:srgbClr val="F15924"/>
                    </a:solidFill>
                  </a:rPr>
                  <a:t>4.247</a:t>
                </a:r>
              </a:p>
            </p:txBody>
          </p:sp>
          <p:sp>
            <p:nvSpPr>
              <p:cNvPr id="46" name="CuadroTexto 45">
                <a:extLst>
                  <a:ext uri="{FF2B5EF4-FFF2-40B4-BE49-F238E27FC236}">
                    <a16:creationId xmlns="" xmlns:a16="http://schemas.microsoft.com/office/drawing/2014/main" id="{CE4BC64D-425B-1C43-9A17-9B1399BCEAF5}"/>
                  </a:ext>
                </a:extLst>
              </p:cNvPr>
              <p:cNvSpPr txBox="1"/>
              <p:nvPr/>
            </p:nvSpPr>
            <p:spPr>
              <a:xfrm>
                <a:off x="1100804" y="2172146"/>
                <a:ext cx="544473" cy="215444"/>
              </a:xfrm>
              <a:prstGeom prst="rect">
                <a:avLst/>
              </a:prstGeom>
              <a:noFill/>
            </p:spPr>
            <p:txBody>
              <a:bodyPr wrap="square" rtlCol="0">
                <a:spAutoFit/>
              </a:bodyPr>
              <a:lstStyle/>
              <a:p>
                <a:pPr algn="ctr"/>
                <a:r>
                  <a:rPr lang="en-US" sz="800">
                    <a:solidFill>
                      <a:srgbClr val="F15924"/>
                    </a:solidFill>
                  </a:rPr>
                  <a:t>cases</a:t>
                </a:r>
              </a:p>
            </p:txBody>
          </p:sp>
        </p:grpSp>
        <p:grpSp>
          <p:nvGrpSpPr>
            <p:cNvPr id="47" name="Grupo 46">
              <a:extLst>
                <a:ext uri="{FF2B5EF4-FFF2-40B4-BE49-F238E27FC236}">
                  <a16:creationId xmlns="" xmlns:a16="http://schemas.microsoft.com/office/drawing/2014/main" id="{BF5550FB-8EBE-C249-9310-2CF9FCDC00DE}"/>
                </a:ext>
              </a:extLst>
            </p:cNvPr>
            <p:cNvGrpSpPr/>
            <p:nvPr/>
          </p:nvGrpSpPr>
          <p:grpSpPr>
            <a:xfrm>
              <a:off x="558145" y="814771"/>
              <a:ext cx="550489" cy="311697"/>
              <a:chOff x="1100804" y="2075893"/>
              <a:chExt cx="550489" cy="311697"/>
            </a:xfrm>
          </p:grpSpPr>
          <p:sp>
            <p:nvSpPr>
              <p:cNvPr id="48" name="CuadroTexto 47">
                <a:extLst>
                  <a:ext uri="{FF2B5EF4-FFF2-40B4-BE49-F238E27FC236}">
                    <a16:creationId xmlns="" xmlns:a16="http://schemas.microsoft.com/office/drawing/2014/main" id="{D0594EC0-34FF-3F47-B8B3-6D7B0214E491}"/>
                  </a:ext>
                </a:extLst>
              </p:cNvPr>
              <p:cNvSpPr txBox="1"/>
              <p:nvPr/>
            </p:nvSpPr>
            <p:spPr>
              <a:xfrm>
                <a:off x="1106820" y="2075893"/>
                <a:ext cx="544473" cy="215444"/>
              </a:xfrm>
              <a:prstGeom prst="rect">
                <a:avLst/>
              </a:prstGeom>
              <a:noFill/>
            </p:spPr>
            <p:txBody>
              <a:bodyPr wrap="square" rtlCol="0">
                <a:spAutoFit/>
              </a:bodyPr>
              <a:lstStyle/>
              <a:p>
                <a:pPr algn="ctr"/>
                <a:r>
                  <a:rPr lang="en-US" sz="800" b="1">
                    <a:solidFill>
                      <a:srgbClr val="F42E62"/>
                    </a:solidFill>
                  </a:rPr>
                  <a:t>5.000</a:t>
                </a:r>
              </a:p>
            </p:txBody>
          </p:sp>
          <p:sp>
            <p:nvSpPr>
              <p:cNvPr id="49" name="CuadroTexto 48">
                <a:extLst>
                  <a:ext uri="{FF2B5EF4-FFF2-40B4-BE49-F238E27FC236}">
                    <a16:creationId xmlns="" xmlns:a16="http://schemas.microsoft.com/office/drawing/2014/main" id="{3D4A809B-234E-3548-8D17-552C61696FD9}"/>
                  </a:ext>
                </a:extLst>
              </p:cNvPr>
              <p:cNvSpPr txBox="1"/>
              <p:nvPr/>
            </p:nvSpPr>
            <p:spPr>
              <a:xfrm>
                <a:off x="1100804" y="2172146"/>
                <a:ext cx="544473" cy="215444"/>
              </a:xfrm>
              <a:prstGeom prst="rect">
                <a:avLst/>
              </a:prstGeom>
              <a:noFill/>
            </p:spPr>
            <p:txBody>
              <a:bodyPr wrap="square" rtlCol="0">
                <a:spAutoFit/>
              </a:bodyPr>
              <a:lstStyle/>
              <a:p>
                <a:pPr algn="ctr"/>
                <a:r>
                  <a:rPr lang="en-US" sz="800" dirty="0">
                    <a:solidFill>
                      <a:srgbClr val="F42E62"/>
                    </a:solidFill>
                  </a:rPr>
                  <a:t>cases</a:t>
                </a:r>
              </a:p>
            </p:txBody>
          </p:sp>
        </p:grpSp>
        <p:sp>
          <p:nvSpPr>
            <p:cNvPr id="50" name="CuadroTexto 49">
              <a:extLst>
                <a:ext uri="{FF2B5EF4-FFF2-40B4-BE49-F238E27FC236}">
                  <a16:creationId xmlns="" xmlns:a16="http://schemas.microsoft.com/office/drawing/2014/main" id="{9082D7C5-B387-934A-8452-EAB491DBF362}"/>
                </a:ext>
              </a:extLst>
            </p:cNvPr>
            <p:cNvSpPr txBox="1"/>
            <p:nvPr/>
          </p:nvSpPr>
          <p:spPr>
            <a:xfrm>
              <a:off x="1607004" y="645302"/>
              <a:ext cx="544473" cy="215444"/>
            </a:xfrm>
            <a:prstGeom prst="rect">
              <a:avLst/>
            </a:prstGeom>
            <a:noFill/>
          </p:spPr>
          <p:txBody>
            <a:bodyPr wrap="square" rtlCol="0">
              <a:spAutoFit/>
            </a:bodyPr>
            <a:lstStyle/>
            <a:p>
              <a:pPr algn="ctr"/>
              <a:r>
                <a:rPr lang="en-US" sz="800" b="1">
                  <a:solidFill>
                    <a:schemeClr val="bg1"/>
                  </a:solidFill>
                </a:rPr>
                <a:t>1995</a:t>
              </a:r>
            </a:p>
          </p:txBody>
        </p:sp>
        <p:sp>
          <p:nvSpPr>
            <p:cNvPr id="51" name="CuadroTexto 50">
              <a:extLst>
                <a:ext uri="{FF2B5EF4-FFF2-40B4-BE49-F238E27FC236}">
                  <a16:creationId xmlns="" xmlns:a16="http://schemas.microsoft.com/office/drawing/2014/main" id="{995174A3-A76D-2B4A-90AD-1A6B2079DE62}"/>
                </a:ext>
              </a:extLst>
            </p:cNvPr>
            <p:cNvSpPr txBox="1"/>
            <p:nvPr/>
          </p:nvSpPr>
          <p:spPr>
            <a:xfrm>
              <a:off x="1098627" y="490481"/>
              <a:ext cx="544473" cy="215444"/>
            </a:xfrm>
            <a:prstGeom prst="rect">
              <a:avLst/>
            </a:prstGeom>
            <a:noFill/>
          </p:spPr>
          <p:txBody>
            <a:bodyPr wrap="square" rtlCol="0">
              <a:spAutoFit/>
            </a:bodyPr>
            <a:lstStyle/>
            <a:p>
              <a:pPr algn="ctr"/>
              <a:r>
                <a:rPr lang="en-US" sz="800" b="1">
                  <a:solidFill>
                    <a:schemeClr val="bg1"/>
                  </a:solidFill>
                </a:rPr>
                <a:t>1994</a:t>
              </a:r>
            </a:p>
          </p:txBody>
        </p:sp>
        <p:grpSp>
          <p:nvGrpSpPr>
            <p:cNvPr id="52" name="Grupo 51">
              <a:extLst>
                <a:ext uri="{FF2B5EF4-FFF2-40B4-BE49-F238E27FC236}">
                  <a16:creationId xmlns="" xmlns:a16="http://schemas.microsoft.com/office/drawing/2014/main" id="{C401B448-FC85-474D-92BD-39FA212EF96B}"/>
                </a:ext>
              </a:extLst>
            </p:cNvPr>
            <p:cNvGrpSpPr/>
            <p:nvPr/>
          </p:nvGrpSpPr>
          <p:grpSpPr>
            <a:xfrm>
              <a:off x="1041738" y="1004124"/>
              <a:ext cx="550489" cy="311697"/>
              <a:chOff x="1100804" y="2075893"/>
              <a:chExt cx="550489" cy="311697"/>
            </a:xfrm>
          </p:grpSpPr>
          <p:sp>
            <p:nvSpPr>
              <p:cNvPr id="53" name="CuadroTexto 52">
                <a:extLst>
                  <a:ext uri="{FF2B5EF4-FFF2-40B4-BE49-F238E27FC236}">
                    <a16:creationId xmlns="" xmlns:a16="http://schemas.microsoft.com/office/drawing/2014/main" id="{0FE5BBB5-2A97-6740-8F5C-B4B8F2F1E496}"/>
                  </a:ext>
                </a:extLst>
              </p:cNvPr>
              <p:cNvSpPr txBox="1"/>
              <p:nvPr/>
            </p:nvSpPr>
            <p:spPr>
              <a:xfrm>
                <a:off x="1106820" y="2075893"/>
                <a:ext cx="544473" cy="215444"/>
              </a:xfrm>
              <a:prstGeom prst="rect">
                <a:avLst/>
              </a:prstGeom>
              <a:noFill/>
            </p:spPr>
            <p:txBody>
              <a:bodyPr wrap="square" rtlCol="0">
                <a:spAutoFit/>
              </a:bodyPr>
              <a:lstStyle/>
              <a:p>
                <a:pPr algn="ctr"/>
                <a:r>
                  <a:rPr lang="en-US" sz="800" b="1">
                    <a:solidFill>
                      <a:schemeClr val="bg1"/>
                    </a:solidFill>
                  </a:rPr>
                  <a:t>972</a:t>
                </a:r>
              </a:p>
            </p:txBody>
          </p:sp>
          <p:sp>
            <p:nvSpPr>
              <p:cNvPr id="54" name="CuadroTexto 53">
                <a:extLst>
                  <a:ext uri="{FF2B5EF4-FFF2-40B4-BE49-F238E27FC236}">
                    <a16:creationId xmlns="" xmlns:a16="http://schemas.microsoft.com/office/drawing/2014/main" id="{B111484A-950B-F84F-833D-881B3EA23AAE}"/>
                  </a:ext>
                </a:extLst>
              </p:cNvPr>
              <p:cNvSpPr txBox="1"/>
              <p:nvPr/>
            </p:nvSpPr>
            <p:spPr>
              <a:xfrm>
                <a:off x="1100804" y="2172146"/>
                <a:ext cx="544473" cy="215444"/>
              </a:xfrm>
              <a:prstGeom prst="rect">
                <a:avLst/>
              </a:prstGeom>
              <a:noFill/>
            </p:spPr>
            <p:txBody>
              <a:bodyPr wrap="square" rtlCol="0">
                <a:spAutoFit/>
              </a:bodyPr>
              <a:lstStyle/>
              <a:p>
                <a:pPr algn="ctr"/>
                <a:r>
                  <a:rPr lang="en-US" sz="800" dirty="0">
                    <a:solidFill>
                      <a:schemeClr val="bg1"/>
                    </a:solidFill>
                  </a:rPr>
                  <a:t>cases</a:t>
                </a:r>
              </a:p>
            </p:txBody>
          </p:sp>
        </p:grpSp>
        <p:grpSp>
          <p:nvGrpSpPr>
            <p:cNvPr id="55" name="Grupo 54">
              <a:extLst>
                <a:ext uri="{FF2B5EF4-FFF2-40B4-BE49-F238E27FC236}">
                  <a16:creationId xmlns="" xmlns:a16="http://schemas.microsoft.com/office/drawing/2014/main" id="{6B1510B9-9565-AC4F-B0EE-39ABFB2C88AC}"/>
                </a:ext>
              </a:extLst>
            </p:cNvPr>
            <p:cNvGrpSpPr/>
            <p:nvPr/>
          </p:nvGrpSpPr>
          <p:grpSpPr>
            <a:xfrm>
              <a:off x="1594567" y="1225422"/>
              <a:ext cx="550489" cy="311697"/>
              <a:chOff x="1100804" y="2075893"/>
              <a:chExt cx="550489" cy="311697"/>
            </a:xfrm>
          </p:grpSpPr>
          <p:sp>
            <p:nvSpPr>
              <p:cNvPr id="56" name="CuadroTexto 55">
                <a:extLst>
                  <a:ext uri="{FF2B5EF4-FFF2-40B4-BE49-F238E27FC236}">
                    <a16:creationId xmlns="" xmlns:a16="http://schemas.microsoft.com/office/drawing/2014/main" id="{72B26F7A-F303-F846-A10F-709E322720A8}"/>
                  </a:ext>
                </a:extLst>
              </p:cNvPr>
              <p:cNvSpPr txBox="1"/>
              <p:nvPr/>
            </p:nvSpPr>
            <p:spPr>
              <a:xfrm>
                <a:off x="1106820" y="2075893"/>
                <a:ext cx="544473" cy="215444"/>
              </a:xfrm>
              <a:prstGeom prst="rect">
                <a:avLst/>
              </a:prstGeom>
              <a:noFill/>
            </p:spPr>
            <p:txBody>
              <a:bodyPr wrap="square" rtlCol="0">
                <a:spAutoFit/>
              </a:bodyPr>
              <a:lstStyle/>
              <a:p>
                <a:pPr algn="ctr"/>
                <a:r>
                  <a:rPr lang="en-US" sz="800" b="1">
                    <a:solidFill>
                      <a:schemeClr val="bg1"/>
                    </a:solidFill>
                  </a:rPr>
                  <a:t>493</a:t>
                </a:r>
              </a:p>
            </p:txBody>
          </p:sp>
          <p:sp>
            <p:nvSpPr>
              <p:cNvPr id="57" name="CuadroTexto 56">
                <a:extLst>
                  <a:ext uri="{FF2B5EF4-FFF2-40B4-BE49-F238E27FC236}">
                    <a16:creationId xmlns="" xmlns:a16="http://schemas.microsoft.com/office/drawing/2014/main" id="{27D34A7B-A70A-A74A-AA2D-0B555F0BDE8A}"/>
                  </a:ext>
                </a:extLst>
              </p:cNvPr>
              <p:cNvSpPr txBox="1"/>
              <p:nvPr/>
            </p:nvSpPr>
            <p:spPr>
              <a:xfrm>
                <a:off x="1100804" y="2172146"/>
                <a:ext cx="544473" cy="215444"/>
              </a:xfrm>
              <a:prstGeom prst="rect">
                <a:avLst/>
              </a:prstGeom>
              <a:noFill/>
            </p:spPr>
            <p:txBody>
              <a:bodyPr wrap="square" rtlCol="0">
                <a:spAutoFit/>
              </a:bodyPr>
              <a:lstStyle/>
              <a:p>
                <a:pPr algn="ctr"/>
                <a:r>
                  <a:rPr lang="en-US" sz="800" dirty="0">
                    <a:solidFill>
                      <a:schemeClr val="bg1"/>
                    </a:solidFill>
                  </a:rPr>
                  <a:t>cases</a:t>
                </a:r>
              </a:p>
            </p:txBody>
          </p:sp>
        </p:grpSp>
        <p:grpSp>
          <p:nvGrpSpPr>
            <p:cNvPr id="58" name="Grupo 57">
              <a:extLst>
                <a:ext uri="{FF2B5EF4-FFF2-40B4-BE49-F238E27FC236}">
                  <a16:creationId xmlns="" xmlns:a16="http://schemas.microsoft.com/office/drawing/2014/main" id="{117591B8-796B-A442-A39F-CFD312853B98}"/>
                </a:ext>
              </a:extLst>
            </p:cNvPr>
            <p:cNvGrpSpPr/>
            <p:nvPr/>
          </p:nvGrpSpPr>
          <p:grpSpPr>
            <a:xfrm>
              <a:off x="2243526" y="1389386"/>
              <a:ext cx="617370" cy="445423"/>
              <a:chOff x="1078828" y="1954199"/>
              <a:chExt cx="617370" cy="445423"/>
            </a:xfrm>
          </p:grpSpPr>
          <p:sp>
            <p:nvSpPr>
              <p:cNvPr id="59" name="CuadroTexto 58">
                <a:extLst>
                  <a:ext uri="{FF2B5EF4-FFF2-40B4-BE49-F238E27FC236}">
                    <a16:creationId xmlns="" xmlns:a16="http://schemas.microsoft.com/office/drawing/2014/main" id="{4737783D-357E-C645-A467-9EEFF2C4365C}"/>
                  </a:ext>
                </a:extLst>
              </p:cNvPr>
              <p:cNvSpPr txBox="1"/>
              <p:nvPr/>
            </p:nvSpPr>
            <p:spPr>
              <a:xfrm>
                <a:off x="1106820" y="2075893"/>
                <a:ext cx="544473" cy="215444"/>
              </a:xfrm>
              <a:prstGeom prst="rect">
                <a:avLst/>
              </a:prstGeom>
              <a:noFill/>
            </p:spPr>
            <p:txBody>
              <a:bodyPr wrap="square" rtlCol="0">
                <a:spAutoFit/>
              </a:bodyPr>
              <a:lstStyle/>
              <a:p>
                <a:pPr algn="ctr"/>
                <a:r>
                  <a:rPr lang="en-US" sz="800" b="1" dirty="0">
                    <a:solidFill>
                      <a:schemeClr val="bg1"/>
                    </a:solidFill>
                  </a:rPr>
                  <a:t>35 - 80</a:t>
                </a:r>
              </a:p>
            </p:txBody>
          </p:sp>
          <p:sp>
            <p:nvSpPr>
              <p:cNvPr id="60" name="CuadroTexto 59">
                <a:extLst>
                  <a:ext uri="{FF2B5EF4-FFF2-40B4-BE49-F238E27FC236}">
                    <a16:creationId xmlns="" xmlns:a16="http://schemas.microsoft.com/office/drawing/2014/main" id="{FBD9AE74-9D83-E941-AB80-8CFDD3284ED7}"/>
                  </a:ext>
                </a:extLst>
              </p:cNvPr>
              <p:cNvSpPr txBox="1"/>
              <p:nvPr/>
            </p:nvSpPr>
            <p:spPr>
              <a:xfrm>
                <a:off x="1100804" y="2184178"/>
                <a:ext cx="544473" cy="215444"/>
              </a:xfrm>
              <a:prstGeom prst="rect">
                <a:avLst/>
              </a:prstGeom>
              <a:noFill/>
            </p:spPr>
            <p:txBody>
              <a:bodyPr wrap="square" rtlCol="0">
                <a:spAutoFit/>
              </a:bodyPr>
              <a:lstStyle/>
              <a:p>
                <a:pPr algn="ctr"/>
                <a:r>
                  <a:rPr lang="en-US" sz="800" dirty="0">
                    <a:solidFill>
                      <a:schemeClr val="bg1"/>
                    </a:solidFill>
                  </a:rPr>
                  <a:t>cases</a:t>
                </a:r>
              </a:p>
            </p:txBody>
          </p:sp>
          <p:sp>
            <p:nvSpPr>
              <p:cNvPr id="74" name="CuadroTexto 73">
                <a:extLst>
                  <a:ext uri="{FF2B5EF4-FFF2-40B4-BE49-F238E27FC236}">
                    <a16:creationId xmlns="" xmlns:a16="http://schemas.microsoft.com/office/drawing/2014/main" id="{648DD090-FC95-FE43-A4FF-06CCC97B7588}"/>
                  </a:ext>
                </a:extLst>
              </p:cNvPr>
              <p:cNvSpPr txBox="1"/>
              <p:nvPr/>
            </p:nvSpPr>
            <p:spPr>
              <a:xfrm>
                <a:off x="1078828" y="1954199"/>
                <a:ext cx="617370" cy="215444"/>
              </a:xfrm>
              <a:prstGeom prst="rect">
                <a:avLst/>
              </a:prstGeom>
              <a:noFill/>
            </p:spPr>
            <p:txBody>
              <a:bodyPr wrap="square" rtlCol="0">
                <a:spAutoFit/>
              </a:bodyPr>
              <a:lstStyle/>
              <a:p>
                <a:pPr algn="ctr"/>
                <a:r>
                  <a:rPr lang="en-US" sz="800" dirty="0">
                    <a:solidFill>
                      <a:schemeClr val="bg1"/>
                    </a:solidFill>
                  </a:rPr>
                  <a:t>Between</a:t>
                </a:r>
              </a:p>
            </p:txBody>
          </p:sp>
        </p:grpSp>
        <p:sp>
          <p:nvSpPr>
            <p:cNvPr id="61" name="CuadroTexto 60">
              <a:extLst>
                <a:ext uri="{FF2B5EF4-FFF2-40B4-BE49-F238E27FC236}">
                  <a16:creationId xmlns="" xmlns:a16="http://schemas.microsoft.com/office/drawing/2014/main" id="{398DBD5F-989F-0149-B03E-057A93305019}"/>
                </a:ext>
              </a:extLst>
            </p:cNvPr>
            <p:cNvSpPr txBox="1"/>
            <p:nvPr/>
          </p:nvSpPr>
          <p:spPr>
            <a:xfrm>
              <a:off x="2228156" y="854731"/>
              <a:ext cx="759099" cy="215444"/>
            </a:xfrm>
            <a:prstGeom prst="rect">
              <a:avLst/>
            </a:prstGeom>
            <a:noFill/>
          </p:spPr>
          <p:txBody>
            <a:bodyPr wrap="square" rtlCol="0">
              <a:spAutoFit/>
            </a:bodyPr>
            <a:lstStyle/>
            <a:p>
              <a:pPr algn="ctr"/>
              <a:r>
                <a:rPr lang="en-US" sz="800" b="1">
                  <a:solidFill>
                    <a:schemeClr val="bg1"/>
                  </a:solidFill>
                </a:rPr>
                <a:t>1996-1999</a:t>
              </a:r>
            </a:p>
          </p:txBody>
        </p:sp>
        <p:sp>
          <p:nvSpPr>
            <p:cNvPr id="62" name="CuadroTexto 61">
              <a:extLst>
                <a:ext uri="{FF2B5EF4-FFF2-40B4-BE49-F238E27FC236}">
                  <a16:creationId xmlns="" xmlns:a16="http://schemas.microsoft.com/office/drawing/2014/main" id="{97033ED7-B93F-154F-878B-2078638AE844}"/>
                </a:ext>
              </a:extLst>
            </p:cNvPr>
            <p:cNvSpPr txBox="1"/>
            <p:nvPr/>
          </p:nvSpPr>
          <p:spPr>
            <a:xfrm>
              <a:off x="2918183" y="1096488"/>
              <a:ext cx="544473" cy="215444"/>
            </a:xfrm>
            <a:prstGeom prst="rect">
              <a:avLst/>
            </a:prstGeom>
            <a:noFill/>
          </p:spPr>
          <p:txBody>
            <a:bodyPr wrap="square" rtlCol="0">
              <a:spAutoFit/>
            </a:bodyPr>
            <a:lstStyle/>
            <a:p>
              <a:pPr algn="ctr"/>
              <a:r>
                <a:rPr lang="en-US" sz="800" b="1">
                  <a:solidFill>
                    <a:schemeClr val="bg1"/>
                  </a:solidFill>
                </a:rPr>
                <a:t>2000</a:t>
              </a:r>
            </a:p>
          </p:txBody>
        </p:sp>
        <p:sp>
          <p:nvSpPr>
            <p:cNvPr id="63" name="CuadroTexto 62">
              <a:extLst>
                <a:ext uri="{FF2B5EF4-FFF2-40B4-BE49-F238E27FC236}">
                  <a16:creationId xmlns="" xmlns:a16="http://schemas.microsoft.com/office/drawing/2014/main" id="{FFA8824A-F890-E843-A260-EA086C61F54E}"/>
                </a:ext>
              </a:extLst>
            </p:cNvPr>
            <p:cNvSpPr txBox="1"/>
            <p:nvPr/>
          </p:nvSpPr>
          <p:spPr>
            <a:xfrm>
              <a:off x="3463331" y="1281664"/>
              <a:ext cx="544473" cy="215444"/>
            </a:xfrm>
            <a:prstGeom prst="rect">
              <a:avLst/>
            </a:prstGeom>
            <a:noFill/>
          </p:spPr>
          <p:txBody>
            <a:bodyPr wrap="square" rtlCol="0">
              <a:spAutoFit/>
            </a:bodyPr>
            <a:lstStyle/>
            <a:p>
              <a:pPr algn="ctr"/>
              <a:r>
                <a:rPr lang="en-US" sz="800" b="1">
                  <a:solidFill>
                    <a:schemeClr val="bg1"/>
                  </a:solidFill>
                </a:rPr>
                <a:t>2001</a:t>
              </a:r>
            </a:p>
          </p:txBody>
        </p:sp>
        <p:sp>
          <p:nvSpPr>
            <p:cNvPr id="64" name="CuadroTexto 63">
              <a:extLst>
                <a:ext uri="{FF2B5EF4-FFF2-40B4-BE49-F238E27FC236}">
                  <a16:creationId xmlns="" xmlns:a16="http://schemas.microsoft.com/office/drawing/2014/main" id="{120A7D60-E55D-1D4E-9C28-5AD5CFB942F4}"/>
                </a:ext>
              </a:extLst>
            </p:cNvPr>
            <p:cNvSpPr txBox="1"/>
            <p:nvPr/>
          </p:nvSpPr>
          <p:spPr>
            <a:xfrm>
              <a:off x="3955640" y="1450640"/>
              <a:ext cx="544473" cy="215444"/>
            </a:xfrm>
            <a:prstGeom prst="rect">
              <a:avLst/>
            </a:prstGeom>
            <a:noFill/>
          </p:spPr>
          <p:txBody>
            <a:bodyPr wrap="square" rtlCol="0">
              <a:spAutoFit/>
            </a:bodyPr>
            <a:lstStyle/>
            <a:p>
              <a:pPr algn="ctr"/>
              <a:r>
                <a:rPr lang="en-US" sz="800" b="1">
                  <a:solidFill>
                    <a:schemeClr val="bg1"/>
                  </a:solidFill>
                </a:rPr>
                <a:t>2002</a:t>
              </a:r>
            </a:p>
          </p:txBody>
        </p:sp>
        <p:sp>
          <p:nvSpPr>
            <p:cNvPr id="65" name="CuadroTexto 64">
              <a:extLst>
                <a:ext uri="{FF2B5EF4-FFF2-40B4-BE49-F238E27FC236}">
                  <a16:creationId xmlns="" xmlns:a16="http://schemas.microsoft.com/office/drawing/2014/main" id="{269EE964-A862-0B46-9A7E-1A10A6C013C6}"/>
                </a:ext>
              </a:extLst>
            </p:cNvPr>
            <p:cNvSpPr txBox="1"/>
            <p:nvPr/>
          </p:nvSpPr>
          <p:spPr>
            <a:xfrm>
              <a:off x="4604177" y="1676852"/>
              <a:ext cx="759099" cy="215444"/>
            </a:xfrm>
            <a:prstGeom prst="rect">
              <a:avLst/>
            </a:prstGeom>
            <a:noFill/>
          </p:spPr>
          <p:txBody>
            <a:bodyPr wrap="square" rtlCol="0">
              <a:spAutoFit/>
            </a:bodyPr>
            <a:lstStyle/>
            <a:p>
              <a:pPr algn="ctr"/>
              <a:r>
                <a:rPr lang="en-US" sz="800" b="1">
                  <a:solidFill>
                    <a:schemeClr val="bg1"/>
                  </a:solidFill>
                </a:rPr>
                <a:t>2003-2010</a:t>
              </a:r>
            </a:p>
          </p:txBody>
        </p:sp>
        <p:sp>
          <p:nvSpPr>
            <p:cNvPr id="66" name="CuadroTexto 65">
              <a:extLst>
                <a:ext uri="{FF2B5EF4-FFF2-40B4-BE49-F238E27FC236}">
                  <a16:creationId xmlns="" xmlns:a16="http://schemas.microsoft.com/office/drawing/2014/main" id="{B805B460-DD09-2A43-9C74-0B4BAEEF043E}"/>
                </a:ext>
              </a:extLst>
            </p:cNvPr>
            <p:cNvSpPr txBox="1"/>
            <p:nvPr/>
          </p:nvSpPr>
          <p:spPr>
            <a:xfrm>
              <a:off x="5584916" y="1983127"/>
              <a:ext cx="544473" cy="215444"/>
            </a:xfrm>
            <a:prstGeom prst="rect">
              <a:avLst/>
            </a:prstGeom>
            <a:noFill/>
          </p:spPr>
          <p:txBody>
            <a:bodyPr wrap="square" rtlCol="0">
              <a:spAutoFit/>
            </a:bodyPr>
            <a:lstStyle/>
            <a:p>
              <a:pPr algn="ctr"/>
              <a:r>
                <a:rPr lang="en-US" sz="800" b="1">
                  <a:solidFill>
                    <a:schemeClr val="bg1"/>
                  </a:solidFill>
                </a:rPr>
                <a:t>2011</a:t>
              </a:r>
            </a:p>
          </p:txBody>
        </p:sp>
        <p:sp>
          <p:nvSpPr>
            <p:cNvPr id="67" name="CuadroTexto 66">
              <a:extLst>
                <a:ext uri="{FF2B5EF4-FFF2-40B4-BE49-F238E27FC236}">
                  <a16:creationId xmlns="" xmlns:a16="http://schemas.microsoft.com/office/drawing/2014/main" id="{6AD86F5A-F2D7-4C47-8E7A-D71F2BF1DB00}"/>
                </a:ext>
              </a:extLst>
            </p:cNvPr>
            <p:cNvSpPr txBox="1"/>
            <p:nvPr/>
          </p:nvSpPr>
          <p:spPr>
            <a:xfrm>
              <a:off x="6145361" y="2189204"/>
              <a:ext cx="793238" cy="215444"/>
            </a:xfrm>
            <a:prstGeom prst="rect">
              <a:avLst/>
            </a:prstGeom>
            <a:noFill/>
          </p:spPr>
          <p:txBody>
            <a:bodyPr wrap="square" rtlCol="0">
              <a:spAutoFit/>
            </a:bodyPr>
            <a:lstStyle/>
            <a:p>
              <a:pPr algn="ctr"/>
              <a:r>
                <a:rPr lang="en-US" sz="800" b="1">
                  <a:solidFill>
                    <a:schemeClr val="bg1"/>
                  </a:solidFill>
                </a:rPr>
                <a:t>2012-2013</a:t>
              </a:r>
            </a:p>
          </p:txBody>
        </p:sp>
        <p:sp>
          <p:nvSpPr>
            <p:cNvPr id="68" name="CuadroTexto 67">
              <a:extLst>
                <a:ext uri="{FF2B5EF4-FFF2-40B4-BE49-F238E27FC236}">
                  <a16:creationId xmlns="" xmlns:a16="http://schemas.microsoft.com/office/drawing/2014/main" id="{C7F02D0B-8D0C-E44A-9584-1D971275DDA3}"/>
                </a:ext>
              </a:extLst>
            </p:cNvPr>
            <p:cNvSpPr txBox="1"/>
            <p:nvPr/>
          </p:nvSpPr>
          <p:spPr>
            <a:xfrm>
              <a:off x="6958621" y="2457553"/>
              <a:ext cx="544473" cy="215444"/>
            </a:xfrm>
            <a:prstGeom prst="rect">
              <a:avLst/>
            </a:prstGeom>
            <a:noFill/>
          </p:spPr>
          <p:txBody>
            <a:bodyPr wrap="square" rtlCol="0">
              <a:spAutoFit/>
            </a:bodyPr>
            <a:lstStyle/>
            <a:p>
              <a:pPr algn="ctr"/>
              <a:r>
                <a:rPr lang="en-US" sz="800" b="1">
                  <a:solidFill>
                    <a:schemeClr val="bg1"/>
                  </a:solidFill>
                </a:rPr>
                <a:t>2014</a:t>
              </a:r>
            </a:p>
          </p:txBody>
        </p:sp>
        <p:sp>
          <p:nvSpPr>
            <p:cNvPr id="69" name="Elipse 68">
              <a:extLst>
                <a:ext uri="{FF2B5EF4-FFF2-40B4-BE49-F238E27FC236}">
                  <a16:creationId xmlns="" xmlns:a16="http://schemas.microsoft.com/office/drawing/2014/main" id="{99DB17CD-616B-F249-90A9-2795A5308400}"/>
                </a:ext>
              </a:extLst>
            </p:cNvPr>
            <p:cNvSpPr/>
            <p:nvPr/>
          </p:nvSpPr>
          <p:spPr>
            <a:xfrm>
              <a:off x="7794531" y="2895754"/>
              <a:ext cx="60158" cy="60158"/>
            </a:xfrm>
            <a:prstGeom prst="ellipse">
              <a:avLst/>
            </a:prstGeom>
            <a:solidFill>
              <a:srgbClr val="FF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uadroTexto 69">
              <a:extLst>
                <a:ext uri="{FF2B5EF4-FFF2-40B4-BE49-F238E27FC236}">
                  <a16:creationId xmlns="" xmlns:a16="http://schemas.microsoft.com/office/drawing/2014/main" id="{ECAF19CB-EE9F-B24D-8921-594212312273}"/>
                </a:ext>
              </a:extLst>
            </p:cNvPr>
            <p:cNvSpPr txBox="1"/>
            <p:nvPr/>
          </p:nvSpPr>
          <p:spPr>
            <a:xfrm>
              <a:off x="7561420" y="2679674"/>
              <a:ext cx="544473" cy="215444"/>
            </a:xfrm>
            <a:prstGeom prst="rect">
              <a:avLst/>
            </a:prstGeom>
            <a:noFill/>
          </p:spPr>
          <p:txBody>
            <a:bodyPr wrap="square" rtlCol="0">
              <a:spAutoFit/>
            </a:bodyPr>
            <a:lstStyle/>
            <a:p>
              <a:pPr algn="ctr"/>
              <a:r>
                <a:rPr lang="en-US" sz="800" b="1">
                  <a:solidFill>
                    <a:schemeClr val="bg1"/>
                  </a:solidFill>
                </a:rPr>
                <a:t>2015</a:t>
              </a:r>
            </a:p>
          </p:txBody>
        </p:sp>
        <p:sp>
          <p:nvSpPr>
            <p:cNvPr id="71" name="Elipse 70">
              <a:extLst>
                <a:ext uri="{FF2B5EF4-FFF2-40B4-BE49-F238E27FC236}">
                  <a16:creationId xmlns="" xmlns:a16="http://schemas.microsoft.com/office/drawing/2014/main" id="{3DF0296B-FD61-DA4C-BCDC-E4BFAD963E94}"/>
                </a:ext>
              </a:extLst>
            </p:cNvPr>
            <p:cNvSpPr/>
            <p:nvPr/>
          </p:nvSpPr>
          <p:spPr>
            <a:xfrm>
              <a:off x="8542738" y="3168025"/>
              <a:ext cx="60158" cy="60158"/>
            </a:xfrm>
            <a:prstGeom prst="ellipse">
              <a:avLst/>
            </a:prstGeom>
            <a:solidFill>
              <a:srgbClr val="3F7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adroTexto 71">
              <a:extLst>
                <a:ext uri="{FF2B5EF4-FFF2-40B4-BE49-F238E27FC236}">
                  <a16:creationId xmlns="" xmlns:a16="http://schemas.microsoft.com/office/drawing/2014/main" id="{AF24858F-FCC5-4240-BF73-9BB18AFE8DD7}"/>
                </a:ext>
              </a:extLst>
            </p:cNvPr>
            <p:cNvSpPr txBox="1"/>
            <p:nvPr/>
          </p:nvSpPr>
          <p:spPr>
            <a:xfrm>
              <a:off x="8233389" y="2903762"/>
              <a:ext cx="793238" cy="215444"/>
            </a:xfrm>
            <a:prstGeom prst="rect">
              <a:avLst/>
            </a:prstGeom>
            <a:noFill/>
          </p:spPr>
          <p:txBody>
            <a:bodyPr wrap="square" rtlCol="0">
              <a:spAutoFit/>
            </a:bodyPr>
            <a:lstStyle/>
            <a:p>
              <a:pPr algn="ctr"/>
              <a:r>
                <a:rPr lang="en-US" sz="800" b="1">
                  <a:solidFill>
                    <a:schemeClr val="bg1"/>
                  </a:solidFill>
                </a:rPr>
                <a:t>2016-2017</a:t>
              </a:r>
            </a:p>
          </p:txBody>
        </p:sp>
        <p:grpSp>
          <p:nvGrpSpPr>
            <p:cNvPr id="75" name="Grupo 74">
              <a:extLst>
                <a:ext uri="{FF2B5EF4-FFF2-40B4-BE49-F238E27FC236}">
                  <a16:creationId xmlns="" xmlns:a16="http://schemas.microsoft.com/office/drawing/2014/main" id="{6EE04EE5-4C47-7B48-80EC-7B6EF4964FFC}"/>
                </a:ext>
              </a:extLst>
            </p:cNvPr>
            <p:cNvGrpSpPr/>
            <p:nvPr/>
          </p:nvGrpSpPr>
          <p:grpSpPr>
            <a:xfrm>
              <a:off x="2862096" y="1691452"/>
              <a:ext cx="550489" cy="311697"/>
              <a:chOff x="1100804" y="2075893"/>
              <a:chExt cx="550489" cy="311697"/>
            </a:xfrm>
          </p:grpSpPr>
          <p:sp>
            <p:nvSpPr>
              <p:cNvPr id="76" name="CuadroTexto 75">
                <a:extLst>
                  <a:ext uri="{FF2B5EF4-FFF2-40B4-BE49-F238E27FC236}">
                    <a16:creationId xmlns="" xmlns:a16="http://schemas.microsoft.com/office/drawing/2014/main" id="{6710DF0C-1655-4949-8298-0AEC8AC830A3}"/>
                  </a:ext>
                </a:extLst>
              </p:cNvPr>
              <p:cNvSpPr txBox="1"/>
              <p:nvPr/>
            </p:nvSpPr>
            <p:spPr>
              <a:xfrm>
                <a:off x="1106820" y="2075893"/>
                <a:ext cx="544473" cy="215444"/>
              </a:xfrm>
              <a:prstGeom prst="rect">
                <a:avLst/>
              </a:prstGeom>
              <a:noFill/>
            </p:spPr>
            <p:txBody>
              <a:bodyPr wrap="square" rtlCol="0">
                <a:spAutoFit/>
              </a:bodyPr>
              <a:lstStyle/>
              <a:p>
                <a:pPr algn="ctr"/>
                <a:r>
                  <a:rPr lang="en-US" sz="800" b="1">
                    <a:solidFill>
                      <a:schemeClr val="bg1"/>
                    </a:solidFill>
                  </a:rPr>
                  <a:t>1</a:t>
                </a:r>
              </a:p>
            </p:txBody>
          </p:sp>
          <p:sp>
            <p:nvSpPr>
              <p:cNvPr id="77" name="CuadroTexto 76">
                <a:extLst>
                  <a:ext uri="{FF2B5EF4-FFF2-40B4-BE49-F238E27FC236}">
                    <a16:creationId xmlns="" xmlns:a16="http://schemas.microsoft.com/office/drawing/2014/main" id="{69AAC2CC-9DB1-1545-A957-50AAD7C23D56}"/>
                  </a:ext>
                </a:extLst>
              </p:cNvPr>
              <p:cNvSpPr txBox="1"/>
              <p:nvPr/>
            </p:nvSpPr>
            <p:spPr>
              <a:xfrm>
                <a:off x="1100804" y="2172146"/>
                <a:ext cx="544473" cy="215444"/>
              </a:xfrm>
              <a:prstGeom prst="rect">
                <a:avLst/>
              </a:prstGeom>
              <a:noFill/>
            </p:spPr>
            <p:txBody>
              <a:bodyPr wrap="square" rtlCol="0">
                <a:spAutoFit/>
              </a:bodyPr>
              <a:lstStyle/>
              <a:p>
                <a:pPr algn="ctr"/>
                <a:r>
                  <a:rPr lang="en-US" sz="800" dirty="0">
                    <a:solidFill>
                      <a:schemeClr val="bg1"/>
                    </a:solidFill>
                  </a:rPr>
                  <a:t>case</a:t>
                </a:r>
              </a:p>
            </p:txBody>
          </p:sp>
        </p:grpSp>
        <p:grpSp>
          <p:nvGrpSpPr>
            <p:cNvPr id="78" name="Grupo 77">
              <a:extLst>
                <a:ext uri="{FF2B5EF4-FFF2-40B4-BE49-F238E27FC236}">
                  <a16:creationId xmlns="" xmlns:a16="http://schemas.microsoft.com/office/drawing/2014/main" id="{1C0B6D52-D96F-E34D-B231-D4362FDB4DDA}"/>
                </a:ext>
              </a:extLst>
            </p:cNvPr>
            <p:cNvGrpSpPr/>
            <p:nvPr/>
          </p:nvGrpSpPr>
          <p:grpSpPr>
            <a:xfrm>
              <a:off x="3432879" y="1841443"/>
              <a:ext cx="550489" cy="311697"/>
              <a:chOff x="1100804" y="2075893"/>
              <a:chExt cx="550489" cy="311697"/>
            </a:xfrm>
          </p:grpSpPr>
          <p:sp>
            <p:nvSpPr>
              <p:cNvPr id="79" name="CuadroTexto 78">
                <a:extLst>
                  <a:ext uri="{FF2B5EF4-FFF2-40B4-BE49-F238E27FC236}">
                    <a16:creationId xmlns="" xmlns:a16="http://schemas.microsoft.com/office/drawing/2014/main" id="{0C68BFCA-774C-8141-9141-26B4F7E37EBE}"/>
                  </a:ext>
                </a:extLst>
              </p:cNvPr>
              <p:cNvSpPr txBox="1"/>
              <p:nvPr/>
            </p:nvSpPr>
            <p:spPr>
              <a:xfrm>
                <a:off x="1106820" y="2075893"/>
                <a:ext cx="544473" cy="215444"/>
              </a:xfrm>
              <a:prstGeom prst="rect">
                <a:avLst/>
              </a:prstGeom>
              <a:noFill/>
            </p:spPr>
            <p:txBody>
              <a:bodyPr wrap="square" rtlCol="0">
                <a:spAutoFit/>
              </a:bodyPr>
              <a:lstStyle/>
              <a:p>
                <a:pPr algn="ctr"/>
                <a:r>
                  <a:rPr lang="en-US" sz="800" b="1">
                    <a:solidFill>
                      <a:schemeClr val="bg1"/>
                    </a:solidFill>
                  </a:rPr>
                  <a:t>0</a:t>
                </a:r>
              </a:p>
            </p:txBody>
          </p:sp>
          <p:sp>
            <p:nvSpPr>
              <p:cNvPr id="80" name="CuadroTexto 79">
                <a:extLst>
                  <a:ext uri="{FF2B5EF4-FFF2-40B4-BE49-F238E27FC236}">
                    <a16:creationId xmlns="" xmlns:a16="http://schemas.microsoft.com/office/drawing/2014/main" id="{C89D5EA4-C632-8646-872C-FB2D52FC6266}"/>
                  </a:ext>
                </a:extLst>
              </p:cNvPr>
              <p:cNvSpPr txBox="1"/>
              <p:nvPr/>
            </p:nvSpPr>
            <p:spPr>
              <a:xfrm>
                <a:off x="1100804" y="2172146"/>
                <a:ext cx="544473" cy="215444"/>
              </a:xfrm>
              <a:prstGeom prst="rect">
                <a:avLst/>
              </a:prstGeom>
              <a:noFill/>
            </p:spPr>
            <p:txBody>
              <a:bodyPr wrap="square" rtlCol="0">
                <a:spAutoFit/>
              </a:bodyPr>
              <a:lstStyle/>
              <a:p>
                <a:pPr algn="ctr"/>
                <a:r>
                  <a:rPr lang="en-US" sz="800" dirty="0">
                    <a:solidFill>
                      <a:schemeClr val="bg1"/>
                    </a:solidFill>
                  </a:rPr>
                  <a:t>cases</a:t>
                </a:r>
              </a:p>
            </p:txBody>
          </p:sp>
        </p:grpSp>
        <p:grpSp>
          <p:nvGrpSpPr>
            <p:cNvPr id="81" name="Grupo 80">
              <a:extLst>
                <a:ext uri="{FF2B5EF4-FFF2-40B4-BE49-F238E27FC236}">
                  <a16:creationId xmlns="" xmlns:a16="http://schemas.microsoft.com/office/drawing/2014/main" id="{1730E900-6C97-164C-A0BF-12BC0EF2F625}"/>
                </a:ext>
              </a:extLst>
            </p:cNvPr>
            <p:cNvGrpSpPr/>
            <p:nvPr/>
          </p:nvGrpSpPr>
          <p:grpSpPr>
            <a:xfrm>
              <a:off x="3943748" y="2082264"/>
              <a:ext cx="550489" cy="311697"/>
              <a:chOff x="1100804" y="2075893"/>
              <a:chExt cx="550489" cy="311697"/>
            </a:xfrm>
          </p:grpSpPr>
          <p:sp>
            <p:nvSpPr>
              <p:cNvPr id="82" name="CuadroTexto 81">
                <a:extLst>
                  <a:ext uri="{FF2B5EF4-FFF2-40B4-BE49-F238E27FC236}">
                    <a16:creationId xmlns="" xmlns:a16="http://schemas.microsoft.com/office/drawing/2014/main" id="{B080EF92-C87A-D24B-A836-A27082936D70}"/>
                  </a:ext>
                </a:extLst>
              </p:cNvPr>
              <p:cNvSpPr txBox="1"/>
              <p:nvPr/>
            </p:nvSpPr>
            <p:spPr>
              <a:xfrm>
                <a:off x="1106820" y="2075893"/>
                <a:ext cx="544473" cy="215444"/>
              </a:xfrm>
              <a:prstGeom prst="rect">
                <a:avLst/>
              </a:prstGeom>
              <a:noFill/>
            </p:spPr>
            <p:txBody>
              <a:bodyPr wrap="square" rtlCol="0">
                <a:spAutoFit/>
              </a:bodyPr>
              <a:lstStyle/>
              <a:p>
                <a:pPr algn="ctr"/>
                <a:r>
                  <a:rPr lang="en-US" sz="800" b="1">
                    <a:solidFill>
                      <a:schemeClr val="bg1"/>
                    </a:solidFill>
                  </a:rPr>
                  <a:t>16</a:t>
                </a:r>
              </a:p>
            </p:txBody>
          </p:sp>
          <p:sp>
            <p:nvSpPr>
              <p:cNvPr id="83" name="CuadroTexto 82">
                <a:extLst>
                  <a:ext uri="{FF2B5EF4-FFF2-40B4-BE49-F238E27FC236}">
                    <a16:creationId xmlns="" xmlns:a16="http://schemas.microsoft.com/office/drawing/2014/main" id="{C5F5F601-2684-4547-8D39-CB371FB5BEA8}"/>
                  </a:ext>
                </a:extLst>
              </p:cNvPr>
              <p:cNvSpPr txBox="1"/>
              <p:nvPr/>
            </p:nvSpPr>
            <p:spPr>
              <a:xfrm>
                <a:off x="1100804" y="2172146"/>
                <a:ext cx="544473" cy="215444"/>
              </a:xfrm>
              <a:prstGeom prst="rect">
                <a:avLst/>
              </a:prstGeom>
              <a:noFill/>
            </p:spPr>
            <p:txBody>
              <a:bodyPr wrap="square" rtlCol="0">
                <a:spAutoFit/>
              </a:bodyPr>
              <a:lstStyle/>
              <a:p>
                <a:pPr algn="ctr"/>
                <a:r>
                  <a:rPr lang="en-US" sz="800" dirty="0">
                    <a:solidFill>
                      <a:schemeClr val="bg1"/>
                    </a:solidFill>
                  </a:rPr>
                  <a:t>cases</a:t>
                </a:r>
              </a:p>
            </p:txBody>
          </p:sp>
        </p:grpSp>
        <p:grpSp>
          <p:nvGrpSpPr>
            <p:cNvPr id="84" name="Grupo 83">
              <a:extLst>
                <a:ext uri="{FF2B5EF4-FFF2-40B4-BE49-F238E27FC236}">
                  <a16:creationId xmlns="" xmlns:a16="http://schemas.microsoft.com/office/drawing/2014/main" id="{548EE6D4-6EAE-1246-BF27-03F5332751A6}"/>
                </a:ext>
              </a:extLst>
            </p:cNvPr>
            <p:cNvGrpSpPr/>
            <p:nvPr/>
          </p:nvGrpSpPr>
          <p:grpSpPr>
            <a:xfrm>
              <a:off x="4693850" y="2280341"/>
              <a:ext cx="550489" cy="311697"/>
              <a:chOff x="1100804" y="2075893"/>
              <a:chExt cx="550489" cy="311697"/>
            </a:xfrm>
          </p:grpSpPr>
          <p:sp>
            <p:nvSpPr>
              <p:cNvPr id="85" name="CuadroTexto 84">
                <a:extLst>
                  <a:ext uri="{FF2B5EF4-FFF2-40B4-BE49-F238E27FC236}">
                    <a16:creationId xmlns="" xmlns:a16="http://schemas.microsoft.com/office/drawing/2014/main" id="{0AD3EF65-C611-B749-ACE7-0C63A126EE95}"/>
                  </a:ext>
                </a:extLst>
              </p:cNvPr>
              <p:cNvSpPr txBox="1"/>
              <p:nvPr/>
            </p:nvSpPr>
            <p:spPr>
              <a:xfrm>
                <a:off x="1106820" y="2075893"/>
                <a:ext cx="544473" cy="215444"/>
              </a:xfrm>
              <a:prstGeom prst="rect">
                <a:avLst/>
              </a:prstGeom>
              <a:noFill/>
            </p:spPr>
            <p:txBody>
              <a:bodyPr wrap="square" rtlCol="0">
                <a:spAutoFit/>
              </a:bodyPr>
              <a:lstStyle/>
              <a:p>
                <a:pPr algn="ctr"/>
                <a:r>
                  <a:rPr lang="en-US" sz="800" b="1">
                    <a:solidFill>
                      <a:schemeClr val="bg1"/>
                    </a:solidFill>
                  </a:rPr>
                  <a:t>0</a:t>
                </a:r>
              </a:p>
            </p:txBody>
          </p:sp>
          <p:sp>
            <p:nvSpPr>
              <p:cNvPr id="86" name="CuadroTexto 85">
                <a:extLst>
                  <a:ext uri="{FF2B5EF4-FFF2-40B4-BE49-F238E27FC236}">
                    <a16:creationId xmlns="" xmlns:a16="http://schemas.microsoft.com/office/drawing/2014/main" id="{40040D32-40B6-0D46-BA2C-6751B063FE6B}"/>
                  </a:ext>
                </a:extLst>
              </p:cNvPr>
              <p:cNvSpPr txBox="1"/>
              <p:nvPr/>
            </p:nvSpPr>
            <p:spPr>
              <a:xfrm>
                <a:off x="1100804" y="2172146"/>
                <a:ext cx="544473" cy="215444"/>
              </a:xfrm>
              <a:prstGeom prst="rect">
                <a:avLst/>
              </a:prstGeom>
              <a:noFill/>
            </p:spPr>
            <p:txBody>
              <a:bodyPr wrap="square" rtlCol="0">
                <a:spAutoFit/>
              </a:bodyPr>
              <a:lstStyle/>
              <a:p>
                <a:pPr algn="ctr"/>
                <a:r>
                  <a:rPr lang="en-US" sz="800" dirty="0">
                    <a:solidFill>
                      <a:schemeClr val="bg1"/>
                    </a:solidFill>
                  </a:rPr>
                  <a:t>cases</a:t>
                </a:r>
              </a:p>
            </p:txBody>
          </p:sp>
        </p:grpSp>
        <p:grpSp>
          <p:nvGrpSpPr>
            <p:cNvPr id="87" name="Grupo 86">
              <a:extLst>
                <a:ext uri="{FF2B5EF4-FFF2-40B4-BE49-F238E27FC236}">
                  <a16:creationId xmlns="" xmlns:a16="http://schemas.microsoft.com/office/drawing/2014/main" id="{F64247D8-3093-204E-B6C8-254C18A5535D}"/>
                </a:ext>
              </a:extLst>
            </p:cNvPr>
            <p:cNvGrpSpPr/>
            <p:nvPr/>
          </p:nvGrpSpPr>
          <p:grpSpPr>
            <a:xfrm>
              <a:off x="5558965" y="2536128"/>
              <a:ext cx="550489" cy="311697"/>
              <a:chOff x="1100804" y="2075893"/>
              <a:chExt cx="550489" cy="311697"/>
            </a:xfrm>
          </p:grpSpPr>
          <p:sp>
            <p:nvSpPr>
              <p:cNvPr id="88" name="CuadroTexto 87">
                <a:extLst>
                  <a:ext uri="{FF2B5EF4-FFF2-40B4-BE49-F238E27FC236}">
                    <a16:creationId xmlns="" xmlns:a16="http://schemas.microsoft.com/office/drawing/2014/main" id="{5DAB51FF-1FDE-6E46-8607-BF576E088159}"/>
                  </a:ext>
                </a:extLst>
              </p:cNvPr>
              <p:cNvSpPr txBox="1"/>
              <p:nvPr/>
            </p:nvSpPr>
            <p:spPr>
              <a:xfrm>
                <a:off x="1106820" y="2075893"/>
                <a:ext cx="544473" cy="215444"/>
              </a:xfrm>
              <a:prstGeom prst="rect">
                <a:avLst/>
              </a:prstGeom>
              <a:noFill/>
            </p:spPr>
            <p:txBody>
              <a:bodyPr wrap="square" rtlCol="0">
                <a:spAutoFit/>
              </a:bodyPr>
              <a:lstStyle/>
              <a:p>
                <a:pPr algn="ctr"/>
                <a:r>
                  <a:rPr lang="en-US" sz="800" b="1">
                    <a:solidFill>
                      <a:schemeClr val="bg1"/>
                    </a:solidFill>
                  </a:rPr>
                  <a:t>6</a:t>
                </a:r>
              </a:p>
            </p:txBody>
          </p:sp>
          <p:sp>
            <p:nvSpPr>
              <p:cNvPr id="89" name="CuadroTexto 88">
                <a:extLst>
                  <a:ext uri="{FF2B5EF4-FFF2-40B4-BE49-F238E27FC236}">
                    <a16:creationId xmlns="" xmlns:a16="http://schemas.microsoft.com/office/drawing/2014/main" id="{01DC1A31-99F4-184F-ABEC-A9B056BF3D00}"/>
                  </a:ext>
                </a:extLst>
              </p:cNvPr>
              <p:cNvSpPr txBox="1"/>
              <p:nvPr/>
            </p:nvSpPr>
            <p:spPr>
              <a:xfrm>
                <a:off x="1100804" y="2172146"/>
                <a:ext cx="544473" cy="215444"/>
              </a:xfrm>
              <a:prstGeom prst="rect">
                <a:avLst/>
              </a:prstGeom>
              <a:noFill/>
            </p:spPr>
            <p:txBody>
              <a:bodyPr wrap="square" rtlCol="0">
                <a:spAutoFit/>
              </a:bodyPr>
              <a:lstStyle/>
              <a:p>
                <a:pPr algn="ctr"/>
                <a:r>
                  <a:rPr lang="en-US" sz="800" dirty="0">
                    <a:solidFill>
                      <a:schemeClr val="bg1"/>
                    </a:solidFill>
                  </a:rPr>
                  <a:t>cases</a:t>
                </a:r>
              </a:p>
            </p:txBody>
          </p:sp>
        </p:grpSp>
        <p:grpSp>
          <p:nvGrpSpPr>
            <p:cNvPr id="90" name="Grupo 89">
              <a:extLst>
                <a:ext uri="{FF2B5EF4-FFF2-40B4-BE49-F238E27FC236}">
                  <a16:creationId xmlns="" xmlns:a16="http://schemas.microsoft.com/office/drawing/2014/main" id="{21A42B70-8C82-2744-BD8E-FCA7FC5DC1EE}"/>
                </a:ext>
              </a:extLst>
            </p:cNvPr>
            <p:cNvGrpSpPr/>
            <p:nvPr/>
          </p:nvGrpSpPr>
          <p:grpSpPr>
            <a:xfrm>
              <a:off x="6185973" y="2759364"/>
              <a:ext cx="550489" cy="311697"/>
              <a:chOff x="1100804" y="2075893"/>
              <a:chExt cx="550489" cy="311697"/>
            </a:xfrm>
          </p:grpSpPr>
          <p:sp>
            <p:nvSpPr>
              <p:cNvPr id="91" name="CuadroTexto 90">
                <a:extLst>
                  <a:ext uri="{FF2B5EF4-FFF2-40B4-BE49-F238E27FC236}">
                    <a16:creationId xmlns="" xmlns:a16="http://schemas.microsoft.com/office/drawing/2014/main" id="{35E18FD6-8993-644C-99F5-6FF6743E1D79}"/>
                  </a:ext>
                </a:extLst>
              </p:cNvPr>
              <p:cNvSpPr txBox="1"/>
              <p:nvPr/>
            </p:nvSpPr>
            <p:spPr>
              <a:xfrm>
                <a:off x="1106820" y="2075893"/>
                <a:ext cx="544473" cy="215444"/>
              </a:xfrm>
              <a:prstGeom prst="rect">
                <a:avLst/>
              </a:prstGeom>
              <a:noFill/>
            </p:spPr>
            <p:txBody>
              <a:bodyPr wrap="square" rtlCol="0">
                <a:spAutoFit/>
              </a:bodyPr>
              <a:lstStyle/>
              <a:p>
                <a:pPr algn="ctr"/>
                <a:r>
                  <a:rPr lang="en-US" sz="800" b="1">
                    <a:solidFill>
                      <a:schemeClr val="bg1"/>
                    </a:solidFill>
                  </a:rPr>
                  <a:t>1</a:t>
                </a:r>
              </a:p>
            </p:txBody>
          </p:sp>
          <p:sp>
            <p:nvSpPr>
              <p:cNvPr id="92" name="CuadroTexto 91">
                <a:extLst>
                  <a:ext uri="{FF2B5EF4-FFF2-40B4-BE49-F238E27FC236}">
                    <a16:creationId xmlns="" xmlns:a16="http://schemas.microsoft.com/office/drawing/2014/main" id="{3F608C69-3A44-6F4F-A250-D715220D0502}"/>
                  </a:ext>
                </a:extLst>
              </p:cNvPr>
              <p:cNvSpPr txBox="1"/>
              <p:nvPr/>
            </p:nvSpPr>
            <p:spPr>
              <a:xfrm>
                <a:off x="1100804" y="2172146"/>
                <a:ext cx="544473" cy="215444"/>
              </a:xfrm>
              <a:prstGeom prst="rect">
                <a:avLst/>
              </a:prstGeom>
              <a:noFill/>
            </p:spPr>
            <p:txBody>
              <a:bodyPr wrap="square" rtlCol="0">
                <a:spAutoFit/>
              </a:bodyPr>
              <a:lstStyle/>
              <a:p>
                <a:pPr algn="ctr"/>
                <a:r>
                  <a:rPr lang="en-US" sz="800" dirty="0">
                    <a:solidFill>
                      <a:schemeClr val="bg1"/>
                    </a:solidFill>
                  </a:rPr>
                  <a:t>case</a:t>
                </a:r>
              </a:p>
            </p:txBody>
          </p:sp>
        </p:grpSp>
        <p:grpSp>
          <p:nvGrpSpPr>
            <p:cNvPr id="93" name="Grupo 92">
              <a:extLst>
                <a:ext uri="{FF2B5EF4-FFF2-40B4-BE49-F238E27FC236}">
                  <a16:creationId xmlns="" xmlns:a16="http://schemas.microsoft.com/office/drawing/2014/main" id="{6E58E11D-0DFA-DF47-810B-7C16DA4629A1}"/>
                </a:ext>
              </a:extLst>
            </p:cNvPr>
            <p:cNvGrpSpPr/>
            <p:nvPr/>
          </p:nvGrpSpPr>
          <p:grpSpPr>
            <a:xfrm>
              <a:off x="6929791" y="3021205"/>
              <a:ext cx="550489" cy="311697"/>
              <a:chOff x="1100804" y="2075893"/>
              <a:chExt cx="550489" cy="311697"/>
            </a:xfrm>
          </p:grpSpPr>
          <p:sp>
            <p:nvSpPr>
              <p:cNvPr id="94" name="CuadroTexto 93">
                <a:extLst>
                  <a:ext uri="{FF2B5EF4-FFF2-40B4-BE49-F238E27FC236}">
                    <a16:creationId xmlns="" xmlns:a16="http://schemas.microsoft.com/office/drawing/2014/main" id="{FA43AFC6-EF4D-3C48-8294-B6B94B2DF223}"/>
                  </a:ext>
                </a:extLst>
              </p:cNvPr>
              <p:cNvSpPr txBox="1"/>
              <p:nvPr/>
            </p:nvSpPr>
            <p:spPr>
              <a:xfrm>
                <a:off x="1106820" y="2075893"/>
                <a:ext cx="544473" cy="215444"/>
              </a:xfrm>
              <a:prstGeom prst="rect">
                <a:avLst/>
              </a:prstGeom>
              <a:noFill/>
            </p:spPr>
            <p:txBody>
              <a:bodyPr wrap="square" rtlCol="0">
                <a:spAutoFit/>
              </a:bodyPr>
              <a:lstStyle/>
              <a:p>
                <a:pPr algn="ctr"/>
                <a:r>
                  <a:rPr lang="en-US" sz="800" b="1">
                    <a:solidFill>
                      <a:schemeClr val="bg1"/>
                    </a:solidFill>
                  </a:rPr>
                  <a:t>0</a:t>
                </a:r>
              </a:p>
            </p:txBody>
          </p:sp>
          <p:sp>
            <p:nvSpPr>
              <p:cNvPr id="95" name="CuadroTexto 94">
                <a:extLst>
                  <a:ext uri="{FF2B5EF4-FFF2-40B4-BE49-F238E27FC236}">
                    <a16:creationId xmlns="" xmlns:a16="http://schemas.microsoft.com/office/drawing/2014/main" id="{EF23954D-6F6F-CE4D-A20D-CCCD1CE3A772}"/>
                  </a:ext>
                </a:extLst>
              </p:cNvPr>
              <p:cNvSpPr txBox="1"/>
              <p:nvPr/>
            </p:nvSpPr>
            <p:spPr>
              <a:xfrm>
                <a:off x="1100804" y="2172146"/>
                <a:ext cx="544473" cy="215444"/>
              </a:xfrm>
              <a:prstGeom prst="rect">
                <a:avLst/>
              </a:prstGeom>
              <a:noFill/>
            </p:spPr>
            <p:txBody>
              <a:bodyPr wrap="square" rtlCol="0">
                <a:spAutoFit/>
              </a:bodyPr>
              <a:lstStyle/>
              <a:p>
                <a:pPr algn="ctr"/>
                <a:r>
                  <a:rPr lang="en-US" sz="800" dirty="0">
                    <a:solidFill>
                      <a:schemeClr val="bg1"/>
                    </a:solidFill>
                  </a:rPr>
                  <a:t>cases</a:t>
                </a:r>
              </a:p>
            </p:txBody>
          </p:sp>
        </p:grpSp>
        <p:grpSp>
          <p:nvGrpSpPr>
            <p:cNvPr id="99" name="Grupo 98">
              <a:extLst>
                <a:ext uri="{FF2B5EF4-FFF2-40B4-BE49-F238E27FC236}">
                  <a16:creationId xmlns="" xmlns:a16="http://schemas.microsoft.com/office/drawing/2014/main" id="{03A72699-0908-E049-82DA-A06D6AF46BD6}"/>
                </a:ext>
              </a:extLst>
            </p:cNvPr>
            <p:cNvGrpSpPr/>
            <p:nvPr/>
          </p:nvGrpSpPr>
          <p:grpSpPr>
            <a:xfrm>
              <a:off x="7540887" y="3253273"/>
              <a:ext cx="550489" cy="311697"/>
              <a:chOff x="1100804" y="2075893"/>
              <a:chExt cx="550489" cy="311697"/>
            </a:xfrm>
          </p:grpSpPr>
          <p:sp>
            <p:nvSpPr>
              <p:cNvPr id="100" name="CuadroTexto 99">
                <a:extLst>
                  <a:ext uri="{FF2B5EF4-FFF2-40B4-BE49-F238E27FC236}">
                    <a16:creationId xmlns="" xmlns:a16="http://schemas.microsoft.com/office/drawing/2014/main" id="{0F15CD65-5887-AC48-AD15-784574F941DE}"/>
                  </a:ext>
                </a:extLst>
              </p:cNvPr>
              <p:cNvSpPr txBox="1"/>
              <p:nvPr/>
            </p:nvSpPr>
            <p:spPr>
              <a:xfrm>
                <a:off x="1106820" y="2075893"/>
                <a:ext cx="544473" cy="215444"/>
              </a:xfrm>
              <a:prstGeom prst="rect">
                <a:avLst/>
              </a:prstGeom>
              <a:noFill/>
            </p:spPr>
            <p:txBody>
              <a:bodyPr wrap="square" rtlCol="0">
                <a:spAutoFit/>
              </a:bodyPr>
              <a:lstStyle/>
              <a:p>
                <a:pPr algn="ctr"/>
                <a:r>
                  <a:rPr lang="en-US" sz="800" b="1">
                    <a:solidFill>
                      <a:schemeClr val="bg1"/>
                    </a:solidFill>
                  </a:rPr>
                  <a:t>1</a:t>
                </a:r>
              </a:p>
            </p:txBody>
          </p:sp>
          <p:sp>
            <p:nvSpPr>
              <p:cNvPr id="101" name="CuadroTexto 100">
                <a:extLst>
                  <a:ext uri="{FF2B5EF4-FFF2-40B4-BE49-F238E27FC236}">
                    <a16:creationId xmlns="" xmlns:a16="http://schemas.microsoft.com/office/drawing/2014/main" id="{9CA10A1D-5CF9-6746-8BB4-6600AD7BC3BE}"/>
                  </a:ext>
                </a:extLst>
              </p:cNvPr>
              <p:cNvSpPr txBox="1"/>
              <p:nvPr/>
            </p:nvSpPr>
            <p:spPr>
              <a:xfrm>
                <a:off x="1100804" y="2172146"/>
                <a:ext cx="544473" cy="215444"/>
              </a:xfrm>
              <a:prstGeom prst="rect">
                <a:avLst/>
              </a:prstGeom>
              <a:noFill/>
            </p:spPr>
            <p:txBody>
              <a:bodyPr wrap="square" rtlCol="0">
                <a:spAutoFit/>
              </a:bodyPr>
              <a:lstStyle/>
              <a:p>
                <a:pPr algn="ctr"/>
                <a:r>
                  <a:rPr lang="en-US" sz="800" dirty="0">
                    <a:solidFill>
                      <a:schemeClr val="bg1"/>
                    </a:solidFill>
                  </a:rPr>
                  <a:t>case</a:t>
                </a:r>
              </a:p>
            </p:txBody>
          </p:sp>
        </p:grpSp>
        <p:grpSp>
          <p:nvGrpSpPr>
            <p:cNvPr id="105" name="Grupo 104">
              <a:extLst>
                <a:ext uri="{FF2B5EF4-FFF2-40B4-BE49-F238E27FC236}">
                  <a16:creationId xmlns="" xmlns:a16="http://schemas.microsoft.com/office/drawing/2014/main" id="{6DD669EA-B095-9241-86EE-D3C90C397510}"/>
                </a:ext>
              </a:extLst>
            </p:cNvPr>
            <p:cNvGrpSpPr/>
            <p:nvPr/>
          </p:nvGrpSpPr>
          <p:grpSpPr>
            <a:xfrm>
              <a:off x="8338099" y="3535140"/>
              <a:ext cx="550489" cy="311697"/>
              <a:chOff x="1100804" y="2075893"/>
              <a:chExt cx="550489" cy="311697"/>
            </a:xfrm>
          </p:grpSpPr>
          <p:sp>
            <p:nvSpPr>
              <p:cNvPr id="106" name="CuadroTexto 105">
                <a:extLst>
                  <a:ext uri="{FF2B5EF4-FFF2-40B4-BE49-F238E27FC236}">
                    <a16:creationId xmlns="" xmlns:a16="http://schemas.microsoft.com/office/drawing/2014/main" id="{EB724C49-BC78-2644-A06F-823733A6244B}"/>
                  </a:ext>
                </a:extLst>
              </p:cNvPr>
              <p:cNvSpPr txBox="1"/>
              <p:nvPr/>
            </p:nvSpPr>
            <p:spPr>
              <a:xfrm>
                <a:off x="1106820" y="2075893"/>
                <a:ext cx="544473" cy="215444"/>
              </a:xfrm>
              <a:prstGeom prst="rect">
                <a:avLst/>
              </a:prstGeom>
              <a:noFill/>
            </p:spPr>
            <p:txBody>
              <a:bodyPr wrap="square" rtlCol="0">
                <a:spAutoFit/>
              </a:bodyPr>
              <a:lstStyle/>
              <a:p>
                <a:pPr algn="ctr"/>
                <a:r>
                  <a:rPr lang="en-US" sz="800" b="1">
                    <a:solidFill>
                      <a:schemeClr val="bg1"/>
                    </a:solidFill>
                  </a:rPr>
                  <a:t>0</a:t>
                </a:r>
              </a:p>
            </p:txBody>
          </p:sp>
          <p:sp>
            <p:nvSpPr>
              <p:cNvPr id="107" name="CuadroTexto 106">
                <a:extLst>
                  <a:ext uri="{FF2B5EF4-FFF2-40B4-BE49-F238E27FC236}">
                    <a16:creationId xmlns="" xmlns:a16="http://schemas.microsoft.com/office/drawing/2014/main" id="{85888486-E474-FB46-81EF-9CB2D28A5CE8}"/>
                  </a:ext>
                </a:extLst>
              </p:cNvPr>
              <p:cNvSpPr txBox="1"/>
              <p:nvPr/>
            </p:nvSpPr>
            <p:spPr>
              <a:xfrm>
                <a:off x="1100804" y="2172146"/>
                <a:ext cx="544473" cy="215444"/>
              </a:xfrm>
              <a:prstGeom prst="rect">
                <a:avLst/>
              </a:prstGeom>
              <a:noFill/>
            </p:spPr>
            <p:txBody>
              <a:bodyPr wrap="square" rtlCol="0">
                <a:spAutoFit/>
              </a:bodyPr>
              <a:lstStyle/>
              <a:p>
                <a:pPr algn="ctr"/>
                <a:r>
                  <a:rPr lang="en-US" sz="800" dirty="0">
                    <a:solidFill>
                      <a:schemeClr val="bg1"/>
                    </a:solidFill>
                  </a:rPr>
                  <a:t>cases</a:t>
                </a:r>
              </a:p>
            </p:txBody>
          </p:sp>
        </p:grpSp>
        <p:sp>
          <p:nvSpPr>
            <p:cNvPr id="108" name="Rectángulo 107">
              <a:extLst>
                <a:ext uri="{FF2B5EF4-FFF2-40B4-BE49-F238E27FC236}">
                  <a16:creationId xmlns="" xmlns:a16="http://schemas.microsoft.com/office/drawing/2014/main" id="{71A78841-784F-D846-92DE-036222E34038}"/>
                </a:ext>
              </a:extLst>
            </p:cNvPr>
            <p:cNvSpPr/>
            <p:nvPr/>
          </p:nvSpPr>
          <p:spPr>
            <a:xfrm>
              <a:off x="4672315" y="1519236"/>
              <a:ext cx="644343" cy="2811114"/>
            </a:xfrm>
            <a:prstGeom prst="rect">
              <a:avLst/>
            </a:prstGeom>
            <a:noFill/>
            <a:ln w="9525">
              <a:solidFill>
                <a:srgbClr val="3F76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ángulo 108">
              <a:extLst>
                <a:ext uri="{FF2B5EF4-FFF2-40B4-BE49-F238E27FC236}">
                  <a16:creationId xmlns="" xmlns:a16="http://schemas.microsoft.com/office/drawing/2014/main" id="{05EC3677-49DC-CA4E-B844-57353EB90675}"/>
                </a:ext>
              </a:extLst>
            </p:cNvPr>
            <p:cNvSpPr/>
            <p:nvPr/>
          </p:nvSpPr>
          <p:spPr>
            <a:xfrm>
              <a:off x="6948864" y="2393960"/>
              <a:ext cx="533432" cy="2684369"/>
            </a:xfrm>
            <a:prstGeom prst="rect">
              <a:avLst/>
            </a:prstGeom>
            <a:noFill/>
            <a:ln w="9525">
              <a:solidFill>
                <a:srgbClr val="3F76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ángulo 109">
              <a:extLst>
                <a:ext uri="{FF2B5EF4-FFF2-40B4-BE49-F238E27FC236}">
                  <a16:creationId xmlns="" xmlns:a16="http://schemas.microsoft.com/office/drawing/2014/main" id="{A2BE55FE-5547-1142-8B74-F9DB746D72CB}"/>
                </a:ext>
              </a:extLst>
            </p:cNvPr>
            <p:cNvSpPr/>
            <p:nvPr/>
          </p:nvSpPr>
          <p:spPr>
            <a:xfrm>
              <a:off x="8322769" y="2787382"/>
              <a:ext cx="594297" cy="1798505"/>
            </a:xfrm>
            <a:prstGeom prst="rect">
              <a:avLst/>
            </a:prstGeom>
            <a:noFill/>
            <a:ln w="9525">
              <a:solidFill>
                <a:srgbClr val="3F76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ángulo 111">
              <a:extLst>
                <a:ext uri="{FF2B5EF4-FFF2-40B4-BE49-F238E27FC236}">
                  <a16:creationId xmlns="" xmlns:a16="http://schemas.microsoft.com/office/drawing/2014/main" id="{55279112-820D-7841-B7F9-06E91A5C0548}"/>
                </a:ext>
              </a:extLst>
            </p:cNvPr>
            <p:cNvSpPr/>
            <p:nvPr/>
          </p:nvSpPr>
          <p:spPr>
            <a:xfrm>
              <a:off x="3450420" y="1199098"/>
              <a:ext cx="504546" cy="1650079"/>
            </a:xfrm>
            <a:prstGeom prst="rect">
              <a:avLst/>
            </a:prstGeom>
            <a:noFill/>
            <a:ln w="9525">
              <a:solidFill>
                <a:srgbClr val="3F76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uadroTexto 114">
              <a:extLst>
                <a:ext uri="{FF2B5EF4-FFF2-40B4-BE49-F238E27FC236}">
                  <a16:creationId xmlns="" xmlns:a16="http://schemas.microsoft.com/office/drawing/2014/main" id="{8FD657F7-5D79-5944-B946-1D824B1DFB95}"/>
                </a:ext>
              </a:extLst>
            </p:cNvPr>
            <p:cNvSpPr txBox="1"/>
            <p:nvPr/>
          </p:nvSpPr>
          <p:spPr>
            <a:xfrm>
              <a:off x="570835" y="1548958"/>
              <a:ext cx="544473" cy="230832"/>
            </a:xfrm>
            <a:prstGeom prst="rect">
              <a:avLst/>
            </a:prstGeom>
            <a:noFill/>
          </p:spPr>
          <p:txBody>
            <a:bodyPr wrap="square" rtlCol="0">
              <a:spAutoFit/>
            </a:bodyPr>
            <a:lstStyle/>
            <a:p>
              <a:pPr algn="ctr"/>
              <a:r>
                <a:rPr lang="en-US" sz="900" b="1">
                  <a:solidFill>
                    <a:schemeClr val="bg1"/>
                  </a:solidFill>
                </a:rPr>
                <a:t>92%</a:t>
              </a:r>
            </a:p>
          </p:txBody>
        </p:sp>
        <p:sp>
          <p:nvSpPr>
            <p:cNvPr id="117" name="CuadroTexto 116">
              <a:extLst>
                <a:ext uri="{FF2B5EF4-FFF2-40B4-BE49-F238E27FC236}">
                  <a16:creationId xmlns="" xmlns:a16="http://schemas.microsoft.com/office/drawing/2014/main" id="{7FECCE1E-2EFF-2C4C-8A8F-E4822B901A57}"/>
                </a:ext>
              </a:extLst>
            </p:cNvPr>
            <p:cNvSpPr txBox="1"/>
            <p:nvPr/>
          </p:nvSpPr>
          <p:spPr>
            <a:xfrm>
              <a:off x="93404" y="1348728"/>
              <a:ext cx="544473" cy="230832"/>
            </a:xfrm>
            <a:prstGeom prst="rect">
              <a:avLst/>
            </a:prstGeom>
            <a:noFill/>
          </p:spPr>
          <p:txBody>
            <a:bodyPr wrap="square" rtlCol="0">
              <a:spAutoFit/>
            </a:bodyPr>
            <a:lstStyle/>
            <a:p>
              <a:pPr algn="ctr"/>
              <a:r>
                <a:rPr lang="en-US" sz="900" b="1">
                  <a:solidFill>
                    <a:schemeClr val="bg1"/>
                  </a:solidFill>
                </a:rPr>
                <a:t>87%</a:t>
              </a:r>
            </a:p>
          </p:txBody>
        </p:sp>
        <p:sp>
          <p:nvSpPr>
            <p:cNvPr id="119" name="CuadroTexto 118">
              <a:extLst>
                <a:ext uri="{FF2B5EF4-FFF2-40B4-BE49-F238E27FC236}">
                  <a16:creationId xmlns="" xmlns:a16="http://schemas.microsoft.com/office/drawing/2014/main" id="{CEECEE85-9D50-294A-A1AD-168D9DD803D7}"/>
                </a:ext>
              </a:extLst>
            </p:cNvPr>
            <p:cNvSpPr txBox="1"/>
            <p:nvPr/>
          </p:nvSpPr>
          <p:spPr>
            <a:xfrm>
              <a:off x="1018024" y="1709147"/>
              <a:ext cx="544473" cy="230832"/>
            </a:xfrm>
            <a:prstGeom prst="rect">
              <a:avLst/>
            </a:prstGeom>
            <a:noFill/>
          </p:spPr>
          <p:txBody>
            <a:bodyPr wrap="square" rtlCol="0">
              <a:spAutoFit/>
            </a:bodyPr>
            <a:lstStyle/>
            <a:p>
              <a:pPr algn="ctr"/>
              <a:r>
                <a:rPr lang="en-US" sz="900" b="1">
                  <a:solidFill>
                    <a:schemeClr val="bg1"/>
                  </a:solidFill>
                </a:rPr>
                <a:t>87%</a:t>
              </a:r>
            </a:p>
          </p:txBody>
        </p:sp>
        <p:sp>
          <p:nvSpPr>
            <p:cNvPr id="120" name="CuadroTexto 119">
              <a:extLst>
                <a:ext uri="{FF2B5EF4-FFF2-40B4-BE49-F238E27FC236}">
                  <a16:creationId xmlns="" xmlns:a16="http://schemas.microsoft.com/office/drawing/2014/main" id="{51D95F3B-607D-4046-9893-B1DA03BC7991}"/>
                </a:ext>
              </a:extLst>
            </p:cNvPr>
            <p:cNvSpPr txBox="1"/>
            <p:nvPr/>
          </p:nvSpPr>
          <p:spPr>
            <a:xfrm>
              <a:off x="1585353" y="1909380"/>
              <a:ext cx="544473" cy="230832"/>
            </a:xfrm>
            <a:prstGeom prst="rect">
              <a:avLst/>
            </a:prstGeom>
            <a:noFill/>
          </p:spPr>
          <p:txBody>
            <a:bodyPr wrap="square" rtlCol="0">
              <a:spAutoFit/>
            </a:bodyPr>
            <a:lstStyle/>
            <a:p>
              <a:pPr algn="ctr"/>
              <a:r>
                <a:rPr lang="en-US" sz="900" b="1">
                  <a:solidFill>
                    <a:schemeClr val="bg1"/>
                  </a:solidFill>
                </a:rPr>
                <a:t>95%</a:t>
              </a:r>
            </a:p>
          </p:txBody>
        </p:sp>
        <p:sp>
          <p:nvSpPr>
            <p:cNvPr id="121" name="CuadroTexto 120">
              <a:extLst>
                <a:ext uri="{FF2B5EF4-FFF2-40B4-BE49-F238E27FC236}">
                  <a16:creationId xmlns="" xmlns:a16="http://schemas.microsoft.com/office/drawing/2014/main" id="{2288C205-E611-294B-A01C-F6E11387DDE7}"/>
                </a:ext>
              </a:extLst>
            </p:cNvPr>
            <p:cNvSpPr txBox="1"/>
            <p:nvPr/>
          </p:nvSpPr>
          <p:spPr>
            <a:xfrm>
              <a:off x="2195909" y="2148459"/>
              <a:ext cx="644343" cy="230832"/>
            </a:xfrm>
            <a:prstGeom prst="rect">
              <a:avLst/>
            </a:prstGeom>
            <a:noFill/>
          </p:spPr>
          <p:txBody>
            <a:bodyPr wrap="square" rtlCol="0">
              <a:spAutoFit/>
            </a:bodyPr>
            <a:lstStyle/>
            <a:p>
              <a:pPr algn="ctr"/>
              <a:r>
                <a:rPr lang="en-US" sz="900" b="1">
                  <a:solidFill>
                    <a:schemeClr val="bg1"/>
                  </a:solidFill>
                </a:rPr>
                <a:t>79-98%</a:t>
              </a:r>
            </a:p>
          </p:txBody>
        </p:sp>
        <p:sp>
          <p:nvSpPr>
            <p:cNvPr id="122" name="CuadroTexto 121">
              <a:extLst>
                <a:ext uri="{FF2B5EF4-FFF2-40B4-BE49-F238E27FC236}">
                  <a16:creationId xmlns="" xmlns:a16="http://schemas.microsoft.com/office/drawing/2014/main" id="{A028055E-DF17-A148-8EB3-D9D400AABD59}"/>
                </a:ext>
              </a:extLst>
            </p:cNvPr>
            <p:cNvSpPr txBox="1"/>
            <p:nvPr/>
          </p:nvSpPr>
          <p:spPr>
            <a:xfrm>
              <a:off x="2846825" y="2363242"/>
              <a:ext cx="544473" cy="230832"/>
            </a:xfrm>
            <a:prstGeom prst="rect">
              <a:avLst/>
            </a:prstGeom>
            <a:noFill/>
          </p:spPr>
          <p:txBody>
            <a:bodyPr wrap="square" rtlCol="0">
              <a:spAutoFit/>
            </a:bodyPr>
            <a:lstStyle/>
            <a:p>
              <a:pPr algn="ctr"/>
              <a:r>
                <a:rPr lang="en-US" sz="900" b="1">
                  <a:solidFill>
                    <a:schemeClr val="bg1"/>
                  </a:solidFill>
                </a:rPr>
                <a:t>79%</a:t>
              </a:r>
            </a:p>
          </p:txBody>
        </p:sp>
        <p:sp>
          <p:nvSpPr>
            <p:cNvPr id="123" name="CuadroTexto 122">
              <a:extLst>
                <a:ext uri="{FF2B5EF4-FFF2-40B4-BE49-F238E27FC236}">
                  <a16:creationId xmlns="" xmlns:a16="http://schemas.microsoft.com/office/drawing/2014/main" id="{25B89C42-2A5B-A14A-921A-1133609F7355}"/>
                </a:ext>
              </a:extLst>
            </p:cNvPr>
            <p:cNvSpPr txBox="1"/>
            <p:nvPr/>
          </p:nvSpPr>
          <p:spPr>
            <a:xfrm>
              <a:off x="3454197" y="2550127"/>
              <a:ext cx="544473" cy="230832"/>
            </a:xfrm>
            <a:prstGeom prst="rect">
              <a:avLst/>
            </a:prstGeom>
            <a:noFill/>
          </p:spPr>
          <p:txBody>
            <a:bodyPr wrap="square" rtlCol="0">
              <a:spAutoFit/>
            </a:bodyPr>
            <a:lstStyle/>
            <a:p>
              <a:pPr algn="ctr"/>
              <a:r>
                <a:rPr lang="en-US" sz="900" b="1">
                  <a:solidFill>
                    <a:srgbClr val="3F76FF"/>
                  </a:solidFill>
                </a:rPr>
                <a:t>88%</a:t>
              </a:r>
            </a:p>
          </p:txBody>
        </p:sp>
        <p:sp>
          <p:nvSpPr>
            <p:cNvPr id="124" name="CuadroTexto 123">
              <a:extLst>
                <a:ext uri="{FF2B5EF4-FFF2-40B4-BE49-F238E27FC236}">
                  <a16:creationId xmlns="" xmlns:a16="http://schemas.microsoft.com/office/drawing/2014/main" id="{E001DD6D-8E82-7C48-B44A-9C3A0BDC0DD5}"/>
                </a:ext>
              </a:extLst>
            </p:cNvPr>
            <p:cNvSpPr txBox="1"/>
            <p:nvPr/>
          </p:nvSpPr>
          <p:spPr>
            <a:xfrm>
              <a:off x="3954782" y="2743687"/>
              <a:ext cx="544473" cy="230832"/>
            </a:xfrm>
            <a:prstGeom prst="rect">
              <a:avLst/>
            </a:prstGeom>
            <a:noFill/>
          </p:spPr>
          <p:txBody>
            <a:bodyPr wrap="square" rtlCol="0">
              <a:spAutoFit/>
            </a:bodyPr>
            <a:lstStyle/>
            <a:p>
              <a:pPr algn="ctr"/>
              <a:r>
                <a:rPr lang="en-US" sz="900" b="1">
                  <a:solidFill>
                    <a:schemeClr val="bg1"/>
                  </a:solidFill>
                </a:rPr>
                <a:t>95,8%</a:t>
              </a:r>
            </a:p>
          </p:txBody>
        </p:sp>
        <p:sp>
          <p:nvSpPr>
            <p:cNvPr id="126" name="CuadroTexto 125">
              <a:extLst>
                <a:ext uri="{FF2B5EF4-FFF2-40B4-BE49-F238E27FC236}">
                  <a16:creationId xmlns="" xmlns:a16="http://schemas.microsoft.com/office/drawing/2014/main" id="{70B2DACC-F468-184F-89B6-74C4D8D01497}"/>
                </a:ext>
              </a:extLst>
            </p:cNvPr>
            <p:cNvSpPr txBox="1"/>
            <p:nvPr/>
          </p:nvSpPr>
          <p:spPr>
            <a:xfrm>
              <a:off x="4685193" y="3003087"/>
              <a:ext cx="644343" cy="230832"/>
            </a:xfrm>
            <a:prstGeom prst="rect">
              <a:avLst/>
            </a:prstGeom>
            <a:noFill/>
          </p:spPr>
          <p:txBody>
            <a:bodyPr wrap="square" rtlCol="0">
              <a:spAutoFit/>
            </a:bodyPr>
            <a:lstStyle/>
            <a:p>
              <a:pPr algn="ctr"/>
              <a:r>
                <a:rPr lang="en-US" sz="900" b="1">
                  <a:solidFill>
                    <a:srgbClr val="3F76FF"/>
                  </a:solidFill>
                </a:rPr>
                <a:t>88-95%</a:t>
              </a:r>
            </a:p>
          </p:txBody>
        </p:sp>
        <p:sp>
          <p:nvSpPr>
            <p:cNvPr id="127" name="CuadroTexto 126">
              <a:extLst>
                <a:ext uri="{FF2B5EF4-FFF2-40B4-BE49-F238E27FC236}">
                  <a16:creationId xmlns="" xmlns:a16="http://schemas.microsoft.com/office/drawing/2014/main" id="{8EC34C85-3C8C-6140-8AE6-5DB27DD11B5F}"/>
                </a:ext>
              </a:extLst>
            </p:cNvPr>
            <p:cNvSpPr txBox="1"/>
            <p:nvPr/>
          </p:nvSpPr>
          <p:spPr>
            <a:xfrm>
              <a:off x="5516604" y="3277646"/>
              <a:ext cx="544473" cy="230832"/>
            </a:xfrm>
            <a:prstGeom prst="rect">
              <a:avLst/>
            </a:prstGeom>
            <a:noFill/>
          </p:spPr>
          <p:txBody>
            <a:bodyPr wrap="square" rtlCol="0">
              <a:spAutoFit/>
            </a:bodyPr>
            <a:lstStyle/>
            <a:p>
              <a:pPr algn="ctr"/>
              <a:r>
                <a:rPr lang="en-US" sz="900" b="1">
                  <a:solidFill>
                    <a:schemeClr val="bg1"/>
                  </a:solidFill>
                </a:rPr>
                <a:t>87,6%</a:t>
              </a:r>
            </a:p>
          </p:txBody>
        </p:sp>
        <p:sp>
          <p:nvSpPr>
            <p:cNvPr id="128" name="CuadroTexto 127">
              <a:extLst>
                <a:ext uri="{FF2B5EF4-FFF2-40B4-BE49-F238E27FC236}">
                  <a16:creationId xmlns="" xmlns:a16="http://schemas.microsoft.com/office/drawing/2014/main" id="{F9AAE7D6-BA8C-3A48-A822-2795AB63335B}"/>
                </a:ext>
              </a:extLst>
            </p:cNvPr>
            <p:cNvSpPr txBox="1"/>
            <p:nvPr/>
          </p:nvSpPr>
          <p:spPr>
            <a:xfrm>
              <a:off x="6093553" y="3565042"/>
              <a:ext cx="705697" cy="230832"/>
            </a:xfrm>
            <a:prstGeom prst="rect">
              <a:avLst/>
            </a:prstGeom>
            <a:noFill/>
          </p:spPr>
          <p:txBody>
            <a:bodyPr wrap="square" rtlCol="0">
              <a:spAutoFit/>
            </a:bodyPr>
            <a:lstStyle/>
            <a:p>
              <a:pPr algn="ctr"/>
              <a:r>
                <a:rPr lang="en-US" sz="900" b="1">
                  <a:solidFill>
                    <a:schemeClr val="bg1"/>
                  </a:solidFill>
                </a:rPr>
                <a:t>92-93,6%</a:t>
              </a:r>
            </a:p>
          </p:txBody>
        </p:sp>
        <p:sp>
          <p:nvSpPr>
            <p:cNvPr id="129" name="CuadroTexto 128">
              <a:extLst>
                <a:ext uri="{FF2B5EF4-FFF2-40B4-BE49-F238E27FC236}">
                  <a16:creationId xmlns="" xmlns:a16="http://schemas.microsoft.com/office/drawing/2014/main" id="{F803147B-5549-D44B-A479-43CCF56D253B}"/>
                </a:ext>
              </a:extLst>
            </p:cNvPr>
            <p:cNvSpPr txBox="1"/>
            <p:nvPr/>
          </p:nvSpPr>
          <p:spPr>
            <a:xfrm>
              <a:off x="6938262" y="3824951"/>
              <a:ext cx="544473" cy="230832"/>
            </a:xfrm>
            <a:prstGeom prst="rect">
              <a:avLst/>
            </a:prstGeom>
            <a:noFill/>
          </p:spPr>
          <p:txBody>
            <a:bodyPr wrap="square" rtlCol="0">
              <a:spAutoFit/>
            </a:bodyPr>
            <a:lstStyle/>
            <a:p>
              <a:pPr algn="ctr"/>
              <a:r>
                <a:rPr lang="en-US" sz="900" b="1">
                  <a:solidFill>
                    <a:srgbClr val="3F76FF"/>
                  </a:solidFill>
                </a:rPr>
                <a:t>91%</a:t>
              </a:r>
            </a:p>
          </p:txBody>
        </p:sp>
        <p:sp>
          <p:nvSpPr>
            <p:cNvPr id="130" name="CuadroTexto 129">
              <a:extLst>
                <a:ext uri="{FF2B5EF4-FFF2-40B4-BE49-F238E27FC236}">
                  <a16:creationId xmlns="" xmlns:a16="http://schemas.microsoft.com/office/drawing/2014/main" id="{A5E431C6-1AEA-334A-ACF7-E6089501CE99}"/>
                </a:ext>
              </a:extLst>
            </p:cNvPr>
            <p:cNvSpPr txBox="1"/>
            <p:nvPr/>
          </p:nvSpPr>
          <p:spPr>
            <a:xfrm>
              <a:off x="7538963" y="3998487"/>
              <a:ext cx="544473" cy="230832"/>
            </a:xfrm>
            <a:prstGeom prst="rect">
              <a:avLst/>
            </a:prstGeom>
            <a:noFill/>
          </p:spPr>
          <p:txBody>
            <a:bodyPr wrap="square" rtlCol="0">
              <a:spAutoFit/>
            </a:bodyPr>
            <a:lstStyle/>
            <a:p>
              <a:pPr algn="ctr"/>
              <a:r>
                <a:rPr lang="en-US" sz="900" b="1">
                  <a:solidFill>
                    <a:schemeClr val="bg1"/>
                  </a:solidFill>
                </a:rPr>
                <a:t>94%</a:t>
              </a:r>
            </a:p>
          </p:txBody>
        </p:sp>
        <p:sp>
          <p:nvSpPr>
            <p:cNvPr id="131" name="CuadroTexto 130">
              <a:extLst>
                <a:ext uri="{FF2B5EF4-FFF2-40B4-BE49-F238E27FC236}">
                  <a16:creationId xmlns="" xmlns:a16="http://schemas.microsoft.com/office/drawing/2014/main" id="{36D16BD5-A814-CD40-B785-C29DC0DE18AC}"/>
                </a:ext>
              </a:extLst>
            </p:cNvPr>
            <p:cNvSpPr txBox="1"/>
            <p:nvPr/>
          </p:nvSpPr>
          <p:spPr>
            <a:xfrm>
              <a:off x="8276567" y="4299231"/>
              <a:ext cx="705697" cy="230832"/>
            </a:xfrm>
            <a:prstGeom prst="rect">
              <a:avLst/>
            </a:prstGeom>
            <a:noFill/>
          </p:spPr>
          <p:txBody>
            <a:bodyPr wrap="square" rtlCol="0">
              <a:spAutoFit/>
            </a:bodyPr>
            <a:lstStyle/>
            <a:p>
              <a:pPr algn="ctr"/>
              <a:r>
                <a:rPr lang="en-US" sz="900" b="1">
                  <a:solidFill>
                    <a:srgbClr val="3F76FF"/>
                  </a:solidFill>
                </a:rPr>
                <a:t>85-93,1%</a:t>
              </a:r>
            </a:p>
          </p:txBody>
        </p:sp>
        <p:sp>
          <p:nvSpPr>
            <p:cNvPr id="154" name="Elipse 153">
              <a:extLst>
                <a:ext uri="{FF2B5EF4-FFF2-40B4-BE49-F238E27FC236}">
                  <a16:creationId xmlns="" xmlns:a16="http://schemas.microsoft.com/office/drawing/2014/main" id="{7DBCF23E-6206-E849-9F39-7D216D8F4685}"/>
                </a:ext>
              </a:extLst>
            </p:cNvPr>
            <p:cNvSpPr/>
            <p:nvPr/>
          </p:nvSpPr>
          <p:spPr>
            <a:xfrm>
              <a:off x="4951811" y="1908052"/>
              <a:ext cx="79412" cy="79412"/>
            </a:xfrm>
            <a:prstGeom prst="ellipse">
              <a:avLst/>
            </a:prstGeom>
            <a:solidFill>
              <a:srgbClr val="3F7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Elipse 245">
              <a:extLst>
                <a:ext uri="{FF2B5EF4-FFF2-40B4-BE49-F238E27FC236}">
                  <a16:creationId xmlns="" xmlns:a16="http://schemas.microsoft.com/office/drawing/2014/main" id="{2C81EEAF-842B-5644-921E-E916C98FCAEF}"/>
                </a:ext>
              </a:extLst>
            </p:cNvPr>
            <p:cNvSpPr/>
            <p:nvPr/>
          </p:nvSpPr>
          <p:spPr>
            <a:xfrm>
              <a:off x="7191357" y="2682511"/>
              <a:ext cx="79412" cy="79412"/>
            </a:xfrm>
            <a:prstGeom prst="ellipse">
              <a:avLst/>
            </a:prstGeom>
            <a:solidFill>
              <a:srgbClr val="3F7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Elipse 246">
              <a:extLst>
                <a:ext uri="{FF2B5EF4-FFF2-40B4-BE49-F238E27FC236}">
                  <a16:creationId xmlns="" xmlns:a16="http://schemas.microsoft.com/office/drawing/2014/main" id="{A115C1DB-616D-8D42-B846-4F13660B076D}"/>
                </a:ext>
              </a:extLst>
            </p:cNvPr>
            <p:cNvSpPr/>
            <p:nvPr/>
          </p:nvSpPr>
          <p:spPr>
            <a:xfrm>
              <a:off x="8531173" y="3150072"/>
              <a:ext cx="79412" cy="79412"/>
            </a:xfrm>
            <a:prstGeom prst="ellipse">
              <a:avLst/>
            </a:prstGeom>
            <a:solidFill>
              <a:srgbClr val="3F7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7" name="CuadroTexto 136">
            <a:extLst>
              <a:ext uri="{FF2B5EF4-FFF2-40B4-BE49-F238E27FC236}">
                <a16:creationId xmlns="" xmlns:a16="http://schemas.microsoft.com/office/drawing/2014/main" id="{28EF60EE-CF16-F34B-8C04-BD3202229784}"/>
              </a:ext>
            </a:extLst>
          </p:cNvPr>
          <p:cNvSpPr txBox="1"/>
          <p:nvPr/>
        </p:nvSpPr>
        <p:spPr>
          <a:xfrm>
            <a:off x="1488403" y="2708368"/>
            <a:ext cx="700831" cy="792525"/>
          </a:xfrm>
          <a:prstGeom prst="rect">
            <a:avLst/>
          </a:prstGeom>
          <a:noFill/>
        </p:spPr>
        <p:txBody>
          <a:bodyPr wrap="square" rtlCol="0">
            <a:spAutoFit/>
          </a:bodyPr>
          <a:lstStyle>
            <a:defPPr marR="0" lvl="0" algn="l" rtl="0">
              <a:lnSpc>
                <a:spcPct val="100000"/>
              </a:lnSpc>
              <a:spcBef>
                <a:spcPts val="0"/>
              </a:spcBef>
              <a:spcAft>
                <a:spcPts val="0"/>
              </a:spcAft>
            </a:defPPr>
            <a:lvl1pPr algn="ctr">
              <a:defRPr sz="800">
                <a:solidFill>
                  <a:schemeClr val="bg1"/>
                </a:solidFill>
              </a:defRPr>
            </a:lvl1pPr>
          </a:lstStyle>
          <a:p>
            <a:r>
              <a:rPr lang="en-US" sz="650" b="1" dirty="0"/>
              <a:t>Introduction of the Triple Viral Vaccine (MMR)</a:t>
            </a:r>
          </a:p>
          <a:p>
            <a:endParaRPr lang="en-US" sz="650" b="1" dirty="0"/>
          </a:p>
          <a:p>
            <a:r>
              <a:rPr lang="en-US" sz="650" dirty="0"/>
              <a:t>MMR follow-up campaign</a:t>
            </a:r>
          </a:p>
        </p:txBody>
      </p:sp>
      <p:sp>
        <p:nvSpPr>
          <p:cNvPr id="139" name="CuadroTexto 138">
            <a:extLst>
              <a:ext uri="{FF2B5EF4-FFF2-40B4-BE49-F238E27FC236}">
                <a16:creationId xmlns="" xmlns:a16="http://schemas.microsoft.com/office/drawing/2014/main" id="{70EEBF92-1E95-2742-A898-C0E8B14A84B7}"/>
              </a:ext>
            </a:extLst>
          </p:cNvPr>
          <p:cNvSpPr txBox="1"/>
          <p:nvPr/>
        </p:nvSpPr>
        <p:spPr>
          <a:xfrm>
            <a:off x="3913657" y="3631393"/>
            <a:ext cx="626722" cy="492443"/>
          </a:xfrm>
          <a:prstGeom prst="rect">
            <a:avLst/>
          </a:prstGeom>
          <a:noFill/>
        </p:spPr>
        <p:txBody>
          <a:bodyPr wrap="square" rtlCol="0">
            <a:spAutoFit/>
          </a:bodyPr>
          <a:lstStyle>
            <a:defPPr marR="0" lvl="0" algn="l" rtl="0">
              <a:lnSpc>
                <a:spcPct val="100000"/>
              </a:lnSpc>
              <a:spcBef>
                <a:spcPts val="0"/>
              </a:spcBef>
              <a:spcAft>
                <a:spcPts val="0"/>
              </a:spcAft>
            </a:defPPr>
            <a:lvl1pPr algn="ctr">
              <a:defRPr sz="800">
                <a:solidFill>
                  <a:schemeClr val="bg1"/>
                </a:solidFill>
              </a:defRPr>
            </a:lvl1pPr>
          </a:lstStyle>
          <a:p>
            <a:r>
              <a:rPr lang="en-US" sz="650" dirty="0"/>
              <a:t>Outbreak imported from Venezuela</a:t>
            </a:r>
          </a:p>
        </p:txBody>
      </p:sp>
      <p:sp>
        <p:nvSpPr>
          <p:cNvPr id="140" name="CuadroTexto 139">
            <a:extLst>
              <a:ext uri="{FF2B5EF4-FFF2-40B4-BE49-F238E27FC236}">
                <a16:creationId xmlns="" xmlns:a16="http://schemas.microsoft.com/office/drawing/2014/main" id="{CD727BF6-EA6E-F741-9CD0-EE1722BF193A}"/>
              </a:ext>
            </a:extLst>
          </p:cNvPr>
          <p:cNvSpPr txBox="1"/>
          <p:nvPr/>
        </p:nvSpPr>
        <p:spPr>
          <a:xfrm>
            <a:off x="4653005" y="3895211"/>
            <a:ext cx="700831" cy="292388"/>
          </a:xfrm>
          <a:prstGeom prst="rect">
            <a:avLst/>
          </a:prstGeom>
          <a:noFill/>
        </p:spPr>
        <p:txBody>
          <a:bodyPr wrap="square" rtlCol="0">
            <a:spAutoFit/>
          </a:bodyPr>
          <a:lstStyle>
            <a:defPPr marR="0" lvl="0" algn="l" rtl="0">
              <a:lnSpc>
                <a:spcPct val="100000"/>
              </a:lnSpc>
              <a:spcBef>
                <a:spcPts val="0"/>
              </a:spcBef>
              <a:spcAft>
                <a:spcPts val="0"/>
              </a:spcAft>
            </a:defPPr>
            <a:lvl1pPr algn="ctr">
              <a:defRPr sz="800">
                <a:solidFill>
                  <a:schemeClr val="bg1"/>
                </a:solidFill>
              </a:defRPr>
            </a:lvl1pPr>
          </a:lstStyle>
          <a:p>
            <a:r>
              <a:rPr lang="en-US" sz="650" dirty="0"/>
              <a:t>MMR follow-up campaign</a:t>
            </a:r>
          </a:p>
        </p:txBody>
      </p:sp>
      <p:sp>
        <p:nvSpPr>
          <p:cNvPr id="141" name="CuadroTexto 140">
            <a:extLst>
              <a:ext uri="{FF2B5EF4-FFF2-40B4-BE49-F238E27FC236}">
                <a16:creationId xmlns="" xmlns:a16="http://schemas.microsoft.com/office/drawing/2014/main" id="{0931B722-42CF-9642-A0A8-0EB0FCE5115E}"/>
              </a:ext>
            </a:extLst>
          </p:cNvPr>
          <p:cNvSpPr txBox="1"/>
          <p:nvPr/>
        </p:nvSpPr>
        <p:spPr>
          <a:xfrm>
            <a:off x="5482153" y="4168020"/>
            <a:ext cx="626722" cy="492443"/>
          </a:xfrm>
          <a:prstGeom prst="rect">
            <a:avLst/>
          </a:prstGeom>
          <a:noFill/>
        </p:spPr>
        <p:txBody>
          <a:bodyPr wrap="square" rtlCol="0">
            <a:spAutoFit/>
          </a:bodyPr>
          <a:lstStyle>
            <a:defPPr marR="0" lvl="0" algn="l" rtl="0">
              <a:lnSpc>
                <a:spcPct val="100000"/>
              </a:lnSpc>
              <a:spcBef>
                <a:spcPts val="0"/>
              </a:spcBef>
              <a:spcAft>
                <a:spcPts val="0"/>
              </a:spcAft>
            </a:defPPr>
            <a:lvl1pPr algn="ctr">
              <a:defRPr sz="800">
                <a:solidFill>
                  <a:schemeClr val="bg1"/>
                </a:solidFill>
              </a:defRPr>
            </a:lvl1pPr>
          </a:lstStyle>
          <a:p>
            <a:r>
              <a:rPr lang="en-US" sz="650" dirty="0"/>
              <a:t>Outbreak imported from </a:t>
            </a:r>
            <a:r>
              <a:rPr lang="en-US" sz="650" dirty="0" err="1"/>
              <a:t>from</a:t>
            </a:r>
            <a:r>
              <a:rPr lang="en-US" sz="650" dirty="0"/>
              <a:t> </a:t>
            </a:r>
            <a:r>
              <a:rPr lang="en-US" sz="650" dirty="0" err="1"/>
              <a:t>Brasil</a:t>
            </a:r>
            <a:endParaRPr lang="en-US" sz="650" dirty="0"/>
          </a:p>
        </p:txBody>
      </p:sp>
      <p:sp>
        <p:nvSpPr>
          <p:cNvPr id="142" name="CuadroTexto 141">
            <a:extLst>
              <a:ext uri="{FF2B5EF4-FFF2-40B4-BE49-F238E27FC236}">
                <a16:creationId xmlns="" xmlns:a16="http://schemas.microsoft.com/office/drawing/2014/main" id="{967A710C-930E-454E-9544-E0F7952FF025}"/>
              </a:ext>
            </a:extLst>
          </p:cNvPr>
          <p:cNvSpPr txBox="1"/>
          <p:nvPr/>
        </p:nvSpPr>
        <p:spPr>
          <a:xfrm>
            <a:off x="6156273" y="4352722"/>
            <a:ext cx="626722" cy="392415"/>
          </a:xfrm>
          <a:prstGeom prst="rect">
            <a:avLst/>
          </a:prstGeom>
          <a:noFill/>
        </p:spPr>
        <p:txBody>
          <a:bodyPr wrap="square" rtlCol="0">
            <a:spAutoFit/>
          </a:bodyPr>
          <a:lstStyle>
            <a:defPPr marR="0" lvl="0" algn="l" rtl="0">
              <a:lnSpc>
                <a:spcPct val="100000"/>
              </a:lnSpc>
              <a:spcBef>
                <a:spcPts val="0"/>
              </a:spcBef>
              <a:spcAft>
                <a:spcPts val="0"/>
              </a:spcAft>
            </a:defPPr>
            <a:lvl1pPr algn="ctr">
              <a:defRPr sz="800">
                <a:solidFill>
                  <a:schemeClr val="bg1"/>
                </a:solidFill>
              </a:defRPr>
            </a:lvl1pPr>
          </a:lstStyle>
          <a:p>
            <a:r>
              <a:rPr lang="en-US" sz="650" dirty="0"/>
              <a:t>Imported case from Germany</a:t>
            </a:r>
          </a:p>
        </p:txBody>
      </p:sp>
      <p:sp>
        <p:nvSpPr>
          <p:cNvPr id="143" name="CuadroTexto 142">
            <a:extLst>
              <a:ext uri="{FF2B5EF4-FFF2-40B4-BE49-F238E27FC236}">
                <a16:creationId xmlns="" xmlns:a16="http://schemas.microsoft.com/office/drawing/2014/main" id="{D8D5E8F1-8F20-7B4A-AA65-34A82581B44B}"/>
              </a:ext>
            </a:extLst>
          </p:cNvPr>
          <p:cNvSpPr txBox="1"/>
          <p:nvPr/>
        </p:nvSpPr>
        <p:spPr>
          <a:xfrm>
            <a:off x="6897443" y="4578907"/>
            <a:ext cx="641520" cy="392415"/>
          </a:xfrm>
          <a:prstGeom prst="rect">
            <a:avLst/>
          </a:prstGeom>
          <a:noFill/>
        </p:spPr>
        <p:txBody>
          <a:bodyPr wrap="square" rtlCol="0">
            <a:spAutoFit/>
          </a:bodyPr>
          <a:lstStyle>
            <a:defPPr marR="0" lvl="0" algn="l" rtl="0">
              <a:lnSpc>
                <a:spcPct val="100000"/>
              </a:lnSpc>
              <a:spcBef>
                <a:spcPts val="0"/>
              </a:spcBef>
              <a:spcAft>
                <a:spcPts val="0"/>
              </a:spcAft>
            </a:defPPr>
            <a:lvl1pPr algn="ctr">
              <a:defRPr sz="800">
                <a:solidFill>
                  <a:schemeClr val="bg1"/>
                </a:solidFill>
              </a:defRPr>
            </a:lvl1pPr>
          </a:lstStyle>
          <a:p>
            <a:r>
              <a:rPr lang="en-US" sz="650" dirty="0"/>
              <a:t>Measles-free country certification</a:t>
            </a:r>
          </a:p>
        </p:txBody>
      </p:sp>
      <p:sp>
        <p:nvSpPr>
          <p:cNvPr id="144" name="CuadroTexto 143">
            <a:extLst>
              <a:ext uri="{FF2B5EF4-FFF2-40B4-BE49-F238E27FC236}">
                <a16:creationId xmlns="" xmlns:a16="http://schemas.microsoft.com/office/drawing/2014/main" id="{B57684CF-D3B8-3B4C-BCA6-6606670C23D6}"/>
              </a:ext>
            </a:extLst>
          </p:cNvPr>
          <p:cNvSpPr txBox="1"/>
          <p:nvPr/>
        </p:nvSpPr>
        <p:spPr>
          <a:xfrm>
            <a:off x="7505392" y="4769441"/>
            <a:ext cx="626722" cy="292388"/>
          </a:xfrm>
          <a:prstGeom prst="rect">
            <a:avLst/>
          </a:prstGeom>
          <a:noFill/>
        </p:spPr>
        <p:txBody>
          <a:bodyPr wrap="square" rtlCol="0">
            <a:spAutoFit/>
          </a:bodyPr>
          <a:lstStyle>
            <a:defPPr marR="0" lvl="0" algn="l" rtl="0">
              <a:lnSpc>
                <a:spcPct val="100000"/>
              </a:lnSpc>
              <a:spcBef>
                <a:spcPts val="0"/>
              </a:spcBef>
              <a:spcAft>
                <a:spcPts val="0"/>
              </a:spcAft>
            </a:defPPr>
            <a:lvl1pPr algn="ctr">
              <a:defRPr sz="800">
                <a:solidFill>
                  <a:schemeClr val="bg1"/>
                </a:solidFill>
              </a:defRPr>
            </a:lvl1pPr>
          </a:lstStyle>
          <a:p>
            <a:r>
              <a:rPr lang="en-US" sz="650" dirty="0"/>
              <a:t>Imported case</a:t>
            </a:r>
          </a:p>
        </p:txBody>
      </p:sp>
      <p:cxnSp>
        <p:nvCxnSpPr>
          <p:cNvPr id="147" name="Conector recto 146">
            <a:extLst>
              <a:ext uri="{FF2B5EF4-FFF2-40B4-BE49-F238E27FC236}">
                <a16:creationId xmlns="" xmlns:a16="http://schemas.microsoft.com/office/drawing/2014/main" id="{923F41BF-80D3-BE47-A6AE-F96B843BB755}"/>
              </a:ext>
            </a:extLst>
          </p:cNvPr>
          <p:cNvCxnSpPr>
            <a:cxnSpLocks/>
          </p:cNvCxnSpPr>
          <p:nvPr/>
        </p:nvCxnSpPr>
        <p:spPr>
          <a:xfrm>
            <a:off x="853732" y="1864607"/>
            <a:ext cx="0" cy="685520"/>
          </a:xfrm>
          <a:prstGeom prst="line">
            <a:avLst/>
          </a:prstGeom>
          <a:ln w="9525">
            <a:solidFill>
              <a:srgbClr val="F42E62"/>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49" name="Conector recto 148">
            <a:extLst>
              <a:ext uri="{FF2B5EF4-FFF2-40B4-BE49-F238E27FC236}">
                <a16:creationId xmlns="" xmlns:a16="http://schemas.microsoft.com/office/drawing/2014/main" id="{ECD8280A-7D76-EF41-872D-B86CFCA30671}"/>
              </a:ext>
            </a:extLst>
          </p:cNvPr>
          <p:cNvCxnSpPr>
            <a:cxnSpLocks/>
          </p:cNvCxnSpPr>
          <p:nvPr/>
        </p:nvCxnSpPr>
        <p:spPr>
          <a:xfrm>
            <a:off x="354127" y="1676852"/>
            <a:ext cx="0" cy="413997"/>
          </a:xfrm>
          <a:prstGeom prst="line">
            <a:avLst/>
          </a:prstGeom>
          <a:ln w="9525">
            <a:solidFill>
              <a:srgbClr val="F15924"/>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51" name="Conector recto 150">
            <a:extLst>
              <a:ext uri="{FF2B5EF4-FFF2-40B4-BE49-F238E27FC236}">
                <a16:creationId xmlns="" xmlns:a16="http://schemas.microsoft.com/office/drawing/2014/main" id="{720CC37E-F38C-6645-9DCA-63DDCB89FC18}"/>
              </a:ext>
            </a:extLst>
          </p:cNvPr>
          <p:cNvCxnSpPr>
            <a:cxnSpLocks/>
          </p:cNvCxnSpPr>
          <p:nvPr/>
        </p:nvCxnSpPr>
        <p:spPr>
          <a:xfrm>
            <a:off x="1832727" y="2230831"/>
            <a:ext cx="0" cy="413997"/>
          </a:xfrm>
          <a:prstGeom prst="line">
            <a:avLst/>
          </a:prstGeom>
          <a:ln w="9525">
            <a:solidFill>
              <a:srgbClr val="FFB000"/>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48" name="Conector recto 247">
            <a:extLst>
              <a:ext uri="{FF2B5EF4-FFF2-40B4-BE49-F238E27FC236}">
                <a16:creationId xmlns="" xmlns:a16="http://schemas.microsoft.com/office/drawing/2014/main" id="{3CA4FD4F-CA40-014B-B74A-12A7B401C523}"/>
              </a:ext>
            </a:extLst>
          </p:cNvPr>
          <p:cNvCxnSpPr>
            <a:cxnSpLocks/>
          </p:cNvCxnSpPr>
          <p:nvPr/>
        </p:nvCxnSpPr>
        <p:spPr>
          <a:xfrm>
            <a:off x="4999613" y="3277216"/>
            <a:ext cx="0" cy="566578"/>
          </a:xfrm>
          <a:prstGeom prst="line">
            <a:avLst/>
          </a:prstGeom>
          <a:ln w="9525">
            <a:solidFill>
              <a:srgbClr val="3F76FF"/>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49" name="Conector recto 248">
            <a:extLst>
              <a:ext uri="{FF2B5EF4-FFF2-40B4-BE49-F238E27FC236}">
                <a16:creationId xmlns="" xmlns:a16="http://schemas.microsoft.com/office/drawing/2014/main" id="{B4131FA1-183F-BE45-A856-2D3A3E1C9D68}"/>
              </a:ext>
            </a:extLst>
          </p:cNvPr>
          <p:cNvCxnSpPr>
            <a:cxnSpLocks/>
          </p:cNvCxnSpPr>
          <p:nvPr/>
        </p:nvCxnSpPr>
        <p:spPr>
          <a:xfrm>
            <a:off x="7221219" y="4095024"/>
            <a:ext cx="0" cy="435039"/>
          </a:xfrm>
          <a:prstGeom prst="line">
            <a:avLst/>
          </a:prstGeom>
          <a:ln w="9525">
            <a:solidFill>
              <a:srgbClr val="3F76FF"/>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51" name="Conector recto 250">
            <a:extLst>
              <a:ext uri="{FF2B5EF4-FFF2-40B4-BE49-F238E27FC236}">
                <a16:creationId xmlns="" xmlns:a16="http://schemas.microsoft.com/office/drawing/2014/main" id="{B9CE659A-ED1E-D846-8A51-B7CAFC468683}"/>
              </a:ext>
            </a:extLst>
          </p:cNvPr>
          <p:cNvCxnSpPr>
            <a:cxnSpLocks/>
          </p:cNvCxnSpPr>
          <p:nvPr/>
        </p:nvCxnSpPr>
        <p:spPr>
          <a:xfrm>
            <a:off x="4208879" y="3087276"/>
            <a:ext cx="0" cy="413997"/>
          </a:xfrm>
          <a:prstGeom prst="line">
            <a:avLst/>
          </a:prstGeom>
          <a:ln w="9525">
            <a:solidFill>
              <a:srgbClr val="FFB000"/>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52" name="Conector recto 251">
            <a:extLst>
              <a:ext uri="{FF2B5EF4-FFF2-40B4-BE49-F238E27FC236}">
                <a16:creationId xmlns="" xmlns:a16="http://schemas.microsoft.com/office/drawing/2014/main" id="{AB93116B-3586-0148-B8B9-012D8EE8539A}"/>
              </a:ext>
            </a:extLst>
          </p:cNvPr>
          <p:cNvCxnSpPr>
            <a:cxnSpLocks/>
          </p:cNvCxnSpPr>
          <p:nvPr/>
        </p:nvCxnSpPr>
        <p:spPr>
          <a:xfrm>
            <a:off x="5780101" y="3589553"/>
            <a:ext cx="0" cy="501865"/>
          </a:xfrm>
          <a:prstGeom prst="line">
            <a:avLst/>
          </a:prstGeom>
          <a:ln w="9525">
            <a:solidFill>
              <a:srgbClr val="FFB000"/>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54" name="Conector recto 253">
            <a:extLst>
              <a:ext uri="{FF2B5EF4-FFF2-40B4-BE49-F238E27FC236}">
                <a16:creationId xmlns="" xmlns:a16="http://schemas.microsoft.com/office/drawing/2014/main" id="{AB4C7F7C-00E1-7945-8253-0E00C1BD1B7F}"/>
              </a:ext>
            </a:extLst>
          </p:cNvPr>
          <p:cNvCxnSpPr>
            <a:cxnSpLocks/>
          </p:cNvCxnSpPr>
          <p:nvPr/>
        </p:nvCxnSpPr>
        <p:spPr>
          <a:xfrm>
            <a:off x="6462680" y="3853570"/>
            <a:ext cx="0" cy="434056"/>
          </a:xfrm>
          <a:prstGeom prst="line">
            <a:avLst/>
          </a:prstGeom>
          <a:ln w="9525">
            <a:solidFill>
              <a:srgbClr val="FFB000"/>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56" name="Conector recto 255">
            <a:extLst>
              <a:ext uri="{FF2B5EF4-FFF2-40B4-BE49-F238E27FC236}">
                <a16:creationId xmlns="" xmlns:a16="http://schemas.microsoft.com/office/drawing/2014/main" id="{DD8912C8-2BA4-C845-925B-5A7280F489C8}"/>
              </a:ext>
            </a:extLst>
          </p:cNvPr>
          <p:cNvCxnSpPr>
            <a:cxnSpLocks/>
          </p:cNvCxnSpPr>
          <p:nvPr/>
        </p:nvCxnSpPr>
        <p:spPr>
          <a:xfrm>
            <a:off x="7821401" y="4285012"/>
            <a:ext cx="0" cy="434056"/>
          </a:xfrm>
          <a:prstGeom prst="line">
            <a:avLst/>
          </a:prstGeom>
          <a:ln w="9525">
            <a:solidFill>
              <a:srgbClr val="FFB000"/>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58" name="Elipse 257">
            <a:extLst>
              <a:ext uri="{FF2B5EF4-FFF2-40B4-BE49-F238E27FC236}">
                <a16:creationId xmlns="" xmlns:a16="http://schemas.microsoft.com/office/drawing/2014/main" id="{8C3E52E4-F51D-2F4B-A5FC-3464C9E211BC}"/>
              </a:ext>
            </a:extLst>
          </p:cNvPr>
          <p:cNvSpPr/>
          <p:nvPr/>
        </p:nvSpPr>
        <p:spPr>
          <a:xfrm>
            <a:off x="5831201" y="2220897"/>
            <a:ext cx="60158" cy="60158"/>
          </a:xfrm>
          <a:prstGeom prst="ellipse">
            <a:avLst/>
          </a:prstGeom>
          <a:solidFill>
            <a:srgbClr val="FF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Elipse 258">
            <a:extLst>
              <a:ext uri="{FF2B5EF4-FFF2-40B4-BE49-F238E27FC236}">
                <a16:creationId xmlns="" xmlns:a16="http://schemas.microsoft.com/office/drawing/2014/main" id="{CB427716-3BD6-3D46-86BB-A25CAB5A57C6}"/>
              </a:ext>
            </a:extLst>
          </p:cNvPr>
          <p:cNvSpPr/>
          <p:nvPr/>
        </p:nvSpPr>
        <p:spPr>
          <a:xfrm>
            <a:off x="1348064" y="671441"/>
            <a:ext cx="60158" cy="60158"/>
          </a:xfrm>
          <a:prstGeom prst="ellipse">
            <a:avLst/>
          </a:prstGeom>
          <a:solidFill>
            <a:srgbClr val="FF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CuadroTexto 351">
            <a:extLst>
              <a:ext uri="{FF2B5EF4-FFF2-40B4-BE49-F238E27FC236}">
                <a16:creationId xmlns="" xmlns:a16="http://schemas.microsoft.com/office/drawing/2014/main" id="{C31AA7AF-C55F-8B4F-9502-E68C3A40D582}"/>
              </a:ext>
            </a:extLst>
          </p:cNvPr>
          <p:cNvSpPr txBox="1"/>
          <p:nvPr/>
        </p:nvSpPr>
        <p:spPr>
          <a:xfrm>
            <a:off x="127927" y="4861641"/>
            <a:ext cx="2107977" cy="230832"/>
          </a:xfrm>
          <a:prstGeom prst="rect">
            <a:avLst/>
          </a:prstGeom>
          <a:noFill/>
        </p:spPr>
        <p:txBody>
          <a:bodyPr wrap="square" rtlCol="0">
            <a:spAutoFit/>
          </a:bodyPr>
          <a:lstStyle>
            <a:defPPr marR="0" lvl="0" algn="l" rtl="0">
              <a:lnSpc>
                <a:spcPct val="100000"/>
              </a:lnSpc>
              <a:spcBef>
                <a:spcPts val="0"/>
              </a:spcBef>
              <a:spcAft>
                <a:spcPts val="0"/>
              </a:spcAft>
            </a:defPPr>
            <a:lvl1pPr algn="ctr">
              <a:defRPr sz="900" b="1">
                <a:solidFill>
                  <a:schemeClr val="bg1"/>
                </a:solidFill>
              </a:defRPr>
            </a:lvl1pPr>
          </a:lstStyle>
          <a:p>
            <a:pPr algn="l"/>
            <a:r>
              <a:rPr lang="en-US" dirty="0"/>
              <a:t>Measles immunization coverage</a:t>
            </a:r>
          </a:p>
        </p:txBody>
      </p:sp>
      <p:sp>
        <p:nvSpPr>
          <p:cNvPr id="354" name="Forma libre 353">
            <a:extLst>
              <a:ext uri="{FF2B5EF4-FFF2-40B4-BE49-F238E27FC236}">
                <a16:creationId xmlns="" xmlns:a16="http://schemas.microsoft.com/office/drawing/2014/main" id="{7E042ECF-CEB0-3C4A-B949-AFC81FE22689}"/>
              </a:ext>
            </a:extLst>
          </p:cNvPr>
          <p:cNvSpPr/>
          <p:nvPr/>
        </p:nvSpPr>
        <p:spPr>
          <a:xfrm>
            <a:off x="64054" y="1451872"/>
            <a:ext cx="104238" cy="3531957"/>
          </a:xfrm>
          <a:custGeom>
            <a:avLst/>
            <a:gdLst>
              <a:gd name="connsiteX0" fmla="*/ 181484 w 181484"/>
              <a:gd name="connsiteY0" fmla="*/ 0 h 3531957"/>
              <a:gd name="connsiteX1" fmla="*/ 0 w 181484"/>
              <a:gd name="connsiteY1" fmla="*/ 0 h 3531957"/>
              <a:gd name="connsiteX2" fmla="*/ 0 w 181484"/>
              <a:gd name="connsiteY2" fmla="*/ 3531957 h 3531957"/>
              <a:gd name="connsiteX3" fmla="*/ 181484 w 181484"/>
              <a:gd name="connsiteY3" fmla="*/ 3531957 h 3531957"/>
            </a:gdLst>
            <a:ahLst/>
            <a:cxnLst>
              <a:cxn ang="0">
                <a:pos x="connsiteX0" y="connsiteY0"/>
              </a:cxn>
              <a:cxn ang="0">
                <a:pos x="connsiteX1" y="connsiteY1"/>
              </a:cxn>
              <a:cxn ang="0">
                <a:pos x="connsiteX2" y="connsiteY2"/>
              </a:cxn>
              <a:cxn ang="0">
                <a:pos x="connsiteX3" y="connsiteY3"/>
              </a:cxn>
            </a:cxnLst>
            <a:rect l="l" t="t" r="r" b="b"/>
            <a:pathLst>
              <a:path w="181484" h="3531957">
                <a:moveTo>
                  <a:pt x="181484" y="0"/>
                </a:moveTo>
                <a:lnTo>
                  <a:pt x="0" y="0"/>
                </a:lnTo>
                <a:lnTo>
                  <a:pt x="0" y="3531957"/>
                </a:lnTo>
                <a:lnTo>
                  <a:pt x="181484" y="3531957"/>
                </a:ln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5408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19" name="Rectángulo 18"/>
          <p:cNvSpPr/>
          <p:nvPr/>
        </p:nvSpPr>
        <p:spPr>
          <a:xfrm>
            <a:off x="4537012" y="1231784"/>
            <a:ext cx="2984400" cy="1080000"/>
          </a:xfrm>
          <a:prstGeom prst="rect">
            <a:avLst/>
          </a:prstGeom>
          <a:noFill/>
          <a:ln w="12700" cmpd="sng">
            <a:solidFill>
              <a:srgbClr val="0066CD"/>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7" name="Rectángulo 16"/>
          <p:cNvSpPr/>
          <p:nvPr/>
        </p:nvSpPr>
        <p:spPr>
          <a:xfrm>
            <a:off x="986965" y="2500514"/>
            <a:ext cx="2889244" cy="1080000"/>
          </a:xfrm>
          <a:prstGeom prst="rect">
            <a:avLst/>
          </a:prstGeom>
          <a:noFill/>
          <a:ln w="12700" cmpd="sng">
            <a:solidFill>
              <a:srgbClr val="0066CD"/>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6" name="Rectángulo 5"/>
          <p:cNvSpPr/>
          <p:nvPr/>
        </p:nvSpPr>
        <p:spPr>
          <a:xfrm>
            <a:off x="891428" y="1221952"/>
            <a:ext cx="2982901" cy="1080000"/>
          </a:xfrm>
          <a:prstGeom prst="rect">
            <a:avLst/>
          </a:prstGeom>
          <a:noFill/>
          <a:ln w="12700" cmpd="sng">
            <a:solidFill>
              <a:srgbClr val="0066CD"/>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202" name="Google Shape;202;p26"/>
          <p:cNvSpPr txBox="1">
            <a:spLocks noGrp="1"/>
          </p:cNvSpPr>
          <p:nvPr>
            <p:ph type="title"/>
          </p:nvPr>
        </p:nvSpPr>
        <p:spPr>
          <a:xfrm>
            <a:off x="1512620" y="1341340"/>
            <a:ext cx="1863577" cy="850900"/>
          </a:xfrm>
          <a:prstGeom prst="rect">
            <a:avLst/>
          </a:prstGeom>
          <a:noFill/>
          <a:ln>
            <a:noFill/>
          </a:ln>
        </p:spPr>
        <p:txBody>
          <a:bodyPr spcFirstLastPara="1" vert="horz" wrap="square" lIns="68575" tIns="34275" rIns="68575" bIns="34275" rtlCol="0" anchor="ctr" anchorCtr="0">
            <a:noAutofit/>
          </a:bodyPr>
          <a:lstStyle/>
          <a:p>
            <a:pPr algn="ctr"/>
            <a:r>
              <a:rPr lang="en-US" sz="1500" b="1" dirty="0">
                <a:solidFill>
                  <a:srgbClr val="152A53"/>
                </a:solidFill>
                <a:latin typeface="Arial" panose="020B0604020202020204" pitchFamily="34" charset="0"/>
                <a:cs typeface="Arial" panose="020B0604020202020204" pitchFamily="34" charset="0"/>
              </a:rPr>
              <a:t>1.4 million </a:t>
            </a:r>
            <a:r>
              <a:rPr lang="en-US" sz="1500" dirty="0">
                <a:solidFill>
                  <a:srgbClr val="152A53"/>
                </a:solidFill>
                <a:latin typeface="Arial" panose="020B0604020202020204" pitchFamily="34" charset="0"/>
                <a:cs typeface="Arial" panose="020B0604020202020204" pitchFamily="34" charset="0"/>
              </a:rPr>
              <a:t>Venezuelan</a:t>
            </a:r>
          </a:p>
        </p:txBody>
      </p:sp>
      <p:sp>
        <p:nvSpPr>
          <p:cNvPr id="2" name="AutoShape 2" descr="Resultado de imagen para 1"/>
          <p:cNvSpPr>
            <a:spLocks noChangeAspect="1" noChangeArrowheads="1"/>
          </p:cNvSpPr>
          <p:nvPr/>
        </p:nvSpPr>
        <p:spPr bwMode="auto">
          <a:xfrm>
            <a:off x="163515" y="-834942"/>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0" name="Google Shape;202;p26"/>
          <p:cNvSpPr txBox="1">
            <a:spLocks/>
          </p:cNvSpPr>
          <p:nvPr/>
        </p:nvSpPr>
        <p:spPr>
          <a:xfrm>
            <a:off x="5173216" y="2518925"/>
            <a:ext cx="2340448" cy="965201"/>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RPr/>
            </a:defPPr>
            <a:lvl1pPr marL="0" indent="0" algn="ctr">
              <a:lnSpc>
                <a:spcPct val="90000"/>
              </a:lnSpc>
              <a:buClr>
                <a:srgbClr val="FFFFFF"/>
              </a:buClr>
              <a:buSzPts val="1400"/>
              <a:buFont typeface="Work Sans SemiBold"/>
              <a:buNone/>
              <a:defRPr sz="1800" b="1">
                <a:solidFill>
                  <a:schemeClr val="accent3">
                    <a:lumMod val="50000"/>
                  </a:schemeClr>
                </a:solidFill>
                <a:latin typeface="Calibri" panose="020F0502020204030204" pitchFamily="34" charset="0"/>
                <a:ea typeface="Work Sans Light"/>
                <a:cs typeface="Calibri" panose="020F0502020204030204" pitchFamily="34" charset="0"/>
              </a:defRPr>
            </a:lvl1pPr>
            <a:lvl2pPr>
              <a:buClr>
                <a:srgbClr val="FFFFFF"/>
              </a:buClr>
              <a:buSzPts val="1100"/>
              <a:buNone/>
              <a:defRPr>
                <a:solidFill>
                  <a:srgbClr val="FFFFFF"/>
                </a:solidFill>
              </a:defRPr>
            </a:lvl2pPr>
            <a:lvl3pPr>
              <a:buClr>
                <a:srgbClr val="FFFFFF"/>
              </a:buClr>
              <a:buSzPts val="1100"/>
              <a:buNone/>
              <a:defRPr>
                <a:solidFill>
                  <a:srgbClr val="FFFFFF"/>
                </a:solidFill>
              </a:defRPr>
            </a:lvl3pPr>
            <a:lvl4pPr>
              <a:buClr>
                <a:srgbClr val="FFFFFF"/>
              </a:buClr>
              <a:buSzPts val="1100"/>
              <a:buNone/>
              <a:defRPr>
                <a:solidFill>
                  <a:srgbClr val="FFFFFF"/>
                </a:solidFill>
              </a:defRPr>
            </a:lvl4pPr>
            <a:lvl5pPr>
              <a:buClr>
                <a:srgbClr val="FFFFFF"/>
              </a:buClr>
              <a:buSzPts val="1100"/>
              <a:buNone/>
              <a:defRPr>
                <a:solidFill>
                  <a:srgbClr val="FFFFFF"/>
                </a:solidFill>
              </a:defRPr>
            </a:lvl5pPr>
            <a:lvl6pPr>
              <a:buClr>
                <a:srgbClr val="FFFFFF"/>
              </a:buClr>
              <a:buSzPts val="1100"/>
              <a:buNone/>
              <a:defRPr>
                <a:solidFill>
                  <a:srgbClr val="FFFFFF"/>
                </a:solidFill>
              </a:defRPr>
            </a:lvl6pPr>
            <a:lvl7pPr>
              <a:buClr>
                <a:srgbClr val="FFFFFF"/>
              </a:buClr>
              <a:buSzPts val="1100"/>
              <a:buNone/>
              <a:defRPr>
                <a:solidFill>
                  <a:srgbClr val="FFFFFF"/>
                </a:solidFill>
              </a:defRPr>
            </a:lvl7pPr>
            <a:lvl8pPr>
              <a:buClr>
                <a:srgbClr val="FFFFFF"/>
              </a:buClr>
              <a:buSzPts val="1100"/>
              <a:buNone/>
              <a:defRPr>
                <a:solidFill>
                  <a:srgbClr val="FFFFFF"/>
                </a:solidFill>
              </a:defRPr>
            </a:lvl8pPr>
            <a:lvl9pPr>
              <a:buClr>
                <a:srgbClr val="FFFFFF"/>
              </a:buClr>
              <a:buSzPts val="1100"/>
              <a:buNone/>
              <a:defRPr>
                <a:solidFill>
                  <a:srgbClr val="FFFFFF"/>
                </a:solidFill>
              </a:defRPr>
            </a:lvl9pPr>
          </a:lstStyle>
          <a:p>
            <a:r>
              <a:rPr lang="en-US" sz="1500" b="0" dirty="0">
                <a:solidFill>
                  <a:srgbClr val="152A53"/>
                </a:solidFill>
                <a:latin typeface="Arial" panose="020B0604020202020204" pitchFamily="34" charset="0"/>
                <a:cs typeface="Arial" panose="020B0604020202020204" pitchFamily="34" charset="0"/>
              </a:rPr>
              <a:t>Returned Colombians and their families: </a:t>
            </a:r>
            <a:r>
              <a:rPr lang="en-US" sz="1500" dirty="0">
                <a:solidFill>
                  <a:srgbClr val="152A53"/>
                </a:solidFill>
                <a:latin typeface="Arial" panose="020B0604020202020204" pitchFamily="34" charset="0"/>
                <a:cs typeface="Arial" panose="020B0604020202020204" pitchFamily="34" charset="0"/>
              </a:rPr>
              <a:t>500.000 people</a:t>
            </a:r>
          </a:p>
        </p:txBody>
      </p:sp>
      <p:sp>
        <p:nvSpPr>
          <p:cNvPr id="11" name="Google Shape;202;p26"/>
          <p:cNvSpPr txBox="1">
            <a:spLocks/>
          </p:cNvSpPr>
          <p:nvPr/>
        </p:nvSpPr>
        <p:spPr>
          <a:xfrm>
            <a:off x="1663346" y="2708264"/>
            <a:ext cx="2272625" cy="640028"/>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indent="0" algn="ctr">
              <a:lnSpc>
                <a:spcPct val="90000"/>
              </a:lnSpc>
              <a:buClr>
                <a:srgbClr val="FFFFFF"/>
              </a:buClr>
              <a:buSzPts val="1400"/>
              <a:buFont typeface="Work Sans SemiBold"/>
              <a:buNone/>
              <a:defRPr sz="1800" b="1">
                <a:solidFill>
                  <a:schemeClr val="accent3">
                    <a:lumMod val="50000"/>
                  </a:schemeClr>
                </a:solidFill>
                <a:latin typeface="Calibri" panose="020F0502020204030204" pitchFamily="34" charset="0"/>
                <a:ea typeface="Work Sans Light"/>
                <a:cs typeface="Calibri" panose="020F0502020204030204" pitchFamily="34" charset="0"/>
                <a:sym typeface="Work Sans Light"/>
              </a:defRPr>
            </a:lvl1pPr>
            <a:lvl2pPr>
              <a:buClr>
                <a:srgbClr val="FFFFFF"/>
              </a:buClr>
              <a:buSzPts val="1100"/>
              <a:buNone/>
              <a:defRPr>
                <a:solidFill>
                  <a:srgbClr val="FFFFFF"/>
                </a:solidFill>
              </a:defRPr>
            </a:lvl2pPr>
            <a:lvl3pPr>
              <a:buClr>
                <a:srgbClr val="FFFFFF"/>
              </a:buClr>
              <a:buSzPts val="1100"/>
              <a:buNone/>
              <a:defRPr>
                <a:solidFill>
                  <a:srgbClr val="FFFFFF"/>
                </a:solidFill>
              </a:defRPr>
            </a:lvl3pPr>
            <a:lvl4pPr>
              <a:buClr>
                <a:srgbClr val="FFFFFF"/>
              </a:buClr>
              <a:buSzPts val="1100"/>
              <a:buNone/>
              <a:defRPr>
                <a:solidFill>
                  <a:srgbClr val="FFFFFF"/>
                </a:solidFill>
              </a:defRPr>
            </a:lvl4pPr>
            <a:lvl5pPr>
              <a:buClr>
                <a:srgbClr val="FFFFFF"/>
              </a:buClr>
              <a:buSzPts val="1100"/>
              <a:buNone/>
              <a:defRPr>
                <a:solidFill>
                  <a:srgbClr val="FFFFFF"/>
                </a:solidFill>
              </a:defRPr>
            </a:lvl5pPr>
            <a:lvl6pPr>
              <a:buClr>
                <a:srgbClr val="FFFFFF"/>
              </a:buClr>
              <a:buSzPts val="1100"/>
              <a:buNone/>
              <a:defRPr>
                <a:solidFill>
                  <a:srgbClr val="FFFFFF"/>
                </a:solidFill>
              </a:defRPr>
            </a:lvl6pPr>
            <a:lvl7pPr>
              <a:buClr>
                <a:srgbClr val="FFFFFF"/>
              </a:buClr>
              <a:buSzPts val="1100"/>
              <a:buNone/>
              <a:defRPr>
                <a:solidFill>
                  <a:srgbClr val="FFFFFF"/>
                </a:solidFill>
              </a:defRPr>
            </a:lvl7pPr>
            <a:lvl8pPr>
              <a:buClr>
                <a:srgbClr val="FFFFFF"/>
              </a:buClr>
              <a:buSzPts val="1100"/>
              <a:buNone/>
              <a:defRPr>
                <a:solidFill>
                  <a:srgbClr val="FFFFFF"/>
                </a:solidFill>
              </a:defRPr>
            </a:lvl8pPr>
            <a:lvl9pPr>
              <a:buClr>
                <a:srgbClr val="FFFFFF"/>
              </a:buClr>
              <a:buSzPts val="1100"/>
              <a:buNone/>
              <a:defRPr>
                <a:solidFill>
                  <a:srgbClr val="FFFFFF"/>
                </a:solidFill>
              </a:defRPr>
            </a:lvl9pPr>
          </a:lstStyle>
          <a:p>
            <a:pPr algn="l"/>
            <a:r>
              <a:rPr lang="en-US" sz="1500" b="0" dirty="0">
                <a:solidFill>
                  <a:srgbClr val="152A53"/>
                </a:solidFill>
                <a:latin typeface="Arial" panose="020B0604020202020204" pitchFamily="34" charset="0"/>
                <a:cs typeface="Arial" panose="020B0604020202020204" pitchFamily="34" charset="0"/>
              </a:rPr>
              <a:t>Regular: </a:t>
            </a:r>
            <a:r>
              <a:rPr lang="en-US" sz="1500" dirty="0">
                <a:solidFill>
                  <a:srgbClr val="152A53"/>
                </a:solidFill>
                <a:latin typeface="Arial" panose="020B0604020202020204" pitchFamily="34" charset="0"/>
                <a:cs typeface="Arial" panose="020B0604020202020204" pitchFamily="34" charset="0"/>
              </a:rPr>
              <a:t>742.390</a:t>
            </a:r>
          </a:p>
          <a:p>
            <a:pPr algn="l"/>
            <a:r>
              <a:rPr lang="en-US" sz="1500" b="0" dirty="0">
                <a:solidFill>
                  <a:srgbClr val="152A53"/>
                </a:solidFill>
                <a:latin typeface="Arial" panose="020B0604020202020204" pitchFamily="34" charset="0"/>
                <a:cs typeface="Arial" panose="020B0604020202020204" pitchFamily="34" charset="0"/>
              </a:rPr>
              <a:t>Irregular: </a:t>
            </a:r>
            <a:r>
              <a:rPr lang="en-US" sz="1500" dirty="0">
                <a:solidFill>
                  <a:srgbClr val="152A53"/>
                </a:solidFill>
                <a:latin typeface="Arial" panose="020B0604020202020204" pitchFamily="34" charset="0"/>
                <a:cs typeface="Arial" panose="020B0604020202020204" pitchFamily="34" charset="0"/>
              </a:rPr>
              <a:t>665.665</a:t>
            </a:r>
          </a:p>
        </p:txBody>
      </p:sp>
      <p:sp>
        <p:nvSpPr>
          <p:cNvPr id="12" name="Google Shape;202;p26"/>
          <p:cNvSpPr txBox="1">
            <a:spLocks/>
          </p:cNvSpPr>
          <p:nvPr/>
        </p:nvSpPr>
        <p:spPr>
          <a:xfrm>
            <a:off x="4906413" y="1378899"/>
            <a:ext cx="2660577" cy="793754"/>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RPr/>
            </a:defPPr>
            <a:lvl1pPr marL="0" indent="0" algn="ctr">
              <a:lnSpc>
                <a:spcPct val="90000"/>
              </a:lnSpc>
              <a:buClr>
                <a:srgbClr val="FFFFFF"/>
              </a:buClr>
              <a:buSzPts val="1400"/>
              <a:buFont typeface="Work Sans SemiBold"/>
              <a:buNone/>
              <a:defRPr sz="1800" b="1">
                <a:solidFill>
                  <a:schemeClr val="accent3">
                    <a:lumMod val="50000"/>
                  </a:schemeClr>
                </a:solidFill>
                <a:latin typeface="Calibri" panose="020F0502020204030204" pitchFamily="34" charset="0"/>
                <a:ea typeface="Work Sans Light"/>
                <a:cs typeface="Calibri" panose="020F0502020204030204" pitchFamily="34" charset="0"/>
              </a:defRPr>
            </a:lvl1pPr>
            <a:lvl2pPr>
              <a:buClr>
                <a:srgbClr val="FFFFFF"/>
              </a:buClr>
              <a:buSzPts val="1100"/>
              <a:buNone/>
              <a:defRPr>
                <a:solidFill>
                  <a:srgbClr val="FFFFFF"/>
                </a:solidFill>
              </a:defRPr>
            </a:lvl2pPr>
            <a:lvl3pPr>
              <a:buClr>
                <a:srgbClr val="FFFFFF"/>
              </a:buClr>
              <a:buSzPts val="1100"/>
              <a:buNone/>
              <a:defRPr>
                <a:solidFill>
                  <a:srgbClr val="FFFFFF"/>
                </a:solidFill>
              </a:defRPr>
            </a:lvl3pPr>
            <a:lvl4pPr>
              <a:buClr>
                <a:srgbClr val="FFFFFF"/>
              </a:buClr>
              <a:buSzPts val="1100"/>
              <a:buNone/>
              <a:defRPr>
                <a:solidFill>
                  <a:srgbClr val="FFFFFF"/>
                </a:solidFill>
              </a:defRPr>
            </a:lvl4pPr>
            <a:lvl5pPr>
              <a:buClr>
                <a:srgbClr val="FFFFFF"/>
              </a:buClr>
              <a:buSzPts val="1100"/>
              <a:buNone/>
              <a:defRPr>
                <a:solidFill>
                  <a:srgbClr val="FFFFFF"/>
                </a:solidFill>
              </a:defRPr>
            </a:lvl5pPr>
            <a:lvl6pPr>
              <a:buClr>
                <a:srgbClr val="FFFFFF"/>
              </a:buClr>
              <a:buSzPts val="1100"/>
              <a:buNone/>
              <a:defRPr>
                <a:solidFill>
                  <a:srgbClr val="FFFFFF"/>
                </a:solidFill>
              </a:defRPr>
            </a:lvl6pPr>
            <a:lvl7pPr>
              <a:buClr>
                <a:srgbClr val="FFFFFF"/>
              </a:buClr>
              <a:buSzPts val="1100"/>
              <a:buNone/>
              <a:defRPr>
                <a:solidFill>
                  <a:srgbClr val="FFFFFF"/>
                </a:solidFill>
              </a:defRPr>
            </a:lvl7pPr>
            <a:lvl8pPr>
              <a:buClr>
                <a:srgbClr val="FFFFFF"/>
              </a:buClr>
              <a:buSzPts val="1100"/>
              <a:buNone/>
              <a:defRPr>
                <a:solidFill>
                  <a:srgbClr val="FFFFFF"/>
                </a:solidFill>
              </a:defRPr>
            </a:lvl8pPr>
            <a:lvl9pPr>
              <a:buClr>
                <a:srgbClr val="FFFFFF"/>
              </a:buClr>
              <a:buSzPts val="1100"/>
              <a:buNone/>
              <a:defRPr>
                <a:solidFill>
                  <a:srgbClr val="FFFFFF"/>
                </a:solidFill>
              </a:defRPr>
            </a:lvl9pPr>
          </a:lstStyle>
          <a:p>
            <a:pPr defTabSz="685783">
              <a:buClrTx/>
            </a:pPr>
            <a:r>
              <a:rPr lang="en-US" sz="1400" b="0" dirty="0">
                <a:solidFill>
                  <a:srgbClr val="152A53"/>
                </a:solidFill>
                <a:latin typeface="Arial" panose="020B0604020202020204" pitchFamily="34" charset="0"/>
                <a:cs typeface="Arial" panose="020B0604020202020204" pitchFamily="34" charset="0"/>
              </a:rPr>
              <a:t>Pendular migration</a:t>
            </a:r>
          </a:p>
          <a:p>
            <a:pPr defTabSz="685783">
              <a:buClrTx/>
            </a:pPr>
            <a:r>
              <a:rPr lang="en-US" sz="1400" dirty="0">
                <a:solidFill>
                  <a:srgbClr val="152A53"/>
                </a:solidFill>
                <a:latin typeface="Arial" panose="020B0604020202020204" pitchFamily="34" charset="0"/>
                <a:cs typeface="Arial" panose="020B0604020202020204" pitchFamily="34" charset="0"/>
              </a:rPr>
              <a:t>3.405.731 people </a:t>
            </a:r>
            <a:r>
              <a:rPr lang="en-US" sz="1400" b="0" dirty="0">
                <a:solidFill>
                  <a:srgbClr val="152A53"/>
                </a:solidFill>
                <a:latin typeface="Arial" panose="020B0604020202020204" pitchFamily="34" charset="0"/>
                <a:cs typeface="Arial" panose="020B0604020202020204" pitchFamily="34" charset="0"/>
              </a:rPr>
              <a:t>with</a:t>
            </a:r>
          </a:p>
          <a:p>
            <a:pPr defTabSz="685783">
              <a:buClrTx/>
            </a:pPr>
            <a:r>
              <a:rPr lang="en-US" sz="1400" b="0" dirty="0">
                <a:solidFill>
                  <a:srgbClr val="152A53"/>
                </a:solidFill>
                <a:latin typeface="Arial" panose="020B0604020202020204" pitchFamily="34" charset="0"/>
                <a:cs typeface="Arial" panose="020B0604020202020204" pitchFamily="34" charset="0"/>
              </a:rPr>
              <a:t>Border Mobility Card (TMF)</a:t>
            </a:r>
          </a:p>
        </p:txBody>
      </p:sp>
      <p:sp>
        <p:nvSpPr>
          <p:cNvPr id="4" name="Hexágono 3"/>
          <p:cNvSpPr/>
          <p:nvPr/>
        </p:nvSpPr>
        <p:spPr>
          <a:xfrm>
            <a:off x="366212" y="1314693"/>
            <a:ext cx="1094450" cy="887248"/>
          </a:xfrm>
          <a:prstGeom prst="hexagon">
            <a:avLst/>
          </a:prstGeom>
          <a:solidFill>
            <a:srgbClr val="0066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a:latin typeface="Arial"/>
                <a:cs typeface="Arial"/>
              </a:rPr>
              <a:t>1</a:t>
            </a:r>
          </a:p>
        </p:txBody>
      </p:sp>
      <p:sp>
        <p:nvSpPr>
          <p:cNvPr id="16" name="Hexágono 15"/>
          <p:cNvSpPr/>
          <p:nvPr/>
        </p:nvSpPr>
        <p:spPr>
          <a:xfrm>
            <a:off x="431426" y="2577717"/>
            <a:ext cx="1094450" cy="887248"/>
          </a:xfrm>
          <a:prstGeom prst="hexagon">
            <a:avLst/>
          </a:prstGeom>
          <a:solidFill>
            <a:srgbClr val="0066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a:latin typeface="Arial"/>
                <a:cs typeface="Arial"/>
              </a:rPr>
              <a:t>2</a:t>
            </a:r>
          </a:p>
        </p:txBody>
      </p:sp>
      <p:sp>
        <p:nvSpPr>
          <p:cNvPr id="18" name="Hexágono 17"/>
          <p:cNvSpPr/>
          <p:nvPr/>
        </p:nvSpPr>
        <p:spPr>
          <a:xfrm>
            <a:off x="4011799" y="1314693"/>
            <a:ext cx="1094450" cy="887248"/>
          </a:xfrm>
          <a:prstGeom prst="hexagon">
            <a:avLst/>
          </a:prstGeom>
          <a:solidFill>
            <a:srgbClr val="0066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a:latin typeface="Arial"/>
                <a:cs typeface="Arial"/>
              </a:rPr>
              <a:t>3</a:t>
            </a:r>
          </a:p>
        </p:txBody>
      </p:sp>
      <p:sp>
        <p:nvSpPr>
          <p:cNvPr id="22" name="Rectángulo 21"/>
          <p:cNvSpPr/>
          <p:nvPr/>
        </p:nvSpPr>
        <p:spPr>
          <a:xfrm>
            <a:off x="4558066" y="2461525"/>
            <a:ext cx="2984400" cy="1080000"/>
          </a:xfrm>
          <a:prstGeom prst="rect">
            <a:avLst/>
          </a:prstGeom>
          <a:noFill/>
          <a:ln w="12700" cmpd="sng">
            <a:solidFill>
              <a:srgbClr val="0066CD"/>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23" name="Hexágono 22"/>
          <p:cNvSpPr/>
          <p:nvPr/>
        </p:nvSpPr>
        <p:spPr>
          <a:xfrm>
            <a:off x="4096469" y="2577717"/>
            <a:ext cx="1094450" cy="887248"/>
          </a:xfrm>
          <a:prstGeom prst="hexagon">
            <a:avLst/>
          </a:prstGeom>
          <a:solidFill>
            <a:srgbClr val="0066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a:latin typeface="Arial"/>
                <a:cs typeface="Arial"/>
              </a:rPr>
              <a:t>4</a:t>
            </a:r>
          </a:p>
        </p:txBody>
      </p:sp>
      <p:sp>
        <p:nvSpPr>
          <p:cNvPr id="24" name="Google Shape;202;p26"/>
          <p:cNvSpPr txBox="1">
            <a:spLocks/>
          </p:cNvSpPr>
          <p:nvPr/>
        </p:nvSpPr>
        <p:spPr>
          <a:xfrm>
            <a:off x="3431332" y="3901190"/>
            <a:ext cx="2163558" cy="783712"/>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RPr/>
            </a:defPPr>
            <a:lvl1pPr marL="0" indent="0" algn="ctr">
              <a:lnSpc>
                <a:spcPct val="90000"/>
              </a:lnSpc>
              <a:buClr>
                <a:srgbClr val="FFFFFF"/>
              </a:buClr>
              <a:buSzPts val="1400"/>
              <a:buFont typeface="Work Sans SemiBold"/>
              <a:buNone/>
              <a:defRPr sz="1800" b="1">
                <a:solidFill>
                  <a:schemeClr val="accent3">
                    <a:lumMod val="50000"/>
                  </a:schemeClr>
                </a:solidFill>
                <a:latin typeface="Calibri" panose="020F0502020204030204" pitchFamily="34" charset="0"/>
                <a:ea typeface="Work Sans Light"/>
                <a:cs typeface="Calibri" panose="020F0502020204030204" pitchFamily="34" charset="0"/>
              </a:defRPr>
            </a:lvl1pPr>
            <a:lvl2pPr>
              <a:buClr>
                <a:srgbClr val="FFFFFF"/>
              </a:buClr>
              <a:buSzPts val="1100"/>
              <a:buNone/>
              <a:defRPr>
                <a:solidFill>
                  <a:srgbClr val="FFFFFF"/>
                </a:solidFill>
              </a:defRPr>
            </a:lvl2pPr>
            <a:lvl3pPr>
              <a:buClr>
                <a:srgbClr val="FFFFFF"/>
              </a:buClr>
              <a:buSzPts val="1100"/>
              <a:buNone/>
              <a:defRPr>
                <a:solidFill>
                  <a:srgbClr val="FFFFFF"/>
                </a:solidFill>
              </a:defRPr>
            </a:lvl3pPr>
            <a:lvl4pPr>
              <a:buClr>
                <a:srgbClr val="FFFFFF"/>
              </a:buClr>
              <a:buSzPts val="1100"/>
              <a:buNone/>
              <a:defRPr>
                <a:solidFill>
                  <a:srgbClr val="FFFFFF"/>
                </a:solidFill>
              </a:defRPr>
            </a:lvl4pPr>
            <a:lvl5pPr>
              <a:buClr>
                <a:srgbClr val="FFFFFF"/>
              </a:buClr>
              <a:buSzPts val="1100"/>
              <a:buNone/>
              <a:defRPr>
                <a:solidFill>
                  <a:srgbClr val="FFFFFF"/>
                </a:solidFill>
              </a:defRPr>
            </a:lvl5pPr>
            <a:lvl6pPr>
              <a:buClr>
                <a:srgbClr val="FFFFFF"/>
              </a:buClr>
              <a:buSzPts val="1100"/>
              <a:buNone/>
              <a:defRPr>
                <a:solidFill>
                  <a:srgbClr val="FFFFFF"/>
                </a:solidFill>
              </a:defRPr>
            </a:lvl6pPr>
            <a:lvl7pPr>
              <a:buClr>
                <a:srgbClr val="FFFFFF"/>
              </a:buClr>
              <a:buSzPts val="1100"/>
              <a:buNone/>
              <a:defRPr>
                <a:solidFill>
                  <a:srgbClr val="FFFFFF"/>
                </a:solidFill>
              </a:defRPr>
            </a:lvl7pPr>
            <a:lvl8pPr>
              <a:buClr>
                <a:srgbClr val="FFFFFF"/>
              </a:buClr>
              <a:buSzPts val="1100"/>
              <a:buNone/>
              <a:defRPr>
                <a:solidFill>
                  <a:srgbClr val="FFFFFF"/>
                </a:solidFill>
              </a:defRPr>
            </a:lvl8pPr>
            <a:lvl9pPr>
              <a:buClr>
                <a:srgbClr val="FFFFFF"/>
              </a:buClr>
              <a:buSzPts val="1100"/>
              <a:buNone/>
              <a:defRPr>
                <a:solidFill>
                  <a:srgbClr val="FFFFFF"/>
                </a:solidFill>
              </a:defRPr>
            </a:lvl9pPr>
          </a:lstStyle>
          <a:p>
            <a:pPr algn="l" defTabSz="685783"/>
            <a:r>
              <a:rPr lang="en-US" sz="1400" b="0" dirty="0">
                <a:solidFill>
                  <a:srgbClr val="152A53"/>
                </a:solidFill>
                <a:latin typeface="Arial" panose="020B0604020202020204" pitchFamily="34" charset="0"/>
                <a:cs typeface="Arial" panose="020B0604020202020204" pitchFamily="34" charset="0"/>
              </a:rPr>
              <a:t>Migrants in Transit</a:t>
            </a:r>
          </a:p>
          <a:p>
            <a:pPr algn="l" defTabSz="685783"/>
            <a:r>
              <a:rPr lang="en-US" sz="1400" b="0" dirty="0">
                <a:solidFill>
                  <a:srgbClr val="152A53"/>
                </a:solidFill>
                <a:latin typeface="Arial" panose="020B0604020202020204" pitchFamily="34" charset="0"/>
                <a:cs typeface="Arial" panose="020B0604020202020204" pitchFamily="34" charset="0"/>
              </a:rPr>
              <a:t>only to Ecuador went from </a:t>
            </a:r>
            <a:r>
              <a:rPr lang="en-US" sz="1400" dirty="0">
                <a:solidFill>
                  <a:srgbClr val="152A53"/>
                </a:solidFill>
                <a:latin typeface="Arial" panose="020B0604020202020204" pitchFamily="34" charset="0"/>
                <a:cs typeface="Arial" panose="020B0604020202020204" pitchFamily="34" charset="0"/>
              </a:rPr>
              <a:t>32.811 (2016) </a:t>
            </a:r>
            <a:r>
              <a:rPr lang="en-US" sz="1400" b="0" dirty="0">
                <a:solidFill>
                  <a:srgbClr val="152A53"/>
                </a:solidFill>
                <a:latin typeface="Arial" panose="020B0604020202020204" pitchFamily="34" charset="0"/>
                <a:cs typeface="Arial" panose="020B0604020202020204" pitchFamily="34" charset="0"/>
              </a:rPr>
              <a:t>to </a:t>
            </a:r>
          </a:p>
          <a:p>
            <a:pPr algn="l" defTabSz="685783"/>
            <a:r>
              <a:rPr lang="en-US" sz="1400" dirty="0">
                <a:solidFill>
                  <a:srgbClr val="152A53"/>
                </a:solidFill>
                <a:latin typeface="Arial" panose="020B0604020202020204" pitchFamily="34" charset="0"/>
                <a:cs typeface="Arial" panose="020B0604020202020204" pitchFamily="34" charset="0"/>
              </a:rPr>
              <a:t>710.366 (2018)</a:t>
            </a:r>
          </a:p>
        </p:txBody>
      </p:sp>
      <p:sp>
        <p:nvSpPr>
          <p:cNvPr id="25" name="Rectángulo 24"/>
          <p:cNvSpPr/>
          <p:nvPr/>
        </p:nvSpPr>
        <p:spPr>
          <a:xfrm>
            <a:off x="2808899" y="3756098"/>
            <a:ext cx="2984400" cy="1080000"/>
          </a:xfrm>
          <a:prstGeom prst="rect">
            <a:avLst/>
          </a:prstGeom>
          <a:noFill/>
          <a:ln w="12700" cmpd="sng">
            <a:solidFill>
              <a:srgbClr val="0066CD"/>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26" name="Hexágono 25"/>
          <p:cNvSpPr/>
          <p:nvPr/>
        </p:nvSpPr>
        <p:spPr>
          <a:xfrm>
            <a:off x="2267392" y="3850440"/>
            <a:ext cx="1094450" cy="887248"/>
          </a:xfrm>
          <a:prstGeom prst="hexagon">
            <a:avLst/>
          </a:prstGeom>
          <a:solidFill>
            <a:srgbClr val="0066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a:latin typeface="Arial"/>
                <a:cs typeface="Arial"/>
              </a:rPr>
              <a:t>5</a:t>
            </a:r>
          </a:p>
        </p:txBody>
      </p:sp>
      <p:sp>
        <p:nvSpPr>
          <p:cNvPr id="20" name="Rectángulo 19"/>
          <p:cNvSpPr/>
          <p:nvPr/>
        </p:nvSpPr>
        <p:spPr>
          <a:xfrm>
            <a:off x="6963914" y="4669404"/>
            <a:ext cx="2110079" cy="415498"/>
          </a:xfrm>
          <a:prstGeom prst="rect">
            <a:avLst/>
          </a:prstGeom>
        </p:spPr>
        <p:txBody>
          <a:bodyPr wrap="square">
            <a:spAutoFit/>
          </a:bodyPr>
          <a:lstStyle/>
          <a:p>
            <a:pPr algn="r"/>
            <a:r>
              <a:rPr lang="en-US" sz="700" dirty="0">
                <a:solidFill>
                  <a:schemeClr val="bg1">
                    <a:lumMod val="50000"/>
                  </a:schemeClr>
                </a:solidFill>
                <a:latin typeface="+mj-lt"/>
              </a:rPr>
              <a:t>Source: </a:t>
            </a:r>
            <a:r>
              <a:rPr lang="en-US" sz="700" dirty="0" err="1">
                <a:solidFill>
                  <a:schemeClr val="bg1">
                    <a:lumMod val="50000"/>
                  </a:schemeClr>
                </a:solidFill>
                <a:latin typeface="+mj-lt"/>
              </a:rPr>
              <a:t>Migración</a:t>
            </a:r>
            <a:r>
              <a:rPr lang="en-US" sz="700" dirty="0">
                <a:solidFill>
                  <a:schemeClr val="bg1">
                    <a:lumMod val="50000"/>
                  </a:schemeClr>
                </a:solidFill>
                <a:latin typeface="+mj-lt"/>
              </a:rPr>
              <a:t> Colombia. </a:t>
            </a:r>
            <a:r>
              <a:rPr lang="en-US" sz="700" dirty="0" err="1">
                <a:solidFill>
                  <a:schemeClr val="bg1">
                    <a:lumMod val="50000"/>
                  </a:schemeClr>
                </a:solidFill>
                <a:latin typeface="+mj-lt"/>
              </a:rPr>
              <a:t>Reporte</a:t>
            </a:r>
            <a:r>
              <a:rPr lang="en-US" sz="700" dirty="0">
                <a:solidFill>
                  <a:schemeClr val="bg1">
                    <a:lumMod val="50000"/>
                  </a:schemeClr>
                </a:solidFill>
                <a:latin typeface="+mj-lt"/>
              </a:rPr>
              <a:t> </a:t>
            </a:r>
            <a:r>
              <a:rPr lang="en-US" sz="700" dirty="0" err="1">
                <a:solidFill>
                  <a:schemeClr val="bg1">
                    <a:lumMod val="50000"/>
                  </a:schemeClr>
                </a:solidFill>
                <a:latin typeface="+mj-lt"/>
              </a:rPr>
              <a:t>Migratorio</a:t>
            </a:r>
            <a:r>
              <a:rPr lang="en-US" sz="700" dirty="0">
                <a:solidFill>
                  <a:schemeClr val="bg1">
                    <a:lumMod val="50000"/>
                  </a:schemeClr>
                </a:solidFill>
                <a:latin typeface="+mj-lt"/>
              </a:rPr>
              <a:t> de Venezolanos en Colombia. </a:t>
            </a:r>
            <a:r>
              <a:rPr lang="en-US" sz="700" dirty="0" err="1">
                <a:solidFill>
                  <a:schemeClr val="bg1">
                    <a:lumMod val="50000"/>
                  </a:schemeClr>
                </a:solidFill>
                <a:latin typeface="+mj-lt"/>
              </a:rPr>
              <a:t>Seguimiento</a:t>
            </a:r>
            <a:r>
              <a:rPr lang="en-US" sz="700" dirty="0">
                <a:solidFill>
                  <a:schemeClr val="bg1">
                    <a:lumMod val="50000"/>
                  </a:schemeClr>
                </a:solidFill>
                <a:latin typeface="+mj-lt"/>
              </a:rPr>
              <a:t> </a:t>
            </a:r>
            <a:r>
              <a:rPr lang="en-US" sz="700" dirty="0" err="1">
                <a:solidFill>
                  <a:schemeClr val="bg1">
                    <a:lumMod val="50000"/>
                  </a:schemeClr>
                </a:solidFill>
                <a:latin typeface="+mj-lt"/>
              </a:rPr>
              <a:t>Estadístico</a:t>
            </a:r>
            <a:r>
              <a:rPr lang="en-US" sz="700" dirty="0">
                <a:solidFill>
                  <a:schemeClr val="bg1">
                    <a:lumMod val="50000"/>
                  </a:schemeClr>
                </a:solidFill>
                <a:latin typeface="+mj-lt"/>
              </a:rPr>
              <a:t> No. 111. 04 de </a:t>
            </a:r>
            <a:r>
              <a:rPr lang="en-US" sz="700" dirty="0" err="1">
                <a:solidFill>
                  <a:schemeClr val="bg1">
                    <a:lumMod val="50000"/>
                  </a:schemeClr>
                </a:solidFill>
                <a:latin typeface="+mj-lt"/>
              </a:rPr>
              <a:t>junio</a:t>
            </a:r>
            <a:r>
              <a:rPr lang="en-US" sz="700" dirty="0">
                <a:solidFill>
                  <a:schemeClr val="bg1">
                    <a:lumMod val="50000"/>
                  </a:schemeClr>
                </a:solidFill>
                <a:latin typeface="+mj-lt"/>
              </a:rPr>
              <a:t> de 2019</a:t>
            </a:r>
          </a:p>
        </p:txBody>
      </p:sp>
      <p:sp>
        <p:nvSpPr>
          <p:cNvPr id="27" name="Rectangle 2">
            <a:extLst>
              <a:ext uri="{FF2B5EF4-FFF2-40B4-BE49-F238E27FC236}">
                <a16:creationId xmlns="" xmlns:a16="http://schemas.microsoft.com/office/drawing/2014/main" id="{DB664C4F-A6D0-446D-9D6B-C78B34C7C349}"/>
              </a:ext>
            </a:extLst>
          </p:cNvPr>
          <p:cNvSpPr txBox="1">
            <a:spLocks noChangeArrowheads="1"/>
          </p:cNvSpPr>
          <p:nvPr/>
        </p:nvSpPr>
        <p:spPr>
          <a:xfrm>
            <a:off x="5013041" y="284493"/>
            <a:ext cx="3763912" cy="417407"/>
          </a:xfrm>
          <a:prstGeom prst="rect">
            <a:avLst/>
          </a:prstGeom>
          <a:noFill/>
          <a:ln>
            <a:noFill/>
          </a:ln>
        </p:spPr>
        <p:txBody>
          <a:bodyPr spcFirstLastPara="1" wrap="square" lIns="68580" tIns="34290" rIns="68580" bIns="3429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1400"/>
              <a:buFont typeface="Work Sans SemiBold"/>
              <a:buNone/>
              <a:defRPr sz="3000" b="0" i="0" u="none" strike="noStrike" cap="none">
                <a:solidFill>
                  <a:srgbClr val="0066CD"/>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9pPr>
          </a:lstStyle>
          <a:p>
            <a:pPr algn="r"/>
            <a:r>
              <a:rPr lang="en-US" sz="2800" b="1" spc="-150" dirty="0">
                <a:solidFill>
                  <a:srgbClr val="3F76FF"/>
                </a:solidFill>
                <a:latin typeface="+mj-lt"/>
                <a:ea typeface="Work Sans"/>
                <a:cs typeface="Work Sans"/>
                <a:sym typeface="Work Sans"/>
              </a:rPr>
              <a:t>Migratory phenomena</a:t>
            </a:r>
          </a:p>
        </p:txBody>
      </p:sp>
      <p:sp>
        <p:nvSpPr>
          <p:cNvPr id="28" name="Rectángulo 27">
            <a:extLst>
              <a:ext uri="{FF2B5EF4-FFF2-40B4-BE49-F238E27FC236}">
                <a16:creationId xmlns="" xmlns:a16="http://schemas.microsoft.com/office/drawing/2014/main" id="{6B305DEC-9557-4A8A-8816-BDD6A13EEAB8}"/>
              </a:ext>
            </a:extLst>
          </p:cNvPr>
          <p:cNvSpPr/>
          <p:nvPr/>
        </p:nvSpPr>
        <p:spPr>
          <a:xfrm>
            <a:off x="7260956" y="722525"/>
            <a:ext cx="1515996" cy="480131"/>
          </a:xfrm>
          <a:prstGeom prst="rect">
            <a:avLst/>
          </a:prstGeom>
          <a:noFill/>
          <a:ln>
            <a:noFill/>
          </a:ln>
        </p:spPr>
        <p:txBody>
          <a:bodyPr spcFirstLastPara="1" wrap="square" lIns="68580" tIns="34290" rIns="68580" bIns="34290" anchor="t" anchorCtr="0"/>
          <a:lstStyle/>
          <a:p>
            <a:pPr algn="r">
              <a:lnSpc>
                <a:spcPct val="90000"/>
              </a:lnSpc>
              <a:buClr>
                <a:srgbClr val="FFFFFF"/>
              </a:buClr>
              <a:buSzPts val="1400"/>
            </a:pPr>
            <a:r>
              <a:rPr lang="en-US" sz="2400" spc="-150" dirty="0">
                <a:solidFill>
                  <a:srgbClr val="073763"/>
                </a:solidFill>
                <a:latin typeface="+mj-lt"/>
                <a:sym typeface="Work Sans"/>
              </a:rPr>
              <a:t>June 2019</a:t>
            </a:r>
            <a:endParaRPr lang="en-US" sz="2400" spc="-150" dirty="0">
              <a:solidFill>
                <a:srgbClr val="073763"/>
              </a:solidFill>
              <a:latin typeface="+mj-lt"/>
            </a:endParaRPr>
          </a:p>
        </p:txBody>
      </p:sp>
      <p:cxnSp>
        <p:nvCxnSpPr>
          <p:cNvPr id="21" name="Conector recto 20">
            <a:extLst>
              <a:ext uri="{FF2B5EF4-FFF2-40B4-BE49-F238E27FC236}">
                <a16:creationId xmlns="" xmlns:a16="http://schemas.microsoft.com/office/drawing/2014/main" id="{29CAB23C-CBDF-654B-A0FC-1C59911F2320}"/>
              </a:ext>
            </a:extLst>
          </p:cNvPr>
          <p:cNvCxnSpPr>
            <a:cxnSpLocks/>
          </p:cNvCxnSpPr>
          <p:nvPr/>
        </p:nvCxnSpPr>
        <p:spPr>
          <a:xfrm>
            <a:off x="5377912" y="731776"/>
            <a:ext cx="4090392" cy="0"/>
          </a:xfrm>
          <a:prstGeom prst="line">
            <a:avLst/>
          </a:prstGeom>
          <a:ln w="12700">
            <a:solidFill>
              <a:srgbClr val="152A53"/>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P spid="6" grpId="0" animBg="1"/>
      <p:bldP spid="202" grpId="0"/>
      <p:bldP spid="10" grpId="0"/>
      <p:bldP spid="11" grpId="0"/>
      <p:bldP spid="12" grpId="0"/>
      <p:bldP spid="4" grpId="0" animBg="1"/>
      <p:bldP spid="16" grpId="0" animBg="1"/>
      <p:bldP spid="18" grpId="0" animBg="1"/>
      <p:bldP spid="22" grpId="0" animBg="1"/>
      <p:bldP spid="23" grpId="0" animBg="1"/>
      <p:bldP spid="24" grpId="0"/>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Shape 125"/>
        <p:cNvGrpSpPr/>
        <p:nvPr/>
      </p:nvGrpSpPr>
      <p:grpSpPr>
        <a:xfrm>
          <a:off x="0" y="0"/>
          <a:ext cx="0" cy="0"/>
          <a:chOff x="0" y="0"/>
          <a:chExt cx="0" cy="0"/>
        </a:xfrm>
      </p:grpSpPr>
      <p:sp>
        <p:nvSpPr>
          <p:cNvPr id="6" name="Rectangle 2">
            <a:extLst>
              <a:ext uri="{FF2B5EF4-FFF2-40B4-BE49-F238E27FC236}">
                <a16:creationId xmlns="" xmlns:a16="http://schemas.microsoft.com/office/drawing/2014/main" id="{6E79B903-24E0-3C42-9695-9C2EDE360789}"/>
              </a:ext>
            </a:extLst>
          </p:cNvPr>
          <p:cNvSpPr txBox="1">
            <a:spLocks noChangeArrowheads="1"/>
          </p:cNvSpPr>
          <p:nvPr/>
        </p:nvSpPr>
        <p:spPr>
          <a:xfrm>
            <a:off x="5300663" y="284493"/>
            <a:ext cx="3476289" cy="417407"/>
          </a:xfrm>
          <a:prstGeom prst="rect">
            <a:avLst/>
          </a:prstGeom>
          <a:noFill/>
          <a:ln>
            <a:noFill/>
          </a:ln>
        </p:spPr>
        <p:txBody>
          <a:bodyPr spcFirstLastPara="1" wrap="square" lIns="68580" tIns="34290" rIns="68580" bIns="3429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1400"/>
              <a:buFont typeface="Work Sans SemiBold"/>
              <a:buNone/>
              <a:defRPr sz="3000" b="0" i="0" u="none" strike="noStrike" cap="none">
                <a:solidFill>
                  <a:srgbClr val="0066CD"/>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9pPr>
          </a:lstStyle>
          <a:p>
            <a:pPr algn="r"/>
            <a:r>
              <a:rPr lang="en-US" sz="2800" b="1" spc="-150" dirty="0">
                <a:solidFill>
                  <a:srgbClr val="3F76FF"/>
                </a:solidFill>
                <a:ea typeface="Work Sans"/>
                <a:cs typeface="Work Sans"/>
                <a:sym typeface="Work Sans"/>
              </a:rPr>
              <a:t>Measles in Colombia</a:t>
            </a:r>
          </a:p>
        </p:txBody>
      </p:sp>
      <p:sp>
        <p:nvSpPr>
          <p:cNvPr id="7" name="Rectángulo 6">
            <a:extLst>
              <a:ext uri="{FF2B5EF4-FFF2-40B4-BE49-F238E27FC236}">
                <a16:creationId xmlns="" xmlns:a16="http://schemas.microsoft.com/office/drawing/2014/main" id="{3A399A41-A2BC-7847-A693-8848212BEF44}"/>
              </a:ext>
            </a:extLst>
          </p:cNvPr>
          <p:cNvSpPr/>
          <p:nvPr/>
        </p:nvSpPr>
        <p:spPr>
          <a:xfrm>
            <a:off x="7042182" y="701900"/>
            <a:ext cx="1734770" cy="480131"/>
          </a:xfrm>
          <a:prstGeom prst="rect">
            <a:avLst/>
          </a:prstGeom>
          <a:noFill/>
          <a:ln>
            <a:noFill/>
          </a:ln>
        </p:spPr>
        <p:txBody>
          <a:bodyPr spcFirstLastPara="1" wrap="square" lIns="68580" tIns="34290" rIns="68580" bIns="34290" anchor="t" anchorCtr="0"/>
          <a:lstStyle/>
          <a:p>
            <a:pPr algn="r">
              <a:lnSpc>
                <a:spcPct val="90000"/>
              </a:lnSpc>
              <a:buClr>
                <a:srgbClr val="FFFFFF"/>
              </a:buClr>
              <a:buSzPts val="1400"/>
            </a:pPr>
            <a:r>
              <a:rPr lang="es-CO" sz="2400" spc="-150" dirty="0">
                <a:solidFill>
                  <a:schemeClr val="bg1"/>
                </a:solidFill>
                <a:latin typeface="+mj-lt"/>
                <a:sym typeface="Work Sans"/>
              </a:rPr>
              <a:t>2017-2019</a:t>
            </a:r>
            <a:endParaRPr lang="es-CO" sz="2400" spc="-150" dirty="0">
              <a:solidFill>
                <a:schemeClr val="bg1"/>
              </a:solidFill>
              <a:latin typeface="+mj-lt"/>
            </a:endParaRPr>
          </a:p>
        </p:txBody>
      </p:sp>
      <p:cxnSp>
        <p:nvCxnSpPr>
          <p:cNvPr id="8" name="Conector recto 7">
            <a:extLst>
              <a:ext uri="{FF2B5EF4-FFF2-40B4-BE49-F238E27FC236}">
                <a16:creationId xmlns="" xmlns:a16="http://schemas.microsoft.com/office/drawing/2014/main" id="{DE2F2257-FBA2-2049-9AAF-6376B1FF59EA}"/>
              </a:ext>
            </a:extLst>
          </p:cNvPr>
          <p:cNvCxnSpPr>
            <a:cxnSpLocks/>
          </p:cNvCxnSpPr>
          <p:nvPr/>
        </p:nvCxnSpPr>
        <p:spPr>
          <a:xfrm>
            <a:off x="6244828" y="693031"/>
            <a:ext cx="3207978"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Text Box 10">
            <a:extLst>
              <a:ext uri="{FF2B5EF4-FFF2-40B4-BE49-F238E27FC236}">
                <a16:creationId xmlns="" xmlns:a16="http://schemas.microsoft.com/office/drawing/2014/main" id="{14DABCB4-D0AD-F44C-8076-FC8DF33D30DB}"/>
              </a:ext>
            </a:extLst>
          </p:cNvPr>
          <p:cNvSpPr txBox="1">
            <a:spLocks noChangeArrowheads="1"/>
          </p:cNvSpPr>
          <p:nvPr/>
        </p:nvSpPr>
        <p:spPr bwMode="auto">
          <a:xfrm>
            <a:off x="3651744" y="4485732"/>
            <a:ext cx="2160000" cy="372986"/>
          </a:xfrm>
          <a:prstGeom prst="homePlate">
            <a:avLst>
              <a:gd name="adj" fmla="val 0"/>
            </a:avLst>
          </a:prstGeom>
          <a:solidFill>
            <a:srgbClr val="507AE2"/>
          </a:solidFill>
          <a:ln w="9525" algn="ctr">
            <a:noFill/>
            <a:miter lim="800000"/>
            <a:headEnd/>
            <a:tailEnd/>
          </a:ln>
        </p:spPr>
        <p:txBody>
          <a:bodyPr wrap="square" anchor="ctr">
            <a:noAutofit/>
          </a:bodyPr>
          <a:lstStyle>
            <a:defPPr marR="0" lvl="0" algn="l" rtl="0">
              <a:lnSpc>
                <a:spcPct val="100000"/>
              </a:lnSpc>
              <a:spcBef>
                <a:spcPts val="0"/>
              </a:spcBef>
              <a:spcAft>
                <a:spcPts val="0"/>
              </a:spcAft>
            </a:defPPr>
            <a:lvl1pPr>
              <a:defRPr sz="800" b="1">
                <a:solidFill>
                  <a:schemeClr val="bg1"/>
                </a:solidFill>
                <a:latin typeface="Arial" panose="020B0604020202020204" pitchFamily="34" charset="0"/>
                <a:cs typeface="Arial" panose="020B060402020202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sz="1050" b="0" dirty="0"/>
              <a:t>Introduction of </a:t>
            </a:r>
            <a:r>
              <a:rPr lang="en-US" sz="1050" dirty="0"/>
              <a:t>zero dose </a:t>
            </a:r>
            <a:r>
              <a:rPr lang="en-US" sz="1050" b="0" dirty="0"/>
              <a:t>vaccination, September 2018</a:t>
            </a:r>
            <a:endParaRPr lang="es-ES" sz="1050" b="0" dirty="0"/>
          </a:p>
        </p:txBody>
      </p:sp>
      <p:sp>
        <p:nvSpPr>
          <p:cNvPr id="18" name="Text Box 10">
            <a:extLst>
              <a:ext uri="{FF2B5EF4-FFF2-40B4-BE49-F238E27FC236}">
                <a16:creationId xmlns="" xmlns:a16="http://schemas.microsoft.com/office/drawing/2014/main" id="{8F561672-226A-874F-9878-FF6E0DA73162}"/>
              </a:ext>
            </a:extLst>
          </p:cNvPr>
          <p:cNvSpPr txBox="1">
            <a:spLocks noChangeArrowheads="1"/>
          </p:cNvSpPr>
          <p:nvPr/>
        </p:nvSpPr>
        <p:spPr bwMode="auto">
          <a:xfrm>
            <a:off x="1023460" y="4485732"/>
            <a:ext cx="2264117" cy="372988"/>
          </a:xfrm>
          <a:prstGeom prst="homePlate">
            <a:avLst>
              <a:gd name="adj" fmla="val 0"/>
            </a:avLst>
          </a:prstGeom>
          <a:solidFill>
            <a:srgbClr val="507AE2"/>
          </a:solidFill>
          <a:ln w="9525" algn="ctr">
            <a:noFill/>
            <a:miter lim="800000"/>
            <a:headEnd/>
            <a:tailEnd/>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sz="1050" dirty="0">
                <a:solidFill>
                  <a:schemeClr val="bg1"/>
                </a:solidFill>
                <a:latin typeface="Arial" panose="020B0604020202020204" pitchFamily="34" charset="0"/>
                <a:cs typeface="Arial" panose="020B0604020202020204" pitchFamily="34" charset="0"/>
              </a:rPr>
              <a:t>Start of </a:t>
            </a:r>
            <a:r>
              <a:rPr lang="en-US" sz="1050" b="1" dirty="0">
                <a:solidFill>
                  <a:schemeClr val="bg1"/>
                </a:solidFill>
                <a:latin typeface="Arial" panose="020B0604020202020204" pitchFamily="34" charset="0"/>
                <a:cs typeface="Arial" panose="020B0604020202020204" pitchFamily="34" charset="0"/>
              </a:rPr>
              <a:t>vaccination program for Venezuelan migrants</a:t>
            </a:r>
            <a:r>
              <a:rPr lang="en-US" sz="1050" dirty="0">
                <a:solidFill>
                  <a:schemeClr val="bg1"/>
                </a:solidFill>
                <a:latin typeface="Arial" panose="020B0604020202020204" pitchFamily="34" charset="0"/>
                <a:cs typeface="Arial" panose="020B0604020202020204" pitchFamily="34" charset="0"/>
              </a:rPr>
              <a:t>, July 2017</a:t>
            </a:r>
            <a:endParaRPr lang="es-CO" sz="1050" dirty="0">
              <a:solidFill>
                <a:schemeClr val="bg1"/>
              </a:solidFill>
              <a:latin typeface="Arial" panose="020B0604020202020204" pitchFamily="34" charset="0"/>
              <a:cs typeface="Arial" panose="020B0604020202020204" pitchFamily="34" charset="0"/>
            </a:endParaRPr>
          </a:p>
        </p:txBody>
      </p:sp>
      <p:sp>
        <p:nvSpPr>
          <p:cNvPr id="20" name="Text Box 10">
            <a:extLst>
              <a:ext uri="{FF2B5EF4-FFF2-40B4-BE49-F238E27FC236}">
                <a16:creationId xmlns="" xmlns:a16="http://schemas.microsoft.com/office/drawing/2014/main" id="{D3F7CF11-738F-7749-9D76-EA27F72613DE}"/>
              </a:ext>
            </a:extLst>
          </p:cNvPr>
          <p:cNvSpPr txBox="1">
            <a:spLocks noChangeArrowheads="1"/>
          </p:cNvSpPr>
          <p:nvPr/>
        </p:nvSpPr>
        <p:spPr bwMode="auto">
          <a:xfrm>
            <a:off x="6175911" y="4485733"/>
            <a:ext cx="1359910" cy="372986"/>
          </a:xfrm>
          <a:prstGeom prst="homePlate">
            <a:avLst>
              <a:gd name="adj" fmla="val 0"/>
            </a:avLst>
          </a:prstGeom>
          <a:solidFill>
            <a:srgbClr val="507AE2"/>
          </a:solidFill>
          <a:ln w="9525" algn="ctr">
            <a:noFill/>
            <a:miter lim="800000"/>
            <a:headEnd/>
            <a:tailEnd/>
          </a:ln>
        </p:spPr>
        <p:txBody>
          <a:bodyPr wrap="square" anchor="ctr">
            <a:noAutofit/>
          </a:bodyPr>
          <a:lstStyle>
            <a:defPPr marR="0" lvl="0" algn="l" rtl="0">
              <a:lnSpc>
                <a:spcPct val="100000"/>
              </a:lnSpc>
              <a:spcBef>
                <a:spcPts val="0"/>
              </a:spcBef>
              <a:spcAft>
                <a:spcPts val="0"/>
              </a:spcAft>
            </a:defPPr>
            <a:lvl1pPr>
              <a:defRPr sz="800" b="1">
                <a:solidFill>
                  <a:schemeClr val="bg1"/>
                </a:solidFill>
                <a:latin typeface="Arial" panose="020B0604020202020204" pitchFamily="34" charset="0"/>
                <a:cs typeface="Arial" panose="020B060402020202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sz="1050" b="0" dirty="0"/>
              <a:t>1 Measles death </a:t>
            </a:r>
          </a:p>
        </p:txBody>
      </p:sp>
      <p:graphicFrame>
        <p:nvGraphicFramePr>
          <p:cNvPr id="31" name="Gráfico 30">
            <a:extLst>
              <a:ext uri="{FF2B5EF4-FFF2-40B4-BE49-F238E27FC236}">
                <a16:creationId xmlns="" xmlns:a16="http://schemas.microsoft.com/office/drawing/2014/main" id="{D448AEB4-FD06-4358-9DB4-A32257E7AC99}"/>
              </a:ext>
            </a:extLst>
          </p:cNvPr>
          <p:cNvGraphicFramePr/>
          <p:nvPr>
            <p:extLst>
              <p:ext uri="{D42A27DB-BD31-4B8C-83A1-F6EECF244321}">
                <p14:modId xmlns:p14="http://schemas.microsoft.com/office/powerpoint/2010/main" val="785735090"/>
              </p:ext>
            </p:extLst>
          </p:nvPr>
        </p:nvGraphicFramePr>
        <p:xfrm>
          <a:off x="703810" y="1403272"/>
          <a:ext cx="7541290" cy="2775980"/>
        </p:xfrm>
        <a:graphic>
          <a:graphicData uri="http://schemas.openxmlformats.org/drawingml/2006/chart">
            <c:chart xmlns:c="http://schemas.openxmlformats.org/drawingml/2006/chart" xmlns:r="http://schemas.openxmlformats.org/officeDocument/2006/relationships" r:id="rId3"/>
          </a:graphicData>
        </a:graphic>
      </p:graphicFrame>
      <p:sp>
        <p:nvSpPr>
          <p:cNvPr id="13" name="Forma libre 12">
            <a:extLst>
              <a:ext uri="{FF2B5EF4-FFF2-40B4-BE49-F238E27FC236}">
                <a16:creationId xmlns="" xmlns:a16="http://schemas.microsoft.com/office/drawing/2014/main" id="{75CEE804-A859-894E-B74A-2EBB9209F0E7}"/>
              </a:ext>
            </a:extLst>
          </p:cNvPr>
          <p:cNvSpPr/>
          <p:nvPr/>
        </p:nvSpPr>
        <p:spPr>
          <a:xfrm>
            <a:off x="6710767" y="3688596"/>
            <a:ext cx="232475" cy="797135"/>
          </a:xfrm>
          <a:custGeom>
            <a:avLst/>
            <a:gdLst>
              <a:gd name="connsiteX0" fmla="*/ 0 w 232475"/>
              <a:gd name="connsiteY0" fmla="*/ 0 h 658678"/>
              <a:gd name="connsiteX1" fmla="*/ 232475 w 232475"/>
              <a:gd name="connsiteY1" fmla="*/ 0 h 658678"/>
              <a:gd name="connsiteX2" fmla="*/ 232475 w 232475"/>
              <a:gd name="connsiteY2" fmla="*/ 658678 h 658678"/>
            </a:gdLst>
            <a:ahLst/>
            <a:cxnLst>
              <a:cxn ang="0">
                <a:pos x="connsiteX0" y="connsiteY0"/>
              </a:cxn>
              <a:cxn ang="0">
                <a:pos x="connsiteX1" y="connsiteY1"/>
              </a:cxn>
              <a:cxn ang="0">
                <a:pos x="connsiteX2" y="connsiteY2"/>
              </a:cxn>
            </a:cxnLst>
            <a:rect l="l" t="t" r="r" b="b"/>
            <a:pathLst>
              <a:path w="232475" h="658678">
                <a:moveTo>
                  <a:pt x="0" y="0"/>
                </a:moveTo>
                <a:lnTo>
                  <a:pt x="232475" y="0"/>
                </a:lnTo>
                <a:lnTo>
                  <a:pt x="232475" y="658678"/>
                </a:lnTo>
              </a:path>
            </a:pathLst>
          </a:custGeom>
          <a:ln w="9525">
            <a:solidFill>
              <a:srgbClr val="3F76FF"/>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5" name="Forma libre 24">
            <a:extLst>
              <a:ext uri="{FF2B5EF4-FFF2-40B4-BE49-F238E27FC236}">
                <a16:creationId xmlns="" xmlns:a16="http://schemas.microsoft.com/office/drawing/2014/main" id="{C8CF03EC-56A2-2B4B-A75A-3DA6841ED0A2}"/>
              </a:ext>
            </a:extLst>
          </p:cNvPr>
          <p:cNvSpPr/>
          <p:nvPr/>
        </p:nvSpPr>
        <p:spPr>
          <a:xfrm flipH="1">
            <a:off x="1975101" y="3688596"/>
            <a:ext cx="232475" cy="797135"/>
          </a:xfrm>
          <a:custGeom>
            <a:avLst/>
            <a:gdLst>
              <a:gd name="connsiteX0" fmla="*/ 0 w 232475"/>
              <a:gd name="connsiteY0" fmla="*/ 0 h 658678"/>
              <a:gd name="connsiteX1" fmla="*/ 232475 w 232475"/>
              <a:gd name="connsiteY1" fmla="*/ 0 h 658678"/>
              <a:gd name="connsiteX2" fmla="*/ 232475 w 232475"/>
              <a:gd name="connsiteY2" fmla="*/ 658678 h 658678"/>
            </a:gdLst>
            <a:ahLst/>
            <a:cxnLst>
              <a:cxn ang="0">
                <a:pos x="connsiteX0" y="connsiteY0"/>
              </a:cxn>
              <a:cxn ang="0">
                <a:pos x="connsiteX1" y="connsiteY1"/>
              </a:cxn>
              <a:cxn ang="0">
                <a:pos x="connsiteX2" y="connsiteY2"/>
              </a:cxn>
            </a:cxnLst>
            <a:rect l="l" t="t" r="r" b="b"/>
            <a:pathLst>
              <a:path w="232475" h="658678">
                <a:moveTo>
                  <a:pt x="0" y="0"/>
                </a:moveTo>
                <a:lnTo>
                  <a:pt x="232475" y="0"/>
                </a:lnTo>
                <a:lnTo>
                  <a:pt x="232475" y="658678"/>
                </a:lnTo>
              </a:path>
            </a:pathLst>
          </a:custGeom>
          <a:ln w="9525">
            <a:solidFill>
              <a:srgbClr val="3F76FF"/>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cxnSp>
        <p:nvCxnSpPr>
          <p:cNvPr id="15" name="Conector recto 14">
            <a:extLst>
              <a:ext uri="{FF2B5EF4-FFF2-40B4-BE49-F238E27FC236}">
                <a16:creationId xmlns="" xmlns:a16="http://schemas.microsoft.com/office/drawing/2014/main" id="{7A3F9A27-FF51-A045-9F9F-45E720FBC624}"/>
              </a:ext>
            </a:extLst>
          </p:cNvPr>
          <p:cNvCxnSpPr>
            <a:cxnSpLocks/>
          </p:cNvCxnSpPr>
          <p:nvPr/>
        </p:nvCxnSpPr>
        <p:spPr>
          <a:xfrm>
            <a:off x="4474455" y="4114800"/>
            <a:ext cx="0" cy="370931"/>
          </a:xfrm>
          <a:prstGeom prst="line">
            <a:avLst/>
          </a:prstGeom>
          <a:ln w="9525">
            <a:solidFill>
              <a:srgbClr val="3F76FF"/>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350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4" name="Rectángulo 3">
            <a:extLst>
              <a:ext uri="{FF2B5EF4-FFF2-40B4-BE49-F238E27FC236}">
                <a16:creationId xmlns="" xmlns:a16="http://schemas.microsoft.com/office/drawing/2014/main" id="{4FDD512F-CE9C-1D4E-8626-26454930A538}"/>
              </a:ext>
            </a:extLst>
          </p:cNvPr>
          <p:cNvSpPr/>
          <p:nvPr/>
        </p:nvSpPr>
        <p:spPr>
          <a:xfrm>
            <a:off x="6076738" y="1403010"/>
            <a:ext cx="1552518" cy="2442932"/>
          </a:xfrm>
          <a:prstGeom prst="rect">
            <a:avLst/>
          </a:prstGeom>
          <a:solidFill>
            <a:srgbClr val="073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ángulo redondeado 44"/>
          <p:cNvSpPr/>
          <p:nvPr/>
        </p:nvSpPr>
        <p:spPr>
          <a:xfrm>
            <a:off x="4863906" y="1468623"/>
            <a:ext cx="1204445" cy="330579"/>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3F76FF"/>
                </a:solidFill>
                <a:latin typeface="Arial" panose="020B0604020202020204" pitchFamily="34" charset="0"/>
                <a:cs typeface="Arial" panose="020B0604020202020204" pitchFamily="34" charset="0"/>
              </a:rPr>
              <a:t>2019p</a:t>
            </a:r>
          </a:p>
        </p:txBody>
      </p:sp>
      <p:sp>
        <p:nvSpPr>
          <p:cNvPr id="48" name="Rectángulo redondeado 47"/>
          <p:cNvSpPr/>
          <p:nvPr/>
        </p:nvSpPr>
        <p:spPr>
          <a:xfrm>
            <a:off x="483556" y="1932951"/>
            <a:ext cx="1687327" cy="330579"/>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300" b="1" dirty="0">
                <a:solidFill>
                  <a:srgbClr val="073763"/>
                </a:solidFill>
                <a:latin typeface="Arial" panose="020B0604020202020204" pitchFamily="34" charset="0"/>
                <a:cs typeface="Arial" panose="020B0604020202020204" pitchFamily="34" charset="0"/>
              </a:rPr>
              <a:t>Vaccine Doses</a:t>
            </a:r>
          </a:p>
        </p:txBody>
      </p:sp>
      <p:sp>
        <p:nvSpPr>
          <p:cNvPr id="49" name="Rectángulo redondeado 48"/>
          <p:cNvSpPr/>
          <p:nvPr/>
        </p:nvSpPr>
        <p:spPr>
          <a:xfrm>
            <a:off x="4864497" y="1952012"/>
            <a:ext cx="1204445" cy="330579"/>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73763"/>
                </a:solidFill>
                <a:latin typeface="Arial" panose="020B0604020202020204" pitchFamily="34" charset="0"/>
                <a:cs typeface="Arial" panose="020B0604020202020204" pitchFamily="34" charset="0"/>
              </a:rPr>
              <a:t>884,642</a:t>
            </a:r>
          </a:p>
        </p:txBody>
      </p:sp>
      <p:sp>
        <p:nvSpPr>
          <p:cNvPr id="50" name="Rectángulo redondeado 49"/>
          <p:cNvSpPr/>
          <p:nvPr/>
        </p:nvSpPr>
        <p:spPr>
          <a:xfrm>
            <a:off x="150020" y="2475549"/>
            <a:ext cx="2020864" cy="549073"/>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300" b="1" dirty="0">
                <a:solidFill>
                  <a:srgbClr val="073763"/>
                </a:solidFill>
                <a:latin typeface="Arial" panose="020B0604020202020204" pitchFamily="34" charset="0"/>
                <a:cs typeface="Arial" panose="020B0604020202020204" pitchFamily="34" charset="0"/>
              </a:rPr>
              <a:t>Investment on vaccines for migrants</a:t>
            </a:r>
            <a:endParaRPr lang="en-US" sz="1050" b="1" dirty="0">
              <a:solidFill>
                <a:srgbClr val="073763"/>
              </a:solidFill>
              <a:latin typeface="Arial" panose="020B0604020202020204" pitchFamily="34" charset="0"/>
              <a:cs typeface="Arial" panose="020B0604020202020204" pitchFamily="34" charset="0"/>
            </a:endParaRPr>
          </a:p>
        </p:txBody>
      </p:sp>
      <p:sp>
        <p:nvSpPr>
          <p:cNvPr id="51" name="Rectángulo redondeado 50"/>
          <p:cNvSpPr/>
          <p:nvPr/>
        </p:nvSpPr>
        <p:spPr>
          <a:xfrm>
            <a:off x="4864497" y="2595923"/>
            <a:ext cx="1204445" cy="330579"/>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73763"/>
                </a:solidFill>
                <a:latin typeface="Arial" panose="020B0604020202020204" pitchFamily="34" charset="0"/>
                <a:cs typeface="Arial" panose="020B0604020202020204" pitchFamily="34" charset="0"/>
              </a:rPr>
              <a:t>$4.12 </a:t>
            </a:r>
          </a:p>
          <a:p>
            <a:pPr algn="ctr"/>
            <a:r>
              <a:rPr lang="en-US" sz="1200" dirty="0">
                <a:solidFill>
                  <a:srgbClr val="073763"/>
                </a:solidFill>
                <a:latin typeface="Arial" panose="020B0604020202020204" pitchFamily="34" charset="0"/>
                <a:cs typeface="Arial" panose="020B0604020202020204" pitchFamily="34" charset="0"/>
              </a:rPr>
              <a:t>MM USD</a:t>
            </a:r>
          </a:p>
        </p:txBody>
      </p:sp>
      <p:sp>
        <p:nvSpPr>
          <p:cNvPr id="52" name="Rectángulo redondeado 51"/>
          <p:cNvSpPr/>
          <p:nvPr/>
        </p:nvSpPr>
        <p:spPr>
          <a:xfrm>
            <a:off x="150020" y="3316615"/>
            <a:ext cx="2020863" cy="330579"/>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300" b="1" dirty="0">
                <a:solidFill>
                  <a:srgbClr val="073763"/>
                </a:solidFill>
                <a:latin typeface="Arial" panose="020B0604020202020204" pitchFamily="34" charset="0"/>
                <a:cs typeface="Arial" panose="020B0604020202020204" pitchFamily="34" charset="0"/>
              </a:rPr>
              <a:t>Financed Resources for Emergent Service Provision</a:t>
            </a:r>
          </a:p>
        </p:txBody>
      </p:sp>
      <p:sp>
        <p:nvSpPr>
          <p:cNvPr id="53" name="Rectángulo redondeado 52"/>
          <p:cNvSpPr/>
          <p:nvPr/>
        </p:nvSpPr>
        <p:spPr>
          <a:xfrm>
            <a:off x="4864497" y="3322849"/>
            <a:ext cx="1204445" cy="330579"/>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73763"/>
                </a:solidFill>
                <a:latin typeface="Arial" panose="020B0604020202020204" pitchFamily="34" charset="0"/>
                <a:cs typeface="Arial" panose="020B0604020202020204" pitchFamily="34" charset="0"/>
              </a:rPr>
              <a:t>$30 </a:t>
            </a:r>
          </a:p>
          <a:p>
            <a:pPr algn="ctr"/>
            <a:r>
              <a:rPr lang="en-US" sz="1200" dirty="0">
                <a:solidFill>
                  <a:srgbClr val="073763"/>
                </a:solidFill>
                <a:latin typeface="Arial" panose="020B0604020202020204" pitchFamily="34" charset="0"/>
                <a:cs typeface="Arial" panose="020B0604020202020204" pitchFamily="34" charset="0"/>
              </a:rPr>
              <a:t>MM USD</a:t>
            </a:r>
          </a:p>
        </p:txBody>
      </p:sp>
      <p:sp>
        <p:nvSpPr>
          <p:cNvPr id="55" name="Rectángulo redondeado 54"/>
          <p:cNvSpPr/>
          <p:nvPr/>
        </p:nvSpPr>
        <p:spPr>
          <a:xfrm>
            <a:off x="2303658" y="1435402"/>
            <a:ext cx="1204445" cy="330579"/>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3F76FF"/>
                </a:solidFill>
                <a:latin typeface="Arial" panose="020B0604020202020204" pitchFamily="34" charset="0"/>
                <a:cs typeface="Arial" panose="020B0604020202020204" pitchFamily="34" charset="0"/>
              </a:rPr>
              <a:t>2017</a:t>
            </a:r>
          </a:p>
        </p:txBody>
      </p:sp>
      <p:sp>
        <p:nvSpPr>
          <p:cNvPr id="57" name="Rectángulo redondeado 56"/>
          <p:cNvSpPr/>
          <p:nvPr/>
        </p:nvSpPr>
        <p:spPr>
          <a:xfrm>
            <a:off x="3572046" y="1443310"/>
            <a:ext cx="1204445" cy="330579"/>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3F76FF"/>
                </a:solidFill>
                <a:latin typeface="Arial" panose="020B0604020202020204" pitchFamily="34" charset="0"/>
                <a:cs typeface="Arial" panose="020B0604020202020204" pitchFamily="34" charset="0"/>
              </a:rPr>
              <a:t>2018</a:t>
            </a:r>
          </a:p>
        </p:txBody>
      </p:sp>
      <p:sp>
        <p:nvSpPr>
          <p:cNvPr id="60" name="Rectángulo redondeado 59"/>
          <p:cNvSpPr/>
          <p:nvPr/>
        </p:nvSpPr>
        <p:spPr>
          <a:xfrm>
            <a:off x="2258889" y="1952012"/>
            <a:ext cx="1204445" cy="330579"/>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73763"/>
                </a:solidFill>
                <a:latin typeface="Arial" panose="020B0604020202020204" pitchFamily="34" charset="0"/>
                <a:cs typeface="Arial" panose="020B0604020202020204" pitchFamily="34" charset="0"/>
              </a:rPr>
              <a:t>  111,827</a:t>
            </a:r>
          </a:p>
        </p:txBody>
      </p:sp>
      <p:sp>
        <p:nvSpPr>
          <p:cNvPr id="65" name="Rectángulo redondeado 64"/>
          <p:cNvSpPr/>
          <p:nvPr/>
        </p:nvSpPr>
        <p:spPr>
          <a:xfrm>
            <a:off x="3572046" y="1952012"/>
            <a:ext cx="1204445" cy="330579"/>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73763"/>
                </a:solidFill>
                <a:latin typeface="Arial" panose="020B0604020202020204" pitchFamily="34" charset="0"/>
                <a:cs typeface="Arial" panose="020B0604020202020204" pitchFamily="34" charset="0"/>
              </a:rPr>
              <a:t>683,554</a:t>
            </a:r>
          </a:p>
        </p:txBody>
      </p:sp>
      <p:sp>
        <p:nvSpPr>
          <p:cNvPr id="66" name="Rectángulo redondeado 65"/>
          <p:cNvSpPr/>
          <p:nvPr/>
        </p:nvSpPr>
        <p:spPr>
          <a:xfrm>
            <a:off x="2279595" y="2595923"/>
            <a:ext cx="1204445" cy="330579"/>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73763"/>
                </a:solidFill>
                <a:latin typeface="Arial" panose="020B0604020202020204" pitchFamily="34" charset="0"/>
                <a:cs typeface="Arial" panose="020B0604020202020204" pitchFamily="34" charset="0"/>
              </a:rPr>
              <a:t>$0.58</a:t>
            </a:r>
          </a:p>
          <a:p>
            <a:pPr algn="ctr"/>
            <a:r>
              <a:rPr lang="en-US" sz="1200" b="1" dirty="0">
                <a:solidFill>
                  <a:srgbClr val="073763"/>
                </a:solidFill>
                <a:latin typeface="Arial" panose="020B0604020202020204" pitchFamily="34" charset="0"/>
                <a:cs typeface="Arial" panose="020B0604020202020204" pitchFamily="34" charset="0"/>
              </a:rPr>
              <a:t> </a:t>
            </a:r>
            <a:r>
              <a:rPr lang="en-US" sz="1200" dirty="0">
                <a:solidFill>
                  <a:srgbClr val="073763"/>
                </a:solidFill>
                <a:latin typeface="Arial" panose="020B0604020202020204" pitchFamily="34" charset="0"/>
                <a:cs typeface="Arial" panose="020B0604020202020204" pitchFamily="34" charset="0"/>
              </a:rPr>
              <a:t>MM USD</a:t>
            </a:r>
          </a:p>
        </p:txBody>
      </p:sp>
      <p:sp>
        <p:nvSpPr>
          <p:cNvPr id="67" name="Rectángulo redondeado 66"/>
          <p:cNvSpPr/>
          <p:nvPr/>
        </p:nvSpPr>
        <p:spPr>
          <a:xfrm>
            <a:off x="3572046" y="2595923"/>
            <a:ext cx="1204445" cy="330579"/>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73763"/>
                </a:solidFill>
                <a:latin typeface="Arial" panose="020B0604020202020204" pitchFamily="34" charset="0"/>
                <a:cs typeface="Arial" panose="020B0604020202020204" pitchFamily="34" charset="0"/>
              </a:rPr>
              <a:t>$3.25 </a:t>
            </a:r>
          </a:p>
          <a:p>
            <a:pPr algn="ctr"/>
            <a:r>
              <a:rPr lang="en-US" sz="1200" dirty="0">
                <a:solidFill>
                  <a:srgbClr val="073763"/>
                </a:solidFill>
                <a:latin typeface="Arial" panose="020B0604020202020204" pitchFamily="34" charset="0"/>
                <a:cs typeface="Arial" panose="020B0604020202020204" pitchFamily="34" charset="0"/>
              </a:rPr>
              <a:t>MM USD</a:t>
            </a:r>
          </a:p>
        </p:txBody>
      </p:sp>
      <p:sp>
        <p:nvSpPr>
          <p:cNvPr id="68" name="Rectángulo redondeado 67"/>
          <p:cNvSpPr/>
          <p:nvPr/>
        </p:nvSpPr>
        <p:spPr>
          <a:xfrm>
            <a:off x="2279593" y="3322849"/>
            <a:ext cx="1204445" cy="330579"/>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73763"/>
                </a:solidFill>
                <a:latin typeface="Arial" panose="020B0604020202020204" pitchFamily="34" charset="0"/>
                <a:cs typeface="Arial" panose="020B0604020202020204" pitchFamily="34" charset="0"/>
              </a:rPr>
              <a:t>$3.3</a:t>
            </a:r>
          </a:p>
          <a:p>
            <a:pPr algn="ctr"/>
            <a:r>
              <a:rPr lang="en-US" sz="1200" dirty="0">
                <a:solidFill>
                  <a:srgbClr val="073763"/>
                </a:solidFill>
                <a:latin typeface="Arial" panose="020B0604020202020204" pitchFamily="34" charset="0"/>
                <a:cs typeface="Arial" panose="020B0604020202020204" pitchFamily="34" charset="0"/>
              </a:rPr>
              <a:t>MM USD</a:t>
            </a:r>
          </a:p>
        </p:txBody>
      </p:sp>
      <p:sp>
        <p:nvSpPr>
          <p:cNvPr id="69" name="Rectángulo redondeado 68"/>
          <p:cNvSpPr/>
          <p:nvPr/>
        </p:nvSpPr>
        <p:spPr>
          <a:xfrm>
            <a:off x="3572046" y="3322849"/>
            <a:ext cx="1204445" cy="330579"/>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73763"/>
                </a:solidFill>
                <a:latin typeface="Arial" panose="020B0604020202020204" pitchFamily="34" charset="0"/>
                <a:cs typeface="Arial" panose="020B0604020202020204" pitchFamily="34" charset="0"/>
              </a:rPr>
              <a:t>$16.7</a:t>
            </a:r>
          </a:p>
          <a:p>
            <a:pPr algn="ctr"/>
            <a:r>
              <a:rPr lang="en-US" sz="1200" dirty="0">
                <a:solidFill>
                  <a:srgbClr val="073763"/>
                </a:solidFill>
                <a:latin typeface="Arial" panose="020B0604020202020204" pitchFamily="34" charset="0"/>
                <a:cs typeface="Arial" panose="020B0604020202020204" pitchFamily="34" charset="0"/>
              </a:rPr>
              <a:t>MM USD</a:t>
            </a:r>
          </a:p>
        </p:txBody>
      </p:sp>
      <p:sp>
        <p:nvSpPr>
          <p:cNvPr id="75" name="Rectángulo redondeado 74"/>
          <p:cNvSpPr/>
          <p:nvPr/>
        </p:nvSpPr>
        <p:spPr>
          <a:xfrm>
            <a:off x="6156948" y="1969842"/>
            <a:ext cx="1372966" cy="330579"/>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Arial" panose="020B0604020202020204" pitchFamily="34" charset="0"/>
                <a:cs typeface="Arial" panose="020B0604020202020204" pitchFamily="34" charset="0"/>
              </a:rPr>
              <a:t>1,680,023</a:t>
            </a:r>
            <a:endParaRPr lang="en-US" sz="1200" dirty="0">
              <a:solidFill>
                <a:schemeClr val="bg1"/>
              </a:solidFill>
              <a:latin typeface="Arial" panose="020B0604020202020204" pitchFamily="34" charset="0"/>
              <a:cs typeface="Arial" panose="020B0604020202020204" pitchFamily="34" charset="0"/>
            </a:endParaRPr>
          </a:p>
        </p:txBody>
      </p:sp>
      <p:sp>
        <p:nvSpPr>
          <p:cNvPr id="76" name="Rectángulo redondeado 75"/>
          <p:cNvSpPr/>
          <p:nvPr/>
        </p:nvSpPr>
        <p:spPr>
          <a:xfrm>
            <a:off x="6156948" y="2589690"/>
            <a:ext cx="1372966" cy="330579"/>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Arial" panose="020B0604020202020204" pitchFamily="34" charset="0"/>
                <a:cs typeface="Arial" panose="020B0604020202020204" pitchFamily="34" charset="0"/>
              </a:rPr>
              <a:t>$7.95 </a:t>
            </a:r>
            <a:r>
              <a:rPr lang="en-US" sz="1200" dirty="0">
                <a:solidFill>
                  <a:schemeClr val="bg1"/>
                </a:solidFill>
                <a:latin typeface="Arial" panose="020B0604020202020204" pitchFamily="34" charset="0"/>
                <a:cs typeface="Arial" panose="020B0604020202020204" pitchFamily="34" charset="0"/>
              </a:rPr>
              <a:t>MM USD</a:t>
            </a:r>
          </a:p>
        </p:txBody>
      </p:sp>
      <p:sp>
        <p:nvSpPr>
          <p:cNvPr id="77" name="Rectángulo redondeado 76"/>
          <p:cNvSpPr/>
          <p:nvPr/>
        </p:nvSpPr>
        <p:spPr>
          <a:xfrm>
            <a:off x="6082311" y="3316616"/>
            <a:ext cx="1550160" cy="330579"/>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Arial" panose="020B0604020202020204" pitchFamily="34" charset="0"/>
                <a:cs typeface="Arial" panose="020B0604020202020204" pitchFamily="34" charset="0"/>
              </a:rPr>
              <a:t>$50 MM USD</a:t>
            </a:r>
            <a:endParaRPr lang="en-US" sz="1200" dirty="0">
              <a:solidFill>
                <a:schemeClr val="bg1"/>
              </a:solidFill>
              <a:latin typeface="Arial" panose="020B0604020202020204" pitchFamily="34" charset="0"/>
              <a:cs typeface="Arial" panose="020B0604020202020204" pitchFamily="34" charset="0"/>
            </a:endParaRPr>
          </a:p>
        </p:txBody>
      </p:sp>
      <p:cxnSp>
        <p:nvCxnSpPr>
          <p:cNvPr id="25" name="Conector recto 24">
            <a:extLst>
              <a:ext uri="{FF2B5EF4-FFF2-40B4-BE49-F238E27FC236}">
                <a16:creationId xmlns="" xmlns:a16="http://schemas.microsoft.com/office/drawing/2014/main" id="{D347364D-CCB9-BC4B-BB2D-1C0657222BCD}"/>
              </a:ext>
            </a:extLst>
          </p:cNvPr>
          <p:cNvCxnSpPr>
            <a:cxnSpLocks/>
          </p:cNvCxnSpPr>
          <p:nvPr/>
        </p:nvCxnSpPr>
        <p:spPr>
          <a:xfrm>
            <a:off x="5693882" y="678063"/>
            <a:ext cx="3636098" cy="0"/>
          </a:xfrm>
          <a:prstGeom prst="line">
            <a:avLst/>
          </a:prstGeom>
          <a:ln w="12700">
            <a:solidFill>
              <a:srgbClr val="073763">
                <a:alpha val="49000"/>
              </a:srgbClr>
            </a:solidFill>
            <a:prstDash val="sysDot"/>
          </a:ln>
        </p:spPr>
        <p:style>
          <a:lnRef idx="1">
            <a:schemeClr val="accent1"/>
          </a:lnRef>
          <a:fillRef idx="0">
            <a:schemeClr val="accent1"/>
          </a:fillRef>
          <a:effectRef idx="0">
            <a:schemeClr val="accent1"/>
          </a:effectRef>
          <a:fontRef idx="minor">
            <a:schemeClr val="tx1"/>
          </a:fontRef>
        </p:style>
      </p:cxnSp>
      <p:sp>
        <p:nvSpPr>
          <p:cNvPr id="29" name="Rectángulo redondeado 28">
            <a:extLst>
              <a:ext uri="{FF2B5EF4-FFF2-40B4-BE49-F238E27FC236}">
                <a16:creationId xmlns="" xmlns:a16="http://schemas.microsoft.com/office/drawing/2014/main" id="{5B1BC6A0-B229-AB40-AD2C-451FC1261686}"/>
              </a:ext>
            </a:extLst>
          </p:cNvPr>
          <p:cNvSpPr/>
          <p:nvPr/>
        </p:nvSpPr>
        <p:spPr>
          <a:xfrm>
            <a:off x="6082311" y="1468623"/>
            <a:ext cx="1546945" cy="330579"/>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Arial" panose="020B0604020202020204" pitchFamily="34" charset="0"/>
                <a:cs typeface="Arial" panose="020B0604020202020204" pitchFamily="34" charset="0"/>
              </a:rPr>
              <a:t>Projected total for 3 years</a:t>
            </a:r>
          </a:p>
        </p:txBody>
      </p:sp>
      <p:sp>
        <p:nvSpPr>
          <p:cNvPr id="30" name="Triángulo 29">
            <a:extLst>
              <a:ext uri="{FF2B5EF4-FFF2-40B4-BE49-F238E27FC236}">
                <a16:creationId xmlns="" xmlns:a16="http://schemas.microsoft.com/office/drawing/2014/main" id="{07450652-D5E5-FE4E-B2CF-79A3F9302DA1}"/>
              </a:ext>
            </a:extLst>
          </p:cNvPr>
          <p:cNvSpPr/>
          <p:nvPr/>
        </p:nvSpPr>
        <p:spPr>
          <a:xfrm rot="5400000">
            <a:off x="2264477" y="2053612"/>
            <a:ext cx="146870" cy="127378"/>
          </a:xfrm>
          <a:prstGeom prst="triangle">
            <a:avLst/>
          </a:prstGeom>
          <a:solidFill>
            <a:srgbClr val="F42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ángulo 31">
            <a:extLst>
              <a:ext uri="{FF2B5EF4-FFF2-40B4-BE49-F238E27FC236}">
                <a16:creationId xmlns="" xmlns:a16="http://schemas.microsoft.com/office/drawing/2014/main" id="{122D42C6-B944-8143-A1D6-BEBBE06217B0}"/>
              </a:ext>
            </a:extLst>
          </p:cNvPr>
          <p:cNvSpPr/>
          <p:nvPr/>
        </p:nvSpPr>
        <p:spPr>
          <a:xfrm rot="5400000">
            <a:off x="2264477" y="2699969"/>
            <a:ext cx="146870" cy="127378"/>
          </a:xfrm>
          <a:prstGeom prst="triangle">
            <a:avLst/>
          </a:prstGeom>
          <a:solidFill>
            <a:srgbClr val="F42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ángulo 32">
            <a:extLst>
              <a:ext uri="{FF2B5EF4-FFF2-40B4-BE49-F238E27FC236}">
                <a16:creationId xmlns="" xmlns:a16="http://schemas.microsoft.com/office/drawing/2014/main" id="{499BF153-EA7B-4744-8F99-0A95E7C4D046}"/>
              </a:ext>
            </a:extLst>
          </p:cNvPr>
          <p:cNvSpPr/>
          <p:nvPr/>
        </p:nvSpPr>
        <p:spPr>
          <a:xfrm rot="5400000">
            <a:off x="2264477" y="3445845"/>
            <a:ext cx="146870" cy="127378"/>
          </a:xfrm>
          <a:prstGeom prst="triangle">
            <a:avLst/>
          </a:prstGeom>
          <a:solidFill>
            <a:srgbClr val="F42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Conector recto 34">
            <a:extLst>
              <a:ext uri="{FF2B5EF4-FFF2-40B4-BE49-F238E27FC236}">
                <a16:creationId xmlns="" xmlns:a16="http://schemas.microsoft.com/office/drawing/2014/main" id="{468B8585-458F-1B4C-ABAF-43483BB0B221}"/>
              </a:ext>
            </a:extLst>
          </p:cNvPr>
          <p:cNvCxnSpPr>
            <a:cxnSpLocks/>
          </p:cNvCxnSpPr>
          <p:nvPr/>
        </p:nvCxnSpPr>
        <p:spPr>
          <a:xfrm>
            <a:off x="5796795" y="4562100"/>
            <a:ext cx="3411373" cy="0"/>
          </a:xfrm>
          <a:prstGeom prst="line">
            <a:avLst/>
          </a:prstGeom>
          <a:ln w="12700">
            <a:solidFill>
              <a:srgbClr val="3F76FF">
                <a:alpha val="49000"/>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 xmlns:a16="http://schemas.microsoft.com/office/drawing/2014/main" id="{3C778963-716F-4E40-A6DA-D637AD68BAFD}"/>
              </a:ext>
            </a:extLst>
          </p:cNvPr>
          <p:cNvCxnSpPr>
            <a:cxnSpLocks/>
          </p:cNvCxnSpPr>
          <p:nvPr/>
        </p:nvCxnSpPr>
        <p:spPr>
          <a:xfrm>
            <a:off x="-515773" y="4562100"/>
            <a:ext cx="3411373" cy="0"/>
          </a:xfrm>
          <a:prstGeom prst="line">
            <a:avLst/>
          </a:prstGeom>
          <a:ln w="12700">
            <a:solidFill>
              <a:srgbClr val="3F76FF">
                <a:alpha val="49000"/>
              </a:srgbClr>
            </a:solidFill>
            <a:prstDash val="sysDot"/>
          </a:ln>
        </p:spPr>
        <p:style>
          <a:lnRef idx="1">
            <a:schemeClr val="accent1"/>
          </a:lnRef>
          <a:fillRef idx="0">
            <a:schemeClr val="accent1"/>
          </a:fillRef>
          <a:effectRef idx="0">
            <a:schemeClr val="accent1"/>
          </a:effectRef>
          <a:fontRef idx="minor">
            <a:schemeClr val="tx1"/>
          </a:fontRef>
        </p:style>
      </p:cxnSp>
      <p:sp>
        <p:nvSpPr>
          <p:cNvPr id="34" name="Rectangle 2">
            <a:extLst>
              <a:ext uri="{FF2B5EF4-FFF2-40B4-BE49-F238E27FC236}">
                <a16:creationId xmlns="" xmlns:a16="http://schemas.microsoft.com/office/drawing/2014/main" id="{19A4FFBA-E035-4226-ADB5-0176011BBA11}"/>
              </a:ext>
            </a:extLst>
          </p:cNvPr>
          <p:cNvSpPr txBox="1">
            <a:spLocks noChangeArrowheads="1"/>
          </p:cNvSpPr>
          <p:nvPr/>
        </p:nvSpPr>
        <p:spPr>
          <a:xfrm>
            <a:off x="5404015" y="234519"/>
            <a:ext cx="3434931" cy="417407"/>
          </a:xfrm>
          <a:prstGeom prst="rect">
            <a:avLst/>
          </a:prstGeom>
          <a:noFill/>
          <a:ln>
            <a:noFill/>
          </a:ln>
        </p:spPr>
        <p:txBody>
          <a:bodyPr spcFirstLastPara="1" wrap="square" lIns="68580" tIns="34290" rIns="68580" bIns="3429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1400"/>
              <a:buFont typeface="Work Sans SemiBold"/>
              <a:buNone/>
              <a:defRPr sz="3000" b="0" i="0" u="none" strike="noStrike" cap="none">
                <a:solidFill>
                  <a:srgbClr val="0066CD"/>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9pPr>
          </a:lstStyle>
          <a:p>
            <a:pPr algn="r"/>
            <a:r>
              <a:rPr lang="en-US" sz="2800" b="1" spc="-150">
                <a:solidFill>
                  <a:srgbClr val="3F76FF"/>
                </a:solidFill>
                <a:latin typeface="+mj-lt"/>
                <a:ea typeface="Work Sans"/>
                <a:cs typeface="Work Sans"/>
                <a:sym typeface="Work Sans"/>
              </a:rPr>
              <a:t>Migratory Response</a:t>
            </a:r>
          </a:p>
        </p:txBody>
      </p:sp>
      <p:sp>
        <p:nvSpPr>
          <p:cNvPr id="36" name="Rectángulo 35">
            <a:extLst>
              <a:ext uri="{FF2B5EF4-FFF2-40B4-BE49-F238E27FC236}">
                <a16:creationId xmlns="" xmlns:a16="http://schemas.microsoft.com/office/drawing/2014/main" id="{A8C8A761-4BBC-4F34-8102-B50DEA75134A}"/>
              </a:ext>
            </a:extLst>
          </p:cNvPr>
          <p:cNvSpPr/>
          <p:nvPr/>
        </p:nvSpPr>
        <p:spPr>
          <a:xfrm>
            <a:off x="6149199" y="688049"/>
            <a:ext cx="2681998" cy="480131"/>
          </a:xfrm>
          <a:prstGeom prst="rect">
            <a:avLst/>
          </a:prstGeom>
          <a:noFill/>
          <a:ln>
            <a:noFill/>
          </a:ln>
        </p:spPr>
        <p:txBody>
          <a:bodyPr spcFirstLastPara="1" wrap="square" lIns="68580" tIns="34290" rIns="68580" bIns="34290" anchor="t" anchorCtr="0"/>
          <a:lstStyle/>
          <a:p>
            <a:pPr algn="r">
              <a:lnSpc>
                <a:spcPct val="90000"/>
              </a:lnSpc>
              <a:buClr>
                <a:srgbClr val="FFFFFF"/>
              </a:buClr>
              <a:buSzPts val="1400"/>
            </a:pPr>
            <a:r>
              <a:rPr lang="en-US" sz="2000" spc="-150" dirty="0">
                <a:solidFill>
                  <a:srgbClr val="073763"/>
                </a:solidFill>
                <a:latin typeface="+mj-lt"/>
                <a:sym typeface="Work Sans"/>
              </a:rPr>
              <a:t>Health Sector -  Colombia</a:t>
            </a:r>
            <a:endParaRPr lang="en-US" sz="2000" spc="-150" dirty="0">
              <a:solidFill>
                <a:srgbClr val="073763"/>
              </a:solidFill>
              <a:latin typeface="+mj-lt"/>
            </a:endParaRPr>
          </a:p>
        </p:txBody>
      </p:sp>
      <p:sp>
        <p:nvSpPr>
          <p:cNvPr id="3" name="Rectángulo 2">
            <a:extLst>
              <a:ext uri="{FF2B5EF4-FFF2-40B4-BE49-F238E27FC236}">
                <a16:creationId xmlns="" xmlns:a16="http://schemas.microsoft.com/office/drawing/2014/main" id="{0CFB3BB9-01BD-4058-BE95-EF09A77D27C3}"/>
              </a:ext>
            </a:extLst>
          </p:cNvPr>
          <p:cNvSpPr/>
          <p:nvPr/>
        </p:nvSpPr>
        <p:spPr>
          <a:xfrm>
            <a:off x="2895599" y="4093369"/>
            <a:ext cx="2901195" cy="871531"/>
          </a:xfrm>
          <a:prstGeom prst="rect">
            <a:avLst/>
          </a:prstGeom>
          <a:solidFill>
            <a:srgbClr val="3366CC"/>
          </a:solidFill>
          <a:ln>
            <a:solidFill>
              <a:srgbClr val="33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Estimated cost for 2019-2021</a:t>
            </a:r>
          </a:p>
          <a:p>
            <a:pPr algn="ctr"/>
            <a:r>
              <a:rPr lang="en-US" sz="1200" dirty="0"/>
              <a:t>Total Health Response Plan</a:t>
            </a:r>
          </a:p>
          <a:p>
            <a:pPr algn="ctr"/>
            <a:r>
              <a:rPr lang="en-US" sz="1200" b="1" dirty="0"/>
              <a:t>1,178 MM USD</a:t>
            </a:r>
          </a:p>
        </p:txBody>
      </p:sp>
    </p:spTree>
    <p:extLst>
      <p:ext uri="{BB962C8B-B14F-4D97-AF65-F5344CB8AC3E}">
        <p14:creationId xmlns:p14="http://schemas.microsoft.com/office/powerpoint/2010/main" val="1061893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Box 29"/>
          <p:cNvSpPr txBox="1"/>
          <p:nvPr/>
        </p:nvSpPr>
        <p:spPr>
          <a:xfrm>
            <a:off x="1518478" y="2040753"/>
            <a:ext cx="2449185" cy="276999"/>
          </a:xfrm>
          <a:prstGeom prst="rect">
            <a:avLst/>
          </a:prstGeom>
          <a:noFill/>
        </p:spPr>
        <p:txBody>
          <a:bodyPr wrap="square" rtlCol="0">
            <a:spAutoFit/>
          </a:bodyPr>
          <a:lstStyle/>
          <a:p>
            <a:r>
              <a:rPr lang="en-US" altLang="ko-KR" sz="1200" b="1" dirty="0">
                <a:solidFill>
                  <a:srgbClr val="073763"/>
                </a:solidFill>
                <a:latin typeface="Arial" panose="020B0604020202020204" pitchFamily="34" charset="0"/>
                <a:cs typeface="Arial" panose="020B0604020202020204" pitchFamily="34" charset="0"/>
              </a:rPr>
              <a:t>Internal migratory </a:t>
            </a:r>
            <a:r>
              <a:rPr lang="en-US" altLang="ko-KR" sz="1200" dirty="0">
                <a:solidFill>
                  <a:srgbClr val="073763"/>
                </a:solidFill>
                <a:latin typeface="Arial" panose="020B0604020202020204" pitchFamily="34" charset="0"/>
                <a:cs typeface="Arial" panose="020B0604020202020204" pitchFamily="34" charset="0"/>
              </a:rPr>
              <a:t>phenomenon</a:t>
            </a:r>
          </a:p>
        </p:txBody>
      </p:sp>
      <p:sp>
        <p:nvSpPr>
          <p:cNvPr id="89" name="TextBox 36"/>
          <p:cNvSpPr txBox="1"/>
          <p:nvPr/>
        </p:nvSpPr>
        <p:spPr>
          <a:xfrm>
            <a:off x="1518478" y="2503957"/>
            <a:ext cx="1613749" cy="276999"/>
          </a:xfrm>
          <a:prstGeom prst="rect">
            <a:avLst/>
          </a:prstGeom>
          <a:noFill/>
        </p:spPr>
        <p:txBody>
          <a:bodyPr wrap="square" rtlCol="0">
            <a:spAutoFit/>
          </a:bodyPr>
          <a:lstStyle/>
          <a:p>
            <a:r>
              <a:rPr lang="en-US" altLang="ko-KR" sz="1200" b="1" dirty="0">
                <a:solidFill>
                  <a:srgbClr val="073763"/>
                </a:solidFill>
                <a:latin typeface="Arial" panose="020B0604020202020204" pitchFamily="34" charset="0"/>
                <a:cs typeface="Arial" panose="020B0604020202020204" pitchFamily="34" charset="0"/>
              </a:rPr>
              <a:t>Tourism </a:t>
            </a:r>
            <a:r>
              <a:rPr lang="en-US" altLang="ko-KR" sz="1200" dirty="0">
                <a:solidFill>
                  <a:srgbClr val="073763"/>
                </a:solidFill>
                <a:latin typeface="Arial" panose="020B0604020202020204" pitchFamily="34" charset="0"/>
                <a:cs typeface="Arial" panose="020B0604020202020204" pitchFamily="34" charset="0"/>
              </a:rPr>
              <a:t>growth</a:t>
            </a:r>
          </a:p>
        </p:txBody>
      </p:sp>
      <p:sp>
        <p:nvSpPr>
          <p:cNvPr id="92" name="TextBox 39"/>
          <p:cNvSpPr txBox="1"/>
          <p:nvPr/>
        </p:nvSpPr>
        <p:spPr>
          <a:xfrm>
            <a:off x="1518478" y="2873996"/>
            <a:ext cx="2511081" cy="461665"/>
          </a:xfrm>
          <a:prstGeom prst="rect">
            <a:avLst/>
          </a:prstGeom>
          <a:noFill/>
        </p:spPr>
        <p:txBody>
          <a:bodyPr wrap="square" rtlCol="0">
            <a:spAutoFit/>
          </a:bodyPr>
          <a:lstStyle/>
          <a:p>
            <a:r>
              <a:rPr lang="en-US" altLang="ko-KR" sz="1200" dirty="0">
                <a:solidFill>
                  <a:srgbClr val="073763"/>
                </a:solidFill>
                <a:latin typeface="Arial" panose="020B0604020202020204" pitchFamily="34" charset="0"/>
                <a:cs typeface="Arial" panose="020B0604020202020204" pitchFamily="34" charset="0"/>
              </a:rPr>
              <a:t>Geographic and cultural </a:t>
            </a:r>
            <a:r>
              <a:rPr lang="en-US" altLang="ko-KR" sz="1200" b="1" dirty="0">
                <a:solidFill>
                  <a:srgbClr val="073763"/>
                </a:solidFill>
                <a:latin typeface="Arial" panose="020B0604020202020204" pitchFamily="34" charset="0"/>
                <a:cs typeface="Arial" panose="020B0604020202020204" pitchFamily="34" charset="0"/>
              </a:rPr>
              <a:t>access barriers</a:t>
            </a:r>
            <a:endParaRPr lang="en-US" altLang="ko-KR" sz="1200" dirty="0">
              <a:solidFill>
                <a:srgbClr val="073763"/>
              </a:solidFill>
              <a:latin typeface="Arial" panose="020B0604020202020204" pitchFamily="34" charset="0"/>
              <a:cs typeface="Arial" panose="020B0604020202020204" pitchFamily="34" charset="0"/>
            </a:endParaRPr>
          </a:p>
        </p:txBody>
      </p:sp>
      <p:sp>
        <p:nvSpPr>
          <p:cNvPr id="95" name="TextBox 42"/>
          <p:cNvSpPr txBox="1"/>
          <p:nvPr/>
        </p:nvSpPr>
        <p:spPr>
          <a:xfrm>
            <a:off x="1518478" y="3481149"/>
            <a:ext cx="2747844" cy="276999"/>
          </a:xfrm>
          <a:prstGeom prst="rect">
            <a:avLst/>
          </a:prstGeom>
          <a:noFill/>
        </p:spPr>
        <p:txBody>
          <a:bodyPr wrap="square" rtlCol="0">
            <a:spAutoFit/>
          </a:bodyPr>
          <a:lstStyle/>
          <a:p>
            <a:r>
              <a:rPr lang="en-US" altLang="ko-KR" sz="1200" dirty="0">
                <a:solidFill>
                  <a:srgbClr val="073763"/>
                </a:solidFill>
                <a:latin typeface="Arial" panose="020B0604020202020204" pitchFamily="34" charset="0"/>
                <a:cs typeface="Arial" panose="020B0604020202020204" pitchFamily="34" charset="0"/>
              </a:rPr>
              <a:t>Areas of </a:t>
            </a:r>
            <a:r>
              <a:rPr lang="en-US" altLang="ko-KR" sz="1200" b="1" dirty="0">
                <a:solidFill>
                  <a:srgbClr val="073763"/>
                </a:solidFill>
                <a:latin typeface="Arial" panose="020B0604020202020204" pitchFamily="34" charset="0"/>
                <a:cs typeface="Arial" panose="020B0604020202020204" pitchFamily="34" charset="0"/>
              </a:rPr>
              <a:t>armed conflict</a:t>
            </a:r>
          </a:p>
        </p:txBody>
      </p:sp>
      <p:sp>
        <p:nvSpPr>
          <p:cNvPr id="101" name="TextBox 42"/>
          <p:cNvSpPr txBox="1"/>
          <p:nvPr/>
        </p:nvSpPr>
        <p:spPr>
          <a:xfrm>
            <a:off x="1518478" y="3935451"/>
            <a:ext cx="2596325" cy="276999"/>
          </a:xfrm>
          <a:prstGeom prst="rect">
            <a:avLst/>
          </a:prstGeom>
          <a:noFill/>
        </p:spPr>
        <p:txBody>
          <a:bodyPr wrap="square" rtlCol="0">
            <a:spAutoFit/>
          </a:bodyPr>
          <a:lstStyle/>
          <a:p>
            <a:r>
              <a:rPr lang="en-US" altLang="ko-KR" sz="1200" b="1" dirty="0">
                <a:solidFill>
                  <a:srgbClr val="073763"/>
                </a:solidFill>
                <a:latin typeface="Arial" panose="020B0604020202020204" pitchFamily="34" charset="0"/>
                <a:cs typeface="Arial" panose="020B0604020202020204" pitchFamily="34" charset="0"/>
              </a:rPr>
              <a:t>Heterogeneity </a:t>
            </a:r>
            <a:r>
              <a:rPr lang="en-US" altLang="ko-KR" sz="1200" dirty="0">
                <a:solidFill>
                  <a:srgbClr val="073763"/>
                </a:solidFill>
                <a:latin typeface="Arial" panose="020B0604020202020204" pitchFamily="34" charset="0"/>
                <a:cs typeface="Arial" panose="020B0604020202020204" pitchFamily="34" charset="0"/>
              </a:rPr>
              <a:t>within the country </a:t>
            </a:r>
          </a:p>
        </p:txBody>
      </p:sp>
      <p:sp>
        <p:nvSpPr>
          <p:cNvPr id="118" name="TextBox 29"/>
          <p:cNvSpPr txBox="1"/>
          <p:nvPr/>
        </p:nvSpPr>
        <p:spPr>
          <a:xfrm>
            <a:off x="5149897" y="2175955"/>
            <a:ext cx="2654676" cy="276999"/>
          </a:xfrm>
          <a:prstGeom prst="rect">
            <a:avLst/>
          </a:prstGeom>
          <a:noFill/>
        </p:spPr>
        <p:txBody>
          <a:bodyPr wrap="square" rtlCol="0">
            <a:spAutoFit/>
          </a:bodyPr>
          <a:lstStyle/>
          <a:p>
            <a:r>
              <a:rPr lang="en-US" altLang="ko-KR" sz="1200" b="1" dirty="0">
                <a:solidFill>
                  <a:srgbClr val="073763"/>
                </a:solidFill>
                <a:latin typeface="Arial" panose="020B0604020202020204" pitchFamily="34" charset="0"/>
                <a:cs typeface="Arial" panose="020B0604020202020204" pitchFamily="34" charset="0"/>
              </a:rPr>
              <a:t>Measles outbreak </a:t>
            </a:r>
            <a:r>
              <a:rPr lang="en-US" altLang="ko-KR" sz="1200" dirty="0">
                <a:solidFill>
                  <a:srgbClr val="073763"/>
                </a:solidFill>
                <a:latin typeface="Arial" panose="020B0604020202020204" pitchFamily="34" charset="0"/>
                <a:cs typeface="Arial" panose="020B0604020202020204" pitchFamily="34" charset="0"/>
              </a:rPr>
              <a:t>since 2017</a:t>
            </a:r>
          </a:p>
        </p:txBody>
      </p:sp>
      <p:sp>
        <p:nvSpPr>
          <p:cNvPr id="120" name="TextBox 39"/>
          <p:cNvSpPr txBox="1"/>
          <p:nvPr/>
        </p:nvSpPr>
        <p:spPr>
          <a:xfrm>
            <a:off x="5118762" y="2744009"/>
            <a:ext cx="2654676" cy="461665"/>
          </a:xfrm>
          <a:prstGeom prst="rect">
            <a:avLst/>
          </a:prstGeom>
          <a:noFill/>
        </p:spPr>
        <p:txBody>
          <a:bodyPr wrap="square" rtlCol="0">
            <a:spAutoFit/>
          </a:bodyPr>
          <a:lstStyle/>
          <a:p>
            <a:r>
              <a:rPr lang="en-US" altLang="ko-KR" sz="1200" dirty="0">
                <a:solidFill>
                  <a:srgbClr val="073763"/>
                </a:solidFill>
                <a:latin typeface="Arial" panose="020B0604020202020204" pitchFamily="34" charset="0"/>
                <a:cs typeface="Arial" panose="020B0604020202020204" pitchFamily="34" charset="0"/>
              </a:rPr>
              <a:t>Indigenous population crossing the border </a:t>
            </a:r>
            <a:r>
              <a:rPr lang="en-US" altLang="ko-KR" sz="1200" b="1" dirty="0">
                <a:solidFill>
                  <a:srgbClr val="073763"/>
                </a:solidFill>
                <a:latin typeface="Arial" panose="020B0604020202020204" pitchFamily="34" charset="0"/>
                <a:cs typeface="Arial" panose="020B0604020202020204" pitchFamily="34" charset="0"/>
              </a:rPr>
              <a:t>“Wayuu Territory”</a:t>
            </a:r>
            <a:endParaRPr lang="en-US" altLang="ko-KR" sz="1200" dirty="0">
              <a:solidFill>
                <a:srgbClr val="073763"/>
              </a:solidFill>
              <a:latin typeface="Arial" panose="020B0604020202020204" pitchFamily="34" charset="0"/>
              <a:cs typeface="Arial" panose="020B0604020202020204" pitchFamily="34" charset="0"/>
            </a:endParaRPr>
          </a:p>
        </p:txBody>
      </p:sp>
      <p:sp>
        <p:nvSpPr>
          <p:cNvPr id="121" name="TextBox 42"/>
          <p:cNvSpPr txBox="1"/>
          <p:nvPr/>
        </p:nvSpPr>
        <p:spPr>
          <a:xfrm>
            <a:off x="5118762" y="3444747"/>
            <a:ext cx="3043615" cy="461665"/>
          </a:xfrm>
          <a:prstGeom prst="rect">
            <a:avLst/>
          </a:prstGeom>
          <a:noFill/>
        </p:spPr>
        <p:txBody>
          <a:bodyPr wrap="square" rtlCol="0">
            <a:spAutoFit/>
          </a:bodyPr>
          <a:lstStyle/>
          <a:p>
            <a:r>
              <a:rPr lang="en-US" altLang="ko-KR" sz="1200" b="1" dirty="0">
                <a:solidFill>
                  <a:srgbClr val="073763"/>
                </a:solidFill>
                <a:latin typeface="Arial" panose="020B0604020202020204" pitchFamily="34" charset="0"/>
                <a:cs typeface="Arial" panose="020B0604020202020204" pitchFamily="34" charset="0"/>
              </a:rPr>
              <a:t>Epidemiological silence </a:t>
            </a:r>
            <a:r>
              <a:rPr lang="en-US" altLang="ko-KR" sz="1200" dirty="0">
                <a:solidFill>
                  <a:srgbClr val="073763"/>
                </a:solidFill>
                <a:latin typeface="Arial" panose="020B0604020202020204" pitchFamily="34" charset="0"/>
                <a:cs typeface="Arial" panose="020B0604020202020204" pitchFamily="34" charset="0"/>
              </a:rPr>
              <a:t>of some territories</a:t>
            </a:r>
          </a:p>
        </p:txBody>
      </p:sp>
      <p:sp>
        <p:nvSpPr>
          <p:cNvPr id="5" name="Rectángulo 4">
            <a:extLst>
              <a:ext uri="{FF2B5EF4-FFF2-40B4-BE49-F238E27FC236}">
                <a16:creationId xmlns="" xmlns:a16="http://schemas.microsoft.com/office/drawing/2014/main" id="{5E678449-0DF6-6B4D-ABAF-5125AC8083C6}"/>
              </a:ext>
            </a:extLst>
          </p:cNvPr>
          <p:cNvSpPr/>
          <p:nvPr/>
        </p:nvSpPr>
        <p:spPr>
          <a:xfrm>
            <a:off x="1432974" y="1132003"/>
            <a:ext cx="2053767" cy="461665"/>
          </a:xfrm>
          <a:prstGeom prst="rect">
            <a:avLst/>
          </a:prstGeom>
        </p:spPr>
        <p:txBody>
          <a:bodyPr wrap="none">
            <a:spAutoFit/>
          </a:bodyPr>
          <a:lstStyle/>
          <a:p>
            <a:r>
              <a:rPr lang="en-US" sz="2400" dirty="0">
                <a:solidFill>
                  <a:srgbClr val="3F76FF"/>
                </a:solidFill>
              </a:rPr>
              <a:t>Challenges in</a:t>
            </a:r>
            <a:endParaRPr lang="en-US" sz="2400" b="1" dirty="0">
              <a:solidFill>
                <a:srgbClr val="3F76FF"/>
              </a:solidFill>
            </a:endParaRPr>
          </a:p>
        </p:txBody>
      </p:sp>
      <p:sp>
        <p:nvSpPr>
          <p:cNvPr id="57" name="Triángulo 56">
            <a:extLst>
              <a:ext uri="{FF2B5EF4-FFF2-40B4-BE49-F238E27FC236}">
                <a16:creationId xmlns="" xmlns:a16="http://schemas.microsoft.com/office/drawing/2014/main" id="{BF33A499-CF02-7D45-A7C6-AB2D211F777F}"/>
              </a:ext>
            </a:extLst>
          </p:cNvPr>
          <p:cNvSpPr/>
          <p:nvPr/>
        </p:nvSpPr>
        <p:spPr>
          <a:xfrm rot="5400000">
            <a:off x="1156791" y="1283025"/>
            <a:ext cx="146870" cy="127378"/>
          </a:xfrm>
          <a:prstGeom prst="triangle">
            <a:avLst/>
          </a:prstGeom>
          <a:solidFill>
            <a:srgbClr val="F42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5">
            <a:extLst>
              <a:ext uri="{FF2B5EF4-FFF2-40B4-BE49-F238E27FC236}">
                <a16:creationId xmlns="" xmlns:a16="http://schemas.microsoft.com/office/drawing/2014/main" id="{F880CFD7-8B38-4247-8FD4-AABE1F43FBE6}"/>
              </a:ext>
            </a:extLst>
          </p:cNvPr>
          <p:cNvSpPr/>
          <p:nvPr/>
        </p:nvSpPr>
        <p:spPr>
          <a:xfrm>
            <a:off x="1437531" y="1438714"/>
            <a:ext cx="1585690" cy="461665"/>
          </a:xfrm>
          <a:prstGeom prst="rect">
            <a:avLst/>
          </a:prstGeom>
        </p:spPr>
        <p:txBody>
          <a:bodyPr wrap="none">
            <a:spAutoFit/>
          </a:bodyPr>
          <a:lstStyle/>
          <a:p>
            <a:r>
              <a:rPr lang="en-US" sz="2400" b="1" dirty="0">
                <a:solidFill>
                  <a:srgbClr val="3F76FF"/>
                </a:solidFill>
              </a:rPr>
              <a:t>Colombia</a:t>
            </a:r>
            <a:endParaRPr lang="en-US" sz="2400" dirty="0">
              <a:solidFill>
                <a:srgbClr val="3F76FF"/>
              </a:solidFill>
            </a:endParaRPr>
          </a:p>
        </p:txBody>
      </p:sp>
      <p:sp>
        <p:nvSpPr>
          <p:cNvPr id="7" name="Rectángulo 6">
            <a:extLst>
              <a:ext uri="{FF2B5EF4-FFF2-40B4-BE49-F238E27FC236}">
                <a16:creationId xmlns="" xmlns:a16="http://schemas.microsoft.com/office/drawing/2014/main" id="{D7B3A05A-56BB-254C-98D4-51669E1E643E}"/>
              </a:ext>
            </a:extLst>
          </p:cNvPr>
          <p:cNvSpPr/>
          <p:nvPr/>
        </p:nvSpPr>
        <p:spPr>
          <a:xfrm>
            <a:off x="1376626" y="1237254"/>
            <a:ext cx="45719" cy="3173747"/>
          </a:xfrm>
          <a:prstGeom prst="rect">
            <a:avLst/>
          </a:prstGeom>
          <a:solidFill>
            <a:srgbClr val="3F76FF">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ángulo 59">
            <a:extLst>
              <a:ext uri="{FF2B5EF4-FFF2-40B4-BE49-F238E27FC236}">
                <a16:creationId xmlns="" xmlns:a16="http://schemas.microsoft.com/office/drawing/2014/main" id="{A3195DCA-C6EF-7A4D-879B-F6EB06871BE5}"/>
              </a:ext>
            </a:extLst>
          </p:cNvPr>
          <p:cNvSpPr/>
          <p:nvPr/>
        </p:nvSpPr>
        <p:spPr>
          <a:xfrm>
            <a:off x="5059824" y="1132003"/>
            <a:ext cx="2428870" cy="461665"/>
          </a:xfrm>
          <a:prstGeom prst="rect">
            <a:avLst/>
          </a:prstGeom>
        </p:spPr>
        <p:txBody>
          <a:bodyPr wrap="none">
            <a:spAutoFit/>
          </a:bodyPr>
          <a:lstStyle/>
          <a:p>
            <a:r>
              <a:rPr lang="en-US" sz="2400" dirty="0">
                <a:solidFill>
                  <a:srgbClr val="3F76FF"/>
                </a:solidFill>
              </a:rPr>
              <a:t>Challenges from</a:t>
            </a:r>
          </a:p>
        </p:txBody>
      </p:sp>
      <p:sp>
        <p:nvSpPr>
          <p:cNvPr id="61" name="Triángulo 60">
            <a:extLst>
              <a:ext uri="{FF2B5EF4-FFF2-40B4-BE49-F238E27FC236}">
                <a16:creationId xmlns="" xmlns:a16="http://schemas.microsoft.com/office/drawing/2014/main" id="{094DF75A-064B-BA49-98EE-BF373C68F769}"/>
              </a:ext>
            </a:extLst>
          </p:cNvPr>
          <p:cNvSpPr/>
          <p:nvPr/>
        </p:nvSpPr>
        <p:spPr>
          <a:xfrm rot="5400000">
            <a:off x="4817130" y="1268369"/>
            <a:ext cx="146870" cy="127378"/>
          </a:xfrm>
          <a:prstGeom prst="triangle">
            <a:avLst/>
          </a:prstGeom>
          <a:solidFill>
            <a:srgbClr val="F42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Conector recto 63">
            <a:extLst>
              <a:ext uri="{FF2B5EF4-FFF2-40B4-BE49-F238E27FC236}">
                <a16:creationId xmlns="" xmlns:a16="http://schemas.microsoft.com/office/drawing/2014/main" id="{4CC338D6-9182-EC46-AA7E-215F6E083690}"/>
              </a:ext>
            </a:extLst>
          </p:cNvPr>
          <p:cNvCxnSpPr>
            <a:cxnSpLocks/>
          </p:cNvCxnSpPr>
          <p:nvPr/>
        </p:nvCxnSpPr>
        <p:spPr>
          <a:xfrm flipH="1">
            <a:off x="1627290" y="2415730"/>
            <a:ext cx="2347703" cy="0"/>
          </a:xfrm>
          <a:prstGeom prst="line">
            <a:avLst/>
          </a:prstGeom>
          <a:ln w="9525">
            <a:solidFill>
              <a:srgbClr val="3F76FF">
                <a:alpha val="51000"/>
              </a:srgbClr>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7" name="Conector recto 66">
            <a:extLst>
              <a:ext uri="{FF2B5EF4-FFF2-40B4-BE49-F238E27FC236}">
                <a16:creationId xmlns="" xmlns:a16="http://schemas.microsoft.com/office/drawing/2014/main" id="{396870C0-DBB3-A942-AC99-43B1D7FD0F8B}"/>
              </a:ext>
            </a:extLst>
          </p:cNvPr>
          <p:cNvCxnSpPr>
            <a:cxnSpLocks/>
          </p:cNvCxnSpPr>
          <p:nvPr/>
        </p:nvCxnSpPr>
        <p:spPr>
          <a:xfrm flipH="1">
            <a:off x="1619960" y="2831375"/>
            <a:ext cx="2347703" cy="0"/>
          </a:xfrm>
          <a:prstGeom prst="line">
            <a:avLst/>
          </a:prstGeom>
          <a:ln w="9525">
            <a:solidFill>
              <a:srgbClr val="3F76FF">
                <a:alpha val="51000"/>
              </a:srgbClr>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8" name="Conector recto 67">
            <a:extLst>
              <a:ext uri="{FF2B5EF4-FFF2-40B4-BE49-F238E27FC236}">
                <a16:creationId xmlns="" xmlns:a16="http://schemas.microsoft.com/office/drawing/2014/main" id="{7CD8D7DD-F177-314C-9F47-FE193FE57C53}"/>
              </a:ext>
            </a:extLst>
          </p:cNvPr>
          <p:cNvCxnSpPr>
            <a:cxnSpLocks/>
          </p:cNvCxnSpPr>
          <p:nvPr/>
        </p:nvCxnSpPr>
        <p:spPr>
          <a:xfrm flipH="1">
            <a:off x="1619960" y="3383980"/>
            <a:ext cx="2347703" cy="0"/>
          </a:xfrm>
          <a:prstGeom prst="line">
            <a:avLst/>
          </a:prstGeom>
          <a:ln w="9525">
            <a:solidFill>
              <a:srgbClr val="3F76FF">
                <a:alpha val="51000"/>
              </a:srgbClr>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5" name="Conector recto 84">
            <a:extLst>
              <a:ext uri="{FF2B5EF4-FFF2-40B4-BE49-F238E27FC236}">
                <a16:creationId xmlns="" xmlns:a16="http://schemas.microsoft.com/office/drawing/2014/main" id="{6FDD226C-78BA-D34E-B7DC-D40BA2D0C5A9}"/>
              </a:ext>
            </a:extLst>
          </p:cNvPr>
          <p:cNvCxnSpPr>
            <a:cxnSpLocks/>
          </p:cNvCxnSpPr>
          <p:nvPr/>
        </p:nvCxnSpPr>
        <p:spPr>
          <a:xfrm flipH="1">
            <a:off x="1619960" y="3849201"/>
            <a:ext cx="2347703" cy="0"/>
          </a:xfrm>
          <a:prstGeom prst="line">
            <a:avLst/>
          </a:prstGeom>
          <a:ln w="9525">
            <a:solidFill>
              <a:srgbClr val="3F76FF">
                <a:alpha val="51000"/>
              </a:srgbClr>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Conector recto 89">
            <a:extLst>
              <a:ext uri="{FF2B5EF4-FFF2-40B4-BE49-F238E27FC236}">
                <a16:creationId xmlns="" xmlns:a16="http://schemas.microsoft.com/office/drawing/2014/main" id="{594E9D7C-4BF0-BD46-83E9-53D2A6B61E75}"/>
              </a:ext>
            </a:extLst>
          </p:cNvPr>
          <p:cNvCxnSpPr>
            <a:cxnSpLocks/>
          </p:cNvCxnSpPr>
          <p:nvPr/>
        </p:nvCxnSpPr>
        <p:spPr>
          <a:xfrm flipH="1">
            <a:off x="5215779" y="3325210"/>
            <a:ext cx="2432635" cy="0"/>
          </a:xfrm>
          <a:prstGeom prst="line">
            <a:avLst/>
          </a:prstGeom>
          <a:ln w="9525">
            <a:solidFill>
              <a:srgbClr val="3F76FF">
                <a:alpha val="51000"/>
              </a:srgbClr>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 xmlns:a16="http://schemas.microsoft.com/office/drawing/2014/main" id="{060345F5-867E-BA42-A4DA-799A411E969F}"/>
              </a:ext>
            </a:extLst>
          </p:cNvPr>
          <p:cNvCxnSpPr>
            <a:cxnSpLocks/>
          </p:cNvCxnSpPr>
          <p:nvPr/>
        </p:nvCxnSpPr>
        <p:spPr>
          <a:xfrm flipH="1">
            <a:off x="5215779" y="2604539"/>
            <a:ext cx="2432635" cy="0"/>
          </a:xfrm>
          <a:prstGeom prst="line">
            <a:avLst/>
          </a:prstGeom>
          <a:ln w="9525">
            <a:solidFill>
              <a:srgbClr val="3F76FF">
                <a:alpha val="51000"/>
              </a:srgbClr>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6" name="Rectángulo 25">
            <a:extLst>
              <a:ext uri="{FF2B5EF4-FFF2-40B4-BE49-F238E27FC236}">
                <a16:creationId xmlns="" xmlns:a16="http://schemas.microsoft.com/office/drawing/2014/main" id="{0E0A8650-5A5A-5D4C-B0DA-0F0EF58333FA}"/>
              </a:ext>
            </a:extLst>
          </p:cNvPr>
          <p:cNvSpPr/>
          <p:nvPr/>
        </p:nvSpPr>
        <p:spPr>
          <a:xfrm>
            <a:off x="5090482" y="1441477"/>
            <a:ext cx="1689886" cy="461665"/>
          </a:xfrm>
          <a:prstGeom prst="rect">
            <a:avLst/>
          </a:prstGeom>
        </p:spPr>
        <p:txBody>
          <a:bodyPr wrap="none">
            <a:spAutoFit/>
          </a:bodyPr>
          <a:lstStyle/>
          <a:p>
            <a:r>
              <a:rPr lang="en-US" sz="2400" b="1" dirty="0">
                <a:solidFill>
                  <a:srgbClr val="3F76FF"/>
                </a:solidFill>
              </a:rPr>
              <a:t>Venezuela</a:t>
            </a:r>
            <a:endParaRPr lang="en-US" sz="2400" dirty="0">
              <a:solidFill>
                <a:srgbClr val="3F76FF"/>
              </a:solidFill>
            </a:endParaRPr>
          </a:p>
        </p:txBody>
      </p:sp>
      <p:sp>
        <p:nvSpPr>
          <p:cNvPr id="27" name="Rectángulo 26">
            <a:extLst>
              <a:ext uri="{FF2B5EF4-FFF2-40B4-BE49-F238E27FC236}">
                <a16:creationId xmlns="" xmlns:a16="http://schemas.microsoft.com/office/drawing/2014/main" id="{98324EEA-FDBC-CB4E-9089-1E010931C263}"/>
              </a:ext>
            </a:extLst>
          </p:cNvPr>
          <p:cNvSpPr/>
          <p:nvPr/>
        </p:nvSpPr>
        <p:spPr>
          <a:xfrm>
            <a:off x="5018729" y="1180382"/>
            <a:ext cx="45719" cy="3173747"/>
          </a:xfrm>
          <a:prstGeom prst="rect">
            <a:avLst/>
          </a:prstGeom>
          <a:solidFill>
            <a:srgbClr val="3F76FF">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49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9" grpId="0"/>
      <p:bldP spid="92" grpId="0"/>
      <p:bldP spid="95" grpId="0"/>
      <p:bldP spid="101" grpId="0"/>
      <p:bldP spid="118" grpId="0"/>
      <p:bldP spid="120" grpId="0"/>
      <p:bldP spid="1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52A53"/>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 xmlns:a16="http://schemas.microsoft.com/office/drawing/2014/main" id="{FCC6D2E7-58D1-B048-984B-B4BB1A87217E}"/>
              </a:ext>
            </a:extLst>
          </p:cNvPr>
          <p:cNvPicPr>
            <a:picLocks noChangeAspect="1"/>
          </p:cNvPicPr>
          <p:nvPr/>
        </p:nvPicPr>
        <p:blipFill>
          <a:blip r:embed="rId3"/>
          <a:stretch>
            <a:fillRect/>
          </a:stretch>
        </p:blipFill>
        <p:spPr>
          <a:xfrm>
            <a:off x="230451" y="0"/>
            <a:ext cx="5932112" cy="5143500"/>
          </a:xfrm>
          <a:prstGeom prst="rect">
            <a:avLst/>
          </a:prstGeom>
        </p:spPr>
      </p:pic>
      <p:cxnSp>
        <p:nvCxnSpPr>
          <p:cNvPr id="22" name="Conector recto 21">
            <a:extLst>
              <a:ext uri="{FF2B5EF4-FFF2-40B4-BE49-F238E27FC236}">
                <a16:creationId xmlns="" xmlns:a16="http://schemas.microsoft.com/office/drawing/2014/main" id="{98B83E1E-7649-9944-A257-3381F083DF20}"/>
              </a:ext>
            </a:extLst>
          </p:cNvPr>
          <p:cNvCxnSpPr>
            <a:cxnSpLocks/>
          </p:cNvCxnSpPr>
          <p:nvPr/>
        </p:nvCxnSpPr>
        <p:spPr>
          <a:xfrm>
            <a:off x="6620119" y="832455"/>
            <a:ext cx="3207978"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 name="Rectángulo 1"/>
          <p:cNvSpPr/>
          <p:nvPr/>
        </p:nvSpPr>
        <p:spPr>
          <a:xfrm>
            <a:off x="6573152" y="3536893"/>
            <a:ext cx="2336662" cy="848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Cases associated with </a:t>
            </a:r>
            <a:r>
              <a:rPr lang="en-US" sz="1200" b="1" dirty="0">
                <a:solidFill>
                  <a:schemeClr val="bg1"/>
                </a:solidFill>
              </a:rPr>
              <a:t>healthcare provision</a:t>
            </a:r>
          </a:p>
        </p:txBody>
      </p:sp>
      <p:sp>
        <p:nvSpPr>
          <p:cNvPr id="18" name="Rectángulo 17"/>
          <p:cNvSpPr/>
          <p:nvPr/>
        </p:nvSpPr>
        <p:spPr>
          <a:xfrm>
            <a:off x="6573150" y="2935504"/>
            <a:ext cx="2506869" cy="678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Cases associated with </a:t>
            </a:r>
            <a:r>
              <a:rPr lang="en-US" sz="1200" b="1" dirty="0">
                <a:solidFill>
                  <a:schemeClr val="bg1"/>
                </a:solidFill>
              </a:rPr>
              <a:t>active measles</a:t>
            </a:r>
            <a:r>
              <a:rPr lang="en-US" sz="1200" dirty="0">
                <a:solidFill>
                  <a:schemeClr val="bg1"/>
                </a:solidFill>
              </a:rPr>
              <a:t> outbreaks</a:t>
            </a:r>
          </a:p>
        </p:txBody>
      </p:sp>
      <p:sp>
        <p:nvSpPr>
          <p:cNvPr id="7" name="Elipse 6">
            <a:extLst>
              <a:ext uri="{FF2B5EF4-FFF2-40B4-BE49-F238E27FC236}">
                <a16:creationId xmlns="" xmlns:a16="http://schemas.microsoft.com/office/drawing/2014/main" id="{268A406F-DDB9-9E48-8B34-81DE2DE75885}"/>
              </a:ext>
            </a:extLst>
          </p:cNvPr>
          <p:cNvSpPr/>
          <p:nvPr/>
        </p:nvSpPr>
        <p:spPr>
          <a:xfrm>
            <a:off x="6412924" y="3213090"/>
            <a:ext cx="146957" cy="146957"/>
          </a:xfrm>
          <a:prstGeom prst="ellipse">
            <a:avLst/>
          </a:prstGeom>
          <a:solidFill>
            <a:srgbClr val="F15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ipse 11">
            <a:extLst>
              <a:ext uri="{FF2B5EF4-FFF2-40B4-BE49-F238E27FC236}">
                <a16:creationId xmlns="" xmlns:a16="http://schemas.microsoft.com/office/drawing/2014/main" id="{8EF76115-BC23-124F-8DEE-9F79745FEF0D}"/>
              </a:ext>
            </a:extLst>
          </p:cNvPr>
          <p:cNvSpPr/>
          <p:nvPr/>
        </p:nvSpPr>
        <p:spPr>
          <a:xfrm>
            <a:off x="6412924" y="3879822"/>
            <a:ext cx="146957" cy="146957"/>
          </a:xfrm>
          <a:prstGeom prst="ellipse">
            <a:avLst/>
          </a:prstGeom>
          <a:solidFill>
            <a:srgbClr val="507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onector recto 9">
            <a:extLst>
              <a:ext uri="{FF2B5EF4-FFF2-40B4-BE49-F238E27FC236}">
                <a16:creationId xmlns="" xmlns:a16="http://schemas.microsoft.com/office/drawing/2014/main" id="{CD779BBA-A9A0-7A4D-83F8-BE592B0F5268}"/>
              </a:ext>
            </a:extLst>
          </p:cNvPr>
          <p:cNvCxnSpPr/>
          <p:nvPr/>
        </p:nvCxnSpPr>
        <p:spPr>
          <a:xfrm>
            <a:off x="6486402" y="3057969"/>
            <a:ext cx="0" cy="449036"/>
          </a:xfrm>
          <a:prstGeom prst="line">
            <a:avLst/>
          </a:prstGeom>
          <a:ln>
            <a:solidFill>
              <a:srgbClr val="F15924"/>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 xmlns:a16="http://schemas.microsoft.com/office/drawing/2014/main" id="{EDB80B00-D1BD-F746-9766-B52E5E0849C9}"/>
              </a:ext>
            </a:extLst>
          </p:cNvPr>
          <p:cNvCxnSpPr>
            <a:cxnSpLocks/>
          </p:cNvCxnSpPr>
          <p:nvPr/>
        </p:nvCxnSpPr>
        <p:spPr>
          <a:xfrm>
            <a:off x="6486402" y="3683880"/>
            <a:ext cx="0" cy="538842"/>
          </a:xfrm>
          <a:prstGeom prst="line">
            <a:avLst/>
          </a:prstGeom>
          <a:ln>
            <a:solidFill>
              <a:srgbClr val="507AE2"/>
            </a:solidFill>
          </a:ln>
        </p:spPr>
        <p:style>
          <a:lnRef idx="1">
            <a:schemeClr val="accent1"/>
          </a:lnRef>
          <a:fillRef idx="0">
            <a:schemeClr val="accent1"/>
          </a:fillRef>
          <a:effectRef idx="0">
            <a:schemeClr val="accent1"/>
          </a:effectRef>
          <a:fontRef idx="minor">
            <a:schemeClr val="tx1"/>
          </a:fontRef>
        </p:style>
      </p:cxnSp>
      <p:sp>
        <p:nvSpPr>
          <p:cNvPr id="19" name="Rectangle 2">
            <a:extLst>
              <a:ext uri="{FF2B5EF4-FFF2-40B4-BE49-F238E27FC236}">
                <a16:creationId xmlns="" xmlns:a16="http://schemas.microsoft.com/office/drawing/2014/main" id="{21ACD401-E933-9443-A94C-1E286D48DE6A}"/>
              </a:ext>
            </a:extLst>
          </p:cNvPr>
          <p:cNvSpPr txBox="1">
            <a:spLocks noChangeArrowheads="1"/>
          </p:cNvSpPr>
          <p:nvPr/>
        </p:nvSpPr>
        <p:spPr>
          <a:xfrm>
            <a:off x="5664337" y="415122"/>
            <a:ext cx="3245476" cy="417407"/>
          </a:xfrm>
          <a:prstGeom prst="rect">
            <a:avLst/>
          </a:prstGeom>
          <a:noFill/>
          <a:ln>
            <a:noFill/>
          </a:ln>
        </p:spPr>
        <p:txBody>
          <a:bodyPr spcFirstLastPara="1" wrap="square" lIns="68580" tIns="34290" rIns="68580" bIns="3429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1400"/>
              <a:buFont typeface="Work Sans SemiBold"/>
              <a:buNone/>
              <a:defRPr sz="3000" b="0" i="0" u="none" strike="noStrike" cap="none">
                <a:solidFill>
                  <a:srgbClr val="0066CD"/>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9pPr>
          </a:lstStyle>
          <a:p>
            <a:pPr algn="r"/>
            <a:r>
              <a:rPr lang="en-US" sz="2800" b="1" spc="-150" dirty="0">
                <a:solidFill>
                  <a:srgbClr val="3F76FF"/>
                </a:solidFill>
                <a:latin typeface="+mj-lt"/>
                <a:ea typeface="Work Sans"/>
                <a:cs typeface="Work Sans"/>
                <a:sym typeface="Work Sans"/>
              </a:rPr>
              <a:t>Measles cases</a:t>
            </a:r>
          </a:p>
        </p:txBody>
      </p:sp>
      <p:sp>
        <p:nvSpPr>
          <p:cNvPr id="20" name="Rectángulo 19">
            <a:extLst>
              <a:ext uri="{FF2B5EF4-FFF2-40B4-BE49-F238E27FC236}">
                <a16:creationId xmlns="" xmlns:a16="http://schemas.microsoft.com/office/drawing/2014/main" id="{BD7798FD-03D0-4A4E-A9CC-2EA7B6FF4171}"/>
              </a:ext>
            </a:extLst>
          </p:cNvPr>
          <p:cNvSpPr/>
          <p:nvPr/>
        </p:nvSpPr>
        <p:spPr>
          <a:xfrm>
            <a:off x="7175043" y="857021"/>
            <a:ext cx="1734770" cy="480131"/>
          </a:xfrm>
          <a:prstGeom prst="rect">
            <a:avLst/>
          </a:prstGeom>
          <a:noFill/>
          <a:ln>
            <a:noFill/>
          </a:ln>
        </p:spPr>
        <p:txBody>
          <a:bodyPr spcFirstLastPara="1" wrap="square" lIns="68580" tIns="34290" rIns="68580" bIns="34290" anchor="t" anchorCtr="0"/>
          <a:lstStyle/>
          <a:p>
            <a:pPr algn="r">
              <a:lnSpc>
                <a:spcPct val="90000"/>
              </a:lnSpc>
              <a:buClr>
                <a:srgbClr val="FFFFFF"/>
              </a:buClr>
              <a:buSzPts val="1400"/>
            </a:pPr>
            <a:r>
              <a:rPr lang="en-US" sz="2400" spc="-150" dirty="0">
                <a:solidFill>
                  <a:schemeClr val="bg1"/>
                </a:solidFill>
                <a:latin typeface="+mj-lt"/>
                <a:sym typeface="Work Sans"/>
              </a:rPr>
              <a:t>2018 - 2019</a:t>
            </a:r>
            <a:endParaRPr lang="en-US" sz="2400" spc="-150" dirty="0">
              <a:solidFill>
                <a:schemeClr val="bg1"/>
              </a:solidFill>
              <a:latin typeface="+mj-lt"/>
            </a:endParaRPr>
          </a:p>
        </p:txBody>
      </p:sp>
      <p:sp>
        <p:nvSpPr>
          <p:cNvPr id="21" name="Rectángulo 20">
            <a:extLst>
              <a:ext uri="{FF2B5EF4-FFF2-40B4-BE49-F238E27FC236}">
                <a16:creationId xmlns="" xmlns:a16="http://schemas.microsoft.com/office/drawing/2014/main" id="{96C56ADF-FE3F-4B44-BA93-12E67EEC5892}"/>
              </a:ext>
            </a:extLst>
          </p:cNvPr>
          <p:cNvSpPr/>
          <p:nvPr/>
        </p:nvSpPr>
        <p:spPr>
          <a:xfrm>
            <a:off x="6573151" y="4230241"/>
            <a:ext cx="2577402" cy="848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rPr>
              <a:t>Community</a:t>
            </a:r>
            <a:r>
              <a:rPr lang="en-US" sz="1200" dirty="0">
                <a:solidFill>
                  <a:schemeClr val="bg1"/>
                </a:solidFill>
              </a:rPr>
              <a:t> cases</a:t>
            </a:r>
            <a:endParaRPr lang="en-US" sz="1200" b="1" dirty="0">
              <a:solidFill>
                <a:schemeClr val="bg1"/>
              </a:solidFill>
            </a:endParaRPr>
          </a:p>
        </p:txBody>
      </p:sp>
      <p:sp>
        <p:nvSpPr>
          <p:cNvPr id="23" name="Elipse 22">
            <a:extLst>
              <a:ext uri="{FF2B5EF4-FFF2-40B4-BE49-F238E27FC236}">
                <a16:creationId xmlns="" xmlns:a16="http://schemas.microsoft.com/office/drawing/2014/main" id="{FB6A8C0C-9027-2A48-9C8D-E65DA1425827}"/>
              </a:ext>
            </a:extLst>
          </p:cNvPr>
          <p:cNvSpPr/>
          <p:nvPr/>
        </p:nvSpPr>
        <p:spPr>
          <a:xfrm>
            <a:off x="6412924" y="4588668"/>
            <a:ext cx="146957" cy="146957"/>
          </a:xfrm>
          <a:prstGeom prst="ellipse">
            <a:avLst/>
          </a:prstGeom>
          <a:solidFill>
            <a:srgbClr val="909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Conector recto 23">
            <a:extLst>
              <a:ext uri="{FF2B5EF4-FFF2-40B4-BE49-F238E27FC236}">
                <a16:creationId xmlns="" xmlns:a16="http://schemas.microsoft.com/office/drawing/2014/main" id="{6DBEDAAF-DD92-BC47-A7A4-C2BEF64A3A2E}"/>
              </a:ext>
            </a:extLst>
          </p:cNvPr>
          <p:cNvCxnSpPr>
            <a:cxnSpLocks/>
          </p:cNvCxnSpPr>
          <p:nvPr/>
        </p:nvCxnSpPr>
        <p:spPr>
          <a:xfrm>
            <a:off x="6486402" y="4392726"/>
            <a:ext cx="0" cy="538842"/>
          </a:xfrm>
          <a:prstGeom prst="line">
            <a:avLst/>
          </a:prstGeom>
          <a:ln>
            <a:solidFill>
              <a:srgbClr val="909192"/>
            </a:solidFill>
          </a:ln>
        </p:spPr>
        <p:style>
          <a:lnRef idx="1">
            <a:schemeClr val="accent1"/>
          </a:lnRef>
          <a:fillRef idx="0">
            <a:schemeClr val="accent1"/>
          </a:fillRef>
          <a:effectRef idx="0">
            <a:schemeClr val="accent1"/>
          </a:effectRef>
          <a:fontRef idx="minor">
            <a:schemeClr val="tx1"/>
          </a:fontRef>
        </p:style>
      </p:cxnSp>
      <p:sp>
        <p:nvSpPr>
          <p:cNvPr id="16" name="Rectángulo 15">
            <a:extLst>
              <a:ext uri="{FF2B5EF4-FFF2-40B4-BE49-F238E27FC236}">
                <a16:creationId xmlns="" xmlns:a16="http://schemas.microsoft.com/office/drawing/2014/main" id="{3D88BE7A-6F70-4059-893C-44943C6029A5}"/>
              </a:ext>
            </a:extLst>
          </p:cNvPr>
          <p:cNvSpPr/>
          <p:nvPr/>
        </p:nvSpPr>
        <p:spPr>
          <a:xfrm>
            <a:off x="4464998" y="1603799"/>
            <a:ext cx="907621" cy="276999"/>
          </a:xfrm>
          <a:prstGeom prst="rect">
            <a:avLst/>
          </a:prstGeom>
        </p:spPr>
        <p:txBody>
          <a:bodyPr wrap="none">
            <a:spAutoFit/>
          </a:bodyPr>
          <a:lstStyle/>
          <a:p>
            <a:r>
              <a:rPr lang="en-US" sz="1200" dirty="0">
                <a:solidFill>
                  <a:schemeClr val="bg1"/>
                </a:solidFill>
              </a:rPr>
              <a:t>Venezuela</a:t>
            </a:r>
            <a:endParaRPr lang="es-CO" sz="1200" dirty="0">
              <a:solidFill>
                <a:schemeClr val="bg1"/>
              </a:solidFill>
            </a:endParaRPr>
          </a:p>
        </p:txBody>
      </p:sp>
      <p:sp>
        <p:nvSpPr>
          <p:cNvPr id="25" name="Rectángulo 24">
            <a:extLst>
              <a:ext uri="{FF2B5EF4-FFF2-40B4-BE49-F238E27FC236}">
                <a16:creationId xmlns="" xmlns:a16="http://schemas.microsoft.com/office/drawing/2014/main" id="{B4893190-D54B-4959-9E90-E22568001BE2}"/>
              </a:ext>
            </a:extLst>
          </p:cNvPr>
          <p:cNvSpPr/>
          <p:nvPr/>
        </p:nvSpPr>
        <p:spPr>
          <a:xfrm>
            <a:off x="2142482" y="2902943"/>
            <a:ext cx="941283" cy="307777"/>
          </a:xfrm>
          <a:prstGeom prst="rect">
            <a:avLst/>
          </a:prstGeom>
        </p:spPr>
        <p:txBody>
          <a:bodyPr wrap="none">
            <a:spAutoFit/>
          </a:bodyPr>
          <a:lstStyle/>
          <a:p>
            <a:r>
              <a:rPr lang="en-US" dirty="0">
                <a:solidFill>
                  <a:schemeClr val="bg1">
                    <a:lumMod val="65000"/>
                  </a:schemeClr>
                </a:solidFill>
              </a:rPr>
              <a:t>Colombia</a:t>
            </a:r>
            <a:endParaRPr lang="es-CO" dirty="0">
              <a:solidFill>
                <a:schemeClr val="bg1">
                  <a:lumMod val="65000"/>
                </a:schemeClr>
              </a:solidFill>
            </a:endParaRPr>
          </a:p>
        </p:txBody>
      </p:sp>
      <p:sp>
        <p:nvSpPr>
          <p:cNvPr id="28" name="Rectángulo 27">
            <a:extLst>
              <a:ext uri="{FF2B5EF4-FFF2-40B4-BE49-F238E27FC236}">
                <a16:creationId xmlns="" xmlns:a16="http://schemas.microsoft.com/office/drawing/2014/main" id="{7FE04350-DE54-46D6-ADC3-8A611ACF5E39}"/>
              </a:ext>
            </a:extLst>
          </p:cNvPr>
          <p:cNvSpPr/>
          <p:nvPr/>
        </p:nvSpPr>
        <p:spPr>
          <a:xfrm>
            <a:off x="790443" y="4026779"/>
            <a:ext cx="755335" cy="276999"/>
          </a:xfrm>
          <a:prstGeom prst="rect">
            <a:avLst/>
          </a:prstGeom>
        </p:spPr>
        <p:txBody>
          <a:bodyPr wrap="none">
            <a:spAutoFit/>
          </a:bodyPr>
          <a:lstStyle/>
          <a:p>
            <a:r>
              <a:rPr lang="en-US" sz="1200" dirty="0">
                <a:solidFill>
                  <a:schemeClr val="bg1"/>
                </a:solidFill>
              </a:rPr>
              <a:t>Ecuador</a:t>
            </a:r>
            <a:endParaRPr lang="es-CO" sz="1200" dirty="0">
              <a:solidFill>
                <a:schemeClr val="bg1"/>
              </a:solidFill>
            </a:endParaRPr>
          </a:p>
        </p:txBody>
      </p:sp>
    </p:spTree>
    <p:extLst>
      <p:ext uri="{BB962C8B-B14F-4D97-AF65-F5344CB8AC3E}">
        <p14:creationId xmlns:p14="http://schemas.microsoft.com/office/powerpoint/2010/main" val="13049828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Shape 125"/>
        <p:cNvGrpSpPr/>
        <p:nvPr/>
      </p:nvGrpSpPr>
      <p:grpSpPr>
        <a:xfrm>
          <a:off x="0" y="0"/>
          <a:ext cx="0" cy="0"/>
          <a:chOff x="0" y="0"/>
          <a:chExt cx="0" cy="0"/>
        </a:xfrm>
      </p:grpSpPr>
      <p:sp>
        <p:nvSpPr>
          <p:cNvPr id="20" name="Rectángulo 19">
            <a:extLst>
              <a:ext uri="{FF2B5EF4-FFF2-40B4-BE49-F238E27FC236}">
                <a16:creationId xmlns="" xmlns:a16="http://schemas.microsoft.com/office/drawing/2014/main" id="{F2089F15-186E-644B-8B7B-1854F3A705E6}"/>
              </a:ext>
            </a:extLst>
          </p:cNvPr>
          <p:cNvSpPr/>
          <p:nvPr/>
        </p:nvSpPr>
        <p:spPr>
          <a:xfrm>
            <a:off x="453093" y="3114973"/>
            <a:ext cx="2098592" cy="1609984"/>
          </a:xfrm>
          <a:prstGeom prst="rect">
            <a:avLst/>
          </a:prstGeom>
          <a:noFill/>
          <a:ln w="12700">
            <a:noFill/>
          </a:ln>
        </p:spPr>
        <p:style>
          <a:lnRef idx="2">
            <a:schemeClr val="accent5"/>
          </a:lnRef>
          <a:fillRef idx="1">
            <a:schemeClr val="lt1"/>
          </a:fillRef>
          <a:effectRef idx="0">
            <a:schemeClr val="accent5"/>
          </a:effectRef>
          <a:fontRef idx="minor">
            <a:schemeClr val="dk1"/>
          </a:fontRef>
        </p:style>
        <p:txBody>
          <a:bodyPr rtlCol="0" anchor="t"/>
          <a:lstStyle/>
          <a:p>
            <a:pPr marL="95250" indent="-95250">
              <a:buClr>
                <a:srgbClr val="3F76FF"/>
              </a:buClr>
              <a:buFont typeface="Arial" panose="020B0604020202020204" pitchFamily="34" charset="0"/>
              <a:buChar char="•"/>
            </a:pPr>
            <a:r>
              <a:rPr lang="en-US" sz="1100" dirty="0">
                <a:solidFill>
                  <a:schemeClr val="bg1"/>
                </a:solidFill>
                <a:latin typeface="Arial" panose="020B0604020202020204" pitchFamily="34" charset="0"/>
                <a:ea typeface="Arial Unicode MS" charset="0"/>
                <a:cs typeface="Arial" panose="020B0604020202020204" pitchFamily="34" charset="0"/>
              </a:rPr>
              <a:t>Vaccination as a priority in the high-level government agenda.</a:t>
            </a:r>
          </a:p>
          <a:p>
            <a:pPr marL="95250" indent="-95250">
              <a:buClr>
                <a:srgbClr val="3F76FF"/>
              </a:buClr>
              <a:buFont typeface="Arial" panose="020B0604020202020204" pitchFamily="34" charset="0"/>
              <a:buChar char="•"/>
            </a:pPr>
            <a:endParaRPr lang="en-US" sz="1100" dirty="0">
              <a:solidFill>
                <a:schemeClr val="bg1"/>
              </a:solidFill>
              <a:latin typeface="Arial" panose="020B0604020202020204" pitchFamily="34" charset="0"/>
              <a:ea typeface="Arial Unicode MS" charset="0"/>
              <a:cs typeface="Arial" panose="020B0604020202020204" pitchFamily="34" charset="0"/>
            </a:endParaRPr>
          </a:p>
          <a:p>
            <a:pPr marL="95250" indent="-95250">
              <a:buClr>
                <a:srgbClr val="3F76FF"/>
              </a:buClr>
              <a:buFont typeface="Arial" panose="020B0604020202020204" pitchFamily="34" charset="0"/>
              <a:buChar char="•"/>
            </a:pPr>
            <a:r>
              <a:rPr lang="en-US" sz="1100" dirty="0">
                <a:solidFill>
                  <a:schemeClr val="bg1"/>
                </a:solidFill>
                <a:latin typeface="Arial" panose="020B0604020202020204" pitchFamily="34" charset="0"/>
                <a:ea typeface="Arial Unicode MS" charset="0"/>
                <a:cs typeface="Arial" panose="020B0604020202020204" pitchFamily="34" charset="0"/>
              </a:rPr>
              <a:t>Health sector response plan to the migrant phenomenon.</a:t>
            </a:r>
          </a:p>
          <a:p>
            <a:pPr marL="95250" indent="-95250">
              <a:buClr>
                <a:srgbClr val="3F76FF"/>
              </a:buClr>
              <a:buFont typeface="Arial" panose="020B0604020202020204" pitchFamily="34" charset="0"/>
              <a:buChar char="•"/>
            </a:pPr>
            <a:endParaRPr lang="en-US" sz="1100" dirty="0">
              <a:solidFill>
                <a:schemeClr val="bg1"/>
              </a:solidFill>
              <a:latin typeface="Arial" panose="020B0604020202020204" pitchFamily="34" charset="0"/>
              <a:ea typeface="Arial Unicode MS" charset="0"/>
              <a:cs typeface="Arial" panose="020B0604020202020204" pitchFamily="34" charset="0"/>
            </a:endParaRPr>
          </a:p>
          <a:p>
            <a:pPr marL="95250" indent="-95250">
              <a:buClr>
                <a:srgbClr val="3F76FF"/>
              </a:buClr>
              <a:buFont typeface="Arial" panose="020B0604020202020204" pitchFamily="34" charset="0"/>
              <a:buChar char="•"/>
            </a:pPr>
            <a:r>
              <a:rPr lang="en-US" sz="1100" dirty="0">
                <a:solidFill>
                  <a:schemeClr val="bg1"/>
                </a:solidFill>
                <a:latin typeface="Arial" panose="020B0604020202020204" pitchFamily="34" charset="0"/>
                <a:ea typeface="Arial Unicode MS" charset="0"/>
                <a:cs typeface="Arial" panose="020B0604020202020204" pitchFamily="34" charset="0"/>
              </a:rPr>
              <a:t>Susceptible guidelines and dose zero dose.</a:t>
            </a:r>
          </a:p>
        </p:txBody>
      </p:sp>
      <p:sp>
        <p:nvSpPr>
          <p:cNvPr id="22" name="Rectángulo 21">
            <a:extLst>
              <a:ext uri="{FF2B5EF4-FFF2-40B4-BE49-F238E27FC236}">
                <a16:creationId xmlns="" xmlns:a16="http://schemas.microsoft.com/office/drawing/2014/main" id="{4A9B98EC-CFDE-6C45-B43E-29B319FEBF39}"/>
              </a:ext>
            </a:extLst>
          </p:cNvPr>
          <p:cNvSpPr/>
          <p:nvPr/>
        </p:nvSpPr>
        <p:spPr>
          <a:xfrm>
            <a:off x="862852" y="797291"/>
            <a:ext cx="2476311" cy="1778188"/>
          </a:xfrm>
          <a:prstGeom prst="rect">
            <a:avLst/>
          </a:prstGeom>
          <a:noFill/>
          <a:ln w="12700">
            <a:noFill/>
          </a:ln>
        </p:spPr>
        <p:style>
          <a:lnRef idx="2">
            <a:schemeClr val="accent5"/>
          </a:lnRef>
          <a:fillRef idx="1">
            <a:schemeClr val="lt1"/>
          </a:fillRef>
          <a:effectRef idx="0">
            <a:schemeClr val="accent5"/>
          </a:effectRef>
          <a:fontRef idx="minor">
            <a:schemeClr val="dk1"/>
          </a:fontRef>
        </p:style>
        <p:txBody>
          <a:bodyPr rtlCol="0" anchor="t"/>
          <a:lstStyle/>
          <a:p>
            <a:pPr marL="95250" indent="-95250">
              <a:buClr>
                <a:srgbClr val="3F76FF"/>
              </a:buClr>
              <a:buFont typeface="Arial" panose="020B0604020202020204" pitchFamily="34" charset="0"/>
              <a:buChar char="•"/>
            </a:pPr>
            <a:r>
              <a:rPr lang="en-US" sz="1100" dirty="0">
                <a:solidFill>
                  <a:schemeClr val="bg1"/>
                </a:solidFill>
                <a:latin typeface="Arial" panose="020B0604020202020204" pitchFamily="34" charset="0"/>
                <a:ea typeface="Arial Unicode MS" charset="0"/>
                <a:cs typeface="Arial" panose="020B0604020202020204" pitchFamily="34" charset="0"/>
              </a:rPr>
              <a:t>Intensification of surveillance.</a:t>
            </a:r>
          </a:p>
          <a:p>
            <a:pPr marL="95250" indent="-95250">
              <a:buClr>
                <a:srgbClr val="3F76FF"/>
              </a:buClr>
              <a:buFont typeface="Arial" panose="020B0604020202020204" pitchFamily="34" charset="0"/>
              <a:buChar char="•"/>
            </a:pPr>
            <a:endParaRPr lang="en-US" sz="1100" dirty="0">
              <a:solidFill>
                <a:schemeClr val="bg1"/>
              </a:solidFill>
              <a:latin typeface="Arial" panose="020B0604020202020204" pitchFamily="34" charset="0"/>
              <a:ea typeface="Arial Unicode MS" charset="0"/>
              <a:cs typeface="Arial" panose="020B0604020202020204" pitchFamily="34" charset="0"/>
            </a:endParaRPr>
          </a:p>
          <a:p>
            <a:pPr marL="95250" indent="-95250">
              <a:buClr>
                <a:srgbClr val="3F76FF"/>
              </a:buClr>
              <a:buFont typeface="Arial" panose="020B0604020202020204" pitchFamily="34" charset="0"/>
              <a:buChar char="•"/>
            </a:pPr>
            <a:r>
              <a:rPr lang="en-US" sz="1100" dirty="0">
                <a:solidFill>
                  <a:schemeClr val="bg1"/>
                </a:solidFill>
                <a:latin typeface="Arial" panose="020B0604020202020204" pitchFamily="34" charset="0"/>
                <a:ea typeface="Arial Unicode MS" charset="0"/>
                <a:cs typeface="Arial" panose="020B0604020202020204" pitchFamily="34" charset="0"/>
              </a:rPr>
              <a:t>Active institutional and community search.</a:t>
            </a:r>
          </a:p>
          <a:p>
            <a:pPr marL="95250" indent="-95250">
              <a:buClr>
                <a:srgbClr val="3F76FF"/>
              </a:buClr>
              <a:buFont typeface="Arial" panose="020B0604020202020204" pitchFamily="34" charset="0"/>
              <a:buChar char="•"/>
            </a:pPr>
            <a:endParaRPr lang="en-US" sz="1100" dirty="0">
              <a:solidFill>
                <a:schemeClr val="bg1"/>
              </a:solidFill>
              <a:latin typeface="Arial" panose="020B0604020202020204" pitchFamily="34" charset="0"/>
              <a:ea typeface="Arial Unicode MS" charset="0"/>
              <a:cs typeface="Arial" panose="020B0604020202020204" pitchFamily="34" charset="0"/>
            </a:endParaRPr>
          </a:p>
          <a:p>
            <a:pPr marL="95250" indent="-95250">
              <a:buClr>
                <a:srgbClr val="3F76FF"/>
              </a:buClr>
              <a:buFont typeface="Arial" panose="020B0604020202020204" pitchFamily="34" charset="0"/>
              <a:buChar char="•"/>
            </a:pPr>
            <a:r>
              <a:rPr lang="en-US" sz="1100" dirty="0">
                <a:solidFill>
                  <a:schemeClr val="bg1"/>
                </a:solidFill>
                <a:latin typeface="Arial" panose="020B0604020202020204" pitchFamily="34" charset="0"/>
                <a:ea typeface="Arial Unicode MS" charset="0"/>
                <a:cs typeface="Arial" panose="020B0604020202020204" pitchFamily="34" charset="0"/>
              </a:rPr>
              <a:t>Follow up of outbreak cases.</a:t>
            </a:r>
          </a:p>
          <a:p>
            <a:pPr marL="95250" indent="-95250">
              <a:buClr>
                <a:srgbClr val="3F76FF"/>
              </a:buClr>
              <a:buFont typeface="Arial" panose="020B0604020202020204" pitchFamily="34" charset="0"/>
              <a:buChar char="•"/>
            </a:pPr>
            <a:endParaRPr lang="en-US" sz="1100" dirty="0">
              <a:solidFill>
                <a:schemeClr val="bg1"/>
              </a:solidFill>
              <a:latin typeface="Arial" panose="020B0604020202020204" pitchFamily="34" charset="0"/>
              <a:ea typeface="Arial Unicode MS" charset="0"/>
              <a:cs typeface="Arial" panose="020B0604020202020204" pitchFamily="34" charset="0"/>
            </a:endParaRPr>
          </a:p>
          <a:p>
            <a:pPr marL="95250" indent="-95250">
              <a:buClr>
                <a:srgbClr val="3F76FF"/>
              </a:buClr>
              <a:buFont typeface="Arial" panose="020B0604020202020204" pitchFamily="34" charset="0"/>
              <a:buChar char="•"/>
            </a:pPr>
            <a:r>
              <a:rPr lang="en-US" sz="1100" dirty="0">
                <a:solidFill>
                  <a:schemeClr val="bg1"/>
                </a:solidFill>
                <a:latin typeface="Arial" panose="020B0604020202020204" pitchFamily="34" charset="0"/>
                <a:ea typeface="Arial Unicode MS" charset="0"/>
                <a:cs typeface="Arial" panose="020B0604020202020204" pitchFamily="34" charset="0"/>
              </a:rPr>
              <a:t>10,000 cases investigated, USD 3 million investigation, 280 days in the field</a:t>
            </a:r>
          </a:p>
        </p:txBody>
      </p:sp>
      <p:sp>
        <p:nvSpPr>
          <p:cNvPr id="23" name="Rectángulo 22">
            <a:extLst>
              <a:ext uri="{FF2B5EF4-FFF2-40B4-BE49-F238E27FC236}">
                <a16:creationId xmlns="" xmlns:a16="http://schemas.microsoft.com/office/drawing/2014/main" id="{5E16D17C-B57C-6048-ABCB-7AFE33A70B07}"/>
              </a:ext>
            </a:extLst>
          </p:cNvPr>
          <p:cNvSpPr/>
          <p:nvPr/>
        </p:nvSpPr>
        <p:spPr>
          <a:xfrm>
            <a:off x="3671262" y="578518"/>
            <a:ext cx="2362993" cy="1362089"/>
          </a:xfrm>
          <a:prstGeom prst="rect">
            <a:avLst/>
          </a:prstGeom>
          <a:noFill/>
          <a:ln w="12700">
            <a:noFill/>
          </a:ln>
        </p:spPr>
        <p:style>
          <a:lnRef idx="2">
            <a:schemeClr val="accent5"/>
          </a:lnRef>
          <a:fillRef idx="1">
            <a:schemeClr val="lt1"/>
          </a:fillRef>
          <a:effectRef idx="0">
            <a:schemeClr val="accent5"/>
          </a:effectRef>
          <a:fontRef idx="minor">
            <a:schemeClr val="dk1"/>
          </a:fontRef>
        </p:style>
        <p:txBody>
          <a:bodyPr rtlCol="0" anchor="t"/>
          <a:lstStyle/>
          <a:p>
            <a:pPr marL="95250" indent="-95250">
              <a:buClr>
                <a:srgbClr val="3F76FF"/>
              </a:buClr>
              <a:buFont typeface="Arial" panose="020B0604020202020204" pitchFamily="34" charset="0"/>
              <a:buChar char="•"/>
            </a:pPr>
            <a:r>
              <a:rPr lang="en-US" sz="1100" dirty="0">
                <a:solidFill>
                  <a:schemeClr val="bg1"/>
                </a:solidFill>
                <a:latin typeface="Arial" panose="020B0604020202020204" pitchFamily="34" charset="0"/>
                <a:ea typeface="Arial Unicode MS" charset="0"/>
                <a:cs typeface="Arial" panose="020B0604020202020204" pitchFamily="34" charset="0"/>
              </a:rPr>
              <a:t>Genotyping</a:t>
            </a:r>
          </a:p>
          <a:p>
            <a:pPr marL="95250" indent="-95250">
              <a:buClr>
                <a:srgbClr val="3F76FF"/>
              </a:buClr>
              <a:buFont typeface="Arial" panose="020B0604020202020204" pitchFamily="34" charset="0"/>
              <a:buChar char="•"/>
            </a:pPr>
            <a:endParaRPr lang="en-US" sz="1100" dirty="0">
              <a:solidFill>
                <a:schemeClr val="bg1"/>
              </a:solidFill>
              <a:latin typeface="Arial" panose="020B0604020202020204" pitchFamily="34" charset="0"/>
              <a:ea typeface="Arial Unicode MS" charset="0"/>
              <a:cs typeface="Arial" panose="020B0604020202020204" pitchFamily="34" charset="0"/>
            </a:endParaRPr>
          </a:p>
          <a:p>
            <a:pPr marL="95250" indent="-95250">
              <a:buClr>
                <a:srgbClr val="3F76FF"/>
              </a:buClr>
              <a:buFont typeface="Arial" panose="020B0604020202020204" pitchFamily="34" charset="0"/>
              <a:buChar char="•"/>
            </a:pPr>
            <a:r>
              <a:rPr lang="en-US" sz="1100" dirty="0">
                <a:solidFill>
                  <a:schemeClr val="bg1"/>
                </a:solidFill>
                <a:latin typeface="Arial" panose="020B0604020202020204" pitchFamily="34" charset="0"/>
                <a:ea typeface="Arial Unicode MS" charset="0"/>
                <a:cs typeface="Arial" panose="020B0604020202020204" pitchFamily="34" charset="0"/>
              </a:rPr>
              <a:t>95% sampling opportunity.</a:t>
            </a:r>
          </a:p>
          <a:p>
            <a:pPr marL="95250" indent="-95250">
              <a:buClr>
                <a:srgbClr val="3F76FF"/>
              </a:buClr>
              <a:buFont typeface="Arial" panose="020B0604020202020204" pitchFamily="34" charset="0"/>
              <a:buChar char="•"/>
            </a:pPr>
            <a:endParaRPr lang="en-US" sz="1100" dirty="0">
              <a:solidFill>
                <a:schemeClr val="bg1"/>
              </a:solidFill>
              <a:latin typeface="Arial" panose="020B0604020202020204" pitchFamily="34" charset="0"/>
              <a:ea typeface="Arial Unicode MS" charset="0"/>
              <a:cs typeface="Arial" panose="020B0604020202020204" pitchFamily="34" charset="0"/>
            </a:endParaRPr>
          </a:p>
          <a:p>
            <a:pPr marL="95250" indent="-95250">
              <a:buClr>
                <a:srgbClr val="3F76FF"/>
              </a:buClr>
              <a:buFont typeface="Arial" panose="020B0604020202020204" pitchFamily="34" charset="0"/>
              <a:buChar char="•"/>
            </a:pPr>
            <a:r>
              <a:rPr lang="en-US" sz="1100" dirty="0">
                <a:solidFill>
                  <a:schemeClr val="bg1"/>
                </a:solidFill>
                <a:latin typeface="Arial" panose="020B0604020202020204" pitchFamily="34" charset="0"/>
                <a:ea typeface="Arial Unicode MS" charset="0"/>
                <a:cs typeface="Arial" panose="020B0604020202020204" pitchFamily="34" charset="0"/>
              </a:rPr>
              <a:t>86% of samples sent to the laboratory in a timely manner.</a:t>
            </a:r>
          </a:p>
        </p:txBody>
      </p:sp>
      <p:sp>
        <p:nvSpPr>
          <p:cNvPr id="26" name="Freeform: Shape 109">
            <a:extLst>
              <a:ext uri="{FF2B5EF4-FFF2-40B4-BE49-F238E27FC236}">
                <a16:creationId xmlns="" xmlns:a16="http://schemas.microsoft.com/office/drawing/2014/main" id="{E6957D59-B913-0C48-9F66-E4F8E794D7F7}"/>
              </a:ext>
            </a:extLst>
          </p:cNvPr>
          <p:cNvSpPr>
            <a:spLocks/>
          </p:cNvSpPr>
          <p:nvPr/>
        </p:nvSpPr>
        <p:spPr bwMode="auto">
          <a:xfrm rot="1304646">
            <a:off x="5440037" y="3083503"/>
            <a:ext cx="1223093" cy="1318960"/>
          </a:xfrm>
          <a:custGeom>
            <a:avLst/>
            <a:gdLst>
              <a:gd name="connsiteX0" fmla="*/ 902250 w 1630791"/>
              <a:gd name="connsiteY0" fmla="*/ 0 h 1758613"/>
              <a:gd name="connsiteX1" fmla="*/ 943452 w 1630791"/>
              <a:gd name="connsiteY1" fmla="*/ 42607 h 1758613"/>
              <a:gd name="connsiteX2" fmla="*/ 1022113 w 1630791"/>
              <a:gd name="connsiteY2" fmla="*/ 132504 h 1758613"/>
              <a:gd name="connsiteX3" fmla="*/ 1097027 w 1630791"/>
              <a:gd name="connsiteY3" fmla="*/ 225679 h 1758613"/>
              <a:gd name="connsiteX4" fmla="*/ 1167259 w 1630791"/>
              <a:gd name="connsiteY4" fmla="*/ 321663 h 1758613"/>
              <a:gd name="connsiteX5" fmla="*/ 1233277 w 1630791"/>
              <a:gd name="connsiteY5" fmla="*/ 421393 h 1758613"/>
              <a:gd name="connsiteX6" fmla="*/ 1294613 w 1630791"/>
              <a:gd name="connsiteY6" fmla="*/ 524868 h 1758613"/>
              <a:gd name="connsiteX7" fmla="*/ 1351267 w 1630791"/>
              <a:gd name="connsiteY7" fmla="*/ 630684 h 1758613"/>
              <a:gd name="connsiteX8" fmla="*/ 1403239 w 1630791"/>
              <a:gd name="connsiteY8" fmla="*/ 738842 h 1758613"/>
              <a:gd name="connsiteX9" fmla="*/ 1450529 w 1630791"/>
              <a:gd name="connsiteY9" fmla="*/ 850745 h 1758613"/>
              <a:gd name="connsiteX10" fmla="*/ 1492668 w 1630791"/>
              <a:gd name="connsiteY10" fmla="*/ 964521 h 1758613"/>
              <a:gd name="connsiteX11" fmla="*/ 1529189 w 1630791"/>
              <a:gd name="connsiteY11" fmla="*/ 1080638 h 1758613"/>
              <a:gd name="connsiteX12" fmla="*/ 1560559 w 1630791"/>
              <a:gd name="connsiteY12" fmla="*/ 1199565 h 1758613"/>
              <a:gd name="connsiteX13" fmla="*/ 1586311 w 1630791"/>
              <a:gd name="connsiteY13" fmla="*/ 1320364 h 1758613"/>
              <a:gd name="connsiteX14" fmla="*/ 1606444 w 1630791"/>
              <a:gd name="connsiteY14" fmla="*/ 1443504 h 1758613"/>
              <a:gd name="connsiteX15" fmla="*/ 1620959 w 1630791"/>
              <a:gd name="connsiteY15" fmla="*/ 1568517 h 1758613"/>
              <a:gd name="connsiteX16" fmla="*/ 1629855 w 1630791"/>
              <a:gd name="connsiteY16" fmla="*/ 1694935 h 1758613"/>
              <a:gd name="connsiteX17" fmla="*/ 1630791 w 1630791"/>
              <a:gd name="connsiteY17" fmla="*/ 1758612 h 1758613"/>
              <a:gd name="connsiteX18" fmla="*/ 573095 w 1630791"/>
              <a:gd name="connsiteY18" fmla="*/ 1758612 h 1758613"/>
              <a:gd name="connsiteX19" fmla="*/ 572215 w 1630791"/>
              <a:gd name="connsiteY19" fmla="*/ 1735446 h 1758613"/>
              <a:gd name="connsiteX20" fmla="*/ 573094 w 1630791"/>
              <a:gd name="connsiteY20" fmla="*/ 1758613 h 1758613"/>
              <a:gd name="connsiteX21" fmla="*/ 355085 w 1630791"/>
              <a:gd name="connsiteY21" fmla="*/ 1758613 h 1758613"/>
              <a:gd name="connsiteX22" fmla="*/ 352278 w 1630791"/>
              <a:gd name="connsiteY22" fmla="*/ 1696838 h 1758613"/>
              <a:gd name="connsiteX23" fmla="*/ 336839 w 1630791"/>
              <a:gd name="connsiteY23" fmla="*/ 1576562 h 1758613"/>
              <a:gd name="connsiteX24" fmla="*/ 310641 w 1630791"/>
              <a:gd name="connsiteY24" fmla="*/ 1459095 h 1758613"/>
              <a:gd name="connsiteX25" fmla="*/ 281337 w 1630791"/>
              <a:gd name="connsiteY25" fmla="*/ 1366964 h 1758613"/>
              <a:gd name="connsiteX26" fmla="*/ 109562 w 1630791"/>
              <a:gd name="connsiteY26" fmla="*/ 1346055 h 1758613"/>
              <a:gd name="connsiteX27" fmla="*/ 213033 w 1630791"/>
              <a:gd name="connsiteY27" fmla="*/ 1207997 h 1758613"/>
              <a:gd name="connsiteX28" fmla="*/ 174034 w 1630791"/>
              <a:gd name="connsiteY28" fmla="*/ 1134305 h 1758613"/>
              <a:gd name="connsiteX29" fmla="*/ 110409 w 1630791"/>
              <a:gd name="connsiteY29" fmla="*/ 1036961 h 1758613"/>
              <a:gd name="connsiteX30" fmla="*/ 39298 w 1630791"/>
              <a:gd name="connsiteY30" fmla="*/ 945234 h 1758613"/>
              <a:gd name="connsiteX31" fmla="*/ 0 w 1630791"/>
              <a:gd name="connsiteY31" fmla="*/ 902646 h 1758613"/>
              <a:gd name="connsiteX32" fmla="*/ 154853 w 1630791"/>
              <a:gd name="connsiteY32" fmla="*/ 748675 h 1758613"/>
              <a:gd name="connsiteX33" fmla="*/ 188325 w 1630791"/>
              <a:gd name="connsiteY33" fmla="*/ 785235 h 1758613"/>
              <a:gd name="connsiteX34" fmla="*/ 188383 w 1630791"/>
              <a:gd name="connsiteY34" fmla="*/ 785189 h 1758613"/>
              <a:gd name="connsiteX35" fmla="*/ 154511 w 1630791"/>
              <a:gd name="connsiteY35" fmla="*/ 748206 h 1758613"/>
              <a:gd name="connsiteX0" fmla="*/ 902250 w 1630791"/>
              <a:gd name="connsiteY0" fmla="*/ 0 h 1758613"/>
              <a:gd name="connsiteX1" fmla="*/ 943452 w 1630791"/>
              <a:gd name="connsiteY1" fmla="*/ 42607 h 1758613"/>
              <a:gd name="connsiteX2" fmla="*/ 1022113 w 1630791"/>
              <a:gd name="connsiteY2" fmla="*/ 132504 h 1758613"/>
              <a:gd name="connsiteX3" fmla="*/ 1097027 w 1630791"/>
              <a:gd name="connsiteY3" fmla="*/ 225679 h 1758613"/>
              <a:gd name="connsiteX4" fmla="*/ 1167259 w 1630791"/>
              <a:gd name="connsiteY4" fmla="*/ 321663 h 1758613"/>
              <a:gd name="connsiteX5" fmla="*/ 1233277 w 1630791"/>
              <a:gd name="connsiteY5" fmla="*/ 421393 h 1758613"/>
              <a:gd name="connsiteX6" fmla="*/ 1294613 w 1630791"/>
              <a:gd name="connsiteY6" fmla="*/ 524868 h 1758613"/>
              <a:gd name="connsiteX7" fmla="*/ 1351267 w 1630791"/>
              <a:gd name="connsiteY7" fmla="*/ 630684 h 1758613"/>
              <a:gd name="connsiteX8" fmla="*/ 1403239 w 1630791"/>
              <a:gd name="connsiteY8" fmla="*/ 738842 h 1758613"/>
              <a:gd name="connsiteX9" fmla="*/ 1450529 w 1630791"/>
              <a:gd name="connsiteY9" fmla="*/ 850745 h 1758613"/>
              <a:gd name="connsiteX10" fmla="*/ 1492668 w 1630791"/>
              <a:gd name="connsiteY10" fmla="*/ 964521 h 1758613"/>
              <a:gd name="connsiteX11" fmla="*/ 1529189 w 1630791"/>
              <a:gd name="connsiteY11" fmla="*/ 1080638 h 1758613"/>
              <a:gd name="connsiteX12" fmla="*/ 1560559 w 1630791"/>
              <a:gd name="connsiteY12" fmla="*/ 1199565 h 1758613"/>
              <a:gd name="connsiteX13" fmla="*/ 1586311 w 1630791"/>
              <a:gd name="connsiteY13" fmla="*/ 1320364 h 1758613"/>
              <a:gd name="connsiteX14" fmla="*/ 1606444 w 1630791"/>
              <a:gd name="connsiteY14" fmla="*/ 1443504 h 1758613"/>
              <a:gd name="connsiteX15" fmla="*/ 1620959 w 1630791"/>
              <a:gd name="connsiteY15" fmla="*/ 1568517 h 1758613"/>
              <a:gd name="connsiteX16" fmla="*/ 1629855 w 1630791"/>
              <a:gd name="connsiteY16" fmla="*/ 1694935 h 1758613"/>
              <a:gd name="connsiteX17" fmla="*/ 1630791 w 1630791"/>
              <a:gd name="connsiteY17" fmla="*/ 1758612 h 1758613"/>
              <a:gd name="connsiteX18" fmla="*/ 573095 w 1630791"/>
              <a:gd name="connsiteY18" fmla="*/ 1758612 h 1758613"/>
              <a:gd name="connsiteX19" fmla="*/ 572215 w 1630791"/>
              <a:gd name="connsiteY19" fmla="*/ 1735446 h 1758613"/>
              <a:gd name="connsiteX20" fmla="*/ 573094 w 1630791"/>
              <a:gd name="connsiteY20" fmla="*/ 1758613 h 1758613"/>
              <a:gd name="connsiteX21" fmla="*/ 355085 w 1630791"/>
              <a:gd name="connsiteY21" fmla="*/ 1758613 h 1758613"/>
              <a:gd name="connsiteX22" fmla="*/ 352278 w 1630791"/>
              <a:gd name="connsiteY22" fmla="*/ 1696838 h 1758613"/>
              <a:gd name="connsiteX23" fmla="*/ 336839 w 1630791"/>
              <a:gd name="connsiteY23" fmla="*/ 1576562 h 1758613"/>
              <a:gd name="connsiteX24" fmla="*/ 310641 w 1630791"/>
              <a:gd name="connsiteY24" fmla="*/ 1459095 h 1758613"/>
              <a:gd name="connsiteX25" fmla="*/ 281337 w 1630791"/>
              <a:gd name="connsiteY25" fmla="*/ 1366964 h 1758613"/>
              <a:gd name="connsiteX26" fmla="*/ 109562 w 1630791"/>
              <a:gd name="connsiteY26" fmla="*/ 1346055 h 1758613"/>
              <a:gd name="connsiteX27" fmla="*/ 213033 w 1630791"/>
              <a:gd name="connsiteY27" fmla="*/ 1207997 h 1758613"/>
              <a:gd name="connsiteX28" fmla="*/ 174034 w 1630791"/>
              <a:gd name="connsiteY28" fmla="*/ 1134305 h 1758613"/>
              <a:gd name="connsiteX29" fmla="*/ 110409 w 1630791"/>
              <a:gd name="connsiteY29" fmla="*/ 1036961 h 1758613"/>
              <a:gd name="connsiteX30" fmla="*/ 39298 w 1630791"/>
              <a:gd name="connsiteY30" fmla="*/ 945234 h 1758613"/>
              <a:gd name="connsiteX31" fmla="*/ 0 w 1630791"/>
              <a:gd name="connsiteY31" fmla="*/ 902646 h 1758613"/>
              <a:gd name="connsiteX32" fmla="*/ 154853 w 1630791"/>
              <a:gd name="connsiteY32" fmla="*/ 748675 h 1758613"/>
              <a:gd name="connsiteX33" fmla="*/ 188325 w 1630791"/>
              <a:gd name="connsiteY33" fmla="*/ 785235 h 1758613"/>
              <a:gd name="connsiteX34" fmla="*/ 154511 w 1630791"/>
              <a:gd name="connsiteY34" fmla="*/ 748206 h 1758613"/>
              <a:gd name="connsiteX35" fmla="*/ 902250 w 1630791"/>
              <a:gd name="connsiteY35" fmla="*/ 0 h 1758613"/>
              <a:gd name="connsiteX0" fmla="*/ 902250 w 1630791"/>
              <a:gd name="connsiteY0" fmla="*/ 0 h 1758613"/>
              <a:gd name="connsiteX1" fmla="*/ 943452 w 1630791"/>
              <a:gd name="connsiteY1" fmla="*/ 42607 h 1758613"/>
              <a:gd name="connsiteX2" fmla="*/ 1022113 w 1630791"/>
              <a:gd name="connsiteY2" fmla="*/ 132504 h 1758613"/>
              <a:gd name="connsiteX3" fmla="*/ 1097027 w 1630791"/>
              <a:gd name="connsiteY3" fmla="*/ 225679 h 1758613"/>
              <a:gd name="connsiteX4" fmla="*/ 1167259 w 1630791"/>
              <a:gd name="connsiteY4" fmla="*/ 321663 h 1758613"/>
              <a:gd name="connsiteX5" fmla="*/ 1233277 w 1630791"/>
              <a:gd name="connsiteY5" fmla="*/ 421393 h 1758613"/>
              <a:gd name="connsiteX6" fmla="*/ 1294613 w 1630791"/>
              <a:gd name="connsiteY6" fmla="*/ 524868 h 1758613"/>
              <a:gd name="connsiteX7" fmla="*/ 1351267 w 1630791"/>
              <a:gd name="connsiteY7" fmla="*/ 630684 h 1758613"/>
              <a:gd name="connsiteX8" fmla="*/ 1403239 w 1630791"/>
              <a:gd name="connsiteY8" fmla="*/ 738842 h 1758613"/>
              <a:gd name="connsiteX9" fmla="*/ 1450529 w 1630791"/>
              <a:gd name="connsiteY9" fmla="*/ 850745 h 1758613"/>
              <a:gd name="connsiteX10" fmla="*/ 1492668 w 1630791"/>
              <a:gd name="connsiteY10" fmla="*/ 964521 h 1758613"/>
              <a:gd name="connsiteX11" fmla="*/ 1529189 w 1630791"/>
              <a:gd name="connsiteY11" fmla="*/ 1080638 h 1758613"/>
              <a:gd name="connsiteX12" fmla="*/ 1560559 w 1630791"/>
              <a:gd name="connsiteY12" fmla="*/ 1199565 h 1758613"/>
              <a:gd name="connsiteX13" fmla="*/ 1586311 w 1630791"/>
              <a:gd name="connsiteY13" fmla="*/ 1320364 h 1758613"/>
              <a:gd name="connsiteX14" fmla="*/ 1606444 w 1630791"/>
              <a:gd name="connsiteY14" fmla="*/ 1443504 h 1758613"/>
              <a:gd name="connsiteX15" fmla="*/ 1620959 w 1630791"/>
              <a:gd name="connsiteY15" fmla="*/ 1568517 h 1758613"/>
              <a:gd name="connsiteX16" fmla="*/ 1629855 w 1630791"/>
              <a:gd name="connsiteY16" fmla="*/ 1694935 h 1758613"/>
              <a:gd name="connsiteX17" fmla="*/ 1630791 w 1630791"/>
              <a:gd name="connsiteY17" fmla="*/ 1758612 h 1758613"/>
              <a:gd name="connsiteX18" fmla="*/ 573095 w 1630791"/>
              <a:gd name="connsiteY18" fmla="*/ 1758612 h 1758613"/>
              <a:gd name="connsiteX19" fmla="*/ 572215 w 1630791"/>
              <a:gd name="connsiteY19" fmla="*/ 1735446 h 1758613"/>
              <a:gd name="connsiteX20" fmla="*/ 573094 w 1630791"/>
              <a:gd name="connsiteY20" fmla="*/ 1758613 h 1758613"/>
              <a:gd name="connsiteX21" fmla="*/ 355085 w 1630791"/>
              <a:gd name="connsiteY21" fmla="*/ 1758613 h 1758613"/>
              <a:gd name="connsiteX22" fmla="*/ 352278 w 1630791"/>
              <a:gd name="connsiteY22" fmla="*/ 1696838 h 1758613"/>
              <a:gd name="connsiteX23" fmla="*/ 336839 w 1630791"/>
              <a:gd name="connsiteY23" fmla="*/ 1576562 h 1758613"/>
              <a:gd name="connsiteX24" fmla="*/ 310641 w 1630791"/>
              <a:gd name="connsiteY24" fmla="*/ 1459095 h 1758613"/>
              <a:gd name="connsiteX25" fmla="*/ 281337 w 1630791"/>
              <a:gd name="connsiteY25" fmla="*/ 1366964 h 1758613"/>
              <a:gd name="connsiteX26" fmla="*/ 109562 w 1630791"/>
              <a:gd name="connsiteY26" fmla="*/ 1346055 h 1758613"/>
              <a:gd name="connsiteX27" fmla="*/ 213033 w 1630791"/>
              <a:gd name="connsiteY27" fmla="*/ 1207997 h 1758613"/>
              <a:gd name="connsiteX28" fmla="*/ 174034 w 1630791"/>
              <a:gd name="connsiteY28" fmla="*/ 1134305 h 1758613"/>
              <a:gd name="connsiteX29" fmla="*/ 110409 w 1630791"/>
              <a:gd name="connsiteY29" fmla="*/ 1036961 h 1758613"/>
              <a:gd name="connsiteX30" fmla="*/ 39298 w 1630791"/>
              <a:gd name="connsiteY30" fmla="*/ 945234 h 1758613"/>
              <a:gd name="connsiteX31" fmla="*/ 0 w 1630791"/>
              <a:gd name="connsiteY31" fmla="*/ 902646 h 1758613"/>
              <a:gd name="connsiteX32" fmla="*/ 154853 w 1630791"/>
              <a:gd name="connsiteY32" fmla="*/ 748675 h 1758613"/>
              <a:gd name="connsiteX33" fmla="*/ 154511 w 1630791"/>
              <a:gd name="connsiteY33" fmla="*/ 748206 h 1758613"/>
              <a:gd name="connsiteX34" fmla="*/ 902250 w 1630791"/>
              <a:gd name="connsiteY34" fmla="*/ 0 h 1758613"/>
              <a:gd name="connsiteX0" fmla="*/ 902250 w 1630791"/>
              <a:gd name="connsiteY0" fmla="*/ 0 h 1758613"/>
              <a:gd name="connsiteX1" fmla="*/ 943452 w 1630791"/>
              <a:gd name="connsiteY1" fmla="*/ 42607 h 1758613"/>
              <a:gd name="connsiteX2" fmla="*/ 1022113 w 1630791"/>
              <a:gd name="connsiteY2" fmla="*/ 132504 h 1758613"/>
              <a:gd name="connsiteX3" fmla="*/ 1097027 w 1630791"/>
              <a:gd name="connsiteY3" fmla="*/ 225679 h 1758613"/>
              <a:gd name="connsiteX4" fmla="*/ 1167259 w 1630791"/>
              <a:gd name="connsiteY4" fmla="*/ 321663 h 1758613"/>
              <a:gd name="connsiteX5" fmla="*/ 1233277 w 1630791"/>
              <a:gd name="connsiteY5" fmla="*/ 421393 h 1758613"/>
              <a:gd name="connsiteX6" fmla="*/ 1294613 w 1630791"/>
              <a:gd name="connsiteY6" fmla="*/ 524868 h 1758613"/>
              <a:gd name="connsiteX7" fmla="*/ 1351267 w 1630791"/>
              <a:gd name="connsiteY7" fmla="*/ 630684 h 1758613"/>
              <a:gd name="connsiteX8" fmla="*/ 1403239 w 1630791"/>
              <a:gd name="connsiteY8" fmla="*/ 738842 h 1758613"/>
              <a:gd name="connsiteX9" fmla="*/ 1450529 w 1630791"/>
              <a:gd name="connsiteY9" fmla="*/ 850745 h 1758613"/>
              <a:gd name="connsiteX10" fmla="*/ 1492668 w 1630791"/>
              <a:gd name="connsiteY10" fmla="*/ 964521 h 1758613"/>
              <a:gd name="connsiteX11" fmla="*/ 1529189 w 1630791"/>
              <a:gd name="connsiteY11" fmla="*/ 1080638 h 1758613"/>
              <a:gd name="connsiteX12" fmla="*/ 1560559 w 1630791"/>
              <a:gd name="connsiteY12" fmla="*/ 1199565 h 1758613"/>
              <a:gd name="connsiteX13" fmla="*/ 1586311 w 1630791"/>
              <a:gd name="connsiteY13" fmla="*/ 1320364 h 1758613"/>
              <a:gd name="connsiteX14" fmla="*/ 1606444 w 1630791"/>
              <a:gd name="connsiteY14" fmla="*/ 1443504 h 1758613"/>
              <a:gd name="connsiteX15" fmla="*/ 1620959 w 1630791"/>
              <a:gd name="connsiteY15" fmla="*/ 1568517 h 1758613"/>
              <a:gd name="connsiteX16" fmla="*/ 1629855 w 1630791"/>
              <a:gd name="connsiteY16" fmla="*/ 1694935 h 1758613"/>
              <a:gd name="connsiteX17" fmla="*/ 1630791 w 1630791"/>
              <a:gd name="connsiteY17" fmla="*/ 1758612 h 1758613"/>
              <a:gd name="connsiteX18" fmla="*/ 573095 w 1630791"/>
              <a:gd name="connsiteY18" fmla="*/ 1758612 h 1758613"/>
              <a:gd name="connsiteX19" fmla="*/ 573094 w 1630791"/>
              <a:gd name="connsiteY19" fmla="*/ 1758613 h 1758613"/>
              <a:gd name="connsiteX20" fmla="*/ 355085 w 1630791"/>
              <a:gd name="connsiteY20" fmla="*/ 1758613 h 1758613"/>
              <a:gd name="connsiteX21" fmla="*/ 352278 w 1630791"/>
              <a:gd name="connsiteY21" fmla="*/ 1696838 h 1758613"/>
              <a:gd name="connsiteX22" fmla="*/ 336839 w 1630791"/>
              <a:gd name="connsiteY22" fmla="*/ 1576562 h 1758613"/>
              <a:gd name="connsiteX23" fmla="*/ 310641 w 1630791"/>
              <a:gd name="connsiteY23" fmla="*/ 1459095 h 1758613"/>
              <a:gd name="connsiteX24" fmla="*/ 281337 w 1630791"/>
              <a:gd name="connsiteY24" fmla="*/ 1366964 h 1758613"/>
              <a:gd name="connsiteX25" fmla="*/ 109562 w 1630791"/>
              <a:gd name="connsiteY25" fmla="*/ 1346055 h 1758613"/>
              <a:gd name="connsiteX26" fmla="*/ 213033 w 1630791"/>
              <a:gd name="connsiteY26" fmla="*/ 1207997 h 1758613"/>
              <a:gd name="connsiteX27" fmla="*/ 174034 w 1630791"/>
              <a:gd name="connsiteY27" fmla="*/ 1134305 h 1758613"/>
              <a:gd name="connsiteX28" fmla="*/ 110409 w 1630791"/>
              <a:gd name="connsiteY28" fmla="*/ 1036961 h 1758613"/>
              <a:gd name="connsiteX29" fmla="*/ 39298 w 1630791"/>
              <a:gd name="connsiteY29" fmla="*/ 945234 h 1758613"/>
              <a:gd name="connsiteX30" fmla="*/ 0 w 1630791"/>
              <a:gd name="connsiteY30" fmla="*/ 902646 h 1758613"/>
              <a:gd name="connsiteX31" fmla="*/ 154853 w 1630791"/>
              <a:gd name="connsiteY31" fmla="*/ 748675 h 1758613"/>
              <a:gd name="connsiteX32" fmla="*/ 154511 w 1630791"/>
              <a:gd name="connsiteY32" fmla="*/ 748206 h 1758613"/>
              <a:gd name="connsiteX33" fmla="*/ 902250 w 1630791"/>
              <a:gd name="connsiteY33" fmla="*/ 0 h 175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30791" h="1758613">
                <a:moveTo>
                  <a:pt x="902250" y="0"/>
                </a:moveTo>
                <a:lnTo>
                  <a:pt x="943452" y="42607"/>
                </a:lnTo>
                <a:lnTo>
                  <a:pt x="1022113" y="132504"/>
                </a:lnTo>
                <a:lnTo>
                  <a:pt x="1097027" y="225679"/>
                </a:lnTo>
                <a:lnTo>
                  <a:pt x="1167259" y="321663"/>
                </a:lnTo>
                <a:lnTo>
                  <a:pt x="1233277" y="421393"/>
                </a:lnTo>
                <a:lnTo>
                  <a:pt x="1294613" y="524868"/>
                </a:lnTo>
                <a:lnTo>
                  <a:pt x="1351267" y="630684"/>
                </a:lnTo>
                <a:lnTo>
                  <a:pt x="1403239" y="738842"/>
                </a:lnTo>
                <a:lnTo>
                  <a:pt x="1450529" y="850745"/>
                </a:lnTo>
                <a:lnTo>
                  <a:pt x="1492668" y="964521"/>
                </a:lnTo>
                <a:lnTo>
                  <a:pt x="1529189" y="1080638"/>
                </a:lnTo>
                <a:lnTo>
                  <a:pt x="1560559" y="1199565"/>
                </a:lnTo>
                <a:lnTo>
                  <a:pt x="1586311" y="1320364"/>
                </a:lnTo>
                <a:lnTo>
                  <a:pt x="1606444" y="1443504"/>
                </a:lnTo>
                <a:lnTo>
                  <a:pt x="1620959" y="1568517"/>
                </a:lnTo>
                <a:lnTo>
                  <a:pt x="1629855" y="1694935"/>
                </a:lnTo>
                <a:lnTo>
                  <a:pt x="1630791" y="1758612"/>
                </a:lnTo>
                <a:lnTo>
                  <a:pt x="573095" y="1758612"/>
                </a:lnTo>
                <a:cubicBezTo>
                  <a:pt x="396812" y="1758612"/>
                  <a:pt x="609429" y="1758613"/>
                  <a:pt x="573094" y="1758613"/>
                </a:cubicBezTo>
                <a:lnTo>
                  <a:pt x="355085" y="1758613"/>
                </a:lnTo>
                <a:lnTo>
                  <a:pt x="352278" y="1696838"/>
                </a:lnTo>
                <a:lnTo>
                  <a:pt x="336839" y="1576562"/>
                </a:lnTo>
                <a:lnTo>
                  <a:pt x="310641" y="1459095"/>
                </a:lnTo>
                <a:lnTo>
                  <a:pt x="281337" y="1366964"/>
                </a:lnTo>
                <a:lnTo>
                  <a:pt x="109562" y="1346055"/>
                </a:lnTo>
                <a:lnTo>
                  <a:pt x="213033" y="1207997"/>
                </a:lnTo>
                <a:lnTo>
                  <a:pt x="174034" y="1134305"/>
                </a:lnTo>
                <a:lnTo>
                  <a:pt x="110409" y="1036961"/>
                </a:lnTo>
                <a:lnTo>
                  <a:pt x="39298" y="945234"/>
                </a:lnTo>
                <a:lnTo>
                  <a:pt x="0" y="902646"/>
                </a:lnTo>
                <a:lnTo>
                  <a:pt x="154853" y="748675"/>
                </a:lnTo>
                <a:lnTo>
                  <a:pt x="154511" y="748206"/>
                </a:lnTo>
                <a:lnTo>
                  <a:pt x="902250"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defTabSz="914240"/>
            <a:endParaRPr lang="en-US" sz="825" b="1">
              <a:solidFill>
                <a:prstClr val="black"/>
              </a:solidFill>
              <a:latin typeface="Arial Narrow" panose="020B0606020202030204" pitchFamily="34" charset="0"/>
            </a:endParaRPr>
          </a:p>
        </p:txBody>
      </p:sp>
      <p:sp>
        <p:nvSpPr>
          <p:cNvPr id="27" name="Rectángulo 26">
            <a:extLst>
              <a:ext uri="{FF2B5EF4-FFF2-40B4-BE49-F238E27FC236}">
                <a16:creationId xmlns="" xmlns:a16="http://schemas.microsoft.com/office/drawing/2014/main" id="{2AF057CE-EDED-B146-892D-36DEF3E56FCA}"/>
              </a:ext>
            </a:extLst>
          </p:cNvPr>
          <p:cNvSpPr/>
          <p:nvPr/>
        </p:nvSpPr>
        <p:spPr>
          <a:xfrm>
            <a:off x="5361047" y="3631890"/>
            <a:ext cx="1338235" cy="244682"/>
          </a:xfrm>
          <a:prstGeom prst="rect">
            <a:avLst/>
          </a:prstGeom>
        </p:spPr>
        <p:txBody>
          <a:bodyPr wrap="square">
            <a:spAutoFit/>
          </a:bodyPr>
          <a:lstStyle/>
          <a:p>
            <a:pPr algn="ctr" defTabSz="914240">
              <a:lnSpc>
                <a:spcPct val="90000"/>
              </a:lnSpc>
              <a:spcBef>
                <a:spcPct val="0"/>
              </a:spcBef>
              <a:spcAft>
                <a:spcPct val="35000"/>
              </a:spcAft>
            </a:pPr>
            <a:r>
              <a:rPr lang="en-US" sz="1100" b="1" dirty="0">
                <a:solidFill>
                  <a:srgbClr val="073763"/>
                </a:solidFill>
                <a:latin typeface="Arial" panose="020B0604020202020204" pitchFamily="34" charset="0"/>
                <a:ea typeface="Arial Unicode MS" charset="0"/>
                <a:cs typeface="Arial" panose="020B0604020202020204" pitchFamily="34" charset="0"/>
              </a:rPr>
              <a:t>Response </a:t>
            </a:r>
          </a:p>
        </p:txBody>
      </p:sp>
      <p:sp>
        <p:nvSpPr>
          <p:cNvPr id="28" name="Freeform: Shape 72">
            <a:extLst>
              <a:ext uri="{FF2B5EF4-FFF2-40B4-BE49-F238E27FC236}">
                <a16:creationId xmlns="" xmlns:a16="http://schemas.microsoft.com/office/drawing/2014/main" id="{22D8E395-D538-8046-A2B2-563982235AD6}"/>
              </a:ext>
            </a:extLst>
          </p:cNvPr>
          <p:cNvSpPr>
            <a:spLocks/>
          </p:cNvSpPr>
          <p:nvPr/>
        </p:nvSpPr>
        <p:spPr bwMode="auto">
          <a:xfrm rot="1304646">
            <a:off x="2436684" y="3381670"/>
            <a:ext cx="1223092" cy="1320014"/>
          </a:xfrm>
          <a:custGeom>
            <a:avLst/>
            <a:gdLst>
              <a:gd name="connsiteX0" fmla="*/ 1057695 w 1630789"/>
              <a:gd name="connsiteY0" fmla="*/ 0 h 1760018"/>
              <a:gd name="connsiteX1" fmla="*/ 1275883 w 1630789"/>
              <a:gd name="connsiteY1" fmla="*/ 0 h 1760018"/>
              <a:gd name="connsiteX2" fmla="*/ 1279160 w 1630789"/>
              <a:gd name="connsiteY2" fmla="*/ 61804 h 1760018"/>
              <a:gd name="connsiteX3" fmla="*/ 1294143 w 1630789"/>
              <a:gd name="connsiteY3" fmla="*/ 182135 h 1760018"/>
              <a:gd name="connsiteX4" fmla="*/ 1320832 w 1630789"/>
              <a:gd name="connsiteY4" fmla="*/ 299657 h 1760018"/>
              <a:gd name="connsiteX5" fmla="*/ 1351552 w 1630789"/>
              <a:gd name="connsiteY5" fmla="*/ 396207 h 1760018"/>
              <a:gd name="connsiteX6" fmla="*/ 1509990 w 1630789"/>
              <a:gd name="connsiteY6" fmla="*/ 415650 h 1760018"/>
              <a:gd name="connsiteX7" fmla="*/ 1413686 w 1630789"/>
              <a:gd name="connsiteY7" fmla="*/ 543690 h 1760018"/>
              <a:gd name="connsiteX8" fmla="*/ 1457082 w 1630789"/>
              <a:gd name="connsiteY8" fmla="*/ 624598 h 1760018"/>
              <a:gd name="connsiteX9" fmla="*/ 1519823 w 1630789"/>
              <a:gd name="connsiteY9" fmla="*/ 722454 h 1760018"/>
              <a:gd name="connsiteX10" fmla="*/ 1591459 w 1630789"/>
              <a:gd name="connsiteY10" fmla="*/ 814224 h 1760018"/>
              <a:gd name="connsiteX11" fmla="*/ 1630789 w 1630789"/>
              <a:gd name="connsiteY11" fmla="*/ 856832 h 1760018"/>
              <a:gd name="connsiteX12" fmla="*/ 1476970 w 1630789"/>
              <a:gd name="connsiteY12" fmla="*/ 1011118 h 1760018"/>
              <a:gd name="connsiteX13" fmla="*/ 1477684 w 1630789"/>
              <a:gd name="connsiteY13" fmla="*/ 1011882 h 1760018"/>
              <a:gd name="connsiteX14" fmla="*/ 729003 w 1630789"/>
              <a:gd name="connsiteY14" fmla="*/ 1760018 h 1760018"/>
              <a:gd name="connsiteX15" fmla="*/ 687774 w 1630789"/>
              <a:gd name="connsiteY15" fmla="*/ 1717388 h 1760018"/>
              <a:gd name="connsiteX16" fmla="*/ 609064 w 1630789"/>
              <a:gd name="connsiteY16" fmla="*/ 1627443 h 1760018"/>
              <a:gd name="connsiteX17" fmla="*/ 534102 w 1630789"/>
              <a:gd name="connsiteY17" fmla="*/ 1534219 h 1760018"/>
              <a:gd name="connsiteX18" fmla="*/ 463826 w 1630789"/>
              <a:gd name="connsiteY18" fmla="*/ 1437715 h 1760018"/>
              <a:gd name="connsiteX19" fmla="*/ 397766 w 1630789"/>
              <a:gd name="connsiteY19" fmla="*/ 1337933 h 1760018"/>
              <a:gd name="connsiteX20" fmla="*/ 335922 w 1630789"/>
              <a:gd name="connsiteY20" fmla="*/ 1234871 h 1760018"/>
              <a:gd name="connsiteX21" fmla="*/ 279232 w 1630789"/>
              <a:gd name="connsiteY21" fmla="*/ 1128998 h 1760018"/>
              <a:gd name="connsiteX22" fmla="*/ 227228 w 1630789"/>
              <a:gd name="connsiteY22" fmla="*/ 1020315 h 1760018"/>
              <a:gd name="connsiteX23" fmla="*/ 179908 w 1630789"/>
              <a:gd name="connsiteY23" fmla="*/ 908820 h 1760018"/>
              <a:gd name="connsiteX24" fmla="*/ 138211 w 1630789"/>
              <a:gd name="connsiteY24" fmla="*/ 794515 h 1760018"/>
              <a:gd name="connsiteX25" fmla="*/ 101667 w 1630789"/>
              <a:gd name="connsiteY25" fmla="*/ 678336 h 1760018"/>
              <a:gd name="connsiteX26" fmla="*/ 70277 w 1630789"/>
              <a:gd name="connsiteY26" fmla="*/ 559347 h 1760018"/>
              <a:gd name="connsiteX27" fmla="*/ 44040 w 1630789"/>
              <a:gd name="connsiteY27" fmla="*/ 438015 h 1760018"/>
              <a:gd name="connsiteX28" fmla="*/ 24362 w 1630789"/>
              <a:gd name="connsiteY28" fmla="*/ 315277 h 1760018"/>
              <a:gd name="connsiteX29" fmla="*/ 9839 w 1630789"/>
              <a:gd name="connsiteY29" fmla="*/ 190197 h 1760018"/>
              <a:gd name="connsiteX30" fmla="*/ 1874 w 1630789"/>
              <a:gd name="connsiteY30" fmla="*/ 63712 h 1760018"/>
              <a:gd name="connsiteX31" fmla="*/ 0 w 1630789"/>
              <a:gd name="connsiteY31" fmla="*/ 1 h 1760018"/>
              <a:gd name="connsiteX32" fmla="*/ 1057695 w 1630789"/>
              <a:gd name="connsiteY32" fmla="*/ 1 h 17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30789" h="1760018">
                <a:moveTo>
                  <a:pt x="1057695" y="0"/>
                </a:moveTo>
                <a:lnTo>
                  <a:pt x="1275883" y="0"/>
                </a:lnTo>
                <a:lnTo>
                  <a:pt x="1279160" y="61804"/>
                </a:lnTo>
                <a:lnTo>
                  <a:pt x="1294143" y="182135"/>
                </a:lnTo>
                <a:lnTo>
                  <a:pt x="1320832" y="299657"/>
                </a:lnTo>
                <a:lnTo>
                  <a:pt x="1351552" y="396207"/>
                </a:lnTo>
                <a:lnTo>
                  <a:pt x="1509990" y="415650"/>
                </a:lnTo>
                <a:lnTo>
                  <a:pt x="1413686" y="543690"/>
                </a:lnTo>
                <a:lnTo>
                  <a:pt x="1457082" y="624598"/>
                </a:lnTo>
                <a:lnTo>
                  <a:pt x="1519823" y="722454"/>
                </a:lnTo>
                <a:lnTo>
                  <a:pt x="1591459" y="814224"/>
                </a:lnTo>
                <a:lnTo>
                  <a:pt x="1630789" y="856832"/>
                </a:lnTo>
                <a:lnTo>
                  <a:pt x="1476970" y="1011118"/>
                </a:lnTo>
                <a:lnTo>
                  <a:pt x="1477684" y="1011882"/>
                </a:lnTo>
                <a:lnTo>
                  <a:pt x="729003" y="1760018"/>
                </a:lnTo>
                <a:lnTo>
                  <a:pt x="687774" y="1717388"/>
                </a:lnTo>
                <a:lnTo>
                  <a:pt x="609064" y="1627443"/>
                </a:lnTo>
                <a:lnTo>
                  <a:pt x="534102" y="1534219"/>
                </a:lnTo>
                <a:lnTo>
                  <a:pt x="463826" y="1437715"/>
                </a:lnTo>
                <a:lnTo>
                  <a:pt x="397766" y="1337933"/>
                </a:lnTo>
                <a:lnTo>
                  <a:pt x="335922" y="1234871"/>
                </a:lnTo>
                <a:lnTo>
                  <a:pt x="279232" y="1128998"/>
                </a:lnTo>
                <a:lnTo>
                  <a:pt x="227228" y="1020315"/>
                </a:lnTo>
                <a:lnTo>
                  <a:pt x="179908" y="908820"/>
                </a:lnTo>
                <a:lnTo>
                  <a:pt x="138211" y="794515"/>
                </a:lnTo>
                <a:lnTo>
                  <a:pt x="101667" y="678336"/>
                </a:lnTo>
                <a:lnTo>
                  <a:pt x="70277" y="559347"/>
                </a:lnTo>
                <a:lnTo>
                  <a:pt x="44040" y="438015"/>
                </a:lnTo>
                <a:lnTo>
                  <a:pt x="24362" y="315277"/>
                </a:lnTo>
                <a:lnTo>
                  <a:pt x="9839" y="190197"/>
                </a:lnTo>
                <a:lnTo>
                  <a:pt x="1874" y="63712"/>
                </a:lnTo>
                <a:lnTo>
                  <a:pt x="0" y="1"/>
                </a:lnTo>
                <a:lnTo>
                  <a:pt x="1057695" y="1"/>
                </a:lnTo>
                <a:close/>
              </a:path>
            </a:pathLst>
          </a:custGeom>
          <a:solidFill>
            <a:srgbClr val="0779B7"/>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US" sz="825">
              <a:solidFill>
                <a:schemeClr val="bg1"/>
              </a:solidFill>
            </a:endParaRPr>
          </a:p>
        </p:txBody>
      </p:sp>
      <p:sp>
        <p:nvSpPr>
          <p:cNvPr id="29" name="Rectángulo 28">
            <a:extLst>
              <a:ext uri="{FF2B5EF4-FFF2-40B4-BE49-F238E27FC236}">
                <a16:creationId xmlns="" xmlns:a16="http://schemas.microsoft.com/office/drawing/2014/main" id="{12E050FE-20A4-5548-8185-627BEF6DE3EC}"/>
              </a:ext>
            </a:extLst>
          </p:cNvPr>
          <p:cNvSpPr/>
          <p:nvPr/>
        </p:nvSpPr>
        <p:spPr>
          <a:xfrm>
            <a:off x="2509148" y="3775892"/>
            <a:ext cx="1078163" cy="261610"/>
          </a:xfrm>
          <a:prstGeom prst="rect">
            <a:avLst/>
          </a:prstGeom>
        </p:spPr>
        <p:txBody>
          <a:bodyPr wrap="square">
            <a:spAutoFit/>
          </a:bodyPr>
          <a:lstStyle/>
          <a:p>
            <a:pPr algn="ctr"/>
            <a:r>
              <a:rPr lang="en-US" sz="1100" b="1">
                <a:solidFill>
                  <a:schemeClr val="bg1"/>
                </a:solidFill>
                <a:latin typeface="Arial" panose="020B0604020202020204" pitchFamily="34" charset="0"/>
                <a:ea typeface="Arial Unicode MS" charset="0"/>
                <a:cs typeface="Arial" panose="020B0604020202020204" pitchFamily="34" charset="0"/>
              </a:rPr>
              <a:t>Governance</a:t>
            </a:r>
            <a:endParaRPr lang="en-US" sz="1100" b="1">
              <a:solidFill>
                <a:schemeClr val="bg1"/>
              </a:solidFill>
              <a:latin typeface="Arial" panose="020B0604020202020204" pitchFamily="34" charset="0"/>
              <a:cs typeface="Arial" panose="020B0604020202020204" pitchFamily="34" charset="0"/>
            </a:endParaRPr>
          </a:p>
        </p:txBody>
      </p:sp>
      <p:sp>
        <p:nvSpPr>
          <p:cNvPr id="30" name="Freeform: Shape 93">
            <a:extLst>
              <a:ext uri="{FF2B5EF4-FFF2-40B4-BE49-F238E27FC236}">
                <a16:creationId xmlns="" xmlns:a16="http://schemas.microsoft.com/office/drawing/2014/main" id="{ADC191BC-7BEA-8045-BC39-92ECB12F3DB1}"/>
              </a:ext>
            </a:extLst>
          </p:cNvPr>
          <p:cNvSpPr>
            <a:spLocks/>
          </p:cNvSpPr>
          <p:nvPr/>
        </p:nvSpPr>
        <p:spPr bwMode="auto">
          <a:xfrm rot="1304646">
            <a:off x="2951614" y="2091229"/>
            <a:ext cx="1224145" cy="1318960"/>
          </a:xfrm>
          <a:custGeom>
            <a:avLst/>
            <a:gdLst>
              <a:gd name="connsiteX0" fmla="*/ 729240 w 1632193"/>
              <a:gd name="connsiteY0" fmla="*/ 0 h 1758613"/>
              <a:gd name="connsiteX1" fmla="*/ 1477684 w 1632193"/>
              <a:gd name="connsiteY1" fmla="*/ 748206 h 1758613"/>
              <a:gd name="connsiteX2" fmla="*/ 1442837 w 1632193"/>
              <a:gd name="connsiteY2" fmla="*/ 795385 h 1758613"/>
              <a:gd name="connsiteX3" fmla="*/ 1443343 w 1632193"/>
              <a:gd name="connsiteY3" fmla="*/ 795795 h 1758613"/>
              <a:gd name="connsiteX4" fmla="*/ 1478151 w 1632193"/>
              <a:gd name="connsiteY4" fmla="*/ 748675 h 1758613"/>
              <a:gd name="connsiteX5" fmla="*/ 1632193 w 1632193"/>
              <a:gd name="connsiteY5" fmla="*/ 902646 h 1758613"/>
              <a:gd name="connsiteX6" fmla="*/ 1593331 w 1632193"/>
              <a:gd name="connsiteY6" fmla="*/ 945234 h 1758613"/>
              <a:gd name="connsiteX7" fmla="*/ 1521695 w 1632193"/>
              <a:gd name="connsiteY7" fmla="*/ 1036961 h 1758613"/>
              <a:gd name="connsiteX8" fmla="*/ 1458486 w 1632193"/>
              <a:gd name="connsiteY8" fmla="*/ 1134305 h 1758613"/>
              <a:gd name="connsiteX9" fmla="*/ 1403705 w 1632193"/>
              <a:gd name="connsiteY9" fmla="*/ 1237732 h 1758613"/>
              <a:gd name="connsiteX10" fmla="*/ 1402808 w 1632193"/>
              <a:gd name="connsiteY10" fmla="*/ 1239845 h 1758613"/>
              <a:gd name="connsiteX11" fmla="*/ 1501562 w 1632193"/>
              <a:gd name="connsiteY11" fmla="*/ 1366180 h 1758613"/>
              <a:gd name="connsiteX12" fmla="*/ 1344347 w 1632193"/>
              <a:gd name="connsiteY12" fmla="*/ 1388161 h 1758613"/>
              <a:gd name="connsiteX13" fmla="*/ 1321767 w 1632193"/>
              <a:gd name="connsiteY13" fmla="*/ 1459095 h 1758613"/>
              <a:gd name="connsiteX14" fmla="*/ 1296016 w 1632193"/>
              <a:gd name="connsiteY14" fmla="*/ 1576562 h 1758613"/>
              <a:gd name="connsiteX15" fmla="*/ 1280096 w 1632193"/>
              <a:gd name="connsiteY15" fmla="*/ 1696838 h 1758613"/>
              <a:gd name="connsiteX16" fmla="*/ 1276819 w 1632193"/>
              <a:gd name="connsiteY16" fmla="*/ 1758613 h 1758613"/>
              <a:gd name="connsiteX17" fmla="*/ 1059099 w 1632193"/>
              <a:gd name="connsiteY17" fmla="*/ 1758613 h 1758613"/>
              <a:gd name="connsiteX18" fmla="*/ 1060474 w 1632193"/>
              <a:gd name="connsiteY18" fmla="*/ 1722412 h 1758613"/>
              <a:gd name="connsiteX19" fmla="*/ 1059878 w 1632193"/>
              <a:gd name="connsiteY19" fmla="*/ 1722346 h 1758613"/>
              <a:gd name="connsiteX20" fmla="*/ 1058499 w 1632193"/>
              <a:gd name="connsiteY20" fmla="*/ 1758612 h 1758613"/>
              <a:gd name="connsiteX21" fmla="*/ 0 w 1632193"/>
              <a:gd name="connsiteY21" fmla="*/ 1758612 h 1758613"/>
              <a:gd name="connsiteX22" fmla="*/ 1873 w 1632193"/>
              <a:gd name="connsiteY22" fmla="*/ 1694935 h 1758613"/>
              <a:gd name="connsiteX23" fmla="*/ 9835 w 1632193"/>
              <a:gd name="connsiteY23" fmla="*/ 1568517 h 1758613"/>
              <a:gd name="connsiteX24" fmla="*/ 24355 w 1632193"/>
              <a:gd name="connsiteY24" fmla="*/ 1443504 h 1758613"/>
              <a:gd name="connsiteX25" fmla="*/ 44494 w 1632193"/>
              <a:gd name="connsiteY25" fmla="*/ 1320364 h 1758613"/>
              <a:gd name="connsiteX26" fmla="*/ 70254 w 1632193"/>
              <a:gd name="connsiteY26" fmla="*/ 1199565 h 1758613"/>
              <a:gd name="connsiteX27" fmla="*/ 101635 w 1632193"/>
              <a:gd name="connsiteY27" fmla="*/ 1080638 h 1758613"/>
              <a:gd name="connsiteX28" fmla="*/ 138167 w 1632193"/>
              <a:gd name="connsiteY28" fmla="*/ 964521 h 1758613"/>
              <a:gd name="connsiteX29" fmla="*/ 180319 w 1632193"/>
              <a:gd name="connsiteY29" fmla="*/ 850745 h 1758613"/>
              <a:gd name="connsiteX30" fmla="*/ 227624 w 1632193"/>
              <a:gd name="connsiteY30" fmla="*/ 738842 h 1758613"/>
              <a:gd name="connsiteX31" fmla="*/ 279612 w 1632193"/>
              <a:gd name="connsiteY31" fmla="*/ 630684 h 1758613"/>
              <a:gd name="connsiteX32" fmla="*/ 336284 w 1632193"/>
              <a:gd name="connsiteY32" fmla="*/ 524868 h 1758613"/>
              <a:gd name="connsiteX33" fmla="*/ 397640 w 1632193"/>
              <a:gd name="connsiteY33" fmla="*/ 421393 h 1758613"/>
              <a:gd name="connsiteX34" fmla="*/ 463679 w 1632193"/>
              <a:gd name="connsiteY34" fmla="*/ 321663 h 1758613"/>
              <a:gd name="connsiteX35" fmla="*/ 534870 w 1632193"/>
              <a:gd name="connsiteY35" fmla="*/ 225679 h 1758613"/>
              <a:gd name="connsiteX36" fmla="*/ 609340 w 1632193"/>
              <a:gd name="connsiteY36" fmla="*/ 132504 h 1758613"/>
              <a:gd name="connsiteX37" fmla="*/ 688493 w 1632193"/>
              <a:gd name="connsiteY37" fmla="*/ 42607 h 1758613"/>
              <a:gd name="connsiteX0" fmla="*/ 729240 w 1632193"/>
              <a:gd name="connsiteY0" fmla="*/ 0 h 1758613"/>
              <a:gd name="connsiteX1" fmla="*/ 1477684 w 1632193"/>
              <a:gd name="connsiteY1" fmla="*/ 748206 h 1758613"/>
              <a:gd name="connsiteX2" fmla="*/ 1442837 w 1632193"/>
              <a:gd name="connsiteY2" fmla="*/ 795385 h 1758613"/>
              <a:gd name="connsiteX3" fmla="*/ 1478151 w 1632193"/>
              <a:gd name="connsiteY3" fmla="*/ 748675 h 1758613"/>
              <a:gd name="connsiteX4" fmla="*/ 1632193 w 1632193"/>
              <a:gd name="connsiteY4" fmla="*/ 902646 h 1758613"/>
              <a:gd name="connsiteX5" fmla="*/ 1593331 w 1632193"/>
              <a:gd name="connsiteY5" fmla="*/ 945234 h 1758613"/>
              <a:gd name="connsiteX6" fmla="*/ 1521695 w 1632193"/>
              <a:gd name="connsiteY6" fmla="*/ 1036961 h 1758613"/>
              <a:gd name="connsiteX7" fmla="*/ 1458486 w 1632193"/>
              <a:gd name="connsiteY7" fmla="*/ 1134305 h 1758613"/>
              <a:gd name="connsiteX8" fmla="*/ 1403705 w 1632193"/>
              <a:gd name="connsiteY8" fmla="*/ 1237732 h 1758613"/>
              <a:gd name="connsiteX9" fmla="*/ 1402808 w 1632193"/>
              <a:gd name="connsiteY9" fmla="*/ 1239845 h 1758613"/>
              <a:gd name="connsiteX10" fmla="*/ 1501562 w 1632193"/>
              <a:gd name="connsiteY10" fmla="*/ 1366180 h 1758613"/>
              <a:gd name="connsiteX11" fmla="*/ 1344347 w 1632193"/>
              <a:gd name="connsiteY11" fmla="*/ 1388161 h 1758613"/>
              <a:gd name="connsiteX12" fmla="*/ 1321767 w 1632193"/>
              <a:gd name="connsiteY12" fmla="*/ 1459095 h 1758613"/>
              <a:gd name="connsiteX13" fmla="*/ 1296016 w 1632193"/>
              <a:gd name="connsiteY13" fmla="*/ 1576562 h 1758613"/>
              <a:gd name="connsiteX14" fmla="*/ 1280096 w 1632193"/>
              <a:gd name="connsiteY14" fmla="*/ 1696838 h 1758613"/>
              <a:gd name="connsiteX15" fmla="*/ 1276819 w 1632193"/>
              <a:gd name="connsiteY15" fmla="*/ 1758613 h 1758613"/>
              <a:gd name="connsiteX16" fmla="*/ 1059099 w 1632193"/>
              <a:gd name="connsiteY16" fmla="*/ 1758613 h 1758613"/>
              <a:gd name="connsiteX17" fmla="*/ 1060474 w 1632193"/>
              <a:gd name="connsiteY17" fmla="*/ 1722412 h 1758613"/>
              <a:gd name="connsiteX18" fmla="*/ 1059878 w 1632193"/>
              <a:gd name="connsiteY18" fmla="*/ 1722346 h 1758613"/>
              <a:gd name="connsiteX19" fmla="*/ 1058499 w 1632193"/>
              <a:gd name="connsiteY19" fmla="*/ 1758612 h 1758613"/>
              <a:gd name="connsiteX20" fmla="*/ 0 w 1632193"/>
              <a:gd name="connsiteY20" fmla="*/ 1758612 h 1758613"/>
              <a:gd name="connsiteX21" fmla="*/ 1873 w 1632193"/>
              <a:gd name="connsiteY21" fmla="*/ 1694935 h 1758613"/>
              <a:gd name="connsiteX22" fmla="*/ 9835 w 1632193"/>
              <a:gd name="connsiteY22" fmla="*/ 1568517 h 1758613"/>
              <a:gd name="connsiteX23" fmla="*/ 24355 w 1632193"/>
              <a:gd name="connsiteY23" fmla="*/ 1443504 h 1758613"/>
              <a:gd name="connsiteX24" fmla="*/ 44494 w 1632193"/>
              <a:gd name="connsiteY24" fmla="*/ 1320364 h 1758613"/>
              <a:gd name="connsiteX25" fmla="*/ 70254 w 1632193"/>
              <a:gd name="connsiteY25" fmla="*/ 1199565 h 1758613"/>
              <a:gd name="connsiteX26" fmla="*/ 101635 w 1632193"/>
              <a:gd name="connsiteY26" fmla="*/ 1080638 h 1758613"/>
              <a:gd name="connsiteX27" fmla="*/ 138167 w 1632193"/>
              <a:gd name="connsiteY27" fmla="*/ 964521 h 1758613"/>
              <a:gd name="connsiteX28" fmla="*/ 180319 w 1632193"/>
              <a:gd name="connsiteY28" fmla="*/ 850745 h 1758613"/>
              <a:gd name="connsiteX29" fmla="*/ 227624 w 1632193"/>
              <a:gd name="connsiteY29" fmla="*/ 738842 h 1758613"/>
              <a:gd name="connsiteX30" fmla="*/ 279612 w 1632193"/>
              <a:gd name="connsiteY30" fmla="*/ 630684 h 1758613"/>
              <a:gd name="connsiteX31" fmla="*/ 336284 w 1632193"/>
              <a:gd name="connsiteY31" fmla="*/ 524868 h 1758613"/>
              <a:gd name="connsiteX32" fmla="*/ 397640 w 1632193"/>
              <a:gd name="connsiteY32" fmla="*/ 421393 h 1758613"/>
              <a:gd name="connsiteX33" fmla="*/ 463679 w 1632193"/>
              <a:gd name="connsiteY33" fmla="*/ 321663 h 1758613"/>
              <a:gd name="connsiteX34" fmla="*/ 534870 w 1632193"/>
              <a:gd name="connsiteY34" fmla="*/ 225679 h 1758613"/>
              <a:gd name="connsiteX35" fmla="*/ 609340 w 1632193"/>
              <a:gd name="connsiteY35" fmla="*/ 132504 h 1758613"/>
              <a:gd name="connsiteX36" fmla="*/ 688493 w 1632193"/>
              <a:gd name="connsiteY36" fmla="*/ 42607 h 1758613"/>
              <a:gd name="connsiteX37" fmla="*/ 729240 w 1632193"/>
              <a:gd name="connsiteY37" fmla="*/ 0 h 1758613"/>
              <a:gd name="connsiteX0" fmla="*/ 729240 w 1632193"/>
              <a:gd name="connsiteY0" fmla="*/ 0 h 1758613"/>
              <a:gd name="connsiteX1" fmla="*/ 1477684 w 1632193"/>
              <a:gd name="connsiteY1" fmla="*/ 748206 h 1758613"/>
              <a:gd name="connsiteX2" fmla="*/ 1478151 w 1632193"/>
              <a:gd name="connsiteY2" fmla="*/ 748675 h 1758613"/>
              <a:gd name="connsiteX3" fmla="*/ 1632193 w 1632193"/>
              <a:gd name="connsiteY3" fmla="*/ 902646 h 1758613"/>
              <a:gd name="connsiteX4" fmla="*/ 1593331 w 1632193"/>
              <a:gd name="connsiteY4" fmla="*/ 945234 h 1758613"/>
              <a:gd name="connsiteX5" fmla="*/ 1521695 w 1632193"/>
              <a:gd name="connsiteY5" fmla="*/ 1036961 h 1758613"/>
              <a:gd name="connsiteX6" fmla="*/ 1458486 w 1632193"/>
              <a:gd name="connsiteY6" fmla="*/ 1134305 h 1758613"/>
              <a:gd name="connsiteX7" fmla="*/ 1403705 w 1632193"/>
              <a:gd name="connsiteY7" fmla="*/ 1237732 h 1758613"/>
              <a:gd name="connsiteX8" fmla="*/ 1402808 w 1632193"/>
              <a:gd name="connsiteY8" fmla="*/ 1239845 h 1758613"/>
              <a:gd name="connsiteX9" fmla="*/ 1501562 w 1632193"/>
              <a:gd name="connsiteY9" fmla="*/ 1366180 h 1758613"/>
              <a:gd name="connsiteX10" fmla="*/ 1344347 w 1632193"/>
              <a:gd name="connsiteY10" fmla="*/ 1388161 h 1758613"/>
              <a:gd name="connsiteX11" fmla="*/ 1321767 w 1632193"/>
              <a:gd name="connsiteY11" fmla="*/ 1459095 h 1758613"/>
              <a:gd name="connsiteX12" fmla="*/ 1296016 w 1632193"/>
              <a:gd name="connsiteY12" fmla="*/ 1576562 h 1758613"/>
              <a:gd name="connsiteX13" fmla="*/ 1280096 w 1632193"/>
              <a:gd name="connsiteY13" fmla="*/ 1696838 h 1758613"/>
              <a:gd name="connsiteX14" fmla="*/ 1276819 w 1632193"/>
              <a:gd name="connsiteY14" fmla="*/ 1758613 h 1758613"/>
              <a:gd name="connsiteX15" fmla="*/ 1059099 w 1632193"/>
              <a:gd name="connsiteY15" fmla="*/ 1758613 h 1758613"/>
              <a:gd name="connsiteX16" fmla="*/ 1060474 w 1632193"/>
              <a:gd name="connsiteY16" fmla="*/ 1722412 h 1758613"/>
              <a:gd name="connsiteX17" fmla="*/ 1059878 w 1632193"/>
              <a:gd name="connsiteY17" fmla="*/ 1722346 h 1758613"/>
              <a:gd name="connsiteX18" fmla="*/ 1058499 w 1632193"/>
              <a:gd name="connsiteY18" fmla="*/ 1758612 h 1758613"/>
              <a:gd name="connsiteX19" fmla="*/ 0 w 1632193"/>
              <a:gd name="connsiteY19" fmla="*/ 1758612 h 1758613"/>
              <a:gd name="connsiteX20" fmla="*/ 1873 w 1632193"/>
              <a:gd name="connsiteY20" fmla="*/ 1694935 h 1758613"/>
              <a:gd name="connsiteX21" fmla="*/ 9835 w 1632193"/>
              <a:gd name="connsiteY21" fmla="*/ 1568517 h 1758613"/>
              <a:gd name="connsiteX22" fmla="*/ 24355 w 1632193"/>
              <a:gd name="connsiteY22" fmla="*/ 1443504 h 1758613"/>
              <a:gd name="connsiteX23" fmla="*/ 44494 w 1632193"/>
              <a:gd name="connsiteY23" fmla="*/ 1320364 h 1758613"/>
              <a:gd name="connsiteX24" fmla="*/ 70254 w 1632193"/>
              <a:gd name="connsiteY24" fmla="*/ 1199565 h 1758613"/>
              <a:gd name="connsiteX25" fmla="*/ 101635 w 1632193"/>
              <a:gd name="connsiteY25" fmla="*/ 1080638 h 1758613"/>
              <a:gd name="connsiteX26" fmla="*/ 138167 w 1632193"/>
              <a:gd name="connsiteY26" fmla="*/ 964521 h 1758613"/>
              <a:gd name="connsiteX27" fmla="*/ 180319 w 1632193"/>
              <a:gd name="connsiteY27" fmla="*/ 850745 h 1758613"/>
              <a:gd name="connsiteX28" fmla="*/ 227624 w 1632193"/>
              <a:gd name="connsiteY28" fmla="*/ 738842 h 1758613"/>
              <a:gd name="connsiteX29" fmla="*/ 279612 w 1632193"/>
              <a:gd name="connsiteY29" fmla="*/ 630684 h 1758613"/>
              <a:gd name="connsiteX30" fmla="*/ 336284 w 1632193"/>
              <a:gd name="connsiteY30" fmla="*/ 524868 h 1758613"/>
              <a:gd name="connsiteX31" fmla="*/ 397640 w 1632193"/>
              <a:gd name="connsiteY31" fmla="*/ 421393 h 1758613"/>
              <a:gd name="connsiteX32" fmla="*/ 463679 w 1632193"/>
              <a:gd name="connsiteY32" fmla="*/ 321663 h 1758613"/>
              <a:gd name="connsiteX33" fmla="*/ 534870 w 1632193"/>
              <a:gd name="connsiteY33" fmla="*/ 225679 h 1758613"/>
              <a:gd name="connsiteX34" fmla="*/ 609340 w 1632193"/>
              <a:gd name="connsiteY34" fmla="*/ 132504 h 1758613"/>
              <a:gd name="connsiteX35" fmla="*/ 688493 w 1632193"/>
              <a:gd name="connsiteY35" fmla="*/ 42607 h 1758613"/>
              <a:gd name="connsiteX36" fmla="*/ 729240 w 1632193"/>
              <a:gd name="connsiteY36" fmla="*/ 0 h 1758613"/>
              <a:gd name="connsiteX0" fmla="*/ 729240 w 1632193"/>
              <a:gd name="connsiteY0" fmla="*/ 0 h 1758613"/>
              <a:gd name="connsiteX1" fmla="*/ 1477684 w 1632193"/>
              <a:gd name="connsiteY1" fmla="*/ 748206 h 1758613"/>
              <a:gd name="connsiteX2" fmla="*/ 1478151 w 1632193"/>
              <a:gd name="connsiteY2" fmla="*/ 748675 h 1758613"/>
              <a:gd name="connsiteX3" fmla="*/ 1632193 w 1632193"/>
              <a:gd name="connsiteY3" fmla="*/ 902646 h 1758613"/>
              <a:gd name="connsiteX4" fmla="*/ 1593331 w 1632193"/>
              <a:gd name="connsiteY4" fmla="*/ 945234 h 1758613"/>
              <a:gd name="connsiteX5" fmla="*/ 1521695 w 1632193"/>
              <a:gd name="connsiteY5" fmla="*/ 1036961 h 1758613"/>
              <a:gd name="connsiteX6" fmla="*/ 1458486 w 1632193"/>
              <a:gd name="connsiteY6" fmla="*/ 1134305 h 1758613"/>
              <a:gd name="connsiteX7" fmla="*/ 1403705 w 1632193"/>
              <a:gd name="connsiteY7" fmla="*/ 1237732 h 1758613"/>
              <a:gd name="connsiteX8" fmla="*/ 1402808 w 1632193"/>
              <a:gd name="connsiteY8" fmla="*/ 1239845 h 1758613"/>
              <a:gd name="connsiteX9" fmla="*/ 1501562 w 1632193"/>
              <a:gd name="connsiteY9" fmla="*/ 1366180 h 1758613"/>
              <a:gd name="connsiteX10" fmla="*/ 1344347 w 1632193"/>
              <a:gd name="connsiteY10" fmla="*/ 1388161 h 1758613"/>
              <a:gd name="connsiteX11" fmla="*/ 1321767 w 1632193"/>
              <a:gd name="connsiteY11" fmla="*/ 1459095 h 1758613"/>
              <a:gd name="connsiteX12" fmla="*/ 1296016 w 1632193"/>
              <a:gd name="connsiteY12" fmla="*/ 1576562 h 1758613"/>
              <a:gd name="connsiteX13" fmla="*/ 1280096 w 1632193"/>
              <a:gd name="connsiteY13" fmla="*/ 1696838 h 1758613"/>
              <a:gd name="connsiteX14" fmla="*/ 1276819 w 1632193"/>
              <a:gd name="connsiteY14" fmla="*/ 1758613 h 1758613"/>
              <a:gd name="connsiteX15" fmla="*/ 1059099 w 1632193"/>
              <a:gd name="connsiteY15" fmla="*/ 1758613 h 1758613"/>
              <a:gd name="connsiteX16" fmla="*/ 1060474 w 1632193"/>
              <a:gd name="connsiteY16" fmla="*/ 1722412 h 1758613"/>
              <a:gd name="connsiteX17" fmla="*/ 1058499 w 1632193"/>
              <a:gd name="connsiteY17" fmla="*/ 1758612 h 1758613"/>
              <a:gd name="connsiteX18" fmla="*/ 0 w 1632193"/>
              <a:gd name="connsiteY18" fmla="*/ 1758612 h 1758613"/>
              <a:gd name="connsiteX19" fmla="*/ 1873 w 1632193"/>
              <a:gd name="connsiteY19" fmla="*/ 1694935 h 1758613"/>
              <a:gd name="connsiteX20" fmla="*/ 9835 w 1632193"/>
              <a:gd name="connsiteY20" fmla="*/ 1568517 h 1758613"/>
              <a:gd name="connsiteX21" fmla="*/ 24355 w 1632193"/>
              <a:gd name="connsiteY21" fmla="*/ 1443504 h 1758613"/>
              <a:gd name="connsiteX22" fmla="*/ 44494 w 1632193"/>
              <a:gd name="connsiteY22" fmla="*/ 1320364 h 1758613"/>
              <a:gd name="connsiteX23" fmla="*/ 70254 w 1632193"/>
              <a:gd name="connsiteY23" fmla="*/ 1199565 h 1758613"/>
              <a:gd name="connsiteX24" fmla="*/ 101635 w 1632193"/>
              <a:gd name="connsiteY24" fmla="*/ 1080638 h 1758613"/>
              <a:gd name="connsiteX25" fmla="*/ 138167 w 1632193"/>
              <a:gd name="connsiteY25" fmla="*/ 964521 h 1758613"/>
              <a:gd name="connsiteX26" fmla="*/ 180319 w 1632193"/>
              <a:gd name="connsiteY26" fmla="*/ 850745 h 1758613"/>
              <a:gd name="connsiteX27" fmla="*/ 227624 w 1632193"/>
              <a:gd name="connsiteY27" fmla="*/ 738842 h 1758613"/>
              <a:gd name="connsiteX28" fmla="*/ 279612 w 1632193"/>
              <a:gd name="connsiteY28" fmla="*/ 630684 h 1758613"/>
              <a:gd name="connsiteX29" fmla="*/ 336284 w 1632193"/>
              <a:gd name="connsiteY29" fmla="*/ 524868 h 1758613"/>
              <a:gd name="connsiteX30" fmla="*/ 397640 w 1632193"/>
              <a:gd name="connsiteY30" fmla="*/ 421393 h 1758613"/>
              <a:gd name="connsiteX31" fmla="*/ 463679 w 1632193"/>
              <a:gd name="connsiteY31" fmla="*/ 321663 h 1758613"/>
              <a:gd name="connsiteX32" fmla="*/ 534870 w 1632193"/>
              <a:gd name="connsiteY32" fmla="*/ 225679 h 1758613"/>
              <a:gd name="connsiteX33" fmla="*/ 609340 w 1632193"/>
              <a:gd name="connsiteY33" fmla="*/ 132504 h 1758613"/>
              <a:gd name="connsiteX34" fmla="*/ 688493 w 1632193"/>
              <a:gd name="connsiteY34" fmla="*/ 42607 h 1758613"/>
              <a:gd name="connsiteX35" fmla="*/ 729240 w 1632193"/>
              <a:gd name="connsiteY35" fmla="*/ 0 h 1758613"/>
              <a:gd name="connsiteX0" fmla="*/ 729240 w 1632193"/>
              <a:gd name="connsiteY0" fmla="*/ 0 h 1758613"/>
              <a:gd name="connsiteX1" fmla="*/ 1477684 w 1632193"/>
              <a:gd name="connsiteY1" fmla="*/ 748206 h 1758613"/>
              <a:gd name="connsiteX2" fmla="*/ 1478151 w 1632193"/>
              <a:gd name="connsiteY2" fmla="*/ 748675 h 1758613"/>
              <a:gd name="connsiteX3" fmla="*/ 1632193 w 1632193"/>
              <a:gd name="connsiteY3" fmla="*/ 902646 h 1758613"/>
              <a:gd name="connsiteX4" fmla="*/ 1593331 w 1632193"/>
              <a:gd name="connsiteY4" fmla="*/ 945234 h 1758613"/>
              <a:gd name="connsiteX5" fmla="*/ 1521695 w 1632193"/>
              <a:gd name="connsiteY5" fmla="*/ 1036961 h 1758613"/>
              <a:gd name="connsiteX6" fmla="*/ 1458486 w 1632193"/>
              <a:gd name="connsiteY6" fmla="*/ 1134305 h 1758613"/>
              <a:gd name="connsiteX7" fmla="*/ 1403705 w 1632193"/>
              <a:gd name="connsiteY7" fmla="*/ 1237732 h 1758613"/>
              <a:gd name="connsiteX8" fmla="*/ 1402808 w 1632193"/>
              <a:gd name="connsiteY8" fmla="*/ 1239845 h 1758613"/>
              <a:gd name="connsiteX9" fmla="*/ 1501562 w 1632193"/>
              <a:gd name="connsiteY9" fmla="*/ 1366180 h 1758613"/>
              <a:gd name="connsiteX10" fmla="*/ 1344347 w 1632193"/>
              <a:gd name="connsiteY10" fmla="*/ 1388161 h 1758613"/>
              <a:gd name="connsiteX11" fmla="*/ 1321767 w 1632193"/>
              <a:gd name="connsiteY11" fmla="*/ 1459095 h 1758613"/>
              <a:gd name="connsiteX12" fmla="*/ 1296016 w 1632193"/>
              <a:gd name="connsiteY12" fmla="*/ 1576562 h 1758613"/>
              <a:gd name="connsiteX13" fmla="*/ 1280096 w 1632193"/>
              <a:gd name="connsiteY13" fmla="*/ 1696838 h 1758613"/>
              <a:gd name="connsiteX14" fmla="*/ 1276819 w 1632193"/>
              <a:gd name="connsiteY14" fmla="*/ 1758613 h 1758613"/>
              <a:gd name="connsiteX15" fmla="*/ 1059099 w 1632193"/>
              <a:gd name="connsiteY15" fmla="*/ 1758613 h 1758613"/>
              <a:gd name="connsiteX16" fmla="*/ 1058499 w 1632193"/>
              <a:gd name="connsiteY16" fmla="*/ 1758612 h 1758613"/>
              <a:gd name="connsiteX17" fmla="*/ 0 w 1632193"/>
              <a:gd name="connsiteY17" fmla="*/ 1758612 h 1758613"/>
              <a:gd name="connsiteX18" fmla="*/ 1873 w 1632193"/>
              <a:gd name="connsiteY18" fmla="*/ 1694935 h 1758613"/>
              <a:gd name="connsiteX19" fmla="*/ 9835 w 1632193"/>
              <a:gd name="connsiteY19" fmla="*/ 1568517 h 1758613"/>
              <a:gd name="connsiteX20" fmla="*/ 24355 w 1632193"/>
              <a:gd name="connsiteY20" fmla="*/ 1443504 h 1758613"/>
              <a:gd name="connsiteX21" fmla="*/ 44494 w 1632193"/>
              <a:gd name="connsiteY21" fmla="*/ 1320364 h 1758613"/>
              <a:gd name="connsiteX22" fmla="*/ 70254 w 1632193"/>
              <a:gd name="connsiteY22" fmla="*/ 1199565 h 1758613"/>
              <a:gd name="connsiteX23" fmla="*/ 101635 w 1632193"/>
              <a:gd name="connsiteY23" fmla="*/ 1080638 h 1758613"/>
              <a:gd name="connsiteX24" fmla="*/ 138167 w 1632193"/>
              <a:gd name="connsiteY24" fmla="*/ 964521 h 1758613"/>
              <a:gd name="connsiteX25" fmla="*/ 180319 w 1632193"/>
              <a:gd name="connsiteY25" fmla="*/ 850745 h 1758613"/>
              <a:gd name="connsiteX26" fmla="*/ 227624 w 1632193"/>
              <a:gd name="connsiteY26" fmla="*/ 738842 h 1758613"/>
              <a:gd name="connsiteX27" fmla="*/ 279612 w 1632193"/>
              <a:gd name="connsiteY27" fmla="*/ 630684 h 1758613"/>
              <a:gd name="connsiteX28" fmla="*/ 336284 w 1632193"/>
              <a:gd name="connsiteY28" fmla="*/ 524868 h 1758613"/>
              <a:gd name="connsiteX29" fmla="*/ 397640 w 1632193"/>
              <a:gd name="connsiteY29" fmla="*/ 421393 h 1758613"/>
              <a:gd name="connsiteX30" fmla="*/ 463679 w 1632193"/>
              <a:gd name="connsiteY30" fmla="*/ 321663 h 1758613"/>
              <a:gd name="connsiteX31" fmla="*/ 534870 w 1632193"/>
              <a:gd name="connsiteY31" fmla="*/ 225679 h 1758613"/>
              <a:gd name="connsiteX32" fmla="*/ 609340 w 1632193"/>
              <a:gd name="connsiteY32" fmla="*/ 132504 h 1758613"/>
              <a:gd name="connsiteX33" fmla="*/ 688493 w 1632193"/>
              <a:gd name="connsiteY33" fmla="*/ 42607 h 1758613"/>
              <a:gd name="connsiteX34" fmla="*/ 729240 w 1632193"/>
              <a:gd name="connsiteY34" fmla="*/ 0 h 175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32193" h="1758613">
                <a:moveTo>
                  <a:pt x="729240" y="0"/>
                </a:moveTo>
                <a:lnTo>
                  <a:pt x="1477684" y="748206"/>
                </a:lnTo>
                <a:lnTo>
                  <a:pt x="1478151" y="748675"/>
                </a:lnTo>
                <a:lnTo>
                  <a:pt x="1632193" y="902646"/>
                </a:lnTo>
                <a:lnTo>
                  <a:pt x="1593331" y="945234"/>
                </a:lnTo>
                <a:lnTo>
                  <a:pt x="1521695" y="1036961"/>
                </a:lnTo>
                <a:lnTo>
                  <a:pt x="1458486" y="1134305"/>
                </a:lnTo>
                <a:lnTo>
                  <a:pt x="1403705" y="1237732"/>
                </a:lnTo>
                <a:lnTo>
                  <a:pt x="1402808" y="1239845"/>
                </a:lnTo>
                <a:lnTo>
                  <a:pt x="1501562" y="1366180"/>
                </a:lnTo>
                <a:lnTo>
                  <a:pt x="1344347" y="1388161"/>
                </a:lnTo>
                <a:lnTo>
                  <a:pt x="1321767" y="1459095"/>
                </a:lnTo>
                <a:lnTo>
                  <a:pt x="1296016" y="1576562"/>
                </a:lnTo>
                <a:lnTo>
                  <a:pt x="1280096" y="1696838"/>
                </a:lnTo>
                <a:lnTo>
                  <a:pt x="1276819" y="1758613"/>
                </a:lnTo>
                <a:lnTo>
                  <a:pt x="1059099" y="1758613"/>
                </a:lnTo>
                <a:lnTo>
                  <a:pt x="1058499" y="1758612"/>
                </a:lnTo>
                <a:lnTo>
                  <a:pt x="0" y="1758612"/>
                </a:lnTo>
                <a:cubicBezTo>
                  <a:pt x="624" y="1737386"/>
                  <a:pt x="1249" y="1716161"/>
                  <a:pt x="1873" y="1694935"/>
                </a:cubicBezTo>
                <a:lnTo>
                  <a:pt x="9835" y="1568517"/>
                </a:lnTo>
                <a:lnTo>
                  <a:pt x="24355" y="1443504"/>
                </a:lnTo>
                <a:lnTo>
                  <a:pt x="44494" y="1320364"/>
                </a:lnTo>
                <a:lnTo>
                  <a:pt x="70254" y="1199565"/>
                </a:lnTo>
                <a:lnTo>
                  <a:pt x="101635" y="1080638"/>
                </a:lnTo>
                <a:lnTo>
                  <a:pt x="138167" y="964521"/>
                </a:lnTo>
                <a:lnTo>
                  <a:pt x="180319" y="850745"/>
                </a:lnTo>
                <a:lnTo>
                  <a:pt x="227624" y="738842"/>
                </a:lnTo>
                <a:lnTo>
                  <a:pt x="279612" y="630684"/>
                </a:lnTo>
                <a:lnTo>
                  <a:pt x="336284" y="524868"/>
                </a:lnTo>
                <a:lnTo>
                  <a:pt x="397640" y="421393"/>
                </a:lnTo>
                <a:lnTo>
                  <a:pt x="463679" y="321663"/>
                </a:lnTo>
                <a:lnTo>
                  <a:pt x="534870" y="225679"/>
                </a:lnTo>
                <a:lnTo>
                  <a:pt x="609340" y="132504"/>
                </a:lnTo>
                <a:lnTo>
                  <a:pt x="688493" y="42607"/>
                </a:lnTo>
                <a:lnTo>
                  <a:pt x="729240" y="0"/>
                </a:lnTo>
                <a:close/>
              </a:path>
            </a:pathLst>
          </a:custGeom>
          <a:solidFill>
            <a:srgbClr val="019ADD"/>
          </a:solidFill>
          <a:ln w="38100" cap="flat" cmpd="sng" algn="ctr">
            <a:noFill/>
            <a:prstDash val="solid"/>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54000" tIns="55280" rIns="55280" bIns="55280" numCol="1" spcCol="1270" anchor="ctr" anchorCtr="0">
            <a:noAutofit/>
          </a:bodyPr>
          <a:lstStyle/>
          <a:p>
            <a:pPr algn="ctr" defTabSz="533400">
              <a:lnSpc>
                <a:spcPct val="90000"/>
              </a:lnSpc>
              <a:spcBef>
                <a:spcPct val="0"/>
              </a:spcBef>
              <a:spcAft>
                <a:spcPct val="35000"/>
              </a:spcAft>
            </a:pPr>
            <a:endParaRPr lang="en-US" sz="1200" b="1">
              <a:solidFill>
                <a:srgbClr val="FFFFFF"/>
              </a:solidFill>
              <a:latin typeface="Arial Narrow" panose="020B0606020202030204" pitchFamily="34" charset="0"/>
              <a:ea typeface="Arial Unicode MS" charset="0"/>
              <a:cs typeface="Arial Unicode MS" charset="0"/>
            </a:endParaRPr>
          </a:p>
        </p:txBody>
      </p:sp>
      <p:sp>
        <p:nvSpPr>
          <p:cNvPr id="31" name="Rectángulo 30">
            <a:extLst>
              <a:ext uri="{FF2B5EF4-FFF2-40B4-BE49-F238E27FC236}">
                <a16:creationId xmlns="" xmlns:a16="http://schemas.microsoft.com/office/drawing/2014/main" id="{75EEF4A6-F124-CA4E-9F1F-EE1EC03B116B}"/>
              </a:ext>
            </a:extLst>
          </p:cNvPr>
          <p:cNvSpPr/>
          <p:nvPr/>
        </p:nvSpPr>
        <p:spPr>
          <a:xfrm>
            <a:off x="2958754" y="2775387"/>
            <a:ext cx="1015022" cy="244682"/>
          </a:xfrm>
          <a:prstGeom prst="rect">
            <a:avLst/>
          </a:prstGeom>
        </p:spPr>
        <p:txBody>
          <a:bodyPr wrap="none">
            <a:spAutoFit/>
          </a:bodyPr>
          <a:lstStyle/>
          <a:p>
            <a:pPr algn="ctr" defTabSz="533400">
              <a:lnSpc>
                <a:spcPct val="90000"/>
              </a:lnSpc>
              <a:spcBef>
                <a:spcPct val="0"/>
              </a:spcBef>
              <a:spcAft>
                <a:spcPct val="35000"/>
              </a:spcAft>
            </a:pPr>
            <a:r>
              <a:rPr lang="en-US" sz="1100" b="1">
                <a:solidFill>
                  <a:schemeClr val="bg1"/>
                </a:solidFill>
                <a:latin typeface="Arial" panose="020B0604020202020204" pitchFamily="34" charset="0"/>
                <a:ea typeface="Arial Unicode MS" charset="0"/>
                <a:cs typeface="Arial" panose="020B0604020202020204" pitchFamily="34" charset="0"/>
              </a:rPr>
              <a:t>Surveillance</a:t>
            </a:r>
          </a:p>
        </p:txBody>
      </p:sp>
      <p:sp>
        <p:nvSpPr>
          <p:cNvPr id="32" name="Freeform: Shape 98">
            <a:extLst>
              <a:ext uri="{FF2B5EF4-FFF2-40B4-BE49-F238E27FC236}">
                <a16:creationId xmlns="" xmlns:a16="http://schemas.microsoft.com/office/drawing/2014/main" id="{07AB0C39-27D0-5448-A616-6A1D3954F901}"/>
              </a:ext>
            </a:extLst>
          </p:cNvPr>
          <p:cNvSpPr>
            <a:spLocks/>
          </p:cNvSpPr>
          <p:nvPr/>
        </p:nvSpPr>
        <p:spPr bwMode="auto">
          <a:xfrm rot="1304646">
            <a:off x="3740701" y="1779449"/>
            <a:ext cx="1320013" cy="1223092"/>
          </a:xfrm>
          <a:custGeom>
            <a:avLst/>
            <a:gdLst>
              <a:gd name="connsiteX0" fmla="*/ 1760017 w 1760017"/>
              <a:gd name="connsiteY0" fmla="*/ 0 h 1630789"/>
              <a:gd name="connsiteX1" fmla="*/ 1760017 w 1760017"/>
              <a:gd name="connsiteY1" fmla="*/ 1058296 h 1630789"/>
              <a:gd name="connsiteX2" fmla="*/ 1738730 w 1760017"/>
              <a:gd name="connsiteY2" fmla="*/ 1058835 h 1630789"/>
              <a:gd name="connsiteX3" fmla="*/ 1738775 w 1760017"/>
              <a:gd name="connsiteY3" fmla="*/ 1059637 h 1630789"/>
              <a:gd name="connsiteX4" fmla="*/ 1760016 w 1760017"/>
              <a:gd name="connsiteY4" fmla="*/ 1059099 h 1630789"/>
              <a:gd name="connsiteX5" fmla="*/ 1760016 w 1760017"/>
              <a:gd name="connsiteY5" fmla="*/ 1276641 h 1630789"/>
              <a:gd name="connsiteX6" fmla="*/ 1698212 w 1760017"/>
              <a:gd name="connsiteY6" fmla="*/ 1280383 h 1630789"/>
              <a:gd name="connsiteX7" fmla="*/ 1576945 w 1760017"/>
              <a:gd name="connsiteY7" fmla="*/ 1295354 h 1630789"/>
              <a:gd name="connsiteX8" fmla="*/ 1460359 w 1760017"/>
              <a:gd name="connsiteY8" fmla="*/ 1321085 h 1630789"/>
              <a:gd name="connsiteX9" fmla="*/ 1359899 w 1760017"/>
              <a:gd name="connsiteY9" fmla="*/ 1353023 h 1630789"/>
              <a:gd name="connsiteX10" fmla="*/ 1339498 w 1760017"/>
              <a:gd name="connsiteY10" fmla="*/ 1517013 h 1630789"/>
              <a:gd name="connsiteX11" fmla="*/ 1209241 w 1760017"/>
              <a:gd name="connsiteY11" fmla="*/ 1418507 h 1630789"/>
              <a:gd name="connsiteX12" fmla="*/ 1135419 w 1760017"/>
              <a:gd name="connsiteY12" fmla="*/ 1457224 h 1630789"/>
              <a:gd name="connsiteX13" fmla="*/ 1037562 w 1760017"/>
              <a:gd name="connsiteY13" fmla="*/ 1520849 h 1630789"/>
              <a:gd name="connsiteX14" fmla="*/ 946260 w 1760017"/>
              <a:gd name="connsiteY14" fmla="*/ 1592427 h 1630789"/>
              <a:gd name="connsiteX15" fmla="*/ 903653 w 1760017"/>
              <a:gd name="connsiteY15" fmla="*/ 1630789 h 1630789"/>
              <a:gd name="connsiteX16" fmla="*/ 748674 w 1760017"/>
              <a:gd name="connsiteY16" fmla="*/ 1476873 h 1630789"/>
              <a:gd name="connsiteX17" fmla="*/ 789889 w 1760017"/>
              <a:gd name="connsiteY17" fmla="*/ 1439847 h 1630789"/>
              <a:gd name="connsiteX18" fmla="*/ 789512 w 1760017"/>
              <a:gd name="connsiteY18" fmla="*/ 1439343 h 1630789"/>
              <a:gd name="connsiteX19" fmla="*/ 748405 w 1760017"/>
              <a:gd name="connsiteY19" fmla="*/ 1476279 h 1630789"/>
              <a:gd name="connsiteX20" fmla="*/ 0 w 1760017"/>
              <a:gd name="connsiteY20" fmla="*/ 728310 h 1630789"/>
              <a:gd name="connsiteX21" fmla="*/ 43555 w 1760017"/>
              <a:gd name="connsiteY21" fmla="*/ 687588 h 1630789"/>
              <a:gd name="connsiteX22" fmla="*/ 133008 w 1760017"/>
              <a:gd name="connsiteY22" fmla="*/ 608485 h 1630789"/>
              <a:gd name="connsiteX23" fmla="*/ 225739 w 1760017"/>
              <a:gd name="connsiteY23" fmla="*/ 534063 h 1630789"/>
              <a:gd name="connsiteX24" fmla="*/ 322685 w 1760017"/>
              <a:gd name="connsiteY24" fmla="*/ 463853 h 1630789"/>
              <a:gd name="connsiteX25" fmla="*/ 422441 w 1760017"/>
              <a:gd name="connsiteY25" fmla="*/ 397856 h 1630789"/>
              <a:gd name="connsiteX26" fmla="*/ 525008 w 1760017"/>
              <a:gd name="connsiteY26" fmla="*/ 336539 h 1630789"/>
              <a:gd name="connsiteX27" fmla="*/ 630852 w 1760017"/>
              <a:gd name="connsiteY27" fmla="*/ 279435 h 1630789"/>
              <a:gd name="connsiteX28" fmla="*/ 739975 w 1760017"/>
              <a:gd name="connsiteY28" fmla="*/ 227480 h 1630789"/>
              <a:gd name="connsiteX29" fmla="*/ 851440 w 1760017"/>
              <a:gd name="connsiteY29" fmla="*/ 180673 h 1630789"/>
              <a:gd name="connsiteX30" fmla="*/ 965715 w 1760017"/>
              <a:gd name="connsiteY30" fmla="*/ 138547 h 1630789"/>
              <a:gd name="connsiteX31" fmla="*/ 1081863 w 1760017"/>
              <a:gd name="connsiteY31" fmla="*/ 101570 h 1630789"/>
              <a:gd name="connsiteX32" fmla="*/ 1200821 w 1760017"/>
              <a:gd name="connsiteY32" fmla="*/ 70678 h 1630789"/>
              <a:gd name="connsiteX33" fmla="*/ 1321652 w 1760017"/>
              <a:gd name="connsiteY33" fmla="*/ 44934 h 1630789"/>
              <a:gd name="connsiteX34" fmla="*/ 1444825 w 1760017"/>
              <a:gd name="connsiteY34" fmla="*/ 24807 h 1630789"/>
              <a:gd name="connsiteX35" fmla="*/ 1569403 w 1760017"/>
              <a:gd name="connsiteY35" fmla="*/ 10765 h 1630789"/>
              <a:gd name="connsiteX36" fmla="*/ 1695386 w 1760017"/>
              <a:gd name="connsiteY36" fmla="*/ 1872 h 1630789"/>
              <a:gd name="connsiteX0" fmla="*/ 1760017 w 1760017"/>
              <a:gd name="connsiteY0" fmla="*/ 0 h 1630789"/>
              <a:gd name="connsiteX1" fmla="*/ 1760017 w 1760017"/>
              <a:gd name="connsiteY1" fmla="*/ 1058296 h 1630789"/>
              <a:gd name="connsiteX2" fmla="*/ 1738730 w 1760017"/>
              <a:gd name="connsiteY2" fmla="*/ 1058835 h 1630789"/>
              <a:gd name="connsiteX3" fmla="*/ 1760016 w 1760017"/>
              <a:gd name="connsiteY3" fmla="*/ 1059099 h 1630789"/>
              <a:gd name="connsiteX4" fmla="*/ 1760016 w 1760017"/>
              <a:gd name="connsiteY4" fmla="*/ 1276641 h 1630789"/>
              <a:gd name="connsiteX5" fmla="*/ 1698212 w 1760017"/>
              <a:gd name="connsiteY5" fmla="*/ 1280383 h 1630789"/>
              <a:gd name="connsiteX6" fmla="*/ 1576945 w 1760017"/>
              <a:gd name="connsiteY6" fmla="*/ 1295354 h 1630789"/>
              <a:gd name="connsiteX7" fmla="*/ 1460359 w 1760017"/>
              <a:gd name="connsiteY7" fmla="*/ 1321085 h 1630789"/>
              <a:gd name="connsiteX8" fmla="*/ 1359899 w 1760017"/>
              <a:gd name="connsiteY8" fmla="*/ 1353023 h 1630789"/>
              <a:gd name="connsiteX9" fmla="*/ 1339498 w 1760017"/>
              <a:gd name="connsiteY9" fmla="*/ 1517013 h 1630789"/>
              <a:gd name="connsiteX10" fmla="*/ 1209241 w 1760017"/>
              <a:gd name="connsiteY10" fmla="*/ 1418507 h 1630789"/>
              <a:gd name="connsiteX11" fmla="*/ 1135419 w 1760017"/>
              <a:gd name="connsiteY11" fmla="*/ 1457224 h 1630789"/>
              <a:gd name="connsiteX12" fmla="*/ 1037562 w 1760017"/>
              <a:gd name="connsiteY12" fmla="*/ 1520849 h 1630789"/>
              <a:gd name="connsiteX13" fmla="*/ 946260 w 1760017"/>
              <a:gd name="connsiteY13" fmla="*/ 1592427 h 1630789"/>
              <a:gd name="connsiteX14" fmla="*/ 903653 w 1760017"/>
              <a:gd name="connsiteY14" fmla="*/ 1630789 h 1630789"/>
              <a:gd name="connsiteX15" fmla="*/ 748674 w 1760017"/>
              <a:gd name="connsiteY15" fmla="*/ 1476873 h 1630789"/>
              <a:gd name="connsiteX16" fmla="*/ 789889 w 1760017"/>
              <a:gd name="connsiteY16" fmla="*/ 1439847 h 1630789"/>
              <a:gd name="connsiteX17" fmla="*/ 789512 w 1760017"/>
              <a:gd name="connsiteY17" fmla="*/ 1439343 h 1630789"/>
              <a:gd name="connsiteX18" fmla="*/ 748405 w 1760017"/>
              <a:gd name="connsiteY18" fmla="*/ 1476279 h 1630789"/>
              <a:gd name="connsiteX19" fmla="*/ 0 w 1760017"/>
              <a:gd name="connsiteY19" fmla="*/ 728310 h 1630789"/>
              <a:gd name="connsiteX20" fmla="*/ 43555 w 1760017"/>
              <a:gd name="connsiteY20" fmla="*/ 687588 h 1630789"/>
              <a:gd name="connsiteX21" fmla="*/ 133008 w 1760017"/>
              <a:gd name="connsiteY21" fmla="*/ 608485 h 1630789"/>
              <a:gd name="connsiteX22" fmla="*/ 225739 w 1760017"/>
              <a:gd name="connsiteY22" fmla="*/ 534063 h 1630789"/>
              <a:gd name="connsiteX23" fmla="*/ 322685 w 1760017"/>
              <a:gd name="connsiteY23" fmla="*/ 463853 h 1630789"/>
              <a:gd name="connsiteX24" fmla="*/ 422441 w 1760017"/>
              <a:gd name="connsiteY24" fmla="*/ 397856 h 1630789"/>
              <a:gd name="connsiteX25" fmla="*/ 525008 w 1760017"/>
              <a:gd name="connsiteY25" fmla="*/ 336539 h 1630789"/>
              <a:gd name="connsiteX26" fmla="*/ 630852 w 1760017"/>
              <a:gd name="connsiteY26" fmla="*/ 279435 h 1630789"/>
              <a:gd name="connsiteX27" fmla="*/ 739975 w 1760017"/>
              <a:gd name="connsiteY27" fmla="*/ 227480 h 1630789"/>
              <a:gd name="connsiteX28" fmla="*/ 851440 w 1760017"/>
              <a:gd name="connsiteY28" fmla="*/ 180673 h 1630789"/>
              <a:gd name="connsiteX29" fmla="*/ 965715 w 1760017"/>
              <a:gd name="connsiteY29" fmla="*/ 138547 h 1630789"/>
              <a:gd name="connsiteX30" fmla="*/ 1081863 w 1760017"/>
              <a:gd name="connsiteY30" fmla="*/ 101570 h 1630789"/>
              <a:gd name="connsiteX31" fmla="*/ 1200821 w 1760017"/>
              <a:gd name="connsiteY31" fmla="*/ 70678 h 1630789"/>
              <a:gd name="connsiteX32" fmla="*/ 1321652 w 1760017"/>
              <a:gd name="connsiteY32" fmla="*/ 44934 h 1630789"/>
              <a:gd name="connsiteX33" fmla="*/ 1444825 w 1760017"/>
              <a:gd name="connsiteY33" fmla="*/ 24807 h 1630789"/>
              <a:gd name="connsiteX34" fmla="*/ 1569403 w 1760017"/>
              <a:gd name="connsiteY34" fmla="*/ 10765 h 1630789"/>
              <a:gd name="connsiteX35" fmla="*/ 1695386 w 1760017"/>
              <a:gd name="connsiteY35" fmla="*/ 1872 h 1630789"/>
              <a:gd name="connsiteX36" fmla="*/ 1760017 w 1760017"/>
              <a:gd name="connsiteY36" fmla="*/ 0 h 1630789"/>
              <a:gd name="connsiteX0" fmla="*/ 1760017 w 1760017"/>
              <a:gd name="connsiteY0" fmla="*/ 0 h 1630789"/>
              <a:gd name="connsiteX1" fmla="*/ 1760017 w 1760017"/>
              <a:gd name="connsiteY1" fmla="*/ 1058296 h 1630789"/>
              <a:gd name="connsiteX2" fmla="*/ 1760016 w 1760017"/>
              <a:gd name="connsiteY2" fmla="*/ 1059099 h 1630789"/>
              <a:gd name="connsiteX3" fmla="*/ 1760016 w 1760017"/>
              <a:gd name="connsiteY3" fmla="*/ 1276641 h 1630789"/>
              <a:gd name="connsiteX4" fmla="*/ 1698212 w 1760017"/>
              <a:gd name="connsiteY4" fmla="*/ 1280383 h 1630789"/>
              <a:gd name="connsiteX5" fmla="*/ 1576945 w 1760017"/>
              <a:gd name="connsiteY5" fmla="*/ 1295354 h 1630789"/>
              <a:gd name="connsiteX6" fmla="*/ 1460359 w 1760017"/>
              <a:gd name="connsiteY6" fmla="*/ 1321085 h 1630789"/>
              <a:gd name="connsiteX7" fmla="*/ 1359899 w 1760017"/>
              <a:gd name="connsiteY7" fmla="*/ 1353023 h 1630789"/>
              <a:gd name="connsiteX8" fmla="*/ 1339498 w 1760017"/>
              <a:gd name="connsiteY8" fmla="*/ 1517013 h 1630789"/>
              <a:gd name="connsiteX9" fmla="*/ 1209241 w 1760017"/>
              <a:gd name="connsiteY9" fmla="*/ 1418507 h 1630789"/>
              <a:gd name="connsiteX10" fmla="*/ 1135419 w 1760017"/>
              <a:gd name="connsiteY10" fmla="*/ 1457224 h 1630789"/>
              <a:gd name="connsiteX11" fmla="*/ 1037562 w 1760017"/>
              <a:gd name="connsiteY11" fmla="*/ 1520849 h 1630789"/>
              <a:gd name="connsiteX12" fmla="*/ 946260 w 1760017"/>
              <a:gd name="connsiteY12" fmla="*/ 1592427 h 1630789"/>
              <a:gd name="connsiteX13" fmla="*/ 903653 w 1760017"/>
              <a:gd name="connsiteY13" fmla="*/ 1630789 h 1630789"/>
              <a:gd name="connsiteX14" fmla="*/ 748674 w 1760017"/>
              <a:gd name="connsiteY14" fmla="*/ 1476873 h 1630789"/>
              <a:gd name="connsiteX15" fmla="*/ 789889 w 1760017"/>
              <a:gd name="connsiteY15" fmla="*/ 1439847 h 1630789"/>
              <a:gd name="connsiteX16" fmla="*/ 789512 w 1760017"/>
              <a:gd name="connsiteY16" fmla="*/ 1439343 h 1630789"/>
              <a:gd name="connsiteX17" fmla="*/ 748405 w 1760017"/>
              <a:gd name="connsiteY17" fmla="*/ 1476279 h 1630789"/>
              <a:gd name="connsiteX18" fmla="*/ 0 w 1760017"/>
              <a:gd name="connsiteY18" fmla="*/ 728310 h 1630789"/>
              <a:gd name="connsiteX19" fmla="*/ 43555 w 1760017"/>
              <a:gd name="connsiteY19" fmla="*/ 687588 h 1630789"/>
              <a:gd name="connsiteX20" fmla="*/ 133008 w 1760017"/>
              <a:gd name="connsiteY20" fmla="*/ 608485 h 1630789"/>
              <a:gd name="connsiteX21" fmla="*/ 225739 w 1760017"/>
              <a:gd name="connsiteY21" fmla="*/ 534063 h 1630789"/>
              <a:gd name="connsiteX22" fmla="*/ 322685 w 1760017"/>
              <a:gd name="connsiteY22" fmla="*/ 463853 h 1630789"/>
              <a:gd name="connsiteX23" fmla="*/ 422441 w 1760017"/>
              <a:gd name="connsiteY23" fmla="*/ 397856 h 1630789"/>
              <a:gd name="connsiteX24" fmla="*/ 525008 w 1760017"/>
              <a:gd name="connsiteY24" fmla="*/ 336539 h 1630789"/>
              <a:gd name="connsiteX25" fmla="*/ 630852 w 1760017"/>
              <a:gd name="connsiteY25" fmla="*/ 279435 h 1630789"/>
              <a:gd name="connsiteX26" fmla="*/ 739975 w 1760017"/>
              <a:gd name="connsiteY26" fmla="*/ 227480 h 1630789"/>
              <a:gd name="connsiteX27" fmla="*/ 851440 w 1760017"/>
              <a:gd name="connsiteY27" fmla="*/ 180673 h 1630789"/>
              <a:gd name="connsiteX28" fmla="*/ 965715 w 1760017"/>
              <a:gd name="connsiteY28" fmla="*/ 138547 h 1630789"/>
              <a:gd name="connsiteX29" fmla="*/ 1081863 w 1760017"/>
              <a:gd name="connsiteY29" fmla="*/ 101570 h 1630789"/>
              <a:gd name="connsiteX30" fmla="*/ 1200821 w 1760017"/>
              <a:gd name="connsiteY30" fmla="*/ 70678 h 1630789"/>
              <a:gd name="connsiteX31" fmla="*/ 1321652 w 1760017"/>
              <a:gd name="connsiteY31" fmla="*/ 44934 h 1630789"/>
              <a:gd name="connsiteX32" fmla="*/ 1444825 w 1760017"/>
              <a:gd name="connsiteY32" fmla="*/ 24807 h 1630789"/>
              <a:gd name="connsiteX33" fmla="*/ 1569403 w 1760017"/>
              <a:gd name="connsiteY33" fmla="*/ 10765 h 1630789"/>
              <a:gd name="connsiteX34" fmla="*/ 1695386 w 1760017"/>
              <a:gd name="connsiteY34" fmla="*/ 1872 h 1630789"/>
              <a:gd name="connsiteX35" fmla="*/ 1760017 w 1760017"/>
              <a:gd name="connsiteY35" fmla="*/ 0 h 1630789"/>
              <a:gd name="connsiteX0" fmla="*/ 1760017 w 1760017"/>
              <a:gd name="connsiteY0" fmla="*/ 0 h 1630789"/>
              <a:gd name="connsiteX1" fmla="*/ 1760017 w 1760017"/>
              <a:gd name="connsiteY1" fmla="*/ 1058296 h 1630789"/>
              <a:gd name="connsiteX2" fmla="*/ 1760016 w 1760017"/>
              <a:gd name="connsiteY2" fmla="*/ 1059099 h 1630789"/>
              <a:gd name="connsiteX3" fmla="*/ 1760016 w 1760017"/>
              <a:gd name="connsiteY3" fmla="*/ 1276641 h 1630789"/>
              <a:gd name="connsiteX4" fmla="*/ 1698212 w 1760017"/>
              <a:gd name="connsiteY4" fmla="*/ 1280383 h 1630789"/>
              <a:gd name="connsiteX5" fmla="*/ 1576945 w 1760017"/>
              <a:gd name="connsiteY5" fmla="*/ 1295354 h 1630789"/>
              <a:gd name="connsiteX6" fmla="*/ 1460359 w 1760017"/>
              <a:gd name="connsiteY6" fmla="*/ 1321085 h 1630789"/>
              <a:gd name="connsiteX7" fmla="*/ 1359899 w 1760017"/>
              <a:gd name="connsiteY7" fmla="*/ 1353023 h 1630789"/>
              <a:gd name="connsiteX8" fmla="*/ 1339498 w 1760017"/>
              <a:gd name="connsiteY8" fmla="*/ 1517013 h 1630789"/>
              <a:gd name="connsiteX9" fmla="*/ 1209241 w 1760017"/>
              <a:gd name="connsiteY9" fmla="*/ 1418507 h 1630789"/>
              <a:gd name="connsiteX10" fmla="*/ 1135419 w 1760017"/>
              <a:gd name="connsiteY10" fmla="*/ 1457224 h 1630789"/>
              <a:gd name="connsiteX11" fmla="*/ 1037562 w 1760017"/>
              <a:gd name="connsiteY11" fmla="*/ 1520849 h 1630789"/>
              <a:gd name="connsiteX12" fmla="*/ 946260 w 1760017"/>
              <a:gd name="connsiteY12" fmla="*/ 1592427 h 1630789"/>
              <a:gd name="connsiteX13" fmla="*/ 903653 w 1760017"/>
              <a:gd name="connsiteY13" fmla="*/ 1630789 h 1630789"/>
              <a:gd name="connsiteX14" fmla="*/ 748674 w 1760017"/>
              <a:gd name="connsiteY14" fmla="*/ 1476873 h 1630789"/>
              <a:gd name="connsiteX15" fmla="*/ 789889 w 1760017"/>
              <a:gd name="connsiteY15" fmla="*/ 1439847 h 1630789"/>
              <a:gd name="connsiteX16" fmla="*/ 748405 w 1760017"/>
              <a:gd name="connsiteY16" fmla="*/ 1476279 h 1630789"/>
              <a:gd name="connsiteX17" fmla="*/ 0 w 1760017"/>
              <a:gd name="connsiteY17" fmla="*/ 728310 h 1630789"/>
              <a:gd name="connsiteX18" fmla="*/ 43555 w 1760017"/>
              <a:gd name="connsiteY18" fmla="*/ 687588 h 1630789"/>
              <a:gd name="connsiteX19" fmla="*/ 133008 w 1760017"/>
              <a:gd name="connsiteY19" fmla="*/ 608485 h 1630789"/>
              <a:gd name="connsiteX20" fmla="*/ 225739 w 1760017"/>
              <a:gd name="connsiteY20" fmla="*/ 534063 h 1630789"/>
              <a:gd name="connsiteX21" fmla="*/ 322685 w 1760017"/>
              <a:gd name="connsiteY21" fmla="*/ 463853 h 1630789"/>
              <a:gd name="connsiteX22" fmla="*/ 422441 w 1760017"/>
              <a:gd name="connsiteY22" fmla="*/ 397856 h 1630789"/>
              <a:gd name="connsiteX23" fmla="*/ 525008 w 1760017"/>
              <a:gd name="connsiteY23" fmla="*/ 336539 h 1630789"/>
              <a:gd name="connsiteX24" fmla="*/ 630852 w 1760017"/>
              <a:gd name="connsiteY24" fmla="*/ 279435 h 1630789"/>
              <a:gd name="connsiteX25" fmla="*/ 739975 w 1760017"/>
              <a:gd name="connsiteY25" fmla="*/ 227480 h 1630789"/>
              <a:gd name="connsiteX26" fmla="*/ 851440 w 1760017"/>
              <a:gd name="connsiteY26" fmla="*/ 180673 h 1630789"/>
              <a:gd name="connsiteX27" fmla="*/ 965715 w 1760017"/>
              <a:gd name="connsiteY27" fmla="*/ 138547 h 1630789"/>
              <a:gd name="connsiteX28" fmla="*/ 1081863 w 1760017"/>
              <a:gd name="connsiteY28" fmla="*/ 101570 h 1630789"/>
              <a:gd name="connsiteX29" fmla="*/ 1200821 w 1760017"/>
              <a:gd name="connsiteY29" fmla="*/ 70678 h 1630789"/>
              <a:gd name="connsiteX30" fmla="*/ 1321652 w 1760017"/>
              <a:gd name="connsiteY30" fmla="*/ 44934 h 1630789"/>
              <a:gd name="connsiteX31" fmla="*/ 1444825 w 1760017"/>
              <a:gd name="connsiteY31" fmla="*/ 24807 h 1630789"/>
              <a:gd name="connsiteX32" fmla="*/ 1569403 w 1760017"/>
              <a:gd name="connsiteY32" fmla="*/ 10765 h 1630789"/>
              <a:gd name="connsiteX33" fmla="*/ 1695386 w 1760017"/>
              <a:gd name="connsiteY33" fmla="*/ 1872 h 1630789"/>
              <a:gd name="connsiteX34" fmla="*/ 1760017 w 1760017"/>
              <a:gd name="connsiteY34" fmla="*/ 0 h 1630789"/>
              <a:gd name="connsiteX0" fmla="*/ 1760017 w 1760017"/>
              <a:gd name="connsiteY0" fmla="*/ 0 h 1630789"/>
              <a:gd name="connsiteX1" fmla="*/ 1760017 w 1760017"/>
              <a:gd name="connsiteY1" fmla="*/ 1058296 h 1630789"/>
              <a:gd name="connsiteX2" fmla="*/ 1760016 w 1760017"/>
              <a:gd name="connsiteY2" fmla="*/ 1059099 h 1630789"/>
              <a:gd name="connsiteX3" fmla="*/ 1760016 w 1760017"/>
              <a:gd name="connsiteY3" fmla="*/ 1276641 h 1630789"/>
              <a:gd name="connsiteX4" fmla="*/ 1698212 w 1760017"/>
              <a:gd name="connsiteY4" fmla="*/ 1280383 h 1630789"/>
              <a:gd name="connsiteX5" fmla="*/ 1576945 w 1760017"/>
              <a:gd name="connsiteY5" fmla="*/ 1295354 h 1630789"/>
              <a:gd name="connsiteX6" fmla="*/ 1460359 w 1760017"/>
              <a:gd name="connsiteY6" fmla="*/ 1321085 h 1630789"/>
              <a:gd name="connsiteX7" fmla="*/ 1359899 w 1760017"/>
              <a:gd name="connsiteY7" fmla="*/ 1353023 h 1630789"/>
              <a:gd name="connsiteX8" fmla="*/ 1339498 w 1760017"/>
              <a:gd name="connsiteY8" fmla="*/ 1517013 h 1630789"/>
              <a:gd name="connsiteX9" fmla="*/ 1209241 w 1760017"/>
              <a:gd name="connsiteY9" fmla="*/ 1418507 h 1630789"/>
              <a:gd name="connsiteX10" fmla="*/ 1135419 w 1760017"/>
              <a:gd name="connsiteY10" fmla="*/ 1457224 h 1630789"/>
              <a:gd name="connsiteX11" fmla="*/ 1037562 w 1760017"/>
              <a:gd name="connsiteY11" fmla="*/ 1520849 h 1630789"/>
              <a:gd name="connsiteX12" fmla="*/ 946260 w 1760017"/>
              <a:gd name="connsiteY12" fmla="*/ 1592427 h 1630789"/>
              <a:gd name="connsiteX13" fmla="*/ 903653 w 1760017"/>
              <a:gd name="connsiteY13" fmla="*/ 1630789 h 1630789"/>
              <a:gd name="connsiteX14" fmla="*/ 748674 w 1760017"/>
              <a:gd name="connsiteY14" fmla="*/ 1476873 h 1630789"/>
              <a:gd name="connsiteX15" fmla="*/ 748405 w 1760017"/>
              <a:gd name="connsiteY15" fmla="*/ 1476279 h 1630789"/>
              <a:gd name="connsiteX16" fmla="*/ 0 w 1760017"/>
              <a:gd name="connsiteY16" fmla="*/ 728310 h 1630789"/>
              <a:gd name="connsiteX17" fmla="*/ 43555 w 1760017"/>
              <a:gd name="connsiteY17" fmla="*/ 687588 h 1630789"/>
              <a:gd name="connsiteX18" fmla="*/ 133008 w 1760017"/>
              <a:gd name="connsiteY18" fmla="*/ 608485 h 1630789"/>
              <a:gd name="connsiteX19" fmla="*/ 225739 w 1760017"/>
              <a:gd name="connsiteY19" fmla="*/ 534063 h 1630789"/>
              <a:gd name="connsiteX20" fmla="*/ 322685 w 1760017"/>
              <a:gd name="connsiteY20" fmla="*/ 463853 h 1630789"/>
              <a:gd name="connsiteX21" fmla="*/ 422441 w 1760017"/>
              <a:gd name="connsiteY21" fmla="*/ 397856 h 1630789"/>
              <a:gd name="connsiteX22" fmla="*/ 525008 w 1760017"/>
              <a:gd name="connsiteY22" fmla="*/ 336539 h 1630789"/>
              <a:gd name="connsiteX23" fmla="*/ 630852 w 1760017"/>
              <a:gd name="connsiteY23" fmla="*/ 279435 h 1630789"/>
              <a:gd name="connsiteX24" fmla="*/ 739975 w 1760017"/>
              <a:gd name="connsiteY24" fmla="*/ 227480 h 1630789"/>
              <a:gd name="connsiteX25" fmla="*/ 851440 w 1760017"/>
              <a:gd name="connsiteY25" fmla="*/ 180673 h 1630789"/>
              <a:gd name="connsiteX26" fmla="*/ 965715 w 1760017"/>
              <a:gd name="connsiteY26" fmla="*/ 138547 h 1630789"/>
              <a:gd name="connsiteX27" fmla="*/ 1081863 w 1760017"/>
              <a:gd name="connsiteY27" fmla="*/ 101570 h 1630789"/>
              <a:gd name="connsiteX28" fmla="*/ 1200821 w 1760017"/>
              <a:gd name="connsiteY28" fmla="*/ 70678 h 1630789"/>
              <a:gd name="connsiteX29" fmla="*/ 1321652 w 1760017"/>
              <a:gd name="connsiteY29" fmla="*/ 44934 h 1630789"/>
              <a:gd name="connsiteX30" fmla="*/ 1444825 w 1760017"/>
              <a:gd name="connsiteY30" fmla="*/ 24807 h 1630789"/>
              <a:gd name="connsiteX31" fmla="*/ 1569403 w 1760017"/>
              <a:gd name="connsiteY31" fmla="*/ 10765 h 1630789"/>
              <a:gd name="connsiteX32" fmla="*/ 1695386 w 1760017"/>
              <a:gd name="connsiteY32" fmla="*/ 1872 h 1630789"/>
              <a:gd name="connsiteX33" fmla="*/ 1760017 w 1760017"/>
              <a:gd name="connsiteY33" fmla="*/ 0 h 163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60017" h="1630789">
                <a:moveTo>
                  <a:pt x="1760017" y="0"/>
                </a:moveTo>
                <a:lnTo>
                  <a:pt x="1760017" y="1058296"/>
                </a:lnTo>
                <a:cubicBezTo>
                  <a:pt x="1760017" y="1058564"/>
                  <a:pt x="1760016" y="1058831"/>
                  <a:pt x="1760016" y="1059099"/>
                </a:cubicBezTo>
                <a:lnTo>
                  <a:pt x="1760016" y="1276641"/>
                </a:lnTo>
                <a:lnTo>
                  <a:pt x="1698212" y="1280383"/>
                </a:lnTo>
                <a:lnTo>
                  <a:pt x="1576945" y="1295354"/>
                </a:lnTo>
                <a:lnTo>
                  <a:pt x="1460359" y="1321085"/>
                </a:lnTo>
                <a:lnTo>
                  <a:pt x="1359899" y="1353023"/>
                </a:lnTo>
                <a:lnTo>
                  <a:pt x="1339498" y="1517013"/>
                </a:lnTo>
                <a:lnTo>
                  <a:pt x="1209241" y="1418507"/>
                </a:lnTo>
                <a:lnTo>
                  <a:pt x="1135419" y="1457224"/>
                </a:lnTo>
                <a:lnTo>
                  <a:pt x="1037562" y="1520849"/>
                </a:lnTo>
                <a:lnTo>
                  <a:pt x="946260" y="1592427"/>
                </a:lnTo>
                <a:lnTo>
                  <a:pt x="903653" y="1630789"/>
                </a:lnTo>
                <a:lnTo>
                  <a:pt x="748674" y="1476873"/>
                </a:lnTo>
                <a:lnTo>
                  <a:pt x="748405" y="1476279"/>
                </a:lnTo>
                <a:lnTo>
                  <a:pt x="0" y="728310"/>
                </a:lnTo>
                <a:lnTo>
                  <a:pt x="43555" y="687588"/>
                </a:lnTo>
                <a:lnTo>
                  <a:pt x="133008" y="608485"/>
                </a:lnTo>
                <a:lnTo>
                  <a:pt x="225739" y="534063"/>
                </a:lnTo>
                <a:lnTo>
                  <a:pt x="322685" y="463853"/>
                </a:lnTo>
                <a:lnTo>
                  <a:pt x="422441" y="397856"/>
                </a:lnTo>
                <a:lnTo>
                  <a:pt x="525008" y="336539"/>
                </a:lnTo>
                <a:lnTo>
                  <a:pt x="630852" y="279435"/>
                </a:lnTo>
                <a:lnTo>
                  <a:pt x="739975" y="227480"/>
                </a:lnTo>
                <a:lnTo>
                  <a:pt x="851440" y="180673"/>
                </a:lnTo>
                <a:lnTo>
                  <a:pt x="965715" y="138547"/>
                </a:lnTo>
                <a:lnTo>
                  <a:pt x="1081863" y="101570"/>
                </a:lnTo>
                <a:lnTo>
                  <a:pt x="1200821" y="70678"/>
                </a:lnTo>
                <a:lnTo>
                  <a:pt x="1321652" y="44934"/>
                </a:lnTo>
                <a:lnTo>
                  <a:pt x="1444825" y="24807"/>
                </a:lnTo>
                <a:lnTo>
                  <a:pt x="1569403" y="10765"/>
                </a:lnTo>
                <a:lnTo>
                  <a:pt x="1695386" y="1872"/>
                </a:lnTo>
                <a:lnTo>
                  <a:pt x="1760017" y="0"/>
                </a:lnTo>
                <a:close/>
              </a:path>
            </a:pathLst>
          </a:custGeom>
          <a:solidFill>
            <a:srgbClr val="629DD1"/>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defTabSz="914240"/>
            <a:endParaRPr lang="en-US" sz="825">
              <a:solidFill>
                <a:prstClr val="black"/>
              </a:solidFill>
            </a:endParaRPr>
          </a:p>
        </p:txBody>
      </p:sp>
      <p:sp>
        <p:nvSpPr>
          <p:cNvPr id="33" name="Rectángulo 32">
            <a:extLst>
              <a:ext uri="{FF2B5EF4-FFF2-40B4-BE49-F238E27FC236}">
                <a16:creationId xmlns="" xmlns:a16="http://schemas.microsoft.com/office/drawing/2014/main" id="{84327BEF-EABF-3247-93C2-0A5B4FDD4414}"/>
              </a:ext>
            </a:extLst>
          </p:cNvPr>
          <p:cNvSpPr/>
          <p:nvPr/>
        </p:nvSpPr>
        <p:spPr>
          <a:xfrm>
            <a:off x="4072318" y="2275347"/>
            <a:ext cx="898003" cy="261610"/>
          </a:xfrm>
          <a:prstGeom prst="rect">
            <a:avLst/>
          </a:prstGeom>
        </p:spPr>
        <p:txBody>
          <a:bodyPr wrap="none">
            <a:spAutoFit/>
          </a:bodyPr>
          <a:lstStyle/>
          <a:p>
            <a:pPr algn="ctr" defTabSz="914240"/>
            <a:r>
              <a:rPr lang="en-US" sz="1100" b="1">
                <a:solidFill>
                  <a:schemeClr val="bg1"/>
                </a:solidFill>
                <a:latin typeface="Arial" panose="020B0604020202020204" pitchFamily="34" charset="0"/>
                <a:ea typeface="Arial Unicode MS" charset="0"/>
                <a:cs typeface="Arial" panose="020B0604020202020204" pitchFamily="34" charset="0"/>
              </a:rPr>
              <a:t>Diagnoisis</a:t>
            </a:r>
          </a:p>
        </p:txBody>
      </p:sp>
      <p:sp>
        <p:nvSpPr>
          <p:cNvPr id="34" name="Freeform: Shape 103">
            <a:extLst>
              <a:ext uri="{FF2B5EF4-FFF2-40B4-BE49-F238E27FC236}">
                <a16:creationId xmlns="" xmlns:a16="http://schemas.microsoft.com/office/drawing/2014/main" id="{161141EF-B1D7-414F-A98D-DDFA0CFFA1B0}"/>
              </a:ext>
            </a:extLst>
          </p:cNvPr>
          <p:cNvSpPr>
            <a:spLocks/>
          </p:cNvSpPr>
          <p:nvPr/>
        </p:nvSpPr>
        <p:spPr bwMode="auto">
          <a:xfrm rot="1304646">
            <a:off x="5032390" y="2294416"/>
            <a:ext cx="1318959" cy="1223092"/>
          </a:xfrm>
          <a:custGeom>
            <a:avLst/>
            <a:gdLst>
              <a:gd name="connsiteX0" fmla="*/ 0 w 1758612"/>
              <a:gd name="connsiteY0" fmla="*/ 0 h 1630789"/>
              <a:gd name="connsiteX1" fmla="*/ 64129 w 1758612"/>
              <a:gd name="connsiteY1" fmla="*/ 1872 h 1630789"/>
              <a:gd name="connsiteX2" fmla="*/ 190513 w 1758612"/>
              <a:gd name="connsiteY2" fmla="*/ 10765 h 1630789"/>
              <a:gd name="connsiteX3" fmla="*/ 315493 w 1758612"/>
              <a:gd name="connsiteY3" fmla="*/ 24807 h 1630789"/>
              <a:gd name="connsiteX4" fmla="*/ 437664 w 1758612"/>
              <a:gd name="connsiteY4" fmla="*/ 44934 h 1630789"/>
              <a:gd name="connsiteX5" fmla="*/ 558899 w 1758612"/>
              <a:gd name="connsiteY5" fmla="*/ 70678 h 1630789"/>
              <a:gd name="connsiteX6" fmla="*/ 677326 w 1758612"/>
              <a:gd name="connsiteY6" fmla="*/ 101570 h 1630789"/>
              <a:gd name="connsiteX7" fmla="*/ 794348 w 1758612"/>
              <a:gd name="connsiteY7" fmla="*/ 138547 h 1630789"/>
              <a:gd name="connsiteX8" fmla="*/ 908094 w 1758612"/>
              <a:gd name="connsiteY8" fmla="*/ 180673 h 1630789"/>
              <a:gd name="connsiteX9" fmla="*/ 1019031 w 1758612"/>
              <a:gd name="connsiteY9" fmla="*/ 227480 h 1630789"/>
              <a:gd name="connsiteX10" fmla="*/ 1128096 w 1758612"/>
              <a:gd name="connsiteY10" fmla="*/ 279435 h 1630789"/>
              <a:gd name="connsiteX11" fmla="*/ 1233884 w 1758612"/>
              <a:gd name="connsiteY11" fmla="*/ 336539 h 1630789"/>
              <a:gd name="connsiteX12" fmla="*/ 1336396 w 1758612"/>
              <a:gd name="connsiteY12" fmla="*/ 397856 h 1630789"/>
              <a:gd name="connsiteX13" fmla="*/ 1436099 w 1758612"/>
              <a:gd name="connsiteY13" fmla="*/ 463853 h 1630789"/>
              <a:gd name="connsiteX14" fmla="*/ 1532993 w 1758612"/>
              <a:gd name="connsiteY14" fmla="*/ 534063 h 1630789"/>
              <a:gd name="connsiteX15" fmla="*/ 1625675 w 1758612"/>
              <a:gd name="connsiteY15" fmla="*/ 608485 h 1630789"/>
              <a:gd name="connsiteX16" fmla="*/ 1715080 w 1758612"/>
              <a:gd name="connsiteY16" fmla="*/ 687588 h 1630789"/>
              <a:gd name="connsiteX17" fmla="*/ 1758612 w 1758612"/>
              <a:gd name="connsiteY17" fmla="*/ 728310 h 1630789"/>
              <a:gd name="connsiteX18" fmla="*/ 1010605 w 1758612"/>
              <a:gd name="connsiteY18" fmla="*/ 1476279 h 1630789"/>
              <a:gd name="connsiteX19" fmla="*/ 988933 w 1758612"/>
              <a:gd name="connsiteY19" fmla="*/ 1456615 h 1630789"/>
              <a:gd name="connsiteX20" fmla="*/ 988361 w 1758612"/>
              <a:gd name="connsiteY20" fmla="*/ 1457291 h 1630789"/>
              <a:gd name="connsiteX21" fmla="*/ 1009938 w 1758612"/>
              <a:gd name="connsiteY21" fmla="*/ 1476873 h 1630789"/>
              <a:gd name="connsiteX22" fmla="*/ 856038 w 1758612"/>
              <a:gd name="connsiteY22" fmla="*/ 1630789 h 1630789"/>
              <a:gd name="connsiteX23" fmla="*/ 812535 w 1758612"/>
              <a:gd name="connsiteY23" fmla="*/ 1592427 h 1630789"/>
              <a:gd name="connsiteX24" fmla="*/ 721318 w 1758612"/>
              <a:gd name="connsiteY24" fmla="*/ 1520849 h 1630789"/>
              <a:gd name="connsiteX25" fmla="*/ 623552 w 1758612"/>
              <a:gd name="connsiteY25" fmla="*/ 1457224 h 1630789"/>
              <a:gd name="connsiteX26" fmla="*/ 521785 w 1758612"/>
              <a:gd name="connsiteY26" fmla="*/ 1403314 h 1630789"/>
              <a:gd name="connsiteX27" fmla="*/ 387214 w 1758612"/>
              <a:gd name="connsiteY27" fmla="*/ 1508586 h 1630789"/>
              <a:gd name="connsiteX28" fmla="*/ 363626 w 1758612"/>
              <a:gd name="connsiteY28" fmla="*/ 1341549 h 1630789"/>
              <a:gd name="connsiteX29" fmla="*/ 299847 w 1758612"/>
              <a:gd name="connsiteY29" fmla="*/ 1321085 h 1630789"/>
              <a:gd name="connsiteX30" fmla="*/ 182434 w 1758612"/>
              <a:gd name="connsiteY30" fmla="*/ 1295354 h 1630789"/>
              <a:gd name="connsiteX31" fmla="*/ 61747 w 1758612"/>
              <a:gd name="connsiteY31" fmla="*/ 1280383 h 1630789"/>
              <a:gd name="connsiteX32" fmla="*/ 0 w 1758612"/>
              <a:gd name="connsiteY32" fmla="*/ 1276641 h 1630789"/>
              <a:gd name="connsiteX33" fmla="*/ 0 w 1758612"/>
              <a:gd name="connsiteY33" fmla="*/ 1059099 h 1630789"/>
              <a:gd name="connsiteX34" fmla="*/ 36487 w 1758612"/>
              <a:gd name="connsiteY34" fmla="*/ 1060035 h 1630789"/>
              <a:gd name="connsiteX35" fmla="*/ 42595 w 1758612"/>
              <a:gd name="connsiteY35" fmla="*/ 1060508 h 1630789"/>
              <a:gd name="connsiteX36" fmla="*/ 42566 w 1758612"/>
              <a:gd name="connsiteY36" fmla="*/ 1059702 h 1630789"/>
              <a:gd name="connsiteX37" fmla="*/ 36511 w 1758612"/>
              <a:gd name="connsiteY37" fmla="*/ 1059233 h 1630789"/>
              <a:gd name="connsiteX38" fmla="*/ 0 w 1758612"/>
              <a:gd name="connsiteY38" fmla="*/ 1058296 h 1630789"/>
              <a:gd name="connsiteX0" fmla="*/ 0 w 1758612"/>
              <a:gd name="connsiteY0" fmla="*/ 0 h 1630789"/>
              <a:gd name="connsiteX1" fmla="*/ 64129 w 1758612"/>
              <a:gd name="connsiteY1" fmla="*/ 1872 h 1630789"/>
              <a:gd name="connsiteX2" fmla="*/ 190513 w 1758612"/>
              <a:gd name="connsiteY2" fmla="*/ 10765 h 1630789"/>
              <a:gd name="connsiteX3" fmla="*/ 315493 w 1758612"/>
              <a:gd name="connsiteY3" fmla="*/ 24807 h 1630789"/>
              <a:gd name="connsiteX4" fmla="*/ 437664 w 1758612"/>
              <a:gd name="connsiteY4" fmla="*/ 44934 h 1630789"/>
              <a:gd name="connsiteX5" fmla="*/ 558899 w 1758612"/>
              <a:gd name="connsiteY5" fmla="*/ 70678 h 1630789"/>
              <a:gd name="connsiteX6" fmla="*/ 677326 w 1758612"/>
              <a:gd name="connsiteY6" fmla="*/ 101570 h 1630789"/>
              <a:gd name="connsiteX7" fmla="*/ 794348 w 1758612"/>
              <a:gd name="connsiteY7" fmla="*/ 138547 h 1630789"/>
              <a:gd name="connsiteX8" fmla="*/ 908094 w 1758612"/>
              <a:gd name="connsiteY8" fmla="*/ 180673 h 1630789"/>
              <a:gd name="connsiteX9" fmla="*/ 1019031 w 1758612"/>
              <a:gd name="connsiteY9" fmla="*/ 227480 h 1630789"/>
              <a:gd name="connsiteX10" fmla="*/ 1128096 w 1758612"/>
              <a:gd name="connsiteY10" fmla="*/ 279435 h 1630789"/>
              <a:gd name="connsiteX11" fmla="*/ 1233884 w 1758612"/>
              <a:gd name="connsiteY11" fmla="*/ 336539 h 1630789"/>
              <a:gd name="connsiteX12" fmla="*/ 1336396 w 1758612"/>
              <a:gd name="connsiteY12" fmla="*/ 397856 h 1630789"/>
              <a:gd name="connsiteX13" fmla="*/ 1436099 w 1758612"/>
              <a:gd name="connsiteY13" fmla="*/ 463853 h 1630789"/>
              <a:gd name="connsiteX14" fmla="*/ 1532993 w 1758612"/>
              <a:gd name="connsiteY14" fmla="*/ 534063 h 1630789"/>
              <a:gd name="connsiteX15" fmla="*/ 1625675 w 1758612"/>
              <a:gd name="connsiteY15" fmla="*/ 608485 h 1630789"/>
              <a:gd name="connsiteX16" fmla="*/ 1715080 w 1758612"/>
              <a:gd name="connsiteY16" fmla="*/ 687588 h 1630789"/>
              <a:gd name="connsiteX17" fmla="*/ 1758612 w 1758612"/>
              <a:gd name="connsiteY17" fmla="*/ 728310 h 1630789"/>
              <a:gd name="connsiteX18" fmla="*/ 1010605 w 1758612"/>
              <a:gd name="connsiteY18" fmla="*/ 1476279 h 1630789"/>
              <a:gd name="connsiteX19" fmla="*/ 988933 w 1758612"/>
              <a:gd name="connsiteY19" fmla="*/ 1456615 h 1630789"/>
              <a:gd name="connsiteX20" fmla="*/ 988361 w 1758612"/>
              <a:gd name="connsiteY20" fmla="*/ 1457291 h 1630789"/>
              <a:gd name="connsiteX21" fmla="*/ 1009938 w 1758612"/>
              <a:gd name="connsiteY21" fmla="*/ 1476873 h 1630789"/>
              <a:gd name="connsiteX22" fmla="*/ 856038 w 1758612"/>
              <a:gd name="connsiteY22" fmla="*/ 1630789 h 1630789"/>
              <a:gd name="connsiteX23" fmla="*/ 812535 w 1758612"/>
              <a:gd name="connsiteY23" fmla="*/ 1592427 h 1630789"/>
              <a:gd name="connsiteX24" fmla="*/ 721318 w 1758612"/>
              <a:gd name="connsiteY24" fmla="*/ 1520849 h 1630789"/>
              <a:gd name="connsiteX25" fmla="*/ 623552 w 1758612"/>
              <a:gd name="connsiteY25" fmla="*/ 1457224 h 1630789"/>
              <a:gd name="connsiteX26" fmla="*/ 521785 w 1758612"/>
              <a:gd name="connsiteY26" fmla="*/ 1403314 h 1630789"/>
              <a:gd name="connsiteX27" fmla="*/ 387214 w 1758612"/>
              <a:gd name="connsiteY27" fmla="*/ 1508586 h 1630789"/>
              <a:gd name="connsiteX28" fmla="*/ 363626 w 1758612"/>
              <a:gd name="connsiteY28" fmla="*/ 1341549 h 1630789"/>
              <a:gd name="connsiteX29" fmla="*/ 299847 w 1758612"/>
              <a:gd name="connsiteY29" fmla="*/ 1321085 h 1630789"/>
              <a:gd name="connsiteX30" fmla="*/ 182434 w 1758612"/>
              <a:gd name="connsiteY30" fmla="*/ 1295354 h 1630789"/>
              <a:gd name="connsiteX31" fmla="*/ 61747 w 1758612"/>
              <a:gd name="connsiteY31" fmla="*/ 1280383 h 1630789"/>
              <a:gd name="connsiteX32" fmla="*/ 0 w 1758612"/>
              <a:gd name="connsiteY32" fmla="*/ 1276641 h 1630789"/>
              <a:gd name="connsiteX33" fmla="*/ 0 w 1758612"/>
              <a:gd name="connsiteY33" fmla="*/ 1059099 h 1630789"/>
              <a:gd name="connsiteX34" fmla="*/ 36487 w 1758612"/>
              <a:gd name="connsiteY34" fmla="*/ 1060035 h 1630789"/>
              <a:gd name="connsiteX35" fmla="*/ 42595 w 1758612"/>
              <a:gd name="connsiteY35" fmla="*/ 1060508 h 1630789"/>
              <a:gd name="connsiteX36" fmla="*/ 42566 w 1758612"/>
              <a:gd name="connsiteY36" fmla="*/ 1059702 h 1630789"/>
              <a:gd name="connsiteX37" fmla="*/ 0 w 1758612"/>
              <a:gd name="connsiteY37" fmla="*/ 1058296 h 1630789"/>
              <a:gd name="connsiteX38" fmla="*/ 0 w 1758612"/>
              <a:gd name="connsiteY38" fmla="*/ 0 h 1630789"/>
              <a:gd name="connsiteX0" fmla="*/ 0 w 1758612"/>
              <a:gd name="connsiteY0" fmla="*/ 0 h 1630789"/>
              <a:gd name="connsiteX1" fmla="*/ 64129 w 1758612"/>
              <a:gd name="connsiteY1" fmla="*/ 1872 h 1630789"/>
              <a:gd name="connsiteX2" fmla="*/ 190513 w 1758612"/>
              <a:gd name="connsiteY2" fmla="*/ 10765 h 1630789"/>
              <a:gd name="connsiteX3" fmla="*/ 315493 w 1758612"/>
              <a:gd name="connsiteY3" fmla="*/ 24807 h 1630789"/>
              <a:gd name="connsiteX4" fmla="*/ 437664 w 1758612"/>
              <a:gd name="connsiteY4" fmla="*/ 44934 h 1630789"/>
              <a:gd name="connsiteX5" fmla="*/ 558899 w 1758612"/>
              <a:gd name="connsiteY5" fmla="*/ 70678 h 1630789"/>
              <a:gd name="connsiteX6" fmla="*/ 677326 w 1758612"/>
              <a:gd name="connsiteY6" fmla="*/ 101570 h 1630789"/>
              <a:gd name="connsiteX7" fmla="*/ 794348 w 1758612"/>
              <a:gd name="connsiteY7" fmla="*/ 138547 h 1630789"/>
              <a:gd name="connsiteX8" fmla="*/ 908094 w 1758612"/>
              <a:gd name="connsiteY8" fmla="*/ 180673 h 1630789"/>
              <a:gd name="connsiteX9" fmla="*/ 1019031 w 1758612"/>
              <a:gd name="connsiteY9" fmla="*/ 227480 h 1630789"/>
              <a:gd name="connsiteX10" fmla="*/ 1128096 w 1758612"/>
              <a:gd name="connsiteY10" fmla="*/ 279435 h 1630789"/>
              <a:gd name="connsiteX11" fmla="*/ 1233884 w 1758612"/>
              <a:gd name="connsiteY11" fmla="*/ 336539 h 1630789"/>
              <a:gd name="connsiteX12" fmla="*/ 1336396 w 1758612"/>
              <a:gd name="connsiteY12" fmla="*/ 397856 h 1630789"/>
              <a:gd name="connsiteX13" fmla="*/ 1436099 w 1758612"/>
              <a:gd name="connsiteY13" fmla="*/ 463853 h 1630789"/>
              <a:gd name="connsiteX14" fmla="*/ 1532993 w 1758612"/>
              <a:gd name="connsiteY14" fmla="*/ 534063 h 1630789"/>
              <a:gd name="connsiteX15" fmla="*/ 1625675 w 1758612"/>
              <a:gd name="connsiteY15" fmla="*/ 608485 h 1630789"/>
              <a:gd name="connsiteX16" fmla="*/ 1715080 w 1758612"/>
              <a:gd name="connsiteY16" fmla="*/ 687588 h 1630789"/>
              <a:gd name="connsiteX17" fmla="*/ 1758612 w 1758612"/>
              <a:gd name="connsiteY17" fmla="*/ 728310 h 1630789"/>
              <a:gd name="connsiteX18" fmla="*/ 1010605 w 1758612"/>
              <a:gd name="connsiteY18" fmla="*/ 1476279 h 1630789"/>
              <a:gd name="connsiteX19" fmla="*/ 988933 w 1758612"/>
              <a:gd name="connsiteY19" fmla="*/ 1456615 h 1630789"/>
              <a:gd name="connsiteX20" fmla="*/ 988361 w 1758612"/>
              <a:gd name="connsiteY20" fmla="*/ 1457291 h 1630789"/>
              <a:gd name="connsiteX21" fmla="*/ 1009938 w 1758612"/>
              <a:gd name="connsiteY21" fmla="*/ 1476873 h 1630789"/>
              <a:gd name="connsiteX22" fmla="*/ 856038 w 1758612"/>
              <a:gd name="connsiteY22" fmla="*/ 1630789 h 1630789"/>
              <a:gd name="connsiteX23" fmla="*/ 812535 w 1758612"/>
              <a:gd name="connsiteY23" fmla="*/ 1592427 h 1630789"/>
              <a:gd name="connsiteX24" fmla="*/ 721318 w 1758612"/>
              <a:gd name="connsiteY24" fmla="*/ 1520849 h 1630789"/>
              <a:gd name="connsiteX25" fmla="*/ 623552 w 1758612"/>
              <a:gd name="connsiteY25" fmla="*/ 1457224 h 1630789"/>
              <a:gd name="connsiteX26" fmla="*/ 521785 w 1758612"/>
              <a:gd name="connsiteY26" fmla="*/ 1403314 h 1630789"/>
              <a:gd name="connsiteX27" fmla="*/ 387214 w 1758612"/>
              <a:gd name="connsiteY27" fmla="*/ 1508586 h 1630789"/>
              <a:gd name="connsiteX28" fmla="*/ 363626 w 1758612"/>
              <a:gd name="connsiteY28" fmla="*/ 1341549 h 1630789"/>
              <a:gd name="connsiteX29" fmla="*/ 299847 w 1758612"/>
              <a:gd name="connsiteY29" fmla="*/ 1321085 h 1630789"/>
              <a:gd name="connsiteX30" fmla="*/ 182434 w 1758612"/>
              <a:gd name="connsiteY30" fmla="*/ 1295354 h 1630789"/>
              <a:gd name="connsiteX31" fmla="*/ 61747 w 1758612"/>
              <a:gd name="connsiteY31" fmla="*/ 1280383 h 1630789"/>
              <a:gd name="connsiteX32" fmla="*/ 0 w 1758612"/>
              <a:gd name="connsiteY32" fmla="*/ 1276641 h 1630789"/>
              <a:gd name="connsiteX33" fmla="*/ 0 w 1758612"/>
              <a:gd name="connsiteY33" fmla="*/ 1059099 h 1630789"/>
              <a:gd name="connsiteX34" fmla="*/ 36487 w 1758612"/>
              <a:gd name="connsiteY34" fmla="*/ 1060035 h 1630789"/>
              <a:gd name="connsiteX35" fmla="*/ 42595 w 1758612"/>
              <a:gd name="connsiteY35" fmla="*/ 1060508 h 1630789"/>
              <a:gd name="connsiteX36" fmla="*/ 0 w 1758612"/>
              <a:gd name="connsiteY36" fmla="*/ 1058296 h 1630789"/>
              <a:gd name="connsiteX37" fmla="*/ 0 w 1758612"/>
              <a:gd name="connsiteY37" fmla="*/ 0 h 1630789"/>
              <a:gd name="connsiteX0" fmla="*/ 0 w 1758612"/>
              <a:gd name="connsiteY0" fmla="*/ 0 h 1630789"/>
              <a:gd name="connsiteX1" fmla="*/ 64129 w 1758612"/>
              <a:gd name="connsiteY1" fmla="*/ 1872 h 1630789"/>
              <a:gd name="connsiteX2" fmla="*/ 190513 w 1758612"/>
              <a:gd name="connsiteY2" fmla="*/ 10765 h 1630789"/>
              <a:gd name="connsiteX3" fmla="*/ 315493 w 1758612"/>
              <a:gd name="connsiteY3" fmla="*/ 24807 h 1630789"/>
              <a:gd name="connsiteX4" fmla="*/ 437664 w 1758612"/>
              <a:gd name="connsiteY4" fmla="*/ 44934 h 1630789"/>
              <a:gd name="connsiteX5" fmla="*/ 558899 w 1758612"/>
              <a:gd name="connsiteY5" fmla="*/ 70678 h 1630789"/>
              <a:gd name="connsiteX6" fmla="*/ 677326 w 1758612"/>
              <a:gd name="connsiteY6" fmla="*/ 101570 h 1630789"/>
              <a:gd name="connsiteX7" fmla="*/ 794348 w 1758612"/>
              <a:gd name="connsiteY7" fmla="*/ 138547 h 1630789"/>
              <a:gd name="connsiteX8" fmla="*/ 908094 w 1758612"/>
              <a:gd name="connsiteY8" fmla="*/ 180673 h 1630789"/>
              <a:gd name="connsiteX9" fmla="*/ 1019031 w 1758612"/>
              <a:gd name="connsiteY9" fmla="*/ 227480 h 1630789"/>
              <a:gd name="connsiteX10" fmla="*/ 1128096 w 1758612"/>
              <a:gd name="connsiteY10" fmla="*/ 279435 h 1630789"/>
              <a:gd name="connsiteX11" fmla="*/ 1233884 w 1758612"/>
              <a:gd name="connsiteY11" fmla="*/ 336539 h 1630789"/>
              <a:gd name="connsiteX12" fmla="*/ 1336396 w 1758612"/>
              <a:gd name="connsiteY12" fmla="*/ 397856 h 1630789"/>
              <a:gd name="connsiteX13" fmla="*/ 1436099 w 1758612"/>
              <a:gd name="connsiteY13" fmla="*/ 463853 h 1630789"/>
              <a:gd name="connsiteX14" fmla="*/ 1532993 w 1758612"/>
              <a:gd name="connsiteY14" fmla="*/ 534063 h 1630789"/>
              <a:gd name="connsiteX15" fmla="*/ 1625675 w 1758612"/>
              <a:gd name="connsiteY15" fmla="*/ 608485 h 1630789"/>
              <a:gd name="connsiteX16" fmla="*/ 1715080 w 1758612"/>
              <a:gd name="connsiteY16" fmla="*/ 687588 h 1630789"/>
              <a:gd name="connsiteX17" fmla="*/ 1758612 w 1758612"/>
              <a:gd name="connsiteY17" fmla="*/ 728310 h 1630789"/>
              <a:gd name="connsiteX18" fmla="*/ 1010605 w 1758612"/>
              <a:gd name="connsiteY18" fmla="*/ 1476279 h 1630789"/>
              <a:gd name="connsiteX19" fmla="*/ 988933 w 1758612"/>
              <a:gd name="connsiteY19" fmla="*/ 1456615 h 1630789"/>
              <a:gd name="connsiteX20" fmla="*/ 988361 w 1758612"/>
              <a:gd name="connsiteY20" fmla="*/ 1457291 h 1630789"/>
              <a:gd name="connsiteX21" fmla="*/ 1009938 w 1758612"/>
              <a:gd name="connsiteY21" fmla="*/ 1476873 h 1630789"/>
              <a:gd name="connsiteX22" fmla="*/ 856038 w 1758612"/>
              <a:gd name="connsiteY22" fmla="*/ 1630789 h 1630789"/>
              <a:gd name="connsiteX23" fmla="*/ 812535 w 1758612"/>
              <a:gd name="connsiteY23" fmla="*/ 1592427 h 1630789"/>
              <a:gd name="connsiteX24" fmla="*/ 721318 w 1758612"/>
              <a:gd name="connsiteY24" fmla="*/ 1520849 h 1630789"/>
              <a:gd name="connsiteX25" fmla="*/ 623552 w 1758612"/>
              <a:gd name="connsiteY25" fmla="*/ 1457224 h 1630789"/>
              <a:gd name="connsiteX26" fmla="*/ 521785 w 1758612"/>
              <a:gd name="connsiteY26" fmla="*/ 1403314 h 1630789"/>
              <a:gd name="connsiteX27" fmla="*/ 387214 w 1758612"/>
              <a:gd name="connsiteY27" fmla="*/ 1508586 h 1630789"/>
              <a:gd name="connsiteX28" fmla="*/ 363626 w 1758612"/>
              <a:gd name="connsiteY28" fmla="*/ 1341549 h 1630789"/>
              <a:gd name="connsiteX29" fmla="*/ 299847 w 1758612"/>
              <a:gd name="connsiteY29" fmla="*/ 1321085 h 1630789"/>
              <a:gd name="connsiteX30" fmla="*/ 182434 w 1758612"/>
              <a:gd name="connsiteY30" fmla="*/ 1295354 h 1630789"/>
              <a:gd name="connsiteX31" fmla="*/ 61747 w 1758612"/>
              <a:gd name="connsiteY31" fmla="*/ 1280383 h 1630789"/>
              <a:gd name="connsiteX32" fmla="*/ 0 w 1758612"/>
              <a:gd name="connsiteY32" fmla="*/ 1276641 h 1630789"/>
              <a:gd name="connsiteX33" fmla="*/ 0 w 1758612"/>
              <a:gd name="connsiteY33" fmla="*/ 1059099 h 1630789"/>
              <a:gd name="connsiteX34" fmla="*/ 36487 w 1758612"/>
              <a:gd name="connsiteY34" fmla="*/ 1060035 h 1630789"/>
              <a:gd name="connsiteX35" fmla="*/ 0 w 1758612"/>
              <a:gd name="connsiteY35" fmla="*/ 1058296 h 1630789"/>
              <a:gd name="connsiteX36" fmla="*/ 0 w 1758612"/>
              <a:gd name="connsiteY36" fmla="*/ 0 h 1630789"/>
              <a:gd name="connsiteX0" fmla="*/ 0 w 1758612"/>
              <a:gd name="connsiteY0" fmla="*/ 0 h 1630789"/>
              <a:gd name="connsiteX1" fmla="*/ 64129 w 1758612"/>
              <a:gd name="connsiteY1" fmla="*/ 1872 h 1630789"/>
              <a:gd name="connsiteX2" fmla="*/ 190513 w 1758612"/>
              <a:gd name="connsiteY2" fmla="*/ 10765 h 1630789"/>
              <a:gd name="connsiteX3" fmla="*/ 315493 w 1758612"/>
              <a:gd name="connsiteY3" fmla="*/ 24807 h 1630789"/>
              <a:gd name="connsiteX4" fmla="*/ 437664 w 1758612"/>
              <a:gd name="connsiteY4" fmla="*/ 44934 h 1630789"/>
              <a:gd name="connsiteX5" fmla="*/ 558899 w 1758612"/>
              <a:gd name="connsiteY5" fmla="*/ 70678 h 1630789"/>
              <a:gd name="connsiteX6" fmla="*/ 677326 w 1758612"/>
              <a:gd name="connsiteY6" fmla="*/ 101570 h 1630789"/>
              <a:gd name="connsiteX7" fmla="*/ 794348 w 1758612"/>
              <a:gd name="connsiteY7" fmla="*/ 138547 h 1630789"/>
              <a:gd name="connsiteX8" fmla="*/ 908094 w 1758612"/>
              <a:gd name="connsiteY8" fmla="*/ 180673 h 1630789"/>
              <a:gd name="connsiteX9" fmla="*/ 1019031 w 1758612"/>
              <a:gd name="connsiteY9" fmla="*/ 227480 h 1630789"/>
              <a:gd name="connsiteX10" fmla="*/ 1128096 w 1758612"/>
              <a:gd name="connsiteY10" fmla="*/ 279435 h 1630789"/>
              <a:gd name="connsiteX11" fmla="*/ 1233884 w 1758612"/>
              <a:gd name="connsiteY11" fmla="*/ 336539 h 1630789"/>
              <a:gd name="connsiteX12" fmla="*/ 1336396 w 1758612"/>
              <a:gd name="connsiteY12" fmla="*/ 397856 h 1630789"/>
              <a:gd name="connsiteX13" fmla="*/ 1436099 w 1758612"/>
              <a:gd name="connsiteY13" fmla="*/ 463853 h 1630789"/>
              <a:gd name="connsiteX14" fmla="*/ 1532993 w 1758612"/>
              <a:gd name="connsiteY14" fmla="*/ 534063 h 1630789"/>
              <a:gd name="connsiteX15" fmla="*/ 1625675 w 1758612"/>
              <a:gd name="connsiteY15" fmla="*/ 608485 h 1630789"/>
              <a:gd name="connsiteX16" fmla="*/ 1715080 w 1758612"/>
              <a:gd name="connsiteY16" fmla="*/ 687588 h 1630789"/>
              <a:gd name="connsiteX17" fmla="*/ 1758612 w 1758612"/>
              <a:gd name="connsiteY17" fmla="*/ 728310 h 1630789"/>
              <a:gd name="connsiteX18" fmla="*/ 1010605 w 1758612"/>
              <a:gd name="connsiteY18" fmla="*/ 1476279 h 1630789"/>
              <a:gd name="connsiteX19" fmla="*/ 988933 w 1758612"/>
              <a:gd name="connsiteY19" fmla="*/ 1456615 h 1630789"/>
              <a:gd name="connsiteX20" fmla="*/ 988361 w 1758612"/>
              <a:gd name="connsiteY20" fmla="*/ 1457291 h 1630789"/>
              <a:gd name="connsiteX21" fmla="*/ 1009938 w 1758612"/>
              <a:gd name="connsiteY21" fmla="*/ 1476873 h 1630789"/>
              <a:gd name="connsiteX22" fmla="*/ 856038 w 1758612"/>
              <a:gd name="connsiteY22" fmla="*/ 1630789 h 1630789"/>
              <a:gd name="connsiteX23" fmla="*/ 812535 w 1758612"/>
              <a:gd name="connsiteY23" fmla="*/ 1592427 h 1630789"/>
              <a:gd name="connsiteX24" fmla="*/ 721318 w 1758612"/>
              <a:gd name="connsiteY24" fmla="*/ 1520849 h 1630789"/>
              <a:gd name="connsiteX25" fmla="*/ 623552 w 1758612"/>
              <a:gd name="connsiteY25" fmla="*/ 1457224 h 1630789"/>
              <a:gd name="connsiteX26" fmla="*/ 521785 w 1758612"/>
              <a:gd name="connsiteY26" fmla="*/ 1403314 h 1630789"/>
              <a:gd name="connsiteX27" fmla="*/ 387214 w 1758612"/>
              <a:gd name="connsiteY27" fmla="*/ 1508586 h 1630789"/>
              <a:gd name="connsiteX28" fmla="*/ 363626 w 1758612"/>
              <a:gd name="connsiteY28" fmla="*/ 1341549 h 1630789"/>
              <a:gd name="connsiteX29" fmla="*/ 299847 w 1758612"/>
              <a:gd name="connsiteY29" fmla="*/ 1321085 h 1630789"/>
              <a:gd name="connsiteX30" fmla="*/ 182434 w 1758612"/>
              <a:gd name="connsiteY30" fmla="*/ 1295354 h 1630789"/>
              <a:gd name="connsiteX31" fmla="*/ 61747 w 1758612"/>
              <a:gd name="connsiteY31" fmla="*/ 1280383 h 1630789"/>
              <a:gd name="connsiteX32" fmla="*/ 0 w 1758612"/>
              <a:gd name="connsiteY32" fmla="*/ 1276641 h 1630789"/>
              <a:gd name="connsiteX33" fmla="*/ 0 w 1758612"/>
              <a:gd name="connsiteY33" fmla="*/ 1059099 h 1630789"/>
              <a:gd name="connsiteX34" fmla="*/ 0 w 1758612"/>
              <a:gd name="connsiteY34" fmla="*/ 1058296 h 1630789"/>
              <a:gd name="connsiteX35" fmla="*/ 0 w 1758612"/>
              <a:gd name="connsiteY35" fmla="*/ 0 h 1630789"/>
              <a:gd name="connsiteX0" fmla="*/ 0 w 1758612"/>
              <a:gd name="connsiteY0" fmla="*/ 0 h 1630789"/>
              <a:gd name="connsiteX1" fmla="*/ 64129 w 1758612"/>
              <a:gd name="connsiteY1" fmla="*/ 1872 h 1630789"/>
              <a:gd name="connsiteX2" fmla="*/ 190513 w 1758612"/>
              <a:gd name="connsiteY2" fmla="*/ 10765 h 1630789"/>
              <a:gd name="connsiteX3" fmla="*/ 315493 w 1758612"/>
              <a:gd name="connsiteY3" fmla="*/ 24807 h 1630789"/>
              <a:gd name="connsiteX4" fmla="*/ 437664 w 1758612"/>
              <a:gd name="connsiteY4" fmla="*/ 44934 h 1630789"/>
              <a:gd name="connsiteX5" fmla="*/ 558899 w 1758612"/>
              <a:gd name="connsiteY5" fmla="*/ 70678 h 1630789"/>
              <a:gd name="connsiteX6" fmla="*/ 677326 w 1758612"/>
              <a:gd name="connsiteY6" fmla="*/ 101570 h 1630789"/>
              <a:gd name="connsiteX7" fmla="*/ 794348 w 1758612"/>
              <a:gd name="connsiteY7" fmla="*/ 138547 h 1630789"/>
              <a:gd name="connsiteX8" fmla="*/ 908094 w 1758612"/>
              <a:gd name="connsiteY8" fmla="*/ 180673 h 1630789"/>
              <a:gd name="connsiteX9" fmla="*/ 1019031 w 1758612"/>
              <a:gd name="connsiteY9" fmla="*/ 227480 h 1630789"/>
              <a:gd name="connsiteX10" fmla="*/ 1128096 w 1758612"/>
              <a:gd name="connsiteY10" fmla="*/ 279435 h 1630789"/>
              <a:gd name="connsiteX11" fmla="*/ 1233884 w 1758612"/>
              <a:gd name="connsiteY11" fmla="*/ 336539 h 1630789"/>
              <a:gd name="connsiteX12" fmla="*/ 1336396 w 1758612"/>
              <a:gd name="connsiteY12" fmla="*/ 397856 h 1630789"/>
              <a:gd name="connsiteX13" fmla="*/ 1436099 w 1758612"/>
              <a:gd name="connsiteY13" fmla="*/ 463853 h 1630789"/>
              <a:gd name="connsiteX14" fmla="*/ 1532993 w 1758612"/>
              <a:gd name="connsiteY14" fmla="*/ 534063 h 1630789"/>
              <a:gd name="connsiteX15" fmla="*/ 1625675 w 1758612"/>
              <a:gd name="connsiteY15" fmla="*/ 608485 h 1630789"/>
              <a:gd name="connsiteX16" fmla="*/ 1715080 w 1758612"/>
              <a:gd name="connsiteY16" fmla="*/ 687588 h 1630789"/>
              <a:gd name="connsiteX17" fmla="*/ 1758612 w 1758612"/>
              <a:gd name="connsiteY17" fmla="*/ 728310 h 1630789"/>
              <a:gd name="connsiteX18" fmla="*/ 1010605 w 1758612"/>
              <a:gd name="connsiteY18" fmla="*/ 1476279 h 1630789"/>
              <a:gd name="connsiteX19" fmla="*/ 988933 w 1758612"/>
              <a:gd name="connsiteY19" fmla="*/ 1456615 h 1630789"/>
              <a:gd name="connsiteX20" fmla="*/ 1009938 w 1758612"/>
              <a:gd name="connsiteY20" fmla="*/ 1476873 h 1630789"/>
              <a:gd name="connsiteX21" fmla="*/ 856038 w 1758612"/>
              <a:gd name="connsiteY21" fmla="*/ 1630789 h 1630789"/>
              <a:gd name="connsiteX22" fmla="*/ 812535 w 1758612"/>
              <a:gd name="connsiteY22" fmla="*/ 1592427 h 1630789"/>
              <a:gd name="connsiteX23" fmla="*/ 721318 w 1758612"/>
              <a:gd name="connsiteY23" fmla="*/ 1520849 h 1630789"/>
              <a:gd name="connsiteX24" fmla="*/ 623552 w 1758612"/>
              <a:gd name="connsiteY24" fmla="*/ 1457224 h 1630789"/>
              <a:gd name="connsiteX25" fmla="*/ 521785 w 1758612"/>
              <a:gd name="connsiteY25" fmla="*/ 1403314 h 1630789"/>
              <a:gd name="connsiteX26" fmla="*/ 387214 w 1758612"/>
              <a:gd name="connsiteY26" fmla="*/ 1508586 h 1630789"/>
              <a:gd name="connsiteX27" fmla="*/ 363626 w 1758612"/>
              <a:gd name="connsiteY27" fmla="*/ 1341549 h 1630789"/>
              <a:gd name="connsiteX28" fmla="*/ 299847 w 1758612"/>
              <a:gd name="connsiteY28" fmla="*/ 1321085 h 1630789"/>
              <a:gd name="connsiteX29" fmla="*/ 182434 w 1758612"/>
              <a:gd name="connsiteY29" fmla="*/ 1295354 h 1630789"/>
              <a:gd name="connsiteX30" fmla="*/ 61747 w 1758612"/>
              <a:gd name="connsiteY30" fmla="*/ 1280383 h 1630789"/>
              <a:gd name="connsiteX31" fmla="*/ 0 w 1758612"/>
              <a:gd name="connsiteY31" fmla="*/ 1276641 h 1630789"/>
              <a:gd name="connsiteX32" fmla="*/ 0 w 1758612"/>
              <a:gd name="connsiteY32" fmla="*/ 1059099 h 1630789"/>
              <a:gd name="connsiteX33" fmla="*/ 0 w 1758612"/>
              <a:gd name="connsiteY33" fmla="*/ 1058296 h 1630789"/>
              <a:gd name="connsiteX34" fmla="*/ 0 w 1758612"/>
              <a:gd name="connsiteY34" fmla="*/ 0 h 1630789"/>
              <a:gd name="connsiteX0" fmla="*/ 0 w 1758612"/>
              <a:gd name="connsiteY0" fmla="*/ 0 h 1630789"/>
              <a:gd name="connsiteX1" fmla="*/ 64129 w 1758612"/>
              <a:gd name="connsiteY1" fmla="*/ 1872 h 1630789"/>
              <a:gd name="connsiteX2" fmla="*/ 190513 w 1758612"/>
              <a:gd name="connsiteY2" fmla="*/ 10765 h 1630789"/>
              <a:gd name="connsiteX3" fmla="*/ 315493 w 1758612"/>
              <a:gd name="connsiteY3" fmla="*/ 24807 h 1630789"/>
              <a:gd name="connsiteX4" fmla="*/ 437664 w 1758612"/>
              <a:gd name="connsiteY4" fmla="*/ 44934 h 1630789"/>
              <a:gd name="connsiteX5" fmla="*/ 558899 w 1758612"/>
              <a:gd name="connsiteY5" fmla="*/ 70678 h 1630789"/>
              <a:gd name="connsiteX6" fmla="*/ 677326 w 1758612"/>
              <a:gd name="connsiteY6" fmla="*/ 101570 h 1630789"/>
              <a:gd name="connsiteX7" fmla="*/ 794348 w 1758612"/>
              <a:gd name="connsiteY7" fmla="*/ 138547 h 1630789"/>
              <a:gd name="connsiteX8" fmla="*/ 908094 w 1758612"/>
              <a:gd name="connsiteY8" fmla="*/ 180673 h 1630789"/>
              <a:gd name="connsiteX9" fmla="*/ 1019031 w 1758612"/>
              <a:gd name="connsiteY9" fmla="*/ 227480 h 1630789"/>
              <a:gd name="connsiteX10" fmla="*/ 1128096 w 1758612"/>
              <a:gd name="connsiteY10" fmla="*/ 279435 h 1630789"/>
              <a:gd name="connsiteX11" fmla="*/ 1233884 w 1758612"/>
              <a:gd name="connsiteY11" fmla="*/ 336539 h 1630789"/>
              <a:gd name="connsiteX12" fmla="*/ 1336396 w 1758612"/>
              <a:gd name="connsiteY12" fmla="*/ 397856 h 1630789"/>
              <a:gd name="connsiteX13" fmla="*/ 1436099 w 1758612"/>
              <a:gd name="connsiteY13" fmla="*/ 463853 h 1630789"/>
              <a:gd name="connsiteX14" fmla="*/ 1532993 w 1758612"/>
              <a:gd name="connsiteY14" fmla="*/ 534063 h 1630789"/>
              <a:gd name="connsiteX15" fmla="*/ 1625675 w 1758612"/>
              <a:gd name="connsiteY15" fmla="*/ 608485 h 1630789"/>
              <a:gd name="connsiteX16" fmla="*/ 1715080 w 1758612"/>
              <a:gd name="connsiteY16" fmla="*/ 687588 h 1630789"/>
              <a:gd name="connsiteX17" fmla="*/ 1758612 w 1758612"/>
              <a:gd name="connsiteY17" fmla="*/ 728310 h 1630789"/>
              <a:gd name="connsiteX18" fmla="*/ 1010605 w 1758612"/>
              <a:gd name="connsiteY18" fmla="*/ 1476279 h 1630789"/>
              <a:gd name="connsiteX19" fmla="*/ 1009938 w 1758612"/>
              <a:gd name="connsiteY19" fmla="*/ 1476873 h 1630789"/>
              <a:gd name="connsiteX20" fmla="*/ 856038 w 1758612"/>
              <a:gd name="connsiteY20" fmla="*/ 1630789 h 1630789"/>
              <a:gd name="connsiteX21" fmla="*/ 812535 w 1758612"/>
              <a:gd name="connsiteY21" fmla="*/ 1592427 h 1630789"/>
              <a:gd name="connsiteX22" fmla="*/ 721318 w 1758612"/>
              <a:gd name="connsiteY22" fmla="*/ 1520849 h 1630789"/>
              <a:gd name="connsiteX23" fmla="*/ 623552 w 1758612"/>
              <a:gd name="connsiteY23" fmla="*/ 1457224 h 1630789"/>
              <a:gd name="connsiteX24" fmla="*/ 521785 w 1758612"/>
              <a:gd name="connsiteY24" fmla="*/ 1403314 h 1630789"/>
              <a:gd name="connsiteX25" fmla="*/ 387214 w 1758612"/>
              <a:gd name="connsiteY25" fmla="*/ 1508586 h 1630789"/>
              <a:gd name="connsiteX26" fmla="*/ 363626 w 1758612"/>
              <a:gd name="connsiteY26" fmla="*/ 1341549 h 1630789"/>
              <a:gd name="connsiteX27" fmla="*/ 299847 w 1758612"/>
              <a:gd name="connsiteY27" fmla="*/ 1321085 h 1630789"/>
              <a:gd name="connsiteX28" fmla="*/ 182434 w 1758612"/>
              <a:gd name="connsiteY28" fmla="*/ 1295354 h 1630789"/>
              <a:gd name="connsiteX29" fmla="*/ 61747 w 1758612"/>
              <a:gd name="connsiteY29" fmla="*/ 1280383 h 1630789"/>
              <a:gd name="connsiteX30" fmla="*/ 0 w 1758612"/>
              <a:gd name="connsiteY30" fmla="*/ 1276641 h 1630789"/>
              <a:gd name="connsiteX31" fmla="*/ 0 w 1758612"/>
              <a:gd name="connsiteY31" fmla="*/ 1059099 h 1630789"/>
              <a:gd name="connsiteX32" fmla="*/ 0 w 1758612"/>
              <a:gd name="connsiteY32" fmla="*/ 1058296 h 1630789"/>
              <a:gd name="connsiteX33" fmla="*/ 0 w 1758612"/>
              <a:gd name="connsiteY33" fmla="*/ 0 h 163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58612" h="1630789">
                <a:moveTo>
                  <a:pt x="0" y="0"/>
                </a:moveTo>
                <a:lnTo>
                  <a:pt x="64129" y="1872"/>
                </a:lnTo>
                <a:lnTo>
                  <a:pt x="190513" y="10765"/>
                </a:lnTo>
                <a:lnTo>
                  <a:pt x="315493" y="24807"/>
                </a:lnTo>
                <a:lnTo>
                  <a:pt x="437664" y="44934"/>
                </a:lnTo>
                <a:lnTo>
                  <a:pt x="558899" y="70678"/>
                </a:lnTo>
                <a:lnTo>
                  <a:pt x="677326" y="101570"/>
                </a:lnTo>
                <a:lnTo>
                  <a:pt x="794348" y="138547"/>
                </a:lnTo>
                <a:lnTo>
                  <a:pt x="908094" y="180673"/>
                </a:lnTo>
                <a:lnTo>
                  <a:pt x="1019031" y="227480"/>
                </a:lnTo>
                <a:lnTo>
                  <a:pt x="1128096" y="279435"/>
                </a:lnTo>
                <a:lnTo>
                  <a:pt x="1233884" y="336539"/>
                </a:lnTo>
                <a:lnTo>
                  <a:pt x="1336396" y="397856"/>
                </a:lnTo>
                <a:lnTo>
                  <a:pt x="1436099" y="463853"/>
                </a:lnTo>
                <a:lnTo>
                  <a:pt x="1532993" y="534063"/>
                </a:lnTo>
                <a:lnTo>
                  <a:pt x="1625675" y="608485"/>
                </a:lnTo>
                <a:lnTo>
                  <a:pt x="1715080" y="687588"/>
                </a:lnTo>
                <a:lnTo>
                  <a:pt x="1758612" y="728310"/>
                </a:lnTo>
                <a:lnTo>
                  <a:pt x="1010605" y="1476279"/>
                </a:lnTo>
                <a:lnTo>
                  <a:pt x="1009938" y="1476873"/>
                </a:lnTo>
                <a:lnTo>
                  <a:pt x="856038" y="1630789"/>
                </a:lnTo>
                <a:lnTo>
                  <a:pt x="812535" y="1592427"/>
                </a:lnTo>
                <a:lnTo>
                  <a:pt x="721318" y="1520849"/>
                </a:lnTo>
                <a:lnTo>
                  <a:pt x="623552" y="1457224"/>
                </a:lnTo>
                <a:lnTo>
                  <a:pt x="521785" y="1403314"/>
                </a:lnTo>
                <a:lnTo>
                  <a:pt x="387214" y="1508586"/>
                </a:lnTo>
                <a:lnTo>
                  <a:pt x="363626" y="1341549"/>
                </a:lnTo>
                <a:lnTo>
                  <a:pt x="299847" y="1321085"/>
                </a:lnTo>
                <a:lnTo>
                  <a:pt x="182434" y="1295354"/>
                </a:lnTo>
                <a:lnTo>
                  <a:pt x="61747" y="1280383"/>
                </a:lnTo>
                <a:lnTo>
                  <a:pt x="0" y="1276641"/>
                </a:lnTo>
                <a:lnTo>
                  <a:pt x="0" y="1059099"/>
                </a:lnTo>
                <a:lnTo>
                  <a:pt x="0" y="1058296"/>
                </a:lnTo>
                <a:lnTo>
                  <a:pt x="0" y="0"/>
                </a:lnTo>
                <a:close/>
              </a:path>
            </a:pathLst>
          </a:custGeom>
          <a:solidFill>
            <a:srgbClr val="3494BA"/>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defTabSz="914240"/>
            <a:endParaRPr lang="en-US" sz="825" b="1">
              <a:solidFill>
                <a:prstClr val="black"/>
              </a:solidFill>
              <a:latin typeface="Arial Narrow" panose="020B0606020202030204" pitchFamily="34" charset="0"/>
            </a:endParaRPr>
          </a:p>
        </p:txBody>
      </p:sp>
      <p:sp>
        <p:nvSpPr>
          <p:cNvPr id="35" name="Rectángulo 34">
            <a:extLst>
              <a:ext uri="{FF2B5EF4-FFF2-40B4-BE49-F238E27FC236}">
                <a16:creationId xmlns="" xmlns:a16="http://schemas.microsoft.com/office/drawing/2014/main" id="{EB24981C-4F19-7840-99D0-136B5D281098}"/>
              </a:ext>
            </a:extLst>
          </p:cNvPr>
          <p:cNvSpPr/>
          <p:nvPr/>
        </p:nvSpPr>
        <p:spPr>
          <a:xfrm>
            <a:off x="4963013" y="2739441"/>
            <a:ext cx="1286715" cy="261610"/>
          </a:xfrm>
          <a:prstGeom prst="rect">
            <a:avLst/>
          </a:prstGeom>
        </p:spPr>
        <p:txBody>
          <a:bodyPr wrap="square">
            <a:spAutoFit/>
          </a:bodyPr>
          <a:lstStyle/>
          <a:p>
            <a:pPr algn="ctr"/>
            <a:r>
              <a:rPr lang="en-US" sz="1100" b="1">
                <a:latin typeface="Arial" panose="020B0604020202020204" pitchFamily="34" charset="0"/>
                <a:ea typeface="Century Gothic" charset="0"/>
                <a:cs typeface="Arial" panose="020B0604020202020204" pitchFamily="34" charset="0"/>
              </a:rPr>
              <a:t> </a:t>
            </a:r>
            <a:r>
              <a:rPr lang="en-US" sz="1100" b="1">
                <a:solidFill>
                  <a:schemeClr val="bg1">
                    <a:lumMod val="95000"/>
                  </a:schemeClr>
                </a:solidFill>
                <a:latin typeface="Arial" panose="020B0604020202020204" pitchFamily="34" charset="0"/>
                <a:ea typeface="Arial Unicode MS" charset="0"/>
                <a:cs typeface="Arial" panose="020B0604020202020204" pitchFamily="34" charset="0"/>
              </a:rPr>
              <a:t>Communication</a:t>
            </a:r>
            <a:endParaRPr lang="en-US" sz="1100" b="1">
              <a:solidFill>
                <a:schemeClr val="bg1">
                  <a:lumMod val="95000"/>
                </a:schemeClr>
              </a:solidFill>
              <a:latin typeface="Arial" panose="020B0604020202020204" pitchFamily="34" charset="0"/>
              <a:cs typeface="Arial" panose="020B0604020202020204" pitchFamily="34" charset="0"/>
            </a:endParaRPr>
          </a:p>
        </p:txBody>
      </p:sp>
      <p:sp>
        <p:nvSpPr>
          <p:cNvPr id="36" name="Rectángulo 35">
            <a:extLst>
              <a:ext uri="{FF2B5EF4-FFF2-40B4-BE49-F238E27FC236}">
                <a16:creationId xmlns="" xmlns:a16="http://schemas.microsoft.com/office/drawing/2014/main" id="{B059F5C3-93AE-7E4E-9029-C92F1E30883C}"/>
              </a:ext>
            </a:extLst>
          </p:cNvPr>
          <p:cNvSpPr/>
          <p:nvPr/>
        </p:nvSpPr>
        <p:spPr>
          <a:xfrm>
            <a:off x="6144410" y="1827656"/>
            <a:ext cx="2263315" cy="576403"/>
          </a:xfrm>
          <a:prstGeom prst="rect">
            <a:avLst/>
          </a:prstGeom>
          <a:noFill/>
          <a:ln w="12700">
            <a:noFill/>
          </a:ln>
        </p:spPr>
        <p:style>
          <a:lnRef idx="2">
            <a:schemeClr val="accent5"/>
          </a:lnRef>
          <a:fillRef idx="1">
            <a:schemeClr val="lt1"/>
          </a:fillRef>
          <a:effectRef idx="0">
            <a:schemeClr val="accent5"/>
          </a:effectRef>
          <a:fontRef idx="minor">
            <a:schemeClr val="dk1"/>
          </a:fontRef>
        </p:style>
        <p:txBody>
          <a:bodyPr rtlCol="0" anchor="t"/>
          <a:lstStyle/>
          <a:p>
            <a:pPr marL="95250" indent="-95250">
              <a:buClr>
                <a:srgbClr val="3F76FF"/>
              </a:buClr>
              <a:buFont typeface="Arial" panose="020B0604020202020204" pitchFamily="34" charset="0"/>
              <a:buChar char="•"/>
            </a:pPr>
            <a:r>
              <a:rPr lang="en-US" sz="1100" dirty="0">
                <a:solidFill>
                  <a:schemeClr val="bg1"/>
                </a:solidFill>
                <a:latin typeface="Arial" panose="020B0604020202020204" pitchFamily="34" charset="0"/>
                <a:ea typeface="Arial Unicode MS" charset="0"/>
                <a:cs typeface="Arial" panose="020B0604020202020204" pitchFamily="34" charset="0"/>
              </a:rPr>
              <a:t>Communication strategies.</a:t>
            </a:r>
          </a:p>
          <a:p>
            <a:pPr marL="95250" indent="-95250">
              <a:buClr>
                <a:srgbClr val="3F76FF"/>
              </a:buClr>
              <a:buFont typeface="Arial" panose="020B0604020202020204" pitchFamily="34" charset="0"/>
              <a:buChar char="•"/>
            </a:pPr>
            <a:endParaRPr lang="en-US" sz="1100" dirty="0">
              <a:solidFill>
                <a:schemeClr val="bg1"/>
              </a:solidFill>
              <a:latin typeface="Arial" panose="020B0604020202020204" pitchFamily="34" charset="0"/>
              <a:ea typeface="Arial Unicode MS" charset="0"/>
              <a:cs typeface="Arial" panose="020B0604020202020204" pitchFamily="34" charset="0"/>
            </a:endParaRPr>
          </a:p>
          <a:p>
            <a:pPr marL="95250" indent="-95250">
              <a:buClr>
                <a:srgbClr val="3F76FF"/>
              </a:buClr>
              <a:buFont typeface="Arial" panose="020B0604020202020204" pitchFamily="34" charset="0"/>
              <a:buChar char="•"/>
            </a:pPr>
            <a:r>
              <a:rPr lang="en-US" sz="1100" dirty="0">
                <a:solidFill>
                  <a:schemeClr val="bg1"/>
                </a:solidFill>
                <a:latin typeface="Arial" panose="020B0604020202020204" pitchFamily="34" charset="0"/>
                <a:ea typeface="Arial Unicode MS" charset="0"/>
                <a:cs typeface="Arial" panose="020B0604020202020204" pitchFamily="34" charset="0"/>
              </a:rPr>
              <a:t>Diffusion in the media.</a:t>
            </a:r>
          </a:p>
        </p:txBody>
      </p:sp>
      <p:sp>
        <p:nvSpPr>
          <p:cNvPr id="37" name="Rectángulo 36">
            <a:extLst>
              <a:ext uri="{FF2B5EF4-FFF2-40B4-BE49-F238E27FC236}">
                <a16:creationId xmlns="" xmlns:a16="http://schemas.microsoft.com/office/drawing/2014/main" id="{B9643AB3-43E7-8C4E-A7FC-44D2BAD673A9}"/>
              </a:ext>
            </a:extLst>
          </p:cNvPr>
          <p:cNvSpPr/>
          <p:nvPr/>
        </p:nvSpPr>
        <p:spPr>
          <a:xfrm>
            <a:off x="6821092" y="3201331"/>
            <a:ext cx="2042803" cy="1348996"/>
          </a:xfrm>
          <a:prstGeom prst="rect">
            <a:avLst/>
          </a:prstGeom>
          <a:noFill/>
          <a:ln w="12700">
            <a:noFill/>
          </a:ln>
        </p:spPr>
        <p:style>
          <a:lnRef idx="2">
            <a:schemeClr val="accent5"/>
          </a:lnRef>
          <a:fillRef idx="1">
            <a:schemeClr val="lt1"/>
          </a:fillRef>
          <a:effectRef idx="0">
            <a:schemeClr val="accent5"/>
          </a:effectRef>
          <a:fontRef idx="minor">
            <a:schemeClr val="dk1"/>
          </a:fontRef>
        </p:style>
        <p:txBody>
          <a:bodyPr rtlCol="0" anchor="t"/>
          <a:lstStyle/>
          <a:p>
            <a:pPr marL="95250" indent="-95250">
              <a:buClr>
                <a:srgbClr val="3F76FF"/>
              </a:buClr>
              <a:buFont typeface="Arial" panose="020B0604020202020204" pitchFamily="34" charset="0"/>
              <a:buChar char="•"/>
            </a:pPr>
            <a:r>
              <a:rPr lang="en-US" sz="1100" dirty="0">
                <a:solidFill>
                  <a:schemeClr val="bg1"/>
                </a:solidFill>
                <a:latin typeface="Arial" panose="020B0604020202020204" pitchFamily="34" charset="0"/>
                <a:ea typeface="Arial Unicode MS" charset="0"/>
                <a:cs typeface="Arial" panose="020B0604020202020204" pitchFamily="34" charset="0"/>
              </a:rPr>
              <a:t>Formation and permanent activation of Immediate Response Teams (ERI)</a:t>
            </a:r>
          </a:p>
          <a:p>
            <a:pPr marL="95250" indent="-95250">
              <a:buClr>
                <a:srgbClr val="3F76FF"/>
              </a:buClr>
              <a:buFont typeface="Arial" panose="020B0604020202020204" pitchFamily="34" charset="0"/>
              <a:buChar char="•"/>
            </a:pPr>
            <a:endParaRPr lang="en-US" sz="1100" dirty="0">
              <a:solidFill>
                <a:schemeClr val="bg1"/>
              </a:solidFill>
              <a:latin typeface="Arial" panose="020B0604020202020204" pitchFamily="34" charset="0"/>
              <a:ea typeface="Arial Unicode MS" charset="0"/>
              <a:cs typeface="Arial" panose="020B0604020202020204" pitchFamily="34" charset="0"/>
            </a:endParaRPr>
          </a:p>
          <a:p>
            <a:pPr marL="95250" indent="-95250">
              <a:buClr>
                <a:srgbClr val="3F76FF"/>
              </a:buClr>
              <a:buFont typeface="Arial" panose="020B0604020202020204" pitchFamily="34" charset="0"/>
              <a:buChar char="•"/>
            </a:pPr>
            <a:r>
              <a:rPr lang="en-US" sz="1100" dirty="0">
                <a:solidFill>
                  <a:schemeClr val="bg1"/>
                </a:solidFill>
                <a:latin typeface="Arial" panose="020B0604020202020204" pitchFamily="34" charset="0"/>
                <a:ea typeface="Arial Unicode MS" charset="0"/>
                <a:cs typeface="Arial" panose="020B0604020202020204" pitchFamily="34" charset="0"/>
              </a:rPr>
              <a:t>Vaccination to risk groups, zero dose inclusion.</a:t>
            </a:r>
          </a:p>
          <a:p>
            <a:pPr>
              <a:buClr>
                <a:srgbClr val="3F76FF"/>
              </a:buClr>
            </a:pPr>
            <a:endParaRPr lang="en-US" sz="1100" dirty="0">
              <a:solidFill>
                <a:schemeClr val="bg1"/>
              </a:solidFill>
              <a:latin typeface="Arial" panose="020B0604020202020204" pitchFamily="34" charset="0"/>
              <a:ea typeface="Arial Unicode MS" charset="0"/>
              <a:cs typeface="Arial" panose="020B0604020202020204" pitchFamily="34" charset="0"/>
            </a:endParaRPr>
          </a:p>
        </p:txBody>
      </p:sp>
      <p:sp>
        <p:nvSpPr>
          <p:cNvPr id="39" name="Rectangle 2">
            <a:extLst>
              <a:ext uri="{FF2B5EF4-FFF2-40B4-BE49-F238E27FC236}">
                <a16:creationId xmlns="" xmlns:a16="http://schemas.microsoft.com/office/drawing/2014/main" id="{61C0FBC1-7E06-2B48-9D67-B57FA00D1935}"/>
              </a:ext>
            </a:extLst>
          </p:cNvPr>
          <p:cNvSpPr txBox="1">
            <a:spLocks noChangeArrowheads="1"/>
          </p:cNvSpPr>
          <p:nvPr/>
        </p:nvSpPr>
        <p:spPr>
          <a:xfrm>
            <a:off x="3852702" y="3656962"/>
            <a:ext cx="1354365" cy="417407"/>
          </a:xfrm>
          <a:prstGeom prst="rect">
            <a:avLst/>
          </a:prstGeom>
          <a:noFill/>
          <a:ln>
            <a:noFill/>
          </a:ln>
        </p:spPr>
        <p:txBody>
          <a:bodyPr spcFirstLastPara="1" wrap="square" lIns="68580" tIns="34290" rIns="68580" bIns="3429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1400"/>
              <a:buFont typeface="Work Sans SemiBold"/>
              <a:buNone/>
              <a:defRPr sz="3000" b="0" i="0" u="none" strike="noStrike" cap="none">
                <a:solidFill>
                  <a:srgbClr val="0066CD"/>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9pPr>
          </a:lstStyle>
          <a:p>
            <a:pPr algn="ctr"/>
            <a:r>
              <a:rPr lang="en-US" sz="2000" b="1" spc="-150">
                <a:solidFill>
                  <a:schemeClr val="bg1"/>
                </a:solidFill>
                <a:latin typeface="+mj-lt"/>
                <a:ea typeface="Work Sans"/>
                <a:cs typeface="Work Sans"/>
                <a:sym typeface="Work Sans"/>
              </a:rPr>
              <a:t>Strategies</a:t>
            </a:r>
          </a:p>
        </p:txBody>
      </p:sp>
      <p:sp>
        <p:nvSpPr>
          <p:cNvPr id="40" name="Rectangle 2">
            <a:extLst>
              <a:ext uri="{FF2B5EF4-FFF2-40B4-BE49-F238E27FC236}">
                <a16:creationId xmlns="" xmlns:a16="http://schemas.microsoft.com/office/drawing/2014/main" id="{2A3BB504-407C-DD4D-B0EF-F38E6C4F20BC}"/>
              </a:ext>
            </a:extLst>
          </p:cNvPr>
          <p:cNvSpPr txBox="1">
            <a:spLocks noChangeArrowheads="1"/>
          </p:cNvSpPr>
          <p:nvPr/>
        </p:nvSpPr>
        <p:spPr>
          <a:xfrm>
            <a:off x="7039094" y="301843"/>
            <a:ext cx="1654257" cy="417407"/>
          </a:xfrm>
          <a:prstGeom prst="rect">
            <a:avLst/>
          </a:prstGeom>
          <a:noFill/>
          <a:ln>
            <a:noFill/>
          </a:ln>
        </p:spPr>
        <p:txBody>
          <a:bodyPr spcFirstLastPara="1" wrap="square" lIns="68580" tIns="34290" rIns="68580" bIns="3429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1400"/>
              <a:buFont typeface="Work Sans SemiBold"/>
              <a:buNone/>
              <a:defRPr sz="3000" b="0" i="0" u="none" strike="noStrike" cap="none">
                <a:solidFill>
                  <a:srgbClr val="0066CD"/>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9pPr>
          </a:lstStyle>
          <a:p>
            <a:pPr algn="r"/>
            <a:r>
              <a:rPr lang="en-US" sz="2800" b="1" spc="-150">
                <a:solidFill>
                  <a:schemeClr val="tx1">
                    <a:lumMod val="60000"/>
                    <a:lumOff val="40000"/>
                  </a:schemeClr>
                </a:solidFill>
                <a:latin typeface="+mj-lt"/>
                <a:ea typeface="Work Sans"/>
                <a:cs typeface="Work Sans"/>
                <a:sym typeface="Work Sans"/>
              </a:rPr>
              <a:t>Approach</a:t>
            </a:r>
          </a:p>
        </p:txBody>
      </p:sp>
      <p:cxnSp>
        <p:nvCxnSpPr>
          <p:cNvPr id="41" name="Conector recto 40">
            <a:extLst>
              <a:ext uri="{FF2B5EF4-FFF2-40B4-BE49-F238E27FC236}">
                <a16:creationId xmlns="" xmlns:a16="http://schemas.microsoft.com/office/drawing/2014/main" id="{20D5B2C6-A3DF-0341-BF8B-73D8B283A9B9}"/>
              </a:ext>
            </a:extLst>
          </p:cNvPr>
          <p:cNvCxnSpPr>
            <a:cxnSpLocks/>
          </p:cNvCxnSpPr>
          <p:nvPr/>
        </p:nvCxnSpPr>
        <p:spPr>
          <a:xfrm>
            <a:off x="7231954" y="734873"/>
            <a:ext cx="3207978"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 xmlns:a16="http://schemas.microsoft.com/office/drawing/2014/main" id="{BB53CEC8-5121-3348-8B66-A45637E1FDD0}"/>
              </a:ext>
            </a:extLst>
          </p:cNvPr>
          <p:cNvCxnSpPr>
            <a:cxnSpLocks/>
          </p:cNvCxnSpPr>
          <p:nvPr/>
        </p:nvCxnSpPr>
        <p:spPr>
          <a:xfrm>
            <a:off x="6821092" y="3230003"/>
            <a:ext cx="0" cy="1111518"/>
          </a:xfrm>
          <a:prstGeom prst="line">
            <a:avLst/>
          </a:prstGeom>
          <a:ln w="19050">
            <a:solidFill>
              <a:schemeClr val="accent1">
                <a:shade val="95000"/>
                <a:satMod val="105000"/>
                <a:alpha val="18000"/>
              </a:schemeClr>
            </a:solidFill>
          </a:ln>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 xmlns:a16="http://schemas.microsoft.com/office/drawing/2014/main" id="{609E0FF1-9D68-C14D-A3DA-0D40D0407369}"/>
              </a:ext>
            </a:extLst>
          </p:cNvPr>
          <p:cNvCxnSpPr>
            <a:cxnSpLocks/>
          </p:cNvCxnSpPr>
          <p:nvPr/>
        </p:nvCxnSpPr>
        <p:spPr>
          <a:xfrm>
            <a:off x="3699451" y="547522"/>
            <a:ext cx="0" cy="1208254"/>
          </a:xfrm>
          <a:prstGeom prst="line">
            <a:avLst/>
          </a:prstGeom>
          <a:ln w="19050">
            <a:solidFill>
              <a:schemeClr val="accent1">
                <a:shade val="95000"/>
                <a:satMod val="105000"/>
                <a:alpha val="18000"/>
              </a:schemeClr>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 xmlns:a16="http://schemas.microsoft.com/office/drawing/2014/main" id="{0AE85F88-58F4-5F48-BA80-5DCD91A79D9F}"/>
              </a:ext>
            </a:extLst>
          </p:cNvPr>
          <p:cNvCxnSpPr>
            <a:cxnSpLocks/>
          </p:cNvCxnSpPr>
          <p:nvPr/>
        </p:nvCxnSpPr>
        <p:spPr>
          <a:xfrm>
            <a:off x="847283" y="734873"/>
            <a:ext cx="0" cy="1840606"/>
          </a:xfrm>
          <a:prstGeom prst="line">
            <a:avLst/>
          </a:prstGeom>
          <a:ln w="19050">
            <a:solidFill>
              <a:schemeClr val="accent1">
                <a:shade val="95000"/>
                <a:satMod val="105000"/>
                <a:alpha val="18000"/>
              </a:schemeClr>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 xmlns:a16="http://schemas.microsoft.com/office/drawing/2014/main" id="{2CB4DF28-D802-5D46-BD23-C9A4A8221C45}"/>
              </a:ext>
            </a:extLst>
          </p:cNvPr>
          <p:cNvCxnSpPr>
            <a:cxnSpLocks/>
          </p:cNvCxnSpPr>
          <p:nvPr/>
        </p:nvCxnSpPr>
        <p:spPr>
          <a:xfrm>
            <a:off x="436419" y="3094155"/>
            <a:ext cx="0" cy="1627724"/>
          </a:xfrm>
          <a:prstGeom prst="line">
            <a:avLst/>
          </a:prstGeom>
          <a:ln w="19050">
            <a:solidFill>
              <a:schemeClr val="accent1">
                <a:shade val="95000"/>
                <a:satMod val="105000"/>
                <a:alpha val="18000"/>
              </a:schemeClr>
            </a:solidFill>
          </a:ln>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 xmlns:a16="http://schemas.microsoft.com/office/drawing/2014/main" id="{F549097C-FC04-124C-9776-B2ED90A98394}"/>
              </a:ext>
            </a:extLst>
          </p:cNvPr>
          <p:cNvCxnSpPr>
            <a:cxnSpLocks/>
          </p:cNvCxnSpPr>
          <p:nvPr/>
        </p:nvCxnSpPr>
        <p:spPr>
          <a:xfrm>
            <a:off x="6144410" y="1796660"/>
            <a:ext cx="0" cy="652938"/>
          </a:xfrm>
          <a:prstGeom prst="line">
            <a:avLst/>
          </a:prstGeom>
          <a:ln w="19050">
            <a:solidFill>
              <a:schemeClr val="accent1">
                <a:shade val="95000"/>
                <a:satMod val="105000"/>
                <a:alpha val="18000"/>
              </a:schemeClr>
            </a:solidFill>
          </a:ln>
        </p:spPr>
        <p:style>
          <a:lnRef idx="1">
            <a:schemeClr val="accent1"/>
          </a:lnRef>
          <a:fillRef idx="0">
            <a:schemeClr val="accent1"/>
          </a:fillRef>
          <a:effectRef idx="0">
            <a:schemeClr val="accent1"/>
          </a:effectRef>
          <a:fontRef idx="minor">
            <a:schemeClr val="tx1"/>
          </a:fontRef>
        </p:style>
      </p:cxnSp>
      <p:sp>
        <p:nvSpPr>
          <p:cNvPr id="2" name="Rectángulo 1">
            <a:extLst>
              <a:ext uri="{FF2B5EF4-FFF2-40B4-BE49-F238E27FC236}">
                <a16:creationId xmlns="" xmlns:a16="http://schemas.microsoft.com/office/drawing/2014/main" id="{9D66F2DF-9E48-EE40-BFBC-F1F0AA611330}"/>
              </a:ext>
            </a:extLst>
          </p:cNvPr>
          <p:cNvSpPr/>
          <p:nvPr/>
        </p:nvSpPr>
        <p:spPr>
          <a:xfrm>
            <a:off x="5547565" y="3780426"/>
            <a:ext cx="960519" cy="244682"/>
          </a:xfrm>
          <a:prstGeom prst="rect">
            <a:avLst/>
          </a:prstGeom>
        </p:spPr>
        <p:txBody>
          <a:bodyPr wrap="square">
            <a:spAutoFit/>
          </a:bodyPr>
          <a:lstStyle/>
          <a:p>
            <a:pPr algn="ctr" defTabSz="914240">
              <a:lnSpc>
                <a:spcPct val="90000"/>
              </a:lnSpc>
              <a:spcBef>
                <a:spcPct val="0"/>
              </a:spcBef>
              <a:spcAft>
                <a:spcPct val="35000"/>
              </a:spcAft>
            </a:pPr>
            <a:r>
              <a:rPr lang="en-US" sz="1100" b="1" dirty="0">
                <a:solidFill>
                  <a:srgbClr val="073763"/>
                </a:solidFill>
                <a:latin typeface="Arial" panose="020B0604020202020204" pitchFamily="34" charset="0"/>
                <a:ea typeface="Arial Unicode MS" charset="0"/>
                <a:cs typeface="Arial" panose="020B0604020202020204" pitchFamily="34" charset="0"/>
              </a:rPr>
              <a:t>and</a:t>
            </a:r>
            <a:endParaRPr lang="es-CO" sz="1100" b="1" dirty="0">
              <a:solidFill>
                <a:srgbClr val="073763"/>
              </a:solidFill>
              <a:latin typeface="Arial" panose="020B0604020202020204" pitchFamily="34" charset="0"/>
              <a:ea typeface="Arial Unicode MS" charset="0"/>
              <a:cs typeface="Arial" panose="020B0604020202020204" pitchFamily="34" charset="0"/>
            </a:endParaRPr>
          </a:p>
        </p:txBody>
      </p:sp>
      <p:sp>
        <p:nvSpPr>
          <p:cNvPr id="38" name="Rectángulo 37">
            <a:extLst>
              <a:ext uri="{FF2B5EF4-FFF2-40B4-BE49-F238E27FC236}">
                <a16:creationId xmlns="" xmlns:a16="http://schemas.microsoft.com/office/drawing/2014/main" id="{ECF5970B-5C47-EF41-A9A6-D7F0A13D287E}"/>
              </a:ext>
            </a:extLst>
          </p:cNvPr>
          <p:cNvSpPr/>
          <p:nvPr/>
        </p:nvSpPr>
        <p:spPr>
          <a:xfrm>
            <a:off x="5547565" y="3927645"/>
            <a:ext cx="960519" cy="244682"/>
          </a:xfrm>
          <a:prstGeom prst="rect">
            <a:avLst/>
          </a:prstGeom>
        </p:spPr>
        <p:txBody>
          <a:bodyPr wrap="square">
            <a:spAutoFit/>
          </a:bodyPr>
          <a:lstStyle/>
          <a:p>
            <a:pPr algn="ctr" defTabSz="914240">
              <a:lnSpc>
                <a:spcPct val="90000"/>
              </a:lnSpc>
              <a:spcBef>
                <a:spcPct val="0"/>
              </a:spcBef>
              <a:spcAft>
                <a:spcPct val="35000"/>
              </a:spcAft>
            </a:pPr>
            <a:r>
              <a:rPr lang="en-US" sz="1100" b="1" dirty="0" err="1">
                <a:solidFill>
                  <a:srgbClr val="073763"/>
                </a:solidFill>
                <a:latin typeface="Arial" panose="020B0604020202020204" pitchFamily="34" charset="0"/>
                <a:ea typeface="Arial Unicode MS" charset="0"/>
                <a:cs typeface="Arial" panose="020B0604020202020204" pitchFamily="34" charset="0"/>
              </a:rPr>
              <a:t>Contaiment</a:t>
            </a:r>
            <a:endParaRPr lang="es-CO" sz="1100" b="1" dirty="0">
              <a:solidFill>
                <a:srgbClr val="073763"/>
              </a:solidFill>
              <a:latin typeface="Arial" panose="020B0604020202020204" pitchFamily="34" charset="0"/>
              <a:ea typeface="Arial Unicode MS" charset="0"/>
              <a:cs typeface="Arial" panose="020B0604020202020204" pitchFamily="34" charset="0"/>
            </a:endParaRPr>
          </a:p>
        </p:txBody>
      </p:sp>
    </p:spTree>
    <p:extLst>
      <p:ext uri="{BB962C8B-B14F-4D97-AF65-F5344CB8AC3E}">
        <p14:creationId xmlns:p14="http://schemas.microsoft.com/office/powerpoint/2010/main" val="12817941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52A53"/>
        </a:solidFill>
        <a:effectLst/>
      </p:bgPr>
    </p:bg>
    <p:spTree>
      <p:nvGrpSpPr>
        <p:cNvPr id="1" name="Shape 125"/>
        <p:cNvGrpSpPr/>
        <p:nvPr/>
      </p:nvGrpSpPr>
      <p:grpSpPr>
        <a:xfrm>
          <a:off x="0" y="0"/>
          <a:ext cx="0" cy="0"/>
          <a:chOff x="0" y="0"/>
          <a:chExt cx="0" cy="0"/>
        </a:xfrm>
      </p:grpSpPr>
      <p:sp>
        <p:nvSpPr>
          <p:cNvPr id="10" name="Rectangle 30"/>
          <p:cNvSpPr/>
          <p:nvPr/>
        </p:nvSpPr>
        <p:spPr>
          <a:xfrm>
            <a:off x="957383" y="2420414"/>
            <a:ext cx="3145693" cy="74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500" b="1" dirty="0">
                <a:solidFill>
                  <a:schemeClr val="bg1"/>
                </a:solidFill>
              </a:rPr>
              <a:t>Harmonize health actors </a:t>
            </a:r>
            <a:r>
              <a:rPr lang="en-US" altLang="ko-KR" sz="1500" dirty="0">
                <a:solidFill>
                  <a:schemeClr val="bg1"/>
                </a:solidFill>
              </a:rPr>
              <a:t>and other sectors for the containment of the outbreak in the country</a:t>
            </a:r>
            <a:endParaRPr lang="es-CO" altLang="ko-KR" sz="1500" b="1" dirty="0">
              <a:solidFill>
                <a:schemeClr val="bg1"/>
              </a:solidFill>
            </a:endParaRPr>
          </a:p>
        </p:txBody>
      </p:sp>
      <p:sp>
        <p:nvSpPr>
          <p:cNvPr id="11" name="Rectangle 33"/>
          <p:cNvSpPr/>
          <p:nvPr/>
        </p:nvSpPr>
        <p:spPr>
          <a:xfrm>
            <a:off x="959533" y="3559743"/>
            <a:ext cx="3068003"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500" dirty="0" smtClean="0">
                <a:solidFill>
                  <a:schemeClr val="bg1"/>
                </a:solidFill>
              </a:rPr>
              <a:t>Implementation </a:t>
            </a:r>
            <a:r>
              <a:rPr lang="en-US" altLang="ko-KR" sz="1500" dirty="0">
                <a:solidFill>
                  <a:schemeClr val="bg1"/>
                </a:solidFill>
              </a:rPr>
              <a:t>of the </a:t>
            </a:r>
            <a:r>
              <a:rPr lang="en-US" altLang="ko-KR" sz="1500" b="1" dirty="0">
                <a:solidFill>
                  <a:schemeClr val="bg1"/>
                </a:solidFill>
              </a:rPr>
              <a:t>Regional Vaccination Card for the Americas</a:t>
            </a:r>
            <a:endParaRPr lang="es-CO" altLang="ko-KR" sz="1500" dirty="0">
              <a:solidFill>
                <a:schemeClr val="bg1"/>
              </a:solidFill>
            </a:endParaRPr>
          </a:p>
        </p:txBody>
      </p:sp>
      <p:sp>
        <p:nvSpPr>
          <p:cNvPr id="12" name="Rectangle 35"/>
          <p:cNvSpPr/>
          <p:nvPr/>
        </p:nvSpPr>
        <p:spPr>
          <a:xfrm>
            <a:off x="957383" y="1144515"/>
            <a:ext cx="3070153" cy="793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500" dirty="0">
                <a:solidFill>
                  <a:schemeClr val="bg1"/>
                </a:solidFill>
              </a:rPr>
              <a:t>Keeping the country and the Americas as a </a:t>
            </a:r>
            <a:r>
              <a:rPr lang="en-US" altLang="ko-KR" sz="1500" b="1" dirty="0">
                <a:solidFill>
                  <a:schemeClr val="bg1"/>
                </a:solidFill>
              </a:rPr>
              <a:t>measles and rubella free region</a:t>
            </a:r>
            <a:r>
              <a:rPr lang="en-US" altLang="ko-KR" sz="1500" dirty="0">
                <a:solidFill>
                  <a:schemeClr val="bg1"/>
                </a:solidFill>
              </a:rPr>
              <a:t>, and lead the global elimination</a:t>
            </a:r>
            <a:endParaRPr lang="es-CO" altLang="ko-KR" sz="1500" dirty="0">
              <a:solidFill>
                <a:schemeClr val="bg1"/>
              </a:solidFill>
            </a:endParaRPr>
          </a:p>
        </p:txBody>
      </p:sp>
      <p:sp>
        <p:nvSpPr>
          <p:cNvPr id="13" name="Rectangle 35"/>
          <p:cNvSpPr/>
          <p:nvPr/>
        </p:nvSpPr>
        <p:spPr>
          <a:xfrm>
            <a:off x="4798125" y="1808239"/>
            <a:ext cx="2945564" cy="11933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500" dirty="0">
                <a:solidFill>
                  <a:schemeClr val="bg1"/>
                </a:solidFill>
              </a:rPr>
              <a:t>Resources for Venezuelan </a:t>
            </a:r>
            <a:r>
              <a:rPr lang="en-US" altLang="ko-KR" sz="1500" dirty="0" smtClean="0">
                <a:solidFill>
                  <a:schemeClr val="bg1"/>
                </a:solidFill>
              </a:rPr>
              <a:t>population vaccination. </a:t>
            </a:r>
            <a:endParaRPr lang="en-US" altLang="ko-KR" sz="1500" dirty="0">
              <a:solidFill>
                <a:schemeClr val="bg1"/>
              </a:solidFill>
            </a:endParaRPr>
          </a:p>
          <a:p>
            <a:r>
              <a:rPr lang="en-US" altLang="ko-KR" sz="1500" b="1" dirty="0">
                <a:solidFill>
                  <a:schemeClr val="bg1"/>
                </a:solidFill>
              </a:rPr>
              <a:t>Projection 2019: USD 4 million</a:t>
            </a:r>
            <a:endParaRPr lang="ko-KR" altLang="en-US" sz="1500" b="1" dirty="0">
              <a:solidFill>
                <a:schemeClr val="bg1"/>
              </a:solidFill>
            </a:endParaRPr>
          </a:p>
        </p:txBody>
      </p:sp>
      <p:sp>
        <p:nvSpPr>
          <p:cNvPr id="14" name="Rectangle 36"/>
          <p:cNvSpPr/>
          <p:nvPr/>
        </p:nvSpPr>
        <p:spPr>
          <a:xfrm>
            <a:off x="4798125" y="2978550"/>
            <a:ext cx="2361522"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altLang="ko-KR" sz="1500" dirty="0" err="1">
                <a:solidFill>
                  <a:schemeClr val="bg1"/>
                </a:solidFill>
              </a:rPr>
              <a:t>Anti-vaccine</a:t>
            </a:r>
            <a:r>
              <a:rPr lang="es-CO" altLang="ko-KR" sz="1500" dirty="0">
                <a:solidFill>
                  <a:schemeClr val="bg1"/>
                </a:solidFill>
              </a:rPr>
              <a:t> </a:t>
            </a:r>
            <a:r>
              <a:rPr lang="es-CO" altLang="ko-KR" sz="1500" dirty="0" err="1">
                <a:solidFill>
                  <a:schemeClr val="bg1"/>
                </a:solidFill>
              </a:rPr>
              <a:t>movements</a:t>
            </a:r>
            <a:endParaRPr lang="es-CO" altLang="ko-KR" sz="1500" b="1" dirty="0">
              <a:solidFill>
                <a:schemeClr val="bg1"/>
              </a:solidFill>
            </a:endParaRPr>
          </a:p>
        </p:txBody>
      </p:sp>
      <p:sp>
        <p:nvSpPr>
          <p:cNvPr id="18" name="Triángulo rectángulo 17">
            <a:extLst>
              <a:ext uri="{FF2B5EF4-FFF2-40B4-BE49-F238E27FC236}">
                <a16:creationId xmlns="" xmlns:a16="http://schemas.microsoft.com/office/drawing/2014/main" id="{C63C0B25-78B5-E74B-A609-01F14670171E}"/>
              </a:ext>
            </a:extLst>
          </p:cNvPr>
          <p:cNvSpPr/>
          <p:nvPr/>
        </p:nvSpPr>
        <p:spPr>
          <a:xfrm rot="5400000">
            <a:off x="866582" y="955132"/>
            <a:ext cx="181601" cy="181601"/>
          </a:xfrm>
          <a:prstGeom prst="rtTriangle">
            <a:avLst/>
          </a:prstGeom>
          <a:solidFill>
            <a:srgbClr val="DE2B5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00"/>
          </a:p>
        </p:txBody>
      </p:sp>
      <p:cxnSp>
        <p:nvCxnSpPr>
          <p:cNvPr id="19" name="Conector recto 18"/>
          <p:cNvCxnSpPr/>
          <p:nvPr/>
        </p:nvCxnSpPr>
        <p:spPr>
          <a:xfrm flipV="1">
            <a:off x="1035113" y="2223248"/>
            <a:ext cx="2914692" cy="1"/>
          </a:xfrm>
          <a:prstGeom prst="line">
            <a:avLst/>
          </a:prstGeom>
          <a:ln w="3175" cmpd="sng">
            <a:solidFill>
              <a:srgbClr val="F24D7B"/>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2" name="Conector recto 21"/>
          <p:cNvCxnSpPr/>
          <p:nvPr/>
        </p:nvCxnSpPr>
        <p:spPr>
          <a:xfrm flipV="1">
            <a:off x="1035113" y="3362578"/>
            <a:ext cx="2914692" cy="1"/>
          </a:xfrm>
          <a:prstGeom prst="line">
            <a:avLst/>
          </a:prstGeom>
          <a:ln w="3175" cmpd="sng">
            <a:solidFill>
              <a:srgbClr val="F24D7B"/>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4" name="Conector recto 23"/>
          <p:cNvCxnSpPr/>
          <p:nvPr/>
        </p:nvCxnSpPr>
        <p:spPr>
          <a:xfrm flipV="1">
            <a:off x="4868314" y="2978550"/>
            <a:ext cx="2914692" cy="1"/>
          </a:xfrm>
          <a:prstGeom prst="line">
            <a:avLst/>
          </a:prstGeom>
          <a:ln w="3175" cmpd="sng">
            <a:solidFill>
              <a:srgbClr val="F24D7B"/>
            </a:solidFill>
            <a:prstDash val="sysDash"/>
          </a:ln>
          <a:effectLst/>
        </p:spPr>
        <p:style>
          <a:lnRef idx="2">
            <a:schemeClr val="accent1"/>
          </a:lnRef>
          <a:fillRef idx="0">
            <a:schemeClr val="accent1"/>
          </a:fillRef>
          <a:effectRef idx="1">
            <a:schemeClr val="accent1"/>
          </a:effectRef>
          <a:fontRef idx="minor">
            <a:schemeClr val="tx1"/>
          </a:fontRef>
        </p:style>
      </p:cxnSp>
      <p:sp>
        <p:nvSpPr>
          <p:cNvPr id="17" name="Rectangle 2">
            <a:extLst>
              <a:ext uri="{FF2B5EF4-FFF2-40B4-BE49-F238E27FC236}">
                <a16:creationId xmlns="" xmlns:a16="http://schemas.microsoft.com/office/drawing/2014/main" id="{7AAC405D-A5FF-C246-A523-563C5C9189F9}"/>
              </a:ext>
            </a:extLst>
          </p:cNvPr>
          <p:cNvSpPr txBox="1">
            <a:spLocks noChangeArrowheads="1"/>
          </p:cNvSpPr>
          <p:nvPr/>
        </p:nvSpPr>
        <p:spPr>
          <a:xfrm>
            <a:off x="6121830" y="591036"/>
            <a:ext cx="2214267" cy="417407"/>
          </a:xfrm>
          <a:prstGeom prst="rect">
            <a:avLst/>
          </a:prstGeom>
          <a:noFill/>
          <a:ln>
            <a:noFill/>
          </a:ln>
        </p:spPr>
        <p:txBody>
          <a:bodyPr spcFirstLastPara="1" wrap="square" lIns="68580" tIns="34290" rIns="68580" bIns="3429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1400"/>
              <a:buFont typeface="Work Sans SemiBold"/>
              <a:buNone/>
              <a:defRPr sz="3000" b="0" i="0" u="none" strike="noStrike" cap="none">
                <a:solidFill>
                  <a:srgbClr val="0066CD"/>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9pPr>
          </a:lstStyle>
          <a:p>
            <a:pPr algn="r"/>
            <a:r>
              <a:rPr lang="en-US" sz="3200" b="1" spc="-150" dirty="0">
                <a:solidFill>
                  <a:srgbClr val="3F76FF"/>
                </a:solidFill>
                <a:latin typeface="+mj-lt"/>
                <a:ea typeface="Work Sans"/>
                <a:cs typeface="Work Sans"/>
                <a:sym typeface="Work Sans"/>
              </a:rPr>
              <a:t>Challenges</a:t>
            </a:r>
          </a:p>
        </p:txBody>
      </p:sp>
      <p:cxnSp>
        <p:nvCxnSpPr>
          <p:cNvPr id="21" name="Conector recto 20">
            <a:extLst>
              <a:ext uri="{FF2B5EF4-FFF2-40B4-BE49-F238E27FC236}">
                <a16:creationId xmlns="" xmlns:a16="http://schemas.microsoft.com/office/drawing/2014/main" id="{493F5A46-D123-EB4C-84BE-B337C598FDD6}"/>
              </a:ext>
            </a:extLst>
          </p:cNvPr>
          <p:cNvCxnSpPr>
            <a:cxnSpLocks/>
          </p:cNvCxnSpPr>
          <p:nvPr/>
        </p:nvCxnSpPr>
        <p:spPr>
          <a:xfrm>
            <a:off x="6325660" y="1136733"/>
            <a:ext cx="3369096"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339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theme/theme1.xml><?xml version="1.0" encoding="utf-8"?>
<a:theme xmlns:a="http://schemas.openxmlformats.org/drawingml/2006/main" name="Presidencia de Colomba">
  <a:themeElements>
    <a:clrScheme name="Presidencia">
      <a:dk1>
        <a:srgbClr val="073763"/>
      </a:dk1>
      <a:lt1>
        <a:srgbClr val="FFFFFF"/>
      </a:lt1>
      <a:dk2>
        <a:srgbClr val="3C78D8"/>
      </a:dk2>
      <a:lt2>
        <a:srgbClr val="A4C2F4"/>
      </a:lt2>
      <a:accent1>
        <a:srgbClr val="E4EDFE"/>
      </a:accent1>
      <a:accent2>
        <a:srgbClr val="B7CFFF"/>
      </a:accent2>
      <a:accent3>
        <a:srgbClr val="88ACF8"/>
      </a:accent3>
      <a:accent4>
        <a:srgbClr val="5B8BFF"/>
      </a:accent4>
      <a:accent5>
        <a:srgbClr val="6D98FF"/>
      </a:accent5>
      <a:accent6>
        <a:srgbClr val="2A54A7"/>
      </a:accent6>
      <a:hlink>
        <a:srgbClr val="F45721"/>
      </a:hlink>
      <a:folHlink>
        <a:srgbClr val="FFA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c7fa6d9-f289-453f-8d65-26d024cbc172">SK56FQYSNTNA-274-2</_dlc_DocId>
    <_dlc_DocIdUrl xmlns="bc7fa6d9-f289-453f-8d65-26d024cbc172">
      <Url>https://intranet.minsalud.gov.co/comunicaciones/_layouts/15/DocIdRedir.aspx?ID=SK56FQYSNTNA-274-2</Url>
      <Description>SK56FQYSNTNA-274-2</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o" ma:contentTypeID="0x0101007EBA341737EA7547BFF91A63EFF47A0F" ma:contentTypeVersion="1" ma:contentTypeDescription="Crear nuevo documento." ma:contentTypeScope="" ma:versionID="252551eda8cbf30431ea09fb1dcdf638">
  <xsd:schema xmlns:xsd="http://www.w3.org/2001/XMLSchema" xmlns:xs="http://www.w3.org/2001/XMLSchema" xmlns:p="http://schemas.microsoft.com/office/2006/metadata/properties" xmlns:ns1="http://schemas.microsoft.com/sharepoint/v3" xmlns:ns2="bc7fa6d9-f289-453f-8d65-26d024cbc172" targetNamespace="http://schemas.microsoft.com/office/2006/metadata/properties" ma:root="true" ma:fieldsID="e9251dab5433d7caefbad545ace39fcc" ns1:_="" ns2:_="">
    <xsd:import namespace="http://schemas.microsoft.com/sharepoint/v3"/>
    <xsd:import namespace="bc7fa6d9-f289-453f-8d65-26d024cbc172"/>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Fecha de inicio programada" ma:description="Fecha de inicio programada es una columna del sitio que crea la característica Publicación. Se usa para especificar la fecha y la hora a la que esta página se presentará por primera vez a los visitantes del sitio." ma:hidden="true" ma:internalName="PublishingStartDate">
      <xsd:simpleType>
        <xsd:restriction base="dms:Unknown"/>
      </xsd:simpleType>
    </xsd:element>
    <xsd:element name="PublishingExpirationDate" ma:index="12" nillable="true" ma:displayName="Fecha de finalización programada" ma:description="Fecha de finalización programada es una columna del sitio que crea la característica Publicación. Se usa para especificar la fecha y la hora a la que esta página dejará de presentarse a los visitantes del sitio."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c7fa6d9-f289-453f-8d65-26d024cbc172" elementFormDefault="qualified">
    <xsd:import namespace="http://schemas.microsoft.com/office/2006/documentManagement/types"/>
    <xsd:import namespace="http://schemas.microsoft.com/office/infopath/2007/PartnerControls"/>
    <xsd:element name="_dlc_DocId" ma:index="8" nillable="true" ma:displayName="Valor de Id. de documento" ma:description="El valor del identificador de documento asignado a este elemento." ma:internalName="_dlc_DocId" ma:readOnly="true">
      <xsd:simpleType>
        <xsd:restriction base="dms:Text"/>
      </xsd:simpleType>
    </xsd:element>
    <xsd:element name="_dlc_DocIdUrl" ma:index="9" nillable="true" ma:displayName="Id. de documento" ma:description="Vínculo permanente 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Identificador persistente" ma:description="Mantener el identificador al agregar."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DF2D1E-0CF4-4B95-8459-90861247EDE0}">
  <ds:schemaRefs>
    <ds:schemaRef ds:uri="http://schemas.microsoft.com/sharepoint/events"/>
    <ds:schemaRef ds:uri="http://www.w3.org/2000/xmlns/"/>
  </ds:schemaRefs>
</ds:datastoreItem>
</file>

<file path=customXml/itemProps2.xml><?xml version="1.0" encoding="utf-8"?>
<ds:datastoreItem xmlns:ds="http://schemas.openxmlformats.org/officeDocument/2006/customXml" ds:itemID="{0DE810E2-0BEE-4CD0-8F74-54DAC0E1FA3F}">
  <ds:schemaRefs>
    <ds:schemaRef ds:uri="http://schemas.microsoft.com/office/2006/documentManagement/types"/>
    <ds:schemaRef ds:uri="http://purl.org/dc/terms/"/>
    <ds:schemaRef ds:uri="http://schemas.openxmlformats.org/package/2006/metadata/core-properties"/>
    <ds:schemaRef ds:uri="bc7fa6d9-f289-453f-8d65-26d024cbc172"/>
    <ds:schemaRef ds:uri="http://purl.org/dc/dcmitype/"/>
    <ds:schemaRef ds:uri="http://schemas.microsoft.com/office/infopath/2007/PartnerControls"/>
    <ds:schemaRef ds:uri="http://purl.org/dc/elements/1.1/"/>
    <ds:schemaRef ds:uri="http://schemas.microsoft.com/office/2006/metadata/properties"/>
    <ds:schemaRef ds:uri="http://schemas.microsoft.com/sharepoint/v3"/>
    <ds:schemaRef ds:uri="http://www.w3.org/XML/1998/namespace"/>
  </ds:schemaRefs>
</ds:datastoreItem>
</file>

<file path=customXml/itemProps3.xml><?xml version="1.0" encoding="utf-8"?>
<ds:datastoreItem xmlns:ds="http://schemas.openxmlformats.org/officeDocument/2006/customXml" ds:itemID="{85E8D34F-D46C-44E3-9648-C5D87AFE9D81}">
  <ds:schemaRefs>
    <ds:schemaRef ds:uri="http://schemas.microsoft.com/sharepoint/v3/contenttype/forms"/>
  </ds:schemaRefs>
</ds:datastoreItem>
</file>

<file path=customXml/itemProps4.xml><?xml version="1.0" encoding="utf-8"?>
<ds:datastoreItem xmlns:ds="http://schemas.openxmlformats.org/officeDocument/2006/customXml" ds:itemID="{C605F92D-84C4-40D9-A766-E90EA5839547}">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bc7fa6d9-f289-453f-8d65-26d024cbc172"/>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10087</TotalTime>
  <Words>2440</Words>
  <Application>Microsoft Office PowerPoint</Application>
  <PresentationFormat>Presentación en pantalla (16:9)</PresentationFormat>
  <Paragraphs>278</Paragraphs>
  <Slides>10</Slides>
  <Notes>10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10</vt:i4>
      </vt:variant>
    </vt:vector>
  </HeadingPairs>
  <TitlesOfParts>
    <vt:vector size="19" baseType="lpstr">
      <vt:lpstr>Work Sans</vt:lpstr>
      <vt:lpstr>Arial Narrow</vt:lpstr>
      <vt:lpstr>Work Sans Light</vt:lpstr>
      <vt:lpstr>Arial</vt:lpstr>
      <vt:lpstr>맑은 고딕</vt:lpstr>
      <vt:lpstr>Arial Unicode MS</vt:lpstr>
      <vt:lpstr>Century Gothic</vt:lpstr>
      <vt:lpstr>Work Sans SemiBold</vt:lpstr>
      <vt:lpstr>Presidencia de Colomba</vt:lpstr>
      <vt:lpstr>Presentación de PowerPoint</vt:lpstr>
      <vt:lpstr>Presentación de PowerPoint</vt:lpstr>
      <vt:lpstr>1.4 million Venezuelan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Yennifer Viviana Cano Isaza</dc:creator>
  <cp:lastModifiedBy>Windows User</cp:lastModifiedBy>
  <cp:revision>632</cp:revision>
  <cp:lastPrinted>2019-09-10T00:31:36Z</cp:lastPrinted>
  <dcterms:modified xsi:type="dcterms:W3CDTF">2019-09-10T22:23:53Z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4eb91d03-973a-4a2d-822c-9cc7094d8d80</vt:lpwstr>
  </property>
  <property fmtid="{D5CDD505-2E9C-101B-9397-08002B2CF9AE}" pid="3" name="ContentTypeId">
    <vt:lpwstr>0x0101007EBA341737EA7547BFF91A63EFF47A0F</vt:lpwstr>
  </property>
</Properties>
</file>