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  <p:sldMasterId id="2147483773" r:id="rId2"/>
    <p:sldMasterId id="2147483823" r:id="rId3"/>
    <p:sldMasterId id="2147483848" r:id="rId4"/>
    <p:sldMasterId id="2147483969" r:id="rId5"/>
    <p:sldMasterId id="2147484510" r:id="rId6"/>
    <p:sldMasterId id="2147484695" r:id="rId7"/>
    <p:sldMasterId id="2147485091" r:id="rId8"/>
  </p:sldMasterIdLst>
  <p:notesMasterIdLst>
    <p:notesMasterId r:id="rId35"/>
  </p:notesMasterIdLst>
  <p:handoutMasterIdLst>
    <p:handoutMasterId r:id="rId36"/>
  </p:handoutMasterIdLst>
  <p:sldIdLst>
    <p:sldId id="266" r:id="rId9"/>
    <p:sldId id="464" r:id="rId10"/>
    <p:sldId id="571" r:id="rId11"/>
    <p:sldId id="572" r:id="rId12"/>
    <p:sldId id="589" r:id="rId13"/>
    <p:sldId id="590" r:id="rId14"/>
    <p:sldId id="591" r:id="rId15"/>
    <p:sldId id="601" r:id="rId16"/>
    <p:sldId id="578" r:id="rId17"/>
    <p:sldId id="594" r:id="rId18"/>
    <p:sldId id="600" r:id="rId19"/>
    <p:sldId id="592" r:id="rId20"/>
    <p:sldId id="602" r:id="rId21"/>
    <p:sldId id="584" r:id="rId22"/>
    <p:sldId id="596" r:id="rId23"/>
    <p:sldId id="598" r:id="rId24"/>
    <p:sldId id="484" r:id="rId25"/>
    <p:sldId id="593" r:id="rId26"/>
    <p:sldId id="595" r:id="rId27"/>
    <p:sldId id="565" r:id="rId28"/>
    <p:sldId id="566" r:id="rId29"/>
    <p:sldId id="558" r:id="rId30"/>
    <p:sldId id="586" r:id="rId31"/>
    <p:sldId id="587" r:id="rId32"/>
    <p:sldId id="299" r:id="rId33"/>
    <p:sldId id="470" r:id="rId34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233"/>
    <a:srgbClr val="FF9900"/>
    <a:srgbClr val="0073B0"/>
    <a:srgbClr val="3B0F89"/>
    <a:srgbClr val="A5D867"/>
    <a:srgbClr val="D9E506"/>
    <a:srgbClr val="BB133E"/>
    <a:srgbClr val="4C4C4C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1196" autoAdjust="0"/>
  </p:normalViewPr>
  <p:slideViewPr>
    <p:cSldViewPr snapToObjects="1">
      <p:cViewPr varScale="1">
        <p:scale>
          <a:sx n="77" d="100"/>
          <a:sy n="77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752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Communicable Diseases Unit, WHO Regional Office for Europe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27 October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49752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4F5B97-2C81-4FC9-86C9-C08096646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466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Communicable Diseases Unit, WHO Regional Office for Europe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546600" y="0"/>
            <a:ext cx="22590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27 October 2009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8FE8FE4-E0A7-4FA5-9643-EFA55D33F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08D09E-EC23-4F7A-9C61-2CCCDE362C0F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Arial Unicode MS"/>
                <a:cs typeface="Arial Unicode MS"/>
              </a:rPr>
              <a:t>Communicable Diseases Unit, WHO Regional Office for Europe</a:t>
            </a:r>
          </a:p>
        </p:txBody>
      </p:sp>
      <p:sp>
        <p:nvSpPr>
          <p:cNvPr id="96258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Arial Unicode MS"/>
                <a:cs typeface="Arial Unicode MS"/>
              </a:rPr>
              <a:t>27 October 2009</a:t>
            </a:r>
          </a:p>
        </p:txBody>
      </p:sp>
      <p:sp>
        <p:nvSpPr>
          <p:cNvPr id="9625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50F63-901F-4CAB-86B7-B0FF86E34F40}" type="slidenum">
              <a:rPr lang="en-US" smtClean="0">
                <a:ea typeface="Arial Unicode MS"/>
                <a:cs typeface="Arial Unicode MS"/>
              </a:rPr>
              <a:pPr/>
              <a:t>4</a:t>
            </a:fld>
            <a:endParaRPr lang="en-US" smtClean="0">
              <a:ea typeface="Arial Unicode MS"/>
              <a:cs typeface="Arial Unicode MS"/>
            </a:endParaRPr>
          </a:p>
        </p:txBody>
      </p:sp>
      <p:sp>
        <p:nvSpPr>
          <p:cNvPr id="9626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B1289-6E9B-4198-BA0E-EDA469AD797F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z="9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445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Communicable Diseases Unit, WHO Regional Office for Europe</a:t>
            </a:r>
          </a:p>
        </p:txBody>
      </p:sp>
      <p:sp>
        <p:nvSpPr>
          <p:cNvPr id="10445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t>27 October 2009</a:t>
            </a:r>
          </a:p>
        </p:txBody>
      </p:sp>
      <p:sp>
        <p:nvSpPr>
          <p:cNvPr id="10445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E56954-62CB-416F-B870-CF841454F54F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Header Placeholder 1"/>
          <p:cNvSpPr txBox="1">
            <a:spLocks noGrp="1"/>
          </p:cNvSpPr>
          <p:nvPr/>
        </p:nvSpPr>
        <p:spPr bwMode="auto">
          <a:xfrm>
            <a:off x="0" y="0"/>
            <a:ext cx="4546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Calibri" pitchFamily="34" charset="0"/>
              </a:rPr>
              <a:t>Communicable Diseases Unit, WHO Regional Office for Europe</a:t>
            </a:r>
          </a:p>
        </p:txBody>
      </p:sp>
      <p:sp>
        <p:nvSpPr>
          <p:cNvPr id="106498" name="Date Placeholder 2"/>
          <p:cNvSpPr txBox="1">
            <a:spLocks noGrp="1"/>
          </p:cNvSpPr>
          <p:nvPr/>
        </p:nvSpPr>
        <p:spPr bwMode="auto">
          <a:xfrm>
            <a:off x="4546600" y="0"/>
            <a:ext cx="22590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3BF9D5A-A4FC-4B2B-96CD-7D090A1EE2FD}" type="datetime3">
              <a:rPr lang="en-US" sz="1200">
                <a:latin typeface="Calibri" pitchFamily="34" charset="0"/>
              </a:rPr>
              <a:pPr algn="r"/>
              <a:t>13 September 2011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06499" name="Slide Number Placeholder 6"/>
          <p:cNvSpPr txBox="1">
            <a:spLocks noGrp="1"/>
          </p:cNvSpPr>
          <p:nvPr/>
        </p:nvSpPr>
        <p:spPr bwMode="auto">
          <a:xfrm>
            <a:off x="3856038" y="9445625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14FD74-FB8C-4683-97EB-9AD06B06B284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0650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Report to WHO is due on every 25 of the next month, Timeliness of </a:t>
            </a:r>
          </a:p>
          <a:p>
            <a:pPr defTabSz="914400" eaLnBrk="1" hangingPunct="1"/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reporting is important to plan rapid response </a:t>
            </a:r>
          </a:p>
          <a:p>
            <a:pPr defTabSz="914400"/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E0A9-29DB-493E-AB81-2B858FF24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C504-0B9C-40FE-875C-BC792C4BA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2" y="1"/>
            <a:ext cx="21621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37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4EA8-39FF-47AA-AA58-44A9C48FB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-73.008 - ppt blaa midt - small 65 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6338"/>
            <a:ext cx="9144000" cy="396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371600"/>
            <a:ext cx="86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5"/>
          <p:cNvSpPr>
            <a:spLocks/>
          </p:cNvSpPr>
          <p:nvPr/>
        </p:nvSpPr>
        <p:spPr bwMode="auto">
          <a:xfrm>
            <a:off x="684213" y="4365625"/>
            <a:ext cx="82073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  <a:cs typeface="+mn-cs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endParaRPr lang="da-DK" sz="2000">
              <a:solidFill>
                <a:schemeClr val="bg1"/>
              </a:solidFill>
              <a:latin typeface="Trebuchet M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036" name="Title Placeholder 1"/>
          <p:cNvSpPr>
            <a:spLocks noGrp="1"/>
          </p:cNvSpPr>
          <p:nvPr>
            <p:ph type="ctrTitle"/>
          </p:nvPr>
        </p:nvSpPr>
        <p:spPr>
          <a:xfrm>
            <a:off x="1192213" y="1319213"/>
            <a:ext cx="7772400" cy="1604963"/>
          </a:xfrm>
        </p:spPr>
        <p:txBody>
          <a:bodyPr/>
          <a:lstStyle>
            <a:lvl1pPr algn="ctr">
              <a:defRPr sz="3600" smtClean="0">
                <a:latin typeface="Trebuchet MS" pitchFamily="34" charset="0"/>
                <a:ea typeface="ＭＳ Ｐゴシック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/>
          </p:nvPr>
        </p:nvSpPr>
        <p:spPr>
          <a:xfrm>
            <a:off x="1547815" y="3151189"/>
            <a:ext cx="7056437" cy="998537"/>
          </a:xfrm>
        </p:spPr>
        <p:txBody>
          <a:bodyPr/>
          <a:lstStyle>
            <a:lvl1pPr marL="0" indent="0" algn="ctr">
              <a:buClr>
                <a:schemeClr val="bg1"/>
              </a:buClr>
              <a:buFont typeface="Arial" charset="0"/>
              <a:buNone/>
              <a:defRPr sz="3200" smtClean="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-73.008 - ppt blaa midt - small 65 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6338"/>
            <a:ext cx="9144000" cy="396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371600"/>
            <a:ext cx="86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879725" y="4365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da-DK" sz="1800">
              <a:solidFill>
                <a:schemeClr val="bg1"/>
              </a:solidFill>
              <a:ea typeface="ＭＳ Ｐゴシック" pitchFamily="34" charset="-128"/>
              <a:cs typeface="+mn-cs"/>
            </a:endParaRPr>
          </a:p>
          <a:p>
            <a:pPr algn="ctr">
              <a:defRPr/>
            </a:pPr>
            <a:endParaRPr lang="en-US" sz="1800" dirty="0">
              <a:solidFill>
                <a:schemeClr val="bg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165" y="1905000"/>
            <a:ext cx="6294437" cy="2438400"/>
          </a:xfrm>
        </p:spPr>
        <p:txBody>
          <a:bodyPr anchor="t">
            <a:normAutofit/>
          </a:bodyPr>
          <a:lstStyle>
            <a:lvl1pPr algn="l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 sz="4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1843088" y="3886201"/>
            <a:ext cx="6184900" cy="1343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ym typeface="Symbol" pitchFamily="-108" charset="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T_top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pic>
        <p:nvPicPr>
          <p:cNvPr id="7" name="Picture 13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"/>
            <a:ext cx="7696200" cy="1214439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B6AC-737E-4F05-A613-031E51DFB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3"/>
            <a:ext cx="4186238" cy="5162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93" y="1079503"/>
            <a:ext cx="4187825" cy="5162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7B5C-8AD5-4D21-A897-2131FEEF8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90" y="142879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9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-73.008 - ppt blaa midt - small 65 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6338"/>
            <a:ext cx="9144000" cy="396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371600"/>
            <a:ext cx="86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5"/>
          <p:cNvSpPr>
            <a:spLocks/>
          </p:cNvSpPr>
          <p:nvPr/>
        </p:nvSpPr>
        <p:spPr bwMode="auto">
          <a:xfrm>
            <a:off x="684213" y="4365625"/>
            <a:ext cx="82073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+mn-cs"/>
              </a:rPr>
              <a:t>Global Measles Management Meeting,  WHO Geneva</a:t>
            </a:r>
            <a:br>
              <a:rPr lang="en-US" sz="20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+mn-cs"/>
              </a:rPr>
              <a:t> 15 October 2009</a:t>
            </a:r>
            <a:endParaRPr lang="da-DK" sz="2000">
              <a:solidFill>
                <a:prstClr val="white"/>
              </a:solidFill>
              <a:latin typeface="Trebuchet M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036" name="Title Placeholder 1"/>
          <p:cNvSpPr>
            <a:spLocks noGrp="1"/>
          </p:cNvSpPr>
          <p:nvPr>
            <p:ph type="ctrTitle"/>
          </p:nvPr>
        </p:nvSpPr>
        <p:spPr>
          <a:xfrm>
            <a:off x="1192213" y="1319213"/>
            <a:ext cx="7772400" cy="1604963"/>
          </a:xfrm>
        </p:spPr>
        <p:txBody>
          <a:bodyPr/>
          <a:lstStyle>
            <a:lvl1pPr>
              <a:defRPr smtClean="0">
                <a:latin typeface="Trebuchet MS" pitchFamily="34" charset="0"/>
                <a:ea typeface="ＭＳ Ｐゴシック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/>
          </p:nvPr>
        </p:nvSpPr>
        <p:spPr>
          <a:xfrm>
            <a:off x="1547815" y="3151189"/>
            <a:ext cx="7056437" cy="998537"/>
          </a:xfrm>
        </p:spPr>
        <p:txBody>
          <a:bodyPr/>
          <a:lstStyle>
            <a:lvl1pPr marL="0" indent="0" algn="ctr">
              <a:buClr>
                <a:schemeClr val="bg1"/>
              </a:buClr>
              <a:buFont typeface="Arial" charset="0"/>
              <a:buNone/>
              <a:defRPr sz="3200" smtClean="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-73.008 - ppt blaa midt - small 65 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6338"/>
            <a:ext cx="9144000" cy="396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371600"/>
            <a:ext cx="86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879725" y="4365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da-DK" sz="1800">
              <a:solidFill>
                <a:prstClr val="white"/>
              </a:solidFill>
              <a:ea typeface="ＭＳ Ｐゴシック" pitchFamily="34" charset="-128"/>
              <a:cs typeface="+mn-cs"/>
            </a:endParaRPr>
          </a:p>
          <a:p>
            <a:pPr algn="ctr">
              <a:defRPr/>
            </a:pPr>
            <a:endParaRPr lang="en-US" sz="1800" dirty="0">
              <a:solidFill>
                <a:prstClr val="white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165" y="1905000"/>
            <a:ext cx="6294437" cy="2438400"/>
          </a:xfrm>
        </p:spPr>
        <p:txBody>
          <a:bodyPr anchor="t">
            <a:normAutofit/>
          </a:bodyPr>
          <a:lstStyle>
            <a:lvl1pPr algn="l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 sz="4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1843088" y="3886201"/>
            <a:ext cx="6184900" cy="1343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ym typeface="Symbol" pitchFamily="-108" charset="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T_top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pic>
        <p:nvPicPr>
          <p:cNvPr id="7" name="Picture 13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"/>
            <a:ext cx="7696200" cy="1214439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6B90-0044-44F7-9FCD-9D0601DC1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F5A8C43-80B6-42BA-82CA-190DFA692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C415D23-B9BA-4CCB-8041-FBC1E3BE8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E4F7-5769-47F2-A7B9-CC21C1C37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83A89C3-CE18-44D1-A1D5-315A3F79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0E3B15C-6713-4451-9CA5-9332C49A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3C081FB-DF5C-418E-B48F-E0836F77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815813B-1FFE-4875-867A-F3E60CA3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6B38D32-9C0E-41EC-BC99-B5BF5AA4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BEE7B42-498A-412D-B180-B52D39890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6BAA1C7-F0E7-469A-92B5-F83CF46E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97AD14A-FEE7-44A1-8B53-959B95294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2" y="1"/>
            <a:ext cx="21621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37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6087DF2-3C22-4CF3-A518-9ABF49B6E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1"/>
            <a:ext cx="8229600" cy="12144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E070FBC-75CB-47D6-81E5-F6602C80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4F68-68E9-45EA-BA2B-3478A66DD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1"/>
            <a:ext cx="8229600" cy="12144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E9F6A69-1F6C-4B80-9B7E-C3CA2B681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1"/>
            <a:ext cx="8229600" cy="12144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DC55DEC-7CD5-4E01-94D4-BE08CD9D6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F8B019A3-A0F8-4994-BC14-DAA7BC6E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A4B93087-B9B7-4432-AA61-1F5C3EB53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B9B34DA3-2F53-4A25-82D1-9B1384F4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6BC60354-4F71-4480-B6AC-3213B7743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DE518ED4-689B-4A65-B2C5-1E892FD0B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A006311-D3F5-4044-B639-7DCADC3D4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A3B14C85-3757-4124-ABF7-A428E6AF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0"/>
            <a:ext cx="3008313" cy="112474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900BB138-378A-4F4A-A025-9C5DE00BA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F6CC-749E-450A-AA7E-B2353088E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AB2B5EFA-BEF9-4233-AB31-B73F3510A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2FC1981F-879A-479E-9F6B-29730E36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2" y="1"/>
            <a:ext cx="21621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37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F294D006-1F7B-41B6-9D6F-A24591291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382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6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3451" y="1380816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E2DE76F5-1F7F-4C24-866A-12E945524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7135B14-2699-4C59-A9FA-1BFAD84F8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4C52DCCE-8B5F-4369-8016-9A14EC2DA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C8FADB3C-6671-4070-9F23-F123EB412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5868F75B-8007-4376-8F96-95B0FAA5E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C9E77CEC-26FA-4303-8AA2-C99280D42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90B55AAD-84FD-4CE8-ACCA-00DCB9323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68F7-25CF-4088-8D5F-2DEEF694E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25CB4F29-34C0-4B8F-A682-D67C10D6F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0"/>
            <a:ext cx="3008313" cy="112474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63025BB1-5E61-469F-88C8-C11561BB0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5EF2DC23-C577-4075-AEB8-C8FA01DDB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F00940BF-13A5-40C0-9275-53207EEEE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2" y="1"/>
            <a:ext cx="21621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37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B21232DD-1A4E-4579-87B9-CFCC5F404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382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6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3451" y="1380816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BAFDEFA6-BC4E-42FE-A730-9DB29F7B4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DD8DD7A-25AB-4DE3-8573-EC4F5B50C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B67FB11-D278-448B-AB25-13BE8D406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4C187DF-AAF8-4BE5-A895-2135D74F9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E52B74C4-BA67-4B6D-B9A2-4495D1CB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8415-E201-4B12-90F7-2196E8A76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86393C5B-4F73-4382-8FEA-A3E83772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822F284A-9B2A-4883-BA8A-7F3B4ABF1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DEAC524-C954-4610-920B-5D2689AA2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DEBB8B21-0CB1-4F49-864D-A74D2E2DE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7DA605CF-AFA1-4D5D-9D2C-325C58E4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8A28DD8-E88B-491E-9A19-A93847B65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0"/>
            <a:ext cx="2162175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37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fld id="{0B17C7A0-C2DD-4ED3-9486-60E8B1A8F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R-73.008 - ppt blaa midt - small 65 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6338"/>
            <a:ext cx="9144000" cy="396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9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371600"/>
            <a:ext cx="86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879725" y="43656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da-DK" sz="1800">
              <a:solidFill>
                <a:srgbClr val="FFFFFF"/>
              </a:solidFill>
              <a:ea typeface="Arial Unicode MS"/>
              <a:cs typeface="Arial" charset="0"/>
            </a:endParaRPr>
          </a:p>
          <a:p>
            <a:pPr algn="ctr" defTabSz="914400">
              <a:defRPr/>
            </a:pPr>
            <a:endParaRPr lang="en-US" sz="1800">
              <a:solidFill>
                <a:srgbClr val="FFFFFF"/>
              </a:solidFill>
              <a:ea typeface="Arial Unicode MS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163" y="1905000"/>
            <a:ext cx="6294437" cy="2438400"/>
          </a:xfrm>
        </p:spPr>
        <p:txBody>
          <a:bodyPr anchor="t">
            <a:normAutofit/>
          </a:bodyPr>
          <a:lstStyle>
            <a:lvl1pPr algn="l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defRPr sz="40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1843088" y="3886200"/>
            <a:ext cx="6184900" cy="1343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ym typeface="Symbol" pitchFamily="-108" charset="2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-73.008---ppt-hvid-bg---small-72-komp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PT_top_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pic>
        <p:nvPicPr>
          <p:cNvPr id="7" name="Picture 13" descr="EnglishWHOLogoI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214438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7D9C-EF42-4BCB-B446-35339BD74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9E86-7DE4-4AFA-B826-726BEDA9E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-73.008---ppt-hvid-bg---small-72-kompri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PPT_top_R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8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88" y="6477000"/>
            <a:ext cx="1295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99125" cy="24447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8CFC684-CBFE-455C-84E3-21C9C0617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13" descr="EnglishWHOLogoIlu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58" r:id="rId2"/>
    <p:sldLayoutId id="2147485157" r:id="rId3"/>
    <p:sldLayoutId id="2147485156" r:id="rId4"/>
    <p:sldLayoutId id="2147485155" r:id="rId5"/>
    <p:sldLayoutId id="2147485154" r:id="rId6"/>
    <p:sldLayoutId id="2147485153" r:id="rId7"/>
    <p:sldLayoutId id="2147485152" r:id="rId8"/>
    <p:sldLayoutId id="2147485151" r:id="rId9"/>
    <p:sldLayoutId id="2147485150" r:id="rId10"/>
    <p:sldLayoutId id="2147485149" r:id="rId1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88" y="6477000"/>
            <a:ext cx="1295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99125" cy="24447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7774C81-A358-4B0F-A8C7-B571D685D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Presentation_Template_Innerpage_ne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/>
          <p:cNvPicPr>
            <a:picLocks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6" name="Picture 9" descr="EnglishWHOLogoIlu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79400" y="228600"/>
            <a:ext cx="863600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68" r:id="rId2"/>
    <p:sldLayoutId id="2147485167" r:id="rId3"/>
    <p:sldLayoutId id="2147485166" r:id="rId4"/>
    <p:sldLayoutId id="2147485165" r:id="rId5"/>
    <p:sldLayoutId id="2147485164" r:id="rId6"/>
    <p:sldLayoutId id="2147485163" r:id="rId7"/>
    <p:sldLayoutId id="2147485162" r:id="rId8"/>
    <p:sldLayoutId id="2147485161" r:id="rId9"/>
    <p:sldLayoutId id="2147485160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6958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3916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0874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7832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8288" indent="-268288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6352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49350" indent="-2270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3269" indent="-2284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0226" indent="-2284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7185" indent="-2284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4143" indent="-22847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en-US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88" y="6477000"/>
            <a:ext cx="1295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99125" cy="24447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C71E604-D3DE-4D23-A083-AF463EABB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R-73.008---ppt-hvid-bg---small-72-kompri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PPT_top_Re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2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sp>
        <p:nvSpPr>
          <p:cNvPr id="32773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en-US" smtClean="0"/>
          </a:p>
        </p:txBody>
      </p:sp>
      <p:sp>
        <p:nvSpPr>
          <p:cNvPr id="327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88" y="6477000"/>
            <a:ext cx="1295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January 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99125" cy="24447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4E6A963-F547-4842-8BDF-ED62F1077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778" name="Picture 13" descr="EnglishWHOLogoIlu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  <p:sldLayoutId id="2147485187" r:id="rId12"/>
    <p:sldLayoutId id="2147485188" r:id="rId13"/>
    <p:sldLayoutId id="2147485189" r:id="rId14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  <a:cs typeface="ＭＳ Ｐゴシック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R-73.008---ppt-hvid-bg---small-72-kompri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 descr="PPT_top_R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32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pic>
        <p:nvPicPr>
          <p:cNvPr id="48133" name="Picture 13" descr="EnglishWHOLogoIlu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en-US" smtClean="0"/>
          </a:p>
        </p:txBody>
      </p:sp>
      <p:sp>
        <p:nvSpPr>
          <p:cNvPr id="481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99125" cy="24447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fld id="{3D39ECC4-D964-4C3C-BE55-B3FFCAD87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191" r:id="rId2"/>
    <p:sldLayoutId id="2147485192" r:id="rId3"/>
    <p:sldLayoutId id="2147485193" r:id="rId4"/>
    <p:sldLayoutId id="2147485194" r:id="rId5"/>
    <p:sldLayoutId id="2147485195" r:id="rId6"/>
    <p:sldLayoutId id="2147485196" r:id="rId7"/>
    <p:sldLayoutId id="2147485197" r:id="rId8"/>
    <p:sldLayoutId id="2147485198" r:id="rId9"/>
    <p:sldLayoutId id="2147485199" r:id="rId10"/>
    <p:sldLayoutId id="2147485200" r:id="rId11"/>
    <p:sldLayoutId id="2147485201" r:id="rId12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Wingdings" pitchFamily="2" charset="2"/>
        <a:buChar char="§"/>
        <a:defRPr sz="28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•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0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R-73.008---ppt-hvid-bg---small-72-kompri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7" descr="PPT_top_R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4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pic>
        <p:nvPicPr>
          <p:cNvPr id="61445" name="Picture 13" descr="EnglishWHOLogoIlu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en-US" smtClean="0"/>
          </a:p>
        </p:txBody>
      </p:sp>
      <p:sp>
        <p:nvSpPr>
          <p:cNvPr id="614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99125" cy="24447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fld id="{0A31FE58-F9B1-486F-8FDC-83CCC96B5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03" r:id="rId2"/>
    <p:sldLayoutId id="2147485204" r:id="rId3"/>
    <p:sldLayoutId id="2147485205" r:id="rId4"/>
    <p:sldLayoutId id="2147485206" r:id="rId5"/>
    <p:sldLayoutId id="2147485207" r:id="rId6"/>
    <p:sldLayoutId id="2147485208" r:id="rId7"/>
    <p:sldLayoutId id="2147485209" r:id="rId8"/>
    <p:sldLayoutId id="2147485210" r:id="rId9"/>
    <p:sldLayoutId id="2147485211" r:id="rId10"/>
    <p:sldLayoutId id="2147485212" r:id="rId11"/>
    <p:sldLayoutId id="2147485213" r:id="rId12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  <a:ea typeface="Arial Unicode MS" pitchFamily="34" charset="-128"/>
          <a:cs typeface="Arial Unicode MS" pitchFamily="34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Wingdings" pitchFamily="2" charset="2"/>
        <a:buChar char="§"/>
        <a:defRPr sz="28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•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0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R-73.008---ppt-hvid-bg---small-72-kompri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7" descr="PPT_top_Re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-4763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756" name="Straight Connector 8"/>
          <p:cNvCxnSpPr>
            <a:cxnSpLocks noChangeShapeType="1"/>
          </p:cNvCxnSpPr>
          <p:nvPr/>
        </p:nvCxnSpPr>
        <p:spPr bwMode="auto">
          <a:xfrm>
            <a:off x="457200" y="6399213"/>
            <a:ext cx="8229600" cy="1587"/>
          </a:xfrm>
          <a:prstGeom prst="line">
            <a:avLst/>
          </a:prstGeom>
          <a:noFill/>
          <a:ln w="6350">
            <a:solidFill>
              <a:srgbClr val="0073B0"/>
            </a:solidFill>
            <a:round/>
            <a:headEnd/>
            <a:tailEnd/>
          </a:ln>
        </p:spPr>
      </p:cxnSp>
      <p:pic>
        <p:nvPicPr>
          <p:cNvPr id="74757" name="Picture 13" descr="EnglishWHOLogoIlu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2400" y="188913"/>
            <a:ext cx="6524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itle Placeholder 1"/>
          <p:cNvSpPr>
            <a:spLocks noGrp="1"/>
          </p:cNvSpPr>
          <p:nvPr>
            <p:ph type="title"/>
          </p:nvPr>
        </p:nvSpPr>
        <p:spPr bwMode="auto">
          <a:xfrm>
            <a:off x="879475" y="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en-US" smtClean="0"/>
          </a:p>
        </p:txBody>
      </p:sp>
      <p:sp>
        <p:nvSpPr>
          <p:cNvPr id="747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smtClean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5699125" cy="24447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fld id="{3A392567-7358-4F24-A6ED-38A6793FF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  <p:sldLayoutId id="2147485225" r:id="rId12"/>
    <p:sldLayoutId id="2147485226" r:id="rId13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73B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73B0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Grp="1"/>
          </p:cNvSpPr>
          <p:nvPr>
            <p:ph type="ctrTitle"/>
          </p:nvPr>
        </p:nvSpPr>
        <p:spPr>
          <a:xfrm>
            <a:off x="1192213" y="1700213"/>
            <a:ext cx="7772400" cy="2109787"/>
          </a:xfrm>
        </p:spPr>
        <p:txBody>
          <a:bodyPr/>
          <a:lstStyle/>
          <a:p>
            <a:r>
              <a:rPr lang="en-US" sz="3200" b="1">
                <a:ea typeface="ＭＳ Ｐゴシック"/>
              </a:rPr>
              <a:t>Regional Progress Towards Measles and Rubella Elimination</a:t>
            </a:r>
            <a:endParaRPr lang="da-DK" sz="3200" b="1">
              <a:ea typeface="ＭＳ Ｐゴシック"/>
            </a:endParaRPr>
          </a:p>
        </p:txBody>
      </p:sp>
      <p:sp>
        <p:nvSpPr>
          <p:cNvPr id="91138" name="Footer Placeholder 4"/>
          <p:cNvSpPr>
            <a:spLocks/>
          </p:cNvSpPr>
          <p:nvPr/>
        </p:nvSpPr>
        <p:spPr bwMode="auto">
          <a:xfrm>
            <a:off x="539750" y="5181600"/>
            <a:ext cx="8424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algn="ctr"/>
            <a:r>
              <a:rPr lang="en-US" sz="2000">
                <a:solidFill>
                  <a:srgbClr val="7F7F7F"/>
                </a:solidFill>
                <a:latin typeface="Trebuchet MS" pitchFamily="34" charset="0"/>
              </a:rPr>
              <a:t>Tenth Annual  Measles Initiative Meeting </a:t>
            </a:r>
          </a:p>
          <a:p>
            <a:pPr algn="ctr"/>
            <a:r>
              <a:rPr lang="en-GB" sz="2000">
                <a:solidFill>
                  <a:srgbClr val="7F7F7F"/>
                </a:solidFill>
                <a:latin typeface="Trebuchet MS" pitchFamily="34" charset="0"/>
              </a:rPr>
              <a:t>September 13-14, 2011  Washington, DC</a:t>
            </a:r>
          </a:p>
          <a:p>
            <a:pPr algn="ctr"/>
            <a:endParaRPr lang="en-GB" sz="2000">
              <a:solidFill>
                <a:srgbClr val="7F7F7F"/>
              </a:solidFill>
              <a:latin typeface="Trebuchet MS" pitchFamily="34" charset="0"/>
            </a:endParaRPr>
          </a:p>
          <a:p>
            <a:pPr algn="ctr"/>
            <a:r>
              <a:rPr lang="en-GB" sz="2000">
                <a:solidFill>
                  <a:srgbClr val="7F7F7F"/>
                </a:solidFill>
                <a:latin typeface="Trebuchet MS" pitchFamily="34" charset="0"/>
              </a:rPr>
              <a:t>Sergei Deshevoi</a:t>
            </a:r>
          </a:p>
        </p:txBody>
      </p:sp>
      <p:sp>
        <p:nvSpPr>
          <p:cNvPr id="91139" name="Rectangle 7"/>
          <p:cNvSpPr>
            <a:spLocks noGrp="1"/>
          </p:cNvSpPr>
          <p:nvPr>
            <p:ph type="subTitle" idx="1"/>
          </p:nvPr>
        </p:nvSpPr>
        <p:spPr>
          <a:xfrm>
            <a:off x="539750" y="3573463"/>
            <a:ext cx="8064500" cy="1419225"/>
          </a:xfrm>
        </p:spPr>
        <p:txBody>
          <a:bodyPr/>
          <a:lstStyle/>
          <a:p>
            <a:r>
              <a:rPr lang="en-US" b="1">
                <a:ea typeface="ＭＳ Ｐゴシック"/>
              </a:rPr>
              <a:t>WHO European Region </a:t>
            </a:r>
            <a:endParaRPr lang="en-GB" b="1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Measles case-based surveillance reporting, </a:t>
            </a:r>
            <a:br>
              <a:rPr lang="en-US" smtClean="0"/>
            </a:br>
            <a:r>
              <a:rPr lang="en-US" smtClean="0"/>
              <a:t>WHO European Region, 2010</a:t>
            </a:r>
          </a:p>
        </p:txBody>
      </p:sp>
      <p:pic>
        <p:nvPicPr>
          <p:cNvPr id="103426" name="Picture 3"/>
          <p:cNvPicPr>
            <a:picLocks noChangeAspect="1" noChangeArrowheads="1"/>
          </p:cNvPicPr>
          <p:nvPr/>
        </p:nvPicPr>
        <p:blipFill>
          <a:blip r:embed="rId3"/>
          <a:srcRect l="3477" t="2971" r="4091" b="2168"/>
          <a:stretch>
            <a:fillRect/>
          </a:stretch>
        </p:blipFill>
        <p:spPr bwMode="auto">
          <a:xfrm>
            <a:off x="309563" y="1277938"/>
            <a:ext cx="8834437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4"/>
          <p:cNvSpPr txBox="1">
            <a:spLocks noChangeArrowheads="1"/>
          </p:cNvSpPr>
          <p:nvPr/>
        </p:nvSpPr>
        <p:spPr bwMode="auto">
          <a:xfrm>
            <a:off x="519113" y="6557963"/>
            <a:ext cx="3603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ea typeface="Arial Unicode MS"/>
                <a:cs typeface="Arial Unicode MS"/>
              </a:rPr>
              <a:t>Source: WHO UNICEF JRF and WHO/UNICEF Official Coverage Estimates</a:t>
            </a:r>
          </a:p>
        </p:txBody>
      </p:sp>
      <p:sp>
        <p:nvSpPr>
          <p:cNvPr id="105474" name="Rectangle 15"/>
          <p:cNvSpPr>
            <a:spLocks noGrp="1"/>
          </p:cNvSpPr>
          <p:nvPr>
            <p:ph type="title" idx="4294967295"/>
          </p:nvPr>
        </p:nvSpPr>
        <p:spPr>
          <a:xfrm>
            <a:off x="914400" y="49213"/>
            <a:ext cx="8229600" cy="1214437"/>
          </a:xfrm>
        </p:spPr>
        <p:txBody>
          <a:bodyPr/>
          <a:lstStyle/>
          <a:p>
            <a:r>
              <a:rPr lang="en-US" sz="2800" smtClean="0"/>
              <a:t>Timeliness and completeness of monthly measles reporting to WHO European Region, 2002-2010</a:t>
            </a:r>
          </a:p>
        </p:txBody>
      </p:sp>
      <p:grpSp>
        <p:nvGrpSpPr>
          <p:cNvPr id="105475" name="Group 21"/>
          <p:cNvGrpSpPr>
            <a:grpSpLocks/>
          </p:cNvGrpSpPr>
          <p:nvPr/>
        </p:nvGrpSpPr>
        <p:grpSpPr bwMode="auto">
          <a:xfrm>
            <a:off x="107950" y="2127250"/>
            <a:ext cx="8964613" cy="3317875"/>
            <a:chOff x="68" y="796"/>
            <a:chExt cx="5647" cy="2090"/>
          </a:xfrm>
        </p:grpSpPr>
        <p:grpSp>
          <p:nvGrpSpPr>
            <p:cNvPr id="105478" name="Group 16"/>
            <p:cNvGrpSpPr>
              <a:grpSpLocks/>
            </p:cNvGrpSpPr>
            <p:nvPr/>
          </p:nvGrpSpPr>
          <p:grpSpPr bwMode="auto">
            <a:xfrm>
              <a:off x="68" y="796"/>
              <a:ext cx="5647" cy="2090"/>
              <a:chOff x="68" y="796"/>
              <a:chExt cx="5647" cy="2090"/>
            </a:xfrm>
          </p:grpSpPr>
          <p:pic>
            <p:nvPicPr>
              <p:cNvPr id="105482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" y="796"/>
                <a:ext cx="5647" cy="2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5483" name="Line 7"/>
              <p:cNvSpPr>
                <a:spLocks noChangeShapeType="1"/>
              </p:cNvSpPr>
              <p:nvPr/>
            </p:nvSpPr>
            <p:spPr bwMode="auto">
              <a:xfrm flipV="1">
                <a:off x="1034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4" name="Line 8"/>
              <p:cNvSpPr>
                <a:spLocks noChangeShapeType="1"/>
              </p:cNvSpPr>
              <p:nvPr/>
            </p:nvSpPr>
            <p:spPr bwMode="auto">
              <a:xfrm flipV="1">
                <a:off x="1610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5" name="Line 9"/>
              <p:cNvSpPr>
                <a:spLocks noChangeShapeType="1"/>
              </p:cNvSpPr>
              <p:nvPr/>
            </p:nvSpPr>
            <p:spPr bwMode="auto">
              <a:xfrm flipV="1">
                <a:off x="2207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6" name="Line 10"/>
              <p:cNvSpPr>
                <a:spLocks noChangeShapeType="1"/>
              </p:cNvSpPr>
              <p:nvPr/>
            </p:nvSpPr>
            <p:spPr bwMode="auto">
              <a:xfrm flipV="1">
                <a:off x="2783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7" name="Line 11"/>
              <p:cNvSpPr>
                <a:spLocks noChangeShapeType="1"/>
              </p:cNvSpPr>
              <p:nvPr/>
            </p:nvSpPr>
            <p:spPr bwMode="auto">
              <a:xfrm flipV="1">
                <a:off x="3359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8" name="Line 12"/>
              <p:cNvSpPr>
                <a:spLocks noChangeShapeType="1"/>
              </p:cNvSpPr>
              <p:nvPr/>
            </p:nvSpPr>
            <p:spPr bwMode="auto">
              <a:xfrm flipV="1">
                <a:off x="3947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9" name="Line 13"/>
              <p:cNvSpPr>
                <a:spLocks noChangeShapeType="1"/>
              </p:cNvSpPr>
              <p:nvPr/>
            </p:nvSpPr>
            <p:spPr bwMode="auto">
              <a:xfrm flipV="1">
                <a:off x="4525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0" name="Line 14"/>
              <p:cNvSpPr>
                <a:spLocks noChangeShapeType="1"/>
              </p:cNvSpPr>
              <p:nvPr/>
            </p:nvSpPr>
            <p:spPr bwMode="auto">
              <a:xfrm flipV="1">
                <a:off x="5115" y="796"/>
                <a:ext cx="0" cy="154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79" name="Line 17"/>
            <p:cNvSpPr>
              <a:spLocks noChangeShapeType="1"/>
            </p:cNvSpPr>
            <p:nvPr/>
          </p:nvSpPr>
          <p:spPr bwMode="auto">
            <a:xfrm>
              <a:off x="445" y="1145"/>
              <a:ext cx="50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Line 19"/>
            <p:cNvSpPr>
              <a:spLocks noChangeShapeType="1"/>
            </p:cNvSpPr>
            <p:nvPr/>
          </p:nvSpPr>
          <p:spPr bwMode="auto">
            <a:xfrm flipH="1">
              <a:off x="576" y="935"/>
              <a:ext cx="2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Text Box 20"/>
            <p:cNvSpPr txBox="1">
              <a:spLocks noChangeArrowheads="1"/>
            </p:cNvSpPr>
            <p:nvPr/>
          </p:nvSpPr>
          <p:spPr bwMode="auto">
            <a:xfrm>
              <a:off x="735" y="798"/>
              <a:ext cx="7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>
                  <a:ea typeface="Arial Unicode MS"/>
                  <a:cs typeface="Arial Unicode MS"/>
                </a:rPr>
                <a:t> target &gt;80%</a:t>
              </a:r>
            </a:p>
          </p:txBody>
        </p:sp>
      </p:grpSp>
      <p:sp>
        <p:nvSpPr>
          <p:cNvPr id="105476" name="Line 24"/>
          <p:cNvSpPr>
            <a:spLocks noChangeShapeType="1"/>
          </p:cNvSpPr>
          <p:nvPr/>
        </p:nvSpPr>
        <p:spPr bwMode="auto">
          <a:xfrm>
            <a:off x="6156325" y="1989138"/>
            <a:ext cx="2468563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Line 25"/>
          <p:cNvSpPr>
            <a:spLocks noChangeShapeType="1"/>
          </p:cNvSpPr>
          <p:nvPr/>
        </p:nvSpPr>
        <p:spPr bwMode="auto">
          <a:xfrm>
            <a:off x="6156325" y="2852738"/>
            <a:ext cx="257810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54138"/>
            <a:ext cx="706913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Measles outbreaks,</a:t>
            </a:r>
            <a:br>
              <a:rPr lang="en-US" smtClean="0"/>
            </a:br>
            <a:r>
              <a:rPr lang="en-US" smtClean="0"/>
              <a:t> WHO European Region, 2010-2011*</a:t>
            </a:r>
          </a:p>
        </p:txBody>
      </p:sp>
      <p:sp>
        <p:nvSpPr>
          <p:cNvPr id="107523" name="TextBox 150"/>
          <p:cNvSpPr txBox="1">
            <a:spLocks noChangeArrowheads="1"/>
          </p:cNvSpPr>
          <p:nvPr/>
        </p:nvSpPr>
        <p:spPr bwMode="auto">
          <a:xfrm>
            <a:off x="395288" y="6457950"/>
            <a:ext cx="299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rgbClr val="000000"/>
                </a:solidFill>
                <a:latin typeface="Trebuchet MS" pitchFamily="34" charset="0"/>
                <a:ea typeface="Arial Unicode MS"/>
                <a:cs typeface="Arial Unicode MS"/>
              </a:rPr>
              <a:t>*2011: as of 05 May 2011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087438" y="2557463"/>
            <a:ext cx="2743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800" b="1">
                <a:solidFill>
                  <a:srgbClr val="000000"/>
                </a:solidFill>
                <a:ea typeface="Arial Unicode MS"/>
                <a:cs typeface="Arial Unicode MS"/>
              </a:rPr>
              <a:t>Measles outbreaks in 2010</a:t>
            </a:r>
          </a:p>
        </p:txBody>
      </p:sp>
      <p:grpSp>
        <p:nvGrpSpPr>
          <p:cNvPr id="107525" name="Group 5"/>
          <p:cNvGrpSpPr>
            <a:grpSpLocks/>
          </p:cNvGrpSpPr>
          <p:nvPr/>
        </p:nvGrpSpPr>
        <p:grpSpPr bwMode="auto">
          <a:xfrm>
            <a:off x="896938" y="2525713"/>
            <a:ext cx="252412" cy="252412"/>
            <a:chOff x="325" y="2202"/>
            <a:chExt cx="159" cy="159"/>
          </a:xfrm>
        </p:grpSpPr>
        <p:sp>
          <p:nvSpPr>
            <p:cNvPr id="107693" name="AutoShape 6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94" name="Rectangle 7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95" name="Rectangle 8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96" name="Rectangle 9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26" name="Group 10"/>
          <p:cNvGrpSpPr>
            <a:grpSpLocks/>
          </p:cNvGrpSpPr>
          <p:nvPr/>
        </p:nvGrpSpPr>
        <p:grpSpPr bwMode="auto">
          <a:xfrm>
            <a:off x="2987675" y="5229225"/>
            <a:ext cx="228600" cy="219075"/>
            <a:chOff x="325" y="2202"/>
            <a:chExt cx="159" cy="159"/>
          </a:xfrm>
        </p:grpSpPr>
        <p:sp>
          <p:nvSpPr>
            <p:cNvPr id="107689" name="AutoShape 11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90" name="Rectangle 12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91" name="Rectangle 13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92" name="Rectangle 14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27" name="Group 15"/>
          <p:cNvGrpSpPr>
            <a:grpSpLocks/>
          </p:cNvGrpSpPr>
          <p:nvPr/>
        </p:nvGrpSpPr>
        <p:grpSpPr bwMode="auto">
          <a:xfrm>
            <a:off x="2997200" y="4887913"/>
            <a:ext cx="252413" cy="252412"/>
            <a:chOff x="325" y="2202"/>
            <a:chExt cx="159" cy="159"/>
          </a:xfrm>
        </p:grpSpPr>
        <p:sp>
          <p:nvSpPr>
            <p:cNvPr id="107685" name="AutoShape 16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86" name="Rectangle 17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87" name="Rectangle 18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88" name="Rectangle 19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28" name="Group 20"/>
          <p:cNvGrpSpPr>
            <a:grpSpLocks/>
          </p:cNvGrpSpPr>
          <p:nvPr/>
        </p:nvGrpSpPr>
        <p:grpSpPr bwMode="auto">
          <a:xfrm>
            <a:off x="3276600" y="4581525"/>
            <a:ext cx="203200" cy="215900"/>
            <a:chOff x="325" y="2202"/>
            <a:chExt cx="159" cy="159"/>
          </a:xfrm>
        </p:grpSpPr>
        <p:sp>
          <p:nvSpPr>
            <p:cNvPr id="107681" name="AutoShape 21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82" name="Rectangle 22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83" name="Rectangle 23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84" name="Rectangle 24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29" name="Group 25"/>
          <p:cNvGrpSpPr>
            <a:grpSpLocks/>
          </p:cNvGrpSpPr>
          <p:nvPr/>
        </p:nvGrpSpPr>
        <p:grpSpPr bwMode="auto">
          <a:xfrm>
            <a:off x="2339975" y="3644900"/>
            <a:ext cx="252413" cy="252413"/>
            <a:chOff x="325" y="2202"/>
            <a:chExt cx="159" cy="159"/>
          </a:xfrm>
        </p:grpSpPr>
        <p:sp>
          <p:nvSpPr>
            <p:cNvPr id="107677" name="AutoShape 26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8" name="Rectangle 27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9" name="Rectangle 28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80" name="Rectangle 29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0" name="Group 30"/>
          <p:cNvGrpSpPr>
            <a:grpSpLocks/>
          </p:cNvGrpSpPr>
          <p:nvPr/>
        </p:nvGrpSpPr>
        <p:grpSpPr bwMode="auto">
          <a:xfrm>
            <a:off x="2195513" y="4076700"/>
            <a:ext cx="252412" cy="252413"/>
            <a:chOff x="325" y="2202"/>
            <a:chExt cx="159" cy="159"/>
          </a:xfrm>
        </p:grpSpPr>
        <p:sp>
          <p:nvSpPr>
            <p:cNvPr id="107673" name="AutoShape 31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4" name="Rectangle 32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5" name="Rectangle 33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6" name="Rectangle 34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1" name="Group 35"/>
          <p:cNvGrpSpPr>
            <a:grpSpLocks/>
          </p:cNvGrpSpPr>
          <p:nvPr/>
        </p:nvGrpSpPr>
        <p:grpSpPr bwMode="auto">
          <a:xfrm>
            <a:off x="2651125" y="4119563"/>
            <a:ext cx="252413" cy="252412"/>
            <a:chOff x="325" y="2202"/>
            <a:chExt cx="159" cy="159"/>
          </a:xfrm>
        </p:grpSpPr>
        <p:sp>
          <p:nvSpPr>
            <p:cNvPr id="107669" name="AutoShape 36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0" name="Rectangle 37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1" name="Rectangle 38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72" name="Rectangle 39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2" name="Group 40"/>
          <p:cNvGrpSpPr>
            <a:grpSpLocks/>
          </p:cNvGrpSpPr>
          <p:nvPr/>
        </p:nvGrpSpPr>
        <p:grpSpPr bwMode="auto">
          <a:xfrm>
            <a:off x="2498725" y="4657725"/>
            <a:ext cx="252413" cy="252413"/>
            <a:chOff x="325" y="2202"/>
            <a:chExt cx="159" cy="159"/>
          </a:xfrm>
        </p:grpSpPr>
        <p:sp>
          <p:nvSpPr>
            <p:cNvPr id="107665" name="AutoShape 41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66" name="Rectangle 42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67" name="Rectangle 43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68" name="Rectangle 44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3" name="Group 45"/>
          <p:cNvGrpSpPr>
            <a:grpSpLocks/>
          </p:cNvGrpSpPr>
          <p:nvPr/>
        </p:nvGrpSpPr>
        <p:grpSpPr bwMode="auto">
          <a:xfrm>
            <a:off x="2074863" y="3505200"/>
            <a:ext cx="252412" cy="252413"/>
            <a:chOff x="325" y="2202"/>
            <a:chExt cx="159" cy="159"/>
          </a:xfrm>
        </p:grpSpPr>
        <p:sp>
          <p:nvSpPr>
            <p:cNvPr id="107661" name="AutoShape 46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62" name="Rectangle 47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63" name="Rectangle 48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64" name="Rectangle 49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4" name="Group 50"/>
          <p:cNvGrpSpPr>
            <a:grpSpLocks/>
          </p:cNvGrpSpPr>
          <p:nvPr/>
        </p:nvGrpSpPr>
        <p:grpSpPr bwMode="auto">
          <a:xfrm>
            <a:off x="4932363" y="3500438"/>
            <a:ext cx="252412" cy="252412"/>
            <a:chOff x="325" y="2202"/>
            <a:chExt cx="159" cy="159"/>
          </a:xfrm>
        </p:grpSpPr>
        <p:sp>
          <p:nvSpPr>
            <p:cNvPr id="107657" name="AutoShape 51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8" name="Rectangle 52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9" name="Rectangle 53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60" name="Rectangle 54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5" name="Group 55"/>
          <p:cNvGrpSpPr>
            <a:grpSpLocks/>
          </p:cNvGrpSpPr>
          <p:nvPr/>
        </p:nvGrpSpPr>
        <p:grpSpPr bwMode="auto">
          <a:xfrm>
            <a:off x="900113" y="2852738"/>
            <a:ext cx="252412" cy="252412"/>
            <a:chOff x="122" y="2112"/>
            <a:chExt cx="159" cy="159"/>
          </a:xfrm>
        </p:grpSpPr>
        <p:sp>
          <p:nvSpPr>
            <p:cNvPr id="107653" name="AutoShape 56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4" name="Rectangle 57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5" name="Rectangle 58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6" name="Rectangle 59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sp>
        <p:nvSpPr>
          <p:cNvPr id="107536" name="Text Box 60"/>
          <p:cNvSpPr txBox="1">
            <a:spLocks noChangeArrowheads="1"/>
          </p:cNvSpPr>
          <p:nvPr/>
        </p:nvSpPr>
        <p:spPr bwMode="auto">
          <a:xfrm>
            <a:off x="1082675" y="2870200"/>
            <a:ext cx="2743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800" b="1">
                <a:solidFill>
                  <a:srgbClr val="000000"/>
                </a:solidFill>
                <a:ea typeface="Arial Unicode MS"/>
                <a:cs typeface="Arial Unicode MS"/>
              </a:rPr>
              <a:t>Measles outbreaks in 2011</a:t>
            </a:r>
          </a:p>
        </p:txBody>
      </p:sp>
      <p:grpSp>
        <p:nvGrpSpPr>
          <p:cNvPr id="107537" name="Group 61"/>
          <p:cNvGrpSpPr>
            <a:grpSpLocks/>
          </p:cNvGrpSpPr>
          <p:nvPr/>
        </p:nvGrpSpPr>
        <p:grpSpPr bwMode="auto">
          <a:xfrm>
            <a:off x="2987675" y="3213100"/>
            <a:ext cx="252413" cy="252413"/>
            <a:chOff x="122" y="2112"/>
            <a:chExt cx="159" cy="159"/>
          </a:xfrm>
        </p:grpSpPr>
        <p:sp>
          <p:nvSpPr>
            <p:cNvPr id="107649" name="AutoShape 6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0" name="Rectangle 6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1" name="Rectangle 6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52" name="Rectangle 6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8" name="Group 66"/>
          <p:cNvGrpSpPr>
            <a:grpSpLocks/>
          </p:cNvGrpSpPr>
          <p:nvPr/>
        </p:nvGrpSpPr>
        <p:grpSpPr bwMode="auto">
          <a:xfrm>
            <a:off x="3497263" y="5580063"/>
            <a:ext cx="252412" cy="252412"/>
            <a:chOff x="325" y="2202"/>
            <a:chExt cx="159" cy="159"/>
          </a:xfrm>
        </p:grpSpPr>
        <p:sp>
          <p:nvSpPr>
            <p:cNvPr id="107645" name="AutoShape 67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46" name="Rectangle 68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47" name="Rectangle 69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48" name="Rectangle 70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39" name="Group 71"/>
          <p:cNvGrpSpPr>
            <a:grpSpLocks/>
          </p:cNvGrpSpPr>
          <p:nvPr/>
        </p:nvGrpSpPr>
        <p:grpSpPr bwMode="auto">
          <a:xfrm>
            <a:off x="2859088" y="3689350"/>
            <a:ext cx="252412" cy="252413"/>
            <a:chOff x="122" y="2112"/>
            <a:chExt cx="159" cy="159"/>
          </a:xfrm>
        </p:grpSpPr>
        <p:sp>
          <p:nvSpPr>
            <p:cNvPr id="107641" name="AutoShape 7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42" name="Rectangle 7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43" name="Rectangle 7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44" name="Rectangle 7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0" name="Group 76"/>
          <p:cNvGrpSpPr>
            <a:grpSpLocks/>
          </p:cNvGrpSpPr>
          <p:nvPr/>
        </p:nvGrpSpPr>
        <p:grpSpPr bwMode="auto">
          <a:xfrm>
            <a:off x="2124075" y="4292600"/>
            <a:ext cx="252413" cy="252413"/>
            <a:chOff x="122" y="2112"/>
            <a:chExt cx="159" cy="159"/>
          </a:xfrm>
        </p:grpSpPr>
        <p:sp>
          <p:nvSpPr>
            <p:cNvPr id="107637" name="AutoShape 77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8" name="Rectangle 78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9" name="Rectangle 79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40" name="Rectangle 80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1" name="Group 81"/>
          <p:cNvGrpSpPr>
            <a:grpSpLocks/>
          </p:cNvGrpSpPr>
          <p:nvPr/>
        </p:nvGrpSpPr>
        <p:grpSpPr bwMode="auto">
          <a:xfrm>
            <a:off x="2727325" y="3929063"/>
            <a:ext cx="252413" cy="252412"/>
            <a:chOff x="122" y="2112"/>
            <a:chExt cx="159" cy="159"/>
          </a:xfrm>
        </p:grpSpPr>
        <p:sp>
          <p:nvSpPr>
            <p:cNvPr id="107633" name="AutoShape 8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4" name="Rectangle 8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5" name="Rectangle 8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6" name="Rectangle 8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2" name="Group 91"/>
          <p:cNvGrpSpPr>
            <a:grpSpLocks/>
          </p:cNvGrpSpPr>
          <p:nvPr/>
        </p:nvGrpSpPr>
        <p:grpSpPr bwMode="auto">
          <a:xfrm>
            <a:off x="2997200" y="4619625"/>
            <a:ext cx="252413" cy="252413"/>
            <a:chOff x="325" y="2202"/>
            <a:chExt cx="159" cy="159"/>
          </a:xfrm>
        </p:grpSpPr>
        <p:sp>
          <p:nvSpPr>
            <p:cNvPr id="107629" name="AutoShape 92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0" name="Rectangle 93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1" name="Rectangle 94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32" name="Rectangle 95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3" name="Group 96"/>
          <p:cNvGrpSpPr>
            <a:grpSpLocks/>
          </p:cNvGrpSpPr>
          <p:nvPr/>
        </p:nvGrpSpPr>
        <p:grpSpPr bwMode="auto">
          <a:xfrm>
            <a:off x="3203575" y="3500438"/>
            <a:ext cx="252413" cy="252412"/>
            <a:chOff x="122" y="2112"/>
            <a:chExt cx="159" cy="159"/>
          </a:xfrm>
        </p:grpSpPr>
        <p:sp>
          <p:nvSpPr>
            <p:cNvPr id="107625" name="AutoShape 97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26" name="Rectangle 98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27" name="Rectangle 99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28" name="Rectangle 100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4" name="Group 101"/>
          <p:cNvGrpSpPr>
            <a:grpSpLocks/>
          </p:cNvGrpSpPr>
          <p:nvPr/>
        </p:nvGrpSpPr>
        <p:grpSpPr bwMode="auto">
          <a:xfrm>
            <a:off x="3419475" y="5084763"/>
            <a:ext cx="252413" cy="252412"/>
            <a:chOff x="122" y="2112"/>
            <a:chExt cx="159" cy="159"/>
          </a:xfrm>
        </p:grpSpPr>
        <p:sp>
          <p:nvSpPr>
            <p:cNvPr id="107621" name="AutoShape 10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22" name="Rectangle 10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23" name="Rectangle 10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24" name="Rectangle 10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5" name="Group 106"/>
          <p:cNvGrpSpPr>
            <a:grpSpLocks/>
          </p:cNvGrpSpPr>
          <p:nvPr/>
        </p:nvGrpSpPr>
        <p:grpSpPr bwMode="auto">
          <a:xfrm>
            <a:off x="1763713" y="4437063"/>
            <a:ext cx="252412" cy="252412"/>
            <a:chOff x="325" y="2202"/>
            <a:chExt cx="159" cy="159"/>
          </a:xfrm>
        </p:grpSpPr>
        <p:sp>
          <p:nvSpPr>
            <p:cNvPr id="107617" name="AutoShape 107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8" name="Rectangle 108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9" name="Rectangle 109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20" name="Rectangle 110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6" name="Group 111"/>
          <p:cNvGrpSpPr>
            <a:grpSpLocks/>
          </p:cNvGrpSpPr>
          <p:nvPr/>
        </p:nvGrpSpPr>
        <p:grpSpPr bwMode="auto">
          <a:xfrm>
            <a:off x="2420938" y="4351338"/>
            <a:ext cx="252412" cy="252412"/>
            <a:chOff x="325" y="2202"/>
            <a:chExt cx="159" cy="159"/>
          </a:xfrm>
        </p:grpSpPr>
        <p:sp>
          <p:nvSpPr>
            <p:cNvPr id="107613" name="AutoShape 112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4" name="Rectangle 113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5" name="Rectangle 114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6" name="Rectangle 115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7" name="Group 116"/>
          <p:cNvGrpSpPr>
            <a:grpSpLocks/>
          </p:cNvGrpSpPr>
          <p:nvPr/>
        </p:nvGrpSpPr>
        <p:grpSpPr bwMode="auto">
          <a:xfrm>
            <a:off x="2420938" y="4273550"/>
            <a:ext cx="252412" cy="252413"/>
            <a:chOff x="122" y="2112"/>
            <a:chExt cx="159" cy="159"/>
          </a:xfrm>
        </p:grpSpPr>
        <p:sp>
          <p:nvSpPr>
            <p:cNvPr id="107609" name="AutoShape 117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0" name="Rectangle 118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1" name="Rectangle 119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12" name="Rectangle 120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8" name="Group 121"/>
          <p:cNvGrpSpPr>
            <a:grpSpLocks/>
          </p:cNvGrpSpPr>
          <p:nvPr/>
        </p:nvGrpSpPr>
        <p:grpSpPr bwMode="auto">
          <a:xfrm>
            <a:off x="5472113" y="4905375"/>
            <a:ext cx="252412" cy="252413"/>
            <a:chOff x="325" y="2202"/>
            <a:chExt cx="159" cy="159"/>
          </a:xfrm>
        </p:grpSpPr>
        <p:sp>
          <p:nvSpPr>
            <p:cNvPr id="107605" name="AutoShape 122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06" name="Rectangle 123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07" name="Rectangle 124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08" name="Rectangle 125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49" name="Group 126"/>
          <p:cNvGrpSpPr>
            <a:grpSpLocks/>
          </p:cNvGrpSpPr>
          <p:nvPr/>
        </p:nvGrpSpPr>
        <p:grpSpPr bwMode="auto">
          <a:xfrm>
            <a:off x="5580063" y="3500438"/>
            <a:ext cx="252412" cy="252412"/>
            <a:chOff x="122" y="2112"/>
            <a:chExt cx="159" cy="159"/>
          </a:xfrm>
        </p:grpSpPr>
        <p:sp>
          <p:nvSpPr>
            <p:cNvPr id="107601" name="AutoShape 127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02" name="Rectangle 128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03" name="Rectangle 129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04" name="Rectangle 130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0" name="Group 131"/>
          <p:cNvGrpSpPr>
            <a:grpSpLocks/>
          </p:cNvGrpSpPr>
          <p:nvPr/>
        </p:nvGrpSpPr>
        <p:grpSpPr bwMode="auto">
          <a:xfrm>
            <a:off x="7019925" y="2708275"/>
            <a:ext cx="252413" cy="252413"/>
            <a:chOff x="325" y="2202"/>
            <a:chExt cx="159" cy="159"/>
          </a:xfrm>
        </p:grpSpPr>
        <p:sp>
          <p:nvSpPr>
            <p:cNvPr id="107597" name="AutoShape 132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8" name="Rectangle 133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9" name="Rectangle 134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600" name="Rectangle 135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1" name="Group 136"/>
          <p:cNvGrpSpPr>
            <a:grpSpLocks/>
          </p:cNvGrpSpPr>
          <p:nvPr/>
        </p:nvGrpSpPr>
        <p:grpSpPr bwMode="auto">
          <a:xfrm>
            <a:off x="4500563" y="4005263"/>
            <a:ext cx="252412" cy="252412"/>
            <a:chOff x="122" y="2112"/>
            <a:chExt cx="159" cy="159"/>
          </a:xfrm>
        </p:grpSpPr>
        <p:sp>
          <p:nvSpPr>
            <p:cNvPr id="107593" name="AutoShape 137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4" name="Rectangle 138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5" name="Rectangle 139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6" name="Rectangle 140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2" name="Group 141"/>
          <p:cNvGrpSpPr>
            <a:grpSpLocks/>
          </p:cNvGrpSpPr>
          <p:nvPr/>
        </p:nvGrpSpPr>
        <p:grpSpPr bwMode="auto">
          <a:xfrm>
            <a:off x="4379913" y="5157788"/>
            <a:ext cx="252412" cy="252412"/>
            <a:chOff x="325" y="2202"/>
            <a:chExt cx="159" cy="159"/>
          </a:xfrm>
        </p:grpSpPr>
        <p:sp>
          <p:nvSpPr>
            <p:cNvPr id="107589" name="AutoShape 142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0" name="Rectangle 143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1" name="Rectangle 144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92" name="Rectangle 145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3" name="Group 146"/>
          <p:cNvGrpSpPr>
            <a:grpSpLocks/>
          </p:cNvGrpSpPr>
          <p:nvPr/>
        </p:nvGrpSpPr>
        <p:grpSpPr bwMode="auto">
          <a:xfrm>
            <a:off x="3305175" y="4811713"/>
            <a:ext cx="252413" cy="252412"/>
            <a:chOff x="325" y="2202"/>
            <a:chExt cx="159" cy="159"/>
          </a:xfrm>
        </p:grpSpPr>
        <p:sp>
          <p:nvSpPr>
            <p:cNvPr id="107585" name="AutoShape 147"/>
            <p:cNvSpPr>
              <a:spLocks noChangeArrowheads="1"/>
            </p:cNvSpPr>
            <p:nvPr/>
          </p:nvSpPr>
          <p:spPr bwMode="auto">
            <a:xfrm>
              <a:off x="325" y="220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86" name="Rectangle 148"/>
            <p:cNvSpPr>
              <a:spLocks noChangeArrowheads="1"/>
            </p:cNvSpPr>
            <p:nvPr/>
          </p:nvSpPr>
          <p:spPr bwMode="auto">
            <a:xfrm>
              <a:off x="395" y="224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87" name="Rectangle 149"/>
            <p:cNvSpPr>
              <a:spLocks noChangeArrowheads="1"/>
            </p:cNvSpPr>
            <p:nvPr/>
          </p:nvSpPr>
          <p:spPr bwMode="auto">
            <a:xfrm>
              <a:off x="366" y="228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88" name="Rectangle 150"/>
            <p:cNvSpPr>
              <a:spLocks noChangeArrowheads="1"/>
            </p:cNvSpPr>
            <p:nvPr/>
          </p:nvSpPr>
          <p:spPr bwMode="auto">
            <a:xfrm>
              <a:off x="423" y="226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4" name="Group 151"/>
          <p:cNvGrpSpPr>
            <a:grpSpLocks/>
          </p:cNvGrpSpPr>
          <p:nvPr/>
        </p:nvGrpSpPr>
        <p:grpSpPr bwMode="auto">
          <a:xfrm>
            <a:off x="1619250" y="4581525"/>
            <a:ext cx="252413" cy="252413"/>
            <a:chOff x="122" y="2112"/>
            <a:chExt cx="159" cy="159"/>
          </a:xfrm>
        </p:grpSpPr>
        <p:sp>
          <p:nvSpPr>
            <p:cNvPr id="107581" name="AutoShape 15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82" name="Rectangle 15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83" name="Rectangle 15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84" name="Rectangle 15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5" name="Group 86"/>
          <p:cNvGrpSpPr>
            <a:grpSpLocks/>
          </p:cNvGrpSpPr>
          <p:nvPr/>
        </p:nvGrpSpPr>
        <p:grpSpPr bwMode="auto">
          <a:xfrm>
            <a:off x="2959100" y="4695825"/>
            <a:ext cx="252413" cy="252413"/>
            <a:chOff x="122" y="2112"/>
            <a:chExt cx="159" cy="159"/>
          </a:xfrm>
        </p:grpSpPr>
        <p:sp>
          <p:nvSpPr>
            <p:cNvPr id="107577" name="AutoShape 87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8" name="Rectangle 88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9" name="Rectangle 89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80" name="Rectangle 90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6" name="Group 156"/>
          <p:cNvGrpSpPr>
            <a:grpSpLocks/>
          </p:cNvGrpSpPr>
          <p:nvPr/>
        </p:nvGrpSpPr>
        <p:grpSpPr bwMode="auto">
          <a:xfrm>
            <a:off x="2916238" y="4868863"/>
            <a:ext cx="252412" cy="252412"/>
            <a:chOff x="122" y="2112"/>
            <a:chExt cx="159" cy="159"/>
          </a:xfrm>
        </p:grpSpPr>
        <p:sp>
          <p:nvSpPr>
            <p:cNvPr id="107573" name="AutoShape 157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4" name="Rectangle 158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5" name="Rectangle 159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6" name="Rectangle 160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sp>
        <p:nvSpPr>
          <p:cNvPr id="107557" name="WordArt 161"/>
          <p:cNvSpPr>
            <a:spLocks noChangeArrowheads="1" noChangeShapeType="1" noTextEdit="1"/>
          </p:cNvSpPr>
          <p:nvPr/>
        </p:nvSpPr>
        <p:spPr bwMode="auto">
          <a:xfrm>
            <a:off x="5661025" y="4633913"/>
            <a:ext cx="228600" cy="16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Lucida Bright"/>
              </a:rPr>
              <a:t>?</a:t>
            </a:r>
          </a:p>
        </p:txBody>
      </p:sp>
      <p:grpSp>
        <p:nvGrpSpPr>
          <p:cNvPr id="107558" name="Group 61"/>
          <p:cNvGrpSpPr>
            <a:grpSpLocks/>
          </p:cNvGrpSpPr>
          <p:nvPr/>
        </p:nvGrpSpPr>
        <p:grpSpPr bwMode="auto">
          <a:xfrm>
            <a:off x="2590800" y="3681413"/>
            <a:ext cx="252413" cy="252412"/>
            <a:chOff x="122" y="2112"/>
            <a:chExt cx="159" cy="159"/>
          </a:xfrm>
        </p:grpSpPr>
        <p:sp>
          <p:nvSpPr>
            <p:cNvPr id="107569" name="AutoShape 6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0" name="Rectangle 6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1" name="Rectangle 6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72" name="Rectangle 6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59" name="Group 61"/>
          <p:cNvGrpSpPr>
            <a:grpSpLocks/>
          </p:cNvGrpSpPr>
          <p:nvPr/>
        </p:nvGrpSpPr>
        <p:grpSpPr bwMode="auto">
          <a:xfrm>
            <a:off x="2374900" y="3933825"/>
            <a:ext cx="252413" cy="252413"/>
            <a:chOff x="122" y="2112"/>
            <a:chExt cx="159" cy="159"/>
          </a:xfrm>
        </p:grpSpPr>
        <p:sp>
          <p:nvSpPr>
            <p:cNvPr id="107565" name="AutoShape 6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66" name="Rectangle 6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67" name="Rectangle 6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68" name="Rectangle 6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  <p:grpSp>
        <p:nvGrpSpPr>
          <p:cNvPr id="107560" name="Group 61"/>
          <p:cNvGrpSpPr>
            <a:grpSpLocks/>
          </p:cNvGrpSpPr>
          <p:nvPr/>
        </p:nvGrpSpPr>
        <p:grpSpPr bwMode="auto">
          <a:xfrm>
            <a:off x="6084888" y="4832350"/>
            <a:ext cx="252412" cy="252413"/>
            <a:chOff x="122" y="2112"/>
            <a:chExt cx="159" cy="159"/>
          </a:xfrm>
        </p:grpSpPr>
        <p:sp>
          <p:nvSpPr>
            <p:cNvPr id="107561" name="AutoShape 62"/>
            <p:cNvSpPr>
              <a:spLocks noChangeArrowheads="1"/>
            </p:cNvSpPr>
            <p:nvPr/>
          </p:nvSpPr>
          <p:spPr bwMode="auto">
            <a:xfrm>
              <a:off x="122" y="2112"/>
              <a:ext cx="159" cy="159"/>
            </a:xfrm>
            <a:prstGeom prst="star16">
              <a:avLst>
                <a:gd name="adj" fmla="val 3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62" name="Rectangle 63"/>
            <p:cNvSpPr>
              <a:spLocks noChangeArrowheads="1"/>
            </p:cNvSpPr>
            <p:nvPr/>
          </p:nvSpPr>
          <p:spPr bwMode="auto">
            <a:xfrm>
              <a:off x="192" y="2151"/>
              <a:ext cx="21" cy="6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63" name="Rectangle 64"/>
            <p:cNvSpPr>
              <a:spLocks noChangeArrowheads="1"/>
            </p:cNvSpPr>
            <p:nvPr/>
          </p:nvSpPr>
          <p:spPr bwMode="auto">
            <a:xfrm>
              <a:off x="163" y="2190"/>
              <a:ext cx="21" cy="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07564" name="Rectangle 65"/>
            <p:cNvSpPr>
              <a:spLocks noChangeArrowheads="1"/>
            </p:cNvSpPr>
            <p:nvPr/>
          </p:nvSpPr>
          <p:spPr bwMode="auto">
            <a:xfrm>
              <a:off x="220" y="2171"/>
              <a:ext cx="21" cy="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</a:t>
            </a:r>
            <a:br>
              <a:rPr lang="en-US" smtClean="0"/>
            </a:br>
            <a:r>
              <a:rPr lang="en-US" smtClean="0"/>
              <a:t>measles outbreaks in 2010-2011</a:t>
            </a:r>
          </a:p>
        </p:txBody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Outbreaks emerging all over the Region with circulation of endemic virus (over the border)</a:t>
            </a:r>
          </a:p>
          <a:p>
            <a:pPr>
              <a:lnSpc>
                <a:spcPct val="90000"/>
              </a:lnSpc>
            </a:pPr>
            <a:r>
              <a:rPr lang="en-US" smtClean="0"/>
              <a:t>Few cases to ~24000</a:t>
            </a:r>
          </a:p>
          <a:p>
            <a:pPr>
              <a:lnSpc>
                <a:spcPct val="90000"/>
              </a:lnSpc>
            </a:pPr>
            <a:r>
              <a:rPr lang="en-US" smtClean="0"/>
              <a:t>Different age groups and NOT IMMUNIZED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Beginning in young adults and children in the age for routine immunization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Spreading to children &lt;1year of age </a:t>
            </a:r>
          </a:p>
          <a:p>
            <a:pPr>
              <a:lnSpc>
                <a:spcPct val="90000"/>
              </a:lnSpc>
            </a:pPr>
            <a:r>
              <a:rPr lang="en-US" smtClean="0"/>
              <a:t>In some countries starting in specific subpopulation, but later spread into general population (nosocomial)</a:t>
            </a:r>
          </a:p>
          <a:p>
            <a:pPr>
              <a:lnSpc>
                <a:spcPct val="90000"/>
              </a:lnSpc>
            </a:pPr>
            <a:r>
              <a:rPr lang="en-US" smtClean="0"/>
              <a:t>Exportation to other Regions (measles free PAHO)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1211263"/>
            <a:ext cx="2555875" cy="5661025"/>
          </a:xfrm>
        </p:spPr>
      </p:pic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6838"/>
            <a:ext cx="8229600" cy="5230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smtClean="0"/>
              <a:t>Platform for: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/>
              <a:t>providing information on vaccine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benefits and safety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/>
              <a:t>increasing demand for vaccines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/>
              <a:t>advocating for political support and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financial commitment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smtClean="0"/>
              <a:t>2011: </a:t>
            </a:r>
            <a:r>
              <a:rPr lang="en-US" sz="2400" b="1" i="1" smtClean="0"/>
              <a:t>”Shared solutions to common threats”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/>
              <a:t>WHO/Europe round table and press release on measles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/>
              <a:t>52 Member States participated (47 Member States participated in 2010)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109571" name="TextBox 3"/>
          <p:cNvSpPr txBox="1">
            <a:spLocks noChangeArrowheads="1"/>
          </p:cNvSpPr>
          <p:nvPr/>
        </p:nvSpPr>
        <p:spPr bwMode="auto">
          <a:xfrm>
            <a:off x="414338" y="188913"/>
            <a:ext cx="8729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latin typeface="Trebuchet MS" pitchFamily="34" charset="0"/>
              </a:rPr>
              <a:t>Strategy 4.  Improving information on benefits and </a:t>
            </a:r>
            <a:br>
              <a:rPr lang="en-US" sz="280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>
                <a:solidFill>
                  <a:schemeClr val="bg1"/>
                </a:solidFill>
                <a:latin typeface="Trebuchet MS" pitchFamily="34" charset="0"/>
              </a:rPr>
              <a:t>risks of immunization: European Immunization Week </a:t>
            </a:r>
          </a:p>
        </p:txBody>
      </p:sp>
      <p:pic>
        <p:nvPicPr>
          <p:cNvPr id="109572" name="Picture 6" descr="mathilde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7063" y="5627688"/>
            <a:ext cx="8969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/>
          </p:cNvSpPr>
          <p:nvPr>
            <p:ph type="body" idx="4294967295"/>
          </p:nvPr>
        </p:nvSpPr>
        <p:spPr>
          <a:xfrm>
            <a:off x="250825" y="1341438"/>
            <a:ext cx="8640763" cy="5256212"/>
          </a:xfrm>
        </p:spPr>
        <p:txBody>
          <a:bodyPr/>
          <a:lstStyle/>
          <a:p>
            <a:pPr marL="533400" indent="-533400" defTabSz="914400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1.	TIPPS</a:t>
            </a:r>
            <a:r>
              <a:rPr lang="en-US" sz="1400" smtClean="0"/>
              <a:t> (Tailoring Immunization Programmes to Profile Susceptibles)</a:t>
            </a:r>
          </a:p>
          <a:p>
            <a:pPr marL="533400" indent="-533400" defTabSz="914400">
              <a:lnSpc>
                <a:spcPct val="80000"/>
              </a:lnSpc>
              <a:buFont typeface="Arial" charset="0"/>
              <a:buNone/>
            </a:pPr>
            <a:r>
              <a:rPr lang="en-US" sz="1400" smtClean="0"/>
              <a:t>	(pilots in Armenia (Oct) &amp; Bosnia &amp; Herzegovina (Dec)</a:t>
            </a:r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	a. Formative Research Tool (under development) </a:t>
            </a:r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	b. Behavioural and Communications Profiling Framework (model developed, testing underway) </a:t>
            </a:r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	c. Compendium of global best practices (Jan 2012)</a:t>
            </a:r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endParaRPr lang="en-US" sz="1600" smtClean="0"/>
          </a:p>
          <a:p>
            <a:pPr marL="533400" indent="-533400" defTabSz="914400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3.	Outbreak and crisis communications response support to Member States</a:t>
            </a:r>
          </a:p>
          <a:p>
            <a:pPr marL="533400" indent="-533400" defTabSz="914400">
              <a:lnSpc>
                <a:spcPct val="80000"/>
              </a:lnSpc>
              <a:buFont typeface="Arial" charset="0"/>
              <a:buChar char="•"/>
            </a:pPr>
            <a:endParaRPr lang="en-US" sz="1800" smtClean="0"/>
          </a:p>
          <a:p>
            <a:pPr marL="533400" indent="-533400" defTabSz="914400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5.	Publications and PR materials (Monthly Epi Brief, Immunization Highlights (anual), Euro Immunization Monitor (quarterly)) </a:t>
            </a:r>
          </a:p>
          <a:p>
            <a:pPr marL="533400" indent="-533400" defTabSz="914400">
              <a:lnSpc>
                <a:spcPct val="80000"/>
              </a:lnSpc>
              <a:buFont typeface="Arial" charset="0"/>
              <a:buAutoNum type="arabicPeriod"/>
            </a:pPr>
            <a:endParaRPr lang="en-US" sz="1800" smtClean="0"/>
          </a:p>
          <a:p>
            <a:pPr marL="533400" indent="-533400" defTabSz="914400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6.	EURO Vaccine Communications Working Group (October, Istanbul)</a:t>
            </a:r>
          </a:p>
          <a:p>
            <a:pPr marL="533400" indent="-533400" defTabSz="914400">
              <a:lnSpc>
                <a:spcPct val="80000"/>
              </a:lnSpc>
              <a:buFont typeface="Arial" charset="0"/>
              <a:buChar char="•"/>
            </a:pPr>
            <a:endParaRPr lang="en-US" sz="1800" smtClean="0"/>
          </a:p>
          <a:p>
            <a:pPr marL="533400" indent="-533400" defTabSz="914400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7.	Vaccine Safety Communications Manual</a:t>
            </a:r>
          </a:p>
          <a:p>
            <a:pPr marL="533400" indent="-533400" defTabSz="914400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marL="533400" indent="-533400" defTabSz="914400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8.	Social media platform development, blogger mapping and outreach strategy </a:t>
            </a:r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endParaRPr lang="en-US" sz="1800" smtClean="0"/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endParaRPr lang="en-US" sz="1800" smtClean="0"/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endParaRPr lang="en-US" sz="1200" smtClean="0"/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endParaRPr lang="en-US" sz="1200" smtClean="0"/>
          </a:p>
          <a:p>
            <a:pPr marL="533400" indent="-533400" defTabSz="914400">
              <a:lnSpc>
                <a:spcPct val="80000"/>
              </a:lnSpc>
              <a:buFont typeface="Wingdings" pitchFamily="2" charset="2"/>
              <a:buNone/>
            </a:pPr>
            <a:endParaRPr lang="en-US" sz="1200" smtClean="0"/>
          </a:p>
          <a:p>
            <a:pPr marL="990600" lvl="1" indent="-466725" defTabSz="914400">
              <a:lnSpc>
                <a:spcPct val="80000"/>
              </a:lnSpc>
            </a:pPr>
            <a:endParaRPr lang="en-US" sz="1200" smtClean="0"/>
          </a:p>
          <a:p>
            <a:pPr marL="990600" lvl="1" indent="-466725" defTabSz="914400">
              <a:lnSpc>
                <a:spcPct val="80000"/>
              </a:lnSpc>
              <a:buFont typeface="Arial" charset="0"/>
              <a:buNone/>
            </a:pPr>
            <a:endParaRPr lang="en-US" sz="1200" smtClean="0"/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1547813" y="404813"/>
            <a:ext cx="7056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WHO Vaccine Communications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 idx="4294967295"/>
          </p:nvPr>
        </p:nvSpPr>
        <p:spPr/>
        <p:txBody>
          <a:bodyPr lIns="91296" tIns="45648" rIns="91296" bIns="45648"/>
          <a:lstStyle/>
          <a:p>
            <a:pPr eaLnBrk="1" hangingPunct="1"/>
            <a:r>
              <a:rPr lang="en-US" sz="2800" smtClean="0"/>
              <a:t>Vaccine Related Events </a:t>
            </a:r>
            <a:br>
              <a:rPr lang="en-US" sz="2800" smtClean="0"/>
            </a:br>
            <a:r>
              <a:rPr lang="en-US" sz="2800" smtClean="0"/>
              <a:t>– Managing the Communications Response</a:t>
            </a:r>
          </a:p>
        </p:txBody>
      </p:sp>
      <p:sp>
        <p:nvSpPr>
          <p:cNvPr id="11264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547813"/>
            <a:ext cx="6769100" cy="5310187"/>
          </a:xfrm>
        </p:spPr>
        <p:txBody>
          <a:bodyPr lIns="91296" tIns="45648" rIns="91296" bIns="45648"/>
          <a:lstStyle/>
          <a:p>
            <a:pPr marL="341313" indent="-341313" defTabSz="455613" eaLnBrk="1" hangingPunct="1">
              <a:spcBef>
                <a:spcPct val="50000"/>
              </a:spcBef>
            </a:pPr>
            <a:r>
              <a:rPr lang="en-GB" sz="2000" smtClean="0"/>
              <a:t>Manual for MS    –   testing in BiH </a:t>
            </a:r>
            <a:r>
              <a:rPr lang="en-GB" sz="2000" u="sng" smtClean="0"/>
              <a:t>today</a:t>
            </a:r>
          </a:p>
          <a:p>
            <a:pPr marL="341313" indent="-341313" defTabSz="455613" eaLnBrk="1" hangingPunct="1">
              <a:spcBef>
                <a:spcPct val="50000"/>
              </a:spcBef>
            </a:pPr>
            <a:r>
              <a:rPr lang="en-GB" sz="2000" smtClean="0"/>
              <a:t>To avoid erosion of trust in immunization programmes </a:t>
            </a:r>
          </a:p>
          <a:p>
            <a:pPr marL="341313" indent="-341313" defTabSz="455613" eaLnBrk="1" hangingPunct="1">
              <a:spcBef>
                <a:spcPct val="50000"/>
              </a:spcBef>
            </a:pPr>
            <a:r>
              <a:rPr lang="en-GB" sz="2000" smtClean="0"/>
              <a:t>Anticipating safety ‘event’ impact on public confidence in immunization programme</a:t>
            </a:r>
          </a:p>
          <a:p>
            <a:pPr marL="341313" indent="-341313" defTabSz="455613" eaLnBrk="1" hangingPunct="1">
              <a:spcBef>
                <a:spcPct val="50000"/>
              </a:spcBef>
            </a:pPr>
            <a:r>
              <a:rPr lang="en-GB" sz="2000" smtClean="0"/>
              <a:t>Determining appropriate responses – active versus passive, precautionary versus comprehensive</a:t>
            </a:r>
          </a:p>
          <a:p>
            <a:pPr marL="341313" indent="-341313" defTabSz="455613" eaLnBrk="1" hangingPunct="1">
              <a:spcBef>
                <a:spcPct val="50000"/>
              </a:spcBef>
            </a:pPr>
            <a:r>
              <a:rPr lang="en-GB" sz="2000" smtClean="0"/>
              <a:t>Templates and tools to enable vaccine safety event communication strategy development by MS</a:t>
            </a:r>
          </a:p>
          <a:p>
            <a:pPr marL="341313" indent="-341313" defTabSz="455613" eaLnBrk="1" hangingPunct="1">
              <a:spcBef>
                <a:spcPct val="50000"/>
              </a:spcBef>
            </a:pPr>
            <a:r>
              <a:rPr lang="en-GB" sz="2000" smtClean="0"/>
              <a:t>Scenarios and case studies on different communication responses</a:t>
            </a:r>
          </a:p>
          <a:p>
            <a:pPr marL="341313" indent="-341313" defTabSz="455613" eaLnBrk="1" hangingPunct="1">
              <a:spcBef>
                <a:spcPct val="50000"/>
              </a:spcBef>
            </a:pPr>
            <a:r>
              <a:rPr lang="en-GB" sz="2000" smtClean="0"/>
              <a:t>Manual is applicable to other Regions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3" y="1214438"/>
            <a:ext cx="22272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3521075"/>
            <a:ext cx="19907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Outbreaks in vulnerable populations:  pockets of unimmunized/under immunized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4B7D8-35B1-429B-9872-1C1F4F3458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13667" name="Picture 4" descr="C:\Documents and Settings\stsolova\Local Settings\Temporary Internet Files\Content.Word\IMG_4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452813"/>
            <a:ext cx="43799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5" descr="C:\Documents and Settings\stsolova\Local Settings\Temporary Internet Files\Content.Word\Roma geto-Sliv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1214438"/>
            <a:ext cx="37560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8" descr="IMG_48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385127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 idx="4294967295"/>
          </p:nvPr>
        </p:nvSpPr>
        <p:spPr>
          <a:xfrm>
            <a:off x="1447800" y="0"/>
            <a:ext cx="7696200" cy="1214438"/>
          </a:xfrm>
        </p:spPr>
        <p:txBody>
          <a:bodyPr/>
          <a:lstStyle/>
          <a:p>
            <a:r>
              <a:rPr lang="en-US" sz="2800" smtClean="0">
                <a:latin typeface="Trebuchet MS" pitchFamily="34" charset="0"/>
              </a:rPr>
              <a:t>Measles and rubella elimination verification planned activities, WHO European Region</a:t>
            </a:r>
          </a:p>
        </p:txBody>
      </p:sp>
      <p:graphicFrame>
        <p:nvGraphicFramePr>
          <p:cNvPr id="345091" name="Group 3"/>
          <p:cNvGraphicFramePr>
            <a:graphicFrameLocks noGrp="1"/>
          </p:cNvGraphicFramePr>
          <p:nvPr>
            <p:ph idx="4294967295"/>
          </p:nvPr>
        </p:nvGraphicFramePr>
        <p:xfrm>
          <a:off x="250825" y="1628775"/>
          <a:ext cx="8569325" cy="4843463"/>
        </p:xfrm>
        <a:graphic>
          <a:graphicData uri="http://schemas.openxmlformats.org/drawingml/2006/table">
            <a:tbl>
              <a:tblPr/>
              <a:tblGrid>
                <a:gridCol w="1712958"/>
                <a:gridCol w="1704175"/>
                <a:gridCol w="1786748"/>
                <a:gridCol w="1780127"/>
                <a:gridCol w="1584944"/>
              </a:tblGrid>
              <a:tr h="484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Jan-Dec ‘10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Dec’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Jan-Oct ‘11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Nov‘11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Dec‘11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Meeting on feasibility and feed back from internal consult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Analysis of funding requirements and advocacy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Consultation with country technical experts to finalize framework and address gaps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Work on  guidelines and reporting forms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Guidelines finalized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Form regional verification commission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Finalize 2011-2015 Strategic Plan for the Region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First meeting of MRRVC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Meeting with European inter-governmental council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Preliminary feedback to countries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Form national verification committees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214438"/>
          </a:xfrm>
        </p:spPr>
        <p:txBody>
          <a:bodyPr/>
          <a:lstStyle/>
          <a:p>
            <a:pPr algn="r"/>
            <a:r>
              <a:rPr lang="en-US" sz="3200" smtClean="0"/>
              <a:t>Estimated Costs (US$) 2012</a:t>
            </a:r>
            <a:br>
              <a:rPr lang="en-US" sz="3200" smtClean="0"/>
            </a:br>
            <a:r>
              <a:rPr lang="en-US" sz="3200" smtClean="0"/>
              <a:t> European Region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19CC-DDED-4B56-B51E-E6301C45D5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569325" cy="381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823"/>
                <a:gridCol w="1596239"/>
                <a:gridCol w="1770694"/>
                <a:gridCol w="1475579"/>
                <a:gridCol w="1338618"/>
              </a:tblGrid>
              <a:tr h="86409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SIA vaccine + ops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Surveillance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Technical support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900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Kyrgyzstan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1,457,150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1,572,150</a:t>
                      </a:r>
                    </a:p>
                  </a:txBody>
                  <a:tcPr marL="9525" marR="9525" marT="9525" marB="0" anchor="b"/>
                </a:tc>
              </a:tr>
              <a:tr h="5900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Tajikistan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73,000</a:t>
                      </a:r>
                    </a:p>
                  </a:txBody>
                  <a:tcPr marL="9525" marR="9525" marT="9525" marB="0" anchor="b"/>
                </a:tc>
              </a:tr>
              <a:tr h="5900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Ukraine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140,000</a:t>
                      </a:r>
                    </a:p>
                  </a:txBody>
                  <a:tcPr marL="9525" marR="9525" marT="9525" marB="0" anchor="b"/>
                </a:tc>
              </a:tr>
              <a:tr h="59007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EURO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150,000</a:t>
                      </a:r>
                    </a:p>
                  </a:txBody>
                  <a:tcPr marL="9525" marR="9525" marT="9525" marB="0" anchor="b"/>
                </a:tc>
              </a:tr>
              <a:tr h="59007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u="none" strike="noStrike" dirty="0" smtClean="0"/>
                        <a:t>Total needs (GAP)</a:t>
                      </a:r>
                      <a:endParaRPr lang="en-US" sz="20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1,457,150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290,000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188,000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1,935,150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3432B-C777-46EB-BC26-D83A06B5E88F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Presentation outline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r>
              <a:rPr lang="en-US" smtClean="0"/>
              <a:t>Regional goal and strategy</a:t>
            </a:r>
          </a:p>
          <a:p>
            <a:r>
              <a:rPr lang="en-US" smtClean="0"/>
              <a:t>Progress towards goal</a:t>
            </a:r>
          </a:p>
          <a:p>
            <a:r>
              <a:rPr lang="en-US" smtClean="0"/>
              <a:t>Challenges in reaching the goal in 2015</a:t>
            </a:r>
          </a:p>
          <a:p>
            <a:r>
              <a:rPr lang="en-US" smtClean="0"/>
              <a:t>Accelerated actions required to reach the goal</a:t>
            </a:r>
          </a:p>
          <a:p>
            <a:r>
              <a:rPr lang="en-US" smtClean="0"/>
              <a:t>Estimated costs 2011-2015 and needs at the WHO European Region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Estimated SIA Costs (US$) 2013-2015</a:t>
            </a:r>
            <a:br>
              <a:rPr lang="en-US" smtClean="0"/>
            </a:br>
            <a:r>
              <a:rPr lang="en-US" smtClean="0"/>
              <a:t>WHO European Region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EE6B9-AC40-48C1-8B72-52F907A4508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496300" cy="376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12"/>
                <a:gridCol w="1701879"/>
                <a:gridCol w="2216594"/>
                <a:gridCol w="2955459"/>
              </a:tblGrid>
              <a:tr h="779323"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Country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Activity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MR SIA Costs </a:t>
                      </a:r>
                      <a:endParaRPr lang="en-US" sz="2000" u="none" strike="noStrike" dirty="0" smtClean="0"/>
                    </a:p>
                    <a:p>
                      <a:pPr algn="ctr" fontAlgn="t"/>
                      <a:r>
                        <a:rPr lang="en-US" sz="2000" u="none" strike="noStrike" dirty="0" smtClean="0"/>
                        <a:t>(</a:t>
                      </a:r>
                      <a:r>
                        <a:rPr lang="en-US" sz="2000" u="none" strike="noStrike" dirty="0"/>
                        <a:t>Vaccine and Ops)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8297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2013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/>
                        <a:t>Georgia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/>
                        <a:t>MR Catch-up </a:t>
                      </a:r>
                    </a:p>
                    <a:p>
                      <a:pPr algn="ctr" fontAlgn="t"/>
                      <a:r>
                        <a:rPr lang="en-US" sz="2000" u="none" strike="noStrike" dirty="0" smtClean="0"/>
                        <a:t>&lt; </a:t>
                      </a:r>
                      <a:r>
                        <a:rPr lang="en-US" sz="2000" u="none" strike="noStrike" dirty="0"/>
                        <a:t>20 years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 $ </a:t>
                      </a:r>
                      <a:r>
                        <a:rPr lang="en-US" sz="2000" u="none" strike="noStrike" dirty="0" smtClean="0"/>
                        <a:t>527,000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7793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/>
                        <a:t>2013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/>
                        <a:t>Armenia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/>
                        <a:t>MR </a:t>
                      </a:r>
                      <a:r>
                        <a:rPr lang="en-US" sz="2000" u="none" strike="noStrike" dirty="0"/>
                        <a:t>Follow-up </a:t>
                      </a:r>
                      <a:endParaRPr lang="en-US" sz="2000" u="none" strike="noStrike" dirty="0" smtClean="0"/>
                    </a:p>
                    <a:p>
                      <a:pPr algn="ctr" fontAlgn="t"/>
                      <a:r>
                        <a:rPr lang="en-US" sz="2000" u="none" strike="noStrike" dirty="0" smtClean="0"/>
                        <a:t>&lt; </a:t>
                      </a:r>
                      <a:r>
                        <a:rPr lang="en-US" sz="2000" u="none" strike="noStrike" dirty="0"/>
                        <a:t>5 years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 $ </a:t>
                      </a:r>
                      <a:r>
                        <a:rPr lang="en-US" sz="2000" u="none" strike="noStrike" dirty="0" smtClean="0"/>
                        <a:t>300,000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9168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/>
                        <a:t>2015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/>
                        <a:t>Tajikistan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/>
                        <a:t>MR </a:t>
                      </a:r>
                      <a:r>
                        <a:rPr lang="en-US" sz="2000" u="none" strike="noStrike" dirty="0"/>
                        <a:t>Follow-up </a:t>
                      </a:r>
                      <a:endParaRPr lang="en-US" sz="2000" u="none" strike="noStrike" dirty="0" smtClean="0"/>
                    </a:p>
                    <a:p>
                      <a:pPr algn="ctr" fontAlgn="t"/>
                      <a:r>
                        <a:rPr lang="en-US" sz="2000" u="none" strike="noStrike" dirty="0" smtClean="0"/>
                        <a:t>&lt; </a:t>
                      </a:r>
                      <a:r>
                        <a:rPr lang="en-US" sz="2000" u="none" strike="noStrike" dirty="0"/>
                        <a:t>5 years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 $ </a:t>
                      </a:r>
                      <a:r>
                        <a:rPr lang="en-US" sz="2000" u="none" strike="noStrike" dirty="0" smtClean="0"/>
                        <a:t>1,600,000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58425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/>
                        <a:t>Total SIA Support </a:t>
                      </a:r>
                      <a:r>
                        <a:rPr lang="en-US" sz="2000" u="none" strike="noStrike" dirty="0" smtClean="0"/>
                        <a:t>2013-2015 </a:t>
                      </a:r>
                      <a:r>
                        <a:rPr lang="en-US" sz="2000" u="none" strike="noStrike" dirty="0"/>
                        <a:t>(GAP)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smtClean="0"/>
                        <a:t>$</a:t>
                      </a:r>
                      <a:r>
                        <a:rPr lang="en-US" sz="2000" u="none" strike="noStrike" baseline="0" dirty="0" smtClean="0"/>
                        <a:t> 2</a:t>
                      </a:r>
                      <a:r>
                        <a:rPr lang="en-US" sz="2000" u="none" strike="noStrike" dirty="0" smtClean="0"/>
                        <a:t>,424,000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0EC54-AE23-4416-8658-A3311843FD2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7762" name="Rectangle 3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en-US" sz="2800" smtClean="0"/>
              <a:t>Estimated costs for surveillance and laboratory support (US $) by type of country:</a:t>
            </a:r>
            <a:br>
              <a:rPr lang="en-US" sz="2800" smtClean="0"/>
            </a:br>
            <a:r>
              <a:rPr lang="en-US" sz="2800" smtClean="0"/>
              <a:t> 2012-2015, European Region</a:t>
            </a:r>
          </a:p>
        </p:txBody>
      </p:sp>
      <p:graphicFrame>
        <p:nvGraphicFramePr>
          <p:cNvPr id="160817" name="Group 49"/>
          <p:cNvGraphicFramePr>
            <a:graphicFrameLocks noGrp="1"/>
          </p:cNvGraphicFramePr>
          <p:nvPr>
            <p:ph idx="4294967295"/>
          </p:nvPr>
        </p:nvGraphicFramePr>
        <p:xfrm>
          <a:off x="250825" y="1412875"/>
          <a:ext cx="8435975" cy="417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853"/>
                <a:gridCol w="2558130"/>
                <a:gridCol w="2811992"/>
              </a:tblGrid>
              <a:tr h="80263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en-US" sz="20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Surveillance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93224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income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(N=26)</a:t>
                      </a:r>
                      <a:endParaRPr kumimoji="0" lang="en-US" sz="2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29,127,000</a:t>
                      </a:r>
                      <a:endParaRPr kumimoji="0" lang="en-US" sz="2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3,693,035</a:t>
                      </a:r>
                      <a:endParaRPr kumimoji="0" lang="en-US" sz="2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88686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Upper middle income (N=14)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449,000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2,513,244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12366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Low-middle income/low income (N=13) Potential GAP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668,000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3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844,000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214438"/>
          </a:xfrm>
        </p:spPr>
        <p:txBody>
          <a:bodyPr/>
          <a:lstStyle/>
          <a:p>
            <a:pPr algn="r"/>
            <a:r>
              <a:rPr lang="en-US" smtClean="0"/>
              <a:t>Operational research needs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50825" y="1214438"/>
            <a:ext cx="8642350" cy="5262562"/>
          </a:xfrm>
        </p:spPr>
        <p:txBody>
          <a:bodyPr/>
          <a:lstStyle/>
          <a:p>
            <a:r>
              <a:rPr lang="en-US" smtClean="0"/>
              <a:t>Demand creation for immunization</a:t>
            </a:r>
          </a:p>
          <a:p>
            <a:pPr lvl="1"/>
            <a:r>
              <a:rPr lang="en-US" smtClean="0"/>
              <a:t>Use of social marketing and mobilization</a:t>
            </a:r>
          </a:p>
          <a:p>
            <a:r>
              <a:rPr lang="en-US" smtClean="0"/>
              <a:t>Advocacy mechanisms with civil society organizations and sub-national levels</a:t>
            </a:r>
          </a:p>
          <a:p>
            <a:r>
              <a:rPr lang="en-US" smtClean="0"/>
              <a:t>Knowledge, attitudes, practices and behaviour</a:t>
            </a:r>
          </a:p>
          <a:p>
            <a:pPr lvl="1"/>
            <a:r>
              <a:rPr lang="en-US" smtClean="0"/>
              <a:t>mothers, health care professionals</a:t>
            </a:r>
          </a:p>
          <a:p>
            <a:r>
              <a:rPr lang="en-US" smtClean="0"/>
              <a:t>Spectrum of anti-vaccine movement</a:t>
            </a:r>
          </a:p>
          <a:p>
            <a:r>
              <a:rPr lang="en-US" smtClean="0"/>
              <a:t>Innovations to follow children (e.g., UK)</a:t>
            </a:r>
          </a:p>
          <a:p>
            <a:r>
              <a:rPr lang="en-US" smtClean="0"/>
              <a:t>How to reach and estimate size of vulnerable populations</a:t>
            </a:r>
          </a:p>
          <a:p>
            <a:r>
              <a:rPr lang="en-US" smtClean="0"/>
              <a:t>Economic analyses (outbreaks, CRS cases, equity)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FE364-5EFA-472E-8984-D2BCC6A328C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Renewed commitment to MR elimination by 2015 and sustained support for </a:t>
            </a:r>
            <a:r>
              <a:rPr lang="en-GB" sz="2800" smtClean="0"/>
              <a:t>polio-free status</a:t>
            </a:r>
            <a:endParaRPr 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7B4D34-16BD-4411-A3C8-3481E61650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9811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268413"/>
            <a:ext cx="3522663" cy="5113337"/>
          </a:xfrm>
        </p:spPr>
      </p:pic>
      <p:sp>
        <p:nvSpPr>
          <p:cNvPr id="119812" name="Rectangle 3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176712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993300"/>
                </a:solidFill>
              </a:rPr>
              <a:t>Member States: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Commit and give goals high priority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Ensure required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Strengthen routine immunization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Focus on pockets with low coverage and mobilize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European Immunization Week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Strengthen health system components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Strengthen surveillance systems in line with IHR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polio, measles and rubella</a:t>
            </a:r>
          </a:p>
        </p:txBody>
      </p:sp>
      <p:sp>
        <p:nvSpPr>
          <p:cNvPr id="8" name="Oval 7"/>
          <p:cNvSpPr/>
          <p:nvPr/>
        </p:nvSpPr>
        <p:spPr>
          <a:xfrm>
            <a:off x="0" y="1700213"/>
            <a:ext cx="4787900" cy="29527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Renewed commitment to MR elimination by 2015 and sustained support for </a:t>
            </a:r>
            <a:r>
              <a:rPr lang="en-GB" sz="2800" smtClean="0"/>
              <a:t>polio-free status</a:t>
            </a:r>
            <a:endParaRPr 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B5D05-7F81-476E-BAC7-FA63A2A309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0835" name="Content Placeholder 4"/>
          <p:cNvSpPr>
            <a:spLocks noGrp="1"/>
          </p:cNvSpPr>
          <p:nvPr>
            <p:ph sz="half" idx="2"/>
          </p:nvPr>
        </p:nvSpPr>
        <p:spPr>
          <a:xfrm>
            <a:off x="4211638" y="1268413"/>
            <a:ext cx="4681537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993300"/>
                </a:solidFill>
              </a:rPr>
              <a:t>	</a:t>
            </a:r>
            <a:r>
              <a:rPr lang="en-US" sz="2400" smtClean="0">
                <a:solidFill>
                  <a:srgbClr val="993300"/>
                </a:solidFill>
              </a:rPr>
              <a:t>WHO European Regional Office:</a:t>
            </a:r>
            <a:endParaRPr lang="en-US" sz="240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/>
              <a:t>Provide leadership and strategic direction-Strategic Plan 2011-2015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0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/>
              <a:t>Provide technical guidance to Member States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0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smtClean="0"/>
              <a:t>Work with Member States  on addressing :</a:t>
            </a:r>
          </a:p>
          <a:p>
            <a:pPr lvl="2" eaLnBrk="1" hangingPunct="1">
              <a:buFont typeface="Trebuchet MS" pitchFamily="34" charset="0"/>
              <a:buChar char="—"/>
            </a:pPr>
            <a:r>
              <a:rPr lang="en-US" smtClean="0"/>
              <a:t>vulnerable groups</a:t>
            </a:r>
          </a:p>
          <a:p>
            <a:pPr lvl="2" eaLnBrk="1" hangingPunct="1">
              <a:buFont typeface="Trebuchet MS" pitchFamily="34" charset="0"/>
              <a:buChar char="—"/>
            </a:pPr>
            <a:r>
              <a:rPr lang="en-US" smtClean="0"/>
              <a:t>increasing demand for immunization </a:t>
            </a:r>
          </a:p>
          <a:p>
            <a:endParaRPr lang="en-US" smtClean="0"/>
          </a:p>
        </p:txBody>
      </p:sp>
      <p:pic>
        <p:nvPicPr>
          <p:cNvPr id="12083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975" y="1157288"/>
            <a:ext cx="3600450" cy="5224462"/>
          </a:xfrm>
        </p:spPr>
      </p:pic>
      <p:sp>
        <p:nvSpPr>
          <p:cNvPr id="8" name="Oval 7"/>
          <p:cNvSpPr/>
          <p:nvPr/>
        </p:nvSpPr>
        <p:spPr>
          <a:xfrm>
            <a:off x="4572000" y="4437063"/>
            <a:ext cx="4176713" cy="2232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81B2F-A999-42B6-A83C-D71D976E63B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08050"/>
            <a:ext cx="8435975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Member States of the WHO European Region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All partners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GB" smtClean="0"/>
              <a:t>European Technical Advisory Group of Experts on Immunization </a:t>
            </a:r>
            <a:r>
              <a:rPr lang="en-US" smtClean="0"/>
              <a:t>(ET</a:t>
            </a:r>
            <a:r>
              <a:rPr lang="en-GB" smtClean="0"/>
              <a:t>AGE)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ECDC/EUVAC.NET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B4E49-EF44-487E-893E-B01257033F42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12288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2288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3"/>
          <p:cNvSpPr>
            <a:spLocks noGrp="1"/>
          </p:cNvSpPr>
          <p:nvPr>
            <p:ph type="title" idx="4294967295"/>
          </p:nvPr>
        </p:nvSpPr>
        <p:spPr>
          <a:xfrm>
            <a:off x="698500" y="0"/>
            <a:ext cx="8229600" cy="990600"/>
          </a:xfrm>
        </p:spPr>
        <p:txBody>
          <a:bodyPr/>
          <a:lstStyle/>
          <a:p>
            <a:pPr eaLnBrk="1" hangingPunct="1"/>
            <a:r>
              <a:rPr lang="en-GB" altLang="zh-CN" smtClean="0"/>
              <a:t>WHO European Region:   </a:t>
            </a:r>
            <a:br>
              <a:rPr lang="en-GB" altLang="zh-CN" smtClean="0"/>
            </a:br>
            <a:r>
              <a:rPr lang="en-GB" altLang="zh-CN" smtClean="0"/>
              <a:t>53 Member States (~890 million)</a:t>
            </a:r>
            <a:endParaRPr lang="en-US" smtClean="0"/>
          </a:p>
        </p:txBody>
      </p:sp>
      <p:pic>
        <p:nvPicPr>
          <p:cNvPr id="94210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303338"/>
            <a:ext cx="7950200" cy="552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635375" y="1196975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ea typeface="Arial Unicode MS"/>
                <a:cs typeface="Arial Unicode MS"/>
              </a:rPr>
              <a:t>Primary partners: </a:t>
            </a:r>
          </a:p>
          <a:p>
            <a:pPr lvl="1" algn="r"/>
            <a:r>
              <a:rPr lang="en-US" sz="2800" b="1">
                <a:ea typeface="Arial Unicode MS"/>
                <a:cs typeface="Arial Unicode MS"/>
              </a:rPr>
              <a:t>UNICEF</a:t>
            </a:r>
          </a:p>
          <a:p>
            <a:pPr lvl="1" algn="r"/>
            <a:r>
              <a:rPr lang="en-US" sz="2800" b="1">
                <a:ea typeface="Arial Unicode MS"/>
                <a:cs typeface="Arial Unicode MS"/>
              </a:rPr>
              <a:t>US CDC</a:t>
            </a:r>
          </a:p>
          <a:p>
            <a:pPr lvl="1" algn="r"/>
            <a:r>
              <a:rPr lang="en-US" sz="2800" b="1">
                <a:ea typeface="Arial Unicode MS"/>
                <a:cs typeface="Arial Unicode MS"/>
              </a:rPr>
              <a:t>ECDC</a:t>
            </a:r>
          </a:p>
          <a:p>
            <a:pPr lvl="1" algn="r"/>
            <a:r>
              <a:rPr lang="en-US" sz="2800" b="1">
                <a:ea typeface="Arial Unicode MS"/>
                <a:cs typeface="Arial Unicode MS"/>
              </a:rPr>
              <a:t>GAVI</a:t>
            </a:r>
          </a:p>
          <a:p>
            <a:pPr lvl="1" algn="r"/>
            <a:r>
              <a:rPr lang="en-US" sz="2800" b="1">
                <a:ea typeface="Arial Unicode MS"/>
                <a:cs typeface="Arial Unicode MS"/>
              </a:rPr>
              <a:t>USAID</a:t>
            </a:r>
          </a:p>
          <a:p>
            <a:pPr lvl="1" algn="r"/>
            <a:r>
              <a:rPr lang="en-US" sz="2800" b="1">
                <a:ea typeface="Arial Unicode MS"/>
                <a:cs typeface="Arial Unicode MS"/>
              </a:rPr>
              <a:t>WHO Collaborating Centers</a:t>
            </a:r>
            <a:endParaRPr lang="en-GB" sz="2800" b="1"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Regional Measles and Rubella </a:t>
            </a:r>
            <a:br>
              <a:rPr lang="en-GB" smtClean="0"/>
            </a:br>
            <a:r>
              <a:rPr lang="en-GB" smtClean="0"/>
              <a:t>Elimination Goals</a:t>
            </a:r>
            <a:endParaRPr lang="en-US" smtClean="0"/>
          </a:p>
        </p:txBody>
      </p:sp>
      <p:pic>
        <p:nvPicPr>
          <p:cNvPr id="952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1913" y="1484313"/>
            <a:ext cx="3730625" cy="4824412"/>
          </a:xfrm>
        </p:spPr>
      </p:pic>
      <p:sp>
        <p:nvSpPr>
          <p:cNvPr id="952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5219700" cy="4852988"/>
          </a:xfrm>
        </p:spPr>
        <p:txBody>
          <a:bodyPr/>
          <a:lstStyle/>
          <a:p>
            <a:endParaRPr lang="en-US" b="1" smtClean="0"/>
          </a:p>
          <a:p>
            <a:r>
              <a:rPr lang="en-US" b="1" smtClean="0"/>
              <a:t>Resolution EUR/RC55/R7</a:t>
            </a:r>
          </a:p>
          <a:p>
            <a:pPr lvl="2"/>
            <a:r>
              <a:rPr lang="en-US" sz="2800" smtClean="0"/>
              <a:t>Original target: 2010</a:t>
            </a:r>
          </a:p>
          <a:p>
            <a:pPr lvl="1"/>
            <a:endParaRPr lang="en-US" sz="2800" smtClean="0"/>
          </a:p>
          <a:p>
            <a:r>
              <a:rPr lang="en-US" b="1" smtClean="0"/>
              <a:t>Resolution EUR/RC60/R12</a:t>
            </a:r>
          </a:p>
          <a:p>
            <a:endParaRPr lang="en-US" b="1" smtClean="0"/>
          </a:p>
          <a:p>
            <a:r>
              <a:rPr lang="en-US" b="1" smtClean="0"/>
              <a:t>European Region   Strategic Plan</a:t>
            </a:r>
          </a:p>
          <a:p>
            <a:pPr lvl="1"/>
            <a:r>
              <a:rPr lang="en-US" sz="2800" smtClean="0"/>
              <a:t>New target: 2015</a:t>
            </a:r>
          </a:p>
          <a:p>
            <a:pPr lvl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304800" y="6553200"/>
            <a:ext cx="7910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r" defTabSz="455613"/>
            <a:r>
              <a:rPr lang="en-US" sz="800">
                <a:solidFill>
                  <a:srgbClr val="000000"/>
                </a:solidFill>
                <a:ea typeface="Arial Unicode MS"/>
                <a:cs typeface="Arial Unicode MS"/>
              </a:rPr>
              <a:t>Data Source: 1990-2010: WHO-UNICEF Joint reporting Form ; 2008-2011*: data from Monthly MR surveillance (data as of  1 Sep 2011)</a:t>
            </a:r>
          </a:p>
        </p:txBody>
      </p: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5724525" y="1989138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pPr algn="r" defTabSz="455613"/>
            <a:r>
              <a:rPr lang="en-US" sz="2400" b="1">
                <a:solidFill>
                  <a:srgbClr val="000000"/>
                </a:solidFill>
                <a:ea typeface="Arial Unicode MS"/>
                <a:cs typeface="Arial Unicode MS"/>
              </a:rPr>
              <a:t>Catch-up SIAs</a:t>
            </a:r>
          </a:p>
        </p:txBody>
      </p:sp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1042988" y="1341438"/>
            <a:ext cx="3097212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ea typeface="Arial Unicode MS"/>
                <a:cs typeface="Arial Unicode MS"/>
              </a:rPr>
              <a:t>  </a:t>
            </a:r>
            <a:r>
              <a:rPr lang="en-US" sz="1800">
                <a:solidFill>
                  <a:srgbClr val="000000"/>
                </a:solidFill>
                <a:ea typeface="Arial Unicode MS"/>
                <a:cs typeface="Arial Unicode MS"/>
              </a:rPr>
              <a:t>96% reduction in measles</a:t>
            </a:r>
          </a:p>
          <a:p>
            <a:pPr algn="ctr"/>
            <a:r>
              <a:rPr lang="en-US" sz="1800">
                <a:solidFill>
                  <a:srgbClr val="000000"/>
                </a:solidFill>
                <a:ea typeface="Arial Unicode MS"/>
                <a:cs typeface="Arial Unicode MS"/>
              </a:rPr>
              <a:t>97% reduction in rubella</a:t>
            </a:r>
          </a:p>
        </p:txBody>
      </p:sp>
      <p:sp>
        <p:nvSpPr>
          <p:cNvPr id="97285" name="Text Box 13"/>
          <p:cNvSpPr txBox="1">
            <a:spLocks noChangeArrowheads="1"/>
          </p:cNvSpPr>
          <p:nvPr/>
        </p:nvSpPr>
        <p:spPr bwMode="auto">
          <a:xfrm>
            <a:off x="4687888" y="3721100"/>
            <a:ext cx="24765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ea typeface="Arial Unicode MS"/>
                <a:cs typeface="Arial Unicode MS"/>
              </a:rPr>
              <a:t>Measles elimination goal</a:t>
            </a:r>
          </a:p>
        </p:txBody>
      </p:sp>
      <p:sp>
        <p:nvSpPr>
          <p:cNvPr id="97286" name="Line 15"/>
          <p:cNvSpPr>
            <a:spLocks noChangeShapeType="1"/>
          </p:cNvSpPr>
          <p:nvPr/>
        </p:nvSpPr>
        <p:spPr bwMode="auto">
          <a:xfrm>
            <a:off x="5500688" y="4005263"/>
            <a:ext cx="0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Text Box 14"/>
          <p:cNvSpPr txBox="1">
            <a:spLocks noChangeArrowheads="1"/>
          </p:cNvSpPr>
          <p:nvPr/>
        </p:nvSpPr>
        <p:spPr bwMode="auto">
          <a:xfrm>
            <a:off x="6148388" y="3908425"/>
            <a:ext cx="152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000000"/>
                </a:solidFill>
                <a:ea typeface="Arial Unicode MS"/>
                <a:cs typeface="Arial Unicode MS"/>
              </a:rPr>
              <a:t>Rubella elimination goal</a:t>
            </a:r>
          </a:p>
        </p:txBody>
      </p:sp>
      <p:sp>
        <p:nvSpPr>
          <p:cNvPr id="97288" name="Line 15"/>
          <p:cNvSpPr>
            <a:spLocks noChangeShapeType="1"/>
          </p:cNvSpPr>
          <p:nvPr/>
        </p:nvSpPr>
        <p:spPr bwMode="auto">
          <a:xfrm>
            <a:off x="6300788" y="4365625"/>
            <a:ext cx="0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816975" cy="1214438"/>
          </a:xfrm>
        </p:spPr>
        <p:txBody>
          <a:bodyPr/>
          <a:lstStyle/>
          <a:p>
            <a:pPr eaLnBrk="1" hangingPunct="1"/>
            <a:r>
              <a:rPr lang="en-GB" sz="2400" smtClean="0"/>
              <a:t>Progress in implementing Strategic Plan </a:t>
            </a:r>
            <a:br>
              <a:rPr lang="en-GB" sz="2400" smtClean="0"/>
            </a:br>
            <a:r>
              <a:rPr lang="en-GB" sz="2400" smtClean="0"/>
              <a:t>to eliminate measles and rubella in the</a:t>
            </a:r>
            <a:br>
              <a:rPr lang="en-GB" sz="2400" smtClean="0"/>
            </a:br>
            <a:r>
              <a:rPr lang="en-GB" sz="2400" smtClean="0"/>
              <a:t>WHO European Region, 1990-2011*</a:t>
            </a:r>
            <a:endParaRPr lang="en-US" sz="2400" smtClean="0"/>
          </a:p>
        </p:txBody>
      </p:sp>
      <p:sp>
        <p:nvSpPr>
          <p:cNvPr id="11" name="Oval 10"/>
          <p:cNvSpPr/>
          <p:nvPr/>
        </p:nvSpPr>
        <p:spPr>
          <a:xfrm>
            <a:off x="7343775" y="5429250"/>
            <a:ext cx="1295400" cy="714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357313"/>
            <a:ext cx="44624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994025"/>
            <a:ext cx="46894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8137525" cy="1214438"/>
          </a:xfrm>
        </p:spPr>
        <p:txBody>
          <a:bodyPr/>
          <a:lstStyle/>
          <a:p>
            <a:pPr eaLnBrk="1" hangingPunct="1"/>
            <a:r>
              <a:rPr lang="en-US" sz="2400" smtClean="0"/>
              <a:t>Strategy 1.  Ensuring high coverage (</a:t>
            </a:r>
            <a:r>
              <a:rPr lang="en-US" sz="2400" u="sng" smtClean="0"/>
              <a:t>&gt;</a:t>
            </a:r>
            <a:r>
              <a:rPr lang="en-US" sz="2400" smtClean="0"/>
              <a:t>95%) with 2 doses of measles vaccine and 1 dose of rubella vaccine through high-quality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4438" y="4437063"/>
            <a:ext cx="806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MCV1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2088" y="5845175"/>
            <a:ext cx="806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MCV2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5084763"/>
            <a:ext cx="142875" cy="2159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4213" y="5300663"/>
            <a:ext cx="142875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4213" y="5516563"/>
            <a:ext cx="142875" cy="215900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4213" y="5732463"/>
            <a:ext cx="142875" cy="217487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4213" y="5876925"/>
            <a:ext cx="142875" cy="2159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5" name="TextBox 11"/>
          <p:cNvSpPr txBox="1">
            <a:spLocks noChangeArrowheads="1"/>
          </p:cNvSpPr>
          <p:nvPr/>
        </p:nvSpPr>
        <p:spPr bwMode="auto">
          <a:xfrm>
            <a:off x="900113" y="5013325"/>
            <a:ext cx="10493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ea typeface="Arial Unicode MS"/>
                <a:cs typeface="Arial Unicode MS"/>
              </a:rPr>
              <a:t>No data</a:t>
            </a:r>
          </a:p>
          <a:p>
            <a:pPr algn="r"/>
            <a:r>
              <a:rPr lang="en-US" sz="1400">
                <a:ea typeface="Arial Unicode MS"/>
                <a:cs typeface="Arial Unicode MS"/>
              </a:rPr>
              <a:t>&lt;80%</a:t>
            </a:r>
          </a:p>
          <a:p>
            <a:pPr algn="r"/>
            <a:r>
              <a:rPr lang="en-US" sz="1400">
                <a:ea typeface="Arial Unicode MS"/>
                <a:cs typeface="Arial Unicode MS"/>
              </a:rPr>
              <a:t>80-89.99%</a:t>
            </a:r>
          </a:p>
          <a:p>
            <a:pPr algn="r"/>
            <a:r>
              <a:rPr lang="en-US" sz="1400">
                <a:ea typeface="Arial Unicode MS"/>
                <a:cs typeface="Arial Unicode MS"/>
              </a:rPr>
              <a:t>90-94.99%</a:t>
            </a:r>
          </a:p>
          <a:p>
            <a:pPr algn="r"/>
            <a:r>
              <a:rPr lang="en-US" sz="1400" u="sng">
                <a:ea typeface="Arial Unicode MS"/>
                <a:cs typeface="Arial Unicode MS"/>
              </a:rPr>
              <a:t>&gt;</a:t>
            </a:r>
            <a:r>
              <a:rPr lang="en-US" sz="1400">
                <a:ea typeface="Arial Unicode MS"/>
                <a:cs typeface="Arial Unicode MS"/>
              </a:rPr>
              <a:t>95%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025" y="1357313"/>
            <a:ext cx="827088" cy="792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7" name="TextBox 13"/>
          <p:cNvSpPr txBox="1">
            <a:spLocks noChangeArrowheads="1"/>
          </p:cNvSpPr>
          <p:nvPr/>
        </p:nvSpPr>
        <p:spPr bwMode="auto">
          <a:xfrm>
            <a:off x="5076825" y="1214438"/>
            <a:ext cx="4067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i="1">
                <a:latin typeface="Trebuchet MS" pitchFamily="34" charset="0"/>
                <a:ea typeface="Arial Unicode MS"/>
                <a:cs typeface="Arial Unicode MS"/>
              </a:rPr>
              <a:t>Vaccine coverage (%) for measles</a:t>
            </a:r>
          </a:p>
          <a:p>
            <a:pPr algn="r"/>
            <a:r>
              <a:rPr lang="en-US" sz="2000" i="1">
                <a:latin typeface="Trebuchet MS" pitchFamily="34" charset="0"/>
                <a:ea typeface="Arial Unicode MS"/>
                <a:cs typeface="Arial Unicode MS"/>
              </a:rPr>
              <a:t>containing vaccine (MCV)1</a:t>
            </a:r>
          </a:p>
          <a:p>
            <a:pPr algn="r"/>
            <a:r>
              <a:rPr lang="en-US" sz="2000" i="1">
                <a:latin typeface="Trebuchet MS" pitchFamily="34" charset="0"/>
                <a:ea typeface="Arial Unicode MS"/>
                <a:cs typeface="Arial Unicode MS"/>
              </a:rPr>
              <a:t>and MCV2,</a:t>
            </a:r>
          </a:p>
          <a:p>
            <a:pPr algn="r"/>
            <a:r>
              <a:rPr lang="en-US" sz="2000" i="1">
                <a:latin typeface="Trebuchet MS" pitchFamily="34" charset="0"/>
                <a:ea typeface="Arial Unicode MS"/>
                <a:cs typeface="Arial Unicode MS"/>
              </a:rPr>
              <a:t>WHO European Region, 2010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57688" y="2994025"/>
            <a:ext cx="827087" cy="79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9" name="Text Box 3"/>
          <p:cNvSpPr txBox="1">
            <a:spLocks noChangeArrowheads="1"/>
          </p:cNvSpPr>
          <p:nvPr/>
        </p:nvSpPr>
        <p:spPr bwMode="auto">
          <a:xfrm>
            <a:off x="195263" y="6215063"/>
            <a:ext cx="8585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>
                <a:ea typeface="Arial Unicode MS"/>
                <a:cs typeface="Arial Unicode MS"/>
              </a:rPr>
              <a:t>Source: MCV1 WHO/UNICEF Coverage Estimates (except Ukraine)  ; MCV2: WHO/UNICEF JRF for year for 2010</a:t>
            </a:r>
            <a:endParaRPr lang="en-US" sz="600"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AE3C561-9B86-4943-823E-755C4B590501}" type="slidenum">
              <a:rPr lang="en-US" sz="9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 algn="r">
                <a:defRPr/>
              </a:pPr>
              <a:t>7</a:t>
            </a:fld>
            <a:endParaRPr lang="en-US" sz="9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8229600" cy="706438"/>
          </a:xfrm>
        </p:spPr>
        <p:txBody>
          <a:bodyPr/>
          <a:lstStyle/>
          <a:p>
            <a:pPr eaLnBrk="1" hangingPunct="1"/>
            <a:r>
              <a:rPr lang="en-US" smtClean="0"/>
              <a:t>Pockets of low coverage and missing data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1600" y="6100763"/>
            <a:ext cx="858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>
                <a:ea typeface="Arial Unicode MS"/>
                <a:cs typeface="Arial Unicode MS"/>
              </a:rPr>
              <a:t>Source: Sub national level admin MCV1 coverage reported in WHO UNICEF JRF for year 2009  and 2010</a:t>
            </a:r>
            <a:endParaRPr lang="en-US" sz="600">
              <a:ea typeface="Arial Unicode MS"/>
              <a:cs typeface="Arial Unicode MS"/>
            </a:endParaRPr>
          </a:p>
        </p:txBody>
      </p:sp>
      <p:sp>
        <p:nvSpPr>
          <p:cNvPr id="99332" name="Rectangle 8"/>
          <p:cNvSpPr>
            <a:spLocks noChangeArrowheads="1"/>
          </p:cNvSpPr>
          <p:nvPr/>
        </p:nvSpPr>
        <p:spPr bwMode="auto">
          <a:xfrm>
            <a:off x="0" y="1214438"/>
            <a:ext cx="9286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Trebuchet MS" pitchFamily="34" charset="0"/>
                <a:ea typeface="Arial Unicode MS"/>
                <a:cs typeface="Arial Unicode MS"/>
              </a:rPr>
              <a:t>MCV1 coverage at sub-national level, WHO European Region, </a:t>
            </a:r>
          </a:p>
        </p:txBody>
      </p:sp>
      <p:sp>
        <p:nvSpPr>
          <p:cNvPr id="99333" name="Rectangle 8"/>
          <p:cNvSpPr>
            <a:spLocks noChangeArrowheads="1"/>
          </p:cNvSpPr>
          <p:nvPr/>
        </p:nvSpPr>
        <p:spPr bwMode="auto">
          <a:xfrm>
            <a:off x="0" y="1814513"/>
            <a:ext cx="9286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latin typeface="Trebuchet MS" pitchFamily="34" charset="0"/>
                <a:ea typeface="Arial Unicode MS"/>
                <a:cs typeface="Arial Unicode MS"/>
              </a:rPr>
              <a:t>2009                                                   2010</a:t>
            </a:r>
            <a:r>
              <a:rPr lang="en-US" sz="2400" i="1">
                <a:latin typeface="Trebuchet MS" pitchFamily="34" charset="0"/>
                <a:ea typeface="Arial Unicode MS"/>
                <a:cs typeface="Arial Unicode MS"/>
              </a:rPr>
              <a:t> </a:t>
            </a:r>
          </a:p>
        </p:txBody>
      </p:sp>
      <p:pic>
        <p:nvPicPr>
          <p:cNvPr id="993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725" y="2500313"/>
            <a:ext cx="49625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8900"/>
            <a:ext cx="44148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8163" y="1814513"/>
            <a:ext cx="13779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428750"/>
            <a:ext cx="6891338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792C0728-F859-42FD-97F7-3EA21D226D71}" type="slidenum">
              <a:rPr lang="en-US" smtClean="0"/>
              <a:pPr algn="l">
                <a:defRPr/>
              </a:pPr>
              <a:t>8</a:t>
            </a:fld>
            <a:endParaRPr lang="en-US" smtClean="0"/>
          </a:p>
        </p:txBody>
      </p:sp>
      <p:sp>
        <p:nvSpPr>
          <p:cNvPr id="10035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r>
              <a:rPr lang="en-US" sz="2400" smtClean="0"/>
              <a:t>Strategy 2: Providing a second opportunity for measles and rubella immunization through supplemental immunization activities in susceptible populations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58750" y="5364163"/>
            <a:ext cx="5205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endParaRPr lang="en-US" sz="2000">
              <a:ea typeface="Arial Unicode MS"/>
              <a:cs typeface="Arial Unicode MS"/>
            </a:endParaRP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158750" y="5761038"/>
            <a:ext cx="421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latin typeface="Trebuchet MS" pitchFamily="34" charset="0"/>
                <a:ea typeface="Arial Unicode MS"/>
                <a:cs typeface="Arial Unicode MS"/>
              </a:rPr>
              <a:t>Measles and rubella supplementary</a:t>
            </a:r>
            <a:br>
              <a:rPr lang="en-US" sz="2000">
                <a:latin typeface="Trebuchet MS" pitchFamily="34" charset="0"/>
                <a:ea typeface="Arial Unicode MS"/>
                <a:cs typeface="Arial Unicode MS"/>
              </a:rPr>
            </a:br>
            <a:r>
              <a:rPr lang="en-US" sz="2000">
                <a:latin typeface="Trebuchet MS" pitchFamily="34" charset="0"/>
                <a:ea typeface="Arial Unicode MS"/>
                <a:cs typeface="Arial Unicode MS"/>
              </a:rPr>
              <a:t>immunization activities,</a:t>
            </a:r>
            <a:br>
              <a:rPr lang="en-US" sz="2000">
                <a:latin typeface="Trebuchet MS" pitchFamily="34" charset="0"/>
                <a:ea typeface="Arial Unicode MS"/>
                <a:cs typeface="Arial Unicode MS"/>
              </a:rPr>
            </a:br>
            <a:r>
              <a:rPr lang="en-US" sz="2000">
                <a:latin typeface="Trebuchet MS" pitchFamily="34" charset="0"/>
                <a:ea typeface="Arial Unicode MS"/>
                <a:cs typeface="Arial Unicode MS"/>
              </a:rPr>
              <a:t>WHO European Region, 2000-2010</a:t>
            </a:r>
          </a:p>
        </p:txBody>
      </p:sp>
      <p:sp>
        <p:nvSpPr>
          <p:cNvPr id="100358" name="Text Box 3"/>
          <p:cNvSpPr txBox="1">
            <a:spLocks noChangeArrowheads="1"/>
          </p:cNvSpPr>
          <p:nvPr/>
        </p:nvSpPr>
        <p:spPr bwMode="auto">
          <a:xfrm>
            <a:off x="1785938" y="1285875"/>
            <a:ext cx="1435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ea typeface="Arial Unicode MS"/>
                <a:cs typeface="Arial Unicode MS"/>
              </a:rPr>
              <a:t>Period of MR 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0750" y="5786438"/>
            <a:ext cx="26400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pitchFamily="34" charset="-128"/>
                <a:cs typeface="+mn-cs"/>
              </a:rPr>
              <a:t>57 million vaccinated</a:t>
            </a:r>
          </a:p>
          <a:p>
            <a:pPr>
              <a:defRPr/>
            </a:pPr>
            <a:r>
              <a:rPr lang="en-US" sz="2000" dirty="0">
                <a:latin typeface="+mn-lt"/>
                <a:ea typeface="ＭＳ Ｐゴシック" pitchFamily="34" charset="-128"/>
                <a:cs typeface="+mn-cs"/>
              </a:rPr>
              <a:t>coverage (50%-99%)</a:t>
            </a:r>
          </a:p>
        </p:txBody>
      </p:sp>
      <p:graphicFrame>
        <p:nvGraphicFramePr>
          <p:cNvPr id="11" name="Group 149"/>
          <p:cNvGraphicFramePr>
            <a:graphicFrameLocks noGrp="1"/>
          </p:cNvGraphicFramePr>
          <p:nvPr>
            <p:ph idx="1"/>
          </p:nvPr>
        </p:nvGraphicFramePr>
        <p:xfrm>
          <a:off x="107950" y="1268413"/>
          <a:ext cx="8893175" cy="5516562"/>
        </p:xfrm>
        <a:graphic>
          <a:graphicData uri="http://schemas.openxmlformats.org/drawingml/2006/table">
            <a:tbl>
              <a:tblPr/>
              <a:tblGrid>
                <a:gridCol w="2964392"/>
                <a:gridCol w="2964392"/>
                <a:gridCol w="2964392"/>
              </a:tblGrid>
              <a:tr h="4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Country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Year(s)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Coverage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8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Albania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2000, 2002, 2003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98, 97, 74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Armenia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2007,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Azerbaijan – m/u,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2004, 2006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92, 94, 95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Georgia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2004, 2005, 2008,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92, 94, 50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Kazakhstan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3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Kyrgyzstan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2001, 2002,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99, 99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2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Republic of Moldova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Russian Federation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2004, 2005, 2008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20, 51, 101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Serbia – c/u, m/u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2003, 2005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99, 83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Tajikistan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2004, 2009,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98, 97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Turkey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2003, 2004, 2005, 2007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97, 79, 96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Turkmenistan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3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Ukraine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2008,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Uzebekistan – c/u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2007,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3"/>
          <p:cNvSpPr>
            <a:spLocks noGrp="1"/>
          </p:cNvSpPr>
          <p:nvPr>
            <p:ph type="title" idx="4294967295"/>
          </p:nvPr>
        </p:nvSpPr>
        <p:spPr>
          <a:xfrm>
            <a:off x="698500" y="0"/>
            <a:ext cx="8229600" cy="990600"/>
          </a:xfrm>
        </p:spPr>
        <p:txBody>
          <a:bodyPr/>
          <a:lstStyle/>
          <a:p>
            <a:pPr eaLnBrk="1" hangingPunct="1"/>
            <a:r>
              <a:rPr lang="en-GB" altLang="zh-CN" sz="2800" smtClean="0"/>
              <a:t>Strategy 3.  Strengthening measles, rubella, and congenital rubella syndrome surveillance</a:t>
            </a:r>
            <a:endParaRPr lang="en-US" sz="2800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4938"/>
            <a:ext cx="9144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463" y="2201863"/>
            <a:ext cx="3228975" cy="2225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2404" name="TextBox 5"/>
          <p:cNvSpPr txBox="1">
            <a:spLocks noChangeArrowheads="1"/>
          </p:cNvSpPr>
          <p:nvPr/>
        </p:nvSpPr>
        <p:spPr bwMode="auto">
          <a:xfrm>
            <a:off x="8143875" y="3125788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Trebuchet MS" pitchFamily="34" charset="0"/>
                <a:ea typeface="Arial Unicode MS"/>
                <a:cs typeface="Arial Unicode MS"/>
              </a:rPr>
              <a:t>France</a:t>
            </a:r>
          </a:p>
        </p:txBody>
      </p:sp>
      <p:sp>
        <p:nvSpPr>
          <p:cNvPr id="102405" name="Line 10"/>
          <p:cNvSpPr>
            <a:spLocks noChangeShapeType="1"/>
          </p:cNvSpPr>
          <p:nvPr/>
        </p:nvSpPr>
        <p:spPr bwMode="auto">
          <a:xfrm>
            <a:off x="609600" y="5964238"/>
            <a:ext cx="10556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Text Box 11"/>
          <p:cNvSpPr txBox="1">
            <a:spLocks noChangeArrowheads="1"/>
          </p:cNvSpPr>
          <p:nvPr/>
        </p:nvSpPr>
        <p:spPr bwMode="auto">
          <a:xfrm>
            <a:off x="862013" y="5984875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2004</a:t>
            </a:r>
          </a:p>
        </p:txBody>
      </p:sp>
      <p:sp>
        <p:nvSpPr>
          <p:cNvPr id="102407" name="Text Box 13"/>
          <p:cNvSpPr txBox="1">
            <a:spLocks noChangeArrowheads="1"/>
          </p:cNvSpPr>
          <p:nvPr/>
        </p:nvSpPr>
        <p:spPr bwMode="auto">
          <a:xfrm>
            <a:off x="2001838" y="598646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2005</a:t>
            </a:r>
          </a:p>
        </p:txBody>
      </p:sp>
      <p:sp>
        <p:nvSpPr>
          <p:cNvPr id="102408" name="Text Box 15"/>
          <p:cNvSpPr txBox="1">
            <a:spLocks noChangeArrowheads="1"/>
          </p:cNvSpPr>
          <p:nvPr/>
        </p:nvSpPr>
        <p:spPr bwMode="auto">
          <a:xfrm>
            <a:off x="3141663" y="5988050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2006</a:t>
            </a:r>
          </a:p>
        </p:txBody>
      </p:sp>
      <p:sp>
        <p:nvSpPr>
          <p:cNvPr id="102409" name="Text Box 17"/>
          <p:cNvSpPr txBox="1">
            <a:spLocks noChangeArrowheads="1"/>
          </p:cNvSpPr>
          <p:nvPr/>
        </p:nvSpPr>
        <p:spPr bwMode="auto">
          <a:xfrm>
            <a:off x="4281488" y="59896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2007</a:t>
            </a:r>
          </a:p>
        </p:txBody>
      </p:sp>
      <p:sp>
        <p:nvSpPr>
          <p:cNvPr id="102410" name="Text Box 19"/>
          <p:cNvSpPr txBox="1">
            <a:spLocks noChangeArrowheads="1"/>
          </p:cNvSpPr>
          <p:nvPr/>
        </p:nvSpPr>
        <p:spPr bwMode="auto">
          <a:xfrm>
            <a:off x="5421313" y="5991225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2008</a:t>
            </a:r>
          </a:p>
        </p:txBody>
      </p:sp>
      <p:sp>
        <p:nvSpPr>
          <p:cNvPr id="102411" name="Text Box 21"/>
          <p:cNvSpPr txBox="1">
            <a:spLocks noChangeArrowheads="1"/>
          </p:cNvSpPr>
          <p:nvPr/>
        </p:nvSpPr>
        <p:spPr bwMode="auto">
          <a:xfrm>
            <a:off x="6561138" y="599281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2009</a:t>
            </a:r>
          </a:p>
        </p:txBody>
      </p:sp>
      <p:sp>
        <p:nvSpPr>
          <p:cNvPr id="102412" name="Text Box 23"/>
          <p:cNvSpPr txBox="1">
            <a:spLocks noChangeArrowheads="1"/>
          </p:cNvSpPr>
          <p:nvPr/>
        </p:nvSpPr>
        <p:spPr bwMode="auto">
          <a:xfrm>
            <a:off x="7700963" y="5994400"/>
            <a:ext cx="636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2010`</a:t>
            </a:r>
          </a:p>
        </p:txBody>
      </p:sp>
      <p:sp>
        <p:nvSpPr>
          <p:cNvPr id="102413" name="Text Box 25"/>
          <p:cNvSpPr txBox="1">
            <a:spLocks noChangeArrowheads="1"/>
          </p:cNvSpPr>
          <p:nvPr/>
        </p:nvSpPr>
        <p:spPr bwMode="auto">
          <a:xfrm>
            <a:off x="8312150" y="5959475"/>
            <a:ext cx="682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ea typeface="Arial Unicode MS"/>
                <a:cs typeface="Arial Unicode MS"/>
              </a:rPr>
              <a:t> 2011`</a:t>
            </a:r>
          </a:p>
        </p:txBody>
      </p:sp>
      <p:sp>
        <p:nvSpPr>
          <p:cNvPr id="102414" name="Text Box 3"/>
          <p:cNvSpPr txBox="1">
            <a:spLocks noChangeArrowheads="1"/>
          </p:cNvSpPr>
          <p:nvPr/>
        </p:nvSpPr>
        <p:spPr bwMode="auto">
          <a:xfrm>
            <a:off x="4970463" y="6215063"/>
            <a:ext cx="396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rebuchet MS" pitchFamily="34" charset="0"/>
                <a:ea typeface="Arial Unicode MS"/>
                <a:cs typeface="Arial Unicode MS"/>
              </a:rPr>
              <a:t>Data Source: Monthly Measles Rubella Surveillance data, CDS/WHO/EURO</a:t>
            </a:r>
          </a:p>
        </p:txBody>
      </p:sp>
      <p:sp>
        <p:nvSpPr>
          <p:cNvPr id="102415" name="Text Box 3"/>
          <p:cNvSpPr txBox="1">
            <a:spLocks noChangeArrowheads="1"/>
          </p:cNvSpPr>
          <p:nvPr/>
        </p:nvSpPr>
        <p:spPr bwMode="auto">
          <a:xfrm>
            <a:off x="7700963" y="6472238"/>
            <a:ext cx="1203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Trebuchet MS" pitchFamily="34" charset="0"/>
                <a:ea typeface="Arial Unicode MS"/>
                <a:cs typeface="Arial Unicode MS"/>
              </a:rPr>
              <a:t>Data as of Sep 2011</a:t>
            </a:r>
          </a:p>
        </p:txBody>
      </p:sp>
      <p:sp>
        <p:nvSpPr>
          <p:cNvPr id="102416" name="Text Box 28"/>
          <p:cNvSpPr txBox="1">
            <a:spLocks noChangeArrowheads="1"/>
          </p:cNvSpPr>
          <p:nvPr/>
        </p:nvSpPr>
        <p:spPr bwMode="auto">
          <a:xfrm>
            <a:off x="3573463" y="6197600"/>
            <a:ext cx="1239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000000"/>
                </a:solidFill>
                <a:ea typeface="Arial Unicode MS"/>
                <a:cs typeface="Arial Unicode MS"/>
              </a:rPr>
              <a:t>Month and year</a:t>
            </a:r>
          </a:p>
        </p:txBody>
      </p:sp>
      <p:sp>
        <p:nvSpPr>
          <p:cNvPr id="102417" name="Text Box 29"/>
          <p:cNvSpPr txBox="1">
            <a:spLocks noChangeArrowheads="1"/>
          </p:cNvSpPr>
          <p:nvPr/>
        </p:nvSpPr>
        <p:spPr bwMode="auto">
          <a:xfrm rot="-5400000">
            <a:off x="-396875" y="3355976"/>
            <a:ext cx="1068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b="1">
                <a:solidFill>
                  <a:srgbClr val="000000"/>
                </a:solidFill>
                <a:ea typeface="Arial Unicode MS"/>
                <a:cs typeface="Arial Unicode MS"/>
              </a:rPr>
              <a:t>Measles cases</a:t>
            </a:r>
          </a:p>
        </p:txBody>
      </p:sp>
      <p:sp>
        <p:nvSpPr>
          <p:cNvPr id="102418" name="TextBox 5"/>
          <p:cNvSpPr txBox="1">
            <a:spLocks noChangeArrowheads="1"/>
          </p:cNvSpPr>
          <p:nvPr/>
        </p:nvSpPr>
        <p:spPr bwMode="auto">
          <a:xfrm>
            <a:off x="2370138" y="1625600"/>
            <a:ext cx="111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Trebuchet MS" pitchFamily="34" charset="0"/>
                <a:ea typeface="Arial Unicode MS"/>
                <a:cs typeface="Arial Unicode MS"/>
              </a:rPr>
              <a:t>Ukraine</a:t>
            </a:r>
          </a:p>
        </p:txBody>
      </p:sp>
      <p:sp>
        <p:nvSpPr>
          <p:cNvPr id="102419" name="TextBox 5"/>
          <p:cNvSpPr txBox="1">
            <a:spLocks noChangeArrowheads="1"/>
          </p:cNvSpPr>
          <p:nvPr/>
        </p:nvSpPr>
        <p:spPr bwMode="auto">
          <a:xfrm>
            <a:off x="1063625" y="2482850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Trebuchet MS" pitchFamily="34" charset="0"/>
                <a:ea typeface="Arial Unicode MS"/>
                <a:cs typeface="Arial Unicode MS"/>
              </a:rPr>
              <a:t>Romania</a:t>
            </a:r>
          </a:p>
        </p:txBody>
      </p:sp>
      <p:sp>
        <p:nvSpPr>
          <p:cNvPr id="54" name="Right Arrow 53"/>
          <p:cNvSpPr/>
          <p:nvPr/>
        </p:nvSpPr>
        <p:spPr>
          <a:xfrm rot="5400000">
            <a:off x="1355725" y="3059113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55" name="Left-Right Arrow 54"/>
          <p:cNvSpPr/>
          <p:nvPr/>
        </p:nvSpPr>
        <p:spPr>
          <a:xfrm>
            <a:off x="2428875" y="1985963"/>
            <a:ext cx="1223963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>
            <a:off x="7000875" y="3416300"/>
            <a:ext cx="936625" cy="2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2423" name="TextBox 5"/>
          <p:cNvSpPr txBox="1">
            <a:spLocks noChangeArrowheads="1"/>
          </p:cNvSpPr>
          <p:nvPr/>
        </p:nvSpPr>
        <p:spPr bwMode="auto">
          <a:xfrm>
            <a:off x="6802438" y="3057525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Trebuchet MS" pitchFamily="34" charset="0"/>
                <a:ea typeface="Arial Unicode MS"/>
                <a:cs typeface="Arial Unicode MS"/>
              </a:rPr>
              <a:t>Bulgaria</a:t>
            </a:r>
          </a:p>
        </p:txBody>
      </p:sp>
      <p:sp>
        <p:nvSpPr>
          <p:cNvPr id="58" name="Left-Right Arrow 57"/>
          <p:cNvSpPr/>
          <p:nvPr/>
        </p:nvSpPr>
        <p:spPr>
          <a:xfrm>
            <a:off x="8316913" y="3486150"/>
            <a:ext cx="827087" cy="2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2425" name="Line 10"/>
          <p:cNvSpPr>
            <a:spLocks noChangeShapeType="1"/>
          </p:cNvSpPr>
          <p:nvPr/>
        </p:nvSpPr>
        <p:spPr bwMode="auto">
          <a:xfrm>
            <a:off x="1739900" y="5964238"/>
            <a:ext cx="10572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6" name="Line 10"/>
          <p:cNvSpPr>
            <a:spLocks noChangeShapeType="1"/>
          </p:cNvSpPr>
          <p:nvPr/>
        </p:nvSpPr>
        <p:spPr bwMode="auto">
          <a:xfrm>
            <a:off x="2870200" y="5964238"/>
            <a:ext cx="10556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7" name="Line 10"/>
          <p:cNvSpPr>
            <a:spLocks noChangeShapeType="1"/>
          </p:cNvSpPr>
          <p:nvPr/>
        </p:nvSpPr>
        <p:spPr bwMode="auto">
          <a:xfrm>
            <a:off x="3984625" y="5964238"/>
            <a:ext cx="10572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8" name="Line 10"/>
          <p:cNvSpPr>
            <a:spLocks noChangeShapeType="1"/>
          </p:cNvSpPr>
          <p:nvPr/>
        </p:nvSpPr>
        <p:spPr bwMode="auto">
          <a:xfrm>
            <a:off x="5116513" y="5964238"/>
            <a:ext cx="10556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9" name="Line 10"/>
          <p:cNvSpPr>
            <a:spLocks noChangeShapeType="1"/>
          </p:cNvSpPr>
          <p:nvPr/>
        </p:nvSpPr>
        <p:spPr bwMode="auto">
          <a:xfrm>
            <a:off x="6238875" y="5964238"/>
            <a:ext cx="10556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0" name="Line 10"/>
          <p:cNvSpPr>
            <a:spLocks noChangeShapeType="1"/>
          </p:cNvSpPr>
          <p:nvPr/>
        </p:nvSpPr>
        <p:spPr bwMode="auto">
          <a:xfrm>
            <a:off x="7316788" y="5964238"/>
            <a:ext cx="10572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8450263" y="5970588"/>
            <a:ext cx="642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1125538"/>
            <a:ext cx="430371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Them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Them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Office Theme">
  <a:themeElements>
    <a:clrScheme name="2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Office Theme">
  <a:themeElements>
    <a:clrScheme name="2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CDS PowerPoint_How-to guide</Template>
  <TotalTime>4120</TotalTime>
  <Words>1193</Words>
  <Application>Microsoft Office PowerPoint</Application>
  <PresentationFormat>On-screen Show (4:3)</PresentationFormat>
  <Paragraphs>332</Paragraphs>
  <Slides>26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65</vt:i4>
      </vt:variant>
      <vt:variant>
        <vt:lpstr>Slide Titles</vt:lpstr>
      </vt:variant>
      <vt:variant>
        <vt:i4>26</vt:i4>
      </vt:variant>
    </vt:vector>
  </HeadingPairs>
  <TitlesOfParts>
    <vt:vector size="98" baseType="lpstr">
      <vt:lpstr>Arial</vt:lpstr>
      <vt:lpstr>ＭＳ Ｐゴシック</vt:lpstr>
      <vt:lpstr>Trebuchet MS</vt:lpstr>
      <vt:lpstr>Wingdings</vt:lpstr>
      <vt:lpstr>Calibri</vt:lpstr>
      <vt:lpstr>Tahoma</vt:lpstr>
      <vt:lpstr>Arial Unicode MS</vt:lpstr>
      <vt:lpstr>5_Office Theme</vt:lpstr>
      <vt:lpstr>3_Office Theme</vt:lpstr>
      <vt:lpstr>ECDC_PowerPoint_Templates_2009_rev_1_1</vt:lpstr>
      <vt:lpstr>4_Office Theme</vt:lpstr>
      <vt:lpstr>9_Office Theme</vt:lpstr>
      <vt:lpstr>20_Office Theme</vt:lpstr>
      <vt:lpstr>21_Office Theme</vt:lpstr>
      <vt:lpstr>13_Office Theme</vt:lpstr>
      <vt:lpstr>3_Office Theme</vt:lpstr>
      <vt:lpstr>3_Office Theme</vt:lpstr>
      <vt:lpstr>3_Office Theme</vt:lpstr>
      <vt:lpstr>4_Office Theme</vt:lpstr>
      <vt:lpstr>4_Office Theme</vt:lpstr>
      <vt:lpstr>4_Office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20_Office Theme</vt:lpstr>
      <vt:lpstr>21_Office Theme</vt:lpstr>
      <vt:lpstr>21_Office Theme</vt:lpstr>
      <vt:lpstr>21_Office Theme</vt:lpstr>
      <vt:lpstr>21_Office Theme</vt:lpstr>
      <vt:lpstr>21_Office Theme</vt:lpstr>
      <vt:lpstr>21_Office Theme</vt:lpstr>
      <vt:lpstr>21_Office Theme</vt:lpstr>
      <vt:lpstr>21_Office Theme</vt:lpstr>
      <vt:lpstr>21_Office Theme</vt:lpstr>
      <vt:lpstr>21_Office Theme</vt:lpstr>
      <vt:lpstr>21_Office Theme</vt:lpstr>
      <vt:lpstr>21_Office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13_Office Theme</vt:lpstr>
      <vt:lpstr>Regional Progress Towards Measles and Rubella Elimination</vt:lpstr>
      <vt:lpstr>Presentation outline</vt:lpstr>
      <vt:lpstr>WHO European Region:    53 Member States (~890 million)</vt:lpstr>
      <vt:lpstr>Regional Measles and Rubella  Elimination Goals</vt:lpstr>
      <vt:lpstr>Progress in implementing Strategic Plan  to eliminate measles and rubella in the WHO European Region, 1990-2011*</vt:lpstr>
      <vt:lpstr>Strategy 1.  Ensuring high coverage (&gt;95%) with 2 doses of measles vaccine and 1 dose of rubella vaccine through high-quality services</vt:lpstr>
      <vt:lpstr>Pockets of low coverage and missing data</vt:lpstr>
      <vt:lpstr>Strategy 2: Providing a second opportunity for measles and rubella immunization through supplemental immunization activities in susceptible populations</vt:lpstr>
      <vt:lpstr>Strategy 3.  Strengthening measles, rubella, and congenital rubella syndrome surveillance</vt:lpstr>
      <vt:lpstr>Measles case-based surveillance reporting,  WHO European Region, 2010</vt:lpstr>
      <vt:lpstr>Timeliness and completeness of monthly measles reporting to WHO European Region, 2002-2010</vt:lpstr>
      <vt:lpstr>Measles outbreaks,  WHO European Region, 2010-2011*</vt:lpstr>
      <vt:lpstr>Characteristics of measles outbreaks in 2010-2011</vt:lpstr>
      <vt:lpstr>Slide 14</vt:lpstr>
      <vt:lpstr>Slide 15</vt:lpstr>
      <vt:lpstr>Vaccine Related Events  – Managing the Communications Response</vt:lpstr>
      <vt:lpstr>Outbreaks in vulnerable populations:  pockets of unimmunized/under immunized </vt:lpstr>
      <vt:lpstr>Measles and rubella elimination verification planned activities, WHO European Region</vt:lpstr>
      <vt:lpstr>Estimated Costs (US$) 2012  European Region </vt:lpstr>
      <vt:lpstr>Estimated SIA Costs (US$) 2013-2015 WHO European Region </vt:lpstr>
      <vt:lpstr>Estimated costs for surveillance and laboratory support (US $) by type of country:  2012-2015, European Region</vt:lpstr>
      <vt:lpstr>Operational research needs</vt:lpstr>
      <vt:lpstr>Renewed commitment to MR elimination by 2015 and sustained support for polio-free status</vt:lpstr>
      <vt:lpstr>Renewed commitment to MR elimination by 2015 and sustained support for polio-free status</vt:lpstr>
      <vt:lpstr>Acknowledgements</vt:lpstr>
      <vt:lpstr>Thank you</vt:lpstr>
    </vt:vector>
  </TitlesOfParts>
  <Company>World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How-to guide</dc:title>
  <dc:creator>Laz</dc:creator>
  <cp:lastModifiedBy>Measlesconf</cp:lastModifiedBy>
  <cp:revision>222</cp:revision>
  <dcterms:created xsi:type="dcterms:W3CDTF">2008-12-18T14:01:24Z</dcterms:created>
  <dcterms:modified xsi:type="dcterms:W3CDTF">2011-09-13T14:40:29Z</dcterms:modified>
</cp:coreProperties>
</file>