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3" r:id="rId4"/>
    <p:sldId id="262" r:id="rId5"/>
    <p:sldId id="260" r:id="rId6"/>
    <p:sldId id="261" r:id="rId7"/>
    <p:sldId id="271" r:id="rId8"/>
    <p:sldId id="272" r:id="rId9"/>
    <p:sldId id="267" r:id="rId10"/>
    <p:sldId id="273" r:id="rId11"/>
    <p:sldId id="270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. Pierre, Jeanette (CDC/OID/NCIRD)" initials="SP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B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97" autoAdjust="0"/>
  </p:normalViewPr>
  <p:slideViewPr>
    <p:cSldViewPr>
      <p:cViewPr varScale="1">
        <p:scale>
          <a:sx n="63" d="100"/>
          <a:sy n="63" d="100"/>
        </p:scale>
        <p:origin x="-10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CRS </a:t>
            </a:r>
            <a:r>
              <a:rPr lang="en-US" dirty="0" smtClean="0">
                <a:solidFill>
                  <a:schemeClr val="bg1"/>
                </a:solidFill>
              </a:rPr>
              <a:t>incidence (100,000</a:t>
            </a:r>
            <a:r>
              <a:rPr lang="en-US" baseline="0" dirty="0" smtClean="0">
                <a:solidFill>
                  <a:schemeClr val="bg1"/>
                </a:solidFill>
              </a:rPr>
              <a:t> live births)</a:t>
            </a:r>
            <a:endParaRPr lang="en-US" dirty="0">
              <a:solidFill>
                <a:schemeClr val="bg1"/>
              </a:solidFill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7.2720679651885764E-2"/>
          <c:y val="0.29847234373481163"/>
          <c:w val="0.90798107473407963"/>
          <c:h val="0.34704238359094081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CRS incidence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marker>
            <c:symbol val="none"/>
          </c:marker>
          <c:cat>
            <c:strRef>
              <c:f>Sheet1!$A$2:$A$18</c:f>
              <c:strCache>
                <c:ptCount val="17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2</c:v>
                </c:pt>
                <c:pt idx="1">
                  <c:v>8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0</c:v>
                </c:pt>
                <c:pt idx="7">
                  <c:v>0</c:v>
                </c:pt>
                <c:pt idx="8">
                  <c:v>5</c:v>
                </c:pt>
                <c:pt idx="9">
                  <c:v>0</c:v>
                </c:pt>
                <c:pt idx="10">
                  <c:v>5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3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marker val="1"/>
        <c:axId val="75715328"/>
        <c:axId val="75716864"/>
      </c:lineChart>
      <c:catAx>
        <c:axId val="757153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n-US"/>
          </a:p>
        </c:txPr>
        <c:crossAx val="75716864"/>
        <c:crosses val="autoZero"/>
        <c:auto val="1"/>
        <c:lblAlgn val="ctr"/>
        <c:lblOffset val="100"/>
      </c:catAx>
      <c:valAx>
        <c:axId val="7571686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n-US"/>
          </a:p>
        </c:txPr>
        <c:crossAx val="757153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E41D6-922F-43F9-B1D2-4051C273A827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B3738-6C28-4C6F-AA74-90B2527FA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87D1EE-DA0B-446A-BC71-14C6C7CB005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This curve shows the decline in rubella and CRS from 1966 when rubella became reportable.  On the X axis is the years and the left Y axis shows the number of rubella cases and the 2</a:t>
            </a:r>
            <a:r>
              <a:rPr lang="en-US" baseline="30000" smtClean="0"/>
              <a:t>nd</a:t>
            </a:r>
            <a:r>
              <a:rPr lang="en-US" smtClean="0"/>
              <a:t> Y shows the number of CRS cases.  Because of the signficiant decline in cases, te graph on the upper Left hand corner… shows the number of cases since 1985.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 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9534D-82B3-40DB-AECE-94CE10329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0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8F8E-C63D-4422-82C5-AF0AD474A9B3}" type="datetimeFigureOut">
              <a:rPr lang="en-US" smtClean="0"/>
              <a:pPr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079B6-BA36-4F97-8F1A-1066C0A8F2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Microsoft_Office_Excel_97-2003_Worksheet3.xls"/><Relationship Id="rId4" Type="http://schemas.openxmlformats.org/officeDocument/2006/relationships/oleObject" Target="../embeddings/Microsoft_Office_Excel_97-2003_Worksheet2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Monitoring the impact of vaccination on rubella and CRS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Susan E. Reef, MD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11</a:t>
            </a:r>
            <a:r>
              <a:rPr lang="en-US" sz="2400" baseline="30000" dirty="0">
                <a:solidFill>
                  <a:schemeClr val="bg1"/>
                </a:solidFill>
              </a:rPr>
              <a:t>th</a:t>
            </a:r>
            <a:r>
              <a:rPr lang="en-US" sz="2400" dirty="0">
                <a:solidFill>
                  <a:schemeClr val="bg1"/>
                </a:solidFill>
              </a:rPr>
              <a:t> Annual Meeting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The Measles and Rubella </a:t>
            </a:r>
            <a:r>
              <a:rPr lang="en-US" sz="2400" dirty="0" smtClean="0">
                <a:solidFill>
                  <a:schemeClr val="bg1"/>
                </a:solidFill>
              </a:rPr>
              <a:t>Initiative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</a:rPr>
              <a:t>Sept. 19, 2012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Global Distribution of rubella genotypes, 2000-2012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270" y="1905000"/>
            <a:ext cx="5451330" cy="44958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6307617" y="5087422"/>
            <a:ext cx="419100" cy="2000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07617" y="5420797"/>
            <a:ext cx="419100" cy="2000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307617" y="5754172"/>
            <a:ext cx="419100" cy="2000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07617" y="6087547"/>
            <a:ext cx="419100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307617" y="6420922"/>
            <a:ext cx="419100" cy="2000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955317" y="5002768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55317" y="5336143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55317" y="5669518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1j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55317" y="600289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1G/h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55317" y="6336268"/>
            <a:ext cx="817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Others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48400" y="2209800"/>
            <a:ext cx="236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&lt; 700 virus entries in the WHO rubella virus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genotype database for viruses found from 1966 through June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2010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Summary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Establishing or enhancing surveillance systems to monitor the impact of the vaccination program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Including the documentation of elimination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Some components will be integrated/part of the measles surveillance system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CRS surveillance is an integral component to monitoring the success of the rubella program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Emphasis should be placed on collection of specimens for genotyping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Epidemiological Surveillance to Monitor Impact of Rubella Control Program, 1991-2007, Singapore*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Community-wide rubella outbreak in 1969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8.5 CRS cases/100,000 deliveries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Post-outbreak susceptibility in WCBA – 40-50%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Rubella Vaccination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Goal – prevent congenital rubella infection (CRS)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1976 – 11-12 </a:t>
            </a:r>
            <a:r>
              <a:rPr lang="en-US" dirty="0" err="1" smtClean="0">
                <a:solidFill>
                  <a:schemeClr val="bg1"/>
                </a:solidFill>
              </a:rPr>
              <a:t>yo</a:t>
            </a:r>
            <a:r>
              <a:rPr lang="en-US" dirty="0" smtClean="0">
                <a:solidFill>
                  <a:schemeClr val="bg1"/>
                </a:solidFill>
              </a:rPr>
              <a:t> females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1982 – 1998  11-12 </a:t>
            </a:r>
            <a:r>
              <a:rPr lang="en-US" dirty="0" err="1" smtClean="0">
                <a:solidFill>
                  <a:schemeClr val="bg1"/>
                </a:solidFill>
              </a:rPr>
              <a:t>yo</a:t>
            </a:r>
            <a:r>
              <a:rPr lang="en-US" dirty="0" smtClean="0">
                <a:solidFill>
                  <a:schemeClr val="bg1"/>
                </a:solidFill>
              </a:rPr>
              <a:t> males/females and military recruits; replaced by 2</a:t>
            </a:r>
            <a:r>
              <a:rPr lang="en-US" baseline="30000" dirty="0" smtClean="0">
                <a:solidFill>
                  <a:schemeClr val="bg1"/>
                </a:solidFill>
              </a:rPr>
              <a:t>nd</a:t>
            </a:r>
            <a:r>
              <a:rPr lang="en-US" dirty="0" smtClean="0">
                <a:solidFill>
                  <a:schemeClr val="bg1"/>
                </a:solidFill>
              </a:rPr>
              <a:t> dose of MMR – primary 6 children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1990 – routine vaccination – 1 </a:t>
            </a:r>
            <a:r>
              <a:rPr lang="en-US" dirty="0" err="1" smtClean="0">
                <a:solidFill>
                  <a:schemeClr val="bg1"/>
                </a:solidFill>
              </a:rPr>
              <a:t>yo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1998 – mass campaign (MMR) 12-18 </a:t>
            </a:r>
            <a:r>
              <a:rPr lang="en-US" dirty="0" err="1" smtClean="0">
                <a:solidFill>
                  <a:schemeClr val="bg1"/>
                </a:solidFill>
              </a:rPr>
              <a:t>yo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Mathematical modeling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Eliminated rubella/CRS with vaccine coverage 90%</a:t>
            </a:r>
            <a:endParaRPr lang="en-US" dirty="0">
              <a:solidFill>
                <a:schemeClr val="bg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63362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*Ann </a:t>
            </a:r>
            <a:r>
              <a:rPr lang="en-US" dirty="0" err="1" smtClean="0">
                <a:solidFill>
                  <a:schemeClr val="bg1"/>
                </a:solidFill>
              </a:rPr>
              <a:t>Acad</a:t>
            </a:r>
            <a:r>
              <a:rPr lang="en-US" dirty="0" smtClean="0">
                <a:solidFill>
                  <a:schemeClr val="bg1"/>
                </a:solidFill>
              </a:rPr>
              <a:t> Med Singapore. 2010 Feb;39(2):95-101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8132763" cy="1368425"/>
          </a:xfrm>
        </p:spPr>
        <p:txBody>
          <a:bodyPr/>
          <a:lstStyle/>
          <a:p>
            <a:r>
              <a:rPr lang="en-GB" sz="3600" dirty="0">
                <a:solidFill>
                  <a:srgbClr val="FFFF00"/>
                </a:solidFill>
              </a:rPr>
              <a:t>Rubella Incidence and RCV Coverage, by Year, Singapore 1991-2007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628775"/>
            <a:ext cx="748982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Chart 3"/>
          <p:cNvGraphicFramePr/>
          <p:nvPr/>
        </p:nvGraphicFramePr>
        <p:xfrm>
          <a:off x="1295400" y="4572000"/>
          <a:ext cx="72390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Goal of rubella vaccination program</a:t>
            </a:r>
            <a:r>
              <a:rPr lang="en-US" dirty="0"/>
              <a:t>	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Prevention of congenital rubella infection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Miscarriages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Stillbirths/Fetal deaths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Congenital Rubella Infection Only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Congenital Rubella Syndrome (CRS)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Rationale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chemeClr val="bg1"/>
                </a:solidFill>
              </a:rPr>
              <a:t>To document the impact of the vaccination program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If </a:t>
            </a:r>
            <a:r>
              <a:rPr lang="en-US" dirty="0" smtClean="0">
                <a:solidFill>
                  <a:schemeClr val="bg1"/>
                </a:solidFill>
              </a:rPr>
              <a:t>needed to make </a:t>
            </a:r>
            <a:r>
              <a:rPr lang="en-US" dirty="0" smtClean="0">
                <a:solidFill>
                  <a:schemeClr val="bg1"/>
                </a:solidFill>
              </a:rPr>
              <a:t>modifications to </a:t>
            </a:r>
            <a:r>
              <a:rPr lang="en-US" smtClean="0">
                <a:solidFill>
                  <a:schemeClr val="bg1"/>
                </a:solidFill>
              </a:rPr>
              <a:t>the </a:t>
            </a:r>
            <a:r>
              <a:rPr lang="en-US" smtClean="0">
                <a:solidFill>
                  <a:schemeClr val="bg1"/>
                </a:solidFill>
              </a:rPr>
              <a:t>vaccination strategy 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Needed to document elimination of rubella and CRS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Field </a:t>
            </a:r>
            <a:r>
              <a:rPr lang="en-US" sz="3600" dirty="0">
                <a:solidFill>
                  <a:srgbClr val="FFFF00"/>
                </a:solidFill>
              </a:rPr>
              <a:t>and laboratory </a:t>
            </a:r>
            <a:r>
              <a:rPr lang="en-US" sz="3600" dirty="0" smtClean="0">
                <a:solidFill>
                  <a:srgbClr val="FFFF00"/>
                </a:solidFill>
              </a:rPr>
              <a:t>surveillance*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Should be fully integrated with measles in a single surveillance system</a:t>
            </a:r>
          </a:p>
          <a:p>
            <a:r>
              <a:rPr lang="en-US" sz="2400" dirty="0">
                <a:solidFill>
                  <a:schemeClr val="bg1"/>
                </a:solidFill>
              </a:rPr>
              <a:t>Need to </a:t>
            </a:r>
            <a:r>
              <a:rPr lang="en-US" sz="2400" b="1" dirty="0">
                <a:solidFill>
                  <a:schemeClr val="bg1"/>
                </a:solidFill>
              </a:rPr>
              <a:t>document the impact of rubella vaccination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laboratory-supported surveillance for rubella and CRS surveillance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molecular epidemiology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monitoring of vaccine coverage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monitoring population immunity using </a:t>
            </a:r>
            <a:r>
              <a:rPr lang="en-US" sz="2400" dirty="0" err="1">
                <a:solidFill>
                  <a:schemeClr val="bg1"/>
                </a:solidFill>
              </a:rPr>
              <a:t>seroprevalence</a:t>
            </a:r>
            <a:r>
              <a:rPr lang="en-US" sz="2400" dirty="0">
                <a:solidFill>
                  <a:schemeClr val="bg1"/>
                </a:solidFill>
              </a:rPr>
              <a:t> surveys where appropriate.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5943600"/>
            <a:ext cx="4196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*2011 WHO rubella vaccine position paper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Rationale for CRS Surveillance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Need to measure the impact of the vaccination program on the program’s goal  </a:t>
            </a:r>
          </a:p>
          <a:p>
            <a:r>
              <a:rPr lang="en-US" dirty="0">
                <a:solidFill>
                  <a:schemeClr val="bg1"/>
                </a:solidFill>
              </a:rPr>
              <a:t>Up to 50% of mothers who give birth to infants with CRS </a:t>
            </a:r>
            <a:r>
              <a:rPr lang="en-US" dirty="0" smtClean="0">
                <a:solidFill>
                  <a:schemeClr val="bg1"/>
                </a:solidFill>
              </a:rPr>
              <a:t>present without rash illness, or asymptomatic/subclinical and </a:t>
            </a:r>
            <a:r>
              <a:rPr lang="en-US" dirty="0">
                <a:solidFill>
                  <a:schemeClr val="bg1"/>
                </a:solidFill>
              </a:rPr>
              <a:t>would not be identified as rubella cases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CRS surveillance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Two entry points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Integrated measles-rubella surveillance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Pregnancy </a:t>
            </a:r>
            <a:r>
              <a:rPr lang="en-US" dirty="0">
                <a:solidFill>
                  <a:schemeClr val="bg1"/>
                </a:solidFill>
              </a:rPr>
              <a:t>registry – following the outcomes of pregnant women who are infected or suspected of rubella infection</a:t>
            </a:r>
          </a:p>
          <a:p>
            <a:pPr lvl="1">
              <a:buFont typeface="Wingdings" pitchFamily="2" charset="2"/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Infants with congenital defects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Impact of Rubella Vaccination Strategies: England and Wales 1970-2001 </a:t>
            </a: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0" y="2720975"/>
          <a:ext cx="4876800" cy="2765425"/>
        </p:xfrm>
        <a:graphic>
          <a:graphicData uri="http://schemas.openxmlformats.org/presentationml/2006/ole">
            <p:oleObj spid="_x0000_s1026" name="Worksheet" r:id="rId3" imgW="8143951" imgH="4400702" progId="Excel.Sheet.8">
              <p:embed/>
            </p:oleObj>
          </a:graphicData>
        </a:graphic>
      </p:graphicFrame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4038600" cy="487680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Selective strategy 1970-1988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1970 </a:t>
            </a:r>
            <a:r>
              <a:rPr lang="en-US" dirty="0" err="1" smtClean="0">
                <a:solidFill>
                  <a:schemeClr val="bg1"/>
                </a:solidFill>
              </a:rPr>
              <a:t>Monovalent</a:t>
            </a:r>
            <a:r>
              <a:rPr lang="en-US" dirty="0" smtClean="0">
                <a:solidFill>
                  <a:schemeClr val="bg1"/>
                </a:solidFill>
              </a:rPr>
              <a:t> rubella vaccine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School girls 11-13y 78-86%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Non-immune WCBA (postpartum 5-80%)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Universal strategy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1988 - 1 dose MMR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1993 outbreak among young adult males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1994 MR campaign, 5-16 year olds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1996 outbreak males in military and universities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1996 2nd dose MMR at school-entry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School girls program discontinued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Coverage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1992-1997 -&gt;90%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1998-&lt;90% (2003-2005 – 80-82%)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2007- ~86%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838200" y="28194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600200" y="35814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438400" y="44196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200400" y="44958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09600" y="2297668"/>
            <a:ext cx="10191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Selective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295400" y="2940050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Universal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1d MMR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2018538" y="3883223"/>
            <a:ext cx="11818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MR campaign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69925" y="6080125"/>
            <a:ext cx="34422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Source: </a:t>
            </a:r>
            <a:r>
              <a:rPr lang="en-US" sz="1600" dirty="0" err="1">
                <a:solidFill>
                  <a:schemeClr val="bg1"/>
                </a:solidFill>
                <a:latin typeface="Calibri" pitchFamily="34" charset="0"/>
              </a:rPr>
              <a:t>Epidemiol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 Rev 2002, </a:t>
            </a:r>
            <a:r>
              <a:rPr lang="en-US" sz="1600" dirty="0" err="1">
                <a:solidFill>
                  <a:schemeClr val="bg1"/>
                </a:solidFill>
                <a:latin typeface="Calibri" pitchFamily="34" charset="0"/>
              </a:rPr>
              <a:t>Vyse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 et al.</a:t>
            </a:r>
          </a:p>
          <a:p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* Annual average number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95600" y="4038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MMR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63872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bg1"/>
                </a:solidFill>
              </a:rPr>
              <a:t>Reported Rubella and CRS—United States, 1966-2009</a:t>
            </a:r>
          </a:p>
        </p:txBody>
      </p:sp>
      <p:graphicFrame>
        <p:nvGraphicFramePr>
          <p:cNvPr id="33794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620713" y="1600200"/>
          <a:ext cx="4179887" cy="5245100"/>
        </p:xfrm>
        <a:graphic>
          <a:graphicData uri="http://schemas.openxmlformats.org/presentationml/2006/ole">
            <p:oleObj spid="_x0000_s2050" name="Worksheet" r:id="rId4" imgW="8667902" imgH="5943600" progId="Excel.Sheet.8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209800" y="1600200"/>
          <a:ext cx="1905000" cy="1612900"/>
        </p:xfrm>
        <a:graphic>
          <a:graphicData uri="http://schemas.openxmlformats.org/presentationml/2006/ole">
            <p:oleObj spid="_x0000_s2052" name="Worksheet" r:id="rId5" imgW="3067202" imgH="1495349" progId="Excel.Sheet.8">
              <p:embed/>
            </p:oleObj>
          </a:graphicData>
        </a:graphic>
      </p:graphicFrame>
      <p:pic>
        <p:nvPicPr>
          <p:cNvPr id="33798" name="Picture 6" descr="cdclogo_tag_2 colo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81950" y="6078538"/>
            <a:ext cx="116205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334000" y="1752600"/>
            <a:ext cx="382681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1969 - </a:t>
            </a:r>
            <a:r>
              <a:rPr lang="en-US" u="sng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12 months to puberty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1977 – adolescent and adults females,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high risk groups (Health care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 workers, college, teachers,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 military)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2004 – Expert panel concludes that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rubella virus is no longer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endemic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Molecular Epidemiology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determine the endemic strain in each country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To determine the origin of virus in rubella and CRS cases (e.g., imported cases)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To document the interruption of endemic rubella virus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673</Words>
  <Application>Microsoft Office PowerPoint</Application>
  <PresentationFormat>On-screen Show (4:3)</PresentationFormat>
  <Paragraphs>103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Worksheet</vt:lpstr>
      <vt:lpstr>Monitoring the impact of vaccination on rubella and CRS </vt:lpstr>
      <vt:lpstr>Goal of rubella vaccination program </vt:lpstr>
      <vt:lpstr>Rationale</vt:lpstr>
      <vt:lpstr>Field and laboratory surveillance*</vt:lpstr>
      <vt:lpstr>Rationale for CRS Surveillance</vt:lpstr>
      <vt:lpstr>CRS surveillance </vt:lpstr>
      <vt:lpstr>Impact of Rubella Vaccination Strategies: England and Wales 1970-2001 </vt:lpstr>
      <vt:lpstr>Reported Rubella and CRS—United States, 1966-2009</vt:lpstr>
      <vt:lpstr>Molecular Epidemiology</vt:lpstr>
      <vt:lpstr>Global Distribution of rubella genotypes, 2000-2012</vt:lpstr>
      <vt:lpstr>Summary</vt:lpstr>
      <vt:lpstr>Epidemiological Surveillance to Monitor Impact of Rubella Control Program, 1991-2007, Singapore*</vt:lpstr>
      <vt:lpstr>Rubella Incidence and RCV Coverage, by Year, Singapore 1991-2007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the impact of vaccination on rubella and CRS </dc:title>
  <dc:creator>Centers for Disease Control &amp; Prevention</dc:creator>
  <cp:lastModifiedBy>Centers for Disease Control &amp; Prevention</cp:lastModifiedBy>
  <cp:revision>33</cp:revision>
  <dcterms:created xsi:type="dcterms:W3CDTF">2012-09-17T08:16:32Z</dcterms:created>
  <dcterms:modified xsi:type="dcterms:W3CDTF">2012-09-19T11:35:39Z</dcterms:modified>
</cp:coreProperties>
</file>