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06c93dcd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06c93dcd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0631aad4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0631aad4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0631aad4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0631aad4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 nurses make a difference for the M&amp;RI. We want to take this time to publicly thank them.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06c93dcd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06c93dcd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05bcd66b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05bcd66b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05bcd66b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05bcd66b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05bcd66b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05bcd66b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05bcd66b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05bcd66b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05bcd66b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05bcd66b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05bcd66b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05bcd66b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05bcd66b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05bcd66b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06c93dcd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06c93dcd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06c93dcd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06c93dcd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0631aad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0631aad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Quick Facts: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§Volunteers comprise 90% of the American Red Cross Workforce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§There are about 20,000 Red Cross Health Professional Volunteers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§Most Red Cross nurses are volunteers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§About 60 volunteer nurse leaders support the Chief Nurse in Volunteer Services in delivering the Red Cross mission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Additionally: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Senior Nurse Consultants and the National Nursing Committee support the Chief Nurse and provide guidance and input.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They work to integrate health professionals throughout the organization and in the community to further the Red Cross mission.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All Red Cross nurses, employees and volunteers, are part of the Nursing Network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Nursing Pins: RNs, LVNs and LPNs earn pins after 20 hours; nursing students after 10 hours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 i="1">
                <a:solidFill>
                  <a:schemeClr val="dk1"/>
                </a:solidFill>
                <a:highlight>
                  <a:srgbClr val="FFFF00"/>
                </a:highlight>
              </a:rPr>
              <a:t>Filling Regional Nurse Leader positions is critical to health professional recruitment &amp; engagement.  These positions will be required at the end of FY19.</a:t>
            </a:r>
            <a:endParaRPr sz="1200" b="1" i="1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Nursing Network Division Nurse Leaders partner with Division Volunteer Services Executives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Nursing Network Regional Nurse Leaders partner with RVSOs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Associate Division Nurse Leaders work on Division Nurse Leader teams &amp; support Regional Nurse Leaders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•</a:t>
            </a:r>
            <a:r>
              <a:rPr lang="en" sz="1200" b="1">
                <a:solidFill>
                  <a:schemeClr val="dk1"/>
                </a:solidFill>
              </a:rPr>
              <a:t>They can fill open RNL positions on an interim basis and lead Academic Service Learning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0631aad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0631aad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Who/Where?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Cross Nurse Leaders received virtual training to visit U.S. Senators in their home towns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educate members of the Senate HELP Committee about M&amp;RI and promote CDC partner funding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World Immunization Week (April 24-30)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0631aad4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0631aad4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200"/>
              <a:t>For the 17th year in a row, nurses top Gallup’s poll of most trusted profession: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https://www.aha.org/news/insights-and-analysis/2019-01-09-17th-year-row-nurses-top-gallups-poll-most-trusted-profession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200"/>
              <a:t>Nurses are advocates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200"/>
              <a:t>Many associate the American Red Cross with nurses and iconic nurse images.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ED1B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0631aad4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0631aad4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Addressed by Nurse Advocates During Senate Office Visits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Measles &amp; Rubella Initiative (M&amp;RI)?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impact of measles and rubella?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the M&amp;RI partners and what is the American Red Cross role?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CDC’s Role in the M&amp;RI?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focus on eliminating diseases abroad when we have issues here at home?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cost?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the American Red Cross have a stance on vaccination hesitancy and/or the anti-vaccination movement?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Congress do to help?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0631aad4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0631aad4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Red Cross Chief Nurse Initiatives: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Support the Measles &amp; Rubella Initiative (MR&amp;I) community education program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Promote volunteer engagement and support Congressional awareness of the MR&amp;I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Other Red Cross Nurse M&amp;RI Activities: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Annual M&amp;RI presentations at the National Black Nurses Association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M&amp;RI presentations for the National Student Nurse Association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Community presentations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American Red Cross nurse leaders educated their legislators and advocated for CDC funding for the Measles and Rubella Initiative this year.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410600"/>
            <a:ext cx="8520600" cy="244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Moving the Needle on Capitol Hill: Grassroots Advocacy 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3273"/>
            <a:ext cx="9144000" cy="9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2613" y="4438100"/>
            <a:ext cx="2398775" cy="6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6400" y="4373700"/>
            <a:ext cx="1387600" cy="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ctrTitle"/>
          </p:nvPr>
        </p:nvSpPr>
        <p:spPr>
          <a:xfrm>
            <a:off x="311700" y="168000"/>
            <a:ext cx="85206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Nurse Advocacy Impact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457200" y="2663200"/>
            <a:ext cx="8229600" cy="13575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[Senator’s legislative aide] “called me after the meeting to inform me that he reviewed the information with the Senator, who fully supports the funding request.”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1376850" y="1053025"/>
            <a:ext cx="6390300" cy="13575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[Senator’s legislative aide] “was very surprised to learn about the virulence of measles, as well as the effects of rubella…”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82600"/>
            <a:ext cx="9144000" cy="9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ctrTitle"/>
          </p:nvPr>
        </p:nvSpPr>
        <p:spPr>
          <a:xfrm>
            <a:off x="311688" y="937450"/>
            <a:ext cx="8520600" cy="19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Thank You for Our Partnership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00" y="2224275"/>
            <a:ext cx="5566800" cy="14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23275"/>
            <a:ext cx="9144000" cy="9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45800" y="2391125"/>
            <a:ext cx="1238575" cy="12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/>
        </p:nvSpPr>
        <p:spPr>
          <a:xfrm>
            <a:off x="1008125" y="1131575"/>
            <a:ext cx="3765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Introducing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3993300" y="3449075"/>
            <a:ext cx="37650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Ashley Daigle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Champion Leader,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Shot@Life Campaign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325" y="556151"/>
            <a:ext cx="2892950" cy="28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Why are we here?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051" y="1011525"/>
            <a:ext cx="2917578" cy="38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7139" y="4529450"/>
            <a:ext cx="1106861" cy="6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311700" y="211325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What do I do?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00" y="1193275"/>
            <a:ext cx="4634925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962" y="1193275"/>
            <a:ext cx="2388636" cy="318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1751" y="4454325"/>
            <a:ext cx="1276649" cy="7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ctrTitle"/>
          </p:nvPr>
        </p:nvSpPr>
        <p:spPr>
          <a:xfrm>
            <a:off x="311700" y="37590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Congressional Meetings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t="5935"/>
          <a:stretch/>
        </p:blipFill>
        <p:spPr>
          <a:xfrm>
            <a:off x="458375" y="1642900"/>
            <a:ext cx="3627310" cy="227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4">
            <a:alphaModFix/>
          </a:blip>
          <a:srcRect t="3051" b="17273"/>
          <a:stretch/>
        </p:blipFill>
        <p:spPr>
          <a:xfrm>
            <a:off x="4781945" y="1710650"/>
            <a:ext cx="3806558" cy="227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0345" y="4436900"/>
            <a:ext cx="1273655" cy="7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311700" y="7040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Communications &amp; Outreach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3250"/>
          <a:stretch/>
        </p:blipFill>
        <p:spPr>
          <a:xfrm>
            <a:off x="6260500" y="893200"/>
            <a:ext cx="2571799" cy="331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4">
            <a:alphaModFix/>
          </a:blip>
          <a:srcRect l="14192"/>
          <a:stretch/>
        </p:blipFill>
        <p:spPr>
          <a:xfrm>
            <a:off x="311700" y="1163775"/>
            <a:ext cx="2360550" cy="366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625" y="3108225"/>
            <a:ext cx="2773125" cy="19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6625" y="1352938"/>
            <a:ext cx="1979035" cy="15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9281" y="3767675"/>
            <a:ext cx="2360552" cy="8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 rotWithShape="1">
          <a:blip r:embed="rId8">
            <a:alphaModFix/>
          </a:blip>
          <a:srcRect b="3138"/>
          <a:stretch/>
        </p:blipFill>
        <p:spPr>
          <a:xfrm>
            <a:off x="1772352" y="953598"/>
            <a:ext cx="2906176" cy="26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6550" y="4450183"/>
            <a:ext cx="1257450" cy="697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ctrTitle"/>
          </p:nvPr>
        </p:nvSpPr>
        <p:spPr>
          <a:xfrm>
            <a:off x="311700" y="10845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Building Relationships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79225"/>
            <a:ext cx="3823600" cy="32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 t="21764" r="3772"/>
          <a:stretch/>
        </p:blipFill>
        <p:spPr>
          <a:xfrm>
            <a:off x="3823600" y="1079225"/>
            <a:ext cx="5277537" cy="321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8829" y="4384875"/>
            <a:ext cx="1375171" cy="7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 rotWithShape="1">
          <a:blip r:embed="rId3">
            <a:alphaModFix/>
          </a:blip>
          <a:srcRect t="15824"/>
          <a:stretch/>
        </p:blipFill>
        <p:spPr>
          <a:xfrm>
            <a:off x="0" y="1372250"/>
            <a:ext cx="4616315" cy="25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275" y="4422450"/>
            <a:ext cx="1299725" cy="7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6275" y="1372239"/>
            <a:ext cx="4017726" cy="259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>
            <a:spLocks noGrp="1"/>
          </p:cNvSpPr>
          <p:nvPr>
            <p:ph type="ctrTitle"/>
          </p:nvPr>
        </p:nvSpPr>
        <p:spPr>
          <a:xfrm>
            <a:off x="311700" y="108450"/>
            <a:ext cx="85206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Uganda Trip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ctrTitle"/>
          </p:nvPr>
        </p:nvSpPr>
        <p:spPr>
          <a:xfrm>
            <a:off x="1842150" y="1750500"/>
            <a:ext cx="54597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Montserrat"/>
                <a:ea typeface="Montserrat"/>
                <a:cs typeface="Montserrat"/>
                <a:sym typeface="Montserrat"/>
              </a:rPr>
              <a:t>Questions</a:t>
            </a:r>
            <a:endParaRPr sz="4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3273"/>
            <a:ext cx="9144000" cy="9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2484" y="4438100"/>
            <a:ext cx="1271516" cy="7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613" y="4438100"/>
            <a:ext cx="2398775" cy="6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4"/>
          <p:cNvCxnSpPr/>
          <p:nvPr/>
        </p:nvCxnSpPr>
        <p:spPr>
          <a:xfrm>
            <a:off x="13350" y="3543675"/>
            <a:ext cx="918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4"/>
          <p:cNvSpPr txBox="1"/>
          <p:nvPr/>
        </p:nvSpPr>
        <p:spPr>
          <a:xfrm>
            <a:off x="-35050" y="619275"/>
            <a:ext cx="32121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Rebecca Maxie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Grassroots Strategist,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United Nations Foundation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3341288" y="619275"/>
            <a:ext cx="26292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Linda MacIntyre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Chief Nurse,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American Red Cross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297050" y="619275"/>
            <a:ext cx="26292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Ashley Daigle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Champion Leader,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Shot@Life Campaign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38" y="1986925"/>
            <a:ext cx="2629287" cy="25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900" y="1916338"/>
            <a:ext cx="2758350" cy="27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9075" y="1943525"/>
            <a:ext cx="2678300" cy="26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008125" y="1131575"/>
            <a:ext cx="3765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Introducing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836125" y="3389925"/>
            <a:ext cx="3990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Linda MacIntyre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Chief Nurse, American Red Cross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663" y="610100"/>
            <a:ext cx="2779825" cy="277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150" y="0"/>
            <a:ext cx="6401700" cy="46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ctrTitle"/>
          </p:nvPr>
        </p:nvSpPr>
        <p:spPr>
          <a:xfrm>
            <a:off x="311700" y="180625"/>
            <a:ext cx="8520600" cy="6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338" y="876213"/>
            <a:ext cx="4403325" cy="33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41497"/>
            <a:ext cx="9144000" cy="920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891900" y="205475"/>
            <a:ext cx="73602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M&amp;RI Nurse Advocacy Program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050" y="1239925"/>
            <a:ext cx="3713200" cy="28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23273"/>
            <a:ext cx="9144000" cy="9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4600" y="1160975"/>
            <a:ext cx="2882425" cy="28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ctrTitle"/>
          </p:nvPr>
        </p:nvSpPr>
        <p:spPr>
          <a:xfrm>
            <a:off x="117750" y="394850"/>
            <a:ext cx="8908500" cy="8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Why nurses?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175" y="1768869"/>
            <a:ext cx="2908625" cy="216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" y="-80800"/>
            <a:ext cx="2908636" cy="42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3025" y="23900"/>
            <a:ext cx="3037250" cy="42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223275"/>
            <a:ext cx="9144000" cy="9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ctrTitle"/>
          </p:nvPr>
        </p:nvSpPr>
        <p:spPr>
          <a:xfrm>
            <a:off x="225675" y="285200"/>
            <a:ext cx="8520600" cy="7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A Typical Congressional Meeting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925" y="1347525"/>
            <a:ext cx="2100625" cy="29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875" y="1574550"/>
            <a:ext cx="3687175" cy="26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09199"/>
            <a:ext cx="9144000" cy="92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ctrTitle"/>
          </p:nvPr>
        </p:nvSpPr>
        <p:spPr>
          <a:xfrm>
            <a:off x="311700" y="326850"/>
            <a:ext cx="85206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Additional Initiatives &amp; Activities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08200"/>
            <a:ext cx="3733775" cy="24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100" y="1228950"/>
            <a:ext cx="2726975" cy="29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223274"/>
            <a:ext cx="9144000" cy="92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8A0817BF47A4C9B3693B9F801C8E9" ma:contentTypeVersion="15" ma:contentTypeDescription="Create a new document." ma:contentTypeScope="" ma:versionID="4e8525a16cf546c90074c377c8a5fda7">
  <xsd:schema xmlns:xsd="http://www.w3.org/2001/XMLSchema" xmlns:xs="http://www.w3.org/2001/XMLSchema" xmlns:p="http://schemas.microsoft.com/office/2006/metadata/properties" xmlns:ns1="http://schemas.microsoft.com/sharepoint/v3" xmlns:ns3="6f329935-24d6-4e28-bfda-e173fb04e241" xmlns:ns4="9ecd693c-fdf0-4e8d-9ad6-21311f242c16" targetNamespace="http://schemas.microsoft.com/office/2006/metadata/properties" ma:root="true" ma:fieldsID="fb56e27536c8a1819f6c38658ecdcee0" ns1:_="" ns3:_="" ns4:_="">
    <xsd:import namespace="http://schemas.microsoft.com/sharepoint/v3"/>
    <xsd:import namespace="6f329935-24d6-4e28-bfda-e173fb04e241"/>
    <xsd:import namespace="9ecd693c-fdf0-4e8d-9ad6-21311f242c16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29935-24d6-4e28-bfda-e173fb04e2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d693c-fdf0-4e8d-9ad6-21311f242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32D5B48-44E8-4CDE-840A-2E651EFCF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29935-24d6-4e28-bfda-e173fb04e241"/>
    <ds:schemaRef ds:uri="9ecd693c-fdf0-4e8d-9ad6-21311f242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8FCCEE-B9B1-4E5F-A764-2FC8DA927A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811C55-E9E4-4EC8-9CFC-9DD65AFF3813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6f329935-24d6-4e28-bfda-e173fb04e241"/>
    <ds:schemaRef ds:uri="http://purl.org/dc/elements/1.1/"/>
    <ds:schemaRef ds:uri="http://schemas.microsoft.com/office/2006/metadata/properties"/>
    <ds:schemaRef ds:uri="9ecd693c-fdf0-4e8d-9ad6-21311f242c16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670</Words>
  <Application>Microsoft Office PowerPoint</Application>
  <PresentationFormat>On-screen Show (16:9)</PresentationFormat>
  <Paragraphs>82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Montserrat</vt:lpstr>
      <vt:lpstr>Simple Light</vt:lpstr>
      <vt:lpstr>Moving the Needle on Capitol Hill: Grassroots Advocacy  </vt:lpstr>
      <vt:lpstr>PowerPoint Presentation</vt:lpstr>
      <vt:lpstr>PowerPoint Presentation</vt:lpstr>
      <vt:lpstr>PowerPoint Presentation</vt:lpstr>
      <vt:lpstr>Background</vt:lpstr>
      <vt:lpstr>M&amp;RI Nurse Advocacy Program</vt:lpstr>
      <vt:lpstr> Why nurses?</vt:lpstr>
      <vt:lpstr>A Typical Congressional Meeting</vt:lpstr>
      <vt:lpstr>Additional Initiatives &amp; Activities</vt:lpstr>
      <vt:lpstr>Nurse Advocacy Impact</vt:lpstr>
      <vt:lpstr>Thank You for Our Partnership </vt:lpstr>
      <vt:lpstr>PowerPoint Presentation</vt:lpstr>
      <vt:lpstr>Why are we here?</vt:lpstr>
      <vt:lpstr>What do I do?</vt:lpstr>
      <vt:lpstr>Congressional Meetings</vt:lpstr>
      <vt:lpstr>Communications &amp; Outreach</vt:lpstr>
      <vt:lpstr>Building Relationships</vt:lpstr>
      <vt:lpstr>Uganda Trip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the Needle on Capitol Hill: Grassroots Advocacy  </dc:title>
  <dc:creator>Noe, James</dc:creator>
  <cp:lastModifiedBy>Noe, James</cp:lastModifiedBy>
  <cp:revision>1</cp:revision>
  <dcterms:modified xsi:type="dcterms:W3CDTF">2019-09-06T13:35:11Z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0x010100E9C8A0817BF47A4C9B3693B9F801C8E9</vt:lpwstr>
  </property>
</Properties>
</file>