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7"/>
  </p:notesMasterIdLst>
  <p:sldIdLst>
    <p:sldId id="354" r:id="rId2"/>
    <p:sldId id="352" r:id="rId3"/>
    <p:sldId id="356" r:id="rId4"/>
    <p:sldId id="351" r:id="rId5"/>
    <p:sldId id="350" r:id="rId6"/>
    <p:sldId id="349" r:id="rId7"/>
    <p:sldId id="348" r:id="rId8"/>
    <p:sldId id="347" r:id="rId9"/>
    <p:sldId id="358" r:id="rId10"/>
    <p:sldId id="370" r:id="rId11"/>
    <p:sldId id="369" r:id="rId12"/>
    <p:sldId id="374" r:id="rId13"/>
    <p:sldId id="368" r:id="rId14"/>
    <p:sldId id="367" r:id="rId15"/>
    <p:sldId id="373" r:id="rId16"/>
    <p:sldId id="372" r:id="rId17"/>
    <p:sldId id="366" r:id="rId18"/>
    <p:sldId id="365" r:id="rId19"/>
    <p:sldId id="364" r:id="rId20"/>
    <p:sldId id="377" r:id="rId21"/>
    <p:sldId id="355" r:id="rId22"/>
    <p:sldId id="375" r:id="rId23"/>
    <p:sldId id="343" r:id="rId24"/>
    <p:sldId id="376" r:id="rId25"/>
    <p:sldId id="37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guide orient="horz" pos="2160"/>
        <p:guide pos="3840"/>
      </p:guideLst>
    </p:cSldViewPr>
  </p:slideViewPr>
  <p:notesTextViewPr>
    <p:cViewPr>
      <p:scale>
        <a:sx n="1" d="1"/>
        <a:sy n="1" d="1"/>
      </p:scale>
      <p:origin x="0" y="-978"/>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A0EFE6-CBCA-4921-9F04-BBDAC2CDA02A}" type="doc">
      <dgm:prSet loTypeId="urn:microsoft.com/office/officeart/2005/8/layout/cycle8" loCatId="cycle" qsTypeId="urn:microsoft.com/office/officeart/2005/8/quickstyle/simple1" qsCatId="simple" csTypeId="urn:microsoft.com/office/officeart/2005/8/colors/accent1_2" csCatId="accent1" phldr="1"/>
      <dgm:spPr/>
    </dgm:pt>
    <dgm:pt modelId="{7C71023D-6FC6-40A5-8113-60903728C10C}">
      <dgm:prSet phldrT="[Text]"/>
      <dgm:spPr/>
      <dgm:t>
        <a:bodyPr/>
        <a:lstStyle/>
        <a:p>
          <a:r>
            <a:rPr lang="en-PH" dirty="0"/>
            <a:t>Urban Slums</a:t>
          </a:r>
        </a:p>
      </dgm:t>
    </dgm:pt>
    <dgm:pt modelId="{6745BB4C-ED32-4FF9-ADAA-CDEC91C34F87}" type="parTrans" cxnId="{1535AE28-BB46-4B88-BFDE-C8F986922C65}">
      <dgm:prSet/>
      <dgm:spPr/>
      <dgm:t>
        <a:bodyPr/>
        <a:lstStyle/>
        <a:p>
          <a:endParaRPr lang="en-PH"/>
        </a:p>
      </dgm:t>
    </dgm:pt>
    <dgm:pt modelId="{80C59C71-008D-449E-AC76-CFC5C4EFDD33}" type="sibTrans" cxnId="{1535AE28-BB46-4B88-BFDE-C8F986922C65}">
      <dgm:prSet/>
      <dgm:spPr/>
      <dgm:t>
        <a:bodyPr/>
        <a:lstStyle/>
        <a:p>
          <a:endParaRPr lang="en-PH"/>
        </a:p>
      </dgm:t>
    </dgm:pt>
    <dgm:pt modelId="{C5F5258A-B6C7-41DD-B523-2690EB788614}">
      <dgm:prSet phldrT="[Text]"/>
      <dgm:spPr/>
      <dgm:t>
        <a:bodyPr/>
        <a:lstStyle/>
        <a:p>
          <a:r>
            <a:rPr lang="en-PH" dirty="0"/>
            <a:t>Far Flung &amp; IP Communities</a:t>
          </a:r>
        </a:p>
      </dgm:t>
    </dgm:pt>
    <dgm:pt modelId="{15BECD88-54DD-4004-9ABD-A963C3A9D1FA}" type="parTrans" cxnId="{EBE209D9-13DC-41D8-AADB-EC72B4FA7417}">
      <dgm:prSet/>
      <dgm:spPr/>
      <dgm:t>
        <a:bodyPr/>
        <a:lstStyle/>
        <a:p>
          <a:endParaRPr lang="en-PH"/>
        </a:p>
      </dgm:t>
    </dgm:pt>
    <dgm:pt modelId="{A6D0620A-CCEA-40EB-A29E-01752250F6C9}" type="sibTrans" cxnId="{EBE209D9-13DC-41D8-AADB-EC72B4FA7417}">
      <dgm:prSet/>
      <dgm:spPr/>
      <dgm:t>
        <a:bodyPr/>
        <a:lstStyle/>
        <a:p>
          <a:endParaRPr lang="en-PH"/>
        </a:p>
      </dgm:t>
    </dgm:pt>
    <dgm:pt modelId="{FE319525-D281-4BB0-BFF1-2EEFAD417512}">
      <dgm:prSet phldrT="[Text]"/>
      <dgm:spPr/>
      <dgm:t>
        <a:bodyPr/>
        <a:lstStyle/>
        <a:p>
          <a:r>
            <a:rPr lang="en-PH" dirty="0"/>
            <a:t>Low Immunization Coverage Communities</a:t>
          </a:r>
        </a:p>
      </dgm:t>
    </dgm:pt>
    <dgm:pt modelId="{E96A3DCC-B3D6-45A7-8122-2C25F4F8CEA8}" type="parTrans" cxnId="{29DA90E8-F1B4-4281-AA1F-87787EB2710A}">
      <dgm:prSet/>
      <dgm:spPr/>
      <dgm:t>
        <a:bodyPr/>
        <a:lstStyle/>
        <a:p>
          <a:endParaRPr lang="en-PH"/>
        </a:p>
      </dgm:t>
    </dgm:pt>
    <dgm:pt modelId="{7948FD14-F16C-416C-9147-5F9334AEE336}" type="sibTrans" cxnId="{29DA90E8-F1B4-4281-AA1F-87787EB2710A}">
      <dgm:prSet/>
      <dgm:spPr/>
      <dgm:t>
        <a:bodyPr/>
        <a:lstStyle/>
        <a:p>
          <a:endParaRPr lang="en-PH"/>
        </a:p>
      </dgm:t>
    </dgm:pt>
    <dgm:pt modelId="{E98E4768-5371-4C19-BBAD-A2549B8F5051}" type="pres">
      <dgm:prSet presAssocID="{88A0EFE6-CBCA-4921-9F04-BBDAC2CDA02A}" presName="compositeShape" presStyleCnt="0">
        <dgm:presLayoutVars>
          <dgm:chMax val="7"/>
          <dgm:dir/>
          <dgm:resizeHandles val="exact"/>
        </dgm:presLayoutVars>
      </dgm:prSet>
      <dgm:spPr/>
    </dgm:pt>
    <dgm:pt modelId="{5FAE3F3B-EDFD-41F5-A384-306194353743}" type="pres">
      <dgm:prSet presAssocID="{88A0EFE6-CBCA-4921-9F04-BBDAC2CDA02A}" presName="wedge1" presStyleLbl="node1" presStyleIdx="0" presStyleCnt="3"/>
      <dgm:spPr/>
    </dgm:pt>
    <dgm:pt modelId="{F5137C35-B37D-4BCB-8C62-04FDE49BE684}" type="pres">
      <dgm:prSet presAssocID="{88A0EFE6-CBCA-4921-9F04-BBDAC2CDA02A}" presName="dummy1a" presStyleCnt="0"/>
      <dgm:spPr/>
    </dgm:pt>
    <dgm:pt modelId="{D9899238-C27F-4760-93CC-364CCDB62ED4}" type="pres">
      <dgm:prSet presAssocID="{88A0EFE6-CBCA-4921-9F04-BBDAC2CDA02A}" presName="dummy1b" presStyleCnt="0"/>
      <dgm:spPr/>
    </dgm:pt>
    <dgm:pt modelId="{3826DDB8-4164-4A26-B8F0-82E152ABCC83}" type="pres">
      <dgm:prSet presAssocID="{88A0EFE6-CBCA-4921-9F04-BBDAC2CDA02A}" presName="wedge1Tx" presStyleLbl="node1" presStyleIdx="0" presStyleCnt="3">
        <dgm:presLayoutVars>
          <dgm:chMax val="0"/>
          <dgm:chPref val="0"/>
          <dgm:bulletEnabled val="1"/>
        </dgm:presLayoutVars>
      </dgm:prSet>
      <dgm:spPr/>
    </dgm:pt>
    <dgm:pt modelId="{C853E2C2-E3E1-43F3-9FA2-4827643FC3A2}" type="pres">
      <dgm:prSet presAssocID="{88A0EFE6-CBCA-4921-9F04-BBDAC2CDA02A}" presName="wedge2" presStyleLbl="node1" presStyleIdx="1" presStyleCnt="3"/>
      <dgm:spPr/>
    </dgm:pt>
    <dgm:pt modelId="{9949F11D-DBD8-41C1-8C34-222A6FDDB664}" type="pres">
      <dgm:prSet presAssocID="{88A0EFE6-CBCA-4921-9F04-BBDAC2CDA02A}" presName="dummy2a" presStyleCnt="0"/>
      <dgm:spPr/>
    </dgm:pt>
    <dgm:pt modelId="{F19E9480-1E31-403D-8C24-80A6E261E93B}" type="pres">
      <dgm:prSet presAssocID="{88A0EFE6-CBCA-4921-9F04-BBDAC2CDA02A}" presName="dummy2b" presStyleCnt="0"/>
      <dgm:spPr/>
    </dgm:pt>
    <dgm:pt modelId="{B264FBF4-EF4C-4BAD-B5BC-509BF50B5011}" type="pres">
      <dgm:prSet presAssocID="{88A0EFE6-CBCA-4921-9F04-BBDAC2CDA02A}" presName="wedge2Tx" presStyleLbl="node1" presStyleIdx="1" presStyleCnt="3">
        <dgm:presLayoutVars>
          <dgm:chMax val="0"/>
          <dgm:chPref val="0"/>
          <dgm:bulletEnabled val="1"/>
        </dgm:presLayoutVars>
      </dgm:prSet>
      <dgm:spPr/>
    </dgm:pt>
    <dgm:pt modelId="{D4DE0E4A-8295-446C-8E2A-E936F9469064}" type="pres">
      <dgm:prSet presAssocID="{88A0EFE6-CBCA-4921-9F04-BBDAC2CDA02A}" presName="wedge3" presStyleLbl="node1" presStyleIdx="2" presStyleCnt="3"/>
      <dgm:spPr/>
    </dgm:pt>
    <dgm:pt modelId="{469D03E2-AB9C-4AC6-86FD-0BBE0135CCF9}" type="pres">
      <dgm:prSet presAssocID="{88A0EFE6-CBCA-4921-9F04-BBDAC2CDA02A}" presName="dummy3a" presStyleCnt="0"/>
      <dgm:spPr/>
    </dgm:pt>
    <dgm:pt modelId="{E04FEAC6-DF93-41DB-808D-6CC384852230}" type="pres">
      <dgm:prSet presAssocID="{88A0EFE6-CBCA-4921-9F04-BBDAC2CDA02A}" presName="dummy3b" presStyleCnt="0"/>
      <dgm:spPr/>
    </dgm:pt>
    <dgm:pt modelId="{8EF7BC50-1301-485F-B32D-F5C1D4A18BEB}" type="pres">
      <dgm:prSet presAssocID="{88A0EFE6-CBCA-4921-9F04-BBDAC2CDA02A}" presName="wedge3Tx" presStyleLbl="node1" presStyleIdx="2" presStyleCnt="3">
        <dgm:presLayoutVars>
          <dgm:chMax val="0"/>
          <dgm:chPref val="0"/>
          <dgm:bulletEnabled val="1"/>
        </dgm:presLayoutVars>
      </dgm:prSet>
      <dgm:spPr/>
    </dgm:pt>
    <dgm:pt modelId="{43F91C2B-962D-4F5B-A0F7-598E71A0EC67}" type="pres">
      <dgm:prSet presAssocID="{80C59C71-008D-449E-AC76-CFC5C4EFDD33}" presName="arrowWedge1" presStyleLbl="fgSibTrans2D1" presStyleIdx="0" presStyleCnt="3"/>
      <dgm:spPr/>
    </dgm:pt>
    <dgm:pt modelId="{78354624-5DB6-4DCD-98B0-60491D9C03BD}" type="pres">
      <dgm:prSet presAssocID="{A6D0620A-CCEA-40EB-A29E-01752250F6C9}" presName="arrowWedge2" presStyleLbl="fgSibTrans2D1" presStyleIdx="1" presStyleCnt="3"/>
      <dgm:spPr/>
    </dgm:pt>
    <dgm:pt modelId="{52B247D5-928C-4E50-A73D-C3F8830B8F82}" type="pres">
      <dgm:prSet presAssocID="{7948FD14-F16C-416C-9147-5F9334AEE336}" presName="arrowWedge3" presStyleLbl="fgSibTrans2D1" presStyleIdx="2" presStyleCnt="3"/>
      <dgm:spPr/>
    </dgm:pt>
  </dgm:ptLst>
  <dgm:cxnLst>
    <dgm:cxn modelId="{4964021D-B799-48E6-9DAC-AD38745AD07E}" type="presOf" srcId="{7C71023D-6FC6-40A5-8113-60903728C10C}" destId="{5FAE3F3B-EDFD-41F5-A384-306194353743}" srcOrd="0" destOrd="0" presId="urn:microsoft.com/office/officeart/2005/8/layout/cycle8"/>
    <dgm:cxn modelId="{1535AE28-BB46-4B88-BFDE-C8F986922C65}" srcId="{88A0EFE6-CBCA-4921-9F04-BBDAC2CDA02A}" destId="{7C71023D-6FC6-40A5-8113-60903728C10C}" srcOrd="0" destOrd="0" parTransId="{6745BB4C-ED32-4FF9-ADAA-CDEC91C34F87}" sibTransId="{80C59C71-008D-449E-AC76-CFC5C4EFDD33}"/>
    <dgm:cxn modelId="{46905932-EC4B-4C30-893A-3A5B3AEBE889}" type="presOf" srcId="{FE319525-D281-4BB0-BFF1-2EEFAD417512}" destId="{D4DE0E4A-8295-446C-8E2A-E936F9469064}" srcOrd="0" destOrd="0" presId="urn:microsoft.com/office/officeart/2005/8/layout/cycle8"/>
    <dgm:cxn modelId="{7BB8565A-8C6D-4C28-B103-9FF179325CE9}" type="presOf" srcId="{7C71023D-6FC6-40A5-8113-60903728C10C}" destId="{3826DDB8-4164-4A26-B8F0-82E152ABCC83}" srcOrd="1" destOrd="0" presId="urn:microsoft.com/office/officeart/2005/8/layout/cycle8"/>
    <dgm:cxn modelId="{CA60B280-3349-40B5-98EB-312DDA773E0E}" type="presOf" srcId="{C5F5258A-B6C7-41DD-B523-2690EB788614}" destId="{C853E2C2-E3E1-43F3-9FA2-4827643FC3A2}" srcOrd="0" destOrd="0" presId="urn:microsoft.com/office/officeart/2005/8/layout/cycle8"/>
    <dgm:cxn modelId="{0CC7A59D-BEE4-4760-8F52-6ED6188AA610}" type="presOf" srcId="{C5F5258A-B6C7-41DD-B523-2690EB788614}" destId="{B264FBF4-EF4C-4BAD-B5BC-509BF50B5011}" srcOrd="1" destOrd="0" presId="urn:microsoft.com/office/officeart/2005/8/layout/cycle8"/>
    <dgm:cxn modelId="{8A64E7CD-CB60-4894-9B84-9266E124DE55}" type="presOf" srcId="{FE319525-D281-4BB0-BFF1-2EEFAD417512}" destId="{8EF7BC50-1301-485F-B32D-F5C1D4A18BEB}" srcOrd="1" destOrd="0" presId="urn:microsoft.com/office/officeart/2005/8/layout/cycle8"/>
    <dgm:cxn modelId="{24E9CAD8-EC5E-4555-9C3C-271DCCEE6607}" type="presOf" srcId="{88A0EFE6-CBCA-4921-9F04-BBDAC2CDA02A}" destId="{E98E4768-5371-4C19-BBAD-A2549B8F5051}" srcOrd="0" destOrd="0" presId="urn:microsoft.com/office/officeart/2005/8/layout/cycle8"/>
    <dgm:cxn modelId="{EBE209D9-13DC-41D8-AADB-EC72B4FA7417}" srcId="{88A0EFE6-CBCA-4921-9F04-BBDAC2CDA02A}" destId="{C5F5258A-B6C7-41DD-B523-2690EB788614}" srcOrd="1" destOrd="0" parTransId="{15BECD88-54DD-4004-9ABD-A963C3A9D1FA}" sibTransId="{A6D0620A-CCEA-40EB-A29E-01752250F6C9}"/>
    <dgm:cxn modelId="{29DA90E8-F1B4-4281-AA1F-87787EB2710A}" srcId="{88A0EFE6-CBCA-4921-9F04-BBDAC2CDA02A}" destId="{FE319525-D281-4BB0-BFF1-2EEFAD417512}" srcOrd="2" destOrd="0" parTransId="{E96A3DCC-B3D6-45A7-8122-2C25F4F8CEA8}" sibTransId="{7948FD14-F16C-416C-9147-5F9334AEE336}"/>
    <dgm:cxn modelId="{BDAC0BA5-0139-44B4-8C9C-13D64DCBA4B8}" type="presParOf" srcId="{E98E4768-5371-4C19-BBAD-A2549B8F5051}" destId="{5FAE3F3B-EDFD-41F5-A384-306194353743}" srcOrd="0" destOrd="0" presId="urn:microsoft.com/office/officeart/2005/8/layout/cycle8"/>
    <dgm:cxn modelId="{C4FC3BC5-A645-4AF3-8089-D28F853351F7}" type="presParOf" srcId="{E98E4768-5371-4C19-BBAD-A2549B8F5051}" destId="{F5137C35-B37D-4BCB-8C62-04FDE49BE684}" srcOrd="1" destOrd="0" presId="urn:microsoft.com/office/officeart/2005/8/layout/cycle8"/>
    <dgm:cxn modelId="{D8BA76AC-3320-44C4-B26D-22721AFA80F3}" type="presParOf" srcId="{E98E4768-5371-4C19-BBAD-A2549B8F5051}" destId="{D9899238-C27F-4760-93CC-364CCDB62ED4}" srcOrd="2" destOrd="0" presId="urn:microsoft.com/office/officeart/2005/8/layout/cycle8"/>
    <dgm:cxn modelId="{5E2D9448-DFA6-4B01-B059-434A23CADA8D}" type="presParOf" srcId="{E98E4768-5371-4C19-BBAD-A2549B8F5051}" destId="{3826DDB8-4164-4A26-B8F0-82E152ABCC83}" srcOrd="3" destOrd="0" presId="urn:microsoft.com/office/officeart/2005/8/layout/cycle8"/>
    <dgm:cxn modelId="{F566099F-2D77-464D-847F-CB384587B63B}" type="presParOf" srcId="{E98E4768-5371-4C19-BBAD-A2549B8F5051}" destId="{C853E2C2-E3E1-43F3-9FA2-4827643FC3A2}" srcOrd="4" destOrd="0" presId="urn:microsoft.com/office/officeart/2005/8/layout/cycle8"/>
    <dgm:cxn modelId="{366A8C68-A4BF-4237-934A-CA36B62F0E2F}" type="presParOf" srcId="{E98E4768-5371-4C19-BBAD-A2549B8F5051}" destId="{9949F11D-DBD8-41C1-8C34-222A6FDDB664}" srcOrd="5" destOrd="0" presId="urn:microsoft.com/office/officeart/2005/8/layout/cycle8"/>
    <dgm:cxn modelId="{A710FA77-E9C7-4B66-8EA2-F9831E0580AA}" type="presParOf" srcId="{E98E4768-5371-4C19-BBAD-A2549B8F5051}" destId="{F19E9480-1E31-403D-8C24-80A6E261E93B}" srcOrd="6" destOrd="0" presId="urn:microsoft.com/office/officeart/2005/8/layout/cycle8"/>
    <dgm:cxn modelId="{BDBA1EB9-258A-4146-B33E-68214C2F2514}" type="presParOf" srcId="{E98E4768-5371-4C19-BBAD-A2549B8F5051}" destId="{B264FBF4-EF4C-4BAD-B5BC-509BF50B5011}" srcOrd="7" destOrd="0" presId="urn:microsoft.com/office/officeart/2005/8/layout/cycle8"/>
    <dgm:cxn modelId="{F520ABE0-4044-41A1-AA41-1B22514768B5}" type="presParOf" srcId="{E98E4768-5371-4C19-BBAD-A2549B8F5051}" destId="{D4DE0E4A-8295-446C-8E2A-E936F9469064}" srcOrd="8" destOrd="0" presId="urn:microsoft.com/office/officeart/2005/8/layout/cycle8"/>
    <dgm:cxn modelId="{392AC12D-7D28-456C-AEAA-2FC315F985F7}" type="presParOf" srcId="{E98E4768-5371-4C19-BBAD-A2549B8F5051}" destId="{469D03E2-AB9C-4AC6-86FD-0BBE0135CCF9}" srcOrd="9" destOrd="0" presId="urn:microsoft.com/office/officeart/2005/8/layout/cycle8"/>
    <dgm:cxn modelId="{3EC1617F-426C-4F84-9C49-03BFC41A8253}" type="presParOf" srcId="{E98E4768-5371-4C19-BBAD-A2549B8F5051}" destId="{E04FEAC6-DF93-41DB-808D-6CC384852230}" srcOrd="10" destOrd="0" presId="urn:microsoft.com/office/officeart/2005/8/layout/cycle8"/>
    <dgm:cxn modelId="{F9212057-ABCC-4DFA-839E-7FFC73CD231A}" type="presParOf" srcId="{E98E4768-5371-4C19-BBAD-A2549B8F5051}" destId="{8EF7BC50-1301-485F-B32D-F5C1D4A18BEB}" srcOrd="11" destOrd="0" presId="urn:microsoft.com/office/officeart/2005/8/layout/cycle8"/>
    <dgm:cxn modelId="{89F03E04-C2E2-4D64-A2A6-B3DB41872ECA}" type="presParOf" srcId="{E98E4768-5371-4C19-BBAD-A2549B8F5051}" destId="{43F91C2B-962D-4F5B-A0F7-598E71A0EC67}" srcOrd="12" destOrd="0" presId="urn:microsoft.com/office/officeart/2005/8/layout/cycle8"/>
    <dgm:cxn modelId="{1AA29EE3-C5C3-4862-A650-24A97387C6FC}" type="presParOf" srcId="{E98E4768-5371-4C19-BBAD-A2549B8F5051}" destId="{78354624-5DB6-4DCD-98B0-60491D9C03BD}" srcOrd="13" destOrd="0" presId="urn:microsoft.com/office/officeart/2005/8/layout/cycle8"/>
    <dgm:cxn modelId="{31BC541E-3C6D-4E98-9237-14E019F789F6}" type="presParOf" srcId="{E98E4768-5371-4C19-BBAD-A2549B8F5051}" destId="{52B247D5-928C-4E50-A73D-C3F8830B8F82}"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A30F56-3FC5-4863-B2EB-5EA38817F1C0}" type="doc">
      <dgm:prSet loTypeId="urn:microsoft.com/office/officeart/2005/8/layout/cycle1" loCatId="cycle" qsTypeId="urn:microsoft.com/office/officeart/2005/8/quickstyle/simple5" qsCatId="simple" csTypeId="urn:microsoft.com/office/officeart/2005/8/colors/accent1_2" csCatId="accent1" phldr="1"/>
      <dgm:spPr/>
      <dgm:t>
        <a:bodyPr/>
        <a:lstStyle/>
        <a:p>
          <a:endParaRPr lang="en-PH"/>
        </a:p>
      </dgm:t>
    </dgm:pt>
    <dgm:pt modelId="{9E261384-2662-4113-9903-C3CC9C1CFA5A}">
      <dgm:prSet phldrT="[Text]"/>
      <dgm:spPr/>
      <dgm:t>
        <a:bodyPr/>
        <a:lstStyle/>
        <a:p>
          <a:r>
            <a:rPr lang="en-PH" dirty="0"/>
            <a:t>Increased Awareness on EPI Compliance</a:t>
          </a:r>
        </a:p>
      </dgm:t>
    </dgm:pt>
    <dgm:pt modelId="{AC39E358-56E0-4676-93B3-E2DDA3D90076}" type="parTrans" cxnId="{496AB50A-F832-44D4-8B8E-6B434A2760AE}">
      <dgm:prSet/>
      <dgm:spPr/>
      <dgm:t>
        <a:bodyPr/>
        <a:lstStyle/>
        <a:p>
          <a:endParaRPr lang="en-PH"/>
        </a:p>
      </dgm:t>
    </dgm:pt>
    <dgm:pt modelId="{6AE058E0-45C4-47C0-A993-817978CAD9B9}" type="sibTrans" cxnId="{496AB50A-F832-44D4-8B8E-6B434A2760AE}">
      <dgm:prSet/>
      <dgm:spPr/>
      <dgm:t>
        <a:bodyPr/>
        <a:lstStyle/>
        <a:p>
          <a:endParaRPr lang="en-PH"/>
        </a:p>
      </dgm:t>
    </dgm:pt>
    <dgm:pt modelId="{535025DF-69BA-4F84-A39B-FD275B54B503}">
      <dgm:prSet phldrT="[Text]"/>
      <dgm:spPr/>
      <dgm:t>
        <a:bodyPr/>
        <a:lstStyle/>
        <a:p>
          <a:r>
            <a:rPr lang="en-PH" dirty="0"/>
            <a:t>EPI Vaccination on Measles</a:t>
          </a:r>
        </a:p>
      </dgm:t>
    </dgm:pt>
    <dgm:pt modelId="{1F0BB51D-06FE-4FE0-98A1-B3A7DA68F821}" type="parTrans" cxnId="{6B65923B-16A4-4AE6-820D-F90D80E681DD}">
      <dgm:prSet/>
      <dgm:spPr/>
      <dgm:t>
        <a:bodyPr/>
        <a:lstStyle/>
        <a:p>
          <a:endParaRPr lang="en-PH"/>
        </a:p>
      </dgm:t>
    </dgm:pt>
    <dgm:pt modelId="{33F2750D-129D-4E7E-AC75-FEA77AFE4C1E}" type="sibTrans" cxnId="{6B65923B-16A4-4AE6-820D-F90D80E681DD}">
      <dgm:prSet/>
      <dgm:spPr/>
      <dgm:t>
        <a:bodyPr/>
        <a:lstStyle/>
        <a:p>
          <a:endParaRPr lang="en-PH"/>
        </a:p>
      </dgm:t>
    </dgm:pt>
    <dgm:pt modelId="{A7E391C7-2EA9-4F67-95D8-BC734FA15EAC}">
      <dgm:prSet phldrT="[Text]"/>
      <dgm:spPr/>
      <dgm:t>
        <a:bodyPr/>
        <a:lstStyle/>
        <a:p>
          <a:r>
            <a:rPr lang="en-PH" dirty="0"/>
            <a:t>High EPI Coverage Communities</a:t>
          </a:r>
        </a:p>
      </dgm:t>
    </dgm:pt>
    <dgm:pt modelId="{0F9D483C-0E64-4CC2-B14A-E773EFBC1C32}" type="parTrans" cxnId="{646C3F4B-EF84-4AFE-A55C-F628F8A47193}">
      <dgm:prSet/>
      <dgm:spPr/>
      <dgm:t>
        <a:bodyPr/>
        <a:lstStyle/>
        <a:p>
          <a:endParaRPr lang="en-PH"/>
        </a:p>
      </dgm:t>
    </dgm:pt>
    <dgm:pt modelId="{3691C1EE-F980-4B21-BAA9-9D5A563650A0}" type="sibTrans" cxnId="{646C3F4B-EF84-4AFE-A55C-F628F8A47193}">
      <dgm:prSet/>
      <dgm:spPr/>
      <dgm:t>
        <a:bodyPr/>
        <a:lstStyle/>
        <a:p>
          <a:endParaRPr lang="en-PH"/>
        </a:p>
      </dgm:t>
    </dgm:pt>
    <dgm:pt modelId="{6C4FF60D-AA63-420A-83C0-E230034F878D}">
      <dgm:prSet phldrT="[Text]"/>
      <dgm:spPr/>
      <dgm:t>
        <a:bodyPr/>
        <a:lstStyle/>
        <a:p>
          <a:r>
            <a:rPr lang="en-PH" dirty="0"/>
            <a:t>143 Community Health Volunteers as EPI Advocates</a:t>
          </a:r>
        </a:p>
      </dgm:t>
    </dgm:pt>
    <dgm:pt modelId="{F94DADFF-C2E7-461D-A802-F447138B0BB1}" type="parTrans" cxnId="{7630A76B-527D-480A-874B-506D5C2232D9}">
      <dgm:prSet/>
      <dgm:spPr/>
      <dgm:t>
        <a:bodyPr/>
        <a:lstStyle/>
        <a:p>
          <a:endParaRPr lang="en-PH"/>
        </a:p>
      </dgm:t>
    </dgm:pt>
    <dgm:pt modelId="{399BAD76-AD3D-48D7-A0EF-CE34AB44B06B}" type="sibTrans" cxnId="{7630A76B-527D-480A-874B-506D5C2232D9}">
      <dgm:prSet/>
      <dgm:spPr/>
      <dgm:t>
        <a:bodyPr/>
        <a:lstStyle/>
        <a:p>
          <a:endParaRPr lang="en-PH"/>
        </a:p>
      </dgm:t>
    </dgm:pt>
    <dgm:pt modelId="{8509EE66-0767-4059-9327-159BFC9BF59B}">
      <dgm:prSet phldrT="[Text]"/>
      <dgm:spPr/>
      <dgm:t>
        <a:bodyPr/>
        <a:lstStyle/>
        <a:p>
          <a:r>
            <a:rPr lang="en-PH" dirty="0"/>
            <a:t>Vaccination Monitoring of Children</a:t>
          </a:r>
        </a:p>
      </dgm:t>
    </dgm:pt>
    <dgm:pt modelId="{6B12B3C8-CD62-4234-A568-02C777EFD93C}" type="parTrans" cxnId="{477048B5-4F9D-4735-8860-A2707227BD40}">
      <dgm:prSet/>
      <dgm:spPr/>
      <dgm:t>
        <a:bodyPr/>
        <a:lstStyle/>
        <a:p>
          <a:endParaRPr lang="en-PH"/>
        </a:p>
      </dgm:t>
    </dgm:pt>
    <dgm:pt modelId="{73B15F92-5AC1-4A3D-9349-57DEC299CD2B}" type="sibTrans" cxnId="{477048B5-4F9D-4735-8860-A2707227BD40}">
      <dgm:prSet/>
      <dgm:spPr/>
      <dgm:t>
        <a:bodyPr/>
        <a:lstStyle/>
        <a:p>
          <a:endParaRPr lang="en-PH"/>
        </a:p>
      </dgm:t>
    </dgm:pt>
    <dgm:pt modelId="{FE36AB1C-414F-48A0-AF78-CA5665BACC9D}" type="pres">
      <dgm:prSet presAssocID="{C7A30F56-3FC5-4863-B2EB-5EA38817F1C0}" presName="cycle" presStyleCnt="0">
        <dgm:presLayoutVars>
          <dgm:dir/>
          <dgm:resizeHandles val="exact"/>
        </dgm:presLayoutVars>
      </dgm:prSet>
      <dgm:spPr/>
    </dgm:pt>
    <dgm:pt modelId="{6862B17C-1C12-4F1D-8788-9FC9F4C83028}" type="pres">
      <dgm:prSet presAssocID="{9E261384-2662-4113-9903-C3CC9C1CFA5A}" presName="dummy" presStyleCnt="0"/>
      <dgm:spPr/>
    </dgm:pt>
    <dgm:pt modelId="{DCCA4C75-AD0B-4C6A-B4ED-66EF06571D3B}" type="pres">
      <dgm:prSet presAssocID="{9E261384-2662-4113-9903-C3CC9C1CFA5A}" presName="node" presStyleLbl="revTx" presStyleIdx="0" presStyleCnt="5">
        <dgm:presLayoutVars>
          <dgm:bulletEnabled val="1"/>
        </dgm:presLayoutVars>
      </dgm:prSet>
      <dgm:spPr/>
    </dgm:pt>
    <dgm:pt modelId="{E74485CF-0D43-4EA1-BD60-FF395529A51F}" type="pres">
      <dgm:prSet presAssocID="{6AE058E0-45C4-47C0-A993-817978CAD9B9}" presName="sibTrans" presStyleLbl="node1" presStyleIdx="0" presStyleCnt="5" custLinFactNeighborY="2568"/>
      <dgm:spPr/>
    </dgm:pt>
    <dgm:pt modelId="{72DF629D-B573-4C30-BB1D-C7EA33D72D12}" type="pres">
      <dgm:prSet presAssocID="{535025DF-69BA-4F84-A39B-FD275B54B503}" presName="dummy" presStyleCnt="0"/>
      <dgm:spPr/>
    </dgm:pt>
    <dgm:pt modelId="{0A2FC44F-5008-4F7B-9C2F-1DDAAEC6F110}" type="pres">
      <dgm:prSet presAssocID="{535025DF-69BA-4F84-A39B-FD275B54B503}" presName="node" presStyleLbl="revTx" presStyleIdx="1" presStyleCnt="5">
        <dgm:presLayoutVars>
          <dgm:bulletEnabled val="1"/>
        </dgm:presLayoutVars>
      </dgm:prSet>
      <dgm:spPr/>
    </dgm:pt>
    <dgm:pt modelId="{1685FBFC-CDC6-47C5-8BBB-61208FC8969A}" type="pres">
      <dgm:prSet presAssocID="{33F2750D-129D-4E7E-AC75-FEA77AFE4C1E}" presName="sibTrans" presStyleLbl="node1" presStyleIdx="1" presStyleCnt="5"/>
      <dgm:spPr/>
    </dgm:pt>
    <dgm:pt modelId="{A0569CEB-6D9C-4A4C-8C44-8BDE6179DBDE}" type="pres">
      <dgm:prSet presAssocID="{A7E391C7-2EA9-4F67-95D8-BC734FA15EAC}" presName="dummy" presStyleCnt="0"/>
      <dgm:spPr/>
    </dgm:pt>
    <dgm:pt modelId="{BA75D25F-A575-4755-9115-F660C2E1D2AB}" type="pres">
      <dgm:prSet presAssocID="{A7E391C7-2EA9-4F67-95D8-BC734FA15EAC}" presName="node" presStyleLbl="revTx" presStyleIdx="2" presStyleCnt="5" custScaleX="124630">
        <dgm:presLayoutVars>
          <dgm:bulletEnabled val="1"/>
        </dgm:presLayoutVars>
      </dgm:prSet>
      <dgm:spPr/>
    </dgm:pt>
    <dgm:pt modelId="{E31C52F3-A8FA-45B4-8CD4-F059D1D66842}" type="pres">
      <dgm:prSet presAssocID="{3691C1EE-F980-4B21-BAA9-9D5A563650A0}" presName="sibTrans" presStyleLbl="node1" presStyleIdx="2" presStyleCnt="5"/>
      <dgm:spPr/>
    </dgm:pt>
    <dgm:pt modelId="{702FA795-18FD-4F2C-80D8-244BA69AC5F1}" type="pres">
      <dgm:prSet presAssocID="{6C4FF60D-AA63-420A-83C0-E230034F878D}" presName="dummy" presStyleCnt="0"/>
      <dgm:spPr/>
    </dgm:pt>
    <dgm:pt modelId="{8AEB6702-CA77-4030-8382-D45605FA08F2}" type="pres">
      <dgm:prSet presAssocID="{6C4FF60D-AA63-420A-83C0-E230034F878D}" presName="node" presStyleLbl="revTx" presStyleIdx="3" presStyleCnt="5" custScaleX="123665">
        <dgm:presLayoutVars>
          <dgm:bulletEnabled val="1"/>
        </dgm:presLayoutVars>
      </dgm:prSet>
      <dgm:spPr/>
    </dgm:pt>
    <dgm:pt modelId="{629E8474-C3FE-477C-874A-888F2463C026}" type="pres">
      <dgm:prSet presAssocID="{399BAD76-AD3D-48D7-A0EF-CE34AB44B06B}" presName="sibTrans" presStyleLbl="node1" presStyleIdx="3" presStyleCnt="5"/>
      <dgm:spPr/>
    </dgm:pt>
    <dgm:pt modelId="{A4E34E3E-E051-4B35-B256-2156EAA04CE6}" type="pres">
      <dgm:prSet presAssocID="{8509EE66-0767-4059-9327-159BFC9BF59B}" presName="dummy" presStyleCnt="0"/>
      <dgm:spPr/>
    </dgm:pt>
    <dgm:pt modelId="{F98C863F-C122-4524-98AD-53192F7EF029}" type="pres">
      <dgm:prSet presAssocID="{8509EE66-0767-4059-9327-159BFC9BF59B}" presName="node" presStyleLbl="revTx" presStyleIdx="4" presStyleCnt="5">
        <dgm:presLayoutVars>
          <dgm:bulletEnabled val="1"/>
        </dgm:presLayoutVars>
      </dgm:prSet>
      <dgm:spPr/>
    </dgm:pt>
    <dgm:pt modelId="{8D446070-F0E1-4C95-8D84-805552323E3E}" type="pres">
      <dgm:prSet presAssocID="{73B15F92-5AC1-4A3D-9349-57DEC299CD2B}" presName="sibTrans" presStyleLbl="node1" presStyleIdx="4" presStyleCnt="5"/>
      <dgm:spPr/>
    </dgm:pt>
  </dgm:ptLst>
  <dgm:cxnLst>
    <dgm:cxn modelId="{6AB85305-5B37-4687-9E11-C76047AD26B4}" type="presOf" srcId="{399BAD76-AD3D-48D7-A0EF-CE34AB44B06B}" destId="{629E8474-C3FE-477C-874A-888F2463C026}" srcOrd="0" destOrd="0" presId="urn:microsoft.com/office/officeart/2005/8/layout/cycle1"/>
    <dgm:cxn modelId="{496AB50A-F832-44D4-8B8E-6B434A2760AE}" srcId="{C7A30F56-3FC5-4863-B2EB-5EA38817F1C0}" destId="{9E261384-2662-4113-9903-C3CC9C1CFA5A}" srcOrd="0" destOrd="0" parTransId="{AC39E358-56E0-4676-93B3-E2DDA3D90076}" sibTransId="{6AE058E0-45C4-47C0-A993-817978CAD9B9}"/>
    <dgm:cxn modelId="{6B65923B-16A4-4AE6-820D-F90D80E681DD}" srcId="{C7A30F56-3FC5-4863-B2EB-5EA38817F1C0}" destId="{535025DF-69BA-4F84-A39B-FD275B54B503}" srcOrd="1" destOrd="0" parTransId="{1F0BB51D-06FE-4FE0-98A1-B3A7DA68F821}" sibTransId="{33F2750D-129D-4E7E-AC75-FEA77AFE4C1E}"/>
    <dgm:cxn modelId="{67426F60-43D0-4AF9-A1FB-C8C9F69FE2EA}" type="presOf" srcId="{3691C1EE-F980-4B21-BAA9-9D5A563650A0}" destId="{E31C52F3-A8FA-45B4-8CD4-F059D1D66842}" srcOrd="0" destOrd="0" presId="urn:microsoft.com/office/officeart/2005/8/layout/cycle1"/>
    <dgm:cxn modelId="{E5AC6E41-61B1-40C8-9DEC-510E8C6D609A}" type="presOf" srcId="{9E261384-2662-4113-9903-C3CC9C1CFA5A}" destId="{DCCA4C75-AD0B-4C6A-B4ED-66EF06571D3B}" srcOrd="0" destOrd="0" presId="urn:microsoft.com/office/officeart/2005/8/layout/cycle1"/>
    <dgm:cxn modelId="{646C3F4B-EF84-4AFE-A55C-F628F8A47193}" srcId="{C7A30F56-3FC5-4863-B2EB-5EA38817F1C0}" destId="{A7E391C7-2EA9-4F67-95D8-BC734FA15EAC}" srcOrd="2" destOrd="0" parTransId="{0F9D483C-0E64-4CC2-B14A-E773EFBC1C32}" sibTransId="{3691C1EE-F980-4B21-BAA9-9D5A563650A0}"/>
    <dgm:cxn modelId="{7630A76B-527D-480A-874B-506D5C2232D9}" srcId="{C7A30F56-3FC5-4863-B2EB-5EA38817F1C0}" destId="{6C4FF60D-AA63-420A-83C0-E230034F878D}" srcOrd="3" destOrd="0" parTransId="{F94DADFF-C2E7-461D-A802-F447138B0BB1}" sibTransId="{399BAD76-AD3D-48D7-A0EF-CE34AB44B06B}"/>
    <dgm:cxn modelId="{5616EC4C-B7E5-4D0D-BA6C-FC6DF1E8E166}" type="presOf" srcId="{C7A30F56-3FC5-4863-B2EB-5EA38817F1C0}" destId="{FE36AB1C-414F-48A0-AF78-CA5665BACC9D}" srcOrd="0" destOrd="0" presId="urn:microsoft.com/office/officeart/2005/8/layout/cycle1"/>
    <dgm:cxn modelId="{B2A59974-8D77-4086-8014-BF24847B29C7}" type="presOf" srcId="{6C4FF60D-AA63-420A-83C0-E230034F878D}" destId="{8AEB6702-CA77-4030-8382-D45605FA08F2}" srcOrd="0" destOrd="0" presId="urn:microsoft.com/office/officeart/2005/8/layout/cycle1"/>
    <dgm:cxn modelId="{BDCA4882-ED04-4D71-B09F-1856B8E053AF}" type="presOf" srcId="{73B15F92-5AC1-4A3D-9349-57DEC299CD2B}" destId="{8D446070-F0E1-4C95-8D84-805552323E3E}" srcOrd="0" destOrd="0" presId="urn:microsoft.com/office/officeart/2005/8/layout/cycle1"/>
    <dgm:cxn modelId="{2762DB85-AD31-493C-900C-699F9DBA97C8}" type="presOf" srcId="{33F2750D-129D-4E7E-AC75-FEA77AFE4C1E}" destId="{1685FBFC-CDC6-47C5-8BBB-61208FC8969A}" srcOrd="0" destOrd="0" presId="urn:microsoft.com/office/officeart/2005/8/layout/cycle1"/>
    <dgm:cxn modelId="{C6235789-CDDA-42B3-9CEC-81862D22A890}" type="presOf" srcId="{6AE058E0-45C4-47C0-A993-817978CAD9B9}" destId="{E74485CF-0D43-4EA1-BD60-FF395529A51F}" srcOrd="0" destOrd="0" presId="urn:microsoft.com/office/officeart/2005/8/layout/cycle1"/>
    <dgm:cxn modelId="{477048B5-4F9D-4735-8860-A2707227BD40}" srcId="{C7A30F56-3FC5-4863-B2EB-5EA38817F1C0}" destId="{8509EE66-0767-4059-9327-159BFC9BF59B}" srcOrd="4" destOrd="0" parTransId="{6B12B3C8-CD62-4234-A568-02C777EFD93C}" sibTransId="{73B15F92-5AC1-4A3D-9349-57DEC299CD2B}"/>
    <dgm:cxn modelId="{9A09D6B9-FDCB-4B80-A032-6325CF6DF2AD}" type="presOf" srcId="{A7E391C7-2EA9-4F67-95D8-BC734FA15EAC}" destId="{BA75D25F-A575-4755-9115-F660C2E1D2AB}" srcOrd="0" destOrd="0" presId="urn:microsoft.com/office/officeart/2005/8/layout/cycle1"/>
    <dgm:cxn modelId="{45195AE5-1180-464C-92C7-5A3861EEBC9C}" type="presOf" srcId="{8509EE66-0767-4059-9327-159BFC9BF59B}" destId="{F98C863F-C122-4524-98AD-53192F7EF029}" srcOrd="0" destOrd="0" presId="urn:microsoft.com/office/officeart/2005/8/layout/cycle1"/>
    <dgm:cxn modelId="{7A64EEEE-3595-422B-94E0-4DF39216C2AD}" type="presOf" srcId="{535025DF-69BA-4F84-A39B-FD275B54B503}" destId="{0A2FC44F-5008-4F7B-9C2F-1DDAAEC6F110}" srcOrd="0" destOrd="0" presId="urn:microsoft.com/office/officeart/2005/8/layout/cycle1"/>
    <dgm:cxn modelId="{5D1B042E-A1A6-47FA-B8DF-6CD777C198D7}" type="presParOf" srcId="{FE36AB1C-414F-48A0-AF78-CA5665BACC9D}" destId="{6862B17C-1C12-4F1D-8788-9FC9F4C83028}" srcOrd="0" destOrd="0" presId="urn:microsoft.com/office/officeart/2005/8/layout/cycle1"/>
    <dgm:cxn modelId="{321B7354-895E-435D-ACFD-CA72510C4366}" type="presParOf" srcId="{FE36AB1C-414F-48A0-AF78-CA5665BACC9D}" destId="{DCCA4C75-AD0B-4C6A-B4ED-66EF06571D3B}" srcOrd="1" destOrd="0" presId="urn:microsoft.com/office/officeart/2005/8/layout/cycle1"/>
    <dgm:cxn modelId="{0252A555-132F-41D9-84B0-4CC63DDCA1D8}" type="presParOf" srcId="{FE36AB1C-414F-48A0-AF78-CA5665BACC9D}" destId="{E74485CF-0D43-4EA1-BD60-FF395529A51F}" srcOrd="2" destOrd="0" presId="urn:microsoft.com/office/officeart/2005/8/layout/cycle1"/>
    <dgm:cxn modelId="{772BC8BB-75E6-498D-92C3-8307FEB1B063}" type="presParOf" srcId="{FE36AB1C-414F-48A0-AF78-CA5665BACC9D}" destId="{72DF629D-B573-4C30-BB1D-C7EA33D72D12}" srcOrd="3" destOrd="0" presId="urn:microsoft.com/office/officeart/2005/8/layout/cycle1"/>
    <dgm:cxn modelId="{8CCED02E-5163-415A-A2CE-9F2EF7C64410}" type="presParOf" srcId="{FE36AB1C-414F-48A0-AF78-CA5665BACC9D}" destId="{0A2FC44F-5008-4F7B-9C2F-1DDAAEC6F110}" srcOrd="4" destOrd="0" presId="urn:microsoft.com/office/officeart/2005/8/layout/cycle1"/>
    <dgm:cxn modelId="{A742AAE0-4564-44AD-A77B-B6A85B4DCBC2}" type="presParOf" srcId="{FE36AB1C-414F-48A0-AF78-CA5665BACC9D}" destId="{1685FBFC-CDC6-47C5-8BBB-61208FC8969A}" srcOrd="5" destOrd="0" presId="urn:microsoft.com/office/officeart/2005/8/layout/cycle1"/>
    <dgm:cxn modelId="{BDDE8AF0-8D73-4CDE-B878-D1A99EBED775}" type="presParOf" srcId="{FE36AB1C-414F-48A0-AF78-CA5665BACC9D}" destId="{A0569CEB-6D9C-4A4C-8C44-8BDE6179DBDE}" srcOrd="6" destOrd="0" presId="urn:microsoft.com/office/officeart/2005/8/layout/cycle1"/>
    <dgm:cxn modelId="{4B5EEC63-F0D7-4B6D-AD39-9B3F1B31B5C2}" type="presParOf" srcId="{FE36AB1C-414F-48A0-AF78-CA5665BACC9D}" destId="{BA75D25F-A575-4755-9115-F660C2E1D2AB}" srcOrd="7" destOrd="0" presId="urn:microsoft.com/office/officeart/2005/8/layout/cycle1"/>
    <dgm:cxn modelId="{0D389E7D-8777-4B13-8C3D-D567F55CB9DE}" type="presParOf" srcId="{FE36AB1C-414F-48A0-AF78-CA5665BACC9D}" destId="{E31C52F3-A8FA-45B4-8CD4-F059D1D66842}" srcOrd="8" destOrd="0" presId="urn:microsoft.com/office/officeart/2005/8/layout/cycle1"/>
    <dgm:cxn modelId="{0F2F93A1-D6EF-4FB7-AD03-BD50E4AB6526}" type="presParOf" srcId="{FE36AB1C-414F-48A0-AF78-CA5665BACC9D}" destId="{702FA795-18FD-4F2C-80D8-244BA69AC5F1}" srcOrd="9" destOrd="0" presId="urn:microsoft.com/office/officeart/2005/8/layout/cycle1"/>
    <dgm:cxn modelId="{27CA1BC7-0D4C-4283-B907-4C79FFD4DBDB}" type="presParOf" srcId="{FE36AB1C-414F-48A0-AF78-CA5665BACC9D}" destId="{8AEB6702-CA77-4030-8382-D45605FA08F2}" srcOrd="10" destOrd="0" presId="urn:microsoft.com/office/officeart/2005/8/layout/cycle1"/>
    <dgm:cxn modelId="{9BAF48BA-49C4-48A6-9D71-55B9536501F2}" type="presParOf" srcId="{FE36AB1C-414F-48A0-AF78-CA5665BACC9D}" destId="{629E8474-C3FE-477C-874A-888F2463C026}" srcOrd="11" destOrd="0" presId="urn:microsoft.com/office/officeart/2005/8/layout/cycle1"/>
    <dgm:cxn modelId="{4872E6A7-2EC8-4F5D-A373-28FE867410B3}" type="presParOf" srcId="{FE36AB1C-414F-48A0-AF78-CA5665BACC9D}" destId="{A4E34E3E-E051-4B35-B256-2156EAA04CE6}" srcOrd="12" destOrd="0" presId="urn:microsoft.com/office/officeart/2005/8/layout/cycle1"/>
    <dgm:cxn modelId="{86D81D76-75D5-4547-9F0D-BD135B7AAC31}" type="presParOf" srcId="{FE36AB1C-414F-48A0-AF78-CA5665BACC9D}" destId="{F98C863F-C122-4524-98AD-53192F7EF029}" srcOrd="13" destOrd="0" presId="urn:microsoft.com/office/officeart/2005/8/layout/cycle1"/>
    <dgm:cxn modelId="{5A3DE940-A4C7-4F04-A67A-EC83A5525C21}" type="presParOf" srcId="{FE36AB1C-414F-48A0-AF78-CA5665BACC9D}" destId="{8D446070-F0E1-4C95-8D84-805552323E3E}" srcOrd="14"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E3F3B-EDFD-41F5-A384-306194353743}">
      <dsp:nvSpPr>
        <dsp:cNvPr id="0" name=""/>
        <dsp:cNvSpPr/>
      </dsp:nvSpPr>
      <dsp:spPr>
        <a:xfrm>
          <a:off x="2292194" y="294187"/>
          <a:ext cx="3801808" cy="3801808"/>
        </a:xfrm>
        <a:prstGeom prst="pie">
          <a:avLst>
            <a:gd name="adj1" fmla="val 16200000"/>
            <a:gd name="adj2" fmla="val 18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PH" sz="1800" kern="1200" dirty="0"/>
            <a:t>Urban Slums</a:t>
          </a:r>
        </a:p>
      </dsp:txBody>
      <dsp:txXfrm>
        <a:off x="4295838" y="1099809"/>
        <a:ext cx="1357788" cy="1131490"/>
      </dsp:txXfrm>
    </dsp:sp>
    <dsp:sp modelId="{C853E2C2-E3E1-43F3-9FA2-4827643FC3A2}">
      <dsp:nvSpPr>
        <dsp:cNvPr id="0" name=""/>
        <dsp:cNvSpPr/>
      </dsp:nvSpPr>
      <dsp:spPr>
        <a:xfrm>
          <a:off x="2213895" y="429966"/>
          <a:ext cx="3801808" cy="3801808"/>
        </a:xfrm>
        <a:prstGeom prst="pie">
          <a:avLst>
            <a:gd name="adj1" fmla="val 1800000"/>
            <a:gd name="adj2" fmla="val 90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PH" sz="1800" kern="1200" dirty="0"/>
            <a:t>Far Flung &amp; IP Communities</a:t>
          </a:r>
        </a:p>
      </dsp:txBody>
      <dsp:txXfrm>
        <a:off x="3119088" y="2896616"/>
        <a:ext cx="2036683" cy="995711"/>
      </dsp:txXfrm>
    </dsp:sp>
    <dsp:sp modelId="{D4DE0E4A-8295-446C-8E2A-E936F9469064}">
      <dsp:nvSpPr>
        <dsp:cNvPr id="0" name=""/>
        <dsp:cNvSpPr/>
      </dsp:nvSpPr>
      <dsp:spPr>
        <a:xfrm>
          <a:off x="2135596" y="294187"/>
          <a:ext cx="3801808" cy="3801808"/>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PH" sz="1800" kern="1200" dirty="0"/>
            <a:t>Low Immunization Coverage Communities</a:t>
          </a:r>
        </a:p>
      </dsp:txBody>
      <dsp:txXfrm>
        <a:off x="2575972" y="1099809"/>
        <a:ext cx="1357788" cy="1131490"/>
      </dsp:txXfrm>
    </dsp:sp>
    <dsp:sp modelId="{43F91C2B-962D-4F5B-A0F7-598E71A0EC67}">
      <dsp:nvSpPr>
        <dsp:cNvPr id="0" name=""/>
        <dsp:cNvSpPr/>
      </dsp:nvSpPr>
      <dsp:spPr>
        <a:xfrm>
          <a:off x="2057158" y="58837"/>
          <a:ext cx="4272509" cy="4272509"/>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354624-5DB6-4DCD-98B0-60491D9C03BD}">
      <dsp:nvSpPr>
        <dsp:cNvPr id="0" name=""/>
        <dsp:cNvSpPr/>
      </dsp:nvSpPr>
      <dsp:spPr>
        <a:xfrm>
          <a:off x="1978545" y="194376"/>
          <a:ext cx="4272509" cy="4272509"/>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2B247D5-928C-4E50-A73D-C3F8830B8F82}">
      <dsp:nvSpPr>
        <dsp:cNvPr id="0" name=""/>
        <dsp:cNvSpPr/>
      </dsp:nvSpPr>
      <dsp:spPr>
        <a:xfrm>
          <a:off x="1899932" y="58837"/>
          <a:ext cx="4272509" cy="4272509"/>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A4C75-AD0B-4C6A-B4ED-66EF06571D3B}">
      <dsp:nvSpPr>
        <dsp:cNvPr id="0" name=""/>
        <dsp:cNvSpPr/>
      </dsp:nvSpPr>
      <dsp:spPr>
        <a:xfrm>
          <a:off x="5708999" y="45718"/>
          <a:ext cx="1648756" cy="1648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PH" sz="2400" kern="1200" dirty="0"/>
            <a:t>Increased Awareness on EPI Compliance</a:t>
          </a:r>
        </a:p>
      </dsp:txBody>
      <dsp:txXfrm>
        <a:off x="5708999" y="45718"/>
        <a:ext cx="1648756" cy="1648756"/>
      </dsp:txXfrm>
    </dsp:sp>
    <dsp:sp modelId="{E74485CF-0D43-4EA1-BD60-FF395529A51F}">
      <dsp:nvSpPr>
        <dsp:cNvPr id="0" name=""/>
        <dsp:cNvSpPr/>
      </dsp:nvSpPr>
      <dsp:spPr>
        <a:xfrm>
          <a:off x="1830465" y="156759"/>
          <a:ext cx="6181740" cy="6181740"/>
        </a:xfrm>
        <a:prstGeom prst="circularArrow">
          <a:avLst>
            <a:gd name="adj1" fmla="val 5201"/>
            <a:gd name="adj2" fmla="val 335969"/>
            <a:gd name="adj3" fmla="val 21293015"/>
            <a:gd name="adj4" fmla="val 19766438"/>
            <a:gd name="adj5" fmla="val 606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A2FC44F-5008-4F7B-9C2F-1DDAAEC6F110}">
      <dsp:nvSpPr>
        <dsp:cNvPr id="0" name=""/>
        <dsp:cNvSpPr/>
      </dsp:nvSpPr>
      <dsp:spPr>
        <a:xfrm>
          <a:off x="6705296" y="3112004"/>
          <a:ext cx="1648756" cy="1648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PH" sz="2400" kern="1200" dirty="0"/>
            <a:t>EPI Vaccination on Measles</a:t>
          </a:r>
        </a:p>
      </dsp:txBody>
      <dsp:txXfrm>
        <a:off x="6705296" y="3112004"/>
        <a:ext cx="1648756" cy="1648756"/>
      </dsp:txXfrm>
    </dsp:sp>
    <dsp:sp modelId="{1685FBFC-CDC6-47C5-8BBB-61208FC8969A}">
      <dsp:nvSpPr>
        <dsp:cNvPr id="0" name=""/>
        <dsp:cNvSpPr/>
      </dsp:nvSpPr>
      <dsp:spPr>
        <a:xfrm>
          <a:off x="1830465" y="-1987"/>
          <a:ext cx="6181740" cy="6181740"/>
        </a:xfrm>
        <a:prstGeom prst="circularArrow">
          <a:avLst>
            <a:gd name="adj1" fmla="val 5201"/>
            <a:gd name="adj2" fmla="val 335969"/>
            <a:gd name="adj3" fmla="val 3743980"/>
            <a:gd name="adj4" fmla="val 2253648"/>
            <a:gd name="adj5" fmla="val 606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A75D25F-A575-4755-9115-F660C2E1D2AB}">
      <dsp:nvSpPr>
        <dsp:cNvPr id="0" name=""/>
        <dsp:cNvSpPr/>
      </dsp:nvSpPr>
      <dsp:spPr>
        <a:xfrm>
          <a:off x="3893912" y="5007074"/>
          <a:ext cx="2054845" cy="1648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PH" sz="2400" kern="1200" dirty="0"/>
            <a:t>High EPI Coverage Communities</a:t>
          </a:r>
        </a:p>
      </dsp:txBody>
      <dsp:txXfrm>
        <a:off x="3893912" y="5007074"/>
        <a:ext cx="2054845" cy="1648756"/>
      </dsp:txXfrm>
    </dsp:sp>
    <dsp:sp modelId="{E31C52F3-A8FA-45B4-8CD4-F059D1D66842}">
      <dsp:nvSpPr>
        <dsp:cNvPr id="0" name=""/>
        <dsp:cNvSpPr/>
      </dsp:nvSpPr>
      <dsp:spPr>
        <a:xfrm>
          <a:off x="1830465" y="-1987"/>
          <a:ext cx="6181740" cy="6181740"/>
        </a:xfrm>
        <a:prstGeom prst="circularArrow">
          <a:avLst>
            <a:gd name="adj1" fmla="val 5201"/>
            <a:gd name="adj2" fmla="val 335969"/>
            <a:gd name="adj3" fmla="val 8210383"/>
            <a:gd name="adj4" fmla="val 6720051"/>
            <a:gd name="adj5" fmla="val 606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AEB6702-CA77-4030-8382-D45605FA08F2}">
      <dsp:nvSpPr>
        <dsp:cNvPr id="0" name=""/>
        <dsp:cNvSpPr/>
      </dsp:nvSpPr>
      <dsp:spPr>
        <a:xfrm>
          <a:off x="1293528" y="3112004"/>
          <a:ext cx="2038934" cy="1648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PH" sz="2400" kern="1200" dirty="0"/>
            <a:t>143 Community Health Volunteers as EPI Advocates</a:t>
          </a:r>
        </a:p>
      </dsp:txBody>
      <dsp:txXfrm>
        <a:off x="1293528" y="3112004"/>
        <a:ext cx="2038934" cy="1648756"/>
      </dsp:txXfrm>
    </dsp:sp>
    <dsp:sp modelId="{629E8474-C3FE-477C-874A-888F2463C026}">
      <dsp:nvSpPr>
        <dsp:cNvPr id="0" name=""/>
        <dsp:cNvSpPr/>
      </dsp:nvSpPr>
      <dsp:spPr>
        <a:xfrm>
          <a:off x="1830465" y="-1987"/>
          <a:ext cx="6181740" cy="6181740"/>
        </a:xfrm>
        <a:prstGeom prst="circularArrow">
          <a:avLst>
            <a:gd name="adj1" fmla="val 5201"/>
            <a:gd name="adj2" fmla="val 335969"/>
            <a:gd name="adj3" fmla="val 12297594"/>
            <a:gd name="adj4" fmla="val 10771016"/>
            <a:gd name="adj5" fmla="val 606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F98C863F-C122-4524-98AD-53192F7EF029}">
      <dsp:nvSpPr>
        <dsp:cNvPr id="0" name=""/>
        <dsp:cNvSpPr/>
      </dsp:nvSpPr>
      <dsp:spPr>
        <a:xfrm>
          <a:off x="2484914" y="45718"/>
          <a:ext cx="1648756" cy="1648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PH" sz="2400" kern="1200" dirty="0"/>
            <a:t>Vaccination Monitoring of Children</a:t>
          </a:r>
        </a:p>
      </dsp:txBody>
      <dsp:txXfrm>
        <a:off x="2484914" y="45718"/>
        <a:ext cx="1648756" cy="1648756"/>
      </dsp:txXfrm>
    </dsp:sp>
    <dsp:sp modelId="{8D446070-F0E1-4C95-8D84-805552323E3E}">
      <dsp:nvSpPr>
        <dsp:cNvPr id="0" name=""/>
        <dsp:cNvSpPr/>
      </dsp:nvSpPr>
      <dsp:spPr>
        <a:xfrm>
          <a:off x="1830465" y="-1987"/>
          <a:ext cx="6181740" cy="6181740"/>
        </a:xfrm>
        <a:prstGeom prst="circularArrow">
          <a:avLst>
            <a:gd name="adj1" fmla="val 5201"/>
            <a:gd name="adj2" fmla="val 335969"/>
            <a:gd name="adj3" fmla="val 16865452"/>
            <a:gd name="adj4" fmla="val 15198579"/>
            <a:gd name="adj5" fmla="val 6068"/>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97EB2C-5327-4772-A2D6-862EF89D9954}" type="datetimeFigureOut">
              <a:rPr lang="en-PH" smtClean="0"/>
              <a:pPr/>
              <a:t>09/09/2019</a:t>
            </a:fld>
            <a:endParaRPr lang="en-P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3ECFB-66FD-4ADA-B637-332EC41001C9}" type="slidenum">
              <a:rPr lang="en-PH" smtClean="0"/>
              <a:pPr/>
              <a:t>‹#›</a:t>
            </a:fld>
            <a:endParaRPr lang="en-PH"/>
          </a:p>
        </p:txBody>
      </p:sp>
    </p:spTree>
    <p:extLst>
      <p:ext uri="{BB962C8B-B14F-4D97-AF65-F5344CB8AC3E}">
        <p14:creationId xmlns:p14="http://schemas.microsoft.com/office/powerpoint/2010/main" val="627727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A pleasant day to everyone, I am Elizabeth Zavalla, you may call me Liza, </a:t>
            </a:r>
          </a:p>
          <a:p>
            <a:r>
              <a:rPr lang="en-PH" dirty="0"/>
              <a:t>I am the Secretary General of Philippine Red Cross.</a:t>
            </a:r>
          </a:p>
          <a:p>
            <a:endParaRPr lang="en-PH" dirty="0"/>
          </a:p>
          <a:p>
            <a:r>
              <a:rPr lang="en-PH" dirty="0"/>
              <a:t>Allow me to express our appreciation to the Measles &amp; Rubella Initiative for inviting Philippine Red Cross to take part on this year’s partners meeting.</a:t>
            </a:r>
          </a:p>
          <a:p>
            <a:endParaRPr lang="en-PH" dirty="0"/>
          </a:p>
          <a:p>
            <a:r>
              <a:rPr lang="en-PH" dirty="0"/>
              <a:t>Allow me to share with you, the Philippine Red Cross response to the 2019 Measles Outbreak in the Philippines</a:t>
            </a:r>
          </a:p>
        </p:txBody>
      </p:sp>
      <p:sp>
        <p:nvSpPr>
          <p:cNvPr id="4" name="Slide Number Placeholder 3"/>
          <p:cNvSpPr>
            <a:spLocks noGrp="1"/>
          </p:cNvSpPr>
          <p:nvPr>
            <p:ph type="sldNum" sz="quarter" idx="5"/>
          </p:nvPr>
        </p:nvSpPr>
        <p:spPr/>
        <p:txBody>
          <a:bodyPr/>
          <a:lstStyle/>
          <a:p>
            <a:fld id="{6DF3ECFB-66FD-4ADA-B637-332EC41001C9}" type="slidenum">
              <a:rPr lang="en-PH" smtClean="0"/>
              <a:pPr/>
              <a:t>1</a:t>
            </a:fld>
            <a:endParaRPr lang="en-PH"/>
          </a:p>
        </p:txBody>
      </p:sp>
    </p:spTree>
    <p:extLst>
      <p:ext uri="{BB962C8B-B14F-4D97-AF65-F5344CB8AC3E}">
        <p14:creationId xmlns:p14="http://schemas.microsoft.com/office/powerpoint/2010/main" val="341993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 Measles Care Units were established in key government hospitals</a:t>
            </a:r>
          </a:p>
        </p:txBody>
      </p:sp>
      <p:sp>
        <p:nvSpPr>
          <p:cNvPr id="4" name="Slide Number Placeholder 3"/>
          <p:cNvSpPr>
            <a:spLocks noGrp="1"/>
          </p:cNvSpPr>
          <p:nvPr>
            <p:ph type="sldNum" sz="quarter" idx="5"/>
          </p:nvPr>
        </p:nvSpPr>
        <p:spPr/>
        <p:txBody>
          <a:bodyPr/>
          <a:lstStyle/>
          <a:p>
            <a:fld id="{6DF3ECFB-66FD-4ADA-B637-332EC41001C9}" type="slidenum">
              <a:rPr lang="en-PH" smtClean="0"/>
              <a:pPr/>
              <a:t>10</a:t>
            </a:fld>
            <a:endParaRPr lang="en-PH"/>
          </a:p>
        </p:txBody>
      </p:sp>
    </p:spTree>
    <p:extLst>
      <p:ext uri="{BB962C8B-B14F-4D97-AF65-F5344CB8AC3E}">
        <p14:creationId xmlns:p14="http://schemas.microsoft.com/office/powerpoint/2010/main" val="3101109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Provided added logistics and human resources to the hospital in order for them to respond to the measles outbreak</a:t>
            </a:r>
          </a:p>
        </p:txBody>
      </p:sp>
      <p:sp>
        <p:nvSpPr>
          <p:cNvPr id="4" name="Slide Number Placeholder 3"/>
          <p:cNvSpPr>
            <a:spLocks noGrp="1"/>
          </p:cNvSpPr>
          <p:nvPr>
            <p:ph type="sldNum" sz="quarter" idx="5"/>
          </p:nvPr>
        </p:nvSpPr>
        <p:spPr/>
        <p:txBody>
          <a:bodyPr/>
          <a:lstStyle/>
          <a:p>
            <a:fld id="{6DF3ECFB-66FD-4ADA-B637-332EC41001C9}" type="slidenum">
              <a:rPr lang="en-PH" smtClean="0"/>
              <a:pPr/>
              <a:t>11</a:t>
            </a:fld>
            <a:endParaRPr lang="en-PH"/>
          </a:p>
        </p:txBody>
      </p:sp>
    </p:spTree>
    <p:extLst>
      <p:ext uri="{BB962C8B-B14F-4D97-AF65-F5344CB8AC3E}">
        <p14:creationId xmlns:p14="http://schemas.microsoft.com/office/powerpoint/2010/main" val="3532358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dirty="0">
                <a:solidFill>
                  <a:srgbClr val="FF0000"/>
                </a:solidFill>
              </a:rPr>
              <a:t>Philippine Red Cross </a:t>
            </a:r>
            <a:r>
              <a:rPr lang="en-PH" sz="1200" dirty="0"/>
              <a:t>has maintained close coordination with the </a:t>
            </a:r>
            <a:r>
              <a:rPr lang="en-PH" sz="1200" dirty="0">
                <a:solidFill>
                  <a:srgbClr val="FF0000"/>
                </a:solidFill>
              </a:rPr>
              <a:t>Department of Health </a:t>
            </a:r>
            <a:r>
              <a:rPr lang="en-PH" sz="1200" dirty="0"/>
              <a:t>in assisting </a:t>
            </a:r>
            <a:r>
              <a:rPr lang="en-PH" sz="1200" dirty="0">
                <a:solidFill>
                  <a:srgbClr val="FF0000"/>
                </a:solidFill>
              </a:rPr>
              <a:t>Government Hospitals</a:t>
            </a:r>
            <a:br>
              <a:rPr lang="en-PH" sz="1200" dirty="0"/>
            </a:br>
            <a:br>
              <a:rPr lang="en-PH" sz="1200" dirty="0"/>
            </a:br>
            <a:r>
              <a:rPr lang="en-PH" sz="1200" dirty="0"/>
              <a:t>The Secretary Of Health has visited 3 Measles Care Units</a:t>
            </a:r>
          </a:p>
          <a:p>
            <a:endParaRPr lang="en-PH" sz="1200" dirty="0"/>
          </a:p>
          <a:p>
            <a:r>
              <a:rPr lang="en-PH" sz="1200" dirty="0"/>
              <a:t>Working hand in hand with the Ministry of Health is of crucial importance, </a:t>
            </a:r>
          </a:p>
          <a:p>
            <a:endParaRPr lang="en-PH" sz="1200" dirty="0"/>
          </a:p>
          <a:p>
            <a:r>
              <a:rPr lang="en-PH" sz="1200" dirty="0"/>
              <a:t>To ensure we fulfill our mandates as auxiliary to the </a:t>
            </a:r>
            <a:r>
              <a:rPr lang="en-PH" sz="1200" dirty="0" err="1"/>
              <a:t>governements</a:t>
            </a:r>
            <a:r>
              <a:rPr lang="en-PH" sz="1200" dirty="0"/>
              <a:t>.</a:t>
            </a:r>
            <a:endParaRPr lang="en-PH" dirty="0"/>
          </a:p>
        </p:txBody>
      </p:sp>
      <p:sp>
        <p:nvSpPr>
          <p:cNvPr id="4" name="Slide Number Placeholder 3"/>
          <p:cNvSpPr>
            <a:spLocks noGrp="1"/>
          </p:cNvSpPr>
          <p:nvPr>
            <p:ph type="sldNum" sz="quarter" idx="5"/>
          </p:nvPr>
        </p:nvSpPr>
        <p:spPr/>
        <p:txBody>
          <a:bodyPr/>
          <a:lstStyle/>
          <a:p>
            <a:fld id="{6DF3ECFB-66FD-4ADA-B637-332EC41001C9}" type="slidenum">
              <a:rPr lang="en-PH" smtClean="0"/>
              <a:pPr/>
              <a:t>12</a:t>
            </a:fld>
            <a:endParaRPr lang="en-PH"/>
          </a:p>
        </p:txBody>
      </p:sp>
    </p:spTree>
    <p:extLst>
      <p:ext uri="{BB962C8B-B14F-4D97-AF65-F5344CB8AC3E}">
        <p14:creationId xmlns:p14="http://schemas.microsoft.com/office/powerpoint/2010/main" val="4236979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dirty="0">
                <a:solidFill>
                  <a:srgbClr val="FF0000"/>
                </a:solidFill>
              </a:rPr>
              <a:t>Philippine Red Cross </a:t>
            </a:r>
            <a:r>
              <a:rPr lang="en-PH" sz="1200" dirty="0"/>
              <a:t>Measles Care Units catered </a:t>
            </a:r>
            <a:r>
              <a:rPr lang="en-PH" sz="1200" dirty="0">
                <a:solidFill>
                  <a:srgbClr val="FF0000"/>
                </a:solidFill>
              </a:rPr>
              <a:t>3,700 patients </a:t>
            </a:r>
            <a:r>
              <a:rPr lang="en-PH" sz="1200" dirty="0"/>
              <a:t>from February to June 2019 with support from the IFRC thru its DREF.</a:t>
            </a:r>
          </a:p>
          <a:p>
            <a:endParaRPr lang="en-PH" sz="1200" dirty="0"/>
          </a:p>
          <a:p>
            <a:r>
              <a:rPr lang="en-PH" sz="1200" dirty="0"/>
              <a:t>Of which we thank those who contributed to the DREF for the Measles Outbreak.</a:t>
            </a:r>
          </a:p>
          <a:p>
            <a:endParaRPr lang="en-PH" sz="1200" dirty="0"/>
          </a:p>
          <a:p>
            <a:r>
              <a:rPr lang="en-PH" dirty="0"/>
              <a:t>We were able to reach so many, because of these financial support</a:t>
            </a:r>
          </a:p>
        </p:txBody>
      </p:sp>
      <p:sp>
        <p:nvSpPr>
          <p:cNvPr id="4" name="Slide Number Placeholder 3"/>
          <p:cNvSpPr>
            <a:spLocks noGrp="1"/>
          </p:cNvSpPr>
          <p:nvPr>
            <p:ph type="sldNum" sz="quarter" idx="5"/>
          </p:nvPr>
        </p:nvSpPr>
        <p:spPr/>
        <p:txBody>
          <a:bodyPr/>
          <a:lstStyle/>
          <a:p>
            <a:fld id="{6DF3ECFB-66FD-4ADA-B637-332EC41001C9}" type="slidenum">
              <a:rPr lang="en-PH" smtClean="0"/>
              <a:pPr/>
              <a:t>13</a:t>
            </a:fld>
            <a:endParaRPr lang="en-PH"/>
          </a:p>
        </p:txBody>
      </p:sp>
    </p:spTree>
    <p:extLst>
      <p:ext uri="{BB962C8B-B14F-4D97-AF65-F5344CB8AC3E}">
        <p14:creationId xmlns:p14="http://schemas.microsoft.com/office/powerpoint/2010/main" val="25686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We need to support vaccinating those who are unvaccinated.</a:t>
            </a:r>
          </a:p>
          <a:p>
            <a:endParaRPr lang="en-PH" dirty="0"/>
          </a:p>
          <a:p>
            <a:r>
              <a:rPr lang="en-US" sz="1200" kern="1200" dirty="0">
                <a:solidFill>
                  <a:schemeClr val="tx1"/>
                </a:solidFill>
                <a:latin typeface="+mn-lt"/>
                <a:ea typeface="+mn-ea"/>
                <a:cs typeface="+mn-cs"/>
              </a:rPr>
              <a:t>Ten days after the announcement of an outbreak, the Philippine Red Cross </a:t>
            </a:r>
          </a:p>
          <a:p>
            <a:r>
              <a:rPr lang="en-US" sz="1200" kern="1200" dirty="0">
                <a:solidFill>
                  <a:schemeClr val="tx1"/>
                </a:solidFill>
                <a:latin typeface="+mn-lt"/>
                <a:ea typeface="+mn-ea"/>
                <a:cs typeface="+mn-cs"/>
              </a:rPr>
              <a:t>was vaccinating children in the slums of Manila.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Other vulnerable areas in Metro Manila followed.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have organized our chapters to form their teams, </a:t>
            </a:r>
            <a:endParaRPr lang="en-PH" dirty="0"/>
          </a:p>
        </p:txBody>
      </p:sp>
      <p:sp>
        <p:nvSpPr>
          <p:cNvPr id="4" name="Slide Number Placeholder 3"/>
          <p:cNvSpPr>
            <a:spLocks noGrp="1"/>
          </p:cNvSpPr>
          <p:nvPr>
            <p:ph type="sldNum" sz="quarter" idx="5"/>
          </p:nvPr>
        </p:nvSpPr>
        <p:spPr/>
        <p:txBody>
          <a:bodyPr/>
          <a:lstStyle/>
          <a:p>
            <a:fld id="{6DF3ECFB-66FD-4ADA-B637-332EC41001C9}" type="slidenum">
              <a:rPr lang="en-PH" smtClean="0"/>
              <a:pPr/>
              <a:t>14</a:t>
            </a:fld>
            <a:endParaRPr lang="en-PH"/>
          </a:p>
        </p:txBody>
      </p:sp>
    </p:spTree>
    <p:extLst>
      <p:ext uri="{BB962C8B-B14F-4D97-AF65-F5344CB8AC3E}">
        <p14:creationId xmlns:p14="http://schemas.microsoft.com/office/powerpoint/2010/main" val="3893848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We ensured that we compliment the initiatives of the government.</a:t>
            </a:r>
          </a:p>
          <a:p>
            <a:endParaRPr lang="en-US" sz="1200" b="0" kern="1200" dirty="0">
              <a:solidFill>
                <a:schemeClr val="tx1"/>
              </a:solidFill>
              <a:latin typeface="+mn-lt"/>
              <a:ea typeface="+mn-ea"/>
              <a:cs typeface="+mn-cs"/>
            </a:endParaRPr>
          </a:p>
          <a:p>
            <a:r>
              <a:rPr lang="en-US" sz="1200" b="0" i="1" kern="1200" dirty="0">
                <a:solidFill>
                  <a:schemeClr val="tx1"/>
                </a:solidFill>
                <a:latin typeface="+mn-lt"/>
                <a:ea typeface="+mn-ea"/>
                <a:cs typeface="+mn-cs"/>
              </a:rPr>
              <a:t>Here, the </a:t>
            </a:r>
            <a:r>
              <a:rPr lang="en-US" sz="1200" i="1" kern="1200" dirty="0">
                <a:solidFill>
                  <a:srgbClr val="FF0000"/>
                </a:solidFill>
                <a:latin typeface="+mn-lt"/>
                <a:ea typeface="+mn-ea"/>
                <a:cs typeface="+mn-cs"/>
              </a:rPr>
              <a:t>Secretary of Health, Dr Francisco Duque </a:t>
            </a:r>
            <a:r>
              <a:rPr lang="en-US" sz="1200" b="0" kern="1200" dirty="0">
                <a:solidFill>
                  <a:schemeClr val="tx1"/>
                </a:solidFill>
                <a:latin typeface="+mn-lt"/>
                <a:ea typeface="+mn-ea"/>
                <a:cs typeface="+mn-cs"/>
              </a:rPr>
              <a:t>with </a:t>
            </a:r>
            <a:r>
              <a:rPr lang="en-US" sz="1200" i="1" kern="1200" dirty="0">
                <a:solidFill>
                  <a:srgbClr val="FF0000"/>
                </a:solidFill>
                <a:latin typeface="+mn-lt"/>
                <a:ea typeface="+mn-ea"/>
                <a:cs typeface="+mn-cs"/>
              </a:rPr>
              <a:t>Phil Red Cross Chairman Richard Gordon </a:t>
            </a:r>
            <a:r>
              <a:rPr lang="en-US" sz="1200" b="0" kern="1200" dirty="0">
                <a:solidFill>
                  <a:schemeClr val="tx1"/>
                </a:solidFill>
                <a:latin typeface="+mn-lt"/>
                <a:ea typeface="+mn-ea"/>
                <a:cs typeface="+mn-cs"/>
              </a:rPr>
              <a:t>in one of our vaccination sessions. </a:t>
            </a:r>
          </a:p>
          <a:p>
            <a:endParaRPr lang="en-US" sz="1200" b="0" kern="1200" dirty="0">
              <a:solidFill>
                <a:schemeClr val="tx1"/>
              </a:solidFill>
              <a:latin typeface="+mn-lt"/>
              <a:ea typeface="+mn-ea"/>
              <a:cs typeface="+mn-cs"/>
            </a:endParaRPr>
          </a:p>
          <a:p>
            <a:r>
              <a:rPr lang="en-US" sz="1200" b="0" kern="1200" dirty="0">
                <a:solidFill>
                  <a:schemeClr val="tx1"/>
                </a:solidFill>
                <a:latin typeface="+mn-lt"/>
                <a:ea typeface="+mn-ea"/>
                <a:cs typeface="+mn-cs"/>
              </a:rPr>
              <a:t>Philippine Red Cross utilized key forms to guide volunteers in explaining to mothers and IEC materials as take home reminders to mothers</a:t>
            </a:r>
          </a:p>
          <a:p>
            <a:endParaRPr lang="en-US" sz="1200" b="0" kern="1200" dirty="0">
              <a:solidFill>
                <a:schemeClr val="tx1"/>
              </a:solidFill>
              <a:latin typeface="+mn-lt"/>
              <a:ea typeface="+mn-ea"/>
              <a:cs typeface="+mn-cs"/>
            </a:endParaRPr>
          </a:p>
          <a:p>
            <a:r>
              <a:rPr lang="en-US" sz="1200" b="0" kern="1200" dirty="0">
                <a:solidFill>
                  <a:schemeClr val="tx1"/>
                </a:solidFill>
                <a:latin typeface="+mn-lt"/>
                <a:ea typeface="+mn-ea"/>
                <a:cs typeface="+mn-cs"/>
              </a:rPr>
              <a:t>Ensuring mothers understand the importance of vaccination, these key messages will surely multiply to other mothers.</a:t>
            </a:r>
            <a:endParaRPr lang="en-PH" dirty="0"/>
          </a:p>
        </p:txBody>
      </p:sp>
      <p:sp>
        <p:nvSpPr>
          <p:cNvPr id="4" name="Slide Number Placeholder 3"/>
          <p:cNvSpPr>
            <a:spLocks noGrp="1"/>
          </p:cNvSpPr>
          <p:nvPr>
            <p:ph type="sldNum" sz="quarter" idx="5"/>
          </p:nvPr>
        </p:nvSpPr>
        <p:spPr/>
        <p:txBody>
          <a:bodyPr/>
          <a:lstStyle/>
          <a:p>
            <a:fld id="{6DF3ECFB-66FD-4ADA-B637-332EC41001C9}" type="slidenum">
              <a:rPr lang="en-PH" smtClean="0"/>
              <a:pPr/>
              <a:t>15</a:t>
            </a:fld>
            <a:endParaRPr lang="en-PH"/>
          </a:p>
        </p:txBody>
      </p:sp>
    </p:spTree>
    <p:extLst>
      <p:ext uri="{BB962C8B-B14F-4D97-AF65-F5344CB8AC3E}">
        <p14:creationId xmlns:p14="http://schemas.microsoft.com/office/powerpoint/2010/main" val="1774473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Our community health volunteers, </a:t>
            </a:r>
          </a:p>
          <a:p>
            <a:endParaRPr lang="en-PH" dirty="0"/>
          </a:p>
          <a:p>
            <a:r>
              <a:rPr lang="en-US" dirty="0"/>
              <a:t>delivered key messages </a:t>
            </a:r>
          </a:p>
          <a:p>
            <a:endParaRPr lang="en-US" dirty="0"/>
          </a:p>
          <a:p>
            <a:r>
              <a:rPr lang="en-US" dirty="0"/>
              <a:t>on measles prevention, </a:t>
            </a:r>
          </a:p>
          <a:p>
            <a:r>
              <a:rPr lang="en-US" dirty="0"/>
              <a:t>measles warning signs, </a:t>
            </a:r>
          </a:p>
          <a:p>
            <a:r>
              <a:rPr lang="en-US" dirty="0"/>
              <a:t>Importance of measles vaccinations </a:t>
            </a:r>
          </a:p>
          <a:p>
            <a:r>
              <a:rPr lang="en-US" dirty="0"/>
              <a:t>&amp; caring practices to their children</a:t>
            </a:r>
          </a:p>
          <a:p>
            <a:endParaRPr lang="en-PH" dirty="0"/>
          </a:p>
        </p:txBody>
      </p:sp>
      <p:sp>
        <p:nvSpPr>
          <p:cNvPr id="4" name="Slide Number Placeholder 3"/>
          <p:cNvSpPr>
            <a:spLocks noGrp="1"/>
          </p:cNvSpPr>
          <p:nvPr>
            <p:ph type="sldNum" sz="quarter" idx="5"/>
          </p:nvPr>
        </p:nvSpPr>
        <p:spPr/>
        <p:txBody>
          <a:bodyPr/>
          <a:lstStyle/>
          <a:p>
            <a:fld id="{6DF3ECFB-66FD-4ADA-B637-332EC41001C9}" type="slidenum">
              <a:rPr lang="en-PH" smtClean="0"/>
              <a:pPr/>
              <a:t>16</a:t>
            </a:fld>
            <a:endParaRPr lang="en-PH"/>
          </a:p>
        </p:txBody>
      </p:sp>
    </p:spTree>
    <p:extLst>
      <p:ext uri="{BB962C8B-B14F-4D97-AF65-F5344CB8AC3E}">
        <p14:creationId xmlns:p14="http://schemas.microsoft.com/office/powerpoint/2010/main" val="1455912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dirty="0"/>
              <a:t>Philippine Red Cross Teams vaccinated </a:t>
            </a:r>
            <a:r>
              <a:rPr lang="en-PH" sz="1200" dirty="0">
                <a:solidFill>
                  <a:srgbClr val="FF0000"/>
                </a:solidFill>
              </a:rPr>
              <a:t>17,000 children</a:t>
            </a:r>
          </a:p>
          <a:p>
            <a:endParaRPr lang="en-PH" sz="1200" dirty="0">
              <a:solidFill>
                <a:srgbClr val="FF0000"/>
              </a:solidFill>
            </a:endParaRPr>
          </a:p>
          <a:p>
            <a:r>
              <a:rPr lang="en-PH" sz="1200" dirty="0">
                <a:solidFill>
                  <a:srgbClr val="FF0000"/>
                </a:solidFill>
              </a:rPr>
              <a:t>These children of which we have reached in key areas with declared outbreak</a:t>
            </a:r>
            <a:endParaRPr lang="en-PH" dirty="0"/>
          </a:p>
        </p:txBody>
      </p:sp>
      <p:sp>
        <p:nvSpPr>
          <p:cNvPr id="4" name="Slide Number Placeholder 3"/>
          <p:cNvSpPr>
            <a:spLocks noGrp="1"/>
          </p:cNvSpPr>
          <p:nvPr>
            <p:ph type="sldNum" sz="quarter" idx="5"/>
          </p:nvPr>
        </p:nvSpPr>
        <p:spPr/>
        <p:txBody>
          <a:bodyPr/>
          <a:lstStyle/>
          <a:p>
            <a:fld id="{6DF3ECFB-66FD-4ADA-B637-332EC41001C9}" type="slidenum">
              <a:rPr lang="en-PH" smtClean="0"/>
              <a:pPr/>
              <a:t>17</a:t>
            </a:fld>
            <a:endParaRPr lang="en-PH"/>
          </a:p>
        </p:txBody>
      </p:sp>
    </p:spTree>
    <p:extLst>
      <p:ext uri="{BB962C8B-B14F-4D97-AF65-F5344CB8AC3E}">
        <p14:creationId xmlns:p14="http://schemas.microsoft.com/office/powerpoint/2010/main" val="4209671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b="0" dirty="0"/>
              <a:t>Philippine Red Cross has mobilized </a:t>
            </a:r>
            <a:r>
              <a:rPr lang="en-PH" sz="1200" dirty="0">
                <a:solidFill>
                  <a:srgbClr val="FF0000"/>
                </a:solidFill>
              </a:rPr>
              <a:t>2,000 volunteers </a:t>
            </a:r>
            <a:r>
              <a:rPr lang="en-PH" sz="1200" b="0" dirty="0"/>
              <a:t>from its community health volunteers, volunteer nurses, doctors and from its partner universities of medicine &amp; nursing</a:t>
            </a:r>
          </a:p>
          <a:p>
            <a:endParaRPr lang="en-PH" sz="1200" b="0" dirty="0"/>
          </a:p>
          <a:p>
            <a:r>
              <a:rPr lang="en-PH" sz="1200" b="0" dirty="0"/>
              <a:t>Our volunteers who are very eager to reach out children, they are the multiplier support to the vaccination teams of the government.</a:t>
            </a:r>
          </a:p>
          <a:p>
            <a:endParaRPr lang="en-PH" sz="1200" b="0" dirty="0"/>
          </a:p>
          <a:p>
            <a:r>
              <a:rPr lang="en-PH" sz="1200" b="0" dirty="0"/>
              <a:t>During these times of outbreak, where government workers are on the front line, </a:t>
            </a:r>
          </a:p>
          <a:p>
            <a:endParaRPr lang="en-PH" sz="1200" b="0" dirty="0"/>
          </a:p>
          <a:p>
            <a:r>
              <a:rPr lang="en-PH" sz="1200" b="0" dirty="0"/>
              <a:t>Philippine Red Cross needed to tap volunteers of whom came from the private sector, the students of which they have a major role to take part</a:t>
            </a:r>
            <a:endParaRPr lang="en-PH" dirty="0"/>
          </a:p>
        </p:txBody>
      </p:sp>
      <p:sp>
        <p:nvSpPr>
          <p:cNvPr id="4" name="Slide Number Placeholder 3"/>
          <p:cNvSpPr>
            <a:spLocks noGrp="1"/>
          </p:cNvSpPr>
          <p:nvPr>
            <p:ph type="sldNum" sz="quarter" idx="5"/>
          </p:nvPr>
        </p:nvSpPr>
        <p:spPr/>
        <p:txBody>
          <a:bodyPr/>
          <a:lstStyle/>
          <a:p>
            <a:fld id="{6DF3ECFB-66FD-4ADA-B637-332EC41001C9}" type="slidenum">
              <a:rPr lang="en-PH" smtClean="0"/>
              <a:pPr/>
              <a:t>18</a:t>
            </a:fld>
            <a:endParaRPr lang="en-PH"/>
          </a:p>
        </p:txBody>
      </p:sp>
    </p:spTree>
    <p:extLst>
      <p:ext uri="{BB962C8B-B14F-4D97-AF65-F5344CB8AC3E}">
        <p14:creationId xmlns:p14="http://schemas.microsoft.com/office/powerpoint/2010/main" val="1685743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 &amp; Volunteers were key to respond to the measles outbreak at a large scale</a:t>
            </a:r>
            <a:endParaRPr lang="en-PH" dirty="0"/>
          </a:p>
        </p:txBody>
      </p:sp>
      <p:sp>
        <p:nvSpPr>
          <p:cNvPr id="4" name="Slide Number Placeholder 3"/>
          <p:cNvSpPr>
            <a:spLocks noGrp="1"/>
          </p:cNvSpPr>
          <p:nvPr>
            <p:ph type="sldNum" sz="quarter" idx="5"/>
          </p:nvPr>
        </p:nvSpPr>
        <p:spPr/>
        <p:txBody>
          <a:bodyPr/>
          <a:lstStyle/>
          <a:p>
            <a:fld id="{6DF3ECFB-66FD-4ADA-B637-332EC41001C9}" type="slidenum">
              <a:rPr lang="en-PH" smtClean="0"/>
              <a:pPr/>
              <a:t>19</a:t>
            </a:fld>
            <a:endParaRPr lang="en-PH"/>
          </a:p>
        </p:txBody>
      </p:sp>
    </p:spTree>
    <p:extLst>
      <p:ext uri="{BB962C8B-B14F-4D97-AF65-F5344CB8AC3E}">
        <p14:creationId xmlns:p14="http://schemas.microsoft.com/office/powerpoint/2010/main" val="189204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Early this year, In February, a measles outbreak was declared by our Department of Health concentrated in the capital region and neighboring provinces.</a:t>
            </a:r>
          </a:p>
          <a:p>
            <a:endParaRPr lang="en-PH" dirty="0"/>
          </a:p>
          <a:p>
            <a:r>
              <a:rPr lang="en-PH" dirty="0"/>
              <a:t>Last February 7, there were 22 deaths recorded and around 1400 cases, by the end of February cases is already around 12,700 and with 203 deaths, already doubled of the statistics compared to last year. </a:t>
            </a:r>
          </a:p>
          <a:p>
            <a:endParaRPr lang="en-PH" dirty="0"/>
          </a:p>
          <a:p>
            <a:r>
              <a:rPr lang="en-PH" dirty="0"/>
              <a:t>As of last week of the 3rd week of August, since January of this year, there were 40,000 people got sick from measles and 551 of which died. </a:t>
            </a:r>
          </a:p>
          <a:p>
            <a:endParaRPr lang="en-PH" dirty="0"/>
          </a:p>
          <a:p>
            <a:r>
              <a:rPr lang="en-PH" dirty="0"/>
              <a:t>These recorded cases is at soaring high of 379% higher compared to same period in 2018 while the deaths is 201% higher compared to the period in 2018.</a:t>
            </a:r>
          </a:p>
          <a:p>
            <a:endParaRPr lang="en-PH" dirty="0"/>
          </a:p>
          <a:p>
            <a:r>
              <a:rPr lang="en-PH" dirty="0"/>
              <a:t>Though we have seen a slow down over the past 3 months in terms of cases and deaths, the numbers significantly piled up during the height of the outbreak in February, March &amp; April. Indeed Measles moves fast.</a:t>
            </a:r>
          </a:p>
        </p:txBody>
      </p:sp>
      <p:sp>
        <p:nvSpPr>
          <p:cNvPr id="4" name="Slide Number Placeholder 3"/>
          <p:cNvSpPr>
            <a:spLocks noGrp="1"/>
          </p:cNvSpPr>
          <p:nvPr>
            <p:ph type="sldNum" sz="quarter" idx="5"/>
          </p:nvPr>
        </p:nvSpPr>
        <p:spPr/>
        <p:txBody>
          <a:bodyPr/>
          <a:lstStyle/>
          <a:p>
            <a:fld id="{6DF3ECFB-66FD-4ADA-B637-332EC41001C9}" type="slidenum">
              <a:rPr lang="en-PH" smtClean="0"/>
              <a:pPr/>
              <a:t>2</a:t>
            </a:fld>
            <a:endParaRPr lang="en-PH"/>
          </a:p>
        </p:txBody>
      </p:sp>
    </p:spTree>
    <p:extLst>
      <p:ext uri="{BB962C8B-B14F-4D97-AF65-F5344CB8AC3E}">
        <p14:creationId xmlns:p14="http://schemas.microsoft.com/office/powerpoint/2010/main" val="3585518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With all these efforts and support to the Department of Health</a:t>
            </a:r>
          </a:p>
          <a:p>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dirty="0"/>
              <a:t>The Department of Health recognized the efforts of </a:t>
            </a:r>
            <a:r>
              <a:rPr lang="en-PH" sz="1200" b="1" dirty="0">
                <a:solidFill>
                  <a:srgbClr val="FF0000"/>
                </a:solidFill>
              </a:rPr>
              <a:t>Philippine Red Cross</a:t>
            </a:r>
            <a:r>
              <a:rPr lang="en-PH" sz="1200" dirty="0"/>
              <a:t>, a grateful recognition of its staff &amp; volunteers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PH" sz="1200" dirty="0"/>
              <a:t>But the work is not yet done</a:t>
            </a:r>
          </a:p>
          <a:p>
            <a:endParaRPr lang="en-PH" dirty="0"/>
          </a:p>
        </p:txBody>
      </p:sp>
      <p:sp>
        <p:nvSpPr>
          <p:cNvPr id="4" name="Slide Number Placeholder 3"/>
          <p:cNvSpPr>
            <a:spLocks noGrp="1"/>
          </p:cNvSpPr>
          <p:nvPr>
            <p:ph type="sldNum" sz="quarter" idx="5"/>
          </p:nvPr>
        </p:nvSpPr>
        <p:spPr/>
        <p:txBody>
          <a:bodyPr/>
          <a:lstStyle/>
          <a:p>
            <a:fld id="{6DF3ECFB-66FD-4ADA-B637-332EC41001C9}" type="slidenum">
              <a:rPr lang="en-PH" smtClean="0"/>
              <a:pPr/>
              <a:t>20</a:t>
            </a:fld>
            <a:endParaRPr lang="en-PH"/>
          </a:p>
        </p:txBody>
      </p:sp>
    </p:spTree>
    <p:extLst>
      <p:ext uri="{BB962C8B-B14F-4D97-AF65-F5344CB8AC3E}">
        <p14:creationId xmlns:p14="http://schemas.microsoft.com/office/powerpoint/2010/main" val="4150327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Philippine Red Cross will continue to support to Department of Health </a:t>
            </a:r>
            <a:br>
              <a:rPr lang="en-US" dirty="0"/>
            </a:br>
            <a:r>
              <a:rPr lang="en-US" dirty="0"/>
              <a:t>of the Philippines</a:t>
            </a:r>
          </a:p>
          <a:p>
            <a:endParaRPr lang="en-US" dirty="0"/>
          </a:p>
          <a:p>
            <a:r>
              <a:rPr lang="en-US" dirty="0"/>
              <a:t>Philippine Red Cross will reach out vulnerable communities with Measles Prevention Micro Intervention approach.</a:t>
            </a:r>
          </a:p>
          <a:p>
            <a:br>
              <a:rPr lang="en-US" dirty="0"/>
            </a:br>
            <a:r>
              <a:rPr lang="en-US" dirty="0"/>
              <a:t>“Bringing Back Compliance to Vaccines”</a:t>
            </a:r>
          </a:p>
          <a:p>
            <a:endParaRPr lang="en-US" dirty="0"/>
          </a:p>
          <a:p>
            <a:r>
              <a:rPr lang="en-US" dirty="0"/>
              <a:t>Reaching those vulnerable communities of which has the potential source of the next outbreak.</a:t>
            </a:r>
            <a:endParaRPr lang="en-PH" dirty="0"/>
          </a:p>
        </p:txBody>
      </p:sp>
      <p:sp>
        <p:nvSpPr>
          <p:cNvPr id="4" name="Slide Number Placeholder 3"/>
          <p:cNvSpPr>
            <a:spLocks noGrp="1"/>
          </p:cNvSpPr>
          <p:nvPr>
            <p:ph type="sldNum" sz="quarter" idx="5"/>
          </p:nvPr>
        </p:nvSpPr>
        <p:spPr/>
        <p:txBody>
          <a:bodyPr/>
          <a:lstStyle/>
          <a:p>
            <a:fld id="{6DF3ECFB-66FD-4ADA-B637-332EC41001C9}" type="slidenum">
              <a:rPr lang="en-PH" smtClean="0"/>
              <a:pPr/>
              <a:t>21</a:t>
            </a:fld>
            <a:endParaRPr lang="en-PH"/>
          </a:p>
        </p:txBody>
      </p:sp>
    </p:spTree>
    <p:extLst>
      <p:ext uri="{BB962C8B-B14F-4D97-AF65-F5344CB8AC3E}">
        <p14:creationId xmlns:p14="http://schemas.microsoft.com/office/powerpoint/2010/main" val="1448753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Philippine Red Cross will continue to reach vulnerable communities &amp; children in high risk areas </a:t>
            </a:r>
          </a:p>
          <a:p>
            <a:endParaRPr lang="en-US" dirty="0"/>
          </a:p>
          <a:p>
            <a:r>
              <a:rPr lang="en-US" dirty="0"/>
              <a:t>with the support from the IFRC Emergency Appeal, thanks again to those who contributed to the emergency appeal.</a:t>
            </a:r>
          </a:p>
          <a:p>
            <a:endParaRPr lang="en-US" dirty="0"/>
          </a:p>
          <a:p>
            <a:r>
              <a:rPr lang="en-US" dirty="0"/>
              <a:t>Your Philippine Red Cross will be able to do more!</a:t>
            </a:r>
            <a:endParaRPr lang="en-PH" dirty="0"/>
          </a:p>
        </p:txBody>
      </p:sp>
      <p:sp>
        <p:nvSpPr>
          <p:cNvPr id="4" name="Slide Number Placeholder 3"/>
          <p:cNvSpPr>
            <a:spLocks noGrp="1"/>
          </p:cNvSpPr>
          <p:nvPr>
            <p:ph type="sldNum" sz="quarter" idx="5"/>
          </p:nvPr>
        </p:nvSpPr>
        <p:spPr/>
        <p:txBody>
          <a:bodyPr/>
          <a:lstStyle/>
          <a:p>
            <a:fld id="{6DF3ECFB-66FD-4ADA-B637-332EC41001C9}" type="slidenum">
              <a:rPr lang="en-PH" smtClean="0"/>
              <a:pPr/>
              <a:t>22</a:t>
            </a:fld>
            <a:endParaRPr lang="en-PH"/>
          </a:p>
        </p:txBody>
      </p:sp>
    </p:spTree>
    <p:extLst>
      <p:ext uri="{BB962C8B-B14F-4D97-AF65-F5344CB8AC3E}">
        <p14:creationId xmlns:p14="http://schemas.microsoft.com/office/powerpoint/2010/main" val="773636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How do we do it?</a:t>
            </a:r>
          </a:p>
          <a:p>
            <a:endParaRPr lang="en-PH" dirty="0"/>
          </a:p>
          <a:p>
            <a:r>
              <a:rPr lang="en-PH" dirty="0"/>
              <a:t>We will go to these communities in those with high cases and deaths of measles.</a:t>
            </a:r>
          </a:p>
          <a:p>
            <a:r>
              <a:rPr lang="en-PH" dirty="0"/>
              <a:t>Those in urban slums, those communities also which are far flung, </a:t>
            </a:r>
          </a:p>
          <a:p>
            <a:r>
              <a:rPr lang="en-PH" dirty="0"/>
              <a:t>Communities with indigenous populations</a:t>
            </a:r>
          </a:p>
          <a:p>
            <a:endParaRPr lang="en-PH" dirty="0"/>
          </a:p>
          <a:p>
            <a:r>
              <a:rPr lang="en-PH" dirty="0"/>
              <a:t>As these communities are of mix characteristics, we also check those with low immunization coverage.</a:t>
            </a:r>
          </a:p>
          <a:p>
            <a:endParaRPr lang="en-PH" dirty="0"/>
          </a:p>
          <a:p>
            <a:r>
              <a:rPr lang="en-PH" dirty="0"/>
              <a:t>With our 143 community health volunteers, key components of the community based approach; Monitoring of the vaccinations of children, Increasing their awareness in EPI </a:t>
            </a:r>
            <a:r>
              <a:rPr lang="en-PH"/>
              <a:t>compliance, Vaccination </a:t>
            </a:r>
            <a:r>
              <a:rPr lang="en-PH" dirty="0"/>
              <a:t>on Measles thereby increasing EPI coverage.</a:t>
            </a:r>
          </a:p>
          <a:p>
            <a:endParaRPr lang="en-PH" dirty="0"/>
          </a:p>
          <a:p>
            <a:r>
              <a:rPr lang="en-PH" dirty="0"/>
              <a:t>We need to engulf these high risk communities so we can prevent the next outbreak</a:t>
            </a:r>
          </a:p>
          <a:p>
            <a:endParaRPr lang="en-PH" dirty="0"/>
          </a:p>
          <a:p>
            <a:r>
              <a:rPr lang="en-PH" dirty="0"/>
              <a:t>This will be the approach, in the coming months and years, as we face Measles in the Philippines.</a:t>
            </a:r>
          </a:p>
          <a:p>
            <a:r>
              <a:rPr lang="en-PH" dirty="0"/>
              <a:t>Measles moves Fast, But, we must move Faster!</a:t>
            </a:r>
          </a:p>
        </p:txBody>
      </p:sp>
      <p:sp>
        <p:nvSpPr>
          <p:cNvPr id="4" name="Slide Number Placeholder 3"/>
          <p:cNvSpPr>
            <a:spLocks noGrp="1"/>
          </p:cNvSpPr>
          <p:nvPr>
            <p:ph type="sldNum" sz="quarter" idx="5"/>
          </p:nvPr>
        </p:nvSpPr>
        <p:spPr/>
        <p:txBody>
          <a:bodyPr/>
          <a:lstStyle/>
          <a:p>
            <a:fld id="{6DF3ECFB-66FD-4ADA-B637-332EC41001C9}" type="slidenum">
              <a:rPr lang="en-PH" smtClean="0"/>
              <a:pPr/>
              <a:t>23</a:t>
            </a:fld>
            <a:endParaRPr lang="en-PH"/>
          </a:p>
        </p:txBody>
      </p:sp>
    </p:spTree>
    <p:extLst>
      <p:ext uri="{BB962C8B-B14F-4D97-AF65-F5344CB8AC3E}">
        <p14:creationId xmlns:p14="http://schemas.microsoft.com/office/powerpoint/2010/main" val="755141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For more information, you may write us on these contact details;</a:t>
            </a:r>
          </a:p>
        </p:txBody>
      </p:sp>
      <p:sp>
        <p:nvSpPr>
          <p:cNvPr id="4" name="Slide Number Placeholder 3"/>
          <p:cNvSpPr>
            <a:spLocks noGrp="1"/>
          </p:cNvSpPr>
          <p:nvPr>
            <p:ph type="sldNum" sz="quarter" idx="5"/>
          </p:nvPr>
        </p:nvSpPr>
        <p:spPr/>
        <p:txBody>
          <a:bodyPr/>
          <a:lstStyle/>
          <a:p>
            <a:fld id="{6DF3ECFB-66FD-4ADA-B637-332EC41001C9}" type="slidenum">
              <a:rPr lang="en-PH" smtClean="0"/>
              <a:pPr/>
              <a:t>24</a:t>
            </a:fld>
            <a:endParaRPr lang="en-PH"/>
          </a:p>
        </p:txBody>
      </p:sp>
    </p:spTree>
    <p:extLst>
      <p:ext uri="{BB962C8B-B14F-4D97-AF65-F5344CB8AC3E}">
        <p14:creationId xmlns:p14="http://schemas.microsoft.com/office/powerpoint/2010/main" val="36391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Thank you.</a:t>
            </a:r>
          </a:p>
          <a:p>
            <a:endParaRPr lang="en-PH" dirty="0"/>
          </a:p>
          <a:p>
            <a:r>
              <a:rPr lang="en-PH" dirty="0"/>
              <a:t>And more success to the Measles &amp; Rubella </a:t>
            </a:r>
            <a:r>
              <a:rPr lang="en-PH" dirty="0" err="1"/>
              <a:t>Inititaive</a:t>
            </a:r>
            <a:r>
              <a:rPr lang="en-PH" dirty="0"/>
              <a:t>!</a:t>
            </a:r>
          </a:p>
        </p:txBody>
      </p:sp>
      <p:sp>
        <p:nvSpPr>
          <p:cNvPr id="4" name="Slide Number Placeholder 3"/>
          <p:cNvSpPr>
            <a:spLocks noGrp="1"/>
          </p:cNvSpPr>
          <p:nvPr>
            <p:ph type="sldNum" sz="quarter" idx="5"/>
          </p:nvPr>
        </p:nvSpPr>
        <p:spPr/>
        <p:txBody>
          <a:bodyPr/>
          <a:lstStyle/>
          <a:p>
            <a:fld id="{6DF3ECFB-66FD-4ADA-B637-332EC41001C9}" type="slidenum">
              <a:rPr lang="en-PH" smtClean="0"/>
              <a:pPr/>
              <a:t>25</a:t>
            </a:fld>
            <a:endParaRPr lang="en-PH"/>
          </a:p>
        </p:txBody>
      </p:sp>
    </p:spTree>
    <p:extLst>
      <p:ext uri="{BB962C8B-B14F-4D97-AF65-F5344CB8AC3E}">
        <p14:creationId xmlns:p14="http://schemas.microsoft.com/office/powerpoint/2010/main" val="3235952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The outbreak has numerous causes in the Philippines;</a:t>
            </a:r>
          </a:p>
          <a:p>
            <a:endParaRPr lang="en-PH" dirty="0"/>
          </a:p>
          <a:p>
            <a:r>
              <a:rPr lang="en-PH" dirty="0"/>
              <a:t>Philippines has a declining immunization coverage in the past 5 years.</a:t>
            </a:r>
          </a:p>
          <a:p>
            <a:endParaRPr lang="en-PH" dirty="0"/>
          </a:p>
          <a:p>
            <a:r>
              <a:rPr lang="en-PH" dirty="0"/>
              <a:t>Vaccine hesitancy is a major factor as we have experienced controversy in the vaccination program of the country</a:t>
            </a:r>
          </a:p>
          <a:p>
            <a:endParaRPr lang="en-PH" dirty="0"/>
          </a:p>
          <a:p>
            <a:r>
              <a:rPr lang="en-PH" dirty="0"/>
              <a:t>Poor caring practices of mothers as teenage pregnancy in the Philippines is at alarming rate of 9 percent, this is a big number as correlated to the number of the present population of the Philippines</a:t>
            </a:r>
          </a:p>
          <a:p>
            <a:endParaRPr lang="en-PH" dirty="0"/>
          </a:p>
          <a:p>
            <a:r>
              <a:rPr lang="en-PH" dirty="0"/>
              <a:t>Inadequate service delivery of our expended program on immunizations, our health workers are burdened of the tons of health priorities complicated by the devolution of our public health system</a:t>
            </a:r>
          </a:p>
        </p:txBody>
      </p:sp>
      <p:sp>
        <p:nvSpPr>
          <p:cNvPr id="4" name="Slide Number Placeholder 3"/>
          <p:cNvSpPr>
            <a:spLocks noGrp="1"/>
          </p:cNvSpPr>
          <p:nvPr>
            <p:ph type="sldNum" sz="quarter" idx="5"/>
          </p:nvPr>
        </p:nvSpPr>
        <p:spPr/>
        <p:txBody>
          <a:bodyPr/>
          <a:lstStyle/>
          <a:p>
            <a:fld id="{6DF3ECFB-66FD-4ADA-B637-332EC41001C9}" type="slidenum">
              <a:rPr lang="en-PH" smtClean="0"/>
              <a:pPr/>
              <a:t>3</a:t>
            </a:fld>
            <a:endParaRPr lang="en-PH"/>
          </a:p>
        </p:txBody>
      </p:sp>
    </p:spTree>
    <p:extLst>
      <p:ext uri="{BB962C8B-B14F-4D97-AF65-F5344CB8AC3E}">
        <p14:creationId xmlns:p14="http://schemas.microsoft.com/office/powerpoint/2010/main" val="2428120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PH" dirty="0"/>
              <a:t>Philippines has a declining immunization coverage in the past 5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PH" dirty="0"/>
          </a:p>
          <a:p>
            <a:pPr marL="0" marR="0" lvl="0" indent="0" algn="l" defTabSz="914400" rtl="0" eaLnBrk="1" fontAlgn="auto" latinLnBrk="0" hangingPunct="1">
              <a:lnSpc>
                <a:spcPct val="100000"/>
              </a:lnSpc>
              <a:spcBef>
                <a:spcPts val="0"/>
              </a:spcBef>
              <a:spcAft>
                <a:spcPts val="0"/>
              </a:spcAft>
              <a:buClrTx/>
              <a:buSzTx/>
              <a:buFontTx/>
              <a:buNone/>
              <a:tabLst/>
              <a:defRPr/>
            </a:pPr>
            <a:r>
              <a:rPr lang="en-PH" dirty="0"/>
              <a:t>Starting in 2014, the decline was recoded for both 1</a:t>
            </a:r>
            <a:r>
              <a:rPr lang="en-PH" baseline="30000" dirty="0"/>
              <a:t>st</a:t>
            </a:r>
            <a:r>
              <a:rPr lang="en-PH" dirty="0"/>
              <a:t> and 2</a:t>
            </a:r>
            <a:r>
              <a:rPr lang="en-PH" baseline="30000" dirty="0"/>
              <a:t>nd</a:t>
            </a:r>
            <a:r>
              <a:rPr lang="en-PH" dirty="0"/>
              <a:t> dose of the measles vaccine, reaching a record low of 41% for the 1</a:t>
            </a:r>
            <a:r>
              <a:rPr lang="en-PH" baseline="30000" dirty="0"/>
              <a:t>st</a:t>
            </a:r>
            <a:r>
              <a:rPr lang="en-PH" dirty="0"/>
              <a:t> Dose and 35% for the 2</a:t>
            </a:r>
            <a:r>
              <a:rPr lang="en-PH" baseline="30000" dirty="0"/>
              <a:t>nd</a:t>
            </a:r>
            <a:r>
              <a:rPr lang="en-PH" dirty="0"/>
              <a:t> Dose in 2018.</a:t>
            </a:r>
          </a:p>
        </p:txBody>
      </p:sp>
      <p:sp>
        <p:nvSpPr>
          <p:cNvPr id="4" name="Slide Number Placeholder 3"/>
          <p:cNvSpPr>
            <a:spLocks noGrp="1"/>
          </p:cNvSpPr>
          <p:nvPr>
            <p:ph type="sldNum" sz="quarter" idx="5"/>
          </p:nvPr>
        </p:nvSpPr>
        <p:spPr/>
        <p:txBody>
          <a:bodyPr/>
          <a:lstStyle/>
          <a:p>
            <a:fld id="{6DF3ECFB-66FD-4ADA-B637-332EC41001C9}" type="slidenum">
              <a:rPr lang="en-PH" smtClean="0"/>
              <a:pPr/>
              <a:t>4</a:t>
            </a:fld>
            <a:endParaRPr lang="en-PH"/>
          </a:p>
        </p:txBody>
      </p:sp>
    </p:spTree>
    <p:extLst>
      <p:ext uri="{BB962C8B-B14F-4D97-AF65-F5344CB8AC3E}">
        <p14:creationId xmlns:p14="http://schemas.microsoft.com/office/powerpoint/2010/main" val="1282337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With these complicated situations, during the measles outbreak, patients piled up at government hospitals.</a:t>
            </a:r>
          </a:p>
          <a:p>
            <a:endParaRPr lang="en-PH" dirty="0"/>
          </a:p>
          <a:p>
            <a:r>
              <a:rPr lang="en-PH" dirty="0"/>
              <a:t>Government hospitals were over burdened, 3 patients in a bed, </a:t>
            </a:r>
          </a:p>
          <a:p>
            <a:endParaRPr lang="en-PH" dirty="0"/>
          </a:p>
          <a:p>
            <a:r>
              <a:rPr lang="en-PH" dirty="0"/>
              <a:t>The worse we can see, during our initial visits.</a:t>
            </a:r>
          </a:p>
          <a:p>
            <a:endParaRPr lang="en-PH" dirty="0"/>
          </a:p>
          <a:p>
            <a:r>
              <a:rPr lang="en-PH" dirty="0"/>
              <a:t>These situations broke our hearts, a heart breaking situation to our public health delivery system.</a:t>
            </a:r>
          </a:p>
          <a:p>
            <a:endParaRPr lang="en-PH" dirty="0"/>
          </a:p>
          <a:p>
            <a:r>
              <a:rPr lang="en-PH" dirty="0"/>
              <a:t>These situations call for Philippine Red Cross to act. To act fast.</a:t>
            </a:r>
          </a:p>
          <a:p>
            <a:endParaRPr lang="en-PH" dirty="0"/>
          </a:p>
          <a:p>
            <a:endParaRPr lang="en-PH" dirty="0"/>
          </a:p>
        </p:txBody>
      </p:sp>
      <p:sp>
        <p:nvSpPr>
          <p:cNvPr id="4" name="Slide Number Placeholder 3"/>
          <p:cNvSpPr>
            <a:spLocks noGrp="1"/>
          </p:cNvSpPr>
          <p:nvPr>
            <p:ph type="sldNum" sz="quarter" idx="5"/>
          </p:nvPr>
        </p:nvSpPr>
        <p:spPr/>
        <p:txBody>
          <a:bodyPr/>
          <a:lstStyle/>
          <a:p>
            <a:fld id="{6DF3ECFB-66FD-4ADA-B637-332EC41001C9}" type="slidenum">
              <a:rPr lang="en-PH" smtClean="0"/>
              <a:pPr/>
              <a:t>5</a:t>
            </a:fld>
            <a:endParaRPr lang="en-PH"/>
          </a:p>
        </p:txBody>
      </p:sp>
    </p:spTree>
    <p:extLst>
      <p:ext uri="{BB962C8B-B14F-4D97-AF65-F5344CB8AC3E}">
        <p14:creationId xmlns:p14="http://schemas.microsoft.com/office/powerpoint/2010/main" val="2392355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Living on its mantra. Philippine Red Cross aims to be ALWAYS FIRST, ALWAYS READY, ALWAYS THERE.</a:t>
            </a:r>
          </a:p>
          <a:p>
            <a:endParaRPr lang="en-PH" dirty="0"/>
          </a:p>
          <a:p>
            <a:r>
              <a:rPr lang="en-PH" dirty="0"/>
              <a:t>Philippine Red Cross needed to gear up to respond to the humanitarian call to act to the Measles Outbreak.</a:t>
            </a:r>
          </a:p>
        </p:txBody>
      </p:sp>
      <p:sp>
        <p:nvSpPr>
          <p:cNvPr id="4" name="Slide Number Placeholder 3"/>
          <p:cNvSpPr>
            <a:spLocks noGrp="1"/>
          </p:cNvSpPr>
          <p:nvPr>
            <p:ph type="sldNum" sz="quarter" idx="5"/>
          </p:nvPr>
        </p:nvSpPr>
        <p:spPr/>
        <p:txBody>
          <a:bodyPr/>
          <a:lstStyle/>
          <a:p>
            <a:fld id="{6DF3ECFB-66FD-4ADA-B637-332EC41001C9}" type="slidenum">
              <a:rPr lang="en-PH" smtClean="0"/>
              <a:pPr/>
              <a:t>6</a:t>
            </a:fld>
            <a:endParaRPr lang="en-PH"/>
          </a:p>
        </p:txBody>
      </p:sp>
    </p:spTree>
    <p:extLst>
      <p:ext uri="{BB962C8B-B14F-4D97-AF65-F5344CB8AC3E}">
        <p14:creationId xmlns:p14="http://schemas.microsoft.com/office/powerpoint/2010/main" val="2432480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Philippine Red Cross aimed to support our Ministry of Health – the Department of Health to prevent the further spread of Measles.</a:t>
            </a:r>
          </a:p>
          <a:p>
            <a:endParaRPr lang="en-PH" dirty="0"/>
          </a:p>
          <a:p>
            <a:r>
              <a:rPr lang="en-PH" dirty="0"/>
              <a:t>How do we prevent the spread?</a:t>
            </a:r>
          </a:p>
          <a:p>
            <a:endParaRPr lang="en-PH" dirty="0"/>
          </a:p>
          <a:p>
            <a:r>
              <a:rPr lang="en-PH" dirty="0"/>
              <a:t>By employing interventions targeting vaccine hesitancy, </a:t>
            </a:r>
          </a:p>
          <a:p>
            <a:r>
              <a:rPr lang="en-PH" dirty="0"/>
              <a:t>increasing vaccine coverage, </a:t>
            </a:r>
          </a:p>
          <a:p>
            <a:r>
              <a:rPr lang="en-PH" dirty="0"/>
              <a:t>correct information to mothers, </a:t>
            </a:r>
          </a:p>
          <a:p>
            <a:r>
              <a:rPr lang="en-PH" dirty="0"/>
              <a:t>care and support to measles patients.</a:t>
            </a:r>
          </a:p>
        </p:txBody>
      </p:sp>
      <p:sp>
        <p:nvSpPr>
          <p:cNvPr id="4" name="Slide Number Placeholder 3"/>
          <p:cNvSpPr>
            <a:spLocks noGrp="1"/>
          </p:cNvSpPr>
          <p:nvPr>
            <p:ph type="sldNum" sz="quarter" idx="5"/>
          </p:nvPr>
        </p:nvSpPr>
        <p:spPr/>
        <p:txBody>
          <a:bodyPr/>
          <a:lstStyle/>
          <a:p>
            <a:fld id="{6DF3ECFB-66FD-4ADA-B637-332EC41001C9}" type="slidenum">
              <a:rPr lang="en-PH" smtClean="0"/>
              <a:pPr/>
              <a:t>7</a:t>
            </a:fld>
            <a:endParaRPr lang="en-PH"/>
          </a:p>
        </p:txBody>
      </p:sp>
    </p:spTree>
    <p:extLst>
      <p:ext uri="{BB962C8B-B14F-4D97-AF65-F5344CB8AC3E}">
        <p14:creationId xmlns:p14="http://schemas.microsoft.com/office/powerpoint/2010/main" val="1839295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Philippine Red Cross aimed at;</a:t>
            </a:r>
          </a:p>
          <a:p>
            <a:endParaRPr lang="en-PH" dirty="0"/>
          </a:p>
          <a:p>
            <a:r>
              <a:rPr lang="en-PH" dirty="0"/>
              <a:t>Decongesting the Hospitals, especially the government hospitals</a:t>
            </a:r>
          </a:p>
          <a:p>
            <a:endParaRPr lang="en-PH" dirty="0"/>
          </a:p>
          <a:p>
            <a:r>
              <a:rPr lang="en-PH" dirty="0"/>
              <a:t>Vaccinate the unvaccinated</a:t>
            </a:r>
          </a:p>
          <a:p>
            <a:endParaRPr lang="en-PH" dirty="0"/>
          </a:p>
          <a:p>
            <a:r>
              <a:rPr lang="en-PH" dirty="0"/>
              <a:t>Educate the community</a:t>
            </a:r>
          </a:p>
        </p:txBody>
      </p:sp>
      <p:sp>
        <p:nvSpPr>
          <p:cNvPr id="4" name="Slide Number Placeholder 3"/>
          <p:cNvSpPr>
            <a:spLocks noGrp="1"/>
          </p:cNvSpPr>
          <p:nvPr>
            <p:ph type="sldNum" sz="quarter" idx="5"/>
          </p:nvPr>
        </p:nvSpPr>
        <p:spPr/>
        <p:txBody>
          <a:bodyPr/>
          <a:lstStyle/>
          <a:p>
            <a:fld id="{6DF3ECFB-66FD-4ADA-B637-332EC41001C9}" type="slidenum">
              <a:rPr lang="en-PH" smtClean="0"/>
              <a:pPr/>
              <a:t>8</a:t>
            </a:fld>
            <a:endParaRPr lang="en-PH"/>
          </a:p>
        </p:txBody>
      </p:sp>
    </p:spTree>
    <p:extLst>
      <p:ext uri="{BB962C8B-B14F-4D97-AF65-F5344CB8AC3E}">
        <p14:creationId xmlns:p14="http://schemas.microsoft.com/office/powerpoint/2010/main" val="741498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 the first week, </a:t>
            </a:r>
          </a:p>
          <a:p>
            <a:endParaRPr lang="en-US" sz="1200" dirty="0"/>
          </a:p>
          <a:p>
            <a:r>
              <a:rPr lang="en-US" sz="1200" dirty="0"/>
              <a:t>6 measles care unit were set up in different government hospitals in the national capital region upon request of the local governments.</a:t>
            </a:r>
          </a:p>
          <a:p>
            <a:endParaRPr lang="en-US" sz="1200" dirty="0"/>
          </a:p>
          <a:p>
            <a:r>
              <a:rPr lang="en-US" sz="1200" dirty="0"/>
              <a:t>These measles care units acted as hospital extension wards providing additional beds for patients, these acted also as fast lanes or emergency room for suspected measles cases.</a:t>
            </a:r>
          </a:p>
          <a:p>
            <a:endParaRPr lang="en-US" sz="1200" dirty="0"/>
          </a:p>
          <a:p>
            <a:r>
              <a:rPr lang="en-US" sz="1200" dirty="0"/>
              <a:t>Philippine Red Cross ensured that these units has complete provisions so that it will be an effective support to the hospitals.</a:t>
            </a:r>
          </a:p>
          <a:p>
            <a:endParaRPr lang="en-US" sz="1200" dirty="0"/>
          </a:p>
          <a:p>
            <a:r>
              <a:rPr lang="en-US" sz="1200" dirty="0"/>
              <a:t>It has air conditioning units, water bladders, portable toilets and volunteers.</a:t>
            </a:r>
            <a:endParaRPr lang="en-PH" dirty="0"/>
          </a:p>
        </p:txBody>
      </p:sp>
      <p:sp>
        <p:nvSpPr>
          <p:cNvPr id="4" name="Slide Number Placeholder 3"/>
          <p:cNvSpPr>
            <a:spLocks noGrp="1"/>
          </p:cNvSpPr>
          <p:nvPr>
            <p:ph type="sldNum" sz="quarter" idx="5"/>
          </p:nvPr>
        </p:nvSpPr>
        <p:spPr/>
        <p:txBody>
          <a:bodyPr/>
          <a:lstStyle/>
          <a:p>
            <a:fld id="{6DF3ECFB-66FD-4ADA-B637-332EC41001C9}" type="slidenum">
              <a:rPr lang="en-PH" smtClean="0"/>
              <a:pPr/>
              <a:t>9</a:t>
            </a:fld>
            <a:endParaRPr lang="en-PH"/>
          </a:p>
        </p:txBody>
      </p:sp>
    </p:spTree>
    <p:extLst>
      <p:ext uri="{BB962C8B-B14F-4D97-AF65-F5344CB8AC3E}">
        <p14:creationId xmlns:p14="http://schemas.microsoft.com/office/powerpoint/2010/main" val="4191137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Footer Placeholder 4">
            <a:extLst>
              <a:ext uri="{FF2B5EF4-FFF2-40B4-BE49-F238E27FC236}">
                <a16:creationId xmlns:a16="http://schemas.microsoft.com/office/drawing/2014/main" id="{8454E470-6D47-42A6-95F8-7F3A8CFCCF78}"/>
              </a:ext>
            </a:extLst>
          </p:cNvPr>
          <p:cNvSpPr txBox="1">
            <a:spLocks/>
          </p:cNvSpPr>
          <p:nvPr userDrawn="1"/>
        </p:nvSpPr>
        <p:spPr>
          <a:xfrm>
            <a:off x="7754983" y="6324195"/>
            <a:ext cx="2968037" cy="365125"/>
          </a:xfrm>
          <a:prstGeom prst="rect">
            <a:avLst/>
          </a:prstGeom>
        </p:spPr>
        <p:txBody>
          <a:bodyPr vert="horz" lIns="91440" tIns="45720" rIns="91440" bIns="45720" rtlCol="0" anchor="ctr"/>
          <a:lstStyle>
            <a:defPPr>
              <a:defRPr lang="en-US"/>
            </a:defPPr>
            <a:lvl1pPr marL="0" algn="ctr" defTabSz="457200" rtl="0" eaLnBrk="1" latinLnBrk="0" hangingPunct="1">
              <a:defRPr sz="1800" b="1" i="1" kern="1200">
                <a:solidFill>
                  <a:schemeClr val="tx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FF0000"/>
                </a:solidFill>
              </a:rPr>
              <a:t>Measles</a:t>
            </a:r>
            <a:r>
              <a:rPr lang="en-US" dirty="0"/>
              <a:t> Moves </a:t>
            </a:r>
            <a:r>
              <a:rPr lang="en-US" dirty="0">
                <a:solidFill>
                  <a:srgbClr val="FF0000"/>
                </a:solidFill>
              </a:rPr>
              <a:t>Fast</a:t>
            </a:r>
            <a:r>
              <a:rPr lang="en-US" dirty="0"/>
              <a:t>, </a:t>
            </a:r>
          </a:p>
          <a:p>
            <a:r>
              <a:rPr lang="en-US" sz="2000" dirty="0">
                <a:solidFill>
                  <a:srgbClr val="FF0000"/>
                </a:solidFill>
              </a:rPr>
              <a:t>We</a:t>
            </a:r>
            <a:r>
              <a:rPr lang="en-US" sz="2000" dirty="0"/>
              <a:t> Must Move </a:t>
            </a:r>
            <a:r>
              <a:rPr lang="en-US" sz="2000" dirty="0">
                <a:solidFill>
                  <a:srgbClr val="FF0000"/>
                </a:solidFill>
              </a:rPr>
              <a:t>Faster</a:t>
            </a:r>
            <a:r>
              <a:rPr lang="en-US" sz="2000" dirty="0"/>
              <a:t>!</a:t>
            </a:r>
          </a:p>
        </p:txBody>
      </p:sp>
    </p:spTree>
    <p:extLst>
      <p:ext uri="{BB962C8B-B14F-4D97-AF65-F5344CB8AC3E}">
        <p14:creationId xmlns:p14="http://schemas.microsoft.com/office/powerpoint/2010/main" val="2246045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D54222-D851-4E84-ACD7-376053FE6ED4}" type="datetimeFigureOut">
              <a:rPr lang="en-PH" smtClean="0"/>
              <a:pPr/>
              <a:t>09/09/2019</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23B303B-83FC-4F1D-8779-ABD653FD800C}" type="slidenum">
              <a:rPr lang="en-PH" smtClean="0"/>
              <a:pPr/>
              <a:t>‹#›</a:t>
            </a:fld>
            <a:endParaRPr lang="en-PH"/>
          </a:p>
        </p:txBody>
      </p:sp>
    </p:spTree>
    <p:extLst>
      <p:ext uri="{BB962C8B-B14F-4D97-AF65-F5344CB8AC3E}">
        <p14:creationId xmlns:p14="http://schemas.microsoft.com/office/powerpoint/2010/main" val="1803376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D54222-D851-4E84-ACD7-376053FE6ED4}" type="datetimeFigureOut">
              <a:rPr lang="en-PH" smtClean="0"/>
              <a:pPr/>
              <a:t>09/09/2019</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23B303B-83FC-4F1D-8779-ABD653FD800C}" type="slidenum">
              <a:rPr lang="en-PH" smtClean="0"/>
              <a:pPr/>
              <a:t>‹#›</a:t>
            </a:fld>
            <a:endParaRPr lang="en-PH"/>
          </a:p>
        </p:txBody>
      </p:sp>
    </p:spTree>
    <p:extLst>
      <p:ext uri="{BB962C8B-B14F-4D97-AF65-F5344CB8AC3E}">
        <p14:creationId xmlns:p14="http://schemas.microsoft.com/office/powerpoint/2010/main" val="369960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D54222-D851-4E84-ACD7-376053FE6ED4}" type="datetimeFigureOut">
              <a:rPr lang="en-PH" smtClean="0"/>
              <a:pPr/>
              <a:t>09/09/2019</a:t>
            </a:fld>
            <a:endParaRPr lang="en-PH"/>
          </a:p>
        </p:txBody>
      </p:sp>
      <p:sp>
        <p:nvSpPr>
          <p:cNvPr id="7" name="Footer Placeholder 4">
            <a:extLst>
              <a:ext uri="{FF2B5EF4-FFF2-40B4-BE49-F238E27FC236}">
                <a16:creationId xmlns:a16="http://schemas.microsoft.com/office/drawing/2014/main" id="{C24834B2-FFB3-42B0-B9FD-F3928D986FF1}"/>
              </a:ext>
            </a:extLst>
          </p:cNvPr>
          <p:cNvSpPr>
            <a:spLocks noGrp="1"/>
          </p:cNvSpPr>
          <p:nvPr>
            <p:ph type="ftr" sz="quarter" idx="3"/>
          </p:nvPr>
        </p:nvSpPr>
        <p:spPr>
          <a:xfrm>
            <a:off x="7602583" y="6341614"/>
            <a:ext cx="2968037" cy="365125"/>
          </a:xfrm>
          <a:prstGeom prst="rect">
            <a:avLst/>
          </a:prstGeom>
        </p:spPr>
        <p:txBody>
          <a:bodyPr vert="horz" lIns="91440" tIns="45720" rIns="91440" bIns="45720" rtlCol="0" anchor="ctr"/>
          <a:lstStyle>
            <a:lvl1pPr algn="ctr">
              <a:defRPr sz="1800" b="1" i="1">
                <a:solidFill>
                  <a:schemeClr val="tx1"/>
                </a:solidFill>
                <a:latin typeface="Century Gothic" panose="020B0502020202020204" pitchFamily="34" charset="0"/>
              </a:defRPr>
            </a:lvl1pPr>
          </a:lstStyle>
          <a:p>
            <a:r>
              <a:rPr lang="en-US" dirty="0">
                <a:solidFill>
                  <a:srgbClr val="FF0000"/>
                </a:solidFill>
              </a:rPr>
              <a:t>Measles</a:t>
            </a:r>
            <a:r>
              <a:rPr lang="en-US" dirty="0"/>
              <a:t> Moves </a:t>
            </a:r>
            <a:r>
              <a:rPr lang="en-US" dirty="0">
                <a:solidFill>
                  <a:srgbClr val="FF0000"/>
                </a:solidFill>
              </a:rPr>
              <a:t>Fast</a:t>
            </a:r>
            <a:r>
              <a:rPr lang="en-US" dirty="0"/>
              <a:t>, </a:t>
            </a:r>
          </a:p>
          <a:p>
            <a:r>
              <a:rPr lang="en-US" sz="2000" dirty="0">
                <a:solidFill>
                  <a:srgbClr val="FF0000"/>
                </a:solidFill>
              </a:rPr>
              <a:t>We</a:t>
            </a:r>
            <a:r>
              <a:rPr lang="en-US" sz="2000" dirty="0"/>
              <a:t> Must Move </a:t>
            </a:r>
            <a:r>
              <a:rPr lang="en-US" sz="2000" dirty="0">
                <a:solidFill>
                  <a:srgbClr val="FF0000"/>
                </a:solidFill>
              </a:rPr>
              <a:t>Faster</a:t>
            </a:r>
            <a:r>
              <a:rPr lang="en-US" sz="2000" dirty="0"/>
              <a:t>!</a:t>
            </a:r>
          </a:p>
        </p:txBody>
      </p:sp>
    </p:spTree>
    <p:extLst>
      <p:ext uri="{BB962C8B-B14F-4D97-AF65-F5344CB8AC3E}">
        <p14:creationId xmlns:p14="http://schemas.microsoft.com/office/powerpoint/2010/main" val="3494199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1D54222-D851-4E84-ACD7-376053FE6ED4}" type="datetimeFigureOut">
              <a:rPr lang="en-PH" smtClean="0"/>
              <a:pPr/>
              <a:t>09/09/2019</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523B303B-83FC-4F1D-8779-ABD653FD800C}" type="slidenum">
              <a:rPr lang="en-PH" smtClean="0"/>
              <a:pPr/>
              <a:t>‹#›</a:t>
            </a:fld>
            <a:endParaRPr lang="en-PH"/>
          </a:p>
        </p:txBody>
      </p:sp>
      <p:sp>
        <p:nvSpPr>
          <p:cNvPr id="7" name="Footer Placeholder 4">
            <a:extLst>
              <a:ext uri="{FF2B5EF4-FFF2-40B4-BE49-F238E27FC236}">
                <a16:creationId xmlns:a16="http://schemas.microsoft.com/office/drawing/2014/main" id="{C9CA292B-BBA8-44AA-BD08-61782A8A28D8}"/>
              </a:ext>
            </a:extLst>
          </p:cNvPr>
          <p:cNvSpPr txBox="1">
            <a:spLocks/>
          </p:cNvSpPr>
          <p:nvPr userDrawn="1"/>
        </p:nvSpPr>
        <p:spPr>
          <a:xfrm>
            <a:off x="7754983" y="6298069"/>
            <a:ext cx="2968037" cy="365125"/>
          </a:xfrm>
          <a:prstGeom prst="rect">
            <a:avLst/>
          </a:prstGeom>
        </p:spPr>
        <p:txBody>
          <a:bodyPr vert="horz" lIns="91440" tIns="45720" rIns="91440" bIns="45720" rtlCol="0" anchor="ctr"/>
          <a:lstStyle>
            <a:defPPr>
              <a:defRPr lang="en-US"/>
            </a:defPPr>
            <a:lvl1pPr marL="0" algn="ctr" defTabSz="457200" rtl="0" eaLnBrk="1" latinLnBrk="0" hangingPunct="1">
              <a:defRPr sz="1800" b="1" i="1" kern="1200">
                <a:solidFill>
                  <a:schemeClr val="tx1"/>
                </a:solidFill>
                <a:latin typeface="Century Gothic" panose="020B0502020202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FF0000"/>
                </a:solidFill>
              </a:rPr>
              <a:t>Measles</a:t>
            </a:r>
            <a:r>
              <a:rPr lang="en-US"/>
              <a:t> Moves </a:t>
            </a:r>
            <a:r>
              <a:rPr lang="en-US">
                <a:solidFill>
                  <a:srgbClr val="FF0000"/>
                </a:solidFill>
              </a:rPr>
              <a:t>Fast</a:t>
            </a:r>
            <a:r>
              <a:rPr lang="en-US"/>
              <a:t>, </a:t>
            </a:r>
          </a:p>
          <a:p>
            <a:r>
              <a:rPr lang="en-US" sz="2000">
                <a:solidFill>
                  <a:srgbClr val="FF0000"/>
                </a:solidFill>
              </a:rPr>
              <a:t>We</a:t>
            </a:r>
            <a:r>
              <a:rPr lang="en-US" sz="2000"/>
              <a:t> Must Move </a:t>
            </a:r>
            <a:r>
              <a:rPr lang="en-US" sz="2000">
                <a:solidFill>
                  <a:srgbClr val="FF0000"/>
                </a:solidFill>
              </a:rPr>
              <a:t>Faster</a:t>
            </a:r>
            <a:r>
              <a:rPr lang="en-US" sz="2000"/>
              <a:t>!</a:t>
            </a:r>
            <a:endParaRPr lang="en-US" sz="2000" dirty="0"/>
          </a:p>
        </p:txBody>
      </p:sp>
    </p:spTree>
    <p:extLst>
      <p:ext uri="{BB962C8B-B14F-4D97-AF65-F5344CB8AC3E}">
        <p14:creationId xmlns:p14="http://schemas.microsoft.com/office/powerpoint/2010/main" val="3664896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D54222-D851-4E84-ACD7-376053FE6ED4}" type="datetimeFigureOut">
              <a:rPr lang="en-PH" smtClean="0"/>
              <a:pPr/>
              <a:t>09/09/2019</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523B303B-83FC-4F1D-8779-ABD653FD800C}" type="slidenum">
              <a:rPr lang="en-PH" smtClean="0"/>
              <a:pPr/>
              <a:t>‹#›</a:t>
            </a:fld>
            <a:endParaRPr lang="en-PH"/>
          </a:p>
        </p:txBody>
      </p:sp>
    </p:spTree>
    <p:extLst>
      <p:ext uri="{BB962C8B-B14F-4D97-AF65-F5344CB8AC3E}">
        <p14:creationId xmlns:p14="http://schemas.microsoft.com/office/powerpoint/2010/main" val="1406453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1D54222-D851-4E84-ACD7-376053FE6ED4}" type="datetimeFigureOut">
              <a:rPr lang="en-PH" smtClean="0"/>
              <a:pPr/>
              <a:t>09/09/2019</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523B303B-83FC-4F1D-8779-ABD653FD800C}" type="slidenum">
              <a:rPr lang="en-PH" smtClean="0"/>
              <a:pPr/>
              <a:t>‹#›</a:t>
            </a:fld>
            <a:endParaRPr lang="en-PH"/>
          </a:p>
        </p:txBody>
      </p:sp>
    </p:spTree>
    <p:extLst>
      <p:ext uri="{BB962C8B-B14F-4D97-AF65-F5344CB8AC3E}">
        <p14:creationId xmlns:p14="http://schemas.microsoft.com/office/powerpoint/2010/main" val="390043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1D54222-D851-4E84-ACD7-376053FE6ED4}" type="datetimeFigureOut">
              <a:rPr lang="en-PH" smtClean="0"/>
              <a:pPr/>
              <a:t>09/09/2019</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523B303B-83FC-4F1D-8779-ABD653FD800C}" type="slidenum">
              <a:rPr lang="en-PH" smtClean="0"/>
              <a:pPr/>
              <a:t>‹#›</a:t>
            </a:fld>
            <a:endParaRPr lang="en-PH"/>
          </a:p>
        </p:txBody>
      </p:sp>
    </p:spTree>
    <p:extLst>
      <p:ext uri="{BB962C8B-B14F-4D97-AF65-F5344CB8AC3E}">
        <p14:creationId xmlns:p14="http://schemas.microsoft.com/office/powerpoint/2010/main" val="1811981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1D54222-D851-4E84-ACD7-376053FE6ED4}" type="datetimeFigureOut">
              <a:rPr lang="en-PH" smtClean="0"/>
              <a:pPr/>
              <a:t>09/09/2019</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523B303B-83FC-4F1D-8779-ABD653FD800C}" type="slidenum">
              <a:rPr lang="en-PH" smtClean="0"/>
              <a:pPr/>
              <a:t>‹#›</a:t>
            </a:fld>
            <a:endParaRPr lang="en-PH"/>
          </a:p>
        </p:txBody>
      </p:sp>
    </p:spTree>
    <p:extLst>
      <p:ext uri="{BB962C8B-B14F-4D97-AF65-F5344CB8AC3E}">
        <p14:creationId xmlns:p14="http://schemas.microsoft.com/office/powerpoint/2010/main" val="365551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D54222-D851-4E84-ACD7-376053FE6ED4}" type="datetimeFigureOut">
              <a:rPr lang="en-PH" smtClean="0"/>
              <a:pPr/>
              <a:t>09/09/2019</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523B303B-83FC-4F1D-8779-ABD653FD800C}" type="slidenum">
              <a:rPr lang="en-PH" smtClean="0"/>
              <a:pPr/>
              <a:t>‹#›</a:t>
            </a:fld>
            <a:endParaRPr lang="en-PH"/>
          </a:p>
        </p:txBody>
      </p:sp>
    </p:spTree>
    <p:extLst>
      <p:ext uri="{BB962C8B-B14F-4D97-AF65-F5344CB8AC3E}">
        <p14:creationId xmlns:p14="http://schemas.microsoft.com/office/powerpoint/2010/main" val="1929637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1D54222-D851-4E84-ACD7-376053FE6ED4}" type="datetimeFigureOut">
              <a:rPr lang="en-PH" smtClean="0"/>
              <a:pPr/>
              <a:t>09/09/2019</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523B303B-83FC-4F1D-8779-ABD653FD800C}" type="slidenum">
              <a:rPr lang="en-PH" smtClean="0"/>
              <a:pPr/>
              <a:t>‹#›</a:t>
            </a:fld>
            <a:endParaRPr lang="en-PH"/>
          </a:p>
        </p:txBody>
      </p:sp>
    </p:spTree>
    <p:extLst>
      <p:ext uri="{BB962C8B-B14F-4D97-AF65-F5344CB8AC3E}">
        <p14:creationId xmlns:p14="http://schemas.microsoft.com/office/powerpoint/2010/main" val="1631160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7602583" y="6341614"/>
            <a:ext cx="2968037" cy="365125"/>
          </a:xfrm>
          <a:prstGeom prst="rect">
            <a:avLst/>
          </a:prstGeom>
        </p:spPr>
        <p:txBody>
          <a:bodyPr vert="horz" lIns="91440" tIns="45720" rIns="91440" bIns="45720" rtlCol="0" anchor="ctr"/>
          <a:lstStyle>
            <a:lvl1pPr algn="ctr">
              <a:defRPr sz="1800" b="1" i="1">
                <a:solidFill>
                  <a:schemeClr val="tx1"/>
                </a:solidFill>
                <a:latin typeface="Century Gothic" panose="020B0502020202020204" pitchFamily="34" charset="0"/>
              </a:defRPr>
            </a:lvl1pPr>
          </a:lstStyle>
          <a:p>
            <a:r>
              <a:rPr lang="en-US" dirty="0">
                <a:solidFill>
                  <a:srgbClr val="FF0000"/>
                </a:solidFill>
              </a:rPr>
              <a:t>Measles</a:t>
            </a:r>
            <a:r>
              <a:rPr lang="en-US" dirty="0"/>
              <a:t> Moves </a:t>
            </a:r>
            <a:r>
              <a:rPr lang="en-US" dirty="0">
                <a:solidFill>
                  <a:srgbClr val="FF0000"/>
                </a:solidFill>
              </a:rPr>
              <a:t>Fast</a:t>
            </a:r>
            <a:r>
              <a:rPr lang="en-US" dirty="0"/>
              <a:t>, </a:t>
            </a:r>
          </a:p>
          <a:p>
            <a:r>
              <a:rPr lang="en-US" sz="2000" dirty="0">
                <a:solidFill>
                  <a:srgbClr val="FF0000"/>
                </a:solidFill>
              </a:rPr>
              <a:t>We</a:t>
            </a:r>
            <a:r>
              <a:rPr lang="en-US" sz="2000" dirty="0"/>
              <a:t> Must Move </a:t>
            </a:r>
            <a:r>
              <a:rPr lang="en-US" sz="2000" dirty="0">
                <a:solidFill>
                  <a:srgbClr val="FF0000"/>
                </a:solidFill>
              </a:rPr>
              <a:t>Faster</a:t>
            </a:r>
            <a:r>
              <a:rPr lang="en-US" sz="2000" dirty="0"/>
              <a: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523B303B-83FC-4F1D-8779-ABD653FD800C}" type="slidenum">
              <a:rPr lang="en-PH" smtClean="0"/>
              <a:pPr/>
              <a:t>‹#›</a:t>
            </a:fld>
            <a:endParaRPr lang="en-PH"/>
          </a:p>
        </p:txBody>
      </p:sp>
      <p:grpSp>
        <p:nvGrpSpPr>
          <p:cNvPr id="7" name="Group 6">
            <a:extLst>
              <a:ext uri="{FF2B5EF4-FFF2-40B4-BE49-F238E27FC236}">
                <a16:creationId xmlns:a16="http://schemas.microsoft.com/office/drawing/2014/main" id="{BB05BF41-838F-478B-8203-B29F5BE89985}"/>
              </a:ext>
            </a:extLst>
          </p:cNvPr>
          <p:cNvGrpSpPr/>
          <p:nvPr userDrawn="1"/>
        </p:nvGrpSpPr>
        <p:grpSpPr>
          <a:xfrm>
            <a:off x="0" y="0"/>
            <a:ext cx="2918691" cy="2686258"/>
            <a:chOff x="0" y="0"/>
            <a:chExt cx="2189018" cy="2686258"/>
          </a:xfrm>
        </p:grpSpPr>
        <p:pic>
          <p:nvPicPr>
            <p:cNvPr id="8" name="Picture 7" descr="A screenshot of a cell phone&#10;&#10;Description automatically generated">
              <a:extLst>
                <a:ext uri="{FF2B5EF4-FFF2-40B4-BE49-F238E27FC236}">
                  <a16:creationId xmlns:a16="http://schemas.microsoft.com/office/drawing/2014/main" id="{609D9E65-6623-4FF5-9743-FA65A8E79EBD}"/>
                </a:ext>
              </a:extLst>
            </p:cNvPr>
            <p:cNvPicPr>
              <a:picLocks noChangeAspect="1"/>
            </p:cNvPicPr>
            <p:nvPr userDrawn="1"/>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r="72099" b="73380"/>
            <a:stretch/>
          </p:blipFill>
          <p:spPr>
            <a:xfrm>
              <a:off x="0" y="0"/>
              <a:ext cx="1990436" cy="2686258"/>
            </a:xfrm>
            <a:prstGeom prst="rect">
              <a:avLst/>
            </a:prstGeom>
          </p:spPr>
        </p:pic>
        <p:sp>
          <p:nvSpPr>
            <p:cNvPr id="9" name="Rectangle 8">
              <a:extLst>
                <a:ext uri="{FF2B5EF4-FFF2-40B4-BE49-F238E27FC236}">
                  <a16:creationId xmlns:a16="http://schemas.microsoft.com/office/drawing/2014/main" id="{63BD4B76-87F6-4FF3-BDAA-B4A6B52D1C6D}"/>
                </a:ext>
              </a:extLst>
            </p:cNvPr>
            <p:cNvSpPr/>
            <p:nvPr userDrawn="1"/>
          </p:nvSpPr>
          <p:spPr>
            <a:xfrm>
              <a:off x="1112982" y="831273"/>
              <a:ext cx="1076036" cy="360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800">
                <a:latin typeface="Century Gothic" panose="020B0502020202020204" pitchFamily="34" charset="0"/>
              </a:endParaRPr>
            </a:p>
          </p:txBody>
        </p:sp>
      </p:grpSp>
      <p:grpSp>
        <p:nvGrpSpPr>
          <p:cNvPr id="10" name="Group 9">
            <a:extLst>
              <a:ext uri="{FF2B5EF4-FFF2-40B4-BE49-F238E27FC236}">
                <a16:creationId xmlns:a16="http://schemas.microsoft.com/office/drawing/2014/main" id="{8B851FAA-4DB6-4404-90DE-A2ACCB170C1A}"/>
              </a:ext>
            </a:extLst>
          </p:cNvPr>
          <p:cNvGrpSpPr/>
          <p:nvPr userDrawn="1"/>
        </p:nvGrpSpPr>
        <p:grpSpPr>
          <a:xfrm rot="10800000">
            <a:off x="10464800" y="5396753"/>
            <a:ext cx="1727200" cy="1421255"/>
            <a:chOff x="0" y="0"/>
            <a:chExt cx="2189018" cy="2686258"/>
          </a:xfrm>
        </p:grpSpPr>
        <p:pic>
          <p:nvPicPr>
            <p:cNvPr id="11" name="Picture 10" descr="A screenshot of a cell phone&#10;&#10;Description automatically generated">
              <a:extLst>
                <a:ext uri="{FF2B5EF4-FFF2-40B4-BE49-F238E27FC236}">
                  <a16:creationId xmlns:a16="http://schemas.microsoft.com/office/drawing/2014/main" id="{E4076D24-5AC5-4810-B7EB-F6B473D350D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r="72099" b="73380"/>
            <a:stretch/>
          </p:blipFill>
          <p:spPr>
            <a:xfrm>
              <a:off x="0" y="0"/>
              <a:ext cx="1990436" cy="2686258"/>
            </a:xfrm>
            <a:prstGeom prst="rect">
              <a:avLst/>
            </a:prstGeom>
          </p:spPr>
        </p:pic>
        <p:sp>
          <p:nvSpPr>
            <p:cNvPr id="12" name="Rectangle 11">
              <a:extLst>
                <a:ext uri="{FF2B5EF4-FFF2-40B4-BE49-F238E27FC236}">
                  <a16:creationId xmlns:a16="http://schemas.microsoft.com/office/drawing/2014/main" id="{5BDFAF31-1C96-4EE5-B77E-9C17AAA69B21}"/>
                </a:ext>
              </a:extLst>
            </p:cNvPr>
            <p:cNvSpPr/>
            <p:nvPr userDrawn="1"/>
          </p:nvSpPr>
          <p:spPr>
            <a:xfrm>
              <a:off x="1112982" y="831273"/>
              <a:ext cx="1076036" cy="360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800">
                <a:latin typeface="Century Gothic" panose="020B0502020202020204" pitchFamily="34" charset="0"/>
              </a:endParaRPr>
            </a:p>
          </p:txBody>
        </p:sp>
      </p:grpSp>
      <p:pic>
        <p:nvPicPr>
          <p:cNvPr id="13" name="Picture 12" descr="A picture containing outdoor, sign, text&#10;&#10;Description automatically generated">
            <a:extLst>
              <a:ext uri="{FF2B5EF4-FFF2-40B4-BE49-F238E27FC236}">
                <a16:creationId xmlns:a16="http://schemas.microsoft.com/office/drawing/2014/main" id="{6927084B-C2EB-44FD-B7A5-3C6491BA2C7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9630" y="105863"/>
            <a:ext cx="1637099" cy="1603380"/>
          </a:xfrm>
          <a:prstGeom prst="rect">
            <a:avLst/>
          </a:prstGeom>
        </p:spPr>
      </p:pic>
      <p:sp>
        <p:nvSpPr>
          <p:cNvPr id="14" name="TextBox 13">
            <a:extLst>
              <a:ext uri="{FF2B5EF4-FFF2-40B4-BE49-F238E27FC236}">
                <a16:creationId xmlns:a16="http://schemas.microsoft.com/office/drawing/2014/main" id="{01FFAE00-9E17-41DD-91BC-B20CC5B52109}"/>
              </a:ext>
            </a:extLst>
          </p:cNvPr>
          <p:cNvSpPr txBox="1"/>
          <p:nvPr userDrawn="1"/>
        </p:nvSpPr>
        <p:spPr>
          <a:xfrm>
            <a:off x="55019" y="6228917"/>
            <a:ext cx="4361414" cy="523220"/>
          </a:xfrm>
          <a:prstGeom prst="rect">
            <a:avLst/>
          </a:prstGeom>
          <a:noFill/>
        </p:spPr>
        <p:txBody>
          <a:bodyPr wrap="square" rtlCol="0">
            <a:spAutoFit/>
          </a:bodyPr>
          <a:lstStyle/>
          <a:p>
            <a:r>
              <a:rPr lang="en-US" sz="1400" b="1" dirty="0">
                <a:solidFill>
                  <a:srgbClr val="FF0000"/>
                </a:solidFill>
                <a:latin typeface="Century Gothic" panose="020B0502020202020204" pitchFamily="34" charset="0"/>
              </a:rPr>
              <a:t>Measles &amp; Rubella Initiative Partners’ Meeting</a:t>
            </a:r>
          </a:p>
          <a:p>
            <a:r>
              <a:rPr lang="en-US" sz="1400" b="1" dirty="0">
                <a:latin typeface="Century Gothic" panose="020B0502020202020204" pitchFamily="34" charset="0"/>
              </a:rPr>
              <a:t>September 11 &amp; 12, 2019 | Washington D.C.</a:t>
            </a:r>
            <a:endParaRPr lang="en-PH" sz="1400" b="1" dirty="0">
              <a:latin typeface="Century Gothic" panose="020B0502020202020204" pitchFamily="34" charset="0"/>
            </a:endParaRPr>
          </a:p>
        </p:txBody>
      </p:sp>
      <p:sp>
        <p:nvSpPr>
          <p:cNvPr id="2" name="Title Placeholder 1"/>
          <p:cNvSpPr>
            <a:spLocks noGrp="1"/>
          </p:cNvSpPr>
          <p:nvPr>
            <p:ph type="title"/>
          </p:nvPr>
        </p:nvSpPr>
        <p:spPr>
          <a:xfrm>
            <a:off x="1981200" y="365125"/>
            <a:ext cx="9372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8811098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800" b="1"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mailto:health@redcross.org.ph" TargetMode="External"/><Relationship Id="rId4" Type="http://schemas.openxmlformats.org/officeDocument/2006/relationships/hyperlink" Target="http://www.redcross.org.ph/"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15E770-A2F0-46DF-9B26-D8CB0FE993A5}"/>
              </a:ext>
            </a:extLst>
          </p:cNvPr>
          <p:cNvSpPr>
            <a:spLocks noGrp="1"/>
          </p:cNvSpPr>
          <p:nvPr>
            <p:ph type="ctrTitle"/>
          </p:nvPr>
        </p:nvSpPr>
        <p:spPr>
          <a:xfrm>
            <a:off x="4137288" y="965199"/>
            <a:ext cx="8024731" cy="4927601"/>
          </a:xfrm>
        </p:spPr>
        <p:txBody>
          <a:bodyPr anchor="ctr">
            <a:normAutofit/>
          </a:bodyPr>
          <a:lstStyle/>
          <a:p>
            <a:pPr algn="l"/>
            <a:r>
              <a:rPr lang="en-PH" sz="4800" i="1" dirty="0">
                <a:solidFill>
                  <a:srgbClr val="FF0000"/>
                </a:solidFill>
              </a:rPr>
              <a:t>Philippine Red Cross </a:t>
            </a:r>
            <a:r>
              <a:rPr lang="en-PH" sz="4800" b="0" dirty="0">
                <a:solidFill>
                  <a:schemeClr val="tx1">
                    <a:lumMod val="85000"/>
                    <a:lumOff val="15000"/>
                  </a:schemeClr>
                </a:solidFill>
              </a:rPr>
              <a:t>response to the </a:t>
            </a:r>
            <a:br>
              <a:rPr lang="en-PH" sz="4800" b="0" dirty="0">
                <a:solidFill>
                  <a:schemeClr val="tx1">
                    <a:lumMod val="85000"/>
                    <a:lumOff val="15000"/>
                  </a:schemeClr>
                </a:solidFill>
              </a:rPr>
            </a:br>
            <a:r>
              <a:rPr lang="en-PH" sz="4800" i="1" dirty="0">
                <a:solidFill>
                  <a:srgbClr val="FF0000"/>
                </a:solidFill>
              </a:rPr>
              <a:t>2019 Measles Outbreak </a:t>
            </a:r>
            <a:br>
              <a:rPr lang="en-PH" sz="4800" b="0" dirty="0">
                <a:solidFill>
                  <a:schemeClr val="tx1">
                    <a:lumMod val="85000"/>
                    <a:lumOff val="15000"/>
                  </a:schemeClr>
                </a:solidFill>
              </a:rPr>
            </a:br>
            <a:r>
              <a:rPr lang="en-PH" sz="4800" b="0" dirty="0">
                <a:solidFill>
                  <a:schemeClr val="tx1">
                    <a:lumMod val="85000"/>
                    <a:lumOff val="15000"/>
                  </a:schemeClr>
                </a:solidFill>
              </a:rPr>
              <a:t>in the Philippines</a:t>
            </a:r>
          </a:p>
        </p:txBody>
      </p:sp>
      <p:sp>
        <p:nvSpPr>
          <p:cNvPr id="3" name="Subtitle 2">
            <a:extLst>
              <a:ext uri="{FF2B5EF4-FFF2-40B4-BE49-F238E27FC236}">
                <a16:creationId xmlns:a16="http://schemas.microsoft.com/office/drawing/2014/main" id="{3686D219-776B-4EC4-B8E9-F5AA246E5663}"/>
              </a:ext>
            </a:extLst>
          </p:cNvPr>
          <p:cNvSpPr>
            <a:spLocks noGrp="1"/>
          </p:cNvSpPr>
          <p:nvPr>
            <p:ph type="subTitle" idx="1"/>
          </p:nvPr>
        </p:nvSpPr>
        <p:spPr>
          <a:xfrm>
            <a:off x="1023257" y="965198"/>
            <a:ext cx="2707937" cy="4927602"/>
          </a:xfrm>
        </p:spPr>
        <p:txBody>
          <a:bodyPr anchor="ctr">
            <a:normAutofit/>
          </a:bodyPr>
          <a:lstStyle/>
          <a:p>
            <a:pPr algn="r"/>
            <a:r>
              <a:rPr lang="en-PH" sz="2000" b="1">
                <a:solidFill>
                  <a:schemeClr val="accent1"/>
                </a:solidFill>
              </a:rPr>
              <a:t>Ms. Elizabeth S. Zavalla</a:t>
            </a:r>
          </a:p>
          <a:p>
            <a:pPr algn="r"/>
            <a:r>
              <a:rPr lang="en-PH" sz="2000">
                <a:solidFill>
                  <a:schemeClr val="accent1"/>
                </a:solidFill>
              </a:rPr>
              <a:t>Secretary General</a:t>
            </a:r>
          </a:p>
        </p:txBody>
      </p:sp>
      <p:cxnSp>
        <p:nvCxnSpPr>
          <p:cNvPr id="10" name="Straight Connector 9">
            <a:extLst>
              <a:ext uri="{FF2B5EF4-FFF2-40B4-BE49-F238E27FC236}">
                <a16:creationId xmlns:a16="http://schemas.microsoft.com/office/drawing/2014/main" id="{F0C57C7C-DFE9-4A1E-B7A9-DF40E63366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6744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5696-8356-477B-96BD-F08BD173E097}"/>
              </a:ext>
            </a:extLst>
          </p:cNvPr>
          <p:cNvSpPr>
            <a:spLocks noGrp="1"/>
          </p:cNvSpPr>
          <p:nvPr>
            <p:ph type="ctrTitle"/>
          </p:nvPr>
        </p:nvSpPr>
        <p:spPr>
          <a:xfrm>
            <a:off x="1524000" y="1122363"/>
            <a:ext cx="9144000" cy="2387600"/>
          </a:xfrm>
        </p:spPr>
        <p:txBody>
          <a:bodyPr/>
          <a:lstStyle/>
          <a:p>
            <a:endParaRPr lang="en-PH"/>
          </a:p>
        </p:txBody>
      </p:sp>
      <p:sp>
        <p:nvSpPr>
          <p:cNvPr id="3" name="Subtitle 2">
            <a:extLst>
              <a:ext uri="{FF2B5EF4-FFF2-40B4-BE49-F238E27FC236}">
                <a16:creationId xmlns:a16="http://schemas.microsoft.com/office/drawing/2014/main" id="{F7FB73A9-A4C5-458D-94CC-4DAB644C73B6}"/>
              </a:ext>
            </a:extLst>
          </p:cNvPr>
          <p:cNvSpPr>
            <a:spLocks noGrp="1"/>
          </p:cNvSpPr>
          <p:nvPr>
            <p:ph type="subTitle" idx="1"/>
          </p:nvPr>
        </p:nvSpPr>
        <p:spPr>
          <a:xfrm>
            <a:off x="1524000" y="3602038"/>
            <a:ext cx="9144000" cy="1655762"/>
          </a:xfrm>
        </p:spPr>
        <p:txBody>
          <a:bodyPr/>
          <a:lstStyle/>
          <a:p>
            <a:endParaRPr lang="en-PH"/>
          </a:p>
        </p:txBody>
      </p:sp>
      <p:pic>
        <p:nvPicPr>
          <p:cNvPr id="4" name="Picture 2" descr="https://scontent.fmnl17-1.fna.fbcdn.net/v/t1.15752-9/53034596_431703880703846_3551778692109697024_n.png?_nc_cat=102&amp;_nc_ht=scontent.fmnl17-1.fna&amp;oh=12396d0327d9a1c93ec6bf40a60de023&amp;oe=5D49D879">
            <a:extLst>
              <a:ext uri="{FF2B5EF4-FFF2-40B4-BE49-F238E27FC236}">
                <a16:creationId xmlns:a16="http://schemas.microsoft.com/office/drawing/2014/main" id="{AA4803CC-4582-4AB3-8477-347BECC57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2266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481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5696-8356-477B-96BD-F08BD173E097}"/>
              </a:ext>
            </a:extLst>
          </p:cNvPr>
          <p:cNvSpPr>
            <a:spLocks noGrp="1"/>
          </p:cNvSpPr>
          <p:nvPr>
            <p:ph type="ctrTitle"/>
          </p:nvPr>
        </p:nvSpPr>
        <p:spPr/>
        <p:txBody>
          <a:bodyPr/>
          <a:lstStyle/>
          <a:p>
            <a:endParaRPr lang="en-PH"/>
          </a:p>
        </p:txBody>
      </p:sp>
      <p:sp>
        <p:nvSpPr>
          <p:cNvPr id="3" name="Subtitle 2">
            <a:extLst>
              <a:ext uri="{FF2B5EF4-FFF2-40B4-BE49-F238E27FC236}">
                <a16:creationId xmlns:a16="http://schemas.microsoft.com/office/drawing/2014/main" id="{F7FB73A9-A4C5-458D-94CC-4DAB644C73B6}"/>
              </a:ext>
            </a:extLst>
          </p:cNvPr>
          <p:cNvSpPr>
            <a:spLocks noGrp="1"/>
          </p:cNvSpPr>
          <p:nvPr>
            <p:ph type="subTitle" idx="1"/>
          </p:nvPr>
        </p:nvSpPr>
        <p:spPr/>
        <p:txBody>
          <a:bodyPr/>
          <a:lstStyle/>
          <a:p>
            <a:endParaRPr lang="en-PH"/>
          </a:p>
        </p:txBody>
      </p:sp>
      <p:pic>
        <p:nvPicPr>
          <p:cNvPr id="4" name="Picture 2" descr="https://scontent.fmnl17-1.fna.fbcdn.net/v/t1.15752-9/53146121_1200672283434180_8048057217011679232_n.jpg?_nc_cat=106&amp;_nc_ht=scontent.fmnl17-1.fna&amp;oh=e07c865e5485fde791632a41d17d0507&amp;oe=5D1A751D">
            <a:extLst>
              <a:ext uri="{FF2B5EF4-FFF2-40B4-BE49-F238E27FC236}">
                <a16:creationId xmlns:a16="http://schemas.microsoft.com/office/drawing/2014/main" id="{63E666EE-6E68-4730-9B95-E1594DA06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6622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961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mage may contain: 4 people">
            <a:extLst>
              <a:ext uri="{FF2B5EF4-FFF2-40B4-BE49-F238E27FC236}">
                <a16:creationId xmlns:a16="http://schemas.microsoft.com/office/drawing/2014/main" id="{75D792B0-779B-4B25-9F40-714CD09A8E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3750"/>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5783B4E-336B-4C2C-B910-86229A0EC153}"/>
              </a:ext>
            </a:extLst>
          </p:cNvPr>
          <p:cNvSpPr>
            <a:spLocks noGrp="1"/>
          </p:cNvSpPr>
          <p:nvPr>
            <p:ph type="title"/>
          </p:nvPr>
        </p:nvSpPr>
        <p:spPr>
          <a:xfrm>
            <a:off x="652692" y="3758114"/>
            <a:ext cx="4204137" cy="1342754"/>
          </a:xfrm>
        </p:spPr>
        <p:txBody>
          <a:bodyPr>
            <a:normAutofit fontScale="90000"/>
          </a:bodyPr>
          <a:lstStyle/>
          <a:p>
            <a:pPr algn="ctr"/>
            <a:r>
              <a:rPr lang="en-PH" sz="3600" dirty="0">
                <a:solidFill>
                  <a:srgbClr val="FF0000"/>
                </a:solidFill>
              </a:rPr>
              <a:t>Philippine Red Cross </a:t>
            </a:r>
            <a:r>
              <a:rPr lang="en-PH" sz="3600" dirty="0"/>
              <a:t>has maintained close coordination with the </a:t>
            </a:r>
            <a:r>
              <a:rPr lang="en-PH" sz="3600" dirty="0">
                <a:solidFill>
                  <a:srgbClr val="FF0000"/>
                </a:solidFill>
              </a:rPr>
              <a:t>Department of Health </a:t>
            </a:r>
            <a:r>
              <a:rPr lang="en-PH" sz="3600" dirty="0"/>
              <a:t>in assisting </a:t>
            </a:r>
            <a:r>
              <a:rPr lang="en-PH" sz="3600" dirty="0">
                <a:solidFill>
                  <a:srgbClr val="FF0000"/>
                </a:solidFill>
              </a:rPr>
              <a:t>Government Hospitals</a:t>
            </a:r>
            <a:br>
              <a:rPr lang="en-PH" sz="3600" dirty="0"/>
            </a:br>
            <a:br>
              <a:rPr lang="en-PH" sz="3600" dirty="0"/>
            </a:br>
            <a:r>
              <a:rPr lang="en-PH" sz="3600" dirty="0"/>
              <a:t>The Secretary Of Health has visited 3 Measles Care Units</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736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64C3FB76-7DE6-4966-BD2C-BFA55FC657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1EA5696-8356-477B-96BD-F08BD173E097}"/>
              </a:ext>
            </a:extLst>
          </p:cNvPr>
          <p:cNvSpPr>
            <a:spLocks noGrp="1"/>
          </p:cNvSpPr>
          <p:nvPr>
            <p:ph type="ctrTitle"/>
          </p:nvPr>
        </p:nvSpPr>
        <p:spPr>
          <a:xfrm>
            <a:off x="7629196" y="4567806"/>
            <a:ext cx="4637690" cy="1834056"/>
          </a:xfrm>
        </p:spPr>
        <p:txBody>
          <a:bodyPr>
            <a:noAutofit/>
          </a:bodyPr>
          <a:lstStyle/>
          <a:p>
            <a:r>
              <a:rPr lang="en-PH" sz="3200" dirty="0">
                <a:solidFill>
                  <a:srgbClr val="FF0000"/>
                </a:solidFill>
              </a:rPr>
              <a:t>Philippine Red Cross </a:t>
            </a:r>
            <a:r>
              <a:rPr lang="en-PH" sz="3200" dirty="0"/>
              <a:t>Measles Care Units catered </a:t>
            </a:r>
            <a:r>
              <a:rPr lang="en-PH" sz="3200" dirty="0">
                <a:solidFill>
                  <a:srgbClr val="FF0000"/>
                </a:solidFill>
              </a:rPr>
              <a:t>3,700 patients </a:t>
            </a:r>
            <a:r>
              <a:rPr lang="en-PH" sz="3200" dirty="0"/>
              <a:t>from February to June 2019 with support from IFRC DREF</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054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5696-8356-477B-96BD-F08BD173E097}"/>
              </a:ext>
            </a:extLst>
          </p:cNvPr>
          <p:cNvSpPr>
            <a:spLocks noGrp="1"/>
          </p:cNvSpPr>
          <p:nvPr>
            <p:ph type="ctrTitle"/>
          </p:nvPr>
        </p:nvSpPr>
        <p:spPr>
          <a:xfrm>
            <a:off x="8153399" y="365125"/>
            <a:ext cx="3430605" cy="5530319"/>
          </a:xfrm>
        </p:spPr>
        <p:txBody>
          <a:bodyPr vert="horz" lIns="91440" tIns="45720" rIns="91440" bIns="45720" rtlCol="0" anchor="ctr">
            <a:normAutofit/>
          </a:bodyPr>
          <a:lstStyle/>
          <a:p>
            <a:pPr algn="l"/>
            <a:r>
              <a:rPr lang="en-US" sz="3400" dirty="0">
                <a:latin typeface="+mj-lt"/>
              </a:rPr>
              <a:t>Ten days after the announcement of an outbreak, the Philippine Red Cross was vaccinating children in the slums of Manila. Other vulnerable areas in Metro Manila followed.</a:t>
            </a:r>
          </a:p>
        </p:txBody>
      </p:sp>
      <p:pic>
        <p:nvPicPr>
          <p:cNvPr id="4" name="Content Placeholder 1" descr="A picture containing person, child, young, ground&#10;&#10;Description automatically generated">
            <a:extLst>
              <a:ext uri="{FF2B5EF4-FFF2-40B4-BE49-F238E27FC236}">
                <a16:creationId xmlns:a16="http://schemas.microsoft.com/office/drawing/2014/main" id="{484886E9-4BAE-4BCD-AAAC-636F0AD423DE}"/>
              </a:ext>
            </a:extLst>
          </p:cNvPr>
          <p:cNvPicPr>
            <a:picLocks noChangeAspect="1"/>
          </p:cNvPicPr>
          <p:nvPr/>
        </p:nvPicPr>
        <p:blipFill rotWithShape="1">
          <a:blip r:embed="rId3">
            <a:extLst>
              <a:ext uri="{28A0092B-C50C-407E-A947-70E740481C1C}">
                <a14:useLocalDpi xmlns:a14="http://schemas.microsoft.com/office/drawing/2010/main" val="0"/>
              </a:ext>
            </a:extLst>
          </a:blip>
          <a:srcRect l="17464" r="9199" b="-1"/>
          <a:stretch/>
        </p:blipFill>
        <p:spPr>
          <a:xfrm>
            <a:off x="20" y="10"/>
            <a:ext cx="7534636" cy="6857990"/>
          </a:xfrm>
          <a:prstGeom prst="rect">
            <a:avLst/>
          </a:prstGeom>
        </p:spPr>
      </p:pic>
    </p:spTree>
    <p:extLst>
      <p:ext uri="{BB962C8B-B14F-4D97-AF65-F5344CB8AC3E}">
        <p14:creationId xmlns:p14="http://schemas.microsoft.com/office/powerpoint/2010/main" val="1014145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C7A08-9DAE-4046-80F4-A99813288978}"/>
              </a:ext>
            </a:extLst>
          </p:cNvPr>
          <p:cNvSpPr>
            <a:spLocks noGrp="1"/>
          </p:cNvSpPr>
          <p:nvPr>
            <p:ph type="title"/>
          </p:nvPr>
        </p:nvSpPr>
        <p:spPr>
          <a:xfrm>
            <a:off x="259185" y="1752397"/>
            <a:ext cx="4237864" cy="4408560"/>
          </a:xfrm>
        </p:spPr>
        <p:txBody>
          <a:bodyPr vert="horz" lIns="91440" tIns="45720" rIns="91440" bIns="45720" rtlCol="0">
            <a:normAutofit/>
          </a:bodyPr>
          <a:lstStyle/>
          <a:p>
            <a:r>
              <a:rPr lang="en-US" sz="2800" b="0" dirty="0">
                <a:latin typeface="+mj-lt"/>
              </a:rPr>
              <a:t>The </a:t>
            </a:r>
            <a:r>
              <a:rPr lang="en-US" sz="2800" i="1" dirty="0">
                <a:solidFill>
                  <a:srgbClr val="FF0000"/>
                </a:solidFill>
                <a:latin typeface="+mj-lt"/>
              </a:rPr>
              <a:t>Secretary of Health, Dr Francisco Duque </a:t>
            </a:r>
            <a:r>
              <a:rPr lang="en-US" sz="2800" b="0" dirty="0">
                <a:latin typeface="+mj-lt"/>
              </a:rPr>
              <a:t>with </a:t>
            </a:r>
            <a:r>
              <a:rPr lang="en-US" sz="2800" i="1" dirty="0">
                <a:solidFill>
                  <a:srgbClr val="FF0000"/>
                </a:solidFill>
                <a:latin typeface="+mj-lt"/>
              </a:rPr>
              <a:t>Phil Red Cross Chairman Richard Gordon </a:t>
            </a:r>
            <a:r>
              <a:rPr lang="en-US" sz="2800" b="0" dirty="0">
                <a:latin typeface="+mj-lt"/>
              </a:rPr>
              <a:t>in one of our vaccination sessions. Philippine Red Cross utilized key forms to guide volunteers in explaining to mothers and IEC materials as take home reminders to mothers</a:t>
            </a:r>
          </a:p>
        </p:txBody>
      </p:sp>
      <p:pic>
        <p:nvPicPr>
          <p:cNvPr id="7170" name="Picture 2" descr="Image may contain: 11 people, people smiling, people sitting">
            <a:extLst>
              <a:ext uri="{FF2B5EF4-FFF2-40B4-BE49-F238E27FC236}">
                <a16:creationId xmlns:a16="http://schemas.microsoft.com/office/drawing/2014/main" id="{E866E547-CAAB-4C50-AB4E-8EF26B5DDB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492"/>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682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A8A593-4D05-41C9-8F0B-D01C4457218B}"/>
              </a:ext>
            </a:extLst>
          </p:cNvPr>
          <p:cNvSpPr txBox="1"/>
          <p:nvPr/>
        </p:nvSpPr>
        <p:spPr>
          <a:xfrm>
            <a:off x="678910" y="2243528"/>
            <a:ext cx="3728197" cy="4022361"/>
          </a:xfrm>
          <a:prstGeom prst="rect">
            <a:avLst/>
          </a:prstGeom>
        </p:spPr>
        <p:txBody>
          <a:bodyPr vert="horz" lIns="91440" tIns="45720" rIns="91440" bIns="45720" rtlCol="0">
            <a:normAutofit fontScale="92500" lnSpcReduction="10000"/>
          </a:bodyPr>
          <a:lstStyle/>
          <a:p>
            <a:pPr defTabSz="914400">
              <a:lnSpc>
                <a:spcPct val="90000"/>
              </a:lnSpc>
              <a:spcAft>
                <a:spcPts val="600"/>
              </a:spcAft>
            </a:pPr>
            <a:r>
              <a:rPr lang="en-US" sz="3600" dirty="0"/>
              <a:t>Delivered</a:t>
            </a:r>
            <a:r>
              <a:rPr lang="en-US" sz="3600" b="1" dirty="0">
                <a:solidFill>
                  <a:srgbClr val="FF0000"/>
                </a:solidFill>
              </a:rPr>
              <a:t> key messages </a:t>
            </a:r>
            <a:r>
              <a:rPr lang="en-US" sz="3600" dirty="0"/>
              <a:t>on measles prevention, measles warning signs, measles vaccinations &amp; caring practices thru its </a:t>
            </a:r>
            <a:r>
              <a:rPr lang="en-US" sz="3600" b="1" i="1" dirty="0">
                <a:solidFill>
                  <a:srgbClr val="FF0000"/>
                </a:solidFill>
              </a:rPr>
              <a:t>community health volunteers</a:t>
            </a:r>
          </a:p>
        </p:txBody>
      </p:sp>
      <p:pic>
        <p:nvPicPr>
          <p:cNvPr id="5122" name="Picture 2" descr="Image">
            <a:extLst>
              <a:ext uri="{FF2B5EF4-FFF2-40B4-BE49-F238E27FC236}">
                <a16:creationId xmlns:a16="http://schemas.microsoft.com/office/drawing/2014/main" id="{C9E92224-40DC-4897-9327-F6DE6EF681D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3243" r="13242" b="-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A58DF46-678B-451C-8A8F-9FF596113FBC}"/>
              </a:ext>
            </a:extLst>
          </p:cNvPr>
          <p:cNvSpPr/>
          <p:nvPr/>
        </p:nvSpPr>
        <p:spPr>
          <a:xfrm>
            <a:off x="9818557" y="1484028"/>
            <a:ext cx="2373443" cy="554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464292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Image">
            <a:extLst>
              <a:ext uri="{FF2B5EF4-FFF2-40B4-BE49-F238E27FC236}">
                <a16:creationId xmlns:a16="http://schemas.microsoft.com/office/drawing/2014/main" id="{EE27D662-C284-4C26-9662-1F39CAF869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042" b="1558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1EA5696-8356-477B-96BD-F08BD173E097}"/>
              </a:ext>
            </a:extLst>
          </p:cNvPr>
          <p:cNvSpPr>
            <a:spLocks noGrp="1"/>
          </p:cNvSpPr>
          <p:nvPr>
            <p:ph type="ctrTitle"/>
          </p:nvPr>
        </p:nvSpPr>
        <p:spPr>
          <a:xfrm>
            <a:off x="8022020" y="3816547"/>
            <a:ext cx="3852041" cy="1834056"/>
          </a:xfrm>
        </p:spPr>
        <p:txBody>
          <a:bodyPr>
            <a:normAutofit fontScale="90000"/>
          </a:bodyPr>
          <a:lstStyle/>
          <a:p>
            <a:r>
              <a:rPr lang="en-PH" sz="4000" dirty="0"/>
              <a:t>Philippine Red Cross Teams vaccinated </a:t>
            </a:r>
            <a:r>
              <a:rPr lang="en-PH" sz="4000" dirty="0">
                <a:solidFill>
                  <a:srgbClr val="FF0000"/>
                </a:solidFill>
              </a:rPr>
              <a:t>17,000 children</a:t>
            </a:r>
          </a:p>
        </p:txBody>
      </p:sp>
      <p:cxnSp>
        <p:nvCxnSpPr>
          <p:cNvPr id="75" name="Straight Connector 7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AutoShape 2" descr="Image">
            <a:extLst>
              <a:ext uri="{FF2B5EF4-FFF2-40B4-BE49-F238E27FC236}">
                <a16:creationId xmlns:a16="http://schemas.microsoft.com/office/drawing/2014/main" id="{8003A792-A0B5-4FE4-A5F9-5C68B90838B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PH"/>
          </a:p>
        </p:txBody>
      </p:sp>
    </p:spTree>
    <p:extLst>
      <p:ext uri="{BB962C8B-B14F-4D97-AF65-F5344CB8AC3E}">
        <p14:creationId xmlns:p14="http://schemas.microsoft.com/office/powerpoint/2010/main" val="3217917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5696-8356-477B-96BD-F08BD173E097}"/>
              </a:ext>
            </a:extLst>
          </p:cNvPr>
          <p:cNvSpPr>
            <a:spLocks noGrp="1"/>
          </p:cNvSpPr>
          <p:nvPr>
            <p:ph type="ctrTitle"/>
          </p:nvPr>
        </p:nvSpPr>
        <p:spPr>
          <a:xfrm>
            <a:off x="7874932" y="2423910"/>
            <a:ext cx="4207140" cy="3708895"/>
          </a:xfrm>
          <a:noFill/>
        </p:spPr>
        <p:txBody>
          <a:bodyPr>
            <a:noAutofit/>
          </a:bodyPr>
          <a:lstStyle/>
          <a:p>
            <a:pPr algn="l"/>
            <a:r>
              <a:rPr lang="en-PH" sz="3600" b="0" dirty="0"/>
              <a:t>Philippine Red Cross has mobilized </a:t>
            </a:r>
            <a:r>
              <a:rPr lang="en-PH" sz="3600" dirty="0">
                <a:solidFill>
                  <a:srgbClr val="FF0000"/>
                </a:solidFill>
              </a:rPr>
              <a:t>2,000 volunteers </a:t>
            </a:r>
            <a:r>
              <a:rPr lang="en-PH" sz="3600" b="0" dirty="0"/>
              <a:t>from its community health volunteers, volunteer nurses, doctors and from its partner universities of medicine &amp; nursing</a:t>
            </a:r>
          </a:p>
        </p:txBody>
      </p:sp>
      <p:pic>
        <p:nvPicPr>
          <p:cNvPr id="1026" name="Picture 2">
            <a:extLst>
              <a:ext uri="{FF2B5EF4-FFF2-40B4-BE49-F238E27FC236}">
                <a16:creationId xmlns:a16="http://schemas.microsoft.com/office/drawing/2014/main" id="{645CA62B-C20F-408F-9EAC-E11661945A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75" r="4925"/>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569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 group of people standing in front of a store&#10;&#10;Description automatically generated">
            <a:extLst>
              <a:ext uri="{FF2B5EF4-FFF2-40B4-BE49-F238E27FC236}">
                <a16:creationId xmlns:a16="http://schemas.microsoft.com/office/drawing/2014/main" id="{12731B69-3E3C-4B4E-A9BF-F7622D4D07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b="1250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11EA5696-8356-477B-96BD-F08BD173E097}"/>
              </a:ext>
            </a:extLst>
          </p:cNvPr>
          <p:cNvSpPr>
            <a:spLocks noGrp="1"/>
          </p:cNvSpPr>
          <p:nvPr>
            <p:ph type="ctrTitle"/>
          </p:nvPr>
        </p:nvSpPr>
        <p:spPr>
          <a:xfrm>
            <a:off x="7488621" y="2796240"/>
            <a:ext cx="4703359" cy="2269748"/>
          </a:xfrm>
        </p:spPr>
        <p:txBody>
          <a:bodyPr>
            <a:normAutofit/>
          </a:bodyPr>
          <a:lstStyle/>
          <a:p>
            <a:r>
              <a:rPr lang="en-PH" sz="2800" dirty="0">
                <a:solidFill>
                  <a:srgbClr val="FF0000"/>
                </a:solidFill>
              </a:rPr>
              <a:t>Partners &amp; Volunteers were key to respond to the measles outbreak at a large scale</a:t>
            </a:r>
          </a:p>
        </p:txBody>
      </p:sp>
      <p:cxnSp>
        <p:nvCxnSpPr>
          <p:cNvPr id="76" name="Straight Connector 7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954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FC9A-CE3D-448A-AEFE-6EF333C3BFE2}"/>
              </a:ext>
            </a:extLst>
          </p:cNvPr>
          <p:cNvSpPr>
            <a:spLocks noGrp="1"/>
          </p:cNvSpPr>
          <p:nvPr>
            <p:ph type="ctrTitle"/>
          </p:nvPr>
        </p:nvSpPr>
        <p:spPr/>
        <p:txBody>
          <a:bodyPr/>
          <a:lstStyle/>
          <a:p>
            <a:endParaRPr lang="en-PH"/>
          </a:p>
        </p:txBody>
      </p:sp>
      <p:sp>
        <p:nvSpPr>
          <p:cNvPr id="3" name="Subtitle 2">
            <a:extLst>
              <a:ext uri="{FF2B5EF4-FFF2-40B4-BE49-F238E27FC236}">
                <a16:creationId xmlns:a16="http://schemas.microsoft.com/office/drawing/2014/main" id="{69304274-B5AB-4F8A-BA2D-D9BEAAE0868E}"/>
              </a:ext>
            </a:extLst>
          </p:cNvPr>
          <p:cNvSpPr>
            <a:spLocks noGrp="1"/>
          </p:cNvSpPr>
          <p:nvPr>
            <p:ph type="subTitle" idx="1"/>
          </p:nvPr>
        </p:nvSpPr>
        <p:spPr/>
        <p:txBody>
          <a:bodyPr/>
          <a:lstStyle/>
          <a:p>
            <a:endParaRPr lang="en-PH"/>
          </a:p>
        </p:txBody>
      </p:sp>
      <p:pic>
        <p:nvPicPr>
          <p:cNvPr id="5" name="Picture 4" descr="A close up of text on a white background&#10;&#10;Description automatically generated">
            <a:extLst>
              <a:ext uri="{FF2B5EF4-FFF2-40B4-BE49-F238E27FC236}">
                <a16:creationId xmlns:a16="http://schemas.microsoft.com/office/drawing/2014/main" id="{E6BF46B9-1D4B-483B-9F07-DDBCBEB293D8}"/>
              </a:ext>
            </a:extLst>
          </p:cNvPr>
          <p:cNvPicPr>
            <a:picLocks noChangeAspect="1"/>
          </p:cNvPicPr>
          <p:nvPr/>
        </p:nvPicPr>
        <p:blipFill rotWithShape="1">
          <a:blip r:embed="rId3">
            <a:extLst>
              <a:ext uri="{28A0092B-C50C-407E-A947-70E740481C1C}">
                <a14:useLocalDpi xmlns:a14="http://schemas.microsoft.com/office/drawing/2010/main" val="0"/>
              </a:ext>
            </a:extLst>
          </a:blip>
          <a:srcRect l="12225" b="42359"/>
          <a:stretch/>
        </p:blipFill>
        <p:spPr>
          <a:xfrm>
            <a:off x="5894363" y="0"/>
            <a:ext cx="6297637" cy="5847386"/>
          </a:xfrm>
          <a:prstGeom prst="rect">
            <a:avLst/>
          </a:prstGeom>
        </p:spPr>
      </p:pic>
      <p:pic>
        <p:nvPicPr>
          <p:cNvPr id="6" name="Picture 5" descr="A close up of text on a white background&#10;&#10;Description automatically generated">
            <a:extLst>
              <a:ext uri="{FF2B5EF4-FFF2-40B4-BE49-F238E27FC236}">
                <a16:creationId xmlns:a16="http://schemas.microsoft.com/office/drawing/2014/main" id="{7A6749A7-A66B-4FAC-8C8E-D794910836D2}"/>
              </a:ext>
            </a:extLst>
          </p:cNvPr>
          <p:cNvPicPr>
            <a:picLocks noChangeAspect="1"/>
          </p:cNvPicPr>
          <p:nvPr/>
        </p:nvPicPr>
        <p:blipFill rotWithShape="1">
          <a:blip r:embed="rId3">
            <a:extLst>
              <a:ext uri="{28A0092B-C50C-407E-A947-70E740481C1C}">
                <a14:useLocalDpi xmlns:a14="http://schemas.microsoft.com/office/drawing/2010/main" val="0"/>
              </a:ext>
            </a:extLst>
          </a:blip>
          <a:srcRect l="12710" t="55795"/>
          <a:stretch/>
        </p:blipFill>
        <p:spPr>
          <a:xfrm>
            <a:off x="0" y="1600200"/>
            <a:ext cx="6149905" cy="4403504"/>
          </a:xfrm>
          <a:prstGeom prst="rect">
            <a:avLst/>
          </a:prstGeom>
        </p:spPr>
      </p:pic>
    </p:spTree>
    <p:extLst>
      <p:ext uri="{BB962C8B-B14F-4D97-AF65-F5344CB8AC3E}">
        <p14:creationId xmlns:p14="http://schemas.microsoft.com/office/powerpoint/2010/main" val="1562123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text on a white background&#10;&#10;Description automatically generated">
            <a:extLst>
              <a:ext uri="{FF2B5EF4-FFF2-40B4-BE49-F238E27FC236}">
                <a16:creationId xmlns:a16="http://schemas.microsoft.com/office/drawing/2014/main" id="{6ABF3378-2BD0-4FA3-B36F-324ED6E2F74C}"/>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5305" t="7832" r="4738" b="4232"/>
          <a:stretch/>
        </p:blipFill>
        <p:spPr>
          <a:xfrm>
            <a:off x="3684103" y="0"/>
            <a:ext cx="8507897" cy="6237594"/>
          </a:xfrm>
        </p:spPr>
      </p:pic>
      <p:sp>
        <p:nvSpPr>
          <p:cNvPr id="6" name="TextBox 5">
            <a:extLst>
              <a:ext uri="{FF2B5EF4-FFF2-40B4-BE49-F238E27FC236}">
                <a16:creationId xmlns:a16="http://schemas.microsoft.com/office/drawing/2014/main" id="{07A74E87-9D82-409D-8427-240885CCE768}"/>
              </a:ext>
            </a:extLst>
          </p:cNvPr>
          <p:cNvSpPr txBox="1"/>
          <p:nvPr/>
        </p:nvSpPr>
        <p:spPr>
          <a:xfrm>
            <a:off x="357810" y="2610678"/>
            <a:ext cx="3326294" cy="3108543"/>
          </a:xfrm>
          <a:prstGeom prst="rect">
            <a:avLst/>
          </a:prstGeom>
          <a:noFill/>
        </p:spPr>
        <p:txBody>
          <a:bodyPr wrap="square" rtlCol="0">
            <a:spAutoFit/>
          </a:bodyPr>
          <a:lstStyle/>
          <a:p>
            <a:r>
              <a:rPr lang="en-PH" sz="2800" dirty="0"/>
              <a:t>The Department of Health recognized the efforts of </a:t>
            </a:r>
            <a:r>
              <a:rPr lang="en-PH" sz="2800" b="1" dirty="0">
                <a:solidFill>
                  <a:srgbClr val="FF0000"/>
                </a:solidFill>
              </a:rPr>
              <a:t>Philippine Red Cross</a:t>
            </a:r>
            <a:r>
              <a:rPr lang="en-PH" sz="2800" dirty="0"/>
              <a:t>, a grateful recognition of its staff &amp; volunteers</a:t>
            </a:r>
          </a:p>
        </p:txBody>
      </p:sp>
    </p:spTree>
    <p:extLst>
      <p:ext uri="{BB962C8B-B14F-4D97-AF65-F5344CB8AC3E}">
        <p14:creationId xmlns:p14="http://schemas.microsoft.com/office/powerpoint/2010/main" val="203769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FABE1-5A05-4126-AD6E-B5FD8C23E666}"/>
              </a:ext>
            </a:extLst>
          </p:cNvPr>
          <p:cNvSpPr>
            <a:spLocks noGrp="1"/>
          </p:cNvSpPr>
          <p:nvPr>
            <p:ph type="ctrTitle"/>
          </p:nvPr>
        </p:nvSpPr>
        <p:spPr>
          <a:xfrm>
            <a:off x="583096" y="3348722"/>
            <a:ext cx="11608904" cy="2387600"/>
          </a:xfrm>
        </p:spPr>
        <p:txBody>
          <a:bodyPr>
            <a:noAutofit/>
          </a:bodyPr>
          <a:lstStyle/>
          <a:p>
            <a:r>
              <a:rPr lang="en-US" sz="4400" i="1" dirty="0"/>
              <a:t>Ways forward to Philippine Red Cross in support to Department of Health </a:t>
            </a:r>
            <a:br>
              <a:rPr lang="en-US" sz="4400" i="1" dirty="0"/>
            </a:br>
            <a:r>
              <a:rPr lang="en-US" sz="4400" i="1" dirty="0"/>
              <a:t>of the Philippines</a:t>
            </a:r>
            <a:br>
              <a:rPr lang="en-US" sz="4400" i="1" dirty="0"/>
            </a:br>
            <a:br>
              <a:rPr lang="en-US" sz="4400" i="1" dirty="0">
                <a:solidFill>
                  <a:srgbClr val="FF0000"/>
                </a:solidFill>
              </a:rPr>
            </a:br>
            <a:r>
              <a:rPr lang="en-US" sz="4400" i="1" dirty="0">
                <a:solidFill>
                  <a:srgbClr val="FF0000"/>
                </a:solidFill>
              </a:rPr>
              <a:t>Measles Prevention Micro Intervention</a:t>
            </a:r>
            <a:br>
              <a:rPr lang="en-PH" sz="4400" dirty="0"/>
            </a:br>
            <a:r>
              <a:rPr lang="en-US" sz="4400" i="1" dirty="0"/>
              <a:t>“Bringing Back Compliance to Vaccines”</a:t>
            </a:r>
            <a:br>
              <a:rPr lang="en-PH" sz="3600" dirty="0"/>
            </a:br>
            <a:endParaRPr lang="en-PH" sz="3600" dirty="0"/>
          </a:p>
        </p:txBody>
      </p:sp>
      <p:sp>
        <p:nvSpPr>
          <p:cNvPr id="4" name="Rectangle 3"/>
          <p:cNvSpPr/>
          <p:nvPr/>
        </p:nvSpPr>
        <p:spPr>
          <a:xfrm>
            <a:off x="0" y="6145619"/>
            <a:ext cx="4242391" cy="712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6457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2" descr="Image">
            <a:extLst>
              <a:ext uri="{FF2B5EF4-FFF2-40B4-BE49-F238E27FC236}">
                <a16:creationId xmlns:a16="http://schemas.microsoft.com/office/drawing/2014/main" id="{4CA4EF0E-7BE2-4EE3-BC03-42A357A67B24}"/>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33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1D0FAAD-607E-4CC6-B967-75CECB15136B}"/>
              </a:ext>
            </a:extLst>
          </p:cNvPr>
          <p:cNvSpPr>
            <a:spLocks noGrp="1"/>
          </p:cNvSpPr>
          <p:nvPr>
            <p:ph type="title"/>
          </p:nvPr>
        </p:nvSpPr>
        <p:spPr>
          <a:xfrm>
            <a:off x="7488601" y="4833272"/>
            <a:ext cx="4703379" cy="1834056"/>
          </a:xfrm>
        </p:spPr>
        <p:txBody>
          <a:bodyPr vert="horz" lIns="91440" tIns="45720" rIns="91440" bIns="45720" rtlCol="0" anchor="b">
            <a:normAutofit fontScale="90000"/>
          </a:bodyPr>
          <a:lstStyle/>
          <a:p>
            <a:pPr algn="ctr"/>
            <a:r>
              <a:rPr lang="en-US" sz="4000" dirty="0">
                <a:solidFill>
                  <a:srgbClr val="FF0000"/>
                </a:solidFill>
                <a:latin typeface="+mj-lt"/>
              </a:rPr>
              <a:t>Philippine Red Cross </a:t>
            </a:r>
            <a:r>
              <a:rPr lang="en-US" sz="4000" dirty="0">
                <a:latin typeface="+mj-lt"/>
              </a:rPr>
              <a:t>will continue to reach </a:t>
            </a:r>
            <a:r>
              <a:rPr lang="en-US" sz="4000" dirty="0">
                <a:solidFill>
                  <a:srgbClr val="FF0000"/>
                </a:solidFill>
                <a:latin typeface="+mj-lt"/>
              </a:rPr>
              <a:t>vulnerable communities &amp; children in high risk areas </a:t>
            </a:r>
            <a:r>
              <a:rPr lang="en-US" sz="4000" dirty="0">
                <a:latin typeface="+mj-lt"/>
              </a:rPr>
              <a:t>with the support from the </a:t>
            </a:r>
            <a:r>
              <a:rPr lang="en-US" sz="4000" dirty="0">
                <a:solidFill>
                  <a:srgbClr val="FF0000"/>
                </a:solidFill>
                <a:latin typeface="+mj-lt"/>
              </a:rPr>
              <a:t>IFRC Emergency Appeal</a:t>
            </a:r>
          </a:p>
        </p:txBody>
      </p:sp>
      <p:cxnSp>
        <p:nvCxnSpPr>
          <p:cNvPr id="73" name="Straight Connector 7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683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657AA74-F8AC-462E-B8DB-7DD0C359F6DF}"/>
              </a:ext>
            </a:extLst>
          </p:cNvPr>
          <p:cNvGraphicFramePr>
            <a:graphicFrameLocks noGrp="1"/>
          </p:cNvGraphicFramePr>
          <p:nvPr>
            <p:ph idx="1"/>
          </p:nvPr>
        </p:nvGraphicFramePr>
        <p:xfrm>
          <a:off x="2438400" y="7620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E6AD5AD3-1714-476F-A41D-8F9AB1411CFB}"/>
              </a:ext>
            </a:extLst>
          </p:cNvPr>
          <p:cNvGraphicFramePr/>
          <p:nvPr>
            <p:extLst>
              <p:ext uri="{D42A27DB-BD31-4B8C-83A1-F6EECF244321}">
                <p14:modId xmlns:p14="http://schemas.microsoft.com/office/powerpoint/2010/main" val="462546162"/>
              </p:ext>
            </p:extLst>
          </p:nvPr>
        </p:nvGraphicFramePr>
        <p:xfrm>
          <a:off x="1524000" y="-228600"/>
          <a:ext cx="9647581" cy="66559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52219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4" descr="Image may contain: 1 person, child and outdoor">
            <a:extLst>
              <a:ext uri="{FF2B5EF4-FFF2-40B4-BE49-F238E27FC236}">
                <a16:creationId xmlns:a16="http://schemas.microsoft.com/office/drawing/2014/main" id="{16B20D4D-B1C8-416D-894A-E4DD5886942A}"/>
              </a:ext>
            </a:extLst>
          </p:cNvPr>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1176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251" name="Title 1">
            <a:extLst>
              <a:ext uri="{FF2B5EF4-FFF2-40B4-BE49-F238E27FC236}">
                <a16:creationId xmlns:a16="http://schemas.microsoft.com/office/drawing/2014/main" id="{CF3933C8-FD22-4F7C-AA55-9D8984F524D7}"/>
              </a:ext>
            </a:extLst>
          </p:cNvPr>
          <p:cNvSpPr>
            <a:spLocks noGrp="1"/>
          </p:cNvSpPr>
          <p:nvPr>
            <p:ph type="title"/>
          </p:nvPr>
        </p:nvSpPr>
        <p:spPr>
          <a:xfrm>
            <a:off x="7596351" y="4356193"/>
            <a:ext cx="4703379" cy="1834056"/>
          </a:xfrm>
        </p:spPr>
        <p:txBody>
          <a:bodyPr vert="horz" lIns="91440" tIns="45720" rIns="91440" bIns="45720" rtlCol="0" anchor="b">
            <a:normAutofit fontScale="90000"/>
          </a:bodyPr>
          <a:lstStyle/>
          <a:p>
            <a:pPr algn="ctr"/>
            <a:r>
              <a:rPr lang="en-US" sz="4000" b="0" dirty="0">
                <a:solidFill>
                  <a:srgbClr val="FF0000"/>
                </a:solidFill>
                <a:latin typeface="+mj-lt"/>
              </a:rPr>
              <a:t>Philippine Red Cross</a:t>
            </a:r>
            <a:br>
              <a:rPr lang="en-US" sz="4000" b="0" dirty="0">
                <a:latin typeface="+mj-lt"/>
              </a:rPr>
            </a:br>
            <a:r>
              <a:rPr lang="en-US" sz="4000" b="0" dirty="0">
                <a:latin typeface="+mj-lt"/>
                <a:hlinkClick r:id="rId4">
                  <a:extLst>
                    <a:ext uri="{A12FA001-AC4F-418D-AE19-62706E023703}">
                      <ahyp:hlinkClr xmlns:ahyp="http://schemas.microsoft.com/office/drawing/2018/hyperlinkcolor" val="tx"/>
                    </a:ext>
                  </a:extLst>
                </a:hlinkClick>
              </a:rPr>
              <a:t>www.redcross.org.ph</a:t>
            </a:r>
            <a:br>
              <a:rPr lang="en-US" sz="4000" b="0" dirty="0">
                <a:latin typeface="+mj-lt"/>
              </a:rPr>
            </a:br>
            <a:r>
              <a:rPr lang="en-US" sz="4000" b="0" dirty="0">
                <a:latin typeface="+mj-lt"/>
                <a:hlinkClick r:id="rId5">
                  <a:extLst>
                    <a:ext uri="{A12FA001-AC4F-418D-AE19-62706E023703}">
                      <ahyp:hlinkClr xmlns:ahyp="http://schemas.microsoft.com/office/drawing/2018/hyperlinkcolor" val="tx"/>
                    </a:ext>
                  </a:extLst>
                </a:hlinkClick>
              </a:rPr>
              <a:t>health@redcross.org.ph</a:t>
            </a:r>
            <a:br>
              <a:rPr lang="en-US" sz="4000" b="0" dirty="0">
                <a:latin typeface="+mj-lt"/>
              </a:rPr>
            </a:br>
            <a:r>
              <a:rPr lang="en-US" sz="4000" b="0" dirty="0">
                <a:latin typeface="+mj-lt"/>
              </a:rPr>
              <a:t>(+632) 790 2300</a:t>
            </a:r>
            <a:br>
              <a:rPr lang="en-US" sz="4000" b="0" dirty="0">
                <a:latin typeface="+mj-lt"/>
              </a:rPr>
            </a:br>
            <a:r>
              <a:rPr lang="en-US" sz="4000" b="0" dirty="0">
                <a:latin typeface="+mj-lt"/>
              </a:rPr>
              <a:t>(+63) 917 805 2997</a:t>
            </a:r>
          </a:p>
        </p:txBody>
      </p:sp>
      <p:cxnSp>
        <p:nvCxnSpPr>
          <p:cNvPr id="83" name="Straight Connector 8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746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3" name="Subtitle 2">
            <a:extLst>
              <a:ext uri="{FF2B5EF4-FFF2-40B4-BE49-F238E27FC236}">
                <a16:creationId xmlns:a16="http://schemas.microsoft.com/office/drawing/2014/main" id="{F7FB73A9-A4C5-458D-94CC-4DAB644C73B6}"/>
              </a:ext>
            </a:extLst>
          </p:cNvPr>
          <p:cNvSpPr>
            <a:spLocks noGrp="1"/>
          </p:cNvSpPr>
          <p:nvPr>
            <p:ph type="subTitle" idx="1"/>
          </p:nvPr>
        </p:nvSpPr>
        <p:spPr>
          <a:xfrm>
            <a:off x="1524000" y="4495800"/>
            <a:ext cx="9144000" cy="1467678"/>
          </a:xfrm>
        </p:spPr>
        <p:txBody>
          <a:bodyPr>
            <a:normAutofit/>
          </a:bodyPr>
          <a:lstStyle/>
          <a:p>
            <a:r>
              <a:rPr lang="en-PH" sz="3200" dirty="0">
                <a:solidFill>
                  <a:srgbClr val="FF0000"/>
                </a:solidFill>
              </a:rPr>
              <a:t>Ms. Elizabeth S. Zavalla</a:t>
            </a:r>
          </a:p>
          <a:p>
            <a:r>
              <a:rPr lang="en-PH" sz="3200" dirty="0">
                <a:solidFill>
                  <a:srgbClr val="FF0000"/>
                </a:solidFill>
              </a:rPr>
              <a:t>Secretary General</a:t>
            </a:r>
          </a:p>
        </p:txBody>
      </p:sp>
      <p:sp>
        <p:nvSpPr>
          <p:cNvPr id="13"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1EA5696-8356-477B-96BD-F08BD173E097}"/>
              </a:ext>
            </a:extLst>
          </p:cNvPr>
          <p:cNvSpPr>
            <a:spLocks noGrp="1"/>
          </p:cNvSpPr>
          <p:nvPr>
            <p:ph type="ctrTitle"/>
          </p:nvPr>
        </p:nvSpPr>
        <p:spPr>
          <a:xfrm>
            <a:off x="1524000" y="2776538"/>
            <a:ext cx="9144000" cy="1381188"/>
          </a:xfrm>
        </p:spPr>
        <p:txBody>
          <a:bodyPr anchor="ctr">
            <a:normAutofit fontScale="90000"/>
          </a:bodyPr>
          <a:lstStyle/>
          <a:p>
            <a:r>
              <a:rPr lang="en-PH" sz="8000" dirty="0">
                <a:solidFill>
                  <a:schemeClr val="bg2"/>
                </a:solidFill>
              </a:rPr>
              <a:t>Thank you!</a:t>
            </a:r>
            <a:br>
              <a:rPr lang="en-PH" sz="8000" dirty="0">
                <a:solidFill>
                  <a:schemeClr val="bg2"/>
                </a:solidFill>
              </a:rPr>
            </a:br>
            <a:r>
              <a:rPr lang="en-PH" sz="8000" dirty="0" err="1">
                <a:solidFill>
                  <a:schemeClr val="bg2"/>
                </a:solidFill>
              </a:rPr>
              <a:t>Maraming</a:t>
            </a:r>
            <a:r>
              <a:rPr lang="en-PH" sz="8000" dirty="0">
                <a:solidFill>
                  <a:schemeClr val="bg2"/>
                </a:solidFill>
              </a:rPr>
              <a:t> Salamat!</a:t>
            </a:r>
          </a:p>
        </p:txBody>
      </p:sp>
    </p:spTree>
    <p:extLst>
      <p:ext uri="{BB962C8B-B14F-4D97-AF65-F5344CB8AC3E}">
        <p14:creationId xmlns:p14="http://schemas.microsoft.com/office/powerpoint/2010/main" val="252303978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FC9A-CE3D-448A-AEFE-6EF333C3BFE2}"/>
              </a:ext>
            </a:extLst>
          </p:cNvPr>
          <p:cNvSpPr>
            <a:spLocks noGrp="1"/>
          </p:cNvSpPr>
          <p:nvPr>
            <p:ph type="ctrTitle"/>
          </p:nvPr>
        </p:nvSpPr>
        <p:spPr/>
        <p:txBody>
          <a:bodyPr/>
          <a:lstStyle/>
          <a:p>
            <a:endParaRPr lang="en-PH"/>
          </a:p>
        </p:txBody>
      </p:sp>
      <p:sp>
        <p:nvSpPr>
          <p:cNvPr id="3" name="Subtitle 2">
            <a:extLst>
              <a:ext uri="{FF2B5EF4-FFF2-40B4-BE49-F238E27FC236}">
                <a16:creationId xmlns:a16="http://schemas.microsoft.com/office/drawing/2014/main" id="{69304274-B5AB-4F8A-BA2D-D9BEAAE0868E}"/>
              </a:ext>
            </a:extLst>
          </p:cNvPr>
          <p:cNvSpPr>
            <a:spLocks noGrp="1"/>
          </p:cNvSpPr>
          <p:nvPr>
            <p:ph type="subTitle" idx="1"/>
          </p:nvPr>
        </p:nvSpPr>
        <p:spPr/>
        <p:txBody>
          <a:bodyPr/>
          <a:lstStyle/>
          <a:p>
            <a:endParaRPr lang="en-PH"/>
          </a:p>
        </p:txBody>
      </p:sp>
      <p:pic>
        <p:nvPicPr>
          <p:cNvPr id="4" name="Picture 3" descr="Smart Parenting_Jim Goodson.jpg">
            <a:extLst>
              <a:ext uri="{FF2B5EF4-FFF2-40B4-BE49-F238E27FC236}">
                <a16:creationId xmlns:a16="http://schemas.microsoft.com/office/drawing/2014/main" id="{A099663D-39F4-4D74-A79E-E89312402491}"/>
              </a:ext>
            </a:extLst>
          </p:cNvPr>
          <p:cNvPicPr>
            <a:picLocks noChangeAspect="1"/>
          </p:cNvPicPr>
          <p:nvPr/>
        </p:nvPicPr>
        <p:blipFill>
          <a:blip r:embed="rId3"/>
          <a:stretch>
            <a:fillRect/>
          </a:stretch>
        </p:blipFill>
        <p:spPr>
          <a:xfrm>
            <a:off x="1752600" y="32786"/>
            <a:ext cx="10439400" cy="6025114"/>
          </a:xfrm>
          <a:prstGeom prst="rect">
            <a:avLst/>
          </a:prstGeom>
        </p:spPr>
      </p:pic>
      <p:sp useBgFill="1">
        <p:nvSpPr>
          <p:cNvPr id="5" name="Rectangle 4">
            <a:extLst>
              <a:ext uri="{FF2B5EF4-FFF2-40B4-BE49-F238E27FC236}">
                <a16:creationId xmlns:a16="http://schemas.microsoft.com/office/drawing/2014/main" id="{DEBA102F-B6F1-4C8F-AB33-DF57AD691416}"/>
              </a:ext>
            </a:extLst>
          </p:cNvPr>
          <p:cNvSpPr/>
          <p:nvPr/>
        </p:nvSpPr>
        <p:spPr>
          <a:xfrm rot="19293477">
            <a:off x="5300984" y="1564819"/>
            <a:ext cx="5437753" cy="1461079"/>
          </a:xfrm>
          <a:prstGeom prst="rect">
            <a:avLst/>
          </a:prstGeom>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1202318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91308B4F-0E95-4B3E-94DC-726B6413466B}"/>
              </a:ext>
            </a:extLst>
          </p:cNvPr>
          <p:cNvPicPr>
            <a:picLocks noChangeAspect="1"/>
          </p:cNvPicPr>
          <p:nvPr/>
        </p:nvPicPr>
        <p:blipFill rotWithShape="1">
          <a:blip r:embed="rId3">
            <a:extLst>
              <a:ext uri="{28A0092B-C50C-407E-A947-70E740481C1C}">
                <a14:useLocalDpi xmlns:a14="http://schemas.microsoft.com/office/drawing/2010/main" val="0"/>
              </a:ext>
            </a:extLst>
          </a:blip>
          <a:srcRect r="1" b="21877"/>
          <a:stretch/>
        </p:blipFill>
        <p:spPr>
          <a:xfrm rot="21600000">
            <a:off x="1843791" y="193210"/>
            <a:ext cx="10034526" cy="4821197"/>
          </a:xfrm>
          <a:prstGeom prst="rect">
            <a:avLst/>
          </a:prstGeom>
        </p:spPr>
      </p:pic>
    </p:spTree>
    <p:extLst>
      <p:ext uri="{BB962C8B-B14F-4D97-AF65-F5344CB8AC3E}">
        <p14:creationId xmlns:p14="http://schemas.microsoft.com/office/powerpoint/2010/main" val="785108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5" descr="A group of people in a room&#10;&#10;Description automatically generated">
            <a:extLst>
              <a:ext uri="{FF2B5EF4-FFF2-40B4-BE49-F238E27FC236}">
                <a16:creationId xmlns:a16="http://schemas.microsoft.com/office/drawing/2014/main" id="{AD5B015D-4914-4B2A-9CBD-4F3F244E31A4}"/>
              </a:ext>
            </a:extLst>
          </p:cNvPr>
          <p:cNvPicPr>
            <a:picLocks noChangeAspect="1"/>
          </p:cNvPicPr>
          <p:nvPr/>
        </p:nvPicPr>
        <p:blipFill rotWithShape="1">
          <a:blip r:embed="rId3">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
        <p:nvSpPr>
          <p:cNvPr id="11"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6" name="TextBox 5">
            <a:extLst>
              <a:ext uri="{FF2B5EF4-FFF2-40B4-BE49-F238E27FC236}">
                <a16:creationId xmlns:a16="http://schemas.microsoft.com/office/drawing/2014/main" id="{B11CCE75-42D8-493F-AFEC-5A1E1723DA1A}"/>
              </a:ext>
            </a:extLst>
          </p:cNvPr>
          <p:cNvSpPr txBox="1"/>
          <p:nvPr/>
        </p:nvSpPr>
        <p:spPr>
          <a:xfrm>
            <a:off x="7806559" y="3429000"/>
            <a:ext cx="4385441" cy="2732771"/>
          </a:xfrm>
          <a:prstGeom prst="rect">
            <a:avLst/>
          </a:prstGeom>
        </p:spPr>
        <p:txBody>
          <a:bodyPr vert="horz" lIns="91440" tIns="45720" rIns="91440" bIns="45720" rtlCol="0" anchor="b">
            <a:normAutofit lnSpcReduction="10000"/>
          </a:bodyPr>
          <a:lstStyle/>
          <a:p>
            <a:pPr algn="ctr" defTabSz="914400">
              <a:lnSpc>
                <a:spcPct val="90000"/>
              </a:lnSpc>
              <a:spcBef>
                <a:spcPct val="0"/>
              </a:spcBef>
              <a:spcAft>
                <a:spcPts val="600"/>
              </a:spcAft>
            </a:pPr>
            <a:r>
              <a:rPr lang="en-US" sz="4000" b="1" dirty="0">
                <a:latin typeface="+mj-lt"/>
                <a:ea typeface="+mj-ea"/>
                <a:cs typeface="+mj-cs"/>
              </a:rPr>
              <a:t>At the height of the Measles Outbreak, government hospitals were overburdened</a:t>
            </a:r>
          </a:p>
        </p:txBody>
      </p:sp>
      <p:cxnSp>
        <p:nvCxnSpPr>
          <p:cNvPr id="13" name="Straight Connector 12">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52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Image may contain: 4 people, people smiling, people sitting">
            <a:extLst>
              <a:ext uri="{FF2B5EF4-FFF2-40B4-BE49-F238E27FC236}">
                <a16:creationId xmlns:a16="http://schemas.microsoft.com/office/drawing/2014/main" id="{E49A1D16-9524-48AF-831A-279CC068105A}"/>
              </a:ext>
            </a:extLst>
          </p:cNvPr>
          <p:cNvPicPr>
            <a:picLocks noChangeAspect="1" noChangeArrowheads="1"/>
          </p:cNvPicPr>
          <p:nvPr/>
        </p:nvPicPr>
        <p:blipFill rotWithShape="1">
          <a:blip r:embed="rId3" cstate="print">
            <a:alphaModFix amt="50000"/>
            <a:extLst>
              <a:ext uri="{28A0092B-C50C-407E-A947-70E740481C1C}">
                <a14:useLocalDpi xmlns:a14="http://schemas.microsoft.com/office/drawing/2010/main" val="0"/>
              </a:ext>
            </a:extLst>
          </a:blip>
          <a:srcRect t="7237" b="17512"/>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EA5696-8356-477B-96BD-F08BD173E097}"/>
              </a:ext>
            </a:extLst>
          </p:cNvPr>
          <p:cNvSpPr>
            <a:spLocks noGrp="1"/>
          </p:cNvSpPr>
          <p:nvPr>
            <p:ph type="ctrTitle"/>
          </p:nvPr>
        </p:nvSpPr>
        <p:spPr>
          <a:xfrm>
            <a:off x="4387349" y="1200152"/>
            <a:ext cx="7589786" cy="4457696"/>
          </a:xfrm>
        </p:spPr>
        <p:txBody>
          <a:bodyPr anchor="ctr">
            <a:normAutofit/>
          </a:bodyPr>
          <a:lstStyle/>
          <a:p>
            <a:pPr algn="l"/>
            <a:r>
              <a:rPr lang="en-PH" b="0" dirty="0">
                <a:solidFill>
                  <a:srgbClr val="FF0000"/>
                </a:solidFill>
              </a:rPr>
              <a:t>Philippine Red Cross</a:t>
            </a:r>
            <a:br>
              <a:rPr lang="en-PH" b="0" dirty="0">
                <a:solidFill>
                  <a:srgbClr val="FFFFFF"/>
                </a:solidFill>
              </a:rPr>
            </a:br>
            <a:r>
              <a:rPr lang="en-PH" b="0" dirty="0">
                <a:solidFill>
                  <a:srgbClr val="FFFFFF"/>
                </a:solidFill>
              </a:rPr>
              <a:t>Measles Outbreak Response 2019</a:t>
            </a:r>
          </a:p>
        </p:txBody>
      </p:sp>
      <p:sp>
        <p:nvSpPr>
          <p:cNvPr id="3" name="Subtitle 2">
            <a:extLst>
              <a:ext uri="{FF2B5EF4-FFF2-40B4-BE49-F238E27FC236}">
                <a16:creationId xmlns:a16="http://schemas.microsoft.com/office/drawing/2014/main" id="{F7FB73A9-A4C5-458D-94CC-4DAB644C73B6}"/>
              </a:ext>
            </a:extLst>
          </p:cNvPr>
          <p:cNvSpPr>
            <a:spLocks noGrp="1"/>
          </p:cNvSpPr>
          <p:nvPr>
            <p:ph type="subTitle" idx="1"/>
          </p:nvPr>
        </p:nvSpPr>
        <p:spPr>
          <a:xfrm>
            <a:off x="1" y="1200152"/>
            <a:ext cx="3666498" cy="4457696"/>
          </a:xfrm>
        </p:spPr>
        <p:txBody>
          <a:bodyPr anchor="ctr">
            <a:normAutofit/>
          </a:bodyPr>
          <a:lstStyle/>
          <a:p>
            <a:pPr algn="r"/>
            <a:r>
              <a:rPr lang="en-PH" sz="3600" dirty="0">
                <a:solidFill>
                  <a:srgbClr val="FFFFFF"/>
                </a:solidFill>
              </a:rPr>
              <a:t>Always </a:t>
            </a:r>
            <a:r>
              <a:rPr lang="en-PH" sz="3600" dirty="0">
                <a:solidFill>
                  <a:srgbClr val="FF0000"/>
                </a:solidFill>
              </a:rPr>
              <a:t>First</a:t>
            </a:r>
            <a:r>
              <a:rPr lang="en-PH" sz="3600" dirty="0">
                <a:solidFill>
                  <a:srgbClr val="FFFFFF"/>
                </a:solidFill>
              </a:rPr>
              <a:t>.</a:t>
            </a:r>
          </a:p>
          <a:p>
            <a:pPr algn="r"/>
            <a:r>
              <a:rPr lang="en-PH" sz="3600" dirty="0">
                <a:solidFill>
                  <a:srgbClr val="FFFFFF"/>
                </a:solidFill>
              </a:rPr>
              <a:t>Always </a:t>
            </a:r>
            <a:r>
              <a:rPr lang="en-PH" sz="3600" dirty="0">
                <a:solidFill>
                  <a:srgbClr val="FF0000"/>
                </a:solidFill>
              </a:rPr>
              <a:t>Ready</a:t>
            </a:r>
            <a:r>
              <a:rPr lang="en-PH" sz="3600" dirty="0">
                <a:solidFill>
                  <a:srgbClr val="FFFFFF"/>
                </a:solidFill>
              </a:rPr>
              <a:t>.</a:t>
            </a:r>
          </a:p>
          <a:p>
            <a:pPr algn="r"/>
            <a:r>
              <a:rPr lang="en-PH" sz="3600" dirty="0">
                <a:solidFill>
                  <a:srgbClr val="FFFFFF"/>
                </a:solidFill>
              </a:rPr>
              <a:t>Always </a:t>
            </a:r>
            <a:r>
              <a:rPr lang="en-PH" sz="3600" dirty="0">
                <a:solidFill>
                  <a:srgbClr val="FF0000"/>
                </a:solidFill>
              </a:rPr>
              <a:t>There</a:t>
            </a:r>
            <a:r>
              <a:rPr lang="en-PH" sz="3600" dirty="0">
                <a:solidFill>
                  <a:srgbClr val="FFFFFF"/>
                </a:solidFill>
              </a:rPr>
              <a:t>.</a:t>
            </a:r>
          </a:p>
        </p:txBody>
      </p:sp>
      <p:cxnSp>
        <p:nvCxnSpPr>
          <p:cNvPr id="11" name="Straight Connector 10">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572815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694CA-28F8-427A-AC3C-048341773941}"/>
              </a:ext>
            </a:extLst>
          </p:cNvPr>
          <p:cNvSpPr>
            <a:spLocks noGrp="1"/>
          </p:cNvSpPr>
          <p:nvPr>
            <p:ph type="ctrTitle"/>
          </p:nvPr>
        </p:nvSpPr>
        <p:spPr>
          <a:xfrm>
            <a:off x="7764905" y="640080"/>
            <a:ext cx="4227226" cy="4831329"/>
          </a:xfrm>
          <a:noFill/>
        </p:spPr>
        <p:txBody>
          <a:bodyPr>
            <a:normAutofit fontScale="90000"/>
          </a:bodyPr>
          <a:lstStyle/>
          <a:p>
            <a:pPr algn="l"/>
            <a:r>
              <a:rPr lang="en-PH" sz="3200" dirty="0">
                <a:solidFill>
                  <a:srgbClr val="FF0000"/>
                </a:solidFill>
              </a:rPr>
              <a:t>OBJECTIVE OF ACTION</a:t>
            </a:r>
            <a:br>
              <a:rPr lang="en-PH" sz="3200" dirty="0"/>
            </a:br>
            <a:br>
              <a:rPr lang="en-PH" sz="3200" dirty="0"/>
            </a:br>
            <a:r>
              <a:rPr lang="en-PH" sz="3200" dirty="0"/>
              <a:t>To prevent the further spread of Measles by employing interventions targeting vaccine hesitancy, increasing vaccine coverage, information dissemination, care and support. </a:t>
            </a:r>
          </a:p>
        </p:txBody>
      </p:sp>
      <p:pic>
        <p:nvPicPr>
          <p:cNvPr id="4" name="Picture 4" descr="Image may contain: one or more people">
            <a:extLst>
              <a:ext uri="{FF2B5EF4-FFF2-40B4-BE49-F238E27FC236}">
                <a16:creationId xmlns:a16="http://schemas.microsoft.com/office/drawing/2014/main" id="{4253D59E-8B1F-41AB-AC35-43543C4EFD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1" r="12872" b="-2"/>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6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https://scontent.fmnl6-2.fna.fbcdn.net/v/t34.0-12/28536236_10156152258189932_425320027_n.jpg?_nc_eui2=v1%3AAeGD17gn2ijJiuVy9hM96LhevFkjLty1gaKox4QNQOkdIZEWBzoxOxUherxC5QrhZXUQFngnH1x3KKtSPWF3ETCbypmd4BPJt9SAgqgNthZp3EA4uiDaBXG5ELuk1Kd6Ni8&amp;oh=d732c5c39a97a4add51b56a37ca56311&amp;oe=5AA0C287">
            <a:extLst>
              <a:ext uri="{FF2B5EF4-FFF2-40B4-BE49-F238E27FC236}">
                <a16:creationId xmlns:a16="http://schemas.microsoft.com/office/drawing/2014/main" id="{1D16B4C1-758A-434F-81F4-A955155B7D2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600"/>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hospital ward ICON">
            <a:extLst>
              <a:ext uri="{FF2B5EF4-FFF2-40B4-BE49-F238E27FC236}">
                <a16:creationId xmlns:a16="http://schemas.microsoft.com/office/drawing/2014/main" id="{FACB396C-0CF3-4EEF-AFBC-363D8821F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6296" y="1663986"/>
            <a:ext cx="1502851" cy="132678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D89224EC-6508-4B34-9478-BFD89A47474F}"/>
              </a:ext>
            </a:extLst>
          </p:cNvPr>
          <p:cNvSpPr txBox="1">
            <a:spLocks/>
          </p:cNvSpPr>
          <p:nvPr/>
        </p:nvSpPr>
        <p:spPr>
          <a:xfrm>
            <a:off x="9159147" y="1912331"/>
            <a:ext cx="3651188" cy="394616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PH" sz="3600" dirty="0"/>
              <a:t>Decongest hospitals.</a:t>
            </a:r>
          </a:p>
          <a:p>
            <a:pPr algn="l"/>
            <a:endParaRPr lang="en-PH" sz="3600" dirty="0"/>
          </a:p>
          <a:p>
            <a:pPr algn="l"/>
            <a:r>
              <a:rPr lang="en-PH" sz="3600" dirty="0"/>
              <a:t>Vaccinate the unvaccinated</a:t>
            </a:r>
          </a:p>
          <a:p>
            <a:pPr algn="l"/>
            <a:endParaRPr lang="en-PH" sz="3600" dirty="0"/>
          </a:p>
          <a:p>
            <a:pPr algn="l"/>
            <a:r>
              <a:rPr lang="en-PH" sz="3600" dirty="0"/>
              <a:t>Educate the community</a:t>
            </a:r>
          </a:p>
        </p:txBody>
      </p:sp>
      <p:pic>
        <p:nvPicPr>
          <p:cNvPr id="7" name="Picture 2" descr="Image result for TEACHER ICON">
            <a:extLst>
              <a:ext uri="{FF2B5EF4-FFF2-40B4-BE49-F238E27FC236}">
                <a16:creationId xmlns:a16="http://schemas.microsoft.com/office/drawing/2014/main" id="{03610443-AA08-4C63-AB64-0F75B64FA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476" y="4635786"/>
            <a:ext cx="1222705" cy="12227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vaccine ICON">
            <a:extLst>
              <a:ext uri="{FF2B5EF4-FFF2-40B4-BE49-F238E27FC236}">
                <a16:creationId xmlns:a16="http://schemas.microsoft.com/office/drawing/2014/main" id="{850DE95F-FFD5-4671-BCE6-BD16AAE889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7296"/>
          <a:stretch/>
        </p:blipFill>
        <p:spPr bwMode="auto">
          <a:xfrm>
            <a:off x="7595476" y="3195556"/>
            <a:ext cx="1222705" cy="12227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1410195-A121-42F5-9423-DEE23105A912}"/>
              </a:ext>
            </a:extLst>
          </p:cNvPr>
          <p:cNvSpPr txBox="1"/>
          <p:nvPr/>
        </p:nvSpPr>
        <p:spPr>
          <a:xfrm>
            <a:off x="4579584" y="176599"/>
            <a:ext cx="7534635" cy="923330"/>
          </a:xfrm>
          <a:prstGeom prst="rect">
            <a:avLst/>
          </a:prstGeom>
          <a:solidFill>
            <a:schemeClr val="bg1"/>
          </a:solidFill>
        </p:spPr>
        <p:txBody>
          <a:bodyPr wrap="square" rtlCol="0">
            <a:spAutoFit/>
          </a:bodyPr>
          <a:lstStyle/>
          <a:p>
            <a:r>
              <a:rPr lang="en-PH" sz="5400" b="1" i="1" dirty="0">
                <a:solidFill>
                  <a:srgbClr val="FF0000"/>
                </a:solidFill>
              </a:rPr>
              <a:t>SCOPE OF INTERVENTION</a:t>
            </a:r>
          </a:p>
        </p:txBody>
      </p:sp>
    </p:spTree>
    <p:extLst>
      <p:ext uri="{BB962C8B-B14F-4D97-AF65-F5344CB8AC3E}">
        <p14:creationId xmlns:p14="http://schemas.microsoft.com/office/powerpoint/2010/main" val="1288713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5696-8356-477B-96BD-F08BD173E097}"/>
              </a:ext>
            </a:extLst>
          </p:cNvPr>
          <p:cNvSpPr>
            <a:spLocks noGrp="1"/>
          </p:cNvSpPr>
          <p:nvPr>
            <p:ph type="ctrTitle"/>
          </p:nvPr>
        </p:nvSpPr>
        <p:spPr>
          <a:xfrm>
            <a:off x="899409" y="1349115"/>
            <a:ext cx="3567659" cy="4826832"/>
          </a:xfrm>
          <a:noFill/>
        </p:spPr>
        <p:txBody>
          <a:bodyPr>
            <a:normAutofit fontScale="90000"/>
          </a:bodyPr>
          <a:lstStyle/>
          <a:p>
            <a:pPr algn="l"/>
            <a:r>
              <a:rPr lang="en-US" sz="3600" dirty="0"/>
              <a:t>In the first week, 6 measles extension wards were set up in different government hospitals of NCR upon request of the local governments.</a:t>
            </a:r>
            <a:endParaRPr lang="en-PH" sz="3600" dirty="0"/>
          </a:p>
        </p:txBody>
      </p:sp>
      <p:pic>
        <p:nvPicPr>
          <p:cNvPr id="4" name="Picture 2" descr="Image may contain: one or more people, sky and outdoor">
            <a:extLst>
              <a:ext uri="{FF2B5EF4-FFF2-40B4-BE49-F238E27FC236}">
                <a16:creationId xmlns:a16="http://schemas.microsoft.com/office/drawing/2014/main" id="{D6A0C819-7A69-43EA-AEFB-3C4046FCC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98" r="1535" b="-1"/>
          <a:stretch/>
        </p:blipFill>
        <p:spPr bwMode="auto">
          <a:xfrm>
            <a:off x="4654297" y="10"/>
            <a:ext cx="7537704"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654323"/>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1696</Words>
  <Application>Microsoft Office PowerPoint</Application>
  <PresentationFormat>Widescreen</PresentationFormat>
  <Paragraphs>207</Paragraphs>
  <Slides>25</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Century Gothic</vt:lpstr>
      <vt:lpstr>Office Theme</vt:lpstr>
      <vt:lpstr>Philippine Red Cross response to the  2019 Measles Outbreak  in the Philippines</vt:lpstr>
      <vt:lpstr>PowerPoint Presentation</vt:lpstr>
      <vt:lpstr>PowerPoint Presentation</vt:lpstr>
      <vt:lpstr>PowerPoint Presentation</vt:lpstr>
      <vt:lpstr>PowerPoint Presentation</vt:lpstr>
      <vt:lpstr>Philippine Red Cross Measles Outbreak Response 2019</vt:lpstr>
      <vt:lpstr>OBJECTIVE OF ACTION  To prevent the further spread of Measles by employing interventions targeting vaccine hesitancy, increasing vaccine coverage, information dissemination, care and support. </vt:lpstr>
      <vt:lpstr>PowerPoint Presentation</vt:lpstr>
      <vt:lpstr>In the first week, 6 measles extension wards were set up in different government hospitals of NCR upon request of the local governments.</vt:lpstr>
      <vt:lpstr>PowerPoint Presentation</vt:lpstr>
      <vt:lpstr>PowerPoint Presentation</vt:lpstr>
      <vt:lpstr>Philippine Red Cross has maintained close coordination with the Department of Health in assisting Government Hospitals  The Secretary Of Health has visited 3 Measles Care Units</vt:lpstr>
      <vt:lpstr>Philippine Red Cross Measles Care Units catered 3,700 patients from February to June 2019 with support from IFRC DREF</vt:lpstr>
      <vt:lpstr>Ten days after the announcement of an outbreak, the Philippine Red Cross was vaccinating children in the slums of Manila. Other vulnerable areas in Metro Manila followed.</vt:lpstr>
      <vt:lpstr>The Secretary of Health, Dr Francisco Duque with Phil Red Cross Chairman Richard Gordon in one of our vaccination sessions. Philippine Red Cross utilized key forms to guide volunteers in explaining to mothers and IEC materials as take home reminders to mothers</vt:lpstr>
      <vt:lpstr>PowerPoint Presentation</vt:lpstr>
      <vt:lpstr>Philippine Red Cross Teams vaccinated 17,000 children</vt:lpstr>
      <vt:lpstr>Philippine Red Cross has mobilized 2,000 volunteers from its community health volunteers, volunteer nurses, doctors and from its partner universities of medicine &amp; nursing</vt:lpstr>
      <vt:lpstr>Partners &amp; Volunteers were key to respond to the measles outbreak at a large scale</vt:lpstr>
      <vt:lpstr>PowerPoint Presentation</vt:lpstr>
      <vt:lpstr>Ways forward to Philippine Red Cross in support to Department of Health  of the Philippines  Measles Prevention Micro Intervention “Bringing Back Compliance to Vaccines” </vt:lpstr>
      <vt:lpstr>Philippine Red Cross will continue to reach vulnerable communities &amp; children in high risk areas with the support from the IFRC Emergency Appeal</vt:lpstr>
      <vt:lpstr>PowerPoint Presentation</vt:lpstr>
      <vt:lpstr>Philippine Red Cross www.redcross.org.ph health@redcross.org.ph (+632) 790 2300 (+63) 917 805 2997</vt:lpstr>
      <vt:lpstr>Thank you! Maraming Salamat!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Philippine Red Cross response to the  2019 Measles Outbreak  in the Philippines</dc:title>
  <dc:creator>Health Services</dc:creator>
  <cp:lastModifiedBy>Health Services</cp:lastModifiedBy>
  <cp:revision>17</cp:revision>
  <cp:lastPrinted>2019-09-09T23:25:31Z</cp:lastPrinted>
  <dcterms:created xsi:type="dcterms:W3CDTF">2019-09-08T08:53:51Z</dcterms:created>
  <dcterms:modified xsi:type="dcterms:W3CDTF">2019-09-10T01:03:20Z</dcterms:modified>
</cp:coreProperties>
</file>