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7" r:id="rId6"/>
    <p:sldId id="261" r:id="rId7"/>
    <p:sldId id="264" r:id="rId8"/>
    <p:sldId id="266" r:id="rId9"/>
    <p:sldId id="262" r:id="rId10"/>
    <p:sldId id="263" r:id="rId11"/>
    <p:sldId id="265" r:id="rId12"/>
    <p:sldId id="268" r:id="rId13"/>
    <p:sldId id="271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64" autoAdjust="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futransky\Local%20Settings\Temporary%20Internet%20Files\Content.Outlook\O4IX4C0D\Measles%20Data%20for%20Be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/>
            </a:pPr>
            <a:r>
              <a:rPr lang="en-US"/>
              <a:t>Monthly</a:t>
            </a:r>
            <a:r>
              <a:rPr lang="en-US" baseline="0"/>
              <a:t> </a:t>
            </a:r>
            <a:r>
              <a:rPr lang="en-US"/>
              <a:t>Fundraising Progress 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v>Cumulative Donations</c:v>
          </c:tx>
          <c:cat>
            <c:strRef>
              <c:f>Sheet1!$A$2:$A$11</c:f>
              <c:strCache>
                <c:ptCount val="10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  <c:pt idx="5">
                  <c:v>April</c:v>
                </c:pt>
                <c:pt idx="6">
                  <c:v>May</c:v>
                </c:pt>
                <c:pt idx="7">
                  <c:v>June</c:v>
                </c:pt>
                <c:pt idx="8">
                  <c:v>July</c:v>
                </c:pt>
                <c:pt idx="9">
                  <c:v>August</c:v>
                </c:pt>
              </c:strCache>
            </c:strRef>
          </c:cat>
          <c:val>
            <c:numRef>
              <c:f>Sheet1!$B$2:$B$11</c:f>
              <c:numCache>
                <c:formatCode>_("$"* #,##0.00_);_("$"* \(#,##0.00\);_("$"* "-"??_);_(@_)</c:formatCode>
                <c:ptCount val="10"/>
                <c:pt idx="0">
                  <c:v>42295</c:v>
                </c:pt>
                <c:pt idx="1">
                  <c:v>152000</c:v>
                </c:pt>
                <c:pt idx="2">
                  <c:v>806667</c:v>
                </c:pt>
                <c:pt idx="3">
                  <c:v>1178838</c:v>
                </c:pt>
                <c:pt idx="4">
                  <c:v>2372605</c:v>
                </c:pt>
                <c:pt idx="5">
                  <c:v>3017119</c:v>
                </c:pt>
                <c:pt idx="6">
                  <c:v>3821471</c:v>
                </c:pt>
                <c:pt idx="7">
                  <c:v>5199350</c:v>
                </c:pt>
                <c:pt idx="8">
                  <c:v>5658941</c:v>
                </c:pt>
                <c:pt idx="9">
                  <c:v>7404251</c:v>
                </c:pt>
              </c:numCache>
            </c:numRef>
          </c:val>
        </c:ser>
        <c:axId val="38335616"/>
        <c:axId val="38337152"/>
      </c:barChart>
      <c:catAx>
        <c:axId val="383356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50" baseline="0">
                <a:latin typeface="Times New Roman" pitchFamily="18" charset="0"/>
              </a:defRPr>
            </a:pPr>
            <a:endParaRPr lang="en-US"/>
          </a:p>
        </c:txPr>
        <c:crossAx val="38337152"/>
        <c:crosses val="autoZero"/>
        <c:lblAlgn val="ctr"/>
        <c:lblOffset val="100"/>
      </c:catAx>
      <c:valAx>
        <c:axId val="38337152"/>
        <c:scaling>
          <c:orientation val="minMax"/>
          <c:max val="8000000"/>
          <c:min val="0"/>
        </c:scaling>
        <c:axPos val="l"/>
        <c:majorGridlines/>
        <c:minorGridlines/>
        <c:numFmt formatCode="\$#,##0" sourceLinked="0"/>
        <c:majorTickMark val="none"/>
        <c:tickLblPos val="nextTo"/>
        <c:txPr>
          <a:bodyPr/>
          <a:lstStyle/>
          <a:p>
            <a:pPr>
              <a:defRPr sz="1150" baseline="0">
                <a:latin typeface="Times New Roman" pitchFamily="18" charset="0"/>
              </a:defRPr>
            </a:pPr>
            <a:endParaRPr lang="en-US"/>
          </a:p>
        </c:txPr>
        <c:crossAx val="38335616"/>
        <c:crosses val="autoZero"/>
        <c:crossBetween val="between"/>
        <c:majorUnit val="1000000"/>
      </c:valAx>
    </c:plotArea>
    <c:legend>
      <c:legendPos val="r"/>
    </c:legend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C4F4F3-2AE3-4C93-AA93-1A8B767C55D0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8DF3365-222C-4F54-B761-1F8801EE5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7D21C7-8C56-4D03-8630-E92A6EC66D4F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722201-5AAD-4B40-8691-037BCCBC0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9099D3-6BBB-457A-91DD-7985C5D1BE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EA531D-FC11-405B-8729-E78581D044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African Vaccination Week in Ethiopian</a:t>
            </a:r>
          </a:p>
          <a:p>
            <a:pPr>
              <a:spcBef>
                <a:spcPct val="0"/>
              </a:spcBef>
            </a:pPr>
            <a:r>
              <a:rPr lang="en-US" smtClean="0"/>
              <a:t>"Play Against Measles" soccer tournament in Mali </a:t>
            </a:r>
            <a:endParaRPr lang="en-US" smtClean="0">
              <a:latin typeface="Arial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4459C6-0188-4A9F-A5D9-F1BF602F65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1AAA6-C833-442E-AD22-32DCAAFAB7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Note difference between first five months and second five months as significant information about the fundraising campaign reached Lions at the club level.  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Estimated 2-3 additional months to complete challenge. 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840E16-FD94-4AF3-BFE3-91522C1956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CBDA3F-0D7B-42AD-80E6-2120F4F023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In summary, Lions and LCIF have tried to do three things this year: contribute toward social mobilization and advocacy during measles campaigns, increase awareness, demand and support for routine immunization, and support the MRI so that needed measles campaigns can take place.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Thanks to the partners for all their support.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2C2E62-6588-4E02-B310-26518CBBC73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Founded in 1917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E18975-A158-40DE-94FB-4F79CC6713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4B35E9-D31C-4055-9DEB-46F8C87BD6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F88D5D-94B5-414D-A0A6-44E42135BA9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61B778-C18D-4859-8FF1-BE921CB98C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Lions at a vaccination centers in Nepal, Zambia, Uganda, and Nepal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0DDB31-4CA9-4B55-8127-81D1311ECB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Lions meeting with a traditional leader in Uganda, with the Cameroon Minister of Health, and with a regional government official in Uganda. 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8E13DF-F685-4BB6-87E8-900B0CAA6E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90CF16-C92C-480D-BF58-E39B65C239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</a:rPr>
              <a:t>Madagascar Mother and Child health week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2F6263-086B-412B-9B48-8C381A42FB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42A91-4F6D-4CD9-9238-8CE01991D814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5A6C-DFB7-42FF-8B7E-6B01D847F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55DE5-93D2-4A9C-A7F1-46FAC7F8491F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D18F-2EC4-4167-920D-CA19BFBD0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FE7A1-6727-4D18-804C-B19A0ADFBDFF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F1D86-9468-4FE2-9267-65343B973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C0358-67A6-426D-B4C4-FB6740E9ECEA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B08BA-1C74-434D-8B03-3F17C3F9D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9D1A-A779-468D-9878-C99B1A3CFCC3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5C80F-4B8B-452C-BE03-946FA731F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B8822-2F3F-4CED-BC4F-94C48633FD36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7429-965A-49F1-B238-B3C90206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A0917-E6A3-40B0-83B9-A5F9563C8350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A1FC2-4734-4B2A-9FD0-7D8BCF844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F5AA-1B7B-45ED-8530-CF95D9FCF2FD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BFDBC-3103-4FB6-8CD6-D5AA8B920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88784-97E7-4A4D-BEBB-A487900E2BAC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20976-2E22-4127-A03D-4E4969884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D6773-7587-4F24-BD8D-C16814D807B0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F81D-8794-45FB-A34A-36FB2FBEC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EC0BF-29D3-46A4-89D5-DEC2754D989A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0CB07-0A1C-4AA4-8A6C-6D09EE0F3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20A6FB-CFE3-40A7-BDB3-A1BC9A4B2A5D}" type="datetimeFigureOut">
              <a:rPr lang="en-US"/>
              <a:pPr>
                <a:defRPr/>
              </a:pPr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689FA9-1132-49A5-87ED-3ACC3ABA4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0" descr="Cover_GEN_India_0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11"/>
          <p:cNvSpPr>
            <a:spLocks noChangeArrowheads="1"/>
          </p:cNvSpPr>
          <p:nvPr/>
        </p:nvSpPr>
        <p:spPr bwMode="auto">
          <a:xfrm>
            <a:off x="2057400" y="3276600"/>
            <a:ext cx="7086600" cy="2057400"/>
          </a:xfrm>
          <a:prstGeom prst="rect">
            <a:avLst/>
          </a:prstGeom>
          <a:solidFill>
            <a:schemeClr val="tx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4191000"/>
            <a:ext cx="6629400" cy="838200"/>
          </a:xfrm>
          <a:effectLst>
            <a:outerShdw dist="63500" algn="ctr" rotWithShape="0">
              <a:srgbClr val="000000">
                <a:alpha val="50000"/>
              </a:srgbClr>
            </a:outerShdw>
          </a:effectLst>
        </p:spPr>
        <p:txBody>
          <a:bodyPr rtlCol="0" anchor="t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Helvetica" charset="0"/>
              </a:rPr>
              <a:t>Supporting the Measles Rubella Initiative Globally, Impacting Communities Locally</a:t>
            </a:r>
            <a:endParaRPr lang="en-US" sz="2000" dirty="0" smtClean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743200" y="3886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EBB700"/>
                </a:solidFill>
                <a:latin typeface="Helvetica" charset="0"/>
              </a:rPr>
              <a:t>LIONS CLUBS INTERNATIONAL FOUNDATION</a:t>
            </a:r>
            <a:endParaRPr lang="en-US" sz="2800" dirty="0">
              <a:solidFill>
                <a:srgbClr val="81827C"/>
              </a:solidFill>
              <a:latin typeface="+mn-lt"/>
            </a:endParaRP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4876800" y="5562600"/>
            <a:ext cx="403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400">
                <a:solidFill>
                  <a:schemeClr val="bg1"/>
                </a:solidFill>
                <a:latin typeface="Helvetica" pitchFamily="34" charset="0"/>
              </a:rPr>
              <a:t>September 18, 2012</a:t>
            </a:r>
            <a:endParaRPr lang="en-US" sz="1400">
              <a:solidFill>
                <a:srgbClr val="B9A26D"/>
              </a:solidFill>
              <a:latin typeface="Calibri" pitchFamily="34" charset="0"/>
            </a:endParaRPr>
          </a:p>
        </p:txBody>
      </p:sp>
      <p:sp>
        <p:nvSpPr>
          <p:cNvPr id="15366" name="Rectangle 12"/>
          <p:cNvSpPr>
            <a:spLocks noChangeArrowheads="1"/>
          </p:cNvSpPr>
          <p:nvPr/>
        </p:nvSpPr>
        <p:spPr bwMode="auto">
          <a:xfrm>
            <a:off x="2057400" y="3276600"/>
            <a:ext cx="92075" cy="2057400"/>
          </a:xfrm>
          <a:prstGeom prst="rect">
            <a:avLst/>
          </a:prstGeom>
          <a:solidFill>
            <a:srgbClr val="EBB7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" name="Picture 9" descr="LCIF_sig_1_H-2line_1c_INV-RG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3" y="5943600"/>
            <a:ext cx="222408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rotWithShape="0">
              <a:srgbClr val="80808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9" descr="Page_Mosaic_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ight Triangle 11"/>
          <p:cNvSpPr>
            <a:spLocks noChangeArrowheads="1"/>
          </p:cNvSpPr>
          <p:nvPr/>
        </p:nvSpPr>
        <p:spPr bwMode="auto">
          <a:xfrm rot="10800000">
            <a:off x="6096000" y="5791200"/>
            <a:ext cx="309563" cy="228600"/>
          </a:xfrm>
          <a:prstGeom prst="rtTriangle">
            <a:avLst/>
          </a:prstGeom>
          <a:solidFill>
            <a:schemeClr val="bg1"/>
          </a:solidFill>
          <a:ln w="0">
            <a:noFill/>
            <a:round/>
            <a:headEnd/>
            <a:tailEnd/>
          </a:ln>
          <a:effectLst>
            <a:outerShdw algn="br" rotWithShape="0">
              <a:srgbClr val="808080">
                <a:alpha val="39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066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Routine Immunization</a:t>
            </a:r>
            <a:endParaRPr lang="en-US" sz="3200" smtClean="0"/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3048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solidFill>
                  <a:srgbClr val="766A62"/>
                </a:solidFill>
                <a:latin typeface="Helvetica" pitchFamily="34" charset="0"/>
              </a:rPr>
              <a:t>We Care. We Serve. We Accomplish. </a:t>
            </a:r>
            <a:endParaRPr lang="en-US" sz="1400">
              <a:solidFill>
                <a:srgbClr val="B9A26D"/>
              </a:solidFill>
              <a:latin typeface="Calibri" pitchFamily="34" charset="0"/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371600"/>
            <a:ext cx="292576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810000"/>
            <a:ext cx="3128963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19050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9" descr="Page_Mosaic_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ight Triangle 11"/>
          <p:cNvSpPr>
            <a:spLocks noChangeArrowheads="1"/>
          </p:cNvSpPr>
          <p:nvPr/>
        </p:nvSpPr>
        <p:spPr bwMode="auto">
          <a:xfrm rot="10800000">
            <a:off x="6096000" y="5791200"/>
            <a:ext cx="309563" cy="228600"/>
          </a:xfrm>
          <a:prstGeom prst="rtTriangle">
            <a:avLst/>
          </a:prstGeom>
          <a:solidFill>
            <a:schemeClr val="bg1"/>
          </a:solidFill>
          <a:ln w="0">
            <a:noFill/>
            <a:round/>
            <a:headEnd/>
            <a:tailEnd/>
          </a:ln>
          <a:effectLst>
            <a:outerShdw algn="br" rotWithShape="0">
              <a:srgbClr val="808080">
                <a:alpha val="39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066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Routine Immunization</a:t>
            </a:r>
            <a:endParaRPr lang="en-US" sz="3200" smtClean="0"/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3048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solidFill>
                  <a:srgbClr val="766A62"/>
                </a:solidFill>
                <a:latin typeface="Helvetica" pitchFamily="34" charset="0"/>
              </a:rPr>
              <a:t>We Care. We Serve. We Accomplish. </a:t>
            </a:r>
            <a:endParaRPr lang="en-US" sz="1400">
              <a:solidFill>
                <a:srgbClr val="B9A26D"/>
              </a:solidFill>
              <a:latin typeface="Calibri" pitchFamily="34" charset="0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371600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038600"/>
            <a:ext cx="37147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962400"/>
            <a:ext cx="414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447800"/>
            <a:ext cx="3608388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9" descr="Page_Mosaic_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ight Triangle 11"/>
          <p:cNvSpPr>
            <a:spLocks noChangeArrowheads="1"/>
          </p:cNvSpPr>
          <p:nvPr/>
        </p:nvSpPr>
        <p:spPr bwMode="auto">
          <a:xfrm rot="10800000">
            <a:off x="6096000" y="5791200"/>
            <a:ext cx="309563" cy="228600"/>
          </a:xfrm>
          <a:prstGeom prst="rtTriangle">
            <a:avLst/>
          </a:prstGeom>
          <a:solidFill>
            <a:schemeClr val="bg1"/>
          </a:solidFill>
          <a:ln w="0">
            <a:noFill/>
            <a:round/>
            <a:headEnd/>
            <a:tailEnd/>
          </a:ln>
          <a:effectLst>
            <a:outerShdw algn="br" rotWithShape="0">
              <a:srgbClr val="808080">
                <a:alpha val="39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066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Fundraising</a:t>
            </a:r>
            <a:endParaRPr lang="en-US" sz="3200" smtClean="0"/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3048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solidFill>
                  <a:srgbClr val="766A62"/>
                </a:solidFill>
                <a:latin typeface="Helvetica" pitchFamily="34" charset="0"/>
              </a:rPr>
              <a:t>We Care. We Serve. We Accomplish. </a:t>
            </a:r>
            <a:endParaRPr lang="en-US" sz="1400">
              <a:solidFill>
                <a:srgbClr val="B9A26D"/>
              </a:solidFill>
              <a:latin typeface="Calibri" pitchFamily="34" charset="0"/>
            </a:endParaRP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457200" y="1676400"/>
            <a:ext cx="78486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71600" lvl="2" indent="-457200"/>
            <a:r>
              <a:rPr lang="en-US" sz="2100">
                <a:latin typeface="Calibri" pitchFamily="34" charset="0"/>
              </a:rPr>
              <a:t>LCIF’s goal is to mobilize $15 million to support 2012 SIA’s</a:t>
            </a:r>
          </a:p>
          <a:p>
            <a:pPr marL="1371600" lvl="2" indent="-457200"/>
            <a:endParaRPr lang="en-US" sz="2100">
              <a:latin typeface="Calibri" pitchFamily="34" charset="0"/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100">
                <a:latin typeface="Calibri" pitchFamily="34" charset="0"/>
              </a:rPr>
              <a:t>$5 million grant from BMGF</a:t>
            </a:r>
          </a:p>
          <a:p>
            <a:pPr marL="1371600" lvl="2" indent="-457200">
              <a:buFont typeface="Arial" charset="0"/>
              <a:buChar char="•"/>
            </a:pPr>
            <a:endParaRPr lang="en-US" sz="2100">
              <a:latin typeface="Calibri" pitchFamily="34" charset="0"/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100">
                <a:latin typeface="Calibri" pitchFamily="34" charset="0"/>
              </a:rPr>
              <a:t>To date, LCIF has received $7,710,000 in donations</a:t>
            </a:r>
          </a:p>
          <a:p>
            <a:endParaRPr lang="en-US" sz="16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9" descr="Page_Mosaic_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ight Triangle 11"/>
          <p:cNvSpPr>
            <a:spLocks noChangeArrowheads="1"/>
          </p:cNvSpPr>
          <p:nvPr/>
        </p:nvSpPr>
        <p:spPr bwMode="auto">
          <a:xfrm rot="10800000">
            <a:off x="6096000" y="5791200"/>
            <a:ext cx="309563" cy="228600"/>
          </a:xfrm>
          <a:prstGeom prst="rtTriangle">
            <a:avLst/>
          </a:prstGeom>
          <a:solidFill>
            <a:schemeClr val="bg1"/>
          </a:solidFill>
          <a:ln w="0">
            <a:noFill/>
            <a:round/>
            <a:headEnd/>
            <a:tailEnd/>
          </a:ln>
          <a:effectLst>
            <a:outerShdw algn="br" rotWithShape="0">
              <a:srgbClr val="808080">
                <a:alpha val="39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066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Fundraising</a:t>
            </a:r>
            <a:endParaRPr lang="en-US" sz="3200" smtClean="0"/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3048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solidFill>
                  <a:srgbClr val="766A62"/>
                </a:solidFill>
                <a:latin typeface="Helvetica" pitchFamily="34" charset="0"/>
              </a:rPr>
              <a:t>We Care. We Serve. We Accomplish. </a:t>
            </a:r>
            <a:endParaRPr lang="en-US" sz="1400">
              <a:solidFill>
                <a:srgbClr val="B9A26D"/>
              </a:solidFill>
              <a:latin typeface="Calibri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371600" y="1905000"/>
          <a:ext cx="615315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9" descr="Page_Mosaic_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ight Triangle 11"/>
          <p:cNvSpPr>
            <a:spLocks noChangeArrowheads="1"/>
          </p:cNvSpPr>
          <p:nvPr/>
        </p:nvSpPr>
        <p:spPr bwMode="auto">
          <a:xfrm rot="10800000">
            <a:off x="6096000" y="5791200"/>
            <a:ext cx="309563" cy="228600"/>
          </a:xfrm>
          <a:prstGeom prst="rtTriangle">
            <a:avLst/>
          </a:prstGeom>
          <a:solidFill>
            <a:schemeClr val="bg1"/>
          </a:solidFill>
          <a:ln w="0">
            <a:noFill/>
            <a:round/>
            <a:headEnd/>
            <a:tailEnd/>
          </a:ln>
          <a:effectLst>
            <a:outerShdw algn="br" rotWithShape="0">
              <a:srgbClr val="808080">
                <a:alpha val="39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066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Fundraising</a:t>
            </a:r>
            <a:endParaRPr lang="en-US" sz="3200" smtClean="0"/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3048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solidFill>
                  <a:srgbClr val="766A62"/>
                </a:solidFill>
                <a:latin typeface="Helvetica" pitchFamily="34" charset="0"/>
              </a:rPr>
              <a:t>We Care. We Serve. We Accomplish. </a:t>
            </a:r>
            <a:endParaRPr lang="en-US" sz="1400">
              <a:solidFill>
                <a:srgbClr val="B9A26D"/>
              </a:solidFill>
              <a:latin typeface="Calibri" pitchFamily="34" charset="0"/>
            </a:endParaRPr>
          </a:p>
        </p:txBody>
      </p:sp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457200" y="1676400"/>
            <a:ext cx="78486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71600" lvl="2" indent="-457200"/>
            <a:r>
              <a:rPr lang="en-US" sz="2100">
                <a:latin typeface="Calibri" pitchFamily="34" charset="0"/>
              </a:rPr>
              <a:t>Informing and educating Lions members around the world</a:t>
            </a:r>
          </a:p>
          <a:p>
            <a:pPr marL="1371600" lvl="2" indent="-457200"/>
            <a:endParaRPr lang="en-US" sz="2100">
              <a:latin typeface="Calibri" pitchFamily="34" charset="0"/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100">
                <a:latin typeface="Calibri" pitchFamily="34" charset="0"/>
              </a:rPr>
              <a:t>LCI &amp; LCIF website, Facebook, twitter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100">
                <a:latin typeface="Calibri" pitchFamily="34" charset="0"/>
              </a:rPr>
              <a:t>Lion magazine</a:t>
            </a:r>
          </a:p>
          <a:p>
            <a:pPr marL="1371600" lvl="2" indent="-457200"/>
            <a:endParaRPr lang="en-US" sz="2100">
              <a:latin typeface="Calibri" pitchFamily="34" charset="0"/>
            </a:endParaRPr>
          </a:p>
          <a:p>
            <a:endParaRPr lang="en-US" sz="1600">
              <a:latin typeface="Calibri" pitchFamily="34" charset="0"/>
            </a:endParaRP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124200"/>
            <a:ext cx="2392363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3124200"/>
            <a:ext cx="2392363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9" descr="Page_Mosaic_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ight Triangle 11"/>
          <p:cNvSpPr>
            <a:spLocks noChangeArrowheads="1"/>
          </p:cNvSpPr>
          <p:nvPr/>
        </p:nvSpPr>
        <p:spPr bwMode="auto">
          <a:xfrm rot="10800000">
            <a:off x="6096000" y="5791200"/>
            <a:ext cx="309563" cy="228600"/>
          </a:xfrm>
          <a:prstGeom prst="rtTriangle">
            <a:avLst/>
          </a:prstGeom>
          <a:solidFill>
            <a:schemeClr val="bg1"/>
          </a:solidFill>
          <a:ln w="0">
            <a:noFill/>
            <a:round/>
            <a:headEnd/>
            <a:tailEnd/>
          </a:ln>
          <a:effectLst>
            <a:outerShdw algn="br" rotWithShape="0">
              <a:srgbClr val="808080">
                <a:alpha val="39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066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endParaRPr lang="en-US" sz="3200" smtClean="0"/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3048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solidFill>
                  <a:srgbClr val="766A62"/>
                </a:solidFill>
                <a:latin typeface="Helvetica" pitchFamily="34" charset="0"/>
              </a:rPr>
              <a:t>We Care. We Serve. We Accomplish. </a:t>
            </a:r>
            <a:endParaRPr lang="en-US" sz="1400">
              <a:solidFill>
                <a:srgbClr val="B9A26D"/>
              </a:solidFill>
              <a:latin typeface="Calibri" pitchFamily="34" charset="0"/>
            </a:endParaRPr>
          </a:p>
        </p:txBody>
      </p:sp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457200" y="3505200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Thank you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 descr="Page_Mosaic_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3048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solidFill>
                  <a:srgbClr val="766A62"/>
                </a:solidFill>
                <a:latin typeface="Helvetica" pitchFamily="34" charset="0"/>
              </a:rPr>
              <a:t>We Care. We Serve. We Accomplish. </a:t>
            </a:r>
            <a:endParaRPr lang="en-US" sz="1400">
              <a:solidFill>
                <a:srgbClr val="B9A26D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 txBox="1">
            <a:spLocks noChangeArrowheads="1"/>
          </p:cNvSpPr>
          <p:nvPr/>
        </p:nvSpPr>
        <p:spPr bwMode="auto">
          <a:xfrm>
            <a:off x="228600" y="1524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About Lions Clubs International</a:t>
            </a:r>
          </a:p>
        </p:txBody>
      </p:sp>
      <p:sp>
        <p:nvSpPr>
          <p:cNvPr id="17412" name="TextBox 60"/>
          <p:cNvSpPr txBox="1">
            <a:spLocks noChangeArrowheads="1"/>
          </p:cNvSpPr>
          <p:nvPr/>
        </p:nvSpPr>
        <p:spPr bwMode="auto">
          <a:xfrm>
            <a:off x="457200" y="1524000"/>
            <a:ext cx="8382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Calibri" pitchFamily="34" charset="0"/>
              </a:rPr>
              <a:t>Lions Clubs International is the world’s largest service organization.</a:t>
            </a:r>
          </a:p>
          <a:p>
            <a:endParaRPr lang="en-US" sz="220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1.35 million members</a:t>
            </a:r>
          </a:p>
          <a:p>
            <a:pPr lvl="1"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More than 46,000 clubs</a:t>
            </a:r>
          </a:p>
          <a:p>
            <a:pPr lvl="1"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206 countries and geographical areas</a:t>
            </a:r>
          </a:p>
          <a:p>
            <a:pPr lvl="1"/>
            <a:endParaRPr lang="en-US" sz="2200">
              <a:latin typeface="Calibri" pitchFamily="34" charset="0"/>
            </a:endParaRPr>
          </a:p>
          <a:p>
            <a:r>
              <a:rPr lang="en-US" sz="2200">
                <a:latin typeface="Calibri" pitchFamily="34" charset="0"/>
              </a:rPr>
              <a:t>Lions Clubs International Foundation (LCIF) supports the efforts of Lions Clubs worldwide in serving their local community and the world community as they carry out essential humanitarian service projects.</a:t>
            </a:r>
          </a:p>
          <a:p>
            <a:endParaRPr lang="en-US" sz="2200">
              <a:latin typeface="Calibri" pitchFamily="34" charset="0"/>
            </a:endParaRPr>
          </a:p>
          <a:p>
            <a:endParaRPr lang="en-US" sz="2000">
              <a:latin typeface="Calibri" pitchFamily="34" charset="0"/>
            </a:endParaRPr>
          </a:p>
          <a:p>
            <a:endParaRPr lang="en-US" sz="2200">
              <a:latin typeface="Calibri" pitchFamily="34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876800"/>
            <a:ext cx="1295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9" descr="Page_Mosaic_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3048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solidFill>
                  <a:srgbClr val="766A62"/>
                </a:solidFill>
                <a:latin typeface="Helvetica" pitchFamily="34" charset="0"/>
              </a:rPr>
              <a:t>We Care. We Serve. We Accomplish. </a:t>
            </a:r>
            <a:endParaRPr lang="en-US" sz="1400">
              <a:solidFill>
                <a:srgbClr val="B9A26D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 txBox="1">
            <a:spLocks noChangeArrowheads="1"/>
          </p:cNvSpPr>
          <p:nvPr/>
        </p:nvSpPr>
        <p:spPr bwMode="auto">
          <a:xfrm>
            <a:off x="228600" y="1524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cs typeface="Arial" pitchFamily="34" charset="0"/>
              </a:rPr>
              <a:t>2012 Activities</a:t>
            </a:r>
            <a:endParaRPr lang="en-US" sz="2500" i="1" kern="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460" name="TextBox 60"/>
          <p:cNvSpPr txBox="1">
            <a:spLocks noChangeArrowheads="1"/>
          </p:cNvSpPr>
          <p:nvPr/>
        </p:nvSpPr>
        <p:spPr bwMode="auto">
          <a:xfrm>
            <a:off x="457200" y="2209800"/>
            <a:ext cx="8382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71600" lvl="2" indent="-457200"/>
            <a:endParaRPr lang="en-US" sz="2100">
              <a:latin typeface="Calibri" pitchFamily="34" charset="0"/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100">
                <a:latin typeface="Calibri" pitchFamily="34" charset="0"/>
              </a:rPr>
              <a:t>Conduct Lions’ advocacy &amp; social mobilization in support of measles campaigns and routine immunization</a:t>
            </a:r>
          </a:p>
          <a:p>
            <a:pPr marL="1371600" lvl="2" indent="-457200">
              <a:buFont typeface="Calibri" pitchFamily="34" charset="0"/>
              <a:buAutoNum type="arabicParenR"/>
            </a:pPr>
            <a:endParaRPr lang="en-US" sz="2100">
              <a:latin typeface="Calibri" pitchFamily="34" charset="0"/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100">
                <a:latin typeface="Calibri" pitchFamily="34" charset="0"/>
              </a:rPr>
              <a:t>Challenge to mobilize US$15 million in support of MRI and 2012 campaigns</a:t>
            </a:r>
          </a:p>
          <a:p>
            <a:pPr lvl="1"/>
            <a:endParaRPr lang="en-US" sz="2100">
              <a:latin typeface="Calibri" pitchFamily="34" charset="0"/>
            </a:endParaRPr>
          </a:p>
          <a:p>
            <a:endParaRPr lang="en-US" sz="1600">
              <a:latin typeface="Calibri" pitchFamily="34" charset="0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876800"/>
            <a:ext cx="966788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9" descr="Page_Mosaic_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ight Triangle 11"/>
          <p:cNvSpPr>
            <a:spLocks noChangeArrowheads="1"/>
          </p:cNvSpPr>
          <p:nvPr/>
        </p:nvSpPr>
        <p:spPr bwMode="auto">
          <a:xfrm rot="10800000">
            <a:off x="6096000" y="5791200"/>
            <a:ext cx="309563" cy="228600"/>
          </a:xfrm>
          <a:prstGeom prst="rtTriangle">
            <a:avLst/>
          </a:prstGeom>
          <a:solidFill>
            <a:schemeClr val="bg1"/>
          </a:solidFill>
          <a:ln w="0">
            <a:noFill/>
            <a:round/>
            <a:headEnd/>
            <a:tailEnd/>
          </a:ln>
          <a:effectLst>
            <a:outerShdw algn="br" rotWithShape="0">
              <a:srgbClr val="808080">
                <a:alpha val="39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066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Social Mobilization and Advocacy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3048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solidFill>
                  <a:srgbClr val="766A62"/>
                </a:solidFill>
                <a:latin typeface="Helvetica" pitchFamily="34" charset="0"/>
              </a:rPr>
              <a:t>We Care. We Serve. We Accomplish. </a:t>
            </a:r>
            <a:endParaRPr lang="en-US" sz="1400">
              <a:solidFill>
                <a:srgbClr val="B9A26D"/>
              </a:solidFill>
              <a:latin typeface="Calibri" pitchFamily="34" charset="0"/>
            </a:endParaRPr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457200" y="1676400"/>
            <a:ext cx="78486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71600" lvl="2" indent="-457200"/>
            <a:endParaRPr lang="en-US" sz="2100">
              <a:latin typeface="Calibri" pitchFamily="34" charset="0"/>
            </a:endParaRPr>
          </a:p>
          <a:p>
            <a:pPr marL="1371600" lvl="2" indent="-457200">
              <a:buFont typeface="Arial" charset="0"/>
              <a:buChar char="•"/>
            </a:pPr>
            <a:endParaRPr lang="en-US" sz="2100">
              <a:latin typeface="Calibri" pitchFamily="34" charset="0"/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100">
                <a:latin typeface="Calibri" pitchFamily="34" charset="0"/>
              </a:rPr>
              <a:t>$575,000 to support Lions social mobilization and advocacy activities including $300,000 BMGF grant</a:t>
            </a:r>
          </a:p>
          <a:p>
            <a:pPr marL="1371600" lvl="2" indent="-457200"/>
            <a:endParaRPr lang="en-US" sz="2100">
              <a:latin typeface="Calibri" pitchFamily="34" charset="0"/>
            </a:endParaRPr>
          </a:p>
          <a:p>
            <a:pPr marL="1828800" lvl="3" indent="-457200">
              <a:buFont typeface="Arial" charset="0"/>
              <a:buChar char="•"/>
            </a:pPr>
            <a:r>
              <a:rPr lang="en-US" sz="2100">
                <a:latin typeface="Calibri" pitchFamily="34" charset="0"/>
              </a:rPr>
              <a:t>Measles &amp; MR campaigns: Nepal, Cameroon, Uganda, Zambia, Kenya, </a:t>
            </a:r>
          </a:p>
          <a:p>
            <a:pPr marL="1371600" lvl="2" indent="-457200"/>
            <a:endParaRPr lang="en-US" sz="2100">
              <a:latin typeface="Calibri" pitchFamily="34" charset="0"/>
            </a:endParaRPr>
          </a:p>
          <a:p>
            <a:pPr marL="1828800" lvl="3" indent="-457200">
              <a:buFont typeface="Arial" charset="0"/>
              <a:buChar char="•"/>
            </a:pPr>
            <a:r>
              <a:rPr lang="en-US" sz="2100">
                <a:latin typeface="Calibri" pitchFamily="34" charset="0"/>
              </a:rPr>
              <a:t>Routine immunization promotion activities: Madagascar, Ethiopia, Mali</a:t>
            </a:r>
          </a:p>
          <a:p>
            <a:pPr marL="1828800" lvl="3" indent="-457200"/>
            <a:endParaRPr lang="en-US" sz="2100">
              <a:latin typeface="Calibri" pitchFamily="34" charset="0"/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100">
                <a:latin typeface="Calibri" pitchFamily="34" charset="0"/>
              </a:rPr>
              <a:t>$166,000 to PAHO in support of MR campaign in Haiti</a:t>
            </a:r>
          </a:p>
          <a:p>
            <a:endParaRPr lang="en-US" sz="16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9" descr="Page_Mosaic_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ight Triangle 11"/>
          <p:cNvSpPr>
            <a:spLocks noChangeArrowheads="1"/>
          </p:cNvSpPr>
          <p:nvPr/>
        </p:nvSpPr>
        <p:spPr bwMode="auto">
          <a:xfrm rot="10800000">
            <a:off x="6096000" y="5791200"/>
            <a:ext cx="309563" cy="228600"/>
          </a:xfrm>
          <a:prstGeom prst="rtTriangle">
            <a:avLst/>
          </a:prstGeom>
          <a:solidFill>
            <a:schemeClr val="bg1"/>
          </a:solidFill>
          <a:ln w="0">
            <a:noFill/>
            <a:round/>
            <a:headEnd/>
            <a:tailEnd/>
          </a:ln>
          <a:effectLst>
            <a:outerShdw algn="br" rotWithShape="0">
              <a:srgbClr val="808080">
                <a:alpha val="39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066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Measles and MR Campaigns</a:t>
            </a:r>
            <a:endParaRPr lang="en-US" sz="3200" smtClean="0"/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3048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solidFill>
                  <a:srgbClr val="766A62"/>
                </a:solidFill>
                <a:latin typeface="Helvetica" pitchFamily="34" charset="0"/>
              </a:rPr>
              <a:t>We Care. We Serve. We Accomplish. </a:t>
            </a:r>
            <a:endParaRPr lang="en-US" sz="1400">
              <a:solidFill>
                <a:srgbClr val="B9A26D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1676400"/>
            <a:ext cx="4724400" cy="3570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atin typeface="+mn-lt"/>
              </a:rPr>
              <a:t>Lions campaign social mobilization activities include: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>
                <a:latin typeface="+mn-lt"/>
              </a:rPr>
              <a:t>Meetings with local and national leaders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>
                <a:latin typeface="+mn-lt"/>
              </a:rPr>
              <a:t>Funding radio, television, and printed awareness materials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>
                <a:latin typeface="+mn-lt"/>
              </a:rPr>
              <a:t>Kick-off events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>
                <a:latin typeface="+mn-lt"/>
              </a:rPr>
              <a:t>Volunteering at vaccination posts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1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828800"/>
            <a:ext cx="39020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9" descr="Page_Mosaic_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ight Triangle 11"/>
          <p:cNvSpPr>
            <a:spLocks noChangeArrowheads="1"/>
          </p:cNvSpPr>
          <p:nvPr/>
        </p:nvSpPr>
        <p:spPr bwMode="auto">
          <a:xfrm rot="10800000">
            <a:off x="6096000" y="5791200"/>
            <a:ext cx="309563" cy="228600"/>
          </a:xfrm>
          <a:prstGeom prst="rtTriangle">
            <a:avLst/>
          </a:prstGeom>
          <a:solidFill>
            <a:schemeClr val="bg1"/>
          </a:solidFill>
          <a:ln w="0">
            <a:noFill/>
            <a:round/>
            <a:headEnd/>
            <a:tailEnd/>
          </a:ln>
          <a:effectLst>
            <a:outerShdw algn="br" rotWithShape="0">
              <a:srgbClr val="808080">
                <a:alpha val="39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066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Measles and MR Campaigns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048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solidFill>
                  <a:srgbClr val="766A62"/>
                </a:solidFill>
                <a:latin typeface="Helvetica" pitchFamily="34" charset="0"/>
              </a:rPr>
              <a:t>We Care. We Serve. We Accomplish. </a:t>
            </a:r>
            <a:endParaRPr lang="en-US" sz="1400">
              <a:solidFill>
                <a:srgbClr val="B9A26D"/>
              </a:solidFill>
              <a:latin typeface="Calibri" pitchFamily="34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0"/>
            <a:ext cx="3598863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038600"/>
            <a:ext cx="3598863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3716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1295400"/>
            <a:ext cx="342900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9" descr="Page_Mosaic_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ight Triangle 11"/>
          <p:cNvSpPr>
            <a:spLocks noChangeArrowheads="1"/>
          </p:cNvSpPr>
          <p:nvPr/>
        </p:nvSpPr>
        <p:spPr bwMode="auto">
          <a:xfrm rot="10800000">
            <a:off x="6096000" y="5791200"/>
            <a:ext cx="309563" cy="228600"/>
          </a:xfrm>
          <a:prstGeom prst="rtTriangle">
            <a:avLst/>
          </a:prstGeom>
          <a:solidFill>
            <a:schemeClr val="bg1"/>
          </a:solidFill>
          <a:ln w="0">
            <a:noFill/>
            <a:round/>
            <a:headEnd/>
            <a:tailEnd/>
          </a:ln>
          <a:effectLst>
            <a:outerShdw algn="br" rotWithShape="0">
              <a:srgbClr val="808080">
                <a:alpha val="39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066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Measles and MR Campaigns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3048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solidFill>
                  <a:srgbClr val="766A62"/>
                </a:solidFill>
                <a:latin typeface="Helvetica" pitchFamily="34" charset="0"/>
              </a:rPr>
              <a:t>We Care. We Serve. We Accomplish. </a:t>
            </a:r>
            <a:endParaRPr lang="en-US" sz="1400">
              <a:solidFill>
                <a:srgbClr val="B9A26D"/>
              </a:solidFill>
              <a:latin typeface="Calibri" pitchFamily="34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191000"/>
            <a:ext cx="3598863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828800"/>
            <a:ext cx="3108325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371600"/>
            <a:ext cx="395922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9" descr="Page_Mosaic_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ight Triangle 11"/>
          <p:cNvSpPr>
            <a:spLocks noChangeArrowheads="1"/>
          </p:cNvSpPr>
          <p:nvPr/>
        </p:nvSpPr>
        <p:spPr bwMode="auto">
          <a:xfrm rot="10800000">
            <a:off x="6096000" y="5791200"/>
            <a:ext cx="309563" cy="228600"/>
          </a:xfrm>
          <a:prstGeom prst="rtTriangle">
            <a:avLst/>
          </a:prstGeom>
          <a:solidFill>
            <a:schemeClr val="bg1"/>
          </a:solidFill>
          <a:ln w="0">
            <a:noFill/>
            <a:round/>
            <a:headEnd/>
            <a:tailEnd/>
          </a:ln>
          <a:effectLst>
            <a:outerShdw algn="br" rotWithShape="0">
              <a:srgbClr val="808080">
                <a:alpha val="39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066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Routine Immunization</a:t>
            </a:r>
            <a:endParaRPr lang="en-US" sz="3200" smtClean="0"/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3048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solidFill>
                  <a:srgbClr val="766A62"/>
                </a:solidFill>
                <a:latin typeface="Helvetica" pitchFamily="34" charset="0"/>
              </a:rPr>
              <a:t>We Care. We Serve. We Accomplish. </a:t>
            </a:r>
            <a:endParaRPr lang="en-US" sz="1400">
              <a:solidFill>
                <a:srgbClr val="B9A26D"/>
              </a:solidFill>
              <a:latin typeface="Calibri" pitchFamily="34" charset="0"/>
            </a:endParaRP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457200" y="1676400"/>
            <a:ext cx="78486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71600" lvl="2" indent="-457200"/>
            <a:r>
              <a:rPr lang="en-US" sz="2100">
                <a:latin typeface="Calibri" pitchFamily="34" charset="0"/>
              </a:rPr>
              <a:t>Lions routine immunization support activities include:</a:t>
            </a:r>
          </a:p>
          <a:p>
            <a:pPr marL="1371600" lvl="2" indent="-457200"/>
            <a:endParaRPr lang="en-US" sz="2100">
              <a:latin typeface="Calibri" pitchFamily="34" charset="0"/>
            </a:endParaRPr>
          </a:p>
          <a:p>
            <a:pPr marL="1828800" lvl="3" indent="-457200">
              <a:buFont typeface="Arial" charset="0"/>
              <a:buChar char="•"/>
            </a:pPr>
            <a:r>
              <a:rPr lang="en-US" sz="2100">
                <a:latin typeface="Calibri" pitchFamily="34" charset="0"/>
              </a:rPr>
              <a:t>Involvement in world immunization week in Ethiopia</a:t>
            </a:r>
          </a:p>
          <a:p>
            <a:pPr marL="1828800" lvl="3" indent="-457200"/>
            <a:endParaRPr lang="en-US" sz="2100">
              <a:latin typeface="Calibri" pitchFamily="34" charset="0"/>
            </a:endParaRPr>
          </a:p>
          <a:p>
            <a:pPr marL="1828800" lvl="3" indent="-457200">
              <a:buFont typeface="Arial" charset="0"/>
              <a:buChar char="•"/>
            </a:pPr>
            <a:r>
              <a:rPr lang="en-US" sz="2100">
                <a:latin typeface="Calibri" pitchFamily="34" charset="0"/>
              </a:rPr>
              <a:t>Involvement in mother and child health week in Madagascar</a:t>
            </a:r>
          </a:p>
          <a:p>
            <a:pPr marL="1828800" lvl="3" indent="-457200"/>
            <a:endParaRPr lang="en-US" sz="2100">
              <a:latin typeface="Calibri" pitchFamily="34" charset="0"/>
            </a:endParaRPr>
          </a:p>
          <a:p>
            <a:pPr marL="1828800" lvl="3" indent="-457200">
              <a:buFont typeface="Arial" charset="0"/>
              <a:buChar char="•"/>
            </a:pPr>
            <a:r>
              <a:rPr lang="en-US" sz="2100">
                <a:latin typeface="Calibri" pitchFamily="34" charset="0"/>
              </a:rPr>
              <a:t>Vaccine awareness events in Mali</a:t>
            </a:r>
          </a:p>
          <a:p>
            <a:endParaRPr lang="en-US" sz="16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9" descr="Page_Mosaic_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ight Triangle 11"/>
          <p:cNvSpPr>
            <a:spLocks noChangeArrowheads="1"/>
          </p:cNvSpPr>
          <p:nvPr/>
        </p:nvSpPr>
        <p:spPr bwMode="auto">
          <a:xfrm rot="10800000">
            <a:off x="6096000" y="5791200"/>
            <a:ext cx="309563" cy="228600"/>
          </a:xfrm>
          <a:prstGeom prst="rtTriangle">
            <a:avLst/>
          </a:prstGeom>
          <a:solidFill>
            <a:schemeClr val="bg1"/>
          </a:solidFill>
          <a:ln w="0">
            <a:noFill/>
            <a:round/>
            <a:headEnd/>
            <a:tailEnd/>
          </a:ln>
          <a:effectLst>
            <a:outerShdw algn="br" rotWithShape="0">
              <a:srgbClr val="808080">
                <a:alpha val="39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066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Routine Immunization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3048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solidFill>
                  <a:srgbClr val="766A62"/>
                </a:solidFill>
                <a:latin typeface="Helvetica" pitchFamily="34" charset="0"/>
              </a:rPr>
              <a:t>We Care. We Serve. We Accomplish. </a:t>
            </a:r>
            <a:endParaRPr lang="en-US" sz="1400">
              <a:solidFill>
                <a:srgbClr val="B9A26D"/>
              </a:solidFill>
              <a:latin typeface="Calibri" pitchFamily="34" charset="0"/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828800"/>
            <a:ext cx="2541588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447800"/>
            <a:ext cx="341312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581400"/>
            <a:ext cx="34766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488</Words>
  <Application>Microsoft Office PowerPoint</Application>
  <PresentationFormat>On-screen Show (4:3)</PresentationFormat>
  <Paragraphs>101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Arial</vt:lpstr>
      <vt:lpstr>Helvetica</vt:lpstr>
      <vt:lpstr>Office Theme</vt:lpstr>
      <vt:lpstr>Supporting the Measles Rubella Initiative Globally, Impacting Communities Locally</vt:lpstr>
      <vt:lpstr>Slide 2</vt:lpstr>
      <vt:lpstr>Slide 3</vt:lpstr>
      <vt:lpstr>Social Mobilization and Advocacy</vt:lpstr>
      <vt:lpstr>Measles and MR Campaigns</vt:lpstr>
      <vt:lpstr>Measles and MR Campaigns</vt:lpstr>
      <vt:lpstr>Measles and MR Campaigns</vt:lpstr>
      <vt:lpstr>Routine Immunization</vt:lpstr>
      <vt:lpstr>Routine Immunization</vt:lpstr>
      <vt:lpstr>Routine Immunization</vt:lpstr>
      <vt:lpstr>Routine Immunization</vt:lpstr>
      <vt:lpstr>Fundraising</vt:lpstr>
      <vt:lpstr>Fundraising</vt:lpstr>
      <vt:lpstr>Fundraising</vt:lpstr>
      <vt:lpstr>Slide 15</vt:lpstr>
    </vt:vector>
  </TitlesOfParts>
  <Company>Lions Clubs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Bfutransky</dc:creator>
  <cp:lastModifiedBy>AlldayM</cp:lastModifiedBy>
  <cp:revision>53</cp:revision>
  <dcterms:created xsi:type="dcterms:W3CDTF">2012-09-10T14:39:55Z</dcterms:created>
  <dcterms:modified xsi:type="dcterms:W3CDTF">2012-09-17T18:38:24Z</dcterms:modified>
</cp:coreProperties>
</file>