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6" r:id="rId2"/>
    <p:sldId id="343" r:id="rId3"/>
    <p:sldId id="344" r:id="rId4"/>
    <p:sldId id="345" r:id="rId5"/>
    <p:sldId id="346" r:id="rId6"/>
    <p:sldId id="347" r:id="rId7"/>
    <p:sldId id="369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7" r:id="rId17"/>
    <p:sldId id="358" r:id="rId18"/>
    <p:sldId id="359" r:id="rId19"/>
    <p:sldId id="360" r:id="rId20"/>
    <p:sldId id="361" r:id="rId21"/>
    <p:sldId id="368" r:id="rId22"/>
    <p:sldId id="362" r:id="rId23"/>
    <p:sldId id="363" r:id="rId24"/>
    <p:sldId id="367" r:id="rId25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16A3BC0-2B45-4CDD-84A4-68BDB8775064}">
          <p14:sldIdLst>
            <p14:sldId id="366"/>
            <p14:sldId id="343"/>
            <p14:sldId id="344"/>
            <p14:sldId id="345"/>
            <p14:sldId id="346"/>
            <p14:sldId id="347"/>
            <p14:sldId id="369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7"/>
            <p14:sldId id="358"/>
            <p14:sldId id="359"/>
            <p14:sldId id="360"/>
            <p14:sldId id="361"/>
            <p14:sldId id="368"/>
            <p14:sldId id="362"/>
            <p14:sldId id="363"/>
            <p14:sldId id="3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60440" autoAdjust="0"/>
  </p:normalViewPr>
  <p:slideViewPr>
    <p:cSldViewPr>
      <p:cViewPr varScale="1">
        <p:scale>
          <a:sx n="67" d="100"/>
          <a:sy n="67" d="100"/>
        </p:scale>
        <p:origin x="-10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15CC5-3A70-4E18-95ED-D06FE6BEF19D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3708-3752-43F9-974B-2719AFEA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10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22867-0D29-463E-9DF9-9E742966BD82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6705"/>
            <a:ext cx="5335893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279B1-770D-4B4E-9EED-5921245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AC52E-2554-4198-95EC-C2E867109D59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F684311-6E6C-4425-8109-7BD90F98C7D3}" type="slidenum">
              <a:rPr lang="en-US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7EF6A8-1FF8-4C3C-BCE6-2451249E0927}" type="slidenum">
              <a:rPr lang="en-US" sz="1200">
                <a:latin typeface="+mn-lt"/>
                <a:cs typeface="+mn-cs"/>
              </a:rPr>
              <a:pPr algn="r">
                <a:defRPr/>
              </a:pPr>
              <a:t>13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Measles, BCG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HepB, DTP, OP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xfrm>
            <a:off x="668453" y="4715907"/>
            <a:ext cx="5332183" cy="4467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69B1-B6DB-432E-9842-FA575D6B08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8763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8763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8763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8763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FF778742-8BBD-4B49-8D42-D023C67B3380}" type="slidenum">
              <a:rPr lang="en-US" sz="1200" i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24</a:t>
            </a:fld>
            <a:endParaRPr lang="en-US" sz="1200" i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2730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665366" y="4715907"/>
            <a:ext cx="5338358" cy="4467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57197-04E6-4178-A5B4-0B03ED2F52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Call out weaknesses – AEFI and supervision.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5A8C-0AEC-4D7E-8022-17C7A998F5EE}" type="slidenum">
              <a:rPr lang="en-US"/>
              <a:pPr/>
              <a:t>1</a:t>
            </a:fld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3000" y="17526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1168" y="6029325"/>
            <a:ext cx="2144712" cy="514350"/>
          </a:xfrm>
          <a:prstGeom prst="rect">
            <a:avLst/>
          </a:prstGeom>
          <a:noFill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077200" y="5257800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June 2011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 descr="nrhm logo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67" y="5830291"/>
            <a:ext cx="1219200" cy="8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 descr="new_logo_english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30289"/>
            <a:ext cx="914400" cy="8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885420"/>
            <a:ext cx="3429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Measles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update- India</a:t>
            </a:r>
          </a:p>
          <a:p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205" y="476089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Dr. Satish Kumar Gupta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Health Specialist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UNICEF- India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86500"/>
            <a:ext cx="2362200" cy="37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September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686300" y="4191000"/>
            <a:ext cx="2730500" cy="137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686300" y="3073400"/>
            <a:ext cx="2743200" cy="1066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686300" y="1663700"/>
            <a:ext cx="3124200" cy="1371600"/>
          </a:xfrm>
          <a:prstGeom prst="rect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17" name="Text Box 2"/>
          <p:cNvSpPr txBox="1">
            <a:spLocks noChangeArrowheads="1"/>
          </p:cNvSpPr>
          <p:nvPr/>
        </p:nvSpPr>
        <p:spPr bwMode="auto">
          <a:xfrm>
            <a:off x="7429500" y="3429000"/>
            <a:ext cx="1676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latin typeface="Lucida Sans Unicode" pitchFamily="34" charset="0"/>
              </a:rPr>
              <a:t>Un-aware of need</a:t>
            </a:r>
          </a:p>
          <a:p>
            <a:pPr algn="ctr" eaLnBrk="1" hangingPunct="1"/>
            <a:r>
              <a:rPr lang="en-US" sz="1400" b="1">
                <a:latin typeface="Lucida Sans Unicode" pitchFamily="34" charset="0"/>
              </a:rPr>
              <a:t>(43.9%)</a:t>
            </a:r>
          </a:p>
        </p:txBody>
      </p:sp>
      <p:sp>
        <p:nvSpPr>
          <p:cNvPr id="11270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Reasons for un-vaccinated children: </a:t>
            </a:r>
            <a:b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RCA surveys results</a:t>
            </a:r>
          </a:p>
        </p:txBody>
      </p:sp>
      <p:graphicFrame>
        <p:nvGraphicFramePr>
          <p:cNvPr id="1127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2700" y="1625600"/>
          <a:ext cx="7770813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hart" r:id="rId3" imgW="7981950" imgH="4552950" progId="Excel.Chart.8">
                  <p:embed/>
                </p:oleObj>
              </mc:Choice>
              <mc:Fallback>
                <p:oleObj name="Chart" r:id="rId3" imgW="7981950" imgH="455295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1625600"/>
                        <a:ext cx="7770813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7797800" y="2047875"/>
            <a:ext cx="822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latin typeface="Lucida Sans Unicode" pitchFamily="34" charset="0"/>
              </a:rPr>
              <a:t>IEC/IPC</a:t>
            </a:r>
          </a:p>
          <a:p>
            <a:pPr algn="ctr" eaLnBrk="1" hangingPunct="1"/>
            <a:r>
              <a:rPr lang="en-US" sz="1400" b="1">
                <a:latin typeface="Lucida Sans Unicode" pitchFamily="34" charset="0"/>
              </a:rPr>
              <a:t>(43.7%)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7429500" y="4572000"/>
            <a:ext cx="163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latin typeface="Lucida Sans Unicode" pitchFamily="34" charset="0"/>
              </a:rPr>
              <a:t>Operational Gap</a:t>
            </a:r>
          </a:p>
          <a:p>
            <a:pPr algn="ctr" eaLnBrk="1" hangingPunct="1"/>
            <a:r>
              <a:rPr lang="en-US" sz="1400" b="1">
                <a:latin typeface="Lucida Sans Unicode" pitchFamily="34" charset="0"/>
              </a:rPr>
              <a:t>(3.7%)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-28575" y="5813425"/>
            <a:ext cx="4308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latin typeface="Lucida Sans Unicode" pitchFamily="34" charset="0"/>
              </a:rPr>
              <a:t>N=unvaccinated children; 30,200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latin typeface="Lucida Sans Unicode" pitchFamily="34" charset="0"/>
              </a:rPr>
              <a:t>Note: Figures are % of total responses provided</a:t>
            </a:r>
          </a:p>
        </p:txBody>
      </p:sp>
    </p:spTree>
    <p:extLst>
      <p:ext uri="{BB962C8B-B14F-4D97-AF65-F5344CB8AC3E}">
        <p14:creationId xmlns:p14="http://schemas.microsoft.com/office/powerpoint/2010/main" val="17400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6" grpId="0" animBg="1"/>
      <p:bldP spid="90117" grpId="0"/>
      <p:bldP spid="90120" grpId="0"/>
      <p:bldP spid="90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Selected session quality indicators</a:t>
            </a:r>
          </a:p>
        </p:txBody>
      </p:sp>
      <p:graphicFrame>
        <p:nvGraphicFramePr>
          <p:cNvPr id="66563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152400" y="2209800"/>
          <a:ext cx="8686800" cy="3868739"/>
        </p:xfrm>
        <a:graphic>
          <a:graphicData uri="http://schemas.openxmlformats.org/drawingml/2006/table">
            <a:tbl>
              <a:tblPr/>
              <a:tblGrid>
                <a:gridCol w="7213600"/>
                <a:gridCol w="14732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session site with adequate vaccine &amp; syringes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sites where diluents kept cool before reconstitution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sites where time of reconstitution written on vial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sites where reconstituted vials kept in the hole of  1 icepack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sites where sterile part of syringe remained untouched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sites where vaccinators following ‘no recapping’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89.4%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sites where vaccinators know what to do in case of a serious AEFI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sites having functional hub cutter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D3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sites where supervisor visited once in a day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75.4%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7523163" y="1789113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 Unicode MS" pitchFamily="34" charset="-128"/>
              </a:rPr>
              <a:t>n=22,343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31775" y="6451600"/>
            <a:ext cx="4100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n=campaign vaccination sessions were monitored</a:t>
            </a:r>
          </a:p>
        </p:txBody>
      </p:sp>
    </p:spTree>
    <p:extLst>
      <p:ext uri="{BB962C8B-B14F-4D97-AF65-F5344CB8AC3E}">
        <p14:creationId xmlns:p14="http://schemas.microsoft.com/office/powerpoint/2010/main" val="1386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4963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Enhanced AEFI surveillance during the Measles catch-up campaigns</a:t>
            </a:r>
          </a:p>
        </p:txBody>
      </p:sp>
      <p:graphicFrame>
        <p:nvGraphicFramePr>
          <p:cNvPr id="13315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0800" y="1270000"/>
          <a:ext cx="8112125" cy="48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4" imgW="8114479" imgH="4852837" progId="Excel.Chart.8">
                  <p:embed/>
                </p:oleObj>
              </mc:Choice>
              <mc:Fallback>
                <p:oleObj r:id="rId4" imgW="8114479" imgH="4852837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270000"/>
                        <a:ext cx="8112125" cy="48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8382000" cy="155257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41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Lucida Sans Unicode" pitchFamily="34" charset="0"/>
              </a:rPr>
              <a:t>304 minor AEFIs and 40 serious AEFIs reported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Lucida Sans Unicode" pitchFamily="34" charset="0"/>
              </a:rPr>
              <a:t>All serious AEFIs reported and correctly managed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Lucida Sans Unicode" pitchFamily="34" charset="0"/>
              </a:rPr>
              <a:t>NO DEATHS – VACCINE OR PROGRAMME RELATED</a:t>
            </a:r>
          </a:p>
        </p:txBody>
      </p:sp>
    </p:spTree>
    <p:extLst>
      <p:ext uri="{BB962C8B-B14F-4D97-AF65-F5344CB8AC3E}">
        <p14:creationId xmlns:p14="http://schemas.microsoft.com/office/powerpoint/2010/main" val="2240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652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Lesson learnt from 1</a:t>
            </a:r>
            <a:r>
              <a:rPr lang="en-US" sz="32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Phase:</a:t>
            </a:r>
            <a:b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Areas for improvement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763000" cy="5105400"/>
          </a:xfrm>
        </p:spPr>
        <p:txBody>
          <a:bodyPr/>
          <a:lstStyle/>
          <a:p>
            <a:r>
              <a:rPr lang="en-US" sz="2400" dirty="0" smtClean="0"/>
              <a:t>Coordination and planning:</a:t>
            </a:r>
          </a:p>
          <a:p>
            <a:pPr lvl="1"/>
            <a:r>
              <a:rPr lang="en-US" sz="2000" dirty="0" smtClean="0"/>
              <a:t>Better coordination of the three primary department of Health, Education and ICDS</a:t>
            </a:r>
          </a:p>
          <a:p>
            <a:pPr lvl="1"/>
            <a:r>
              <a:rPr lang="en-US" sz="2000" dirty="0" smtClean="0"/>
              <a:t>Clear timelines of availability of logistics </a:t>
            </a:r>
          </a:p>
          <a:p>
            <a:r>
              <a:rPr lang="en-US" sz="2400" dirty="0" smtClean="0"/>
              <a:t>Communication and advocacy:</a:t>
            </a:r>
          </a:p>
          <a:p>
            <a:pPr lvl="1"/>
            <a:r>
              <a:rPr lang="en-US" sz="2000" dirty="0" smtClean="0"/>
              <a:t>IEC ,BCC and interpersonal communication</a:t>
            </a:r>
          </a:p>
          <a:p>
            <a:pPr lvl="1"/>
            <a:r>
              <a:rPr lang="en-US" sz="2000" dirty="0" smtClean="0"/>
              <a:t>IAP, IMA and private doctors sensitization</a:t>
            </a:r>
          </a:p>
          <a:p>
            <a:pPr lvl="1"/>
            <a:r>
              <a:rPr lang="en-US" sz="2000" dirty="0" smtClean="0"/>
              <a:t>Private school principals orientation</a:t>
            </a:r>
          </a:p>
          <a:p>
            <a:r>
              <a:rPr lang="en-US" sz="2400" dirty="0" smtClean="0"/>
              <a:t>Vaccination in urban areas</a:t>
            </a:r>
          </a:p>
          <a:p>
            <a:r>
              <a:rPr lang="en-US" sz="2400" dirty="0" smtClean="0"/>
              <a:t>Injection waste management</a:t>
            </a:r>
          </a:p>
          <a:p>
            <a:r>
              <a:rPr lang="en-US" sz="2400" dirty="0" smtClean="0"/>
              <a:t>Supervision at all levels</a:t>
            </a:r>
          </a:p>
        </p:txBody>
      </p:sp>
      <p:pic>
        <p:nvPicPr>
          <p:cNvPr id="14340" name="Picture 4" descr="IMG_8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5425"/>
            <a:ext cx="35814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8" name="Picture 1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Measles SIA plan, India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342063" y="1633538"/>
            <a:ext cx="2262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Phase 2 A  (144 districts)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096000" y="1690688"/>
            <a:ext cx="288925" cy="1714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200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096000" y="1379538"/>
            <a:ext cx="288925" cy="171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200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342063" y="1325563"/>
            <a:ext cx="2406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Phase 1, 45 districts covered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342063" y="1951038"/>
            <a:ext cx="2333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Phase 2 B (81 districts)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096000" y="2008188"/>
            <a:ext cx="288925" cy="171450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200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6342063" y="2281238"/>
            <a:ext cx="2406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Phase 3 (91 districts)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096000" y="2324100"/>
            <a:ext cx="288925" cy="1714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200"/>
          </a:p>
        </p:txBody>
      </p:sp>
      <p:pic>
        <p:nvPicPr>
          <p:cNvPr id="15373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7" name="Picture 1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77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4343400"/>
            <a:ext cx="380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Total target- 135 million children</a:t>
            </a:r>
          </a:p>
          <a:p>
            <a:r>
              <a:rPr lang="en-US" sz="2000" b="1" dirty="0" smtClean="0"/>
              <a:t>Districts- 361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6359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 animBg="1"/>
      <p:bldP spid="88073" grpId="0"/>
      <p:bldP spid="880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Planned phases of measles catch-up campaigns</a:t>
            </a:r>
          </a:p>
        </p:txBody>
      </p:sp>
      <p:graphicFrame>
        <p:nvGraphicFramePr>
          <p:cNvPr id="129331" name="Group 307"/>
          <p:cNvGraphicFramePr>
            <a:graphicFrameLocks noGrp="1"/>
          </p:cNvGraphicFramePr>
          <p:nvPr/>
        </p:nvGraphicFramePr>
        <p:xfrm>
          <a:off x="0" y="1787525"/>
          <a:ext cx="9144000" cy="3617974"/>
        </p:xfrm>
        <a:graphic>
          <a:graphicData uri="http://schemas.openxmlformats.org/drawingml/2006/table">
            <a:tbl>
              <a:tblPr/>
              <a:tblGrid>
                <a:gridCol w="2057400"/>
                <a:gridCol w="1524000"/>
                <a:gridCol w="1371600"/>
                <a:gridCol w="1447800"/>
                <a:gridCol w="1524000"/>
                <a:gridCol w="1219200"/>
              </a:tblGrid>
              <a:tr h="5745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Phase 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Phase 2A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Phase 2B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Phase 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Total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1D5"/>
                    </a:solidFill>
                  </a:tcPr>
                </a:tc>
              </a:tr>
              <a:tr h="6126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Dates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Q4 2010 – Q2 2011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Q3 – Q4 2011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Q1 2012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Q4 2012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No. districts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144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361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Target population (9m-10yrs)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millions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14.0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41.5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33.4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47.0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135.0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Children vaccinated (millions)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12.0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25053" r="26817" b="24088"/>
          <a:stretch>
            <a:fillRect/>
          </a:stretch>
        </p:blipFill>
        <p:spPr bwMode="auto">
          <a:xfrm>
            <a:off x="681038" y="1524000"/>
            <a:ext cx="48815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Expansion of measles outbreak surveillance</a:t>
            </a:r>
          </a:p>
        </p:txBody>
      </p:sp>
      <p:sp>
        <p:nvSpPr>
          <p:cNvPr id="18436" name="Rectangle 18"/>
          <p:cNvSpPr>
            <a:spLocks noGrp="1"/>
          </p:cNvSpPr>
          <p:nvPr>
            <p:ph type="body" idx="1"/>
          </p:nvPr>
        </p:nvSpPr>
        <p:spPr>
          <a:xfrm>
            <a:off x="5562600" y="1676400"/>
            <a:ext cx="3581400" cy="4449763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 smtClean="0"/>
              <a:t>Reporting of clinical measles cases linked with AFP weekly reporting in these states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 smtClean="0"/>
              <a:t>One state level lab strengthened in each state testing for measles and rubella </a:t>
            </a:r>
            <a:r>
              <a:rPr lang="en-US" sz="2800" dirty="0" err="1" smtClean="0"/>
              <a:t>IgM</a:t>
            </a:r>
            <a:endParaRPr lang="en-US" sz="2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42875" y="4513263"/>
            <a:ext cx="322263" cy="2873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42875" y="4916488"/>
            <a:ext cx="322263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42875" y="5788025"/>
            <a:ext cx="322263" cy="287338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39763" y="4495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Lucida Sans Unicode" pitchFamily="34" charset="0"/>
              </a:rPr>
              <a:t>2006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639763" y="492125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Lucida Sans Unicode" pitchFamily="34" charset="0"/>
              </a:rPr>
              <a:t>2007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639763" y="579437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Lucida Sans Unicode" pitchFamily="34" charset="0"/>
              </a:rPr>
              <a:t>2010</a:t>
            </a:r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142875" y="5364163"/>
            <a:ext cx="322263" cy="287337"/>
          </a:xfrm>
          <a:prstGeom prst="rect">
            <a:avLst/>
          </a:prstGeom>
          <a:solidFill>
            <a:srgbClr val="FF66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639763" y="53609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Lucida Sans Unicode" pitchFamily="34" charset="0"/>
              </a:rPr>
              <a:t>2009</a:t>
            </a: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685800" y="6172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Lucida Sans Unicode" pitchFamily="34" charset="0"/>
              </a:rPr>
              <a:t>2011</a:t>
            </a:r>
            <a:endParaRPr lang="en-US" sz="1000" b="1">
              <a:latin typeface="Lucida Sans Unicode" pitchFamily="34" charset="0"/>
            </a:endParaRPr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142875" y="6205538"/>
            <a:ext cx="322263" cy="2873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93713" y="1639888"/>
          <a:ext cx="7967662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hart" r:id="rId4" imgW="6457910" imgH="3448132" progId="MSGraph.Chart.8">
                  <p:embed followColorScheme="full"/>
                </p:oleObj>
              </mc:Choice>
              <mc:Fallback>
                <p:oleObj name="Chart" r:id="rId4" imgW="6457910" imgH="344813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4116" b="6625"/>
                      <a:stretch>
                        <a:fillRect/>
                      </a:stretch>
                    </p:blipFill>
                    <p:spPr bwMode="auto">
                      <a:xfrm>
                        <a:off x="493713" y="1639888"/>
                        <a:ext cx="7967662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1371600"/>
            <a:ext cx="2971800" cy="4572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</a:rPr>
              <a:t>Total cases = 9,221</a:t>
            </a: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1447800" y="5638800"/>
            <a:ext cx="6410325" cy="442913"/>
            <a:chOff x="883" y="3782"/>
            <a:chExt cx="4038" cy="370"/>
          </a:xfrm>
        </p:grpSpPr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883" y="3782"/>
              <a:ext cx="4038" cy="37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          Vaccinated              Not Vaccinated             Unknown          </a:t>
              </a:r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3664" y="3888"/>
              <a:ext cx="256" cy="17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>
              <a:off x="939" y="3889"/>
              <a:ext cx="256" cy="17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2187" y="3891"/>
              <a:ext cx="256" cy="1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2819400" y="6172200"/>
            <a:ext cx="63246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200" b="1">
                <a:solidFill>
                  <a:schemeClr val="tx2"/>
                </a:solidFill>
                <a:latin typeface="Arial Unicode MS" pitchFamily="34" charset="-128"/>
              </a:rPr>
              <a:t>* Serologically and epidemiologically confirmed cases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200" b="1">
                <a:solidFill>
                  <a:schemeClr val="tx2"/>
                </a:solidFill>
                <a:latin typeface="Arial Unicode MS" pitchFamily="34" charset="-128"/>
              </a:rPr>
              <a:t>** Data from 8 states (Andhra Pradesh, Gujarat, Karnataka, Kerala, Madhya Pradesh, Rajasthan, Tamilnadu and West Bengal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-107950" y="6575425"/>
            <a:ext cx="224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/>
              <a:t>* data as on 15</a:t>
            </a:r>
            <a:r>
              <a:rPr lang="en-US" sz="1200" b="1" baseline="30000"/>
              <a:t>th</a:t>
            </a:r>
            <a:r>
              <a:rPr lang="en-US" sz="1200" b="1"/>
              <a:t> Jun, 2011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5562600" y="2451100"/>
            <a:ext cx="2971800" cy="10541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>
                <a:solidFill>
                  <a:schemeClr val="bg1"/>
                </a:solidFill>
                <a:latin typeface="Lucida Sans Unicode" pitchFamily="34" charset="0"/>
              </a:rPr>
              <a:t>61 % no or unknown vaccination status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>
                <a:solidFill>
                  <a:schemeClr val="bg1"/>
                </a:solidFill>
                <a:latin typeface="Lucida Sans Unicode" pitchFamily="34" charset="0"/>
              </a:rPr>
              <a:t>86 % &lt; 10 yrs of age</a:t>
            </a:r>
          </a:p>
        </p:txBody>
      </p:sp>
      <p:sp>
        <p:nvSpPr>
          <p:cNvPr id="19464" name="Rectangle 14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Serologically confirmed measles outbreaks:  </a:t>
            </a:r>
            <a:b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/>
              <a:t>Age and vaccination status of measles cases*, 2011</a:t>
            </a:r>
          </a:p>
        </p:txBody>
      </p:sp>
    </p:spTree>
    <p:extLst>
      <p:ext uri="{BB962C8B-B14F-4D97-AF65-F5344CB8AC3E}">
        <p14:creationId xmlns:p14="http://schemas.microsoft.com/office/powerpoint/2010/main" val="27016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11 m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8327" r="19237" b="3793"/>
          <a:stretch>
            <a:fillRect/>
          </a:stretch>
        </p:blipFill>
        <p:spPr bwMode="auto">
          <a:xfrm>
            <a:off x="26988" y="1445319"/>
            <a:ext cx="4184650" cy="44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134938" y="60325"/>
            <a:ext cx="94329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Serologically confirmed</a:t>
            </a:r>
            <a:r>
              <a:rPr lang="en-US" sz="3200" b="1" baseline="30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measles, rubella and mixed outbreaks</a:t>
            </a:r>
          </a:p>
          <a:p>
            <a:pPr algn="ctr" eaLnBrk="1" hangingPunct="1"/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1400" dirty="0">
                <a:latin typeface="Arial Unicode MS" pitchFamily="34" charset="-128"/>
              </a:rPr>
              <a:t>(Andhra Pradesh, Gujarat, Karnataka, Kerala, Madhya Pradesh, Rajasthan, Tamil Nadu and West Bengal)</a:t>
            </a:r>
            <a:r>
              <a:rPr lang="en-US" b="1" dirty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09800" y="4191000"/>
            <a:ext cx="18288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129 outbreaks</a:t>
            </a:r>
          </a:p>
        </p:txBody>
      </p:sp>
      <p:graphicFrame>
        <p:nvGraphicFramePr>
          <p:cNvPr id="120837" name="Group 5"/>
          <p:cNvGraphicFramePr>
            <a:graphicFrameLocks noGrp="1"/>
          </p:cNvGraphicFramePr>
          <p:nvPr/>
        </p:nvGraphicFramePr>
        <p:xfrm>
          <a:off x="2452688" y="5413375"/>
          <a:ext cx="2652712" cy="1098552"/>
        </p:xfrm>
        <a:graphic>
          <a:graphicData uri="http://schemas.openxmlformats.org/drawingml/2006/table">
            <a:tbl>
              <a:tblPr/>
              <a:tblGrid>
                <a:gridCol w="265271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261938" marR="0" lvl="0" indent="-26193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Measles outbreaks confirmed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261938" marR="0" lvl="0" indent="-26193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Rubella outbreaks confirmed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261938" marR="0" lvl="0" indent="-26193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Mixed outbreaks confirmed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0" name="Oval 18"/>
          <p:cNvSpPr>
            <a:spLocks noChangeArrowheads="1"/>
          </p:cNvSpPr>
          <p:nvPr/>
        </p:nvSpPr>
        <p:spPr bwMode="auto">
          <a:xfrm>
            <a:off x="2370138" y="5749925"/>
            <a:ext cx="100012" cy="1000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AutoShape 19"/>
          <p:cNvSpPr>
            <a:spLocks noChangeArrowheads="1"/>
          </p:cNvSpPr>
          <p:nvPr/>
        </p:nvSpPr>
        <p:spPr bwMode="auto">
          <a:xfrm>
            <a:off x="2370138" y="6000750"/>
            <a:ext cx="115887" cy="115888"/>
          </a:xfrm>
          <a:prstGeom prst="flowChartExtra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AutoShape 20"/>
          <p:cNvSpPr>
            <a:spLocks noChangeArrowheads="1"/>
          </p:cNvSpPr>
          <p:nvPr/>
        </p:nvSpPr>
        <p:spPr bwMode="auto">
          <a:xfrm>
            <a:off x="2370138" y="6278563"/>
            <a:ext cx="144462" cy="136525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1812925" y="5649913"/>
            <a:ext cx="6905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/>
              <a:t>109</a:t>
            </a:r>
          </a:p>
          <a:p>
            <a:pPr algn="ctr" eaLnBrk="1" hangingPunct="1"/>
            <a:r>
              <a:rPr lang="en-US" sz="1600" b="1"/>
              <a:t>10</a:t>
            </a:r>
          </a:p>
          <a:p>
            <a:pPr algn="ctr" eaLnBrk="1" hangingPunct="1"/>
            <a:r>
              <a:rPr lang="en-US" sz="1600" b="1"/>
              <a:t>10</a:t>
            </a:r>
          </a:p>
        </p:txBody>
      </p:sp>
      <p:sp>
        <p:nvSpPr>
          <p:cNvPr id="20494" name="Text Box 22"/>
          <p:cNvSpPr txBox="1">
            <a:spLocks noChangeArrowheads="1"/>
          </p:cNvSpPr>
          <p:nvPr/>
        </p:nvSpPr>
        <p:spPr bwMode="auto">
          <a:xfrm>
            <a:off x="1428750" y="1557338"/>
            <a:ext cx="1636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/>
              <a:t>2011*</a:t>
            </a:r>
          </a:p>
        </p:txBody>
      </p:sp>
      <p:sp>
        <p:nvSpPr>
          <p:cNvPr id="20495" name="Text Box 23"/>
          <p:cNvSpPr txBox="1">
            <a:spLocks noChangeArrowheads="1"/>
          </p:cNvSpPr>
          <p:nvPr/>
        </p:nvSpPr>
        <p:spPr bwMode="auto">
          <a:xfrm>
            <a:off x="3871913" y="6610350"/>
            <a:ext cx="5500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aseline="30000">
                <a:latin typeface="Arial Unicode MS" pitchFamily="34" charset="-128"/>
              </a:rPr>
              <a:t>#</a:t>
            </a:r>
            <a:r>
              <a:rPr lang="en-US" sz="1000">
                <a:latin typeface="Arial Unicode MS" pitchFamily="34" charset="-128"/>
              </a:rPr>
              <a:t> Outbreak confirmation for Measles: 2011  ≥ 2 cases IgM positive for measles and rubella  </a:t>
            </a:r>
          </a:p>
        </p:txBody>
      </p: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-26988" y="6584950"/>
            <a:ext cx="1935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* data as on 15</a:t>
            </a:r>
            <a:r>
              <a:rPr lang="en-US" sz="1000" b="1" baseline="30000"/>
              <a:t>th</a:t>
            </a:r>
            <a:r>
              <a:rPr lang="en-US" sz="1000" b="1"/>
              <a:t> Jun, 2011</a:t>
            </a:r>
          </a:p>
        </p:txBody>
      </p:sp>
      <p:pic>
        <p:nvPicPr>
          <p:cNvPr id="20497" name="Picture 25" descr="2010 ms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5551" r="25638" b="7448"/>
          <a:stretch>
            <a:fillRect/>
          </a:stretch>
        </p:blipFill>
        <p:spPr bwMode="auto">
          <a:xfrm>
            <a:off x="4616450" y="1612900"/>
            <a:ext cx="446563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26"/>
          <p:cNvSpPr txBox="1">
            <a:spLocks noChangeArrowheads="1"/>
          </p:cNvSpPr>
          <p:nvPr/>
        </p:nvSpPr>
        <p:spPr bwMode="auto">
          <a:xfrm>
            <a:off x="6096000" y="1576388"/>
            <a:ext cx="173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/>
              <a:t>2010</a:t>
            </a:r>
            <a:r>
              <a:rPr lang="en-US" sz="2800" b="1" baseline="52000" dirty="0"/>
              <a:t>#</a:t>
            </a:r>
          </a:p>
        </p:txBody>
      </p:sp>
      <p:sp>
        <p:nvSpPr>
          <p:cNvPr id="20499" name="Text Box 27"/>
          <p:cNvSpPr txBox="1">
            <a:spLocks noChangeArrowheads="1"/>
          </p:cNvSpPr>
          <p:nvPr/>
        </p:nvSpPr>
        <p:spPr bwMode="auto">
          <a:xfrm>
            <a:off x="4579938" y="5641975"/>
            <a:ext cx="6556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/>
              <a:t>198</a:t>
            </a:r>
          </a:p>
          <a:p>
            <a:pPr algn="ctr" eaLnBrk="1" hangingPunct="1"/>
            <a:r>
              <a:rPr lang="en-US" sz="1600" b="1"/>
              <a:t> 16</a:t>
            </a:r>
          </a:p>
          <a:p>
            <a:pPr algn="ctr" eaLnBrk="1" hangingPunct="1"/>
            <a:r>
              <a:rPr lang="en-US" sz="1600" b="1"/>
              <a:t>  5</a:t>
            </a:r>
          </a:p>
        </p:txBody>
      </p:sp>
      <p:sp>
        <p:nvSpPr>
          <p:cNvPr id="20500" name="Oval 28"/>
          <p:cNvSpPr>
            <a:spLocks noChangeArrowheads="1"/>
          </p:cNvSpPr>
          <p:nvPr/>
        </p:nvSpPr>
        <p:spPr bwMode="auto">
          <a:xfrm>
            <a:off x="4572000" y="5756275"/>
            <a:ext cx="100013" cy="1000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utoShape 29"/>
          <p:cNvSpPr>
            <a:spLocks noChangeArrowheads="1"/>
          </p:cNvSpPr>
          <p:nvPr/>
        </p:nvSpPr>
        <p:spPr bwMode="auto">
          <a:xfrm>
            <a:off x="4572000" y="5991225"/>
            <a:ext cx="115888" cy="115888"/>
          </a:xfrm>
          <a:prstGeom prst="flowChartExtra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AutoShape 30"/>
          <p:cNvSpPr>
            <a:spLocks noChangeArrowheads="1"/>
          </p:cNvSpPr>
          <p:nvPr/>
        </p:nvSpPr>
        <p:spPr bwMode="auto">
          <a:xfrm>
            <a:off x="4543425" y="6261100"/>
            <a:ext cx="144463" cy="136525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3" name="Text Box 31"/>
          <p:cNvSpPr txBox="1">
            <a:spLocks noChangeArrowheads="1"/>
          </p:cNvSpPr>
          <p:nvPr/>
        </p:nvSpPr>
        <p:spPr bwMode="auto">
          <a:xfrm>
            <a:off x="7010400" y="4191000"/>
            <a:ext cx="19050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219 outbreaks</a:t>
            </a:r>
          </a:p>
        </p:txBody>
      </p:sp>
      <p:sp>
        <p:nvSpPr>
          <p:cNvPr id="120864" name="Text Box 32"/>
          <p:cNvSpPr txBox="1">
            <a:spLocks noChangeArrowheads="1"/>
          </p:cNvSpPr>
          <p:nvPr/>
        </p:nvSpPr>
        <p:spPr bwMode="auto">
          <a:xfrm>
            <a:off x="2428081" y="2040507"/>
            <a:ext cx="4091782" cy="64135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 Unicode MS" pitchFamily="34" charset="-128"/>
              </a:rPr>
              <a:t>Widespread measles virus transmission indicating gaps in RI </a:t>
            </a:r>
          </a:p>
        </p:txBody>
      </p:sp>
    </p:spTree>
    <p:extLst>
      <p:ext uri="{BB962C8B-B14F-4D97-AF65-F5344CB8AC3E}">
        <p14:creationId xmlns:p14="http://schemas.microsoft.com/office/powerpoint/2010/main" val="24273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Presentation outline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600200"/>
            <a:ext cx="8991600" cy="4191000"/>
          </a:xfrm>
        </p:spPr>
        <p:txBody>
          <a:bodyPr/>
          <a:lstStyle/>
          <a:p>
            <a:r>
              <a:rPr lang="en-US" dirty="0" smtClean="0"/>
              <a:t>Global context</a:t>
            </a:r>
          </a:p>
          <a:p>
            <a:r>
              <a:rPr lang="en-US" dirty="0" smtClean="0"/>
              <a:t>Update on accelerated measles control</a:t>
            </a:r>
          </a:p>
          <a:p>
            <a:pPr lvl="1"/>
            <a:r>
              <a:rPr lang="en-US" dirty="0" smtClean="0"/>
              <a:t>MCV-2 in Routine services</a:t>
            </a:r>
          </a:p>
          <a:p>
            <a:pPr lvl="1"/>
            <a:r>
              <a:rPr lang="en-US" dirty="0" smtClean="0"/>
              <a:t>Catch-up campaigns</a:t>
            </a:r>
          </a:p>
          <a:p>
            <a:pPr lvl="1"/>
            <a:r>
              <a:rPr lang="en-US" dirty="0" smtClean="0"/>
              <a:t>Laboratory supported measles surveillance </a:t>
            </a:r>
          </a:p>
          <a:p>
            <a:r>
              <a:rPr lang="en-US" dirty="0" smtClean="0"/>
              <a:t>Linkages with RI, recent publications</a:t>
            </a:r>
          </a:p>
          <a:p>
            <a:r>
              <a:rPr lang="en-US" dirty="0" smtClean="0"/>
              <a:t>Summary and way forward</a:t>
            </a:r>
          </a:p>
        </p:txBody>
      </p:sp>
    </p:spTree>
    <p:extLst>
      <p:ext uri="{BB962C8B-B14F-4D97-AF65-F5344CB8AC3E}">
        <p14:creationId xmlns:p14="http://schemas.microsoft.com/office/powerpoint/2010/main" val="11089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5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Presentation outline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991600" cy="4191000"/>
          </a:xfrm>
        </p:spPr>
        <p:txBody>
          <a:bodyPr/>
          <a:lstStyle/>
          <a:p>
            <a:r>
              <a:rPr lang="en-US" dirty="0" smtClean="0"/>
              <a:t>Global context</a:t>
            </a:r>
          </a:p>
          <a:p>
            <a:r>
              <a:rPr lang="en-US" dirty="0" smtClean="0"/>
              <a:t>Update on accelerated measles control</a:t>
            </a:r>
          </a:p>
          <a:p>
            <a:pPr lvl="1"/>
            <a:r>
              <a:rPr lang="en-US" dirty="0" smtClean="0"/>
              <a:t>MCV-2 in Routine services</a:t>
            </a:r>
          </a:p>
          <a:p>
            <a:pPr lvl="1"/>
            <a:r>
              <a:rPr lang="en-US" dirty="0" smtClean="0"/>
              <a:t>Catch-up campaigns</a:t>
            </a:r>
          </a:p>
          <a:p>
            <a:pPr lvl="1"/>
            <a:r>
              <a:rPr lang="en-US" dirty="0" smtClean="0"/>
              <a:t>Laboratory supported measles surveillance </a:t>
            </a:r>
          </a:p>
          <a:p>
            <a:r>
              <a:rPr lang="en-US" dirty="0" smtClean="0"/>
              <a:t>Linkages with RI, recent publications</a:t>
            </a:r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032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RI – Measles synergies</a:t>
            </a:r>
          </a:p>
        </p:txBody>
      </p:sp>
      <p:sp>
        <p:nvSpPr>
          <p:cNvPr id="22531" name="Rectangl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Measles catch-up campaigns has helped, RI</a:t>
            </a:r>
          </a:p>
          <a:p>
            <a:pPr lvl="1"/>
            <a:r>
              <a:rPr lang="en-US" sz="2200" dirty="0" smtClean="0"/>
              <a:t>By augmenting AEFI surveillance (reporting &amp; management)</a:t>
            </a:r>
          </a:p>
          <a:p>
            <a:pPr lvl="1"/>
            <a:r>
              <a:rPr lang="en-US" sz="2200" dirty="0" smtClean="0"/>
              <a:t>By improving injection safety practices on a large scale</a:t>
            </a:r>
          </a:p>
          <a:p>
            <a:pPr lvl="1"/>
            <a:r>
              <a:rPr lang="en-US" sz="2200" dirty="0" smtClean="0"/>
              <a:t>By enforcing waste management practices (as per national guidelines)</a:t>
            </a:r>
          </a:p>
          <a:p>
            <a:pPr lvl="1"/>
            <a:r>
              <a:rPr lang="en-US" sz="2200" dirty="0" smtClean="0"/>
              <a:t>By optimizing cold-chain space &amp; efficient vaccine stock management practice at various levels (state/district/block)</a:t>
            </a:r>
          </a:p>
          <a:p>
            <a:pPr lvl="1"/>
            <a:r>
              <a:rPr lang="en-US" sz="2200" dirty="0" smtClean="0"/>
              <a:t>Encouraging  fixed-day , fixed-site session based approach</a:t>
            </a:r>
          </a:p>
          <a:p>
            <a:r>
              <a:rPr lang="en-US" sz="2800" dirty="0" smtClean="0"/>
              <a:t>RI-Measles Synergy study is being done in Jharkhand</a:t>
            </a:r>
          </a:p>
          <a:p>
            <a:r>
              <a:rPr lang="en-US" sz="2800" dirty="0" smtClean="0"/>
              <a:t>Year 2012 declared Year of intensification of RI</a:t>
            </a:r>
          </a:p>
          <a:p>
            <a:pPr lvl="1"/>
            <a:r>
              <a:rPr lang="en-US" sz="2400" dirty="0" smtClean="0"/>
              <a:t>Operational plan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4253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Recent Publications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083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"/>
            <a:ext cx="480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76800" y="1828800"/>
            <a:ext cx="4038600" cy="4800600"/>
          </a:xfrm>
        </p:spPr>
        <p:txBody>
          <a:bodyPr>
            <a:noAutofit/>
          </a:bodyPr>
          <a:lstStyle/>
          <a:p>
            <a:pPr marL="571500" indent="-571500"/>
            <a:r>
              <a:rPr lang="en-US" dirty="0"/>
              <a:t>Introduction Strategy of a second dose measles containing vaccine in India. Indian Pediatrics May 2011</a:t>
            </a:r>
          </a:p>
          <a:p>
            <a:pPr marL="571500" indent="-571500"/>
            <a:r>
              <a:rPr lang="en-US" dirty="0"/>
              <a:t>Measles vaccine </a:t>
            </a:r>
            <a:r>
              <a:rPr lang="en-US" dirty="0" err="1"/>
              <a:t>vs</a:t>
            </a:r>
            <a:r>
              <a:rPr lang="en-US" dirty="0"/>
              <a:t> MMR reply Indian  Pediatrics  Sept 2011</a:t>
            </a:r>
          </a:p>
          <a:p>
            <a:pPr marL="571500" indent="-571500"/>
            <a:r>
              <a:rPr lang="en-US" dirty="0"/>
              <a:t>Global Immunization Newsletter (GIN) November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Presentation outline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600200"/>
            <a:ext cx="8991600" cy="4191000"/>
          </a:xfrm>
        </p:spPr>
        <p:txBody>
          <a:bodyPr/>
          <a:lstStyle/>
          <a:p>
            <a:r>
              <a:rPr lang="en-US" dirty="0" smtClean="0"/>
              <a:t>Global context</a:t>
            </a:r>
          </a:p>
          <a:p>
            <a:r>
              <a:rPr lang="en-US" dirty="0" smtClean="0"/>
              <a:t>Update on accelerated measles control</a:t>
            </a:r>
          </a:p>
          <a:p>
            <a:pPr lvl="1"/>
            <a:r>
              <a:rPr lang="en-US" dirty="0" smtClean="0"/>
              <a:t>MCV-2 in Routine services</a:t>
            </a:r>
          </a:p>
          <a:p>
            <a:pPr lvl="1"/>
            <a:r>
              <a:rPr lang="en-US" dirty="0" smtClean="0"/>
              <a:t>Catch-up campaigns</a:t>
            </a:r>
          </a:p>
          <a:p>
            <a:pPr lvl="1"/>
            <a:r>
              <a:rPr lang="en-US" dirty="0" smtClean="0"/>
              <a:t>Laboratory supported measles surveillance </a:t>
            </a:r>
          </a:p>
          <a:p>
            <a:r>
              <a:rPr lang="en-US" dirty="0" smtClean="0"/>
              <a:t>Linkages with RI, recent publications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900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365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 conclude… </a:t>
            </a:r>
          </a:p>
        </p:txBody>
      </p:sp>
      <p:sp>
        <p:nvSpPr>
          <p:cNvPr id="24579" name="Rectangle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endParaRPr lang="en-GB" sz="2800" dirty="0" smtClean="0"/>
          </a:p>
          <a:p>
            <a:pPr>
              <a:lnSpc>
                <a:spcPct val="85000"/>
              </a:lnSpc>
            </a:pPr>
            <a:r>
              <a:rPr lang="en-GB" sz="2800" dirty="0" smtClean="0"/>
              <a:t>India is fully committed to control measles mortality as per its MYP</a:t>
            </a:r>
          </a:p>
          <a:p>
            <a:pPr>
              <a:lnSpc>
                <a:spcPct val="85000"/>
              </a:lnSpc>
            </a:pPr>
            <a:endParaRPr lang="en-GB" sz="2800" dirty="0"/>
          </a:p>
          <a:p>
            <a:pPr>
              <a:lnSpc>
                <a:spcPct val="85000"/>
              </a:lnSpc>
            </a:pPr>
            <a:r>
              <a:rPr lang="en-US" sz="2800" dirty="0" smtClean="0"/>
              <a:t>Expansion </a:t>
            </a:r>
            <a:r>
              <a:rPr lang="en-US" sz="2800" dirty="0"/>
              <a:t>of </a:t>
            </a:r>
            <a:r>
              <a:rPr lang="en-US" sz="2800" dirty="0" smtClean="0"/>
              <a:t>measles surveillance </a:t>
            </a:r>
            <a:r>
              <a:rPr lang="en-US" sz="2800" dirty="0"/>
              <a:t>to document virus transmission following the campaigns</a:t>
            </a:r>
          </a:p>
          <a:p>
            <a:pPr>
              <a:lnSpc>
                <a:spcPct val="85000"/>
              </a:lnSpc>
            </a:pPr>
            <a:endParaRPr lang="en-GB" sz="2800" dirty="0" smtClean="0"/>
          </a:p>
          <a:p>
            <a:pPr>
              <a:lnSpc>
                <a:spcPct val="85000"/>
              </a:lnSpc>
            </a:pPr>
            <a:r>
              <a:rPr lang="en-GB" sz="2800" dirty="0" smtClean="0"/>
              <a:t>Exploring how, Routine immunization could be further strengthened using Measles campaigns </a:t>
            </a:r>
          </a:p>
          <a:p>
            <a:pPr>
              <a:lnSpc>
                <a:spcPct val="85000"/>
              </a:lnSpc>
            </a:pPr>
            <a:endParaRPr lang="en-GB" sz="2800" dirty="0" smtClean="0"/>
          </a:p>
        </p:txBody>
      </p:sp>
      <p:pic>
        <p:nvPicPr>
          <p:cNvPr id="5" name="Picture 2" descr="E:\Pics\DSCN5753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47244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03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Develop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>
            <a:fillRect/>
          </a:stretch>
        </p:blipFill>
        <p:spPr bwMode="auto">
          <a:xfrm>
            <a:off x="2913" y="1"/>
            <a:ext cx="9144000" cy="680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6552861" y="6356450"/>
            <a:ext cx="2133794" cy="364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65" rIns="91330" bIns="45665" numCol="1" anchorCtr="0" compatLnSpc="1">
            <a:prstTxWarp prst="textNoShape">
              <a:avLst/>
            </a:prstTxWarp>
          </a:bodyPr>
          <a:lstStyle>
            <a:lvl1pPr eaLnBrk="0" hangingPunct="0">
              <a:defRPr sz="2300" i="1">
                <a:solidFill>
                  <a:schemeClr val="tx1"/>
                </a:solidFill>
                <a:latin typeface="Arial Unicode MS" pitchFamily="34" charset="-128"/>
              </a:defRPr>
            </a:lvl1pPr>
            <a:lvl2pPr marL="687897" indent="-264576" eaLnBrk="0" hangingPunct="0">
              <a:defRPr sz="2300" i="1">
                <a:solidFill>
                  <a:schemeClr val="tx1"/>
                </a:solidFill>
                <a:latin typeface="Arial Unicode MS" pitchFamily="34" charset="-128"/>
              </a:defRPr>
            </a:lvl2pPr>
            <a:lvl3pPr marL="1058304" indent="-211661" eaLnBrk="0" hangingPunct="0">
              <a:defRPr sz="2300" i="1">
                <a:solidFill>
                  <a:schemeClr val="tx1"/>
                </a:solidFill>
                <a:latin typeface="Arial Unicode MS" pitchFamily="34" charset="-128"/>
              </a:defRPr>
            </a:lvl3pPr>
            <a:lvl4pPr marL="1481625" indent="-211661" eaLnBrk="0" hangingPunct="0">
              <a:defRPr sz="2300" i="1">
                <a:solidFill>
                  <a:schemeClr val="tx1"/>
                </a:solidFill>
                <a:latin typeface="Arial Unicode MS" pitchFamily="34" charset="-128"/>
              </a:defRPr>
            </a:lvl4pPr>
            <a:lvl5pPr marL="1904947" indent="-211661" eaLnBrk="0" hangingPunct="0">
              <a:defRPr sz="2300" i="1">
                <a:solidFill>
                  <a:schemeClr val="tx1"/>
                </a:solidFill>
                <a:latin typeface="Arial Unicode MS" pitchFamily="34" charset="-128"/>
              </a:defRPr>
            </a:lvl5pPr>
            <a:lvl6pPr marL="2328268" indent="-21166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 Unicode MS" pitchFamily="34" charset="-128"/>
              </a:defRPr>
            </a:lvl6pPr>
            <a:lvl7pPr marL="2751590" indent="-21166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 Unicode MS" pitchFamily="34" charset="-128"/>
              </a:defRPr>
            </a:lvl7pPr>
            <a:lvl8pPr marL="3174911" indent="-21166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 Unicode MS" pitchFamily="34" charset="-128"/>
              </a:defRPr>
            </a:lvl8pPr>
            <a:lvl9pPr marL="3598233" indent="-21166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0C6C795E-161A-4236-9A2C-16612C3CFBCC}" type="slidenum">
              <a:rPr lang="en-US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eaLnBrk="1" hangingPunct="1"/>
              <a:t>24</a:t>
            </a:fld>
            <a:endParaRPr lang="en-US" sz="14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 rot="-2716732">
            <a:off x="3921098" y="3179247"/>
            <a:ext cx="2714625" cy="7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>
            <a:spAutoFit/>
          </a:bodyPr>
          <a:lstStyle>
            <a:lvl1pPr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C000"/>
                </a:solidFill>
                <a:latin typeface="Bradley Hand ITC" pitchFamily="66" charset="0"/>
              </a:rPr>
              <a:t>You got it!</a:t>
            </a:r>
            <a:endParaRPr lang="en-IN" b="1">
              <a:solidFill>
                <a:srgbClr val="FFC000"/>
              </a:solidFill>
              <a:latin typeface="Bradley Hand ITC" pitchFamily="66" charset="0"/>
            </a:endParaRPr>
          </a:p>
        </p:txBody>
      </p:sp>
      <p:sp>
        <p:nvSpPr>
          <p:cNvPr id="54277" name="Title 1"/>
          <p:cNvSpPr>
            <a:spLocks noGrp="1"/>
          </p:cNvSpPr>
          <p:nvPr>
            <p:ph type="ctrTitle"/>
          </p:nvPr>
        </p:nvSpPr>
        <p:spPr>
          <a:xfrm>
            <a:off x="5182280" y="0"/>
            <a:ext cx="3961720" cy="14912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Thank you!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00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Principles of accelerated measles control strategies in India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600200"/>
            <a:ext cx="8077200" cy="4876800"/>
          </a:xfrm>
        </p:spPr>
        <p:txBody>
          <a:bodyPr/>
          <a:lstStyle/>
          <a:p>
            <a:pPr marL="457200" indent="-457200">
              <a:spcBef>
                <a:spcPct val="65000"/>
              </a:spcBef>
              <a:buFont typeface="Wingdings" pitchFamily="2" charset="2"/>
              <a:buAutoNum type="arabicPeriod"/>
            </a:pPr>
            <a:r>
              <a:rPr lang="en-US" smtClean="0"/>
              <a:t>Improve and sustain routine immunization coverage (MCV-1)</a:t>
            </a:r>
          </a:p>
          <a:p>
            <a:pPr marL="457200" indent="-457200">
              <a:spcBef>
                <a:spcPct val="65000"/>
              </a:spcBef>
              <a:buFont typeface="Wingdings" pitchFamily="2" charset="2"/>
              <a:buAutoNum type="arabicPeriod"/>
            </a:pPr>
            <a:r>
              <a:rPr lang="en-US" smtClean="0"/>
              <a:t>Provide a second opportunity for measles immunization to all eligible children (MCV-2)</a:t>
            </a:r>
          </a:p>
          <a:p>
            <a:pPr marL="457200" indent="-457200">
              <a:spcBef>
                <a:spcPct val="65000"/>
              </a:spcBef>
              <a:buFont typeface="Wingdings" pitchFamily="2" charset="2"/>
              <a:buAutoNum type="arabicPeriod"/>
            </a:pPr>
            <a:r>
              <a:rPr lang="en-US" smtClean="0"/>
              <a:t>Sensitive, laboratory supported measles outbreak surveillance for case/outbreak confirmation</a:t>
            </a:r>
          </a:p>
          <a:p>
            <a:pPr marL="457200" indent="-457200">
              <a:spcBef>
                <a:spcPct val="65000"/>
              </a:spcBef>
              <a:buFont typeface="Wingdings" pitchFamily="2" charset="2"/>
              <a:buAutoNum type="arabicPeriod"/>
            </a:pPr>
            <a:r>
              <a:rPr lang="en-US" smtClean="0"/>
              <a:t>Fully investigate all detected measles outbreaks and ensure appropriate case management</a:t>
            </a:r>
          </a:p>
        </p:txBody>
      </p:sp>
    </p:spTree>
    <p:extLst>
      <p:ext uri="{BB962C8B-B14F-4D97-AF65-F5344CB8AC3E}">
        <p14:creationId xmlns:p14="http://schemas.microsoft.com/office/powerpoint/2010/main" val="2625614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Global Context: Worldwide measles vaccination delivery strategies, mid-2010</a:t>
            </a:r>
            <a:endParaRPr lang="en-US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14800" y="5514975"/>
            <a:ext cx="350838" cy="177800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40250" y="5514975"/>
            <a:ext cx="3343275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MCV1 &amp; MCV2, no SIAs </a:t>
            </a:r>
            <a:r>
              <a:rPr lang="en-US" sz="1050" i="1" dirty="0">
                <a:solidFill>
                  <a:srgbClr val="000000"/>
                </a:solidFill>
              </a:rPr>
              <a:t>(40 member states or 21%)</a:t>
            </a:r>
            <a:endParaRPr lang="en-US" sz="1050" i="1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114800" y="6215063"/>
            <a:ext cx="350838" cy="177800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40250" y="6216650"/>
            <a:ext cx="3136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MCV1 &amp; regular SIAs </a:t>
            </a:r>
            <a:r>
              <a:rPr lang="en-US" sz="1050" i="1" dirty="0">
                <a:solidFill>
                  <a:srgbClr val="000000"/>
                </a:solidFill>
              </a:rPr>
              <a:t>(59 member states or 31%)</a:t>
            </a:r>
            <a:endParaRPr lang="en-US" sz="2800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114800" y="5749925"/>
            <a:ext cx="350838" cy="1778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516438" y="5748338"/>
            <a:ext cx="417036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MCV1, MCV2 &amp; one-time catch-up </a:t>
            </a:r>
            <a:r>
              <a:rPr lang="en-US" sz="1050" i="1" dirty="0">
                <a:solidFill>
                  <a:srgbClr val="000000"/>
                </a:solidFill>
              </a:rPr>
              <a:t>(36 member states or 19%)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114800" y="5986463"/>
            <a:ext cx="350838" cy="1714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495800" y="5983288"/>
            <a:ext cx="3649663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MCV1, MCV2 &amp; regular SIAs </a:t>
            </a:r>
            <a:r>
              <a:rPr lang="en-US" sz="1050" i="1" dirty="0">
                <a:solidFill>
                  <a:srgbClr val="000000"/>
                </a:solidFill>
              </a:rPr>
              <a:t>(57 member states or 28%)</a:t>
            </a:r>
            <a:endParaRPr lang="en-US" sz="2800" dirty="0"/>
          </a:p>
        </p:txBody>
      </p:sp>
      <p:grpSp>
        <p:nvGrpSpPr>
          <p:cNvPr id="6155" name="Group 13"/>
          <p:cNvGrpSpPr>
            <a:grpSpLocks/>
          </p:cNvGrpSpPr>
          <p:nvPr/>
        </p:nvGrpSpPr>
        <p:grpSpPr bwMode="auto">
          <a:xfrm>
            <a:off x="228600" y="1371600"/>
            <a:ext cx="8724900" cy="2819400"/>
            <a:chOff x="144" y="864"/>
            <a:chExt cx="5496" cy="2412"/>
          </a:xfrm>
        </p:grpSpPr>
        <p:pic>
          <p:nvPicPr>
            <p:cNvPr id="615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64"/>
              <a:ext cx="5496" cy="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Rectangle 15"/>
            <p:cNvSpPr>
              <a:spLocks noChangeArrowheads="1"/>
            </p:cNvSpPr>
            <p:nvPr/>
          </p:nvSpPr>
          <p:spPr bwMode="auto">
            <a:xfrm>
              <a:off x="3840" y="1632"/>
              <a:ext cx="432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15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281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6049711">
            <a:off x="6113663" y="3902907"/>
            <a:ext cx="663482" cy="2281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08700" y="4572000"/>
            <a:ext cx="67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4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Presentation outline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534400" cy="4191000"/>
          </a:xfrm>
        </p:spPr>
        <p:txBody>
          <a:bodyPr/>
          <a:lstStyle/>
          <a:p>
            <a:r>
              <a:rPr lang="en-US" dirty="0" smtClean="0"/>
              <a:t>Global context</a:t>
            </a:r>
          </a:p>
          <a:p>
            <a:r>
              <a:rPr lang="en-US" dirty="0" smtClean="0"/>
              <a:t>Update on accelerated measles control</a:t>
            </a:r>
          </a:p>
          <a:p>
            <a:pPr lvl="1"/>
            <a:r>
              <a:rPr lang="en-US" dirty="0" smtClean="0"/>
              <a:t>MCV-2 in Routine services</a:t>
            </a:r>
          </a:p>
          <a:p>
            <a:pPr lvl="1"/>
            <a:r>
              <a:rPr lang="en-US" dirty="0" smtClean="0"/>
              <a:t>Catch-up campaigns</a:t>
            </a:r>
          </a:p>
          <a:p>
            <a:pPr lvl="1"/>
            <a:r>
              <a:rPr lang="en-US" dirty="0" smtClean="0"/>
              <a:t>Laboratory supported measles surveillance </a:t>
            </a:r>
          </a:p>
          <a:p>
            <a:r>
              <a:rPr lang="en-US" dirty="0" smtClean="0"/>
              <a:t>Linkages with RI, recent publications</a:t>
            </a:r>
          </a:p>
          <a:p>
            <a:r>
              <a:rPr lang="en-US" dirty="0" smtClean="0"/>
              <a:t>To conclude</a:t>
            </a:r>
          </a:p>
        </p:txBody>
      </p:sp>
    </p:spTree>
    <p:extLst>
      <p:ext uri="{BB962C8B-B14F-4D97-AF65-F5344CB8AC3E}">
        <p14:creationId xmlns:p14="http://schemas.microsoft.com/office/powerpoint/2010/main" val="14423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9188"/>
            <a:ext cx="7391400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10"/>
          <p:cNvGrpSpPr>
            <a:grpSpLocks/>
          </p:cNvGrpSpPr>
          <p:nvPr/>
        </p:nvGrpSpPr>
        <p:grpSpPr bwMode="auto">
          <a:xfrm>
            <a:off x="5981700" y="4191000"/>
            <a:ext cx="2857500" cy="1004888"/>
            <a:chOff x="3768" y="3033"/>
            <a:chExt cx="1800" cy="633"/>
          </a:xfrm>
        </p:grpSpPr>
        <p:sp>
          <p:nvSpPr>
            <p:cNvPr id="8198" name="Text Box 3"/>
            <p:cNvSpPr txBox="1">
              <a:spLocks noChangeArrowheads="1"/>
            </p:cNvSpPr>
            <p:nvPr/>
          </p:nvSpPr>
          <p:spPr bwMode="auto">
            <a:xfrm>
              <a:off x="4080" y="3033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SIA: MCV1 &lt;80%</a:t>
              </a:r>
            </a:p>
          </p:txBody>
        </p:sp>
        <p:sp>
          <p:nvSpPr>
            <p:cNvPr id="8199" name="Rectangle 4"/>
            <p:cNvSpPr>
              <a:spLocks noChangeArrowheads="1"/>
            </p:cNvSpPr>
            <p:nvPr/>
          </p:nvSpPr>
          <p:spPr bwMode="auto">
            <a:xfrm>
              <a:off x="3768" y="3064"/>
              <a:ext cx="336" cy="24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0" name="Text Box 5"/>
            <p:cNvSpPr txBox="1">
              <a:spLocks noChangeArrowheads="1"/>
            </p:cNvSpPr>
            <p:nvPr/>
          </p:nvSpPr>
          <p:spPr bwMode="auto">
            <a:xfrm>
              <a:off x="4080" y="3403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RI: MCV1 </a:t>
              </a:r>
              <a:r>
                <a:rPr lang="en-US" u="sng"/>
                <a:t>&gt; </a:t>
              </a:r>
              <a:r>
                <a:rPr lang="en-US"/>
                <a:t>80%</a:t>
              </a:r>
            </a:p>
          </p:txBody>
        </p:sp>
        <p:sp>
          <p:nvSpPr>
            <p:cNvPr id="8201" name="Rectangle 6"/>
            <p:cNvSpPr>
              <a:spLocks noChangeArrowheads="1"/>
            </p:cNvSpPr>
            <p:nvPr/>
          </p:nvSpPr>
          <p:spPr bwMode="auto">
            <a:xfrm>
              <a:off x="3768" y="3426"/>
              <a:ext cx="336" cy="24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6" name="Rectangle 9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Dose of Measles vaccine: </a:t>
            </a:r>
            <a:b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State specific delivery strategies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0" y="6400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MCV1: Coverage of Measles containing vaccine per DLHS-3; CES-06 for Nagaland</a:t>
            </a:r>
          </a:p>
        </p:txBody>
      </p:sp>
    </p:spTree>
    <p:extLst>
      <p:ext uri="{BB962C8B-B14F-4D97-AF65-F5344CB8AC3E}">
        <p14:creationId xmlns:p14="http://schemas.microsoft.com/office/powerpoint/2010/main" val="21443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Dose of Measles 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 RI</a:t>
            </a:r>
            <a:endParaRPr lang="en-US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429000" cy="42211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17 states (MCV1&gt;80%) introduced  measles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dose in their routine immunization program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45 districts, who completed measles campaign in phase -1 are in process of introducing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dose in their RI program</a:t>
            </a:r>
            <a:endParaRPr lang="en-US" sz="2400" dirty="0"/>
          </a:p>
        </p:txBody>
      </p:sp>
      <p:pic>
        <p:nvPicPr>
          <p:cNvPr id="7170" name="Picture 2" descr="C:\Documents and Settings\SGUPTA\My Documents\Satish\BCC\IEC material posters\Measles 2nd dose IEC Prototypes_2010\Measles 2nd dose IEC\English\Poster\RI khasra 2 Poster_Eng Collection\RI-KH~1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9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2823" r="27818" b="10118"/>
          <a:stretch>
            <a:fillRect/>
          </a:stretch>
        </p:blipFill>
        <p:spPr bwMode="auto">
          <a:xfrm>
            <a:off x="152400" y="1447800"/>
            <a:ext cx="5254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MCV2 introduction through Supplementary Immunization Activity (SIA) in Phases</a:t>
            </a: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410200" y="2514600"/>
            <a:ext cx="3733800" cy="4343400"/>
          </a:xfrm>
        </p:spPr>
        <p:txBody>
          <a:bodyPr/>
          <a:lstStyle/>
          <a:p>
            <a:pPr marL="174625" lvl="1" indent="-174625" eaLnBrk="1" hangingPunct="1">
              <a:lnSpc>
                <a:spcPct val="85000"/>
              </a:lnSpc>
              <a:buClr>
                <a:srgbClr val="4D4D4D"/>
              </a:buClr>
              <a:buFont typeface="Wingdings" pitchFamily="2" charset="2"/>
              <a:buChar char="§"/>
            </a:pPr>
            <a:r>
              <a:rPr lang="en-US" sz="1900" b="1" dirty="0" smtClean="0"/>
              <a:t>Initiated in November 2010; </a:t>
            </a:r>
          </a:p>
          <a:p>
            <a:pPr marL="174625" lvl="1" indent="-174625" eaLnBrk="1" hangingPunct="1">
              <a:lnSpc>
                <a:spcPct val="85000"/>
              </a:lnSpc>
              <a:buClr>
                <a:srgbClr val="4D4D4D"/>
              </a:buClr>
              <a:buFont typeface="Wingdings" pitchFamily="2" charset="2"/>
              <a:buChar char="§"/>
            </a:pPr>
            <a:r>
              <a:rPr lang="en-US" sz="1900" b="1" dirty="0" smtClean="0"/>
              <a:t>45 districts from 13 states</a:t>
            </a:r>
          </a:p>
          <a:p>
            <a:pPr marL="749300" lvl="3" indent="-177800" eaLnBrk="1" hangingPunct="1">
              <a:lnSpc>
                <a:spcPct val="85000"/>
              </a:lnSpc>
              <a:spcBef>
                <a:spcPct val="40000"/>
              </a:spcBef>
              <a:buClr>
                <a:srgbClr val="4D4D4D"/>
              </a:buClr>
              <a:buFontTx/>
              <a:buChar char="o"/>
            </a:pPr>
            <a:r>
              <a:rPr lang="en-US" sz="1800" dirty="0" smtClean="0"/>
              <a:t>9 district from Chhattisgarh</a:t>
            </a:r>
          </a:p>
          <a:p>
            <a:pPr marL="749300" lvl="3" indent="-177800" eaLnBrk="1" hangingPunct="1">
              <a:lnSpc>
                <a:spcPct val="85000"/>
              </a:lnSpc>
              <a:spcBef>
                <a:spcPct val="40000"/>
              </a:spcBef>
              <a:buClr>
                <a:srgbClr val="4D4D4D"/>
              </a:buClr>
              <a:buFontTx/>
              <a:buChar char="o"/>
            </a:pPr>
            <a:r>
              <a:rPr lang="en-US" sz="1800" dirty="0" smtClean="0"/>
              <a:t>5 districts from each of the 6 states (Bihar, Jharkhand, Rajasthan, Madhya Pradesh, Gujarat &amp; Haryana) </a:t>
            </a:r>
          </a:p>
          <a:p>
            <a:pPr marL="749300" lvl="3" indent="-177800" eaLnBrk="1" hangingPunct="1">
              <a:lnSpc>
                <a:spcPct val="85000"/>
              </a:lnSpc>
              <a:spcBef>
                <a:spcPct val="40000"/>
              </a:spcBef>
              <a:buClr>
                <a:srgbClr val="4D4D4D"/>
              </a:buClr>
              <a:buFontTx/>
              <a:buChar char="o"/>
            </a:pPr>
            <a:r>
              <a:rPr lang="en-US" sz="1800" dirty="0" smtClean="0"/>
              <a:t>1 district from each of the 6 North-East states</a:t>
            </a:r>
            <a:endParaRPr lang="en-US" sz="1800" b="1" dirty="0" smtClean="0"/>
          </a:p>
          <a:p>
            <a:pPr marL="174625" lvl="1" indent="-174625" eaLnBrk="1" hangingPunct="1">
              <a:lnSpc>
                <a:spcPct val="85000"/>
              </a:lnSpc>
              <a:buClr>
                <a:srgbClr val="4D4D4D"/>
              </a:buClr>
              <a:buFont typeface="Wingdings" pitchFamily="2" charset="2"/>
              <a:buChar char="§"/>
            </a:pPr>
            <a:r>
              <a:rPr lang="en-US" sz="1900" b="1" dirty="0" smtClean="0"/>
              <a:t>Approximately 14 million target children 9 months – 10 </a:t>
            </a:r>
            <a:r>
              <a:rPr lang="en-US" sz="1900" b="1" dirty="0" err="1" smtClean="0"/>
              <a:t>yrs</a:t>
            </a:r>
            <a:endParaRPr lang="en-US" sz="1900" b="1" dirty="0" smtClean="0"/>
          </a:p>
          <a:p>
            <a:pPr marL="174625" lvl="1" indent="-174625" eaLnBrk="1" hangingPunct="1">
              <a:lnSpc>
                <a:spcPct val="85000"/>
              </a:lnSpc>
              <a:buClr>
                <a:srgbClr val="4D4D4D"/>
              </a:buClr>
              <a:buFont typeface="Wingdings" pitchFamily="2" charset="2"/>
              <a:buNone/>
            </a:pPr>
            <a:endParaRPr lang="en-US" sz="1900" b="1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19800" y="1752600"/>
            <a:ext cx="1981200" cy="519113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35967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Coverage achieved: Administrative and RCA monitoring</a:t>
            </a: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838200" y="5181600"/>
            <a:ext cx="7993063" cy="1004888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Lucida Sans Unicode" pitchFamily="34" charset="0"/>
              </a:rPr>
              <a:t>11,963,663 of 13,845,686 vaccinated (86.4%)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Lucida Sans Unicode" pitchFamily="34" charset="0"/>
              </a:rPr>
              <a:t>18 of 45 districts with &gt;= 90% coverage (40%)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6583363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/>
              <a:t>Data as on 12 July 2011</a:t>
            </a:r>
          </a:p>
        </p:txBody>
      </p: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-50800" y="1308100"/>
            <a:ext cx="9182100" cy="3949700"/>
            <a:chOff x="0" y="736"/>
            <a:chExt cx="5784" cy="2488"/>
          </a:xfrm>
        </p:grpSpPr>
        <p:graphicFrame>
          <p:nvGraphicFramePr>
            <p:cNvPr id="10246" name="Object 8"/>
            <p:cNvGraphicFramePr>
              <a:graphicFrameLocks noChangeAspect="1"/>
            </p:cNvGraphicFramePr>
            <p:nvPr/>
          </p:nvGraphicFramePr>
          <p:xfrm>
            <a:off x="0" y="736"/>
            <a:ext cx="5784" cy="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Chart" r:id="rId3" imgW="6953250" imgH="2990850" progId="Excel.Chart.8">
                    <p:embed/>
                  </p:oleObj>
                </mc:Choice>
                <mc:Fallback>
                  <p:oleObj name="Chart" r:id="rId3" imgW="6953250" imgH="299085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736"/>
                          <a:ext cx="5784" cy="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7" name="Line 9"/>
            <p:cNvSpPr>
              <a:spLocks noChangeShapeType="1"/>
            </p:cNvSpPr>
            <p:nvPr/>
          </p:nvSpPr>
          <p:spPr bwMode="auto">
            <a:xfrm>
              <a:off x="616" y="1160"/>
              <a:ext cx="5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15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2062</TotalTime>
  <Words>1114</Words>
  <Application>Microsoft Office PowerPoint</Application>
  <PresentationFormat>On-screen Show (4:3)</PresentationFormat>
  <Paragraphs>216</Paragraphs>
  <Slides>24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blank</vt:lpstr>
      <vt:lpstr>Chart</vt:lpstr>
      <vt:lpstr>Microsoft Excel Chart</vt:lpstr>
      <vt:lpstr>PowerPoint Presentation</vt:lpstr>
      <vt:lpstr>Presentation outline</vt:lpstr>
      <vt:lpstr>Principles of accelerated measles control strategies in India</vt:lpstr>
      <vt:lpstr>Global Context: Worldwide measles vaccination delivery strategies, mid-2010</vt:lpstr>
      <vt:lpstr>Presentation outline</vt:lpstr>
      <vt:lpstr>2nd Dose of Measles vaccine:  State specific delivery strategies</vt:lpstr>
      <vt:lpstr>2nd Dose of Measles in RI</vt:lpstr>
      <vt:lpstr>MCV2 introduction through Supplementary Immunization Activity (SIA) in Phases</vt:lpstr>
      <vt:lpstr>Coverage achieved: Administrative and RCA monitoring</vt:lpstr>
      <vt:lpstr>Reasons for un-vaccinated children:  RCA surveys results</vt:lpstr>
      <vt:lpstr>Selected session quality indicators</vt:lpstr>
      <vt:lpstr>Enhanced AEFI surveillance during the Measles catch-up campaigns</vt:lpstr>
      <vt:lpstr>Lesson learnt from 1st Phase: Areas for improvement </vt:lpstr>
      <vt:lpstr>Measles SIA plan, India</vt:lpstr>
      <vt:lpstr>Planned phases of measles catch-up campaigns</vt:lpstr>
      <vt:lpstr>Expansion of measles outbreak surveillance</vt:lpstr>
      <vt:lpstr>Serologically confirmed measles outbreaks:   Age and vaccination status of measles cases*, 2011</vt:lpstr>
      <vt:lpstr>PowerPoint Presentation</vt:lpstr>
      <vt:lpstr>Presentation outline</vt:lpstr>
      <vt:lpstr>RI – Measles synergies</vt:lpstr>
      <vt:lpstr>Recent Publications</vt:lpstr>
      <vt:lpstr>Presentation outline</vt:lpstr>
      <vt:lpstr>To conclude… </vt:lpstr>
      <vt:lpstr> Thank you!   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vmalur</dc:creator>
  <cp:lastModifiedBy>Satish Gupta</cp:lastModifiedBy>
  <cp:revision>466</cp:revision>
  <cp:lastPrinted>2011-06-06T12:23:29Z</cp:lastPrinted>
  <dcterms:created xsi:type="dcterms:W3CDTF">2011-06-01T08:41:42Z</dcterms:created>
  <dcterms:modified xsi:type="dcterms:W3CDTF">2011-09-12T22:05:50Z</dcterms:modified>
</cp:coreProperties>
</file>