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64" r:id="rId4"/>
  </p:sldMasterIdLst>
  <p:notesMasterIdLst>
    <p:notesMasterId r:id="rId35"/>
  </p:notesMasterIdLst>
  <p:handoutMasterIdLst>
    <p:handoutMasterId r:id="rId36"/>
  </p:handoutMasterIdLst>
  <p:sldIdLst>
    <p:sldId id="335" r:id="rId5"/>
    <p:sldId id="324" r:id="rId6"/>
    <p:sldId id="282" r:id="rId7"/>
    <p:sldId id="284" r:id="rId8"/>
    <p:sldId id="332" r:id="rId9"/>
    <p:sldId id="333" r:id="rId10"/>
    <p:sldId id="285" r:id="rId11"/>
    <p:sldId id="300" r:id="rId12"/>
    <p:sldId id="298" r:id="rId13"/>
    <p:sldId id="308" r:id="rId14"/>
    <p:sldId id="293" r:id="rId15"/>
    <p:sldId id="326" r:id="rId16"/>
    <p:sldId id="307" r:id="rId17"/>
    <p:sldId id="297" r:id="rId18"/>
    <p:sldId id="287" r:id="rId19"/>
    <p:sldId id="325" r:id="rId20"/>
    <p:sldId id="310" r:id="rId21"/>
    <p:sldId id="303" r:id="rId22"/>
    <p:sldId id="334" r:id="rId23"/>
    <p:sldId id="294" r:id="rId24"/>
    <p:sldId id="296" r:id="rId25"/>
    <p:sldId id="321" r:id="rId26"/>
    <p:sldId id="336" r:id="rId27"/>
    <p:sldId id="337" r:id="rId28"/>
    <p:sldId id="317" r:id="rId29"/>
    <p:sldId id="290" r:id="rId30"/>
    <p:sldId id="316" r:id="rId31"/>
    <p:sldId id="318" r:id="rId32"/>
    <p:sldId id="302" r:id="rId33"/>
    <p:sldId id="319" r:id="rId3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4152" userDrawn="1">
          <p15:clr>
            <a:srgbClr val="A4A3A4"/>
          </p15:clr>
        </p15:guide>
        <p15:guide id="2" pos="5364"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elnick, Alan" initials="MA" lastIdx="1" clrIdx="0"/>
  <p:cmAuthor id="1" name="Wes O'Seadna" initials="WO" lastIdx="1"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A5B"/>
    <a:srgbClr val="D8872A"/>
    <a:srgbClr val="FFFFFF"/>
    <a:srgbClr val="BCC135"/>
    <a:srgbClr val="DFA333"/>
    <a:srgbClr val="ED7D3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85BE263C-DBD7-4A20-BB59-AAB30ACAA65A}" styleName="Medium Style 3 - Accent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315" autoAdjust="0"/>
    <p:restoredTop sz="91415" autoAdjust="0"/>
  </p:normalViewPr>
  <p:slideViewPr>
    <p:cSldViewPr snapToGrid="0" snapToObjects="1">
      <p:cViewPr varScale="1">
        <p:scale>
          <a:sx n="66" d="100"/>
          <a:sy n="66" d="100"/>
        </p:scale>
        <p:origin x="1842" y="60"/>
      </p:cViewPr>
      <p:guideLst>
        <p:guide orient="horz" pos="4152"/>
        <p:guide pos="5364"/>
      </p:guideLst>
    </p:cSldViewPr>
  </p:slideViewPr>
  <p:outlineViewPr>
    <p:cViewPr>
      <p:scale>
        <a:sx n="33" d="100"/>
        <a:sy n="33" d="100"/>
      </p:scale>
      <p:origin x="0" y="0"/>
    </p:cViewPr>
  </p:outlineViewPr>
  <p:notesTextViewPr>
    <p:cViewPr>
      <p:scale>
        <a:sx n="1" d="1"/>
        <a:sy n="1" d="1"/>
      </p:scale>
      <p:origin x="0" y="0"/>
    </p:cViewPr>
  </p:notesTextViewPr>
  <p:sorterViewPr>
    <p:cViewPr>
      <p:scale>
        <a:sx n="66" d="100"/>
        <a:sy n="66" d="100"/>
      </p:scale>
      <p:origin x="0" y="0"/>
    </p:cViewPr>
  </p:sorterViewPr>
  <p:notesViewPr>
    <p:cSldViewPr snapToGrid="0" snapToObjects="1">
      <p:cViewPr varScale="1">
        <p:scale>
          <a:sx n="142" d="100"/>
          <a:sy n="142" d="100"/>
        </p:scale>
        <p:origin x="5864" y="176"/>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viewProps" Target="viewProps.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commentAuthors" Target="commentAuthors.xml"/><Relationship Id="rId40"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handoutMaster" Target="handoutMasters/handout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notesMaster" Target="notesMasters/notesMaster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layout>
        <c:manualLayout>
          <c:xMode val="edge"/>
          <c:yMode val="edge"/>
          <c:x val="3.5461886873216227E-2"/>
          <c:y val="5.8788539475115552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Confirmation Type</c:v>
                </c:pt>
              </c:strCache>
            </c:strRef>
          </c:tx>
          <c:dPt>
            <c:idx val="0"/>
            <c:bubble3D val="0"/>
            <c:spPr>
              <a:solidFill>
                <a:schemeClr val="accent6">
                  <a:shade val="76000"/>
                </a:schemeClr>
              </a:solidFill>
              <a:ln w="19050">
                <a:solidFill>
                  <a:schemeClr val="lt1"/>
                </a:solidFill>
              </a:ln>
              <a:effectLst/>
            </c:spPr>
            <c:extLst>
              <c:ext xmlns:c16="http://schemas.microsoft.com/office/drawing/2014/chart" uri="{C3380CC4-5D6E-409C-BE32-E72D297353CC}">
                <c16:uniqueId val="{00000002-8E43-4205-83D4-CEE513731BCD}"/>
              </c:ext>
            </c:extLst>
          </c:dPt>
          <c:dPt>
            <c:idx val="1"/>
            <c:bubble3D val="0"/>
            <c:spPr>
              <a:solidFill>
                <a:schemeClr val="accent6">
                  <a:tint val="77000"/>
                </a:schemeClr>
              </a:solidFill>
              <a:ln w="19050">
                <a:solidFill>
                  <a:schemeClr val="lt1"/>
                </a:solidFill>
              </a:ln>
              <a:effectLst/>
            </c:spPr>
            <c:extLst>
              <c:ext xmlns:c16="http://schemas.microsoft.com/office/drawing/2014/chart" uri="{C3380CC4-5D6E-409C-BE32-E72D297353CC}">
                <c16:uniqueId val="{00000001-8E43-4205-83D4-CEE513731BCD}"/>
              </c:ext>
            </c:extLst>
          </c:dPt>
          <c:dLbls>
            <c:dLbl>
              <c:idx val="0"/>
              <c:layout>
                <c:manualLayout>
                  <c:x val="-0.26601792392884366"/>
                  <c:y val="-0.1222896180028558"/>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43-4205-83D4-CEE513731BCD}"/>
                </c:ext>
              </c:extLst>
            </c:dLbl>
            <c:dLbl>
              <c:idx val="1"/>
              <c:layout>
                <c:manualLayout>
                  <c:x val="0.25799439422492326"/>
                  <c:y val="0.13619486465476066"/>
                </c:manualLayout>
              </c:layout>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43-4205-83D4-CEE513731BCD}"/>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Lab Confirmed</c:v>
                </c:pt>
                <c:pt idx="1">
                  <c:v>Epi-linked</c:v>
                </c:pt>
              </c:strCache>
            </c:strRef>
          </c:cat>
          <c:val>
            <c:numRef>
              <c:f>Sheet1!$B$2:$B$3</c:f>
              <c:numCache>
                <c:formatCode>General</c:formatCode>
                <c:ptCount val="2"/>
                <c:pt idx="0">
                  <c:v>41</c:v>
                </c:pt>
                <c:pt idx="1">
                  <c:v>30</c:v>
                </c:pt>
              </c:numCache>
            </c:numRef>
          </c:val>
          <c:extLst>
            <c:ext xmlns:c16="http://schemas.microsoft.com/office/drawing/2014/chart" uri="{C3380CC4-5D6E-409C-BE32-E72D297353CC}">
              <c16:uniqueId val="{00000000-8E43-4205-83D4-CEE513731BCD}"/>
            </c:ext>
          </c:extLst>
        </c:ser>
        <c:dLbls>
          <c:dLblPos val="bestFit"/>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1.8076125654744032E-2"/>
          <c:y val="0.27874529782611351"/>
          <c:w val="0.2945048594041263"/>
          <c:h val="0.263543930546201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layout>
        <c:manualLayout>
          <c:xMode val="edge"/>
          <c:yMode val="edge"/>
          <c:x val="1.6652981616441755E-5"/>
          <c:y val="0"/>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Vaccination Status</c:v>
                </c:pt>
              </c:strCache>
            </c:strRef>
          </c:tx>
          <c:dPt>
            <c:idx val="0"/>
            <c:bubble3D val="0"/>
            <c:spPr>
              <a:solidFill>
                <a:schemeClr val="accent6">
                  <a:shade val="76000"/>
                </a:schemeClr>
              </a:solidFill>
              <a:ln w="19050">
                <a:solidFill>
                  <a:schemeClr val="lt1"/>
                </a:solidFill>
              </a:ln>
              <a:effectLst/>
            </c:spPr>
            <c:extLst>
              <c:ext xmlns:c16="http://schemas.microsoft.com/office/drawing/2014/chart" uri="{C3380CC4-5D6E-409C-BE32-E72D297353CC}">
                <c16:uniqueId val="{00000001-067E-4A61-BC9E-79F201A2182C}"/>
              </c:ext>
            </c:extLst>
          </c:dPt>
          <c:dPt>
            <c:idx val="1"/>
            <c:bubble3D val="0"/>
            <c:spPr>
              <a:solidFill>
                <a:schemeClr val="accent6">
                  <a:tint val="77000"/>
                </a:schemeClr>
              </a:solidFill>
              <a:ln w="19050">
                <a:solidFill>
                  <a:schemeClr val="lt1"/>
                </a:solidFill>
              </a:ln>
              <a:effectLst/>
            </c:spPr>
            <c:extLst>
              <c:ext xmlns:c16="http://schemas.microsoft.com/office/drawing/2014/chart" uri="{C3380CC4-5D6E-409C-BE32-E72D297353CC}">
                <c16:uniqueId val="{00000003-067E-4A61-BC9E-79F201A2182C}"/>
              </c:ext>
            </c:extLst>
          </c:dPt>
          <c:dPt>
            <c:idx val="2"/>
            <c:bubble3D val="0"/>
            <c:spPr>
              <a:solidFill>
                <a:schemeClr val="accent6">
                  <a:tint val="65000"/>
                </a:schemeClr>
              </a:solidFill>
              <a:ln w="19050">
                <a:solidFill>
                  <a:schemeClr val="lt1"/>
                </a:solidFill>
              </a:ln>
              <a:effectLst/>
            </c:spPr>
            <c:extLst>
              <c:ext xmlns:c16="http://schemas.microsoft.com/office/drawing/2014/chart" uri="{C3380CC4-5D6E-409C-BE32-E72D297353CC}">
                <c16:uniqueId val="{00000005-A750-4283-BDA7-D6F592E42AB4}"/>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accent6"/>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Unvaccinated</c:v>
                </c:pt>
                <c:pt idx="1">
                  <c:v>Unverified</c:v>
                </c:pt>
                <c:pt idx="2">
                  <c:v>One MMR</c:v>
                </c:pt>
              </c:strCache>
            </c:strRef>
          </c:cat>
          <c:val>
            <c:numRef>
              <c:f>Sheet1!$B$2:$B$4</c:f>
              <c:numCache>
                <c:formatCode>General</c:formatCode>
                <c:ptCount val="3"/>
                <c:pt idx="0">
                  <c:v>61</c:v>
                </c:pt>
                <c:pt idx="1">
                  <c:v>7</c:v>
                </c:pt>
                <c:pt idx="2">
                  <c:v>3</c:v>
                </c:pt>
              </c:numCache>
            </c:numRef>
          </c:val>
          <c:extLst>
            <c:ext xmlns:c16="http://schemas.microsoft.com/office/drawing/2014/chart" uri="{C3380CC4-5D6E-409C-BE32-E72D297353CC}">
              <c16:uniqueId val="{00000004-067E-4A61-BC9E-79F201A2182C}"/>
            </c:ext>
          </c:extLst>
        </c:ser>
        <c:dLbls>
          <c:dLblPos val="outEnd"/>
          <c:showLegendKey val="0"/>
          <c:showVal val="1"/>
          <c:showCatName val="0"/>
          <c:showSerName val="0"/>
          <c:showPercent val="0"/>
          <c:showBubbleSize val="0"/>
          <c:showLeaderLines val="1"/>
        </c:dLbls>
        <c:firstSliceAng val="0"/>
      </c:pieChart>
      <c:spPr>
        <a:noFill/>
        <a:ln>
          <a:noFill/>
        </a:ln>
        <a:effectLst/>
      </c:spPr>
    </c:plotArea>
    <c:legend>
      <c:legendPos val="b"/>
      <c:layout>
        <c:manualLayout>
          <c:xMode val="edge"/>
          <c:yMode val="edge"/>
          <c:x val="4.9035086343353774E-4"/>
          <c:y val="0.21886166474727706"/>
          <c:w val="0.28517631510816221"/>
          <c:h val="0.4494030053574280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Age Range</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1-10 Years</c:v>
                </c:pt>
                <c:pt idx="1">
                  <c:v>11-18 Years</c:v>
                </c:pt>
                <c:pt idx="2">
                  <c:v>19-29 Years</c:v>
                </c:pt>
                <c:pt idx="3">
                  <c:v>30-39 Years</c:v>
                </c:pt>
              </c:strCache>
            </c:strRef>
          </c:cat>
          <c:val>
            <c:numRef>
              <c:f>Sheet1!$B$2:$B$5</c:f>
              <c:numCache>
                <c:formatCode>General</c:formatCode>
                <c:ptCount val="4"/>
                <c:pt idx="0">
                  <c:v>52</c:v>
                </c:pt>
                <c:pt idx="1">
                  <c:v>14</c:v>
                </c:pt>
                <c:pt idx="2">
                  <c:v>1</c:v>
                </c:pt>
                <c:pt idx="3">
                  <c:v>4</c:v>
                </c:pt>
              </c:numCache>
            </c:numRef>
          </c:val>
          <c:extLst>
            <c:ext xmlns:c16="http://schemas.microsoft.com/office/drawing/2014/chart" uri="{C3380CC4-5D6E-409C-BE32-E72D297353CC}">
              <c16:uniqueId val="{00000000-9C3D-4116-BB4C-B75A60CEF2D7}"/>
            </c:ext>
          </c:extLst>
        </c:ser>
        <c:dLbls>
          <c:dLblPos val="outEnd"/>
          <c:showLegendKey val="0"/>
          <c:showVal val="1"/>
          <c:showCatName val="0"/>
          <c:showSerName val="0"/>
          <c:showPercent val="0"/>
          <c:showBubbleSize val="0"/>
        </c:dLbls>
        <c:gapWidth val="219"/>
        <c:overlap val="-27"/>
        <c:axId val="119603200"/>
        <c:axId val="119605888"/>
      </c:barChart>
      <c:catAx>
        <c:axId val="119603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605888"/>
        <c:crosses val="autoZero"/>
        <c:auto val="1"/>
        <c:lblAlgn val="ctr"/>
        <c:lblOffset val="100"/>
        <c:noMultiLvlLbl val="0"/>
      </c:catAx>
      <c:valAx>
        <c:axId val="11960588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19603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3.xml><?xml version="1.0" encoding="utf-8"?>
<cs:colorStyle xmlns:cs="http://schemas.microsoft.com/office/drawing/2012/chartStyle" xmlns:a="http://schemas.openxmlformats.org/drawingml/2006/main" meth="withinLinear" id="19">
  <a:schemeClr val="accent6"/>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219D85E-939B-F44F-A06B-8ADEE0F99366}" type="datetimeFigureOut">
              <a:rPr lang="en-US" smtClean="0"/>
              <a:t>8/29/2019</a:t>
            </a:fld>
            <a:endParaRPr lang="en-US"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60D8527-D853-AA43-922D-46269FE724BE}" type="slidenum">
              <a:rPr lang="en-US" smtClean="0"/>
              <a:t>‹#›</a:t>
            </a:fld>
            <a:endParaRPr lang="en-US" dirty="0"/>
          </a:p>
        </p:txBody>
      </p:sp>
    </p:spTree>
    <p:extLst>
      <p:ext uri="{BB962C8B-B14F-4D97-AF65-F5344CB8AC3E}">
        <p14:creationId xmlns:p14="http://schemas.microsoft.com/office/powerpoint/2010/main" val="120746334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6D7CEB-8877-C748-AC58-FC405D8BA0F4}" type="datetimeFigureOut">
              <a:rPr lang="en-US" smtClean="0"/>
              <a:t>8/29/2019</a:t>
            </a:fld>
            <a:endParaRPr lang="en-US" dirty="0"/>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3FBD1CD-C9A7-3343-AB3F-0F32B4D81F28}" type="slidenum">
              <a:rPr lang="en-US" smtClean="0"/>
              <a:t>‹#›</a:t>
            </a:fld>
            <a:endParaRPr lang="en-US" dirty="0"/>
          </a:p>
        </p:txBody>
      </p:sp>
    </p:spTree>
    <p:extLst>
      <p:ext uri="{BB962C8B-B14F-4D97-AF65-F5344CB8AC3E}">
        <p14:creationId xmlns:p14="http://schemas.microsoft.com/office/powerpoint/2010/main" val="14823573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2000" dirty="0">
                <a:latin typeface="Calibri" panose="020F0502020204030204" pitchFamily="34" charset="0"/>
                <a:cs typeface="Calibri" panose="020F0502020204030204" pitchFamily="34" charset="0"/>
              </a:rPr>
              <a:t>Used to identify where the case may have been exposed and where they may have been while contagious (onset of </a:t>
            </a:r>
            <a:r>
              <a:rPr lang="en-US" sz="2000" dirty="0" err="1">
                <a:latin typeface="Calibri" panose="020F0502020204030204" pitchFamily="34" charset="0"/>
                <a:cs typeface="Calibri" panose="020F0502020204030204" pitchFamily="34" charset="0"/>
              </a:rPr>
              <a:t>prodrome</a:t>
            </a:r>
            <a:r>
              <a:rPr lang="en-US" sz="2000" dirty="0">
                <a:latin typeface="Calibri" panose="020F0502020204030204" pitchFamily="34" charset="0"/>
                <a:cs typeface="Calibri" panose="020F0502020204030204" pitchFamily="34" charset="0"/>
              </a:rPr>
              <a:t> until 4 days after rash onset)</a:t>
            </a:r>
          </a:p>
          <a:p>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4</a:t>
            </a:fld>
            <a:endParaRPr lang="en-US" dirty="0"/>
          </a:p>
        </p:txBody>
      </p:sp>
    </p:spTree>
    <p:extLst>
      <p:ext uri="{BB962C8B-B14F-4D97-AF65-F5344CB8AC3E}">
        <p14:creationId xmlns:p14="http://schemas.microsoft.com/office/powerpoint/2010/main" val="4254189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Suspect measles worksheet</a:t>
            </a:r>
          </a:p>
          <a:p>
            <a:pPr lvl="1"/>
            <a:r>
              <a:rPr lang="en-US" dirty="0"/>
              <a:t>Determination whether case is highly suspect based on clinical presentation, immunization status, exposure and travel history</a:t>
            </a:r>
          </a:p>
          <a:p>
            <a:pPr lvl="1"/>
            <a:r>
              <a:rPr lang="en-US" dirty="0"/>
              <a:t>Recommendations on laboratory testing, including how to collect and store specimens</a:t>
            </a:r>
          </a:p>
          <a:p>
            <a:pPr lvl="1"/>
            <a:r>
              <a:rPr lang="en-US" dirty="0"/>
              <a:t>Information on specimen collection and shipment to public health lab including Clark County Public Health contact information for shipping arrangements</a:t>
            </a:r>
          </a:p>
          <a:p>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6</a:t>
            </a:fld>
            <a:endParaRPr lang="en-US" dirty="0"/>
          </a:p>
        </p:txBody>
      </p:sp>
    </p:spTree>
    <p:extLst>
      <p:ext uri="{BB962C8B-B14F-4D97-AF65-F5344CB8AC3E}">
        <p14:creationId xmlns:p14="http://schemas.microsoft.com/office/powerpoint/2010/main" val="4827891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lnSpc>
                <a:spcPct val="110000"/>
              </a:lnSpc>
              <a:spcBef>
                <a:spcPts val="0"/>
              </a:spcBef>
              <a:spcAft>
                <a:spcPts val="0"/>
              </a:spcAft>
            </a:pPr>
            <a:r>
              <a:rPr lang="en-US" sz="2400" dirty="0">
                <a:latin typeface="Calibri" panose="020F0502020204030204" pitchFamily="34" charset="0"/>
                <a:cs typeface="Calibri" panose="020F0502020204030204" pitchFamily="34" charset="0"/>
              </a:rPr>
              <a:t>MMR to eligible unvaccinated if within 72 hours of exposure</a:t>
            </a:r>
          </a:p>
          <a:p>
            <a:pPr lvl="2">
              <a:spcBef>
                <a:spcPts val="0"/>
              </a:spcBef>
              <a:spcAft>
                <a:spcPts val="0"/>
              </a:spcAft>
            </a:pPr>
            <a:r>
              <a:rPr lang="en-US" sz="2000" dirty="0">
                <a:latin typeface="Calibri" panose="020F0502020204030204" pitchFamily="34" charset="0"/>
                <a:cs typeface="Calibri" panose="020F0502020204030204" pitchFamily="34" charset="0"/>
              </a:rPr>
              <a:t>83% effective if given within 72 hours</a:t>
            </a:r>
          </a:p>
          <a:p>
            <a:pPr lvl="2">
              <a:spcBef>
                <a:spcPts val="0"/>
              </a:spcBef>
              <a:spcAft>
                <a:spcPts val="0"/>
              </a:spcAft>
            </a:pPr>
            <a:r>
              <a:rPr lang="en-US" sz="2000" dirty="0">
                <a:latin typeface="Calibri" panose="020F0502020204030204" pitchFamily="34" charset="0"/>
                <a:cs typeface="Calibri" panose="020F0502020204030204" pitchFamily="34" charset="0"/>
              </a:rPr>
              <a:t>Do not give MMR post 72 hours but within incubation period because of potential confusion of vaccine rash with measles rash</a:t>
            </a:r>
          </a:p>
          <a:p>
            <a:pPr lvl="1">
              <a:spcBef>
                <a:spcPts val="0"/>
              </a:spcBef>
              <a:spcAft>
                <a:spcPts val="0"/>
              </a:spcAft>
            </a:pPr>
            <a:r>
              <a:rPr lang="en-US" sz="2400" dirty="0">
                <a:latin typeface="Calibri" panose="020F0502020204030204" pitchFamily="34" charset="0"/>
                <a:cs typeface="Calibri" panose="020F0502020204030204" pitchFamily="34" charset="0"/>
              </a:rPr>
              <a:t>IG within 6 days for:</a:t>
            </a:r>
          </a:p>
          <a:p>
            <a:pPr lvl="2">
              <a:spcBef>
                <a:spcPts val="0"/>
              </a:spcBef>
              <a:spcAft>
                <a:spcPts val="0"/>
              </a:spcAft>
            </a:pPr>
            <a:r>
              <a:rPr lang="en-US" sz="2000" dirty="0">
                <a:latin typeface="Calibri" panose="020F0502020204030204" pitchFamily="34" charset="0"/>
                <a:cs typeface="Calibri" panose="020F0502020204030204" pitchFamily="34" charset="0"/>
              </a:rPr>
              <a:t>Unvaccinated pregnant women</a:t>
            </a:r>
          </a:p>
          <a:p>
            <a:pPr lvl="2">
              <a:spcBef>
                <a:spcPts val="0"/>
              </a:spcBef>
              <a:spcAft>
                <a:spcPts val="0"/>
              </a:spcAft>
            </a:pPr>
            <a:r>
              <a:rPr lang="en-US" sz="2000" dirty="0">
                <a:latin typeface="Calibri" panose="020F0502020204030204" pitchFamily="34" charset="0"/>
                <a:cs typeface="Calibri" panose="020F0502020204030204" pitchFamily="34" charset="0"/>
              </a:rPr>
              <a:t>Infants</a:t>
            </a:r>
          </a:p>
          <a:p>
            <a:pPr lvl="2">
              <a:spcBef>
                <a:spcPts val="0"/>
              </a:spcBef>
              <a:spcAft>
                <a:spcPts val="0"/>
              </a:spcAft>
            </a:pPr>
            <a:r>
              <a:rPr lang="en-US" sz="2000" dirty="0">
                <a:latin typeface="Calibri" panose="020F0502020204030204" pitchFamily="34" charset="0"/>
                <a:cs typeface="Calibri" panose="020F0502020204030204" pitchFamily="34" charset="0"/>
              </a:rPr>
              <a:t>Severely immunocompromised and ineligible for vaccine</a:t>
            </a:r>
          </a:p>
          <a:p>
            <a:pPr lvl="2">
              <a:spcBef>
                <a:spcPts val="0"/>
              </a:spcBef>
              <a:spcAft>
                <a:spcPts val="0"/>
              </a:spcAft>
            </a:pPr>
            <a:r>
              <a:rPr lang="en-US" sz="2000" dirty="0">
                <a:latin typeface="Calibri" panose="020F0502020204030204" pitchFamily="34" charset="0"/>
                <a:cs typeface="Calibri" panose="020F0502020204030204" pitchFamily="34" charset="0"/>
              </a:rPr>
              <a:t>44 doses ultimately given</a:t>
            </a:r>
          </a:p>
          <a:p>
            <a:pPr>
              <a:spcAft>
                <a:spcPts val="0"/>
              </a:spcAft>
            </a:pPr>
            <a:r>
              <a:rPr lang="en-US" sz="2800" dirty="0">
                <a:latin typeface="Calibri" panose="020F0502020204030204" pitchFamily="34" charset="0"/>
                <a:cs typeface="Calibri" panose="020F0502020204030204" pitchFamily="34" charset="0"/>
              </a:rPr>
              <a:t>Routine Vaccination</a:t>
            </a:r>
            <a:r>
              <a:rPr lang="en-US" sz="3000" dirty="0">
                <a:latin typeface="Calibri" panose="020F0502020204030204" pitchFamily="34" charset="0"/>
                <a:cs typeface="Calibri" panose="020F0502020204030204" pitchFamily="34" charset="0"/>
              </a:rPr>
              <a:t>	</a:t>
            </a:r>
          </a:p>
          <a:p>
            <a:pPr lvl="1">
              <a:spcBef>
                <a:spcPts val="0"/>
              </a:spcBef>
              <a:spcAft>
                <a:spcPts val="0"/>
              </a:spcAft>
            </a:pPr>
            <a:r>
              <a:rPr lang="en-US" sz="2400" dirty="0">
                <a:latin typeface="Calibri" panose="020F0502020204030204" pitchFamily="34" charset="0"/>
                <a:cs typeface="Calibri" panose="020F0502020204030204" pitchFamily="34" charset="0"/>
              </a:rPr>
              <a:t>Do not extend to infants 6-11 months</a:t>
            </a:r>
          </a:p>
          <a:p>
            <a:pPr lvl="2">
              <a:spcBef>
                <a:spcPts val="0"/>
              </a:spcBef>
              <a:spcAft>
                <a:spcPts val="0"/>
              </a:spcAft>
            </a:pPr>
            <a:r>
              <a:rPr lang="en-US" sz="2000" dirty="0">
                <a:latin typeface="Calibri" panose="020F0502020204030204" pitchFamily="34" charset="0"/>
                <a:cs typeface="Calibri" panose="020F0502020204030204" pitchFamily="34" charset="0"/>
              </a:rPr>
              <a:t>Relatively low burden of disease in community, even with outbreak</a:t>
            </a:r>
          </a:p>
          <a:p>
            <a:pPr lvl="2">
              <a:spcBef>
                <a:spcPts val="0"/>
              </a:spcBef>
              <a:spcAft>
                <a:spcPts val="0"/>
              </a:spcAft>
            </a:pPr>
            <a:r>
              <a:rPr lang="en-US" sz="2000" dirty="0">
                <a:latin typeface="Calibri" panose="020F0502020204030204" pitchFamily="34" charset="0"/>
                <a:cs typeface="Calibri" panose="020F0502020204030204" pitchFamily="34" charset="0"/>
              </a:rPr>
              <a:t>Early vaccination leads to less robust response and attenuated response with future vaccinations</a:t>
            </a:r>
          </a:p>
          <a:p>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8</a:t>
            </a:fld>
            <a:endParaRPr lang="en-US" dirty="0"/>
          </a:p>
        </p:txBody>
      </p:sp>
    </p:spTree>
    <p:extLst>
      <p:ext uri="{BB962C8B-B14F-4D97-AF65-F5344CB8AC3E}">
        <p14:creationId xmlns:p14="http://schemas.microsoft.com/office/powerpoint/2010/main" val="40753723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dirty="0">
                <a:solidFill>
                  <a:schemeClr val="tx1"/>
                </a:solidFill>
                <a:effectLst/>
                <a:latin typeface="+mn-lt"/>
                <a:ea typeface="+mn-ea"/>
                <a:cs typeface="+mn-cs"/>
              </a:rPr>
              <a:t>Public exposures (i.e., church, school, and child care centers) most commonly occurred during the first 4 weeks of the outbreak, and decreased following communitywide implementation of CCPH-recommended outbreak control measures. Among the 30 patients identified after February 1, 26 (87%) were known contacts in quarantine and under active surveillance, decreasing public exposures by implementing effective social distancing strategies.</a:t>
            </a:r>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13</a:t>
            </a:fld>
            <a:endParaRPr lang="en-US" dirty="0"/>
          </a:p>
        </p:txBody>
      </p:sp>
    </p:spTree>
    <p:extLst>
      <p:ext uri="{BB962C8B-B14F-4D97-AF65-F5344CB8AC3E}">
        <p14:creationId xmlns:p14="http://schemas.microsoft.com/office/powerpoint/2010/main" val="34856571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Total: 849 students</a:t>
            </a:r>
            <a:r>
              <a:rPr lang="en-US" baseline="0" dirty="0"/>
              <a:t> excluded</a:t>
            </a:r>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14</a:t>
            </a:fld>
            <a:endParaRPr lang="en-US" dirty="0"/>
          </a:p>
        </p:txBody>
      </p:sp>
    </p:spTree>
    <p:extLst>
      <p:ext uri="{BB962C8B-B14F-4D97-AF65-F5344CB8AC3E}">
        <p14:creationId xmlns:p14="http://schemas.microsoft.com/office/powerpoint/2010/main" val="300302080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Days in response,</a:t>
            </a:r>
            <a:r>
              <a:rPr lang="en-US" baseline="0" dirty="0"/>
              <a:t> as of Wednesday, March 13</a:t>
            </a:r>
          </a:p>
          <a:p>
            <a:r>
              <a:rPr lang="en-US" baseline="0" dirty="0"/>
              <a:t>Estimated cost as of Friday, March 8</a:t>
            </a:r>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15</a:t>
            </a:fld>
            <a:endParaRPr lang="en-US" dirty="0"/>
          </a:p>
        </p:txBody>
      </p:sp>
    </p:spTree>
    <p:extLst>
      <p:ext uri="{BB962C8B-B14F-4D97-AF65-F5344CB8AC3E}">
        <p14:creationId xmlns:p14="http://schemas.microsoft.com/office/powerpoint/2010/main" val="41561625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Clark County exemption rates for K-12 students (2017-18 school year)</a:t>
            </a:r>
          </a:p>
          <a:p>
            <a:r>
              <a:rPr lang="en-US" dirty="0"/>
              <a:t>7.5% exemptions</a:t>
            </a:r>
          </a:p>
          <a:p>
            <a:pPr marL="285750" indent="-285750">
              <a:buFont typeface="Arial" panose="020B0604020202020204" pitchFamily="34" charset="0"/>
              <a:buChar char="•"/>
            </a:pPr>
            <a:r>
              <a:rPr lang="en-US" dirty="0"/>
              <a:t>5.9% personal exemptions</a:t>
            </a:r>
          </a:p>
          <a:p>
            <a:pPr marL="285750" indent="-285750">
              <a:buFont typeface="Arial" panose="020B0604020202020204" pitchFamily="34" charset="0"/>
              <a:buChar char="•"/>
            </a:pPr>
            <a:r>
              <a:rPr lang="en-US" dirty="0"/>
              <a:t>.9 medical exemptions</a:t>
            </a:r>
          </a:p>
          <a:p>
            <a:pPr marL="285750" indent="-285750">
              <a:buFont typeface="Arial" panose="020B0604020202020204" pitchFamily="34" charset="0"/>
              <a:buChar char="•"/>
            </a:pPr>
            <a:r>
              <a:rPr lang="en-US" dirty="0"/>
              <a:t>.6 religious exemptions</a:t>
            </a:r>
          </a:p>
        </p:txBody>
      </p:sp>
      <p:sp>
        <p:nvSpPr>
          <p:cNvPr id="4" name="Slide Number Placeholder 3"/>
          <p:cNvSpPr>
            <a:spLocks noGrp="1"/>
          </p:cNvSpPr>
          <p:nvPr>
            <p:ph type="sldNum" sz="quarter" idx="10"/>
          </p:nvPr>
        </p:nvSpPr>
        <p:spPr/>
        <p:txBody>
          <a:bodyPr/>
          <a:lstStyle/>
          <a:p>
            <a:fld id="{63FBD1CD-C9A7-3343-AB3F-0F32B4D81F28}" type="slidenum">
              <a:rPr lang="en-US" smtClean="0"/>
              <a:t>19</a:t>
            </a:fld>
            <a:endParaRPr lang="en-US" dirty="0"/>
          </a:p>
        </p:txBody>
      </p:sp>
    </p:spTree>
    <p:extLst>
      <p:ext uri="{BB962C8B-B14F-4D97-AF65-F5344CB8AC3E}">
        <p14:creationId xmlns:p14="http://schemas.microsoft.com/office/powerpoint/2010/main" val="2456318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FBD1CD-C9A7-3343-AB3F-0F32B4D81F28}" type="slidenum">
              <a:rPr lang="en-US" smtClean="0"/>
              <a:t>20</a:t>
            </a:fld>
            <a:endParaRPr lang="en-US" dirty="0"/>
          </a:p>
        </p:txBody>
      </p:sp>
    </p:spTree>
    <p:extLst>
      <p:ext uri="{BB962C8B-B14F-4D97-AF65-F5344CB8AC3E}">
        <p14:creationId xmlns:p14="http://schemas.microsoft.com/office/powerpoint/2010/main" val="21868484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Clark County MMR immunization rates (as of Dec. 31, 2018)</a:t>
            </a:r>
          </a:p>
          <a:p>
            <a:pPr marL="285750" indent="-285750">
              <a:buFont typeface="Arial" panose="020B0604020202020204" pitchFamily="34" charset="0"/>
              <a:buChar char="•"/>
            </a:pPr>
            <a:r>
              <a:rPr lang="en-US" dirty="0"/>
              <a:t>78% of 6-to-18-year-olds have two doses</a:t>
            </a:r>
          </a:p>
          <a:p>
            <a:pPr marL="285750" indent="-285750">
              <a:buFont typeface="Arial" panose="020B0604020202020204" pitchFamily="34" charset="0"/>
              <a:buChar char="•"/>
            </a:pPr>
            <a:r>
              <a:rPr lang="en-US"/>
              <a:t>81% of 1-to-5-year-olds have one dose</a:t>
            </a:r>
          </a:p>
          <a:p>
            <a:endParaRPr lang="en-US"/>
          </a:p>
        </p:txBody>
      </p:sp>
      <p:sp>
        <p:nvSpPr>
          <p:cNvPr id="4" name="Slide Number Placeholder 3"/>
          <p:cNvSpPr>
            <a:spLocks noGrp="1"/>
          </p:cNvSpPr>
          <p:nvPr>
            <p:ph type="sldNum" sz="quarter" idx="10"/>
          </p:nvPr>
        </p:nvSpPr>
        <p:spPr/>
        <p:txBody>
          <a:bodyPr/>
          <a:lstStyle/>
          <a:p>
            <a:fld id="{63FBD1CD-C9A7-3343-AB3F-0F32B4D81F28}" type="slidenum">
              <a:rPr lang="en-US" smtClean="0"/>
              <a:t>21</a:t>
            </a:fld>
            <a:endParaRPr lang="en-US" dirty="0"/>
          </a:p>
        </p:txBody>
      </p:sp>
    </p:spTree>
    <p:extLst>
      <p:ext uri="{BB962C8B-B14F-4D97-AF65-F5344CB8AC3E}">
        <p14:creationId xmlns:p14="http://schemas.microsoft.com/office/powerpoint/2010/main" val="218684842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5" name="Rectangle 14"/>
          <p:cNvSpPr/>
          <p:nvPr/>
        </p:nvSpPr>
        <p:spPr bwMode="auto">
          <a:xfrm>
            <a:off x="0" y="1646242"/>
            <a:ext cx="9147175" cy="21224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800"/>
          </a:p>
        </p:txBody>
      </p:sp>
      <p:pic>
        <p:nvPicPr>
          <p:cNvPr id="7"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4026" y="514004"/>
            <a:ext cx="1746250"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18315" y="492404"/>
            <a:ext cx="1863725"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a:spLocks noChangeArrowheads="1"/>
          </p:cNvSpPr>
          <p:nvPr/>
        </p:nvSpPr>
        <p:spPr bwMode="auto">
          <a:xfrm>
            <a:off x="3201593" y="6481765"/>
            <a:ext cx="274081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pitchFamily="34" charset="-128"/>
              </a:defRPr>
            </a:lvl1pPr>
            <a:lvl2pPr marL="742950" indent="-285750" eaLnBrk="0" hangingPunct="0">
              <a:defRPr>
                <a:solidFill>
                  <a:schemeClr val="tx1"/>
                </a:solidFill>
                <a:latin typeface="Arial" charset="0"/>
                <a:ea typeface="ＭＳ Ｐゴシック" pitchFamily="34" charset="-128"/>
              </a:defRPr>
            </a:lvl2pPr>
            <a:lvl3pPr marL="1143000" indent="-228600" eaLnBrk="0" hangingPunct="0">
              <a:defRPr>
                <a:solidFill>
                  <a:schemeClr val="tx1"/>
                </a:solidFill>
                <a:latin typeface="Arial" charset="0"/>
                <a:ea typeface="ＭＳ Ｐゴシック" pitchFamily="34" charset="-128"/>
              </a:defRPr>
            </a:lvl3pPr>
            <a:lvl4pPr marL="1600200" indent="-228600" eaLnBrk="0" hangingPunct="0">
              <a:defRPr>
                <a:solidFill>
                  <a:schemeClr val="tx1"/>
                </a:solidFill>
                <a:latin typeface="Arial" charset="0"/>
                <a:ea typeface="ＭＳ Ｐゴシック" pitchFamily="34" charset="-128"/>
              </a:defRPr>
            </a:lvl4pPr>
            <a:lvl5pPr marL="2057400" indent="-228600" eaLnBrk="0" hangingPunct="0">
              <a:defRPr>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34" charset="-128"/>
              </a:defRPr>
            </a:lvl9pPr>
          </a:lstStyle>
          <a:p>
            <a:pPr algn="ctr" eaLnBrk="1" hangingPunct="1">
              <a:defRPr/>
            </a:pPr>
            <a:r>
              <a:rPr lang="en-US" altLang="en-US" sz="1600" dirty="0">
                <a:solidFill>
                  <a:schemeClr val="tx2"/>
                </a:solidFill>
                <a:latin typeface="Segoe UI" panose="020B0502040204020203" pitchFamily="34" charset="0"/>
                <a:ea typeface="Segoe UI" panose="020B0502040204020203" pitchFamily="34" charset="0"/>
                <a:cs typeface="Segoe UI" panose="020B0502040204020203" pitchFamily="34" charset="0"/>
              </a:rPr>
              <a:t>www.nwcphp.org/hot-topics</a:t>
            </a:r>
          </a:p>
        </p:txBody>
      </p:sp>
      <p:sp>
        <p:nvSpPr>
          <p:cNvPr id="10" name="Title 1"/>
          <p:cNvSpPr>
            <a:spLocks noGrp="1"/>
          </p:cNvSpPr>
          <p:nvPr>
            <p:ph type="ctrTitle"/>
          </p:nvPr>
        </p:nvSpPr>
        <p:spPr>
          <a:xfrm>
            <a:off x="3474720" y="1794117"/>
            <a:ext cx="5486400" cy="1826736"/>
          </a:xfrm>
        </p:spPr>
        <p:txBody>
          <a:bodyPr>
            <a:normAutofit/>
          </a:bodyPr>
          <a:lstStyle>
            <a:lvl1pPr>
              <a:defRPr sz="3600" b="1" i="1">
                <a:solidFill>
                  <a:schemeClr val="bg1"/>
                </a:solidFill>
                <a:latin typeface="+mj-lt"/>
                <a:cs typeface="Arial" pitchFamily="34" charset="0"/>
              </a:defRPr>
            </a:lvl1pPr>
          </a:lstStyle>
          <a:p>
            <a:r>
              <a:rPr lang="en-US"/>
              <a:t>Click to edit Master title style</a:t>
            </a:r>
            <a:endParaRPr lang="en-US" dirty="0"/>
          </a:p>
        </p:txBody>
      </p:sp>
      <p:sp>
        <p:nvSpPr>
          <p:cNvPr id="11" name="Subtitle 2"/>
          <p:cNvSpPr>
            <a:spLocks noGrp="1"/>
          </p:cNvSpPr>
          <p:nvPr>
            <p:ph type="subTitle" idx="1" hasCustomPrompt="1"/>
          </p:nvPr>
        </p:nvSpPr>
        <p:spPr>
          <a:xfrm>
            <a:off x="453264" y="4297680"/>
            <a:ext cx="5943600" cy="1828800"/>
          </a:xfrm>
        </p:spPr>
        <p:txBody>
          <a:bodyPr anchor="ctr" anchorCtr="0">
            <a:normAutofit/>
          </a:bodyPr>
          <a:lstStyle>
            <a:lvl1pPr marL="0" indent="0" algn="l">
              <a:buNone/>
              <a:defRPr sz="2000">
                <a:solidFill>
                  <a:schemeClr val="tx1"/>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pPr lvl="0"/>
            <a:r>
              <a:rPr lang="en-US" dirty="0"/>
              <a:t>Click to add presenter name and title</a:t>
            </a:r>
          </a:p>
        </p:txBody>
      </p:sp>
      <p:cxnSp>
        <p:nvCxnSpPr>
          <p:cNvPr id="12" name="Straight Connector 11"/>
          <p:cNvCxnSpPr>
            <a:stCxn id="9" idx="1"/>
          </p:cNvCxnSpPr>
          <p:nvPr/>
        </p:nvCxnSpPr>
        <p:spPr>
          <a:xfrm flipH="1">
            <a:off x="2" y="6651042"/>
            <a:ext cx="3201591" cy="13105"/>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5942325" y="6644489"/>
            <a:ext cx="3201591" cy="13105"/>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Picture Placeholder 15"/>
          <p:cNvSpPr>
            <a:spLocks noGrp="1"/>
          </p:cNvSpPr>
          <p:nvPr>
            <p:ph type="pic" sz="quarter" idx="11" hasCustomPrompt="1"/>
          </p:nvPr>
        </p:nvSpPr>
        <p:spPr>
          <a:xfrm>
            <a:off x="6858000" y="4297680"/>
            <a:ext cx="1828800" cy="1828800"/>
          </a:xfrm>
        </p:spPr>
        <p:txBody>
          <a:bodyPr>
            <a:normAutofit/>
          </a:bodyPr>
          <a:lstStyle>
            <a:lvl1pPr marL="0" indent="0" algn="ctr">
              <a:buNone/>
              <a:defRPr sz="1200" baseline="0">
                <a:solidFill>
                  <a:schemeClr val="bg2">
                    <a:lumMod val="90000"/>
                  </a:schemeClr>
                </a:solidFill>
              </a:defRPr>
            </a:lvl1pPr>
          </a:lstStyle>
          <a:p>
            <a:r>
              <a:rPr lang="en-US" dirty="0"/>
              <a:t>Click icon to place presenter organization logo here</a:t>
            </a:r>
          </a:p>
        </p:txBody>
      </p:sp>
      <p:sp>
        <p:nvSpPr>
          <p:cNvPr id="16" name="Espace réservé pour une image  2"/>
          <p:cNvSpPr>
            <a:spLocks noGrp="1"/>
          </p:cNvSpPr>
          <p:nvPr>
            <p:ph type="pic" idx="10" hasCustomPrompt="1"/>
          </p:nvPr>
        </p:nvSpPr>
        <p:spPr>
          <a:xfrm>
            <a:off x="0" y="1648707"/>
            <a:ext cx="3200400" cy="2120018"/>
          </a:xfrm>
        </p:spPr>
        <p:txBody>
          <a:bodyPr rtlCol="0">
            <a:normAutofit/>
          </a:bodyPr>
          <a:lstStyle>
            <a:lvl1pPr marL="0" indent="0" algn="ctr">
              <a:buNone/>
              <a:defRPr sz="1600" baseline="0">
                <a:solidFill>
                  <a:schemeClr val="accent2">
                    <a:lumMod val="40000"/>
                    <a:lumOff val="60000"/>
                  </a:schemeClr>
                </a:solidFill>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r>
              <a:rPr lang="fr-FR" noProof="0" dirty="0"/>
              <a:t>NWCPHP </a:t>
            </a:r>
            <a:r>
              <a:rPr lang="fr-FR" noProof="0" dirty="0" err="1"/>
              <a:t>will</a:t>
            </a:r>
            <a:r>
              <a:rPr lang="fr-FR" noProof="0" dirty="0"/>
              <a:t> </a:t>
            </a:r>
            <a:r>
              <a:rPr lang="fr-FR" noProof="0" dirty="0" err="1"/>
              <a:t>add</a:t>
            </a:r>
            <a:r>
              <a:rPr lang="fr-FR" noProof="0" dirty="0"/>
              <a:t> marketing image </a:t>
            </a:r>
            <a:r>
              <a:rPr lang="fr-FR" noProof="0" dirty="0" err="1"/>
              <a:t>here</a:t>
            </a:r>
            <a:r>
              <a:rPr lang="fr-FR" noProof="0" dirty="0"/>
              <a:t> </a:t>
            </a:r>
            <a:r>
              <a:rPr lang="fr-FR" noProof="0" dirty="0" err="1"/>
              <a:t>later</a:t>
            </a:r>
            <a:endParaRPr lang="fr-FR" noProof="0" dirty="0"/>
          </a:p>
        </p:txBody>
      </p:sp>
    </p:spTree>
    <p:extLst>
      <p:ext uri="{BB962C8B-B14F-4D97-AF65-F5344CB8AC3E}">
        <p14:creationId xmlns:p14="http://schemas.microsoft.com/office/powerpoint/2010/main" val="4146294085"/>
      </p:ext>
    </p:extLst>
  </p:cSld>
  <p:clrMapOvr>
    <a:masterClrMapping/>
  </p:clrMapOvr>
  <p:hf hdr="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Rectangle 5"/>
          <p:cNvSpPr/>
          <p:nvPr/>
        </p:nvSpPr>
        <p:spPr>
          <a:xfrm>
            <a:off x="0" y="0"/>
            <a:ext cx="91440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2983415229"/>
      </p:ext>
    </p:extLst>
  </p:cSld>
  <p:clrMapOvr>
    <a:masterClrMapping/>
  </p:clrMapOvr>
  <p:hf hdr="0"/>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Rectangle 7"/>
          <p:cNvSpPr/>
          <p:nvPr/>
        </p:nvSpPr>
        <p:spPr>
          <a:xfrm>
            <a:off x="-1" y="0"/>
            <a:ext cx="3579019" cy="6858000"/>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a:xfrm>
            <a:off x="3975834" y="987426"/>
            <a:ext cx="4624701" cy="506270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1868641474"/>
      </p:ext>
    </p:extLst>
  </p:cSld>
  <p:clrMapOvr>
    <a:masterClrMapping/>
  </p:clrMapOvr>
  <p:hf hdr="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3887391" y="987426"/>
            <a:ext cx="4629150" cy="4873625"/>
          </a:xfrm>
        </p:spPr>
        <p:txBody>
          <a:bodyPr anchor="t">
            <a:normAutofit/>
          </a:bodyPr>
          <a:lstStyle>
            <a:lvl1pPr marL="0" indent="0" algn="ctr">
              <a:buNone/>
              <a:defRPr sz="2800">
                <a:solidFill>
                  <a:schemeClr val="bg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8" name="Rectangle 7"/>
          <p:cNvSpPr/>
          <p:nvPr/>
        </p:nvSpPr>
        <p:spPr>
          <a:xfrm>
            <a:off x="-1" y="0"/>
            <a:ext cx="3579019" cy="6858000"/>
          </a:xfrm>
          <a:prstGeom prst="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9"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10"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26509740"/>
      </p:ext>
    </p:extLst>
  </p:cSld>
  <p:clrMapOvr>
    <a:masterClrMapping/>
  </p:clrMapOvr>
  <p:hf hdr="0"/>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594360" y="1463040"/>
            <a:ext cx="7955280"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9323930"/>
      </p:ext>
    </p:extLst>
  </p:cSld>
  <p:clrMapOvr>
    <a:masterClrMapping/>
  </p:clrMapOvr>
  <p:hf hd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731011"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
        <p:nvSpPr>
          <p:cNvPr id="5" name="Content Placeholder 2"/>
          <p:cNvSpPr>
            <a:spLocks noGrp="1"/>
          </p:cNvSpPr>
          <p:nvPr>
            <p:ph idx="10" hasCustomPrompt="1"/>
          </p:nvPr>
        </p:nvSpPr>
        <p:spPr>
          <a:xfrm>
            <a:off x="4765585"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3200546657"/>
      </p:ext>
    </p:extLst>
  </p:cSld>
  <p:clrMapOvr>
    <a:masterClrMapping/>
  </p:clrMapOvr>
  <p:hf hdr="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430997"/>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254908"/>
            <a:ext cx="3868340"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430997"/>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254908"/>
            <a:ext cx="3887391"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0"/>
            <a:ext cx="9144000"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2241369056"/>
      </p:ext>
    </p:extLst>
  </p:cSld>
  <p:clrMapOvr>
    <a:masterClrMapping/>
  </p:clrMapOvr>
  <p:hf hdr="0"/>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6" name="Rectangle 5"/>
          <p:cNvSpPr/>
          <p:nvPr/>
        </p:nvSpPr>
        <p:spPr>
          <a:xfrm>
            <a:off x="0" y="0"/>
            <a:ext cx="9144000"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4123041416"/>
      </p:ext>
    </p:extLst>
  </p:cSld>
  <p:clrMapOvr>
    <a:masterClrMapping/>
  </p:clrMapOvr>
  <p:hf hdr="0"/>
</p:sldLayout>
</file>

<file path=ppt/slideLayouts/slideLayout17.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8" name="Rectangle 7"/>
          <p:cNvSpPr/>
          <p:nvPr/>
        </p:nvSpPr>
        <p:spPr>
          <a:xfrm>
            <a:off x="-1" y="0"/>
            <a:ext cx="3579019" cy="6858000"/>
          </a:xfrm>
          <a:prstGeom prst="rect">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a:xfrm>
            <a:off x="3975834" y="987426"/>
            <a:ext cx="4624701" cy="506270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398963595"/>
      </p:ext>
    </p:extLst>
  </p:cSld>
  <p:clrMapOvr>
    <a:masterClrMapping/>
  </p:clrMapOvr>
  <p:hf hdr="0"/>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1_Picture with Caption">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3887391" y="987426"/>
            <a:ext cx="4629150" cy="4873625"/>
          </a:xfrm>
        </p:spPr>
        <p:txBody>
          <a:bodyPr anchor="t">
            <a:normAutofit/>
          </a:bodyPr>
          <a:lstStyle>
            <a:lvl1pPr marL="0" indent="0" algn="ctr">
              <a:buNone/>
              <a:defRPr sz="2800">
                <a:solidFill>
                  <a:schemeClr val="bg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8" name="Rectangle 7"/>
          <p:cNvSpPr/>
          <p:nvPr/>
        </p:nvSpPr>
        <p:spPr>
          <a:xfrm>
            <a:off x="-1" y="0"/>
            <a:ext cx="3579019" cy="6858000"/>
          </a:xfrm>
          <a:prstGeom prst="rect">
            <a:avLst/>
          </a:prstGeom>
          <a:solidFill>
            <a:schemeClr val="accent5"/>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9"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10"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829097242"/>
      </p:ext>
    </p:extLst>
  </p:cSld>
  <p:clrMapOvr>
    <a:masterClrMapping/>
  </p:clrMapOvr>
  <p:hf hdr="0"/>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594360" y="1463040"/>
            <a:ext cx="7955280"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2248620964"/>
      </p:ext>
    </p:extLst>
  </p:cSld>
  <p:clrMapOvr>
    <a:masterClrMapping/>
  </p:clrMapOvr>
  <p:hf hdr="0"/>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Overview">
    <p:spTree>
      <p:nvGrpSpPr>
        <p:cNvPr id="1" name=""/>
        <p:cNvGrpSpPr/>
        <p:nvPr/>
      </p:nvGrpSpPr>
      <p:grpSpPr>
        <a:xfrm>
          <a:off x="0" y="0"/>
          <a:ext cx="0" cy="0"/>
          <a:chOff x="0" y="0"/>
          <a:chExt cx="0" cy="0"/>
        </a:xfrm>
      </p:grpSpPr>
      <p:sp>
        <p:nvSpPr>
          <p:cNvPr id="2" name="Rectangle 1"/>
          <p:cNvSpPr/>
          <p:nvPr/>
        </p:nvSpPr>
        <p:spPr>
          <a:xfrm>
            <a:off x="0" y="0"/>
            <a:ext cx="9144000" cy="962025"/>
          </a:xfrm>
          <a:prstGeom prst="rect">
            <a:avLst/>
          </a:prstGeom>
          <a:gradFill>
            <a:gsLst>
              <a:gs pos="0">
                <a:schemeClr val="accent5">
                  <a:lumMod val="40000"/>
                  <a:lumOff val="60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txBox="1">
            <a:spLocks/>
          </p:cNvSpPr>
          <p:nvPr/>
        </p:nvSpPr>
        <p:spPr>
          <a:xfrm>
            <a:off x="2576871" y="211898"/>
            <a:ext cx="3990260" cy="553998"/>
          </a:xfrm>
          <a:prstGeom prst="rect">
            <a:avLst/>
          </a:prstGeom>
        </p:spPr>
        <p:txBody>
          <a:bodyPr wrap="none">
            <a:spAutoFit/>
          </a:bodyPr>
          <a:lstStyle>
            <a:lvl1pPr algn="l" rtl="0" eaLnBrk="0" fontAlgn="base" hangingPunct="0">
              <a:spcBef>
                <a:spcPct val="0"/>
              </a:spcBef>
              <a:spcAft>
                <a:spcPct val="0"/>
              </a:spcAft>
              <a:defRPr sz="3600" kern="1200">
                <a:solidFill>
                  <a:schemeClr val="accent2">
                    <a:lumMod val="75000"/>
                  </a:schemeClr>
                </a:solidFill>
                <a:latin typeface="Arial" pitchFamily="34" charset="0"/>
                <a:ea typeface="+mj-ea"/>
                <a:cs typeface="Arial" pitchFamily="34" charset="0"/>
              </a:defRPr>
            </a:lvl1pPr>
            <a:lvl2pPr algn="l" rtl="0" eaLnBrk="0" fontAlgn="base" hangingPunct="0">
              <a:spcBef>
                <a:spcPct val="0"/>
              </a:spcBef>
              <a:spcAft>
                <a:spcPct val="0"/>
              </a:spcAft>
              <a:defRPr sz="3600">
                <a:solidFill>
                  <a:schemeClr val="tx2"/>
                </a:solidFill>
                <a:latin typeface="Arial" charset="0"/>
                <a:cs typeface="Arial" charset="0"/>
              </a:defRPr>
            </a:lvl2pPr>
            <a:lvl3pPr algn="l" rtl="0" eaLnBrk="0" fontAlgn="base" hangingPunct="0">
              <a:spcBef>
                <a:spcPct val="0"/>
              </a:spcBef>
              <a:spcAft>
                <a:spcPct val="0"/>
              </a:spcAft>
              <a:defRPr sz="3600">
                <a:solidFill>
                  <a:schemeClr val="tx2"/>
                </a:solidFill>
                <a:latin typeface="Arial" charset="0"/>
                <a:cs typeface="Arial" charset="0"/>
              </a:defRPr>
            </a:lvl3pPr>
            <a:lvl4pPr algn="l" rtl="0" eaLnBrk="0" fontAlgn="base" hangingPunct="0">
              <a:spcBef>
                <a:spcPct val="0"/>
              </a:spcBef>
              <a:spcAft>
                <a:spcPct val="0"/>
              </a:spcAft>
              <a:defRPr sz="3600">
                <a:solidFill>
                  <a:schemeClr val="tx2"/>
                </a:solidFill>
                <a:latin typeface="Arial" charset="0"/>
                <a:cs typeface="Arial" charset="0"/>
              </a:defRPr>
            </a:lvl4pPr>
            <a:lvl5pPr algn="l" rtl="0" eaLnBrk="0" fontAlgn="base" hangingPunct="0">
              <a:spcBef>
                <a:spcPct val="0"/>
              </a:spcBef>
              <a:spcAft>
                <a:spcPct val="0"/>
              </a:spcAft>
              <a:defRPr sz="3600">
                <a:solidFill>
                  <a:schemeClr val="tx2"/>
                </a:solidFill>
                <a:latin typeface="Arial" charset="0"/>
                <a:cs typeface="Arial" charset="0"/>
              </a:defRPr>
            </a:lvl5pPr>
            <a:lvl6pPr marL="457189" algn="ctr" rtl="0" fontAlgn="base">
              <a:spcBef>
                <a:spcPct val="0"/>
              </a:spcBef>
              <a:spcAft>
                <a:spcPct val="0"/>
              </a:spcAft>
              <a:defRPr sz="4400">
                <a:solidFill>
                  <a:schemeClr val="tx1"/>
                </a:solidFill>
                <a:latin typeface="Arial" charset="0"/>
                <a:cs typeface="Arial" charset="0"/>
              </a:defRPr>
            </a:lvl6pPr>
            <a:lvl7pPr marL="914377" algn="ctr" rtl="0" fontAlgn="base">
              <a:spcBef>
                <a:spcPct val="0"/>
              </a:spcBef>
              <a:spcAft>
                <a:spcPct val="0"/>
              </a:spcAft>
              <a:defRPr sz="4400">
                <a:solidFill>
                  <a:schemeClr val="tx1"/>
                </a:solidFill>
                <a:latin typeface="Arial" charset="0"/>
                <a:cs typeface="Arial" charset="0"/>
              </a:defRPr>
            </a:lvl7pPr>
            <a:lvl8pPr marL="1371566" algn="ctr" rtl="0" fontAlgn="base">
              <a:spcBef>
                <a:spcPct val="0"/>
              </a:spcBef>
              <a:spcAft>
                <a:spcPct val="0"/>
              </a:spcAft>
              <a:defRPr sz="4400">
                <a:solidFill>
                  <a:schemeClr val="tx1"/>
                </a:solidFill>
                <a:latin typeface="Arial" charset="0"/>
                <a:cs typeface="Arial" charset="0"/>
              </a:defRPr>
            </a:lvl8pPr>
            <a:lvl9pPr marL="1828754" algn="ctr" rtl="0" fontAlgn="base">
              <a:spcBef>
                <a:spcPct val="0"/>
              </a:spcBef>
              <a:spcAft>
                <a:spcPct val="0"/>
              </a:spcAft>
              <a:defRPr sz="4400">
                <a:solidFill>
                  <a:schemeClr val="tx1"/>
                </a:solidFill>
                <a:latin typeface="Arial" charset="0"/>
                <a:cs typeface="Arial" charset="0"/>
              </a:defRPr>
            </a:lvl9pPr>
          </a:lstStyle>
          <a:p>
            <a:pPr algn="ctr"/>
            <a:r>
              <a:rPr lang="en-US" sz="3000" dirty="0">
                <a:solidFill>
                  <a:schemeClr val="accent2"/>
                </a:solidFill>
                <a:latin typeface="Segoe UI" panose="020B0502040204020203" pitchFamily="34" charset="0"/>
                <a:ea typeface="Segoe UI" panose="020B0502040204020203" pitchFamily="34" charset="0"/>
                <a:cs typeface="Segoe UI" panose="020B0502040204020203" pitchFamily="34" charset="0"/>
              </a:rPr>
              <a:t>Presentation Overview</a:t>
            </a:r>
          </a:p>
        </p:txBody>
      </p:sp>
      <p:cxnSp>
        <p:nvCxnSpPr>
          <p:cNvPr id="4" name="Straight Connector 3"/>
          <p:cNvCxnSpPr/>
          <p:nvPr/>
        </p:nvCxnSpPr>
        <p:spPr>
          <a:xfrm>
            <a:off x="97972" y="967493"/>
            <a:ext cx="8948057" cy="0"/>
          </a:xfrm>
          <a:prstGeom prst="line">
            <a:avLst/>
          </a:prstGeom>
          <a:ln w="1270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1996923"/>
      </p:ext>
    </p:extLst>
  </p:cSld>
  <p:clrMapOvr>
    <a:masterClrMapping/>
  </p:clrMapOvr>
  <p:hf hdr="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2_Two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731011"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
        <p:nvSpPr>
          <p:cNvPr id="5" name="Content Placeholder 2"/>
          <p:cNvSpPr>
            <a:spLocks noGrp="1"/>
          </p:cNvSpPr>
          <p:nvPr>
            <p:ph idx="10" hasCustomPrompt="1"/>
          </p:nvPr>
        </p:nvSpPr>
        <p:spPr>
          <a:xfrm>
            <a:off x="4765585"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1598912235"/>
      </p:ext>
    </p:extLst>
  </p:cSld>
  <p:clrMapOvr>
    <a:masterClrMapping/>
  </p:clrMapOvr>
  <p:hf hdr="0"/>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430997"/>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254908"/>
            <a:ext cx="3868340"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430997"/>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254908"/>
            <a:ext cx="3887391"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0"/>
            <a:ext cx="91440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3651128362"/>
      </p:ext>
    </p:extLst>
  </p:cSld>
  <p:clrMapOvr>
    <a:masterClrMapping/>
  </p:clrMapOvr>
  <p:hf hdr="0"/>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2_Title Only">
    <p:spTree>
      <p:nvGrpSpPr>
        <p:cNvPr id="1" name=""/>
        <p:cNvGrpSpPr/>
        <p:nvPr/>
      </p:nvGrpSpPr>
      <p:grpSpPr>
        <a:xfrm>
          <a:off x="0" y="0"/>
          <a:ext cx="0" cy="0"/>
          <a:chOff x="0" y="0"/>
          <a:chExt cx="0" cy="0"/>
        </a:xfrm>
      </p:grpSpPr>
      <p:sp>
        <p:nvSpPr>
          <p:cNvPr id="6" name="Rectangle 5"/>
          <p:cNvSpPr/>
          <p:nvPr/>
        </p:nvSpPr>
        <p:spPr>
          <a:xfrm>
            <a:off x="0" y="0"/>
            <a:ext cx="9144000"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146888736"/>
      </p:ext>
    </p:extLst>
  </p:cSld>
  <p:clrMapOvr>
    <a:masterClrMapping/>
  </p:clrMapOvr>
  <p:hf hdr="0"/>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2_Content with Caption">
    <p:spTree>
      <p:nvGrpSpPr>
        <p:cNvPr id="1" name=""/>
        <p:cNvGrpSpPr/>
        <p:nvPr/>
      </p:nvGrpSpPr>
      <p:grpSpPr>
        <a:xfrm>
          <a:off x="0" y="0"/>
          <a:ext cx="0" cy="0"/>
          <a:chOff x="0" y="0"/>
          <a:chExt cx="0" cy="0"/>
        </a:xfrm>
      </p:grpSpPr>
      <p:sp>
        <p:nvSpPr>
          <p:cNvPr id="8" name="Rectangle 7"/>
          <p:cNvSpPr/>
          <p:nvPr/>
        </p:nvSpPr>
        <p:spPr>
          <a:xfrm>
            <a:off x="-1" y="0"/>
            <a:ext cx="3579019" cy="6858000"/>
          </a:xfrm>
          <a:prstGeom prst="rect">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a:xfrm>
            <a:off x="3975834" y="987426"/>
            <a:ext cx="4624701" cy="506270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3488190001"/>
      </p:ext>
    </p:extLst>
  </p:cSld>
  <p:clrMapOvr>
    <a:masterClrMapping/>
  </p:clrMapOvr>
  <p:hf hdr="0"/>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2_Picture with Caption">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3887391" y="987426"/>
            <a:ext cx="4629150" cy="4873625"/>
          </a:xfrm>
        </p:spPr>
        <p:txBody>
          <a:bodyPr anchor="t">
            <a:normAutofit/>
          </a:bodyPr>
          <a:lstStyle>
            <a:lvl1pPr marL="0" indent="0" algn="ctr">
              <a:buNone/>
              <a:defRPr sz="2800">
                <a:solidFill>
                  <a:schemeClr val="bg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8" name="Rectangle 7"/>
          <p:cNvSpPr/>
          <p:nvPr/>
        </p:nvSpPr>
        <p:spPr>
          <a:xfrm>
            <a:off x="-1" y="0"/>
            <a:ext cx="3579019" cy="6858000"/>
          </a:xfrm>
          <a:prstGeom prst="rect">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9"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10"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3805874711"/>
      </p:ext>
    </p:extLst>
  </p:cSld>
  <p:clrMapOvr>
    <a:masterClrMapping/>
  </p:clrMapOvr>
  <p:hf hdr="0"/>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594360" y="1463040"/>
            <a:ext cx="7955280"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2291099089"/>
      </p:ext>
    </p:extLst>
  </p:cSld>
  <p:clrMapOvr>
    <a:masterClrMapping/>
  </p:clrMapOvr>
  <p:hf hdr="0"/>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_Two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731011"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
        <p:nvSpPr>
          <p:cNvPr id="5" name="Content Placeholder 2"/>
          <p:cNvSpPr>
            <a:spLocks noGrp="1"/>
          </p:cNvSpPr>
          <p:nvPr>
            <p:ph idx="10" hasCustomPrompt="1"/>
          </p:nvPr>
        </p:nvSpPr>
        <p:spPr>
          <a:xfrm>
            <a:off x="4765585"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1973714421"/>
      </p:ext>
    </p:extLst>
  </p:cSld>
  <p:clrMapOvr>
    <a:masterClrMapping/>
  </p:clrMapOvr>
  <p:hf hdr="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3_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430997"/>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254908"/>
            <a:ext cx="3868340"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430997"/>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254908"/>
            <a:ext cx="3887391"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0"/>
            <a:ext cx="91440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2645698110"/>
      </p:ext>
    </p:extLst>
  </p:cSld>
  <p:clrMapOvr>
    <a:masterClrMapping/>
  </p:clrMapOvr>
  <p:hf hdr="0"/>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3_Title Only">
    <p:spTree>
      <p:nvGrpSpPr>
        <p:cNvPr id="1" name=""/>
        <p:cNvGrpSpPr/>
        <p:nvPr/>
      </p:nvGrpSpPr>
      <p:grpSpPr>
        <a:xfrm>
          <a:off x="0" y="0"/>
          <a:ext cx="0" cy="0"/>
          <a:chOff x="0" y="0"/>
          <a:chExt cx="0" cy="0"/>
        </a:xfrm>
      </p:grpSpPr>
      <p:sp>
        <p:nvSpPr>
          <p:cNvPr id="6" name="Rectangle 5"/>
          <p:cNvSpPr/>
          <p:nvPr/>
        </p:nvSpPr>
        <p:spPr>
          <a:xfrm>
            <a:off x="0" y="0"/>
            <a:ext cx="9144000"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2205356910"/>
      </p:ext>
    </p:extLst>
  </p:cSld>
  <p:clrMapOvr>
    <a:masterClrMapping/>
  </p:clrMapOvr>
  <p:hf hdr="0"/>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3_Content with Caption">
    <p:spTree>
      <p:nvGrpSpPr>
        <p:cNvPr id="1" name=""/>
        <p:cNvGrpSpPr/>
        <p:nvPr/>
      </p:nvGrpSpPr>
      <p:grpSpPr>
        <a:xfrm>
          <a:off x="0" y="0"/>
          <a:ext cx="0" cy="0"/>
          <a:chOff x="0" y="0"/>
          <a:chExt cx="0" cy="0"/>
        </a:xfrm>
      </p:grpSpPr>
      <p:sp>
        <p:nvSpPr>
          <p:cNvPr id="8" name="Rectangle 7"/>
          <p:cNvSpPr/>
          <p:nvPr/>
        </p:nvSpPr>
        <p:spPr>
          <a:xfrm>
            <a:off x="-1" y="0"/>
            <a:ext cx="3579019" cy="6858000"/>
          </a:xfrm>
          <a:prstGeom prst="rect">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a:xfrm>
            <a:off x="3975834" y="987426"/>
            <a:ext cx="4624701" cy="5062708"/>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1932020132"/>
      </p:ext>
    </p:extLst>
  </p:cSld>
  <p:clrMapOvr>
    <a:masterClrMapping/>
  </p:clrMapOvr>
  <p:hf hdr="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Hero - Blue">
    <p:spTree>
      <p:nvGrpSpPr>
        <p:cNvPr id="1" name=""/>
        <p:cNvGrpSpPr/>
        <p:nvPr/>
      </p:nvGrpSpPr>
      <p:grpSpPr>
        <a:xfrm>
          <a:off x="0" y="0"/>
          <a:ext cx="0" cy="0"/>
          <a:chOff x="0" y="0"/>
          <a:chExt cx="0" cy="0"/>
        </a:xfrm>
      </p:grpSpPr>
      <p:sp>
        <p:nvSpPr>
          <p:cNvPr id="4" name="Rectangle 3"/>
          <p:cNvSpPr/>
          <p:nvPr/>
        </p:nvSpPr>
        <p:spPr>
          <a:xfrm>
            <a:off x="0" y="3726000"/>
            <a:ext cx="9144000" cy="3132000"/>
          </a:xfrm>
          <a:prstGeom prst="rect">
            <a:avLst/>
          </a:prstGeom>
          <a:gradFill>
            <a:gsLst>
              <a:gs pos="0">
                <a:schemeClr val="accent3">
                  <a:lumMod val="75000"/>
                </a:schemeClr>
              </a:gs>
              <a:gs pos="100000">
                <a:schemeClr val="accent3"/>
              </a:gs>
            </a:gsLst>
            <a:lin ang="16200000" scaled="0"/>
          </a:gra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6" name="Picture Placeholder 5"/>
          <p:cNvSpPr>
            <a:spLocks noGrp="1"/>
          </p:cNvSpPr>
          <p:nvPr>
            <p:ph type="pic" sz="quarter" idx="10" hasCustomPrompt="1"/>
          </p:nvPr>
        </p:nvSpPr>
        <p:spPr>
          <a:xfrm>
            <a:off x="1" y="0"/>
            <a:ext cx="9144000" cy="3726000"/>
          </a:xfrm>
        </p:spPr>
        <p:txBody>
          <a:bodyPr>
            <a:normAutofit/>
          </a:bodyPr>
          <a:lstStyle>
            <a:lvl1pPr marL="0" indent="0" algn="ctr">
              <a:buFontTx/>
              <a:buNone/>
              <a:defRPr sz="2000" baseline="0">
                <a:solidFill>
                  <a:schemeClr val="bg2">
                    <a:lumMod val="90000"/>
                  </a:schemeClr>
                </a:solidFill>
              </a:defRPr>
            </a:lvl1pPr>
          </a:lstStyle>
          <a:p>
            <a:r>
              <a:rPr lang="en-US" dirty="0"/>
              <a:t>Click icon to place image</a:t>
            </a:r>
          </a:p>
        </p:txBody>
      </p:sp>
      <p:sp>
        <p:nvSpPr>
          <p:cNvPr id="9" name="Text Placeholder 8"/>
          <p:cNvSpPr>
            <a:spLocks noGrp="1"/>
          </p:cNvSpPr>
          <p:nvPr>
            <p:ph type="body" sz="quarter" idx="11" hasCustomPrompt="1"/>
          </p:nvPr>
        </p:nvSpPr>
        <p:spPr>
          <a:xfrm>
            <a:off x="6763679" y="6546907"/>
            <a:ext cx="2241550" cy="173067"/>
          </a:xfrm>
        </p:spPr>
        <p:txBody>
          <a:bodyPr anchor="ctr">
            <a:normAutofit/>
          </a:bodyPr>
          <a:lstStyle>
            <a:lvl1pPr marL="0" indent="0" algn="r">
              <a:buFontTx/>
              <a:buNone/>
              <a:defRPr sz="800" baseline="0"/>
            </a:lvl1pPr>
          </a:lstStyle>
          <a:p>
            <a:pPr lvl="0"/>
            <a:r>
              <a:rPr lang="en-US" sz="1000" dirty="0"/>
              <a:t>Photo credit</a:t>
            </a:r>
            <a:endParaRPr lang="en-US" dirty="0"/>
          </a:p>
        </p:txBody>
      </p:sp>
      <p:sp>
        <p:nvSpPr>
          <p:cNvPr id="11" name="Text Placeholder 10"/>
          <p:cNvSpPr>
            <a:spLocks noGrp="1"/>
          </p:cNvSpPr>
          <p:nvPr>
            <p:ph type="body" sz="quarter" idx="12"/>
          </p:nvPr>
        </p:nvSpPr>
        <p:spPr>
          <a:xfrm>
            <a:off x="547200" y="3988800"/>
            <a:ext cx="8294400" cy="1915200"/>
          </a:xfrm>
        </p:spPr>
        <p:txBody>
          <a:bodyPr anchor="ctr">
            <a:normAutofit/>
          </a:bodyPr>
          <a:lstStyle>
            <a:lvl1pPr marL="0" indent="0" algn="l">
              <a:buFontTx/>
              <a:buNone/>
              <a:defRPr sz="3600" b="1">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Tree>
    <p:extLst>
      <p:ext uri="{BB962C8B-B14F-4D97-AF65-F5344CB8AC3E}">
        <p14:creationId xmlns:p14="http://schemas.microsoft.com/office/powerpoint/2010/main" val="496751092"/>
      </p:ext>
    </p:extLst>
  </p:cSld>
  <p:clrMapOvr>
    <a:masterClrMapping/>
  </p:clrMapOvr>
  <p:hf hdr="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3_Picture with Caption">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3887391" y="987426"/>
            <a:ext cx="4629150" cy="4873625"/>
          </a:xfrm>
        </p:spPr>
        <p:txBody>
          <a:bodyPr anchor="t">
            <a:normAutofit/>
          </a:bodyPr>
          <a:lstStyle>
            <a:lvl1pPr marL="0" indent="0" algn="ctr">
              <a:buNone/>
              <a:defRPr sz="2800">
                <a:solidFill>
                  <a:schemeClr val="bg2"/>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8" name="Rectangle 7"/>
          <p:cNvSpPr/>
          <p:nvPr/>
        </p:nvSpPr>
        <p:spPr>
          <a:xfrm>
            <a:off x="-1" y="0"/>
            <a:ext cx="3579019" cy="6858000"/>
          </a:xfrm>
          <a:prstGeom prst="rect">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9" name="Title 1"/>
          <p:cNvSpPr>
            <a:spLocks noGrp="1"/>
          </p:cNvSpPr>
          <p:nvPr>
            <p:ph type="title"/>
          </p:nvPr>
        </p:nvSpPr>
        <p:spPr>
          <a:xfrm>
            <a:off x="396815" y="457200"/>
            <a:ext cx="2786332" cy="1600200"/>
          </a:xfrm>
        </p:spPr>
        <p:txBody>
          <a:bodyPr anchor="b"/>
          <a:lstStyle>
            <a:lvl1pPr>
              <a:defRPr sz="3200">
                <a:solidFill>
                  <a:schemeClr val="bg1"/>
                </a:solidFill>
              </a:defRPr>
            </a:lvl1pPr>
          </a:lstStyle>
          <a:p>
            <a:r>
              <a:rPr lang="en-US"/>
              <a:t>Click to edit Master title style</a:t>
            </a:r>
            <a:endParaRPr lang="en-US" dirty="0"/>
          </a:p>
        </p:txBody>
      </p:sp>
      <p:sp>
        <p:nvSpPr>
          <p:cNvPr id="10" name="Text Placeholder 3"/>
          <p:cNvSpPr>
            <a:spLocks noGrp="1"/>
          </p:cNvSpPr>
          <p:nvPr>
            <p:ph type="body" sz="half" idx="2"/>
          </p:nvPr>
        </p:nvSpPr>
        <p:spPr>
          <a:xfrm>
            <a:off x="396815" y="2238546"/>
            <a:ext cx="2786332" cy="3811588"/>
          </a:xfrm>
        </p:spPr>
        <p:txBody>
          <a:bodyPr/>
          <a:lstStyle>
            <a:lvl1pPr marL="0" indent="0">
              <a:buNone/>
              <a:defRPr sz="16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2753269594"/>
      </p:ext>
    </p:extLst>
  </p:cSld>
  <p:clrMapOvr>
    <a:masterClrMapping/>
  </p:clrMapOvr>
  <p:hf hdr="0"/>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olling Question">
    <p:spTree>
      <p:nvGrpSpPr>
        <p:cNvPr id="1" name=""/>
        <p:cNvGrpSpPr/>
        <p:nvPr/>
      </p:nvGrpSpPr>
      <p:grpSpPr>
        <a:xfrm>
          <a:off x="0" y="0"/>
          <a:ext cx="0" cy="0"/>
          <a:chOff x="0" y="0"/>
          <a:chExt cx="0" cy="0"/>
        </a:xfrm>
      </p:grpSpPr>
      <p:sp>
        <p:nvSpPr>
          <p:cNvPr id="5" name="Rectangle 4"/>
          <p:cNvSpPr/>
          <p:nvPr/>
        </p:nvSpPr>
        <p:spPr>
          <a:xfrm>
            <a:off x="0" y="0"/>
            <a:ext cx="9144000" cy="962025"/>
          </a:xfrm>
          <a:prstGeom prst="rect">
            <a:avLst/>
          </a:prstGeom>
          <a:gradFill>
            <a:gsLst>
              <a:gs pos="0">
                <a:schemeClr val="accent5">
                  <a:lumMod val="40000"/>
                  <a:lumOff val="60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2"/>
          <p:cNvSpPr txBox="1">
            <a:spLocks/>
          </p:cNvSpPr>
          <p:nvPr/>
        </p:nvSpPr>
        <p:spPr>
          <a:xfrm>
            <a:off x="2382275" y="211898"/>
            <a:ext cx="4379469" cy="553998"/>
          </a:xfrm>
          <a:prstGeom prst="rect">
            <a:avLst/>
          </a:prstGeom>
        </p:spPr>
        <p:txBody>
          <a:bodyPr wrap="none">
            <a:spAutoFit/>
          </a:bodyPr>
          <a:lstStyle>
            <a:lvl1pPr algn="l" rtl="0" eaLnBrk="0" fontAlgn="base" hangingPunct="0">
              <a:spcBef>
                <a:spcPct val="0"/>
              </a:spcBef>
              <a:spcAft>
                <a:spcPct val="0"/>
              </a:spcAft>
              <a:defRPr sz="3600" kern="1200">
                <a:solidFill>
                  <a:schemeClr val="accent2">
                    <a:lumMod val="75000"/>
                  </a:schemeClr>
                </a:solidFill>
                <a:latin typeface="Arial" pitchFamily="34" charset="0"/>
                <a:ea typeface="+mj-ea"/>
                <a:cs typeface="Arial" pitchFamily="34" charset="0"/>
              </a:defRPr>
            </a:lvl1pPr>
            <a:lvl2pPr algn="l" rtl="0" eaLnBrk="0" fontAlgn="base" hangingPunct="0">
              <a:spcBef>
                <a:spcPct val="0"/>
              </a:spcBef>
              <a:spcAft>
                <a:spcPct val="0"/>
              </a:spcAft>
              <a:defRPr sz="3600">
                <a:solidFill>
                  <a:schemeClr val="tx2"/>
                </a:solidFill>
                <a:latin typeface="Arial" charset="0"/>
                <a:cs typeface="Arial" charset="0"/>
              </a:defRPr>
            </a:lvl2pPr>
            <a:lvl3pPr algn="l" rtl="0" eaLnBrk="0" fontAlgn="base" hangingPunct="0">
              <a:spcBef>
                <a:spcPct val="0"/>
              </a:spcBef>
              <a:spcAft>
                <a:spcPct val="0"/>
              </a:spcAft>
              <a:defRPr sz="3600">
                <a:solidFill>
                  <a:schemeClr val="tx2"/>
                </a:solidFill>
                <a:latin typeface="Arial" charset="0"/>
                <a:cs typeface="Arial" charset="0"/>
              </a:defRPr>
            </a:lvl3pPr>
            <a:lvl4pPr algn="l" rtl="0" eaLnBrk="0" fontAlgn="base" hangingPunct="0">
              <a:spcBef>
                <a:spcPct val="0"/>
              </a:spcBef>
              <a:spcAft>
                <a:spcPct val="0"/>
              </a:spcAft>
              <a:defRPr sz="3600">
                <a:solidFill>
                  <a:schemeClr val="tx2"/>
                </a:solidFill>
                <a:latin typeface="Arial" charset="0"/>
                <a:cs typeface="Arial" charset="0"/>
              </a:defRPr>
            </a:lvl4pPr>
            <a:lvl5pPr algn="l" rtl="0" eaLnBrk="0" fontAlgn="base" hangingPunct="0">
              <a:spcBef>
                <a:spcPct val="0"/>
              </a:spcBef>
              <a:spcAft>
                <a:spcPct val="0"/>
              </a:spcAft>
              <a:defRPr sz="3600">
                <a:solidFill>
                  <a:schemeClr val="tx2"/>
                </a:solidFill>
                <a:latin typeface="Arial" charset="0"/>
                <a:cs typeface="Arial" charset="0"/>
              </a:defRPr>
            </a:lvl5pPr>
            <a:lvl6pPr marL="457189" algn="ctr" rtl="0" fontAlgn="base">
              <a:spcBef>
                <a:spcPct val="0"/>
              </a:spcBef>
              <a:spcAft>
                <a:spcPct val="0"/>
              </a:spcAft>
              <a:defRPr sz="4400">
                <a:solidFill>
                  <a:schemeClr val="tx1"/>
                </a:solidFill>
                <a:latin typeface="Arial" charset="0"/>
                <a:cs typeface="Arial" charset="0"/>
              </a:defRPr>
            </a:lvl6pPr>
            <a:lvl7pPr marL="914377" algn="ctr" rtl="0" fontAlgn="base">
              <a:spcBef>
                <a:spcPct val="0"/>
              </a:spcBef>
              <a:spcAft>
                <a:spcPct val="0"/>
              </a:spcAft>
              <a:defRPr sz="4400">
                <a:solidFill>
                  <a:schemeClr val="tx1"/>
                </a:solidFill>
                <a:latin typeface="Arial" charset="0"/>
                <a:cs typeface="Arial" charset="0"/>
              </a:defRPr>
            </a:lvl7pPr>
            <a:lvl8pPr marL="1371566" algn="ctr" rtl="0" fontAlgn="base">
              <a:spcBef>
                <a:spcPct val="0"/>
              </a:spcBef>
              <a:spcAft>
                <a:spcPct val="0"/>
              </a:spcAft>
              <a:defRPr sz="4400">
                <a:solidFill>
                  <a:schemeClr val="tx1"/>
                </a:solidFill>
                <a:latin typeface="Arial" charset="0"/>
                <a:cs typeface="Arial" charset="0"/>
              </a:defRPr>
            </a:lvl8pPr>
            <a:lvl9pPr marL="1828754" algn="ctr" rtl="0" fontAlgn="base">
              <a:spcBef>
                <a:spcPct val="0"/>
              </a:spcBef>
              <a:spcAft>
                <a:spcPct val="0"/>
              </a:spcAft>
              <a:defRPr sz="4400">
                <a:solidFill>
                  <a:schemeClr val="tx1"/>
                </a:solidFill>
                <a:latin typeface="Arial" charset="0"/>
                <a:cs typeface="Arial" charset="0"/>
              </a:defRPr>
            </a:lvl9pPr>
          </a:lstStyle>
          <a:p>
            <a:pPr algn="ctr"/>
            <a:r>
              <a:rPr lang="en-US" sz="3000" dirty="0">
                <a:solidFill>
                  <a:schemeClr val="accent2"/>
                </a:solidFill>
                <a:latin typeface="Segoe UI" panose="020B0502040204020203" pitchFamily="34" charset="0"/>
                <a:ea typeface="Segoe UI" panose="020B0502040204020203" pitchFamily="34" charset="0"/>
                <a:cs typeface="Segoe UI" panose="020B0502040204020203" pitchFamily="34" charset="0"/>
              </a:rPr>
              <a:t>Questions for the Viewer</a:t>
            </a:r>
          </a:p>
        </p:txBody>
      </p:sp>
      <p:cxnSp>
        <p:nvCxnSpPr>
          <p:cNvPr id="7" name="Straight Connector 6"/>
          <p:cNvCxnSpPr/>
          <p:nvPr/>
        </p:nvCxnSpPr>
        <p:spPr>
          <a:xfrm>
            <a:off x="97972" y="962025"/>
            <a:ext cx="8948057" cy="0"/>
          </a:xfrm>
          <a:prstGeom prst="line">
            <a:avLst/>
          </a:prstGeom>
          <a:ln w="1270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Text Placeholder 11"/>
          <p:cNvSpPr>
            <a:spLocks noGrp="1"/>
          </p:cNvSpPr>
          <p:nvPr>
            <p:ph type="body" sz="quarter" idx="10"/>
          </p:nvPr>
        </p:nvSpPr>
        <p:spPr>
          <a:xfrm>
            <a:off x="685800" y="1225541"/>
            <a:ext cx="7772400" cy="4299206"/>
          </a:xfrm>
        </p:spPr>
        <p:txBody>
          <a:bodyPr/>
          <a:lstStyle>
            <a:lvl1pPr marL="0" indent="0" algn="ctr">
              <a:buNone/>
              <a:defRPr sz="2400" i="1">
                <a:latin typeface="Segoe UI" panose="020B0502040204020203" pitchFamily="34" charset="0"/>
                <a:ea typeface="Segoe UI" panose="020B0502040204020203" pitchFamily="34" charset="0"/>
                <a:cs typeface="Segoe UI" panose="020B0502040204020203" pitchFamily="34" charset="0"/>
              </a:defRPr>
            </a:lvl1pPr>
          </a:lstStyle>
          <a:p>
            <a:pPr lvl="0"/>
            <a:r>
              <a:rPr lang="en-US"/>
              <a:t>Edit Master text styles</a:t>
            </a:r>
          </a:p>
        </p:txBody>
      </p:sp>
      <p:sp>
        <p:nvSpPr>
          <p:cNvPr id="9" name="Oval 8"/>
          <p:cNvSpPr/>
          <p:nvPr/>
        </p:nvSpPr>
        <p:spPr>
          <a:xfrm>
            <a:off x="4450326" y="840351"/>
            <a:ext cx="243348" cy="243348"/>
          </a:xfrm>
          <a:prstGeom prst="ellipse">
            <a:avLst/>
          </a:prstGeom>
          <a:solidFill>
            <a:schemeClr val="bg1"/>
          </a:solidFill>
          <a:ln w="12700">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4425165" y="816637"/>
            <a:ext cx="293670" cy="307777"/>
          </a:xfrm>
          <a:prstGeom prst="rect">
            <a:avLst/>
          </a:prstGeom>
          <a:noFill/>
        </p:spPr>
        <p:txBody>
          <a:bodyPr wrap="none" rtlCol="0">
            <a:spAutoFit/>
          </a:bodyPr>
          <a:lstStyle/>
          <a:p>
            <a:pPr algn="ctr"/>
            <a:r>
              <a:rPr lang="en-US" sz="1400" b="1" dirty="0">
                <a:solidFill>
                  <a:schemeClr val="accent5">
                    <a:lumMod val="60000"/>
                    <a:lumOff val="40000"/>
                  </a:schemeClr>
                </a:solidFill>
              </a:rPr>
              <a:t>?</a:t>
            </a:r>
          </a:p>
        </p:txBody>
      </p:sp>
      <p:sp>
        <p:nvSpPr>
          <p:cNvPr id="12" name="Text Placeholder 11"/>
          <p:cNvSpPr>
            <a:spLocks noGrp="1"/>
          </p:cNvSpPr>
          <p:nvPr>
            <p:ph type="body" sz="quarter" idx="11"/>
          </p:nvPr>
        </p:nvSpPr>
        <p:spPr>
          <a:xfrm>
            <a:off x="685800" y="2743200"/>
            <a:ext cx="7772400" cy="3657600"/>
          </a:xfrm>
        </p:spPr>
        <p:txBody>
          <a:bodyPr anchor="ctr">
            <a:normAutofit/>
          </a:bodyPr>
          <a:lstStyle>
            <a:lvl1pPr marL="457200" indent="-457200">
              <a:lnSpc>
                <a:spcPct val="100000"/>
              </a:lnSpc>
              <a:spcBef>
                <a:spcPts val="1800"/>
              </a:spcBef>
              <a:buClr>
                <a:schemeClr val="accent5"/>
              </a:buClr>
              <a:buFont typeface="+mj-lt"/>
              <a:buAutoNum type="alphaUcPeriod"/>
              <a:defRPr sz="1600"/>
            </a:lvl1pPr>
            <a:lvl2pPr marL="457200" indent="-457200">
              <a:lnSpc>
                <a:spcPct val="100000"/>
              </a:lnSpc>
              <a:spcBef>
                <a:spcPts val="1800"/>
              </a:spcBef>
              <a:buClr>
                <a:schemeClr val="accent5"/>
              </a:buClr>
              <a:buFont typeface="+mj-lt"/>
              <a:buAutoNum type="alphaUcPeriod"/>
              <a:defRPr sz="1600"/>
            </a:lvl2pPr>
            <a:lvl3pPr marL="457200" indent="-457200">
              <a:lnSpc>
                <a:spcPct val="100000"/>
              </a:lnSpc>
              <a:spcBef>
                <a:spcPts val="1800"/>
              </a:spcBef>
              <a:buClr>
                <a:schemeClr val="accent5"/>
              </a:buClr>
              <a:buFont typeface="+mj-lt"/>
              <a:buAutoNum type="alphaUcPeriod"/>
              <a:defRPr sz="1600"/>
            </a:lvl3pPr>
            <a:lvl4pPr marL="457200" indent="-457200">
              <a:lnSpc>
                <a:spcPct val="100000"/>
              </a:lnSpc>
              <a:spcBef>
                <a:spcPts val="1800"/>
              </a:spcBef>
              <a:buClr>
                <a:schemeClr val="accent5"/>
              </a:buClr>
              <a:buFont typeface="+mj-lt"/>
              <a:buAutoNum type="alphaUcPeriod"/>
              <a:defRPr sz="1600"/>
            </a:lvl4pPr>
            <a:lvl5pPr marL="457200" indent="-457200">
              <a:lnSpc>
                <a:spcPct val="100000"/>
              </a:lnSpc>
              <a:spcBef>
                <a:spcPts val="1800"/>
              </a:spcBef>
              <a:buClr>
                <a:schemeClr val="accent5"/>
              </a:buClr>
              <a:buFont typeface="+mj-lt"/>
              <a:buAutoNum type="alphaUcPeriod"/>
              <a:defRPr sz="1600"/>
            </a:lvl5pPr>
          </a:lstStyle>
          <a:p>
            <a:pPr lvl="0"/>
            <a:r>
              <a:rPr lang="en-US"/>
              <a:t>Edit Master text styles</a:t>
            </a:r>
          </a:p>
        </p:txBody>
      </p:sp>
    </p:spTree>
    <p:extLst>
      <p:ext uri="{BB962C8B-B14F-4D97-AF65-F5344CB8AC3E}">
        <p14:creationId xmlns:p14="http://schemas.microsoft.com/office/powerpoint/2010/main" val="4021545546"/>
      </p:ext>
    </p:extLst>
  </p:cSld>
  <p:clrMapOvr>
    <a:masterClrMapping/>
  </p:clrMapOvr>
  <p:hf hdr="0"/>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Questions">
    <p:spTree>
      <p:nvGrpSpPr>
        <p:cNvPr id="1" name=""/>
        <p:cNvGrpSpPr/>
        <p:nvPr/>
      </p:nvGrpSpPr>
      <p:grpSpPr>
        <a:xfrm>
          <a:off x="0" y="0"/>
          <a:ext cx="0" cy="0"/>
          <a:chOff x="0" y="0"/>
          <a:chExt cx="0" cy="0"/>
        </a:xfrm>
      </p:grpSpPr>
      <p:pic>
        <p:nvPicPr>
          <p:cNvPr id="4" name="Picture 3" descr="hands.JPG"/>
          <p:cNvPicPr>
            <a:picLocks noChangeAspect="1"/>
          </p:cNvPicPr>
          <p:nvPr/>
        </p:nvPicPr>
        <p:blipFill>
          <a:blip r:embed="rId2"/>
          <a:srcRect/>
          <a:stretch>
            <a:fillRect/>
          </a:stretch>
        </p:blipFill>
        <p:spPr>
          <a:xfrm>
            <a:off x="310550" y="2723454"/>
            <a:ext cx="8833449" cy="4134545"/>
          </a:xfrm>
          <a:prstGeom prst="rect">
            <a:avLst/>
          </a:prstGeom>
          <a:effectLst/>
        </p:spPr>
      </p:pic>
      <p:cxnSp>
        <p:nvCxnSpPr>
          <p:cNvPr id="5" name="Straight Connector 4"/>
          <p:cNvCxnSpPr/>
          <p:nvPr/>
        </p:nvCxnSpPr>
        <p:spPr>
          <a:xfrm>
            <a:off x="43130" y="851519"/>
            <a:ext cx="2973032"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6127838" y="851519"/>
            <a:ext cx="2973032"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048186" y="453685"/>
            <a:ext cx="3047629" cy="769441"/>
          </a:xfrm>
          <a:prstGeom prst="rect">
            <a:avLst/>
          </a:prstGeom>
          <a:noFill/>
        </p:spPr>
        <p:txBody>
          <a:bodyPr wrap="none" rtlCol="0">
            <a:spAutoFit/>
          </a:bodyPr>
          <a:lstStyle/>
          <a:p>
            <a:r>
              <a:rPr lang="en-US" sz="4400" b="1" i="1" dirty="0">
                <a:solidFill>
                  <a:schemeClr val="tx2"/>
                </a:solidFill>
              </a:rPr>
              <a:t>Questions?</a:t>
            </a:r>
          </a:p>
        </p:txBody>
      </p:sp>
    </p:spTree>
    <p:extLst>
      <p:ext uri="{BB962C8B-B14F-4D97-AF65-F5344CB8AC3E}">
        <p14:creationId xmlns:p14="http://schemas.microsoft.com/office/powerpoint/2010/main" val="1869638815"/>
      </p:ext>
    </p:extLst>
  </p:cSld>
  <p:clrMapOvr>
    <a:masterClrMapping/>
  </p:clrMapOvr>
  <p:hf hdr="0"/>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References &amp; Resources">
    <p:spTree>
      <p:nvGrpSpPr>
        <p:cNvPr id="1" name=""/>
        <p:cNvGrpSpPr/>
        <p:nvPr/>
      </p:nvGrpSpPr>
      <p:grpSpPr>
        <a:xfrm>
          <a:off x="0" y="0"/>
          <a:ext cx="0" cy="0"/>
          <a:chOff x="0" y="0"/>
          <a:chExt cx="0" cy="0"/>
        </a:xfrm>
      </p:grpSpPr>
      <p:sp>
        <p:nvSpPr>
          <p:cNvPr id="3" name="Rectangle 2"/>
          <p:cNvSpPr/>
          <p:nvPr/>
        </p:nvSpPr>
        <p:spPr>
          <a:xfrm>
            <a:off x="0" y="0"/>
            <a:ext cx="9144000" cy="914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a:spLocks noGrp="1"/>
          </p:cNvSpPr>
          <p:nvPr>
            <p:ph type="title" hasCustomPrompt="1"/>
          </p:nvPr>
        </p:nvSpPr>
        <p:spPr>
          <a:xfrm>
            <a:off x="548640" y="228600"/>
            <a:ext cx="8046720" cy="548640"/>
          </a:xfrm>
        </p:spPr>
        <p:txBody>
          <a:bodyPr anchor="t">
            <a:normAutofit/>
          </a:bodyPr>
          <a:lstStyle>
            <a:lvl1pPr algn="ctr">
              <a:defRPr sz="3000" b="1" baseline="0">
                <a:solidFill>
                  <a:schemeClr val="bg1"/>
                </a:solidFill>
              </a:defRPr>
            </a:lvl1pPr>
          </a:lstStyle>
          <a:p>
            <a:r>
              <a:rPr lang="en-US" dirty="0"/>
              <a:t>Click to add headline</a:t>
            </a:r>
          </a:p>
        </p:txBody>
      </p:sp>
    </p:spTree>
    <p:extLst>
      <p:ext uri="{BB962C8B-B14F-4D97-AF65-F5344CB8AC3E}">
        <p14:creationId xmlns:p14="http://schemas.microsoft.com/office/powerpoint/2010/main" val="122270500"/>
      </p:ext>
    </p:extLst>
  </p:cSld>
  <p:clrMapOvr>
    <a:masterClrMapping/>
  </p:clrMapOvr>
  <p:hf hdr="0"/>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5045354"/>
      </p:ext>
    </p:extLst>
  </p:cSld>
  <p:clrMapOvr>
    <a:masterClrMapping/>
  </p:clrMapOvr>
  <p:hf hdr="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Hero - Gold">
    <p:spTree>
      <p:nvGrpSpPr>
        <p:cNvPr id="1" name=""/>
        <p:cNvGrpSpPr/>
        <p:nvPr/>
      </p:nvGrpSpPr>
      <p:grpSpPr>
        <a:xfrm>
          <a:off x="0" y="0"/>
          <a:ext cx="0" cy="0"/>
          <a:chOff x="0" y="0"/>
          <a:chExt cx="0" cy="0"/>
        </a:xfrm>
      </p:grpSpPr>
      <p:sp>
        <p:nvSpPr>
          <p:cNvPr id="4" name="Rectangle 3"/>
          <p:cNvSpPr/>
          <p:nvPr/>
        </p:nvSpPr>
        <p:spPr>
          <a:xfrm>
            <a:off x="0" y="3726000"/>
            <a:ext cx="9144000" cy="3132000"/>
          </a:xfrm>
          <a:prstGeom prst="rect">
            <a:avLst/>
          </a:prstGeom>
          <a:gradFill>
            <a:gsLst>
              <a:gs pos="0">
                <a:schemeClr val="accent5">
                  <a:lumMod val="75000"/>
                </a:schemeClr>
              </a:gs>
              <a:gs pos="100000">
                <a:schemeClr val="accent5"/>
              </a:gs>
            </a:gsLst>
            <a:lin ang="16200000" scaled="0"/>
          </a:gra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6" name="Picture Placeholder 5"/>
          <p:cNvSpPr>
            <a:spLocks noGrp="1"/>
          </p:cNvSpPr>
          <p:nvPr>
            <p:ph type="pic" sz="quarter" idx="10" hasCustomPrompt="1"/>
          </p:nvPr>
        </p:nvSpPr>
        <p:spPr>
          <a:xfrm>
            <a:off x="0" y="0"/>
            <a:ext cx="9144000" cy="3726000"/>
          </a:xfrm>
        </p:spPr>
        <p:txBody>
          <a:bodyPr>
            <a:normAutofit/>
          </a:bodyPr>
          <a:lstStyle>
            <a:lvl1pPr marL="0" indent="0" algn="ctr">
              <a:buFontTx/>
              <a:buNone/>
              <a:defRPr sz="2000" baseline="0">
                <a:solidFill>
                  <a:schemeClr val="bg2">
                    <a:lumMod val="90000"/>
                  </a:schemeClr>
                </a:solidFill>
              </a:defRPr>
            </a:lvl1pPr>
          </a:lstStyle>
          <a:p>
            <a:r>
              <a:rPr lang="en-US" dirty="0"/>
              <a:t>Click icon to place image</a:t>
            </a:r>
          </a:p>
        </p:txBody>
      </p:sp>
      <p:sp>
        <p:nvSpPr>
          <p:cNvPr id="9" name="Text Placeholder 8"/>
          <p:cNvSpPr>
            <a:spLocks noGrp="1"/>
          </p:cNvSpPr>
          <p:nvPr>
            <p:ph type="body" sz="quarter" idx="11" hasCustomPrompt="1"/>
          </p:nvPr>
        </p:nvSpPr>
        <p:spPr>
          <a:xfrm>
            <a:off x="6763679" y="6546907"/>
            <a:ext cx="2241550" cy="173067"/>
          </a:xfrm>
        </p:spPr>
        <p:txBody>
          <a:bodyPr anchor="ctr">
            <a:normAutofit/>
          </a:bodyPr>
          <a:lstStyle>
            <a:lvl1pPr marL="0" indent="0" algn="r">
              <a:buFontTx/>
              <a:buNone/>
              <a:defRPr sz="800" baseline="0"/>
            </a:lvl1pPr>
          </a:lstStyle>
          <a:p>
            <a:pPr lvl="0"/>
            <a:r>
              <a:rPr lang="en-US" sz="1000" dirty="0"/>
              <a:t>Photo credit</a:t>
            </a:r>
            <a:endParaRPr lang="en-US" dirty="0"/>
          </a:p>
        </p:txBody>
      </p:sp>
      <p:sp>
        <p:nvSpPr>
          <p:cNvPr id="11" name="Text Placeholder 10"/>
          <p:cNvSpPr>
            <a:spLocks noGrp="1"/>
          </p:cNvSpPr>
          <p:nvPr>
            <p:ph type="body" sz="quarter" idx="12"/>
          </p:nvPr>
        </p:nvSpPr>
        <p:spPr>
          <a:xfrm>
            <a:off x="547200" y="3988800"/>
            <a:ext cx="8294400" cy="1915200"/>
          </a:xfrm>
        </p:spPr>
        <p:txBody>
          <a:bodyPr anchor="ctr">
            <a:normAutofit/>
          </a:bodyPr>
          <a:lstStyle>
            <a:lvl1pPr marL="0" indent="0" algn="l">
              <a:buFontTx/>
              <a:buNone/>
              <a:defRPr sz="3600" b="1">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Edit Master text styles</a:t>
            </a:r>
          </a:p>
        </p:txBody>
      </p:sp>
    </p:spTree>
    <p:extLst>
      <p:ext uri="{BB962C8B-B14F-4D97-AF65-F5344CB8AC3E}">
        <p14:creationId xmlns:p14="http://schemas.microsoft.com/office/powerpoint/2010/main" val="3097630236"/>
      </p:ext>
    </p:extLst>
  </p:cSld>
  <p:clrMapOvr>
    <a:masterClrMapping/>
  </p:clrMapOvr>
  <p:hf hdr="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Hero - Green">
    <p:spTree>
      <p:nvGrpSpPr>
        <p:cNvPr id="1" name=""/>
        <p:cNvGrpSpPr/>
        <p:nvPr/>
      </p:nvGrpSpPr>
      <p:grpSpPr>
        <a:xfrm>
          <a:off x="0" y="0"/>
          <a:ext cx="0" cy="0"/>
          <a:chOff x="0" y="0"/>
          <a:chExt cx="0" cy="0"/>
        </a:xfrm>
      </p:grpSpPr>
      <p:sp>
        <p:nvSpPr>
          <p:cNvPr id="4" name="Rectangle 3"/>
          <p:cNvSpPr/>
          <p:nvPr/>
        </p:nvSpPr>
        <p:spPr>
          <a:xfrm>
            <a:off x="0" y="3726000"/>
            <a:ext cx="9144000" cy="3132000"/>
          </a:xfrm>
          <a:prstGeom prst="rect">
            <a:avLst/>
          </a:prstGeom>
          <a:gradFill>
            <a:gsLst>
              <a:gs pos="0">
                <a:schemeClr val="accent4">
                  <a:lumMod val="75000"/>
                </a:schemeClr>
              </a:gs>
              <a:gs pos="100000">
                <a:schemeClr val="accent4"/>
              </a:gs>
            </a:gsLst>
            <a:lin ang="16200000" scaled="0"/>
          </a:gra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6" name="Picture Placeholder 5"/>
          <p:cNvSpPr>
            <a:spLocks noGrp="1"/>
          </p:cNvSpPr>
          <p:nvPr>
            <p:ph type="pic" sz="quarter" idx="10" hasCustomPrompt="1"/>
          </p:nvPr>
        </p:nvSpPr>
        <p:spPr>
          <a:xfrm>
            <a:off x="1" y="0"/>
            <a:ext cx="9144000" cy="3726000"/>
          </a:xfrm>
        </p:spPr>
        <p:txBody>
          <a:bodyPr>
            <a:normAutofit/>
          </a:bodyPr>
          <a:lstStyle>
            <a:lvl1pPr marL="0" indent="0" algn="ctr">
              <a:buFontTx/>
              <a:buNone/>
              <a:defRPr sz="2000" baseline="0">
                <a:solidFill>
                  <a:schemeClr val="bg2">
                    <a:lumMod val="90000"/>
                  </a:schemeClr>
                </a:solidFill>
              </a:defRPr>
            </a:lvl1pPr>
          </a:lstStyle>
          <a:p>
            <a:r>
              <a:rPr lang="en-US" dirty="0"/>
              <a:t>Click icon to place image</a:t>
            </a:r>
          </a:p>
        </p:txBody>
      </p:sp>
      <p:sp>
        <p:nvSpPr>
          <p:cNvPr id="9" name="Text Placeholder 8"/>
          <p:cNvSpPr>
            <a:spLocks noGrp="1"/>
          </p:cNvSpPr>
          <p:nvPr>
            <p:ph type="body" sz="quarter" idx="11" hasCustomPrompt="1"/>
          </p:nvPr>
        </p:nvSpPr>
        <p:spPr>
          <a:xfrm>
            <a:off x="6763679" y="6546907"/>
            <a:ext cx="2241550" cy="173067"/>
          </a:xfrm>
        </p:spPr>
        <p:txBody>
          <a:bodyPr anchor="ctr">
            <a:normAutofit/>
          </a:bodyPr>
          <a:lstStyle>
            <a:lvl1pPr marL="0" indent="0" algn="r">
              <a:buFontTx/>
              <a:buNone/>
              <a:defRPr sz="800" baseline="0"/>
            </a:lvl1pPr>
          </a:lstStyle>
          <a:p>
            <a:pPr lvl="0"/>
            <a:r>
              <a:rPr lang="en-US" sz="1000" dirty="0"/>
              <a:t>Photo credit</a:t>
            </a:r>
            <a:endParaRPr lang="en-US" dirty="0"/>
          </a:p>
        </p:txBody>
      </p:sp>
      <p:sp>
        <p:nvSpPr>
          <p:cNvPr id="11" name="Text Placeholder 10"/>
          <p:cNvSpPr>
            <a:spLocks noGrp="1"/>
          </p:cNvSpPr>
          <p:nvPr>
            <p:ph type="body" sz="quarter" idx="12"/>
          </p:nvPr>
        </p:nvSpPr>
        <p:spPr>
          <a:xfrm>
            <a:off x="547200" y="3988800"/>
            <a:ext cx="8294400" cy="1915200"/>
          </a:xfrm>
        </p:spPr>
        <p:txBody>
          <a:bodyPr anchor="ctr">
            <a:normAutofit/>
          </a:bodyPr>
          <a:lstStyle>
            <a:lvl1pPr marL="0" indent="0" algn="l">
              <a:buFontTx/>
              <a:buNone/>
              <a:defRPr sz="3600" b="1">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Tree>
    <p:extLst>
      <p:ext uri="{BB962C8B-B14F-4D97-AF65-F5344CB8AC3E}">
        <p14:creationId xmlns:p14="http://schemas.microsoft.com/office/powerpoint/2010/main" val="2621469873"/>
      </p:ext>
    </p:extLst>
  </p:cSld>
  <p:clrMapOvr>
    <a:masterClrMapping/>
  </p:clrMapOvr>
  <p:hf hdr="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Hero - Rose">
    <p:spTree>
      <p:nvGrpSpPr>
        <p:cNvPr id="1" name=""/>
        <p:cNvGrpSpPr/>
        <p:nvPr/>
      </p:nvGrpSpPr>
      <p:grpSpPr>
        <a:xfrm>
          <a:off x="0" y="0"/>
          <a:ext cx="0" cy="0"/>
          <a:chOff x="0" y="0"/>
          <a:chExt cx="0" cy="0"/>
        </a:xfrm>
      </p:grpSpPr>
      <p:sp>
        <p:nvSpPr>
          <p:cNvPr id="4" name="Rectangle 3"/>
          <p:cNvSpPr/>
          <p:nvPr/>
        </p:nvSpPr>
        <p:spPr>
          <a:xfrm>
            <a:off x="0" y="3726000"/>
            <a:ext cx="9144000" cy="3132000"/>
          </a:xfrm>
          <a:prstGeom prst="rect">
            <a:avLst/>
          </a:prstGeom>
          <a:gradFill>
            <a:gsLst>
              <a:gs pos="0">
                <a:schemeClr val="accent6">
                  <a:lumMod val="75000"/>
                </a:schemeClr>
              </a:gs>
              <a:gs pos="100000">
                <a:schemeClr val="accent6"/>
              </a:gs>
            </a:gsLst>
            <a:lin ang="16200000" scaled="0"/>
          </a:gra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l"/>
            <a:endParaRPr lang="en-US" dirty="0"/>
          </a:p>
        </p:txBody>
      </p:sp>
      <p:sp>
        <p:nvSpPr>
          <p:cNvPr id="6" name="Picture Placeholder 5"/>
          <p:cNvSpPr>
            <a:spLocks noGrp="1"/>
          </p:cNvSpPr>
          <p:nvPr>
            <p:ph type="pic" sz="quarter" idx="10" hasCustomPrompt="1"/>
          </p:nvPr>
        </p:nvSpPr>
        <p:spPr>
          <a:xfrm>
            <a:off x="1" y="0"/>
            <a:ext cx="9144000" cy="3726000"/>
          </a:xfrm>
        </p:spPr>
        <p:txBody>
          <a:bodyPr>
            <a:normAutofit/>
          </a:bodyPr>
          <a:lstStyle>
            <a:lvl1pPr marL="0" indent="0" algn="ctr">
              <a:buFontTx/>
              <a:buNone/>
              <a:defRPr sz="2000" baseline="0">
                <a:solidFill>
                  <a:schemeClr val="bg2">
                    <a:lumMod val="90000"/>
                  </a:schemeClr>
                </a:solidFill>
              </a:defRPr>
            </a:lvl1pPr>
          </a:lstStyle>
          <a:p>
            <a:r>
              <a:rPr lang="en-US" dirty="0"/>
              <a:t>Click icon to place image</a:t>
            </a:r>
          </a:p>
        </p:txBody>
      </p:sp>
      <p:sp>
        <p:nvSpPr>
          <p:cNvPr id="9" name="Text Placeholder 8"/>
          <p:cNvSpPr>
            <a:spLocks noGrp="1"/>
          </p:cNvSpPr>
          <p:nvPr>
            <p:ph type="body" sz="quarter" idx="11" hasCustomPrompt="1"/>
          </p:nvPr>
        </p:nvSpPr>
        <p:spPr>
          <a:xfrm>
            <a:off x="6763679" y="6546907"/>
            <a:ext cx="2241550" cy="173067"/>
          </a:xfrm>
        </p:spPr>
        <p:txBody>
          <a:bodyPr anchor="ctr">
            <a:normAutofit/>
          </a:bodyPr>
          <a:lstStyle>
            <a:lvl1pPr marL="0" indent="0" algn="r">
              <a:buFontTx/>
              <a:buNone/>
              <a:defRPr sz="800" baseline="0"/>
            </a:lvl1pPr>
          </a:lstStyle>
          <a:p>
            <a:pPr lvl="0"/>
            <a:r>
              <a:rPr lang="en-US" sz="1000" dirty="0"/>
              <a:t>Photo credit</a:t>
            </a:r>
            <a:endParaRPr lang="en-US" dirty="0"/>
          </a:p>
        </p:txBody>
      </p:sp>
      <p:sp>
        <p:nvSpPr>
          <p:cNvPr id="11" name="Text Placeholder 10"/>
          <p:cNvSpPr>
            <a:spLocks noGrp="1"/>
          </p:cNvSpPr>
          <p:nvPr>
            <p:ph type="body" sz="quarter" idx="12"/>
          </p:nvPr>
        </p:nvSpPr>
        <p:spPr>
          <a:xfrm>
            <a:off x="547200" y="3988800"/>
            <a:ext cx="8294400" cy="1915200"/>
          </a:xfrm>
        </p:spPr>
        <p:txBody>
          <a:bodyPr anchor="ctr">
            <a:normAutofit/>
          </a:bodyPr>
          <a:lstStyle>
            <a:lvl1pPr marL="0" indent="0" algn="l">
              <a:buFontTx/>
              <a:buNone/>
              <a:defRPr sz="3600" b="1">
                <a:solidFill>
                  <a:schemeClr val="bg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Edit Master text styles</a:t>
            </a:r>
          </a:p>
        </p:txBody>
      </p:sp>
    </p:spTree>
    <p:extLst>
      <p:ext uri="{BB962C8B-B14F-4D97-AF65-F5344CB8AC3E}">
        <p14:creationId xmlns:p14="http://schemas.microsoft.com/office/powerpoint/2010/main" val="2018859591"/>
      </p:ext>
    </p:extLst>
  </p:cSld>
  <p:clrMapOvr>
    <a:masterClrMapping/>
  </p:clrMapOvr>
  <p:hf hdr="0"/>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594360" y="1463040"/>
            <a:ext cx="7955280"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4165827170"/>
      </p:ext>
    </p:extLst>
  </p:cSld>
  <p:clrMapOvr>
    <a:masterClrMapping/>
  </p:clrMapOvr>
  <p:hf hd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7" name="Rectangle 6"/>
          <p:cNvSpPr/>
          <p:nvPr/>
        </p:nvSpPr>
        <p:spPr>
          <a:xfrm>
            <a:off x="0" y="0"/>
            <a:ext cx="91440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
        <p:nvSpPr>
          <p:cNvPr id="3" name="Content Placeholder 2"/>
          <p:cNvSpPr>
            <a:spLocks noGrp="1"/>
          </p:cNvSpPr>
          <p:nvPr>
            <p:ph idx="1" hasCustomPrompt="1"/>
          </p:nvPr>
        </p:nvSpPr>
        <p:spPr>
          <a:xfrm>
            <a:off x="731011"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
        <p:nvSpPr>
          <p:cNvPr id="5" name="Content Placeholder 2"/>
          <p:cNvSpPr>
            <a:spLocks noGrp="1"/>
          </p:cNvSpPr>
          <p:nvPr>
            <p:ph idx="10" hasCustomPrompt="1"/>
          </p:nvPr>
        </p:nvSpPr>
        <p:spPr>
          <a:xfrm>
            <a:off x="4765585" y="1463040"/>
            <a:ext cx="3647405" cy="4846320"/>
          </a:xfrm>
        </p:spPr>
        <p:txBody>
          <a:bodyPr>
            <a:normAutofit/>
          </a:bodyPr>
          <a:lstStyle>
            <a:lvl1pPr marL="0" indent="0">
              <a:lnSpc>
                <a:spcPct val="100000"/>
              </a:lnSpc>
              <a:spcBef>
                <a:spcPts val="0"/>
              </a:spcBef>
              <a:spcAft>
                <a:spcPts val="600"/>
              </a:spcAft>
              <a:buFontTx/>
              <a:buNone/>
              <a:defRPr sz="1800" baseline="0"/>
            </a:lvl1pPr>
            <a:lvl2pPr marL="0" indent="0">
              <a:lnSpc>
                <a:spcPct val="100000"/>
              </a:lnSpc>
              <a:spcBef>
                <a:spcPts val="0"/>
              </a:spcBef>
              <a:spcAft>
                <a:spcPts val="600"/>
              </a:spcAft>
              <a:buFontTx/>
              <a:buNone/>
              <a:defRPr sz="1800"/>
            </a:lvl2pPr>
            <a:lvl3pPr marL="0" indent="0">
              <a:lnSpc>
                <a:spcPct val="100000"/>
              </a:lnSpc>
              <a:spcBef>
                <a:spcPts val="0"/>
              </a:spcBef>
              <a:spcAft>
                <a:spcPts val="600"/>
              </a:spcAft>
              <a:buFontTx/>
              <a:buNone/>
              <a:defRPr sz="1800"/>
            </a:lvl3pPr>
            <a:lvl4pPr marL="0" indent="0">
              <a:lnSpc>
                <a:spcPct val="100000"/>
              </a:lnSpc>
              <a:spcBef>
                <a:spcPts val="0"/>
              </a:spcBef>
              <a:spcAft>
                <a:spcPts val="600"/>
              </a:spcAft>
              <a:buFontTx/>
              <a:buNone/>
              <a:defRPr sz="1800"/>
            </a:lvl4pPr>
            <a:lvl5pPr marL="0" indent="0">
              <a:lnSpc>
                <a:spcPct val="100000"/>
              </a:lnSpc>
              <a:spcBef>
                <a:spcPts val="0"/>
              </a:spcBef>
              <a:spcAft>
                <a:spcPts val="600"/>
              </a:spcAft>
              <a:buFontTx/>
              <a:buNone/>
              <a:defRPr sz="1800"/>
            </a:lvl5pPr>
          </a:lstStyle>
          <a:p>
            <a:pPr lvl="0"/>
            <a:r>
              <a:rPr lang="en-US" dirty="0"/>
              <a:t>Click to add text</a:t>
            </a:r>
          </a:p>
        </p:txBody>
      </p:sp>
    </p:spTree>
    <p:extLst>
      <p:ext uri="{BB962C8B-B14F-4D97-AF65-F5344CB8AC3E}">
        <p14:creationId xmlns:p14="http://schemas.microsoft.com/office/powerpoint/2010/main" val="3239866233"/>
      </p:ext>
    </p:extLst>
  </p:cSld>
  <p:clrMapOvr>
    <a:masterClrMapping/>
  </p:clrMapOvr>
  <p:hf hdr="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9842" y="1430997"/>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254908"/>
            <a:ext cx="3868340"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430997"/>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254908"/>
            <a:ext cx="3887391" cy="411138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Rectangle 9"/>
          <p:cNvSpPr/>
          <p:nvPr/>
        </p:nvSpPr>
        <p:spPr>
          <a:xfrm>
            <a:off x="0" y="0"/>
            <a:ext cx="9144000"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p:cNvSpPr>
            <a:spLocks noGrp="1"/>
          </p:cNvSpPr>
          <p:nvPr>
            <p:ph type="title" hasCustomPrompt="1"/>
          </p:nvPr>
        </p:nvSpPr>
        <p:spPr>
          <a:xfrm>
            <a:off x="0" y="0"/>
            <a:ext cx="9144000" cy="914400"/>
          </a:xfrm>
        </p:spPr>
        <p:txBody>
          <a:bodyPr lIns="365760" rIns="365760" anchor="ctr">
            <a:normAutofit/>
          </a:bodyPr>
          <a:lstStyle>
            <a:lvl1pPr algn="ctr">
              <a:defRPr sz="3000" b="0" baseline="0">
                <a:solidFill>
                  <a:schemeClr val="bg1"/>
                </a:solidFill>
              </a:defRPr>
            </a:lvl1pPr>
          </a:lstStyle>
          <a:p>
            <a:r>
              <a:rPr lang="en-US" dirty="0"/>
              <a:t>Click to add headline</a:t>
            </a:r>
          </a:p>
        </p:txBody>
      </p:sp>
    </p:spTree>
    <p:extLst>
      <p:ext uri="{BB962C8B-B14F-4D97-AF65-F5344CB8AC3E}">
        <p14:creationId xmlns:p14="http://schemas.microsoft.com/office/powerpoint/2010/main" val="2352712548"/>
      </p:ext>
    </p:extLst>
  </p:cSld>
  <p:clrMapOvr>
    <a:masterClrMapping/>
  </p:clrMapOvr>
  <p:hf hdr="0"/>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44937960"/>
      </p:ext>
    </p:extLst>
  </p:cSld>
  <p:clrMap bg1="lt1" tx1="dk1" bg2="lt2" tx2="dk2" accent1="accent1" accent2="accent2" accent3="accent3" accent4="accent4" accent5="accent5" accent6="accent6" hlink="hlink" folHlink="folHlink"/>
  <p:sldLayoutIdLst>
    <p:sldLayoutId id="2147484065" r:id="rId1"/>
    <p:sldLayoutId id="2147484066" r:id="rId2"/>
    <p:sldLayoutId id="2147484067" r:id="rId3"/>
    <p:sldLayoutId id="2147484068" r:id="rId4"/>
    <p:sldLayoutId id="2147484069" r:id="rId5"/>
    <p:sldLayoutId id="2147484070" r:id="rId6"/>
    <p:sldLayoutId id="2147484071" r:id="rId7"/>
    <p:sldLayoutId id="2147484072" r:id="rId8"/>
    <p:sldLayoutId id="2147484073" r:id="rId9"/>
    <p:sldLayoutId id="2147484074" r:id="rId10"/>
    <p:sldLayoutId id="2147484075" r:id="rId11"/>
    <p:sldLayoutId id="2147484076" r:id="rId12"/>
    <p:sldLayoutId id="2147484077" r:id="rId13"/>
    <p:sldLayoutId id="2147484078" r:id="rId14"/>
    <p:sldLayoutId id="2147484079" r:id="rId15"/>
    <p:sldLayoutId id="2147484080" r:id="rId16"/>
    <p:sldLayoutId id="2147484081" r:id="rId17"/>
    <p:sldLayoutId id="2147484082" r:id="rId18"/>
    <p:sldLayoutId id="2147484083" r:id="rId19"/>
    <p:sldLayoutId id="2147484084" r:id="rId20"/>
    <p:sldLayoutId id="2147484085" r:id="rId21"/>
    <p:sldLayoutId id="2147484086" r:id="rId22"/>
    <p:sldLayoutId id="2147484087" r:id="rId23"/>
    <p:sldLayoutId id="2147484088" r:id="rId24"/>
    <p:sldLayoutId id="2147484089" r:id="rId25"/>
    <p:sldLayoutId id="2147484090" r:id="rId26"/>
    <p:sldLayoutId id="2147484091" r:id="rId27"/>
    <p:sldLayoutId id="2147484092" r:id="rId28"/>
    <p:sldLayoutId id="2147484093" r:id="rId29"/>
    <p:sldLayoutId id="2147484094" r:id="rId30"/>
    <p:sldLayoutId id="2147484095" r:id="rId31"/>
    <p:sldLayoutId id="2147484096" r:id="rId32"/>
    <p:sldLayoutId id="2147484097" r:id="rId33"/>
    <p:sldLayoutId id="2147484098" r:id="rId34"/>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52" userDrawn="1">
          <p15:clr>
            <a:srgbClr val="F26B43"/>
          </p15:clr>
        </p15:guide>
        <p15:guide id="2" pos="5454"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4.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8.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5.jpg"/><Relationship Id="rId1" Type="http://schemas.openxmlformats.org/officeDocument/2006/relationships/slideLayout" Target="../slideLayouts/slideLayout2.xml"/><Relationship Id="rId4" Type="http://schemas.openxmlformats.org/officeDocument/2006/relationships/image" Target="../media/image7.jpg"/></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8.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G"/><Relationship Id="rId1" Type="http://schemas.openxmlformats.org/officeDocument/2006/relationships/slideLayout" Target="../slideLayouts/slideLayout19.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image" Target="../media/image9.jpg"/><Relationship Id="rId1" Type="http://schemas.openxmlformats.org/officeDocument/2006/relationships/slideLayout" Target="../slideLayouts/slideLayout25.xml"/><Relationship Id="rId5" Type="http://schemas.openxmlformats.org/officeDocument/2006/relationships/image" Target="../media/image12.jpg"/><Relationship Id="rId4" Type="http://schemas.openxmlformats.org/officeDocument/2006/relationships/image" Target="../media/image11.jpg"/></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xml"/><Relationship Id="rId1" Type="http://schemas.openxmlformats.org/officeDocument/2006/relationships/slideLayout" Target="../slideLayouts/slideLayout28.xml"/><Relationship Id="rId6" Type="http://schemas.openxmlformats.org/officeDocument/2006/relationships/image" Target="../media/image12.jpg"/><Relationship Id="rId5" Type="http://schemas.openxmlformats.org/officeDocument/2006/relationships/image" Target="../media/image11.jpg"/><Relationship Id="rId4" Type="http://schemas.openxmlformats.org/officeDocument/2006/relationships/image" Target="../media/image10.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244" y="-29850"/>
            <a:ext cx="9164244" cy="6887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502170" y="5777991"/>
            <a:ext cx="4572000" cy="830997"/>
          </a:xfrm>
          <a:prstGeom prst="rect">
            <a:avLst/>
          </a:prstGeom>
        </p:spPr>
        <p:txBody>
          <a:bodyPr>
            <a:spAutoFit/>
          </a:bodyPr>
          <a:lstStyle/>
          <a:p>
            <a:r>
              <a:rPr lang="en-US" sz="1600" dirty="0"/>
              <a:t>Measles and Rubella Initiative</a:t>
            </a:r>
          </a:p>
          <a:p>
            <a:r>
              <a:rPr lang="en-US" sz="1600" dirty="0"/>
              <a:t>Washington D.C., </a:t>
            </a:r>
          </a:p>
          <a:p>
            <a:r>
              <a:rPr lang="en-US" sz="1600" dirty="0"/>
              <a:t>September 11, 2019</a:t>
            </a:r>
          </a:p>
        </p:txBody>
      </p:sp>
    </p:spTree>
    <p:extLst>
      <p:ext uri="{BB962C8B-B14F-4D97-AF65-F5344CB8AC3E}">
        <p14:creationId xmlns:p14="http://schemas.microsoft.com/office/powerpoint/2010/main" val="28833225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a:t>Summary: 71 Cases</a:t>
            </a:r>
          </a:p>
        </p:txBody>
      </p:sp>
      <p:graphicFrame>
        <p:nvGraphicFramePr>
          <p:cNvPr id="6" name="Chart 5"/>
          <p:cNvGraphicFramePr/>
          <p:nvPr>
            <p:extLst>
              <p:ext uri="{D42A27DB-BD31-4B8C-83A1-F6EECF244321}">
                <p14:modId xmlns:p14="http://schemas.microsoft.com/office/powerpoint/2010/main" val="1765107307"/>
              </p:ext>
            </p:extLst>
          </p:nvPr>
        </p:nvGraphicFramePr>
        <p:xfrm>
          <a:off x="4216493" y="3995385"/>
          <a:ext cx="4590623" cy="27824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p:cNvGraphicFramePr/>
          <p:nvPr>
            <p:extLst>
              <p:ext uri="{D42A27DB-BD31-4B8C-83A1-F6EECF244321}">
                <p14:modId xmlns:p14="http://schemas.microsoft.com/office/powerpoint/2010/main" val="1242421038"/>
              </p:ext>
            </p:extLst>
          </p:nvPr>
        </p:nvGraphicFramePr>
        <p:xfrm>
          <a:off x="4459703" y="1338513"/>
          <a:ext cx="4503698" cy="27281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12"/>
          <p:cNvGraphicFramePr/>
          <p:nvPr>
            <p:extLst>
              <p:ext uri="{D42A27DB-BD31-4B8C-83A1-F6EECF244321}">
                <p14:modId xmlns:p14="http://schemas.microsoft.com/office/powerpoint/2010/main" val="2664196693"/>
              </p:ext>
            </p:extLst>
          </p:nvPr>
        </p:nvGraphicFramePr>
        <p:xfrm>
          <a:off x="753978" y="1338514"/>
          <a:ext cx="3064042" cy="47655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925207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Exposure Sites</a:t>
            </a:r>
          </a:p>
        </p:txBody>
      </p:sp>
      <p:sp>
        <p:nvSpPr>
          <p:cNvPr id="10" name="Content Placeholder 9"/>
          <p:cNvSpPr>
            <a:spLocks noGrp="1"/>
          </p:cNvSpPr>
          <p:nvPr>
            <p:ph idx="1"/>
          </p:nvPr>
        </p:nvSpPr>
        <p:spPr>
          <a:xfrm>
            <a:off x="726707" y="1227236"/>
            <a:ext cx="7358514" cy="369332"/>
          </a:xfrm>
        </p:spPr>
        <p:txBody>
          <a:bodyPr>
            <a:spAutoFit/>
          </a:bodyPr>
          <a:lstStyle/>
          <a:p>
            <a:pPr algn="ctr"/>
            <a:r>
              <a:rPr lang="en-US" b="1" dirty="0"/>
              <a:t>54</a:t>
            </a:r>
            <a:r>
              <a:rPr lang="en-US" dirty="0"/>
              <a:t> exposure sites, some with multiple exposure times:</a:t>
            </a:r>
          </a:p>
        </p:txBody>
      </p:sp>
      <p:sp>
        <p:nvSpPr>
          <p:cNvPr id="5" name="Content Placeholder 9"/>
          <p:cNvSpPr txBox="1">
            <a:spLocks/>
          </p:cNvSpPr>
          <p:nvPr/>
        </p:nvSpPr>
        <p:spPr>
          <a:xfrm>
            <a:off x="664515" y="2080527"/>
            <a:ext cx="2290989" cy="3293209"/>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4320" indent="-274320"/>
            <a:r>
              <a:rPr lang="en-US" sz="2000" b="1" dirty="0">
                <a:solidFill>
                  <a:schemeClr val="accent3"/>
                </a:solidFill>
              </a:rPr>
              <a:t>12</a:t>
            </a:r>
            <a:r>
              <a:rPr lang="en-US" sz="1600" dirty="0"/>
              <a:t> health care facilities</a:t>
            </a:r>
          </a:p>
          <a:p>
            <a:pPr marL="274320" indent="-274320"/>
            <a:r>
              <a:rPr lang="en-US" sz="2000" b="1" dirty="0">
                <a:solidFill>
                  <a:schemeClr val="accent6"/>
                </a:solidFill>
              </a:rPr>
              <a:t>15</a:t>
            </a:r>
            <a:r>
              <a:rPr lang="en-US" sz="1600" dirty="0"/>
              <a:t> schools:</a:t>
            </a:r>
          </a:p>
          <a:p>
            <a:pPr marL="274320"/>
            <a:r>
              <a:rPr lang="en-US" sz="1400" dirty="0"/>
              <a:t>3 public school districts</a:t>
            </a:r>
          </a:p>
          <a:p>
            <a:pPr marL="274320"/>
            <a:r>
              <a:rPr lang="en-US" sz="1400" dirty="0"/>
              <a:t>2 private schools</a:t>
            </a:r>
          </a:p>
          <a:p>
            <a:pPr marL="274320" indent="-274320"/>
            <a:r>
              <a:rPr lang="en-US" sz="2000" b="1" dirty="0">
                <a:solidFill>
                  <a:schemeClr val="accent4"/>
                </a:solidFill>
              </a:rPr>
              <a:t>1</a:t>
            </a:r>
            <a:r>
              <a:rPr lang="en-US" sz="1600" dirty="0"/>
              <a:t> child care facility</a:t>
            </a:r>
          </a:p>
          <a:p>
            <a:pPr marL="274320" indent="-274320"/>
            <a:r>
              <a:rPr lang="en-US" sz="2000" b="1" dirty="0">
                <a:solidFill>
                  <a:schemeClr val="tx2"/>
                </a:solidFill>
              </a:rPr>
              <a:t>26</a:t>
            </a:r>
            <a:r>
              <a:rPr lang="en-US" sz="1600" dirty="0"/>
              <a:t> other locations:</a:t>
            </a:r>
          </a:p>
          <a:p>
            <a:pPr marL="274320"/>
            <a:r>
              <a:rPr lang="en-US" sz="1400" dirty="0"/>
              <a:t>Including churches, grocery stores, </a:t>
            </a:r>
            <a:r>
              <a:rPr lang="en-US" sz="1400" dirty="0" err="1"/>
              <a:t>Moda</a:t>
            </a:r>
            <a:r>
              <a:rPr lang="en-US" sz="1400" dirty="0"/>
              <a:t> Center and Portland International Airport</a:t>
            </a:r>
          </a:p>
        </p:txBody>
      </p:sp>
      <p:grpSp>
        <p:nvGrpSpPr>
          <p:cNvPr id="1324" name="Group 1323"/>
          <p:cNvGrpSpPr/>
          <p:nvPr/>
        </p:nvGrpSpPr>
        <p:grpSpPr>
          <a:xfrm>
            <a:off x="5301436" y="2123061"/>
            <a:ext cx="466725" cy="466725"/>
            <a:chOff x="1658948" y="2460625"/>
            <a:chExt cx="609600" cy="609600"/>
          </a:xfrm>
          <a:solidFill>
            <a:schemeClr val="accent3"/>
          </a:solidFill>
        </p:grpSpPr>
        <p:sp>
          <p:nvSpPr>
            <p:cNvPr id="1325"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6"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7"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8"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9"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0"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1"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2"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3"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4"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5"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6"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02" name="Group 1401"/>
          <p:cNvGrpSpPr/>
          <p:nvPr/>
        </p:nvGrpSpPr>
        <p:grpSpPr>
          <a:xfrm>
            <a:off x="5301436" y="2720766"/>
            <a:ext cx="466725" cy="466725"/>
            <a:chOff x="1658948" y="2460625"/>
            <a:chExt cx="609600" cy="609600"/>
          </a:xfrm>
          <a:solidFill>
            <a:schemeClr val="accent3"/>
          </a:solidFill>
        </p:grpSpPr>
        <p:sp>
          <p:nvSpPr>
            <p:cNvPr id="140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0" name="Group 1349"/>
          <p:cNvGrpSpPr/>
          <p:nvPr/>
        </p:nvGrpSpPr>
        <p:grpSpPr>
          <a:xfrm>
            <a:off x="5301436" y="3318471"/>
            <a:ext cx="466725" cy="466725"/>
            <a:chOff x="1658948" y="2460625"/>
            <a:chExt cx="609600" cy="609600"/>
          </a:xfrm>
          <a:solidFill>
            <a:schemeClr val="accent3"/>
          </a:solidFill>
        </p:grpSpPr>
        <p:sp>
          <p:nvSpPr>
            <p:cNvPr id="135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299961" y="3916176"/>
            <a:ext cx="469674" cy="469673"/>
            <a:chOff x="731838" y="3389313"/>
            <a:chExt cx="619125" cy="619125"/>
          </a:xfrm>
          <a:solidFill>
            <a:schemeClr val="accent6"/>
          </a:solidFill>
        </p:grpSpPr>
        <p:sp>
          <p:nvSpPr>
            <p:cNvPr id="25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26" name="Group 725"/>
          <p:cNvGrpSpPr/>
          <p:nvPr/>
        </p:nvGrpSpPr>
        <p:grpSpPr>
          <a:xfrm>
            <a:off x="5299961" y="4516829"/>
            <a:ext cx="469674" cy="469673"/>
            <a:chOff x="731838" y="3389313"/>
            <a:chExt cx="619125" cy="619125"/>
          </a:xfrm>
          <a:solidFill>
            <a:schemeClr val="accent6"/>
          </a:solidFill>
        </p:grpSpPr>
        <p:sp>
          <p:nvSpPr>
            <p:cNvPr id="72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73" name="Group 772"/>
          <p:cNvGrpSpPr/>
          <p:nvPr/>
        </p:nvGrpSpPr>
        <p:grpSpPr>
          <a:xfrm>
            <a:off x="5299961" y="5117482"/>
            <a:ext cx="469674" cy="469673"/>
            <a:chOff x="731838" y="3389313"/>
            <a:chExt cx="619125" cy="619125"/>
          </a:xfrm>
          <a:solidFill>
            <a:schemeClr val="accent6"/>
          </a:solidFill>
        </p:grpSpPr>
        <p:sp>
          <p:nvSpPr>
            <p:cNvPr id="774"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5"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7"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8"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9"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0"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1"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2"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3"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6"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7"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8"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9"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0"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1"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2"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3"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4"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5"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6"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7"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8"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9"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0"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8"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9"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0"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1"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2"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3"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4"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5"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6"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7"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8"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9"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315723" y="5749656"/>
            <a:ext cx="438150" cy="438150"/>
            <a:chOff x="1700213" y="3398838"/>
            <a:chExt cx="609600" cy="609600"/>
          </a:xfrm>
          <a:solidFill>
            <a:schemeClr val="accent4"/>
          </a:solidFill>
        </p:grpSpPr>
        <p:sp>
          <p:nvSpPr>
            <p:cNvPr id="112" name="Freeform 89"/>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90"/>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91"/>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92"/>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93"/>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94"/>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95"/>
            <p:cNvSpPr>
              <a:spLocks noEditPoints="1"/>
            </p:cNvSpPr>
            <p:nvPr/>
          </p:nvSpPr>
          <p:spPr bwMode="auto">
            <a:xfrm>
              <a:off x="1916113" y="3751263"/>
              <a:ext cx="177800" cy="257175"/>
            </a:xfrm>
            <a:custGeom>
              <a:avLst/>
              <a:gdLst>
                <a:gd name="T0" fmla="*/ 104 w 112"/>
                <a:gd name="T1" fmla="*/ 162 h 162"/>
                <a:gd name="T2" fmla="*/ 8 w 112"/>
                <a:gd name="T3" fmla="*/ 162 h 162"/>
                <a:gd name="T4" fmla="*/ 8 w 112"/>
                <a:gd name="T5" fmla="*/ 162 h 162"/>
                <a:gd name="T6" fmla="*/ 4 w 112"/>
                <a:gd name="T7" fmla="*/ 162 h 162"/>
                <a:gd name="T8" fmla="*/ 2 w 112"/>
                <a:gd name="T9" fmla="*/ 160 h 162"/>
                <a:gd name="T10" fmla="*/ 0 w 112"/>
                <a:gd name="T11" fmla="*/ 158 h 162"/>
                <a:gd name="T12" fmla="*/ 0 w 112"/>
                <a:gd name="T13" fmla="*/ 154 h 162"/>
                <a:gd name="T14" fmla="*/ 0 w 112"/>
                <a:gd name="T15" fmla="*/ 8 h 162"/>
                <a:gd name="T16" fmla="*/ 0 w 112"/>
                <a:gd name="T17" fmla="*/ 8 h 162"/>
                <a:gd name="T18" fmla="*/ 0 w 112"/>
                <a:gd name="T19" fmla="*/ 4 h 162"/>
                <a:gd name="T20" fmla="*/ 2 w 112"/>
                <a:gd name="T21" fmla="*/ 2 h 162"/>
                <a:gd name="T22" fmla="*/ 4 w 112"/>
                <a:gd name="T23" fmla="*/ 0 h 162"/>
                <a:gd name="T24" fmla="*/ 8 w 112"/>
                <a:gd name="T25" fmla="*/ 0 h 162"/>
                <a:gd name="T26" fmla="*/ 104 w 112"/>
                <a:gd name="T27" fmla="*/ 0 h 162"/>
                <a:gd name="T28" fmla="*/ 104 w 112"/>
                <a:gd name="T29" fmla="*/ 0 h 162"/>
                <a:gd name="T30" fmla="*/ 108 w 112"/>
                <a:gd name="T31" fmla="*/ 0 h 162"/>
                <a:gd name="T32" fmla="*/ 110 w 112"/>
                <a:gd name="T33" fmla="*/ 2 h 162"/>
                <a:gd name="T34" fmla="*/ 112 w 112"/>
                <a:gd name="T35" fmla="*/ 4 h 162"/>
                <a:gd name="T36" fmla="*/ 112 w 112"/>
                <a:gd name="T37" fmla="*/ 8 h 162"/>
                <a:gd name="T38" fmla="*/ 112 w 112"/>
                <a:gd name="T39" fmla="*/ 154 h 162"/>
                <a:gd name="T40" fmla="*/ 112 w 112"/>
                <a:gd name="T41" fmla="*/ 154 h 162"/>
                <a:gd name="T42" fmla="*/ 112 w 112"/>
                <a:gd name="T43" fmla="*/ 158 h 162"/>
                <a:gd name="T44" fmla="*/ 110 w 112"/>
                <a:gd name="T45" fmla="*/ 160 h 162"/>
                <a:gd name="T46" fmla="*/ 108 w 112"/>
                <a:gd name="T47" fmla="*/ 162 h 162"/>
                <a:gd name="T48" fmla="*/ 104 w 112"/>
                <a:gd name="T49" fmla="*/ 162 h 162"/>
                <a:gd name="T50" fmla="*/ 16 w 112"/>
                <a:gd name="T51" fmla="*/ 146 h 162"/>
                <a:gd name="T52" fmla="*/ 96 w 112"/>
                <a:gd name="T53" fmla="*/ 146 h 162"/>
                <a:gd name="T54" fmla="*/ 96 w 112"/>
                <a:gd name="T55" fmla="*/ 16 h 162"/>
                <a:gd name="T56" fmla="*/ 16 w 112"/>
                <a:gd name="T57" fmla="*/ 16 h 162"/>
                <a:gd name="T58" fmla="*/ 16 w 112"/>
                <a:gd name="T59"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62">
                  <a:moveTo>
                    <a:pt x="104" y="162"/>
                  </a:moveTo>
                  <a:lnTo>
                    <a:pt x="8" y="162"/>
                  </a:lnTo>
                  <a:lnTo>
                    <a:pt x="8" y="162"/>
                  </a:lnTo>
                  <a:lnTo>
                    <a:pt x="4" y="162"/>
                  </a:lnTo>
                  <a:lnTo>
                    <a:pt x="2" y="160"/>
                  </a:lnTo>
                  <a:lnTo>
                    <a:pt x="0" y="158"/>
                  </a:lnTo>
                  <a:lnTo>
                    <a:pt x="0" y="154"/>
                  </a:lnTo>
                  <a:lnTo>
                    <a:pt x="0" y="8"/>
                  </a:lnTo>
                  <a:lnTo>
                    <a:pt x="0" y="8"/>
                  </a:lnTo>
                  <a:lnTo>
                    <a:pt x="0" y="4"/>
                  </a:lnTo>
                  <a:lnTo>
                    <a:pt x="2" y="2"/>
                  </a:lnTo>
                  <a:lnTo>
                    <a:pt x="4" y="0"/>
                  </a:lnTo>
                  <a:lnTo>
                    <a:pt x="8" y="0"/>
                  </a:lnTo>
                  <a:lnTo>
                    <a:pt x="104" y="0"/>
                  </a:lnTo>
                  <a:lnTo>
                    <a:pt x="104" y="0"/>
                  </a:lnTo>
                  <a:lnTo>
                    <a:pt x="108" y="0"/>
                  </a:lnTo>
                  <a:lnTo>
                    <a:pt x="110" y="2"/>
                  </a:lnTo>
                  <a:lnTo>
                    <a:pt x="112" y="4"/>
                  </a:lnTo>
                  <a:lnTo>
                    <a:pt x="112" y="8"/>
                  </a:lnTo>
                  <a:lnTo>
                    <a:pt x="112" y="154"/>
                  </a:lnTo>
                  <a:lnTo>
                    <a:pt x="112" y="154"/>
                  </a:lnTo>
                  <a:lnTo>
                    <a:pt x="112" y="158"/>
                  </a:lnTo>
                  <a:lnTo>
                    <a:pt x="110" y="160"/>
                  </a:lnTo>
                  <a:lnTo>
                    <a:pt x="108" y="162"/>
                  </a:lnTo>
                  <a:lnTo>
                    <a:pt x="104" y="162"/>
                  </a:lnTo>
                  <a:close/>
                  <a:moveTo>
                    <a:pt x="16" y="146"/>
                  </a:moveTo>
                  <a:lnTo>
                    <a:pt x="96" y="146"/>
                  </a:lnTo>
                  <a:lnTo>
                    <a:pt x="96" y="16"/>
                  </a:lnTo>
                  <a:lnTo>
                    <a:pt x="16" y="16"/>
                  </a:lnTo>
                  <a:lnTo>
                    <a:pt x="16"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37" name="Group 1336"/>
          <p:cNvGrpSpPr/>
          <p:nvPr/>
        </p:nvGrpSpPr>
        <p:grpSpPr>
          <a:xfrm>
            <a:off x="3368587" y="2123061"/>
            <a:ext cx="466725" cy="466725"/>
            <a:chOff x="1658948" y="2460625"/>
            <a:chExt cx="609600" cy="609600"/>
          </a:xfrm>
          <a:solidFill>
            <a:schemeClr val="accent3"/>
          </a:solidFill>
        </p:grpSpPr>
        <p:sp>
          <p:nvSpPr>
            <p:cNvPr id="1338"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9"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0"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1"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2"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3"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4"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5"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6"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7"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8"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9"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15" name="Group 1414"/>
          <p:cNvGrpSpPr/>
          <p:nvPr/>
        </p:nvGrpSpPr>
        <p:grpSpPr>
          <a:xfrm>
            <a:off x="3368587" y="2720766"/>
            <a:ext cx="466725" cy="466725"/>
            <a:chOff x="1658948" y="2460625"/>
            <a:chExt cx="609600" cy="609600"/>
          </a:xfrm>
          <a:solidFill>
            <a:schemeClr val="accent3"/>
          </a:solidFill>
        </p:grpSpPr>
        <p:sp>
          <p:nvSpPr>
            <p:cNvPr id="1416"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7"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8"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9"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0"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1"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2"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4"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5"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6"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7"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41" name="Group 1440"/>
          <p:cNvGrpSpPr/>
          <p:nvPr/>
        </p:nvGrpSpPr>
        <p:grpSpPr>
          <a:xfrm>
            <a:off x="3368587" y="3318471"/>
            <a:ext cx="466725" cy="466725"/>
            <a:chOff x="1658948" y="2460625"/>
            <a:chExt cx="609600" cy="609600"/>
          </a:xfrm>
          <a:solidFill>
            <a:schemeClr val="accent3"/>
          </a:solidFill>
        </p:grpSpPr>
        <p:sp>
          <p:nvSpPr>
            <p:cNvPr id="1442"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3"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4"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5"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6"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7"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8"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9"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0"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1"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2"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3"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367112" y="3916176"/>
            <a:ext cx="469674" cy="469673"/>
            <a:chOff x="731838" y="3389313"/>
            <a:chExt cx="619125" cy="619125"/>
          </a:xfrm>
          <a:solidFill>
            <a:schemeClr val="accent6"/>
          </a:solidFill>
        </p:grpSpPr>
        <p:sp>
          <p:nvSpPr>
            <p:cNvPr id="5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5" name="Group 584"/>
          <p:cNvGrpSpPr/>
          <p:nvPr/>
        </p:nvGrpSpPr>
        <p:grpSpPr>
          <a:xfrm>
            <a:off x="3367112" y="4516829"/>
            <a:ext cx="469674" cy="469673"/>
            <a:chOff x="731838" y="3389313"/>
            <a:chExt cx="619125" cy="619125"/>
          </a:xfrm>
          <a:solidFill>
            <a:schemeClr val="accent6"/>
          </a:solidFill>
        </p:grpSpPr>
        <p:sp>
          <p:nvSpPr>
            <p:cNvPr id="58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5" name="Group 1074"/>
          <p:cNvGrpSpPr/>
          <p:nvPr/>
        </p:nvGrpSpPr>
        <p:grpSpPr>
          <a:xfrm>
            <a:off x="3367112" y="5117482"/>
            <a:ext cx="469674" cy="469673"/>
            <a:chOff x="731838" y="3389313"/>
            <a:chExt cx="619125" cy="619125"/>
          </a:xfrm>
          <a:solidFill>
            <a:schemeClr val="accent6"/>
          </a:solidFill>
        </p:grpSpPr>
        <p:sp>
          <p:nvSpPr>
            <p:cNvPr id="1264"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5"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6"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7"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8"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9"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0"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1"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2"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3"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4"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5"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6"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7"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8"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9"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0"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1"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2"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3"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4"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5"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6"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7"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8"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9"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0"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1"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2"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3"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4"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5"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6"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7"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8"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9"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0"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1"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2"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3"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4"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5"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6"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7"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8"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9"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02" name="Group 301"/>
          <p:cNvGrpSpPr/>
          <p:nvPr/>
        </p:nvGrpSpPr>
        <p:grpSpPr>
          <a:xfrm>
            <a:off x="3367112" y="5718133"/>
            <a:ext cx="469674" cy="469673"/>
            <a:chOff x="731838" y="3389313"/>
            <a:chExt cx="619125" cy="619125"/>
          </a:xfrm>
          <a:solidFill>
            <a:schemeClr val="accent6"/>
          </a:solidFill>
        </p:grpSpPr>
        <p:sp>
          <p:nvSpPr>
            <p:cNvPr id="303"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4657153" y="2123061"/>
            <a:ext cx="466725" cy="466725"/>
            <a:chOff x="1658948" y="2460625"/>
            <a:chExt cx="609600" cy="609600"/>
          </a:xfrm>
          <a:solidFill>
            <a:schemeClr val="accent3"/>
          </a:solidFill>
        </p:grpSpPr>
        <p:sp>
          <p:nvSpPr>
            <p:cNvPr id="44"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6" name="Group 1375"/>
          <p:cNvGrpSpPr/>
          <p:nvPr/>
        </p:nvGrpSpPr>
        <p:grpSpPr>
          <a:xfrm>
            <a:off x="4657153" y="2720766"/>
            <a:ext cx="466725" cy="466725"/>
            <a:chOff x="1658948" y="2460625"/>
            <a:chExt cx="609600" cy="609600"/>
          </a:xfrm>
          <a:solidFill>
            <a:schemeClr val="accent3"/>
          </a:solidFill>
        </p:grpSpPr>
        <p:sp>
          <p:nvSpPr>
            <p:cNvPr id="1377"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8"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9"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0"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1"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2"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3"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4"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5"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6"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7"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8"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28" name="Group 1427"/>
          <p:cNvGrpSpPr/>
          <p:nvPr/>
        </p:nvGrpSpPr>
        <p:grpSpPr>
          <a:xfrm>
            <a:off x="4657153" y="3318471"/>
            <a:ext cx="466725" cy="466725"/>
            <a:chOff x="1658948" y="2460625"/>
            <a:chExt cx="609600" cy="609600"/>
          </a:xfrm>
          <a:solidFill>
            <a:schemeClr val="accent3"/>
          </a:solidFill>
        </p:grpSpPr>
        <p:sp>
          <p:nvSpPr>
            <p:cNvPr id="1429"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0"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1"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2"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3"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4"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5"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6"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7"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8"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9"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0"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8" name="Group 207"/>
          <p:cNvGrpSpPr/>
          <p:nvPr/>
        </p:nvGrpSpPr>
        <p:grpSpPr>
          <a:xfrm>
            <a:off x="4655678" y="3916176"/>
            <a:ext cx="469674" cy="469673"/>
            <a:chOff x="731838" y="3389313"/>
            <a:chExt cx="619125" cy="619125"/>
          </a:xfrm>
          <a:solidFill>
            <a:schemeClr val="accent6"/>
          </a:solidFill>
        </p:grpSpPr>
        <p:sp>
          <p:nvSpPr>
            <p:cNvPr id="20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79" name="Group 678"/>
          <p:cNvGrpSpPr/>
          <p:nvPr/>
        </p:nvGrpSpPr>
        <p:grpSpPr>
          <a:xfrm>
            <a:off x="4655678" y="4516829"/>
            <a:ext cx="469674" cy="469673"/>
            <a:chOff x="731838" y="3389313"/>
            <a:chExt cx="619125" cy="619125"/>
          </a:xfrm>
          <a:solidFill>
            <a:schemeClr val="accent6"/>
          </a:solidFill>
        </p:grpSpPr>
        <p:sp>
          <p:nvSpPr>
            <p:cNvPr id="680"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1"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2"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3"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4"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5"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6"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7"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8"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9"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0"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1"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2"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3"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4"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5"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6"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7"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8"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9"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0"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1"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2"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3"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4"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5"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6"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7"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8"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9"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0"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1"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2"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3"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4"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5"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6"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7"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8"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9"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0"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1"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2"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3"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4"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5"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7" name="Group 1076"/>
          <p:cNvGrpSpPr/>
          <p:nvPr/>
        </p:nvGrpSpPr>
        <p:grpSpPr>
          <a:xfrm>
            <a:off x="4655678" y="5117482"/>
            <a:ext cx="469674" cy="469673"/>
            <a:chOff x="731838" y="3389313"/>
            <a:chExt cx="619125" cy="619125"/>
          </a:xfrm>
          <a:solidFill>
            <a:schemeClr val="accent6"/>
          </a:solidFill>
        </p:grpSpPr>
        <p:sp>
          <p:nvSpPr>
            <p:cNvPr id="1172"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3"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4"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5"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6"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7"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8"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9"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0"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1"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2"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3"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4"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5"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6"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7"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8"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9"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0"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1"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2"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3"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4"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5"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6"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7"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8"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9"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0"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1"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2"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3"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4"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5"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6"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7"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8"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9"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0"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1"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2"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3"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4"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5"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6"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7"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8" name="Group 1077"/>
          <p:cNvGrpSpPr/>
          <p:nvPr/>
        </p:nvGrpSpPr>
        <p:grpSpPr>
          <a:xfrm>
            <a:off x="4655678" y="5718133"/>
            <a:ext cx="469674" cy="469673"/>
            <a:chOff x="731838" y="3389313"/>
            <a:chExt cx="619125" cy="619125"/>
          </a:xfrm>
          <a:solidFill>
            <a:schemeClr val="accent6"/>
          </a:solidFill>
        </p:grpSpPr>
        <p:sp>
          <p:nvSpPr>
            <p:cNvPr id="112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11" name="Group 1310"/>
          <p:cNvGrpSpPr/>
          <p:nvPr/>
        </p:nvGrpSpPr>
        <p:grpSpPr>
          <a:xfrm>
            <a:off x="4012870" y="2123061"/>
            <a:ext cx="466725" cy="466725"/>
            <a:chOff x="1658948" y="2460625"/>
            <a:chExt cx="609600" cy="609600"/>
          </a:xfrm>
          <a:solidFill>
            <a:schemeClr val="accent3"/>
          </a:solidFill>
        </p:grpSpPr>
        <p:sp>
          <p:nvSpPr>
            <p:cNvPr id="1312"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3"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4"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5"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6"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7"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8"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9"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0"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1"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2"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3"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89" name="Group 1388"/>
          <p:cNvGrpSpPr/>
          <p:nvPr/>
        </p:nvGrpSpPr>
        <p:grpSpPr>
          <a:xfrm>
            <a:off x="4012870" y="2720766"/>
            <a:ext cx="466725" cy="466725"/>
            <a:chOff x="1658948" y="2460625"/>
            <a:chExt cx="609600" cy="609600"/>
          </a:xfrm>
          <a:solidFill>
            <a:schemeClr val="accent3"/>
          </a:solidFill>
        </p:grpSpPr>
        <p:sp>
          <p:nvSpPr>
            <p:cNvPr id="1390"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1"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2"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3"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4"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5"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6"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7"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8"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9"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0"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1"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3" name="Group 1362"/>
          <p:cNvGrpSpPr/>
          <p:nvPr/>
        </p:nvGrpSpPr>
        <p:grpSpPr>
          <a:xfrm>
            <a:off x="4012870" y="3318471"/>
            <a:ext cx="466725" cy="466725"/>
            <a:chOff x="1658948" y="2460625"/>
            <a:chExt cx="609600" cy="609600"/>
          </a:xfrm>
          <a:solidFill>
            <a:schemeClr val="accent3"/>
          </a:solidFill>
        </p:grpSpPr>
        <p:sp>
          <p:nvSpPr>
            <p:cNvPr id="1364"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5"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6"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7"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8"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9"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0"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1"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2"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3"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4"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5"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1" name="Group 160"/>
          <p:cNvGrpSpPr/>
          <p:nvPr/>
        </p:nvGrpSpPr>
        <p:grpSpPr>
          <a:xfrm>
            <a:off x="4011395" y="3916176"/>
            <a:ext cx="469674" cy="469673"/>
            <a:chOff x="731838" y="3389313"/>
            <a:chExt cx="619125" cy="619125"/>
          </a:xfrm>
          <a:solidFill>
            <a:schemeClr val="accent6"/>
          </a:solidFill>
        </p:grpSpPr>
        <p:sp>
          <p:nvSpPr>
            <p:cNvPr id="162"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32" name="Group 631"/>
          <p:cNvGrpSpPr/>
          <p:nvPr/>
        </p:nvGrpSpPr>
        <p:grpSpPr>
          <a:xfrm>
            <a:off x="4011395" y="4516829"/>
            <a:ext cx="469674" cy="469673"/>
            <a:chOff x="731838" y="3389313"/>
            <a:chExt cx="619125" cy="619125"/>
          </a:xfrm>
          <a:solidFill>
            <a:schemeClr val="accent6"/>
          </a:solidFill>
        </p:grpSpPr>
        <p:sp>
          <p:nvSpPr>
            <p:cNvPr id="633"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4"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5"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6"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7"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8"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6" name="Group 1075"/>
          <p:cNvGrpSpPr/>
          <p:nvPr/>
        </p:nvGrpSpPr>
        <p:grpSpPr>
          <a:xfrm>
            <a:off x="4011395" y="5117482"/>
            <a:ext cx="469674" cy="469673"/>
            <a:chOff x="731838" y="3389313"/>
            <a:chExt cx="619125" cy="619125"/>
          </a:xfrm>
          <a:solidFill>
            <a:schemeClr val="accent6"/>
          </a:solidFill>
        </p:grpSpPr>
        <p:sp>
          <p:nvSpPr>
            <p:cNvPr id="1218"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9"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0"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1"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2"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3"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4"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5"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6"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7"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8"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9"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0"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1"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2"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3"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4"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5"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6"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7"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8"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9"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0"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1"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2"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3"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4"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5"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6"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7"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8"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9"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0"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1"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2"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3"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4"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5"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6"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7"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8"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9"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0"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1"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2"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3"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9" name="Group 1078"/>
          <p:cNvGrpSpPr/>
          <p:nvPr/>
        </p:nvGrpSpPr>
        <p:grpSpPr>
          <a:xfrm>
            <a:off x="4011395" y="5718133"/>
            <a:ext cx="469674" cy="469673"/>
            <a:chOff x="731838" y="3389313"/>
            <a:chExt cx="619125" cy="619125"/>
          </a:xfrm>
          <a:solidFill>
            <a:schemeClr val="accent6"/>
          </a:solidFill>
        </p:grpSpPr>
        <p:sp>
          <p:nvSpPr>
            <p:cNvPr id="1080"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1"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2"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3"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4"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5"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6"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7"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8"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9"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0"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1"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2"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3"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4"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5"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6"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7"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8"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9"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0"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1"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2"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3"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4"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5"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6"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7"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8"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9"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0"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1"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2"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3"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4"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5"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6"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7"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8"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9"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0"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1"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2"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3"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4"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5"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 name="Group 135"/>
          <p:cNvGrpSpPr/>
          <p:nvPr/>
        </p:nvGrpSpPr>
        <p:grpSpPr>
          <a:xfrm>
            <a:off x="5944244" y="2123061"/>
            <a:ext cx="466725" cy="466725"/>
            <a:chOff x="601663" y="4370388"/>
            <a:chExt cx="609600" cy="609600"/>
          </a:xfrm>
          <a:solidFill>
            <a:schemeClr val="tx2"/>
          </a:solidFill>
        </p:grpSpPr>
        <p:sp>
          <p:nvSpPr>
            <p:cNvPr id="124"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60" name="Group 1459"/>
          <p:cNvGrpSpPr/>
          <p:nvPr/>
        </p:nvGrpSpPr>
        <p:grpSpPr>
          <a:xfrm>
            <a:off x="5944244" y="2720766"/>
            <a:ext cx="466725" cy="466725"/>
            <a:chOff x="601663" y="4370388"/>
            <a:chExt cx="609600" cy="609600"/>
          </a:xfrm>
          <a:solidFill>
            <a:schemeClr val="tx2"/>
          </a:solidFill>
        </p:grpSpPr>
        <p:sp>
          <p:nvSpPr>
            <p:cNvPr id="1461"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2"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3"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4"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5"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6"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7"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8"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9"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0"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1"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2"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73" name="Group 1472"/>
          <p:cNvGrpSpPr/>
          <p:nvPr/>
        </p:nvGrpSpPr>
        <p:grpSpPr>
          <a:xfrm>
            <a:off x="5944244" y="3318471"/>
            <a:ext cx="466725" cy="466725"/>
            <a:chOff x="601663" y="4370388"/>
            <a:chExt cx="609600" cy="609600"/>
          </a:xfrm>
          <a:solidFill>
            <a:schemeClr val="tx2"/>
          </a:solidFill>
        </p:grpSpPr>
        <p:sp>
          <p:nvSpPr>
            <p:cNvPr id="1474"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5"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6"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7"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8"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9"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0"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1"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2"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3"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4"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5"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86" name="Group 1485"/>
          <p:cNvGrpSpPr/>
          <p:nvPr/>
        </p:nvGrpSpPr>
        <p:grpSpPr>
          <a:xfrm>
            <a:off x="5944244" y="3919124"/>
            <a:ext cx="466725" cy="466725"/>
            <a:chOff x="601663" y="4370388"/>
            <a:chExt cx="609600" cy="609600"/>
          </a:xfrm>
          <a:solidFill>
            <a:schemeClr val="tx2"/>
          </a:solidFill>
        </p:grpSpPr>
        <p:sp>
          <p:nvSpPr>
            <p:cNvPr id="148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99" name="Group 1498"/>
          <p:cNvGrpSpPr/>
          <p:nvPr/>
        </p:nvGrpSpPr>
        <p:grpSpPr>
          <a:xfrm>
            <a:off x="5944244" y="4519777"/>
            <a:ext cx="466725" cy="466725"/>
            <a:chOff x="601663" y="4370388"/>
            <a:chExt cx="609600" cy="609600"/>
          </a:xfrm>
          <a:solidFill>
            <a:schemeClr val="tx2"/>
          </a:solidFill>
        </p:grpSpPr>
        <p:sp>
          <p:nvSpPr>
            <p:cNvPr id="1500"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1"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2"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3"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4"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5"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6"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7"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8"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9"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0"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1"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12" name="Group 1511"/>
          <p:cNvGrpSpPr/>
          <p:nvPr/>
        </p:nvGrpSpPr>
        <p:grpSpPr>
          <a:xfrm>
            <a:off x="5944244" y="5120430"/>
            <a:ext cx="466725" cy="466725"/>
            <a:chOff x="601663" y="4370388"/>
            <a:chExt cx="609600" cy="609600"/>
          </a:xfrm>
          <a:solidFill>
            <a:schemeClr val="tx2"/>
          </a:solidFill>
        </p:grpSpPr>
        <p:sp>
          <p:nvSpPr>
            <p:cNvPr id="1513"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4"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5"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6"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7"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8"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9"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0"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1"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2"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3"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4"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25" name="Group 1524"/>
          <p:cNvGrpSpPr/>
          <p:nvPr/>
        </p:nvGrpSpPr>
        <p:grpSpPr>
          <a:xfrm>
            <a:off x="5944244" y="5721081"/>
            <a:ext cx="466725" cy="466725"/>
            <a:chOff x="601663" y="4370388"/>
            <a:chExt cx="609600" cy="609600"/>
          </a:xfrm>
          <a:solidFill>
            <a:schemeClr val="tx2"/>
          </a:solidFill>
        </p:grpSpPr>
        <p:sp>
          <p:nvSpPr>
            <p:cNvPr id="1526"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7"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8"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9"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0"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1"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2"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3"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4"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5"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6"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7"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0" name="Group 1539"/>
          <p:cNvGrpSpPr/>
          <p:nvPr/>
        </p:nvGrpSpPr>
        <p:grpSpPr>
          <a:xfrm>
            <a:off x="6585578" y="2123061"/>
            <a:ext cx="466725" cy="466725"/>
            <a:chOff x="601663" y="4370388"/>
            <a:chExt cx="609600" cy="609600"/>
          </a:xfrm>
          <a:solidFill>
            <a:schemeClr val="tx2"/>
          </a:solidFill>
        </p:grpSpPr>
        <p:sp>
          <p:nvSpPr>
            <p:cNvPr id="1619"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0"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1"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2"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3"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4"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5"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6"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7"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8"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9"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0"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1" name="Group 1540"/>
          <p:cNvGrpSpPr/>
          <p:nvPr/>
        </p:nvGrpSpPr>
        <p:grpSpPr>
          <a:xfrm>
            <a:off x="6585578" y="2720766"/>
            <a:ext cx="466725" cy="466725"/>
            <a:chOff x="601663" y="4370388"/>
            <a:chExt cx="609600" cy="609600"/>
          </a:xfrm>
          <a:solidFill>
            <a:schemeClr val="tx2"/>
          </a:solidFill>
        </p:grpSpPr>
        <p:sp>
          <p:nvSpPr>
            <p:cNvPr id="160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2" name="Group 1541"/>
          <p:cNvGrpSpPr/>
          <p:nvPr/>
        </p:nvGrpSpPr>
        <p:grpSpPr>
          <a:xfrm>
            <a:off x="6585578" y="3318471"/>
            <a:ext cx="466725" cy="466725"/>
            <a:chOff x="601663" y="4370388"/>
            <a:chExt cx="609600" cy="609600"/>
          </a:xfrm>
          <a:solidFill>
            <a:schemeClr val="tx2"/>
          </a:solidFill>
        </p:grpSpPr>
        <p:sp>
          <p:nvSpPr>
            <p:cNvPr id="159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3" name="Group 1542"/>
          <p:cNvGrpSpPr/>
          <p:nvPr/>
        </p:nvGrpSpPr>
        <p:grpSpPr>
          <a:xfrm>
            <a:off x="6585578" y="3919124"/>
            <a:ext cx="466725" cy="466725"/>
            <a:chOff x="601663" y="4370388"/>
            <a:chExt cx="609600" cy="609600"/>
          </a:xfrm>
          <a:solidFill>
            <a:schemeClr val="tx2"/>
          </a:solidFill>
        </p:grpSpPr>
        <p:sp>
          <p:nvSpPr>
            <p:cNvPr id="1583"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4"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5"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6"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7"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8"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9"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0"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1"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2"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3"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4"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4" name="Group 1543"/>
          <p:cNvGrpSpPr/>
          <p:nvPr/>
        </p:nvGrpSpPr>
        <p:grpSpPr>
          <a:xfrm>
            <a:off x="6585578" y="4519777"/>
            <a:ext cx="466725" cy="466725"/>
            <a:chOff x="601663" y="4370388"/>
            <a:chExt cx="609600" cy="609600"/>
          </a:xfrm>
          <a:solidFill>
            <a:schemeClr val="tx2"/>
          </a:solidFill>
        </p:grpSpPr>
        <p:sp>
          <p:nvSpPr>
            <p:cNvPr id="1571"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2"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3"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4"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5"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6"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7"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8"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9"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0"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1"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2"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5" name="Group 1544"/>
          <p:cNvGrpSpPr/>
          <p:nvPr/>
        </p:nvGrpSpPr>
        <p:grpSpPr>
          <a:xfrm>
            <a:off x="6585578" y="5120430"/>
            <a:ext cx="466725" cy="466725"/>
            <a:chOff x="601663" y="4370388"/>
            <a:chExt cx="609600" cy="609600"/>
          </a:xfrm>
          <a:solidFill>
            <a:schemeClr val="tx2"/>
          </a:solidFill>
        </p:grpSpPr>
        <p:sp>
          <p:nvSpPr>
            <p:cNvPr id="1559"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0"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1"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2"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3"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4"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5"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6"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7"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8"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9"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0"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6" name="Group 1545"/>
          <p:cNvGrpSpPr/>
          <p:nvPr/>
        </p:nvGrpSpPr>
        <p:grpSpPr>
          <a:xfrm>
            <a:off x="6585578" y="5721081"/>
            <a:ext cx="466725" cy="466725"/>
            <a:chOff x="601663" y="4370388"/>
            <a:chExt cx="609600" cy="609600"/>
          </a:xfrm>
          <a:solidFill>
            <a:schemeClr val="tx2"/>
          </a:solidFill>
        </p:grpSpPr>
        <p:sp>
          <p:nvSpPr>
            <p:cNvPr id="154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2" name="Group 1631"/>
          <p:cNvGrpSpPr/>
          <p:nvPr/>
        </p:nvGrpSpPr>
        <p:grpSpPr>
          <a:xfrm>
            <a:off x="7226912" y="2123061"/>
            <a:ext cx="466725" cy="466725"/>
            <a:chOff x="601663" y="4370388"/>
            <a:chExt cx="609600" cy="609600"/>
          </a:xfrm>
          <a:solidFill>
            <a:schemeClr val="tx2"/>
          </a:solidFill>
        </p:grpSpPr>
        <p:sp>
          <p:nvSpPr>
            <p:cNvPr id="1711"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2"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3"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4"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5"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6"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7"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8"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9"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0"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1"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2"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3" name="Group 1632"/>
          <p:cNvGrpSpPr/>
          <p:nvPr/>
        </p:nvGrpSpPr>
        <p:grpSpPr>
          <a:xfrm>
            <a:off x="7226912" y="2720766"/>
            <a:ext cx="466725" cy="466725"/>
            <a:chOff x="601663" y="4370388"/>
            <a:chExt cx="609600" cy="609600"/>
          </a:xfrm>
          <a:solidFill>
            <a:schemeClr val="tx2"/>
          </a:solidFill>
        </p:grpSpPr>
        <p:sp>
          <p:nvSpPr>
            <p:cNvPr id="1699"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0"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1"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2"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3"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4"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5"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6"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7"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8"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9"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0"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4" name="Group 1633"/>
          <p:cNvGrpSpPr/>
          <p:nvPr/>
        </p:nvGrpSpPr>
        <p:grpSpPr>
          <a:xfrm>
            <a:off x="7226912" y="3318471"/>
            <a:ext cx="466725" cy="466725"/>
            <a:chOff x="601663" y="4370388"/>
            <a:chExt cx="609600" cy="609600"/>
          </a:xfrm>
          <a:solidFill>
            <a:schemeClr val="tx2"/>
          </a:solidFill>
        </p:grpSpPr>
        <p:sp>
          <p:nvSpPr>
            <p:cNvPr id="168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5" name="Group 1634"/>
          <p:cNvGrpSpPr/>
          <p:nvPr/>
        </p:nvGrpSpPr>
        <p:grpSpPr>
          <a:xfrm>
            <a:off x="7226912" y="3919124"/>
            <a:ext cx="466725" cy="466725"/>
            <a:chOff x="601663" y="4370388"/>
            <a:chExt cx="609600" cy="609600"/>
          </a:xfrm>
          <a:solidFill>
            <a:schemeClr val="tx2"/>
          </a:solidFill>
        </p:grpSpPr>
        <p:sp>
          <p:nvSpPr>
            <p:cNvPr id="167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6" name="Group 1635"/>
          <p:cNvGrpSpPr/>
          <p:nvPr/>
        </p:nvGrpSpPr>
        <p:grpSpPr>
          <a:xfrm>
            <a:off x="7226912" y="4519777"/>
            <a:ext cx="466725" cy="466725"/>
            <a:chOff x="601663" y="4370388"/>
            <a:chExt cx="609600" cy="609600"/>
          </a:xfrm>
          <a:solidFill>
            <a:schemeClr val="tx2"/>
          </a:solidFill>
        </p:grpSpPr>
        <p:sp>
          <p:nvSpPr>
            <p:cNvPr id="1663"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4"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5"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6"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7"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8"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9"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0"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1"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2"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3"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4"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7" name="Group 1636"/>
          <p:cNvGrpSpPr/>
          <p:nvPr/>
        </p:nvGrpSpPr>
        <p:grpSpPr>
          <a:xfrm>
            <a:off x="7226912" y="5120430"/>
            <a:ext cx="466725" cy="466725"/>
            <a:chOff x="601663" y="4370388"/>
            <a:chExt cx="609600" cy="609600"/>
          </a:xfrm>
          <a:solidFill>
            <a:schemeClr val="tx2"/>
          </a:solidFill>
        </p:grpSpPr>
        <p:sp>
          <p:nvSpPr>
            <p:cNvPr id="1651"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2"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3"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4"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5"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6"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7"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8"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9"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0"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1"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2"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638" name="Group 1637"/>
          <p:cNvGrpSpPr/>
          <p:nvPr/>
        </p:nvGrpSpPr>
        <p:grpSpPr>
          <a:xfrm>
            <a:off x="7226912" y="5721081"/>
            <a:ext cx="466725" cy="466725"/>
            <a:chOff x="601663" y="4370388"/>
            <a:chExt cx="609600" cy="609600"/>
          </a:xfrm>
          <a:solidFill>
            <a:schemeClr val="tx2"/>
          </a:solidFill>
        </p:grpSpPr>
        <p:sp>
          <p:nvSpPr>
            <p:cNvPr id="1639"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0"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1"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2"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3"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4"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5"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6"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7"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8"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9"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0"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24" name="Group 1723"/>
          <p:cNvGrpSpPr/>
          <p:nvPr/>
        </p:nvGrpSpPr>
        <p:grpSpPr>
          <a:xfrm>
            <a:off x="7868243" y="2123061"/>
            <a:ext cx="466725" cy="466725"/>
            <a:chOff x="601663" y="4370388"/>
            <a:chExt cx="609600" cy="609600"/>
          </a:xfrm>
          <a:solidFill>
            <a:schemeClr val="tx2"/>
          </a:solidFill>
        </p:grpSpPr>
        <p:sp>
          <p:nvSpPr>
            <p:cNvPr id="1803"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4"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5"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6"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7"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8"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9"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0"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1"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2"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3"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4"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25" name="Group 1724"/>
          <p:cNvGrpSpPr/>
          <p:nvPr/>
        </p:nvGrpSpPr>
        <p:grpSpPr>
          <a:xfrm>
            <a:off x="7868243" y="2720766"/>
            <a:ext cx="466725" cy="466725"/>
            <a:chOff x="601663" y="4370388"/>
            <a:chExt cx="609600" cy="609600"/>
          </a:xfrm>
          <a:solidFill>
            <a:schemeClr val="tx2"/>
          </a:solidFill>
        </p:grpSpPr>
        <p:sp>
          <p:nvSpPr>
            <p:cNvPr id="1791"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2"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3"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4"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5"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6"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7"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8"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9"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0"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1"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2"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26" name="Group 1725"/>
          <p:cNvGrpSpPr/>
          <p:nvPr/>
        </p:nvGrpSpPr>
        <p:grpSpPr>
          <a:xfrm>
            <a:off x="7868243" y="3318471"/>
            <a:ext cx="466725" cy="466725"/>
            <a:chOff x="601663" y="4370388"/>
            <a:chExt cx="609600" cy="609600"/>
          </a:xfrm>
          <a:solidFill>
            <a:schemeClr val="tx2"/>
          </a:solidFill>
        </p:grpSpPr>
        <p:sp>
          <p:nvSpPr>
            <p:cNvPr id="1779"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0"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1"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2"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3"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4"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5"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6"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7"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8"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9"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0"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27" name="Group 1726"/>
          <p:cNvGrpSpPr/>
          <p:nvPr/>
        </p:nvGrpSpPr>
        <p:grpSpPr>
          <a:xfrm>
            <a:off x="7868243" y="3919124"/>
            <a:ext cx="466725" cy="466725"/>
            <a:chOff x="601663" y="4370388"/>
            <a:chExt cx="609600" cy="609600"/>
          </a:xfrm>
          <a:solidFill>
            <a:schemeClr val="tx2"/>
          </a:solidFill>
        </p:grpSpPr>
        <p:sp>
          <p:nvSpPr>
            <p:cNvPr id="176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28" name="Group 1727"/>
          <p:cNvGrpSpPr/>
          <p:nvPr/>
        </p:nvGrpSpPr>
        <p:grpSpPr>
          <a:xfrm>
            <a:off x="7868243" y="4519777"/>
            <a:ext cx="466725" cy="466725"/>
            <a:chOff x="601663" y="4370388"/>
            <a:chExt cx="609600" cy="609600"/>
          </a:xfrm>
          <a:solidFill>
            <a:schemeClr val="tx2"/>
          </a:solidFill>
        </p:grpSpPr>
        <p:sp>
          <p:nvSpPr>
            <p:cNvPr id="175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7000666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a:t>Public Exposures By Type</a:t>
            </a:r>
          </a:p>
        </p:txBody>
      </p:sp>
      <p:sp>
        <p:nvSpPr>
          <p:cNvPr id="103" name="Content Placeholder 9"/>
          <p:cNvSpPr txBox="1">
            <a:spLocks/>
          </p:cNvSpPr>
          <p:nvPr/>
        </p:nvSpPr>
        <p:spPr>
          <a:xfrm>
            <a:off x="5828768" y="1701609"/>
            <a:ext cx="2582429" cy="3693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b="1" dirty="0"/>
              <a:t>96 Exposures:</a:t>
            </a:r>
          </a:p>
        </p:txBody>
      </p:sp>
      <p:sp>
        <p:nvSpPr>
          <p:cNvPr id="104" name="Content Placeholder 9"/>
          <p:cNvSpPr txBox="1">
            <a:spLocks/>
          </p:cNvSpPr>
          <p:nvPr/>
        </p:nvSpPr>
        <p:spPr>
          <a:xfrm>
            <a:off x="5828768" y="2658412"/>
            <a:ext cx="2560572" cy="3416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dirty="0">
                <a:solidFill>
                  <a:schemeClr val="accent3"/>
                </a:solidFill>
              </a:rPr>
              <a:t>29</a:t>
            </a:r>
            <a:r>
              <a:rPr lang="en-US" sz="1800" dirty="0">
                <a:solidFill>
                  <a:schemeClr val="accent3"/>
                </a:solidFill>
              </a:rPr>
              <a:t> Healthcare Facility</a:t>
            </a:r>
            <a:endParaRPr lang="en-US" sz="1800" dirty="0"/>
          </a:p>
        </p:txBody>
      </p:sp>
      <p:sp>
        <p:nvSpPr>
          <p:cNvPr id="105" name="Content Placeholder 9"/>
          <p:cNvSpPr txBox="1">
            <a:spLocks/>
          </p:cNvSpPr>
          <p:nvPr/>
        </p:nvSpPr>
        <p:spPr>
          <a:xfrm>
            <a:off x="5828768" y="3138715"/>
            <a:ext cx="2560572" cy="3416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dirty="0">
                <a:solidFill>
                  <a:schemeClr val="accent6"/>
                </a:solidFill>
              </a:rPr>
              <a:t>31</a:t>
            </a:r>
            <a:r>
              <a:rPr lang="en-US" sz="1800" dirty="0">
                <a:solidFill>
                  <a:schemeClr val="accent6"/>
                </a:solidFill>
              </a:rPr>
              <a:t> School</a:t>
            </a:r>
            <a:endParaRPr lang="en-US" sz="1800" dirty="0"/>
          </a:p>
        </p:txBody>
      </p:sp>
      <p:sp>
        <p:nvSpPr>
          <p:cNvPr id="106" name="Content Placeholder 9"/>
          <p:cNvSpPr txBox="1">
            <a:spLocks/>
          </p:cNvSpPr>
          <p:nvPr/>
        </p:nvSpPr>
        <p:spPr>
          <a:xfrm>
            <a:off x="5828768" y="3619018"/>
            <a:ext cx="2560572" cy="3416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dirty="0">
                <a:solidFill>
                  <a:schemeClr val="accent4"/>
                </a:solidFill>
              </a:rPr>
              <a:t>2 </a:t>
            </a:r>
            <a:r>
              <a:rPr lang="en-US" sz="1800" dirty="0">
                <a:solidFill>
                  <a:schemeClr val="accent4"/>
                </a:solidFill>
              </a:rPr>
              <a:t>Daycare</a:t>
            </a:r>
            <a:endParaRPr lang="en-US" sz="1800" dirty="0"/>
          </a:p>
        </p:txBody>
      </p:sp>
      <p:sp>
        <p:nvSpPr>
          <p:cNvPr id="107" name="Content Placeholder 9"/>
          <p:cNvSpPr txBox="1">
            <a:spLocks/>
          </p:cNvSpPr>
          <p:nvPr/>
        </p:nvSpPr>
        <p:spPr>
          <a:xfrm>
            <a:off x="5828768" y="2178109"/>
            <a:ext cx="2560572" cy="3416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dirty="0">
                <a:solidFill>
                  <a:schemeClr val="bg2">
                    <a:lumMod val="50000"/>
                  </a:schemeClr>
                </a:solidFill>
              </a:rPr>
              <a:t>30</a:t>
            </a:r>
            <a:r>
              <a:rPr lang="en-US" sz="1800" dirty="0">
                <a:solidFill>
                  <a:schemeClr val="bg2">
                    <a:lumMod val="50000"/>
                  </a:schemeClr>
                </a:solidFill>
              </a:rPr>
              <a:t> General Public</a:t>
            </a:r>
            <a:endParaRPr lang="en-US" sz="1800" dirty="0"/>
          </a:p>
        </p:txBody>
      </p:sp>
      <p:sp>
        <p:nvSpPr>
          <p:cNvPr id="108" name="Content Placeholder 9"/>
          <p:cNvSpPr txBox="1">
            <a:spLocks/>
          </p:cNvSpPr>
          <p:nvPr/>
        </p:nvSpPr>
        <p:spPr>
          <a:xfrm>
            <a:off x="5828768" y="4099321"/>
            <a:ext cx="2582429" cy="341632"/>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b="1" dirty="0">
                <a:solidFill>
                  <a:schemeClr val="accent5"/>
                </a:solidFill>
              </a:rPr>
              <a:t>4 </a:t>
            </a:r>
            <a:r>
              <a:rPr lang="en-US" sz="1800" dirty="0">
                <a:solidFill>
                  <a:schemeClr val="accent5"/>
                </a:solidFill>
              </a:rPr>
              <a:t>Workplace</a:t>
            </a:r>
            <a:endParaRPr lang="en-US" sz="1800" dirty="0"/>
          </a:p>
        </p:txBody>
      </p:sp>
      <p:grpSp>
        <p:nvGrpSpPr>
          <p:cNvPr id="2341" name="Group 2340"/>
          <p:cNvGrpSpPr/>
          <p:nvPr/>
        </p:nvGrpSpPr>
        <p:grpSpPr>
          <a:xfrm>
            <a:off x="897017" y="1724727"/>
            <a:ext cx="4517061" cy="4196435"/>
            <a:chOff x="725567" y="1658052"/>
            <a:chExt cx="4517061" cy="4196435"/>
          </a:xfrm>
        </p:grpSpPr>
        <p:grpSp>
          <p:nvGrpSpPr>
            <p:cNvPr id="4" name="Group 3"/>
            <p:cNvGrpSpPr/>
            <p:nvPr/>
          </p:nvGrpSpPr>
          <p:grpSpPr>
            <a:xfrm>
              <a:off x="756896" y="5544676"/>
              <a:ext cx="300286" cy="300286"/>
              <a:chOff x="1700213" y="3398838"/>
              <a:chExt cx="609600" cy="609600"/>
            </a:xfrm>
            <a:solidFill>
              <a:schemeClr val="accent4"/>
            </a:solidFill>
          </p:grpSpPr>
          <p:sp>
            <p:nvSpPr>
              <p:cNvPr id="5" name="Freeform 89"/>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90"/>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91"/>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2"/>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93"/>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94"/>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95"/>
              <p:cNvSpPr>
                <a:spLocks noEditPoints="1"/>
              </p:cNvSpPr>
              <p:nvPr/>
            </p:nvSpPr>
            <p:spPr bwMode="auto">
              <a:xfrm>
                <a:off x="1916113" y="3751263"/>
                <a:ext cx="177800" cy="257175"/>
              </a:xfrm>
              <a:custGeom>
                <a:avLst/>
                <a:gdLst>
                  <a:gd name="T0" fmla="*/ 104 w 112"/>
                  <a:gd name="T1" fmla="*/ 162 h 162"/>
                  <a:gd name="T2" fmla="*/ 8 w 112"/>
                  <a:gd name="T3" fmla="*/ 162 h 162"/>
                  <a:gd name="T4" fmla="*/ 8 w 112"/>
                  <a:gd name="T5" fmla="*/ 162 h 162"/>
                  <a:gd name="T6" fmla="*/ 4 w 112"/>
                  <a:gd name="T7" fmla="*/ 162 h 162"/>
                  <a:gd name="T8" fmla="*/ 2 w 112"/>
                  <a:gd name="T9" fmla="*/ 160 h 162"/>
                  <a:gd name="T10" fmla="*/ 0 w 112"/>
                  <a:gd name="T11" fmla="*/ 158 h 162"/>
                  <a:gd name="T12" fmla="*/ 0 w 112"/>
                  <a:gd name="T13" fmla="*/ 154 h 162"/>
                  <a:gd name="T14" fmla="*/ 0 w 112"/>
                  <a:gd name="T15" fmla="*/ 8 h 162"/>
                  <a:gd name="T16" fmla="*/ 0 w 112"/>
                  <a:gd name="T17" fmla="*/ 8 h 162"/>
                  <a:gd name="T18" fmla="*/ 0 w 112"/>
                  <a:gd name="T19" fmla="*/ 4 h 162"/>
                  <a:gd name="T20" fmla="*/ 2 w 112"/>
                  <a:gd name="T21" fmla="*/ 2 h 162"/>
                  <a:gd name="T22" fmla="*/ 4 w 112"/>
                  <a:gd name="T23" fmla="*/ 0 h 162"/>
                  <a:gd name="T24" fmla="*/ 8 w 112"/>
                  <a:gd name="T25" fmla="*/ 0 h 162"/>
                  <a:gd name="T26" fmla="*/ 104 w 112"/>
                  <a:gd name="T27" fmla="*/ 0 h 162"/>
                  <a:gd name="T28" fmla="*/ 104 w 112"/>
                  <a:gd name="T29" fmla="*/ 0 h 162"/>
                  <a:gd name="T30" fmla="*/ 108 w 112"/>
                  <a:gd name="T31" fmla="*/ 0 h 162"/>
                  <a:gd name="T32" fmla="*/ 110 w 112"/>
                  <a:gd name="T33" fmla="*/ 2 h 162"/>
                  <a:gd name="T34" fmla="*/ 112 w 112"/>
                  <a:gd name="T35" fmla="*/ 4 h 162"/>
                  <a:gd name="T36" fmla="*/ 112 w 112"/>
                  <a:gd name="T37" fmla="*/ 8 h 162"/>
                  <a:gd name="T38" fmla="*/ 112 w 112"/>
                  <a:gd name="T39" fmla="*/ 154 h 162"/>
                  <a:gd name="T40" fmla="*/ 112 w 112"/>
                  <a:gd name="T41" fmla="*/ 154 h 162"/>
                  <a:gd name="T42" fmla="*/ 112 w 112"/>
                  <a:gd name="T43" fmla="*/ 158 h 162"/>
                  <a:gd name="T44" fmla="*/ 110 w 112"/>
                  <a:gd name="T45" fmla="*/ 160 h 162"/>
                  <a:gd name="T46" fmla="*/ 108 w 112"/>
                  <a:gd name="T47" fmla="*/ 162 h 162"/>
                  <a:gd name="T48" fmla="*/ 104 w 112"/>
                  <a:gd name="T49" fmla="*/ 162 h 162"/>
                  <a:gd name="T50" fmla="*/ 16 w 112"/>
                  <a:gd name="T51" fmla="*/ 146 h 162"/>
                  <a:gd name="T52" fmla="*/ 96 w 112"/>
                  <a:gd name="T53" fmla="*/ 146 h 162"/>
                  <a:gd name="T54" fmla="*/ 96 w 112"/>
                  <a:gd name="T55" fmla="*/ 16 h 162"/>
                  <a:gd name="T56" fmla="*/ 16 w 112"/>
                  <a:gd name="T57" fmla="*/ 16 h 162"/>
                  <a:gd name="T58" fmla="*/ 16 w 112"/>
                  <a:gd name="T59"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62">
                    <a:moveTo>
                      <a:pt x="104" y="162"/>
                    </a:moveTo>
                    <a:lnTo>
                      <a:pt x="8" y="162"/>
                    </a:lnTo>
                    <a:lnTo>
                      <a:pt x="8" y="162"/>
                    </a:lnTo>
                    <a:lnTo>
                      <a:pt x="4" y="162"/>
                    </a:lnTo>
                    <a:lnTo>
                      <a:pt x="2" y="160"/>
                    </a:lnTo>
                    <a:lnTo>
                      <a:pt x="0" y="158"/>
                    </a:lnTo>
                    <a:lnTo>
                      <a:pt x="0" y="154"/>
                    </a:lnTo>
                    <a:lnTo>
                      <a:pt x="0" y="8"/>
                    </a:lnTo>
                    <a:lnTo>
                      <a:pt x="0" y="8"/>
                    </a:lnTo>
                    <a:lnTo>
                      <a:pt x="0" y="4"/>
                    </a:lnTo>
                    <a:lnTo>
                      <a:pt x="2" y="2"/>
                    </a:lnTo>
                    <a:lnTo>
                      <a:pt x="4" y="0"/>
                    </a:lnTo>
                    <a:lnTo>
                      <a:pt x="8" y="0"/>
                    </a:lnTo>
                    <a:lnTo>
                      <a:pt x="104" y="0"/>
                    </a:lnTo>
                    <a:lnTo>
                      <a:pt x="104" y="0"/>
                    </a:lnTo>
                    <a:lnTo>
                      <a:pt x="108" y="0"/>
                    </a:lnTo>
                    <a:lnTo>
                      <a:pt x="110" y="2"/>
                    </a:lnTo>
                    <a:lnTo>
                      <a:pt x="112" y="4"/>
                    </a:lnTo>
                    <a:lnTo>
                      <a:pt x="112" y="8"/>
                    </a:lnTo>
                    <a:lnTo>
                      <a:pt x="112" y="154"/>
                    </a:lnTo>
                    <a:lnTo>
                      <a:pt x="112" y="154"/>
                    </a:lnTo>
                    <a:lnTo>
                      <a:pt x="112" y="158"/>
                    </a:lnTo>
                    <a:lnTo>
                      <a:pt x="110" y="160"/>
                    </a:lnTo>
                    <a:lnTo>
                      <a:pt x="108" y="162"/>
                    </a:lnTo>
                    <a:lnTo>
                      <a:pt x="104" y="162"/>
                    </a:lnTo>
                    <a:close/>
                    <a:moveTo>
                      <a:pt x="16" y="146"/>
                    </a:moveTo>
                    <a:lnTo>
                      <a:pt x="96" y="146"/>
                    </a:lnTo>
                    <a:lnTo>
                      <a:pt x="96" y="16"/>
                    </a:lnTo>
                    <a:lnTo>
                      <a:pt x="16" y="16"/>
                    </a:lnTo>
                    <a:lnTo>
                      <a:pt x="16"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3029528" y="5495447"/>
              <a:ext cx="359962" cy="359040"/>
              <a:chOff x="5233987" y="2130427"/>
              <a:chExt cx="619125" cy="617538"/>
            </a:xfrm>
            <a:solidFill>
              <a:schemeClr val="accent5"/>
            </a:solidFill>
          </p:grpSpPr>
          <p:sp>
            <p:nvSpPr>
              <p:cNvPr id="88" name="Freeform 116"/>
              <p:cNvSpPr>
                <a:spLocks noEditPoints="1"/>
              </p:cNvSpPr>
              <p:nvPr/>
            </p:nvSpPr>
            <p:spPr bwMode="auto">
              <a:xfrm>
                <a:off x="5322887" y="2339977"/>
                <a:ext cx="441325" cy="407988"/>
              </a:xfrm>
              <a:custGeom>
                <a:avLst/>
                <a:gdLst>
                  <a:gd name="T0" fmla="*/ 270 w 278"/>
                  <a:gd name="T1" fmla="*/ 257 h 257"/>
                  <a:gd name="T2" fmla="*/ 8 w 278"/>
                  <a:gd name="T3" fmla="*/ 257 h 257"/>
                  <a:gd name="T4" fmla="*/ 8 w 278"/>
                  <a:gd name="T5" fmla="*/ 257 h 257"/>
                  <a:gd name="T6" fmla="*/ 6 w 278"/>
                  <a:gd name="T7" fmla="*/ 257 h 257"/>
                  <a:gd name="T8" fmla="*/ 2 w 278"/>
                  <a:gd name="T9" fmla="*/ 255 h 257"/>
                  <a:gd name="T10" fmla="*/ 2 w 278"/>
                  <a:gd name="T11" fmla="*/ 253 h 257"/>
                  <a:gd name="T12" fmla="*/ 0 w 278"/>
                  <a:gd name="T13" fmla="*/ 249 h 257"/>
                  <a:gd name="T14" fmla="*/ 0 w 278"/>
                  <a:gd name="T15" fmla="*/ 8 h 257"/>
                  <a:gd name="T16" fmla="*/ 0 w 278"/>
                  <a:gd name="T17" fmla="*/ 8 h 257"/>
                  <a:gd name="T18" fmla="*/ 2 w 278"/>
                  <a:gd name="T19" fmla="*/ 4 h 257"/>
                  <a:gd name="T20" fmla="*/ 2 w 278"/>
                  <a:gd name="T21" fmla="*/ 2 h 257"/>
                  <a:gd name="T22" fmla="*/ 6 w 278"/>
                  <a:gd name="T23" fmla="*/ 0 h 257"/>
                  <a:gd name="T24" fmla="*/ 8 w 278"/>
                  <a:gd name="T25" fmla="*/ 0 h 257"/>
                  <a:gd name="T26" fmla="*/ 270 w 278"/>
                  <a:gd name="T27" fmla="*/ 0 h 257"/>
                  <a:gd name="T28" fmla="*/ 270 w 278"/>
                  <a:gd name="T29" fmla="*/ 0 h 257"/>
                  <a:gd name="T30" fmla="*/ 272 w 278"/>
                  <a:gd name="T31" fmla="*/ 0 h 257"/>
                  <a:gd name="T32" fmla="*/ 276 w 278"/>
                  <a:gd name="T33" fmla="*/ 2 h 257"/>
                  <a:gd name="T34" fmla="*/ 276 w 278"/>
                  <a:gd name="T35" fmla="*/ 4 h 257"/>
                  <a:gd name="T36" fmla="*/ 278 w 278"/>
                  <a:gd name="T37" fmla="*/ 8 h 257"/>
                  <a:gd name="T38" fmla="*/ 278 w 278"/>
                  <a:gd name="T39" fmla="*/ 249 h 257"/>
                  <a:gd name="T40" fmla="*/ 278 w 278"/>
                  <a:gd name="T41" fmla="*/ 249 h 257"/>
                  <a:gd name="T42" fmla="*/ 276 w 278"/>
                  <a:gd name="T43" fmla="*/ 253 h 257"/>
                  <a:gd name="T44" fmla="*/ 276 w 278"/>
                  <a:gd name="T45" fmla="*/ 255 h 257"/>
                  <a:gd name="T46" fmla="*/ 272 w 278"/>
                  <a:gd name="T47" fmla="*/ 257 h 257"/>
                  <a:gd name="T48" fmla="*/ 270 w 278"/>
                  <a:gd name="T49" fmla="*/ 257 h 257"/>
                  <a:gd name="T50" fmla="*/ 16 w 278"/>
                  <a:gd name="T51" fmla="*/ 241 h 257"/>
                  <a:gd name="T52" fmla="*/ 262 w 278"/>
                  <a:gd name="T53" fmla="*/ 241 h 257"/>
                  <a:gd name="T54" fmla="*/ 262 w 278"/>
                  <a:gd name="T55" fmla="*/ 16 h 257"/>
                  <a:gd name="T56" fmla="*/ 16 w 278"/>
                  <a:gd name="T57" fmla="*/ 16 h 257"/>
                  <a:gd name="T58" fmla="*/ 16 w 278"/>
                  <a:gd name="T59"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8" h="257">
                    <a:moveTo>
                      <a:pt x="270" y="257"/>
                    </a:moveTo>
                    <a:lnTo>
                      <a:pt x="8" y="257"/>
                    </a:lnTo>
                    <a:lnTo>
                      <a:pt x="8" y="257"/>
                    </a:lnTo>
                    <a:lnTo>
                      <a:pt x="6" y="257"/>
                    </a:lnTo>
                    <a:lnTo>
                      <a:pt x="2" y="255"/>
                    </a:lnTo>
                    <a:lnTo>
                      <a:pt x="2" y="253"/>
                    </a:lnTo>
                    <a:lnTo>
                      <a:pt x="0" y="249"/>
                    </a:lnTo>
                    <a:lnTo>
                      <a:pt x="0" y="8"/>
                    </a:lnTo>
                    <a:lnTo>
                      <a:pt x="0" y="8"/>
                    </a:lnTo>
                    <a:lnTo>
                      <a:pt x="2" y="4"/>
                    </a:lnTo>
                    <a:lnTo>
                      <a:pt x="2" y="2"/>
                    </a:lnTo>
                    <a:lnTo>
                      <a:pt x="6" y="0"/>
                    </a:lnTo>
                    <a:lnTo>
                      <a:pt x="8" y="0"/>
                    </a:lnTo>
                    <a:lnTo>
                      <a:pt x="270" y="0"/>
                    </a:lnTo>
                    <a:lnTo>
                      <a:pt x="270" y="0"/>
                    </a:lnTo>
                    <a:lnTo>
                      <a:pt x="272" y="0"/>
                    </a:lnTo>
                    <a:lnTo>
                      <a:pt x="276" y="2"/>
                    </a:lnTo>
                    <a:lnTo>
                      <a:pt x="276" y="4"/>
                    </a:lnTo>
                    <a:lnTo>
                      <a:pt x="278" y="8"/>
                    </a:lnTo>
                    <a:lnTo>
                      <a:pt x="278" y="249"/>
                    </a:lnTo>
                    <a:lnTo>
                      <a:pt x="278" y="249"/>
                    </a:lnTo>
                    <a:lnTo>
                      <a:pt x="276" y="253"/>
                    </a:lnTo>
                    <a:lnTo>
                      <a:pt x="276" y="255"/>
                    </a:lnTo>
                    <a:lnTo>
                      <a:pt x="272" y="257"/>
                    </a:lnTo>
                    <a:lnTo>
                      <a:pt x="270" y="257"/>
                    </a:lnTo>
                    <a:close/>
                    <a:moveTo>
                      <a:pt x="16" y="241"/>
                    </a:moveTo>
                    <a:lnTo>
                      <a:pt x="262" y="241"/>
                    </a:lnTo>
                    <a:lnTo>
                      <a:pt x="262" y="16"/>
                    </a:lnTo>
                    <a:lnTo>
                      <a:pt x="16" y="16"/>
                    </a:lnTo>
                    <a:lnTo>
                      <a:pt x="16" y="2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119"/>
              <p:cNvSpPr>
                <a:spLocks noEditPoints="1"/>
              </p:cNvSpPr>
              <p:nvPr/>
            </p:nvSpPr>
            <p:spPr bwMode="auto">
              <a:xfrm>
                <a:off x="5233987" y="2130427"/>
                <a:ext cx="619125" cy="234950"/>
              </a:xfrm>
              <a:custGeom>
                <a:avLst/>
                <a:gdLst>
                  <a:gd name="T0" fmla="*/ 382 w 390"/>
                  <a:gd name="T1" fmla="*/ 148 h 148"/>
                  <a:gd name="T2" fmla="*/ 8 w 390"/>
                  <a:gd name="T3" fmla="*/ 148 h 148"/>
                  <a:gd name="T4" fmla="*/ 8 w 390"/>
                  <a:gd name="T5" fmla="*/ 148 h 148"/>
                  <a:gd name="T6" fmla="*/ 4 w 390"/>
                  <a:gd name="T7" fmla="*/ 146 h 148"/>
                  <a:gd name="T8" fmla="*/ 0 w 390"/>
                  <a:gd name="T9" fmla="*/ 142 h 148"/>
                  <a:gd name="T10" fmla="*/ 0 w 390"/>
                  <a:gd name="T11" fmla="*/ 142 h 148"/>
                  <a:gd name="T12" fmla="*/ 0 w 390"/>
                  <a:gd name="T13" fmla="*/ 138 h 148"/>
                  <a:gd name="T14" fmla="*/ 4 w 390"/>
                  <a:gd name="T15" fmla="*/ 134 h 148"/>
                  <a:gd name="T16" fmla="*/ 191 w 390"/>
                  <a:gd name="T17" fmla="*/ 2 h 148"/>
                  <a:gd name="T18" fmla="*/ 191 w 390"/>
                  <a:gd name="T19" fmla="*/ 2 h 148"/>
                  <a:gd name="T20" fmla="*/ 195 w 390"/>
                  <a:gd name="T21" fmla="*/ 0 h 148"/>
                  <a:gd name="T22" fmla="*/ 199 w 390"/>
                  <a:gd name="T23" fmla="*/ 2 h 148"/>
                  <a:gd name="T24" fmla="*/ 386 w 390"/>
                  <a:gd name="T25" fmla="*/ 134 h 148"/>
                  <a:gd name="T26" fmla="*/ 386 w 390"/>
                  <a:gd name="T27" fmla="*/ 134 h 148"/>
                  <a:gd name="T28" fmla="*/ 390 w 390"/>
                  <a:gd name="T29" fmla="*/ 138 h 148"/>
                  <a:gd name="T30" fmla="*/ 390 w 390"/>
                  <a:gd name="T31" fmla="*/ 142 h 148"/>
                  <a:gd name="T32" fmla="*/ 390 w 390"/>
                  <a:gd name="T33" fmla="*/ 142 h 148"/>
                  <a:gd name="T34" fmla="*/ 386 w 390"/>
                  <a:gd name="T35" fmla="*/ 146 h 148"/>
                  <a:gd name="T36" fmla="*/ 382 w 390"/>
                  <a:gd name="T37" fmla="*/ 148 h 148"/>
                  <a:gd name="T38" fmla="*/ 34 w 390"/>
                  <a:gd name="T39" fmla="*/ 132 h 148"/>
                  <a:gd name="T40" fmla="*/ 356 w 390"/>
                  <a:gd name="T41" fmla="*/ 132 h 148"/>
                  <a:gd name="T42" fmla="*/ 195 w 390"/>
                  <a:gd name="T43" fmla="*/ 18 h 148"/>
                  <a:gd name="T44" fmla="*/ 34 w 390"/>
                  <a:gd name="T45"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48">
                    <a:moveTo>
                      <a:pt x="382" y="148"/>
                    </a:moveTo>
                    <a:lnTo>
                      <a:pt x="8" y="148"/>
                    </a:lnTo>
                    <a:lnTo>
                      <a:pt x="8" y="148"/>
                    </a:lnTo>
                    <a:lnTo>
                      <a:pt x="4" y="146"/>
                    </a:lnTo>
                    <a:lnTo>
                      <a:pt x="0" y="142"/>
                    </a:lnTo>
                    <a:lnTo>
                      <a:pt x="0" y="142"/>
                    </a:lnTo>
                    <a:lnTo>
                      <a:pt x="0" y="138"/>
                    </a:lnTo>
                    <a:lnTo>
                      <a:pt x="4" y="134"/>
                    </a:lnTo>
                    <a:lnTo>
                      <a:pt x="191" y="2"/>
                    </a:lnTo>
                    <a:lnTo>
                      <a:pt x="191" y="2"/>
                    </a:lnTo>
                    <a:lnTo>
                      <a:pt x="195" y="0"/>
                    </a:lnTo>
                    <a:lnTo>
                      <a:pt x="199" y="2"/>
                    </a:lnTo>
                    <a:lnTo>
                      <a:pt x="386" y="134"/>
                    </a:lnTo>
                    <a:lnTo>
                      <a:pt x="386" y="134"/>
                    </a:lnTo>
                    <a:lnTo>
                      <a:pt x="390" y="138"/>
                    </a:lnTo>
                    <a:lnTo>
                      <a:pt x="390" y="142"/>
                    </a:lnTo>
                    <a:lnTo>
                      <a:pt x="390" y="142"/>
                    </a:lnTo>
                    <a:lnTo>
                      <a:pt x="386" y="146"/>
                    </a:lnTo>
                    <a:lnTo>
                      <a:pt x="382" y="148"/>
                    </a:lnTo>
                    <a:close/>
                    <a:moveTo>
                      <a:pt x="34" y="132"/>
                    </a:moveTo>
                    <a:lnTo>
                      <a:pt x="356" y="132"/>
                    </a:lnTo>
                    <a:lnTo>
                      <a:pt x="195" y="18"/>
                    </a:lnTo>
                    <a:lnTo>
                      <a:pt x="34" y="13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22"/>
              <p:cNvSpPr>
                <a:spLocks noEditPoints="1"/>
              </p:cNvSpPr>
              <p:nvPr/>
            </p:nvSpPr>
            <p:spPr bwMode="auto">
              <a:xfrm>
                <a:off x="5473700" y="2554290"/>
                <a:ext cx="139700" cy="193675"/>
              </a:xfrm>
              <a:custGeom>
                <a:avLst/>
                <a:gdLst>
                  <a:gd name="T0" fmla="*/ 80 w 88"/>
                  <a:gd name="T1" fmla="*/ 122 h 122"/>
                  <a:gd name="T2" fmla="*/ 8 w 88"/>
                  <a:gd name="T3" fmla="*/ 122 h 122"/>
                  <a:gd name="T4" fmla="*/ 8 w 88"/>
                  <a:gd name="T5" fmla="*/ 122 h 122"/>
                  <a:gd name="T6" fmla="*/ 6 w 88"/>
                  <a:gd name="T7" fmla="*/ 122 h 122"/>
                  <a:gd name="T8" fmla="*/ 2 w 88"/>
                  <a:gd name="T9" fmla="*/ 120 h 122"/>
                  <a:gd name="T10" fmla="*/ 2 w 88"/>
                  <a:gd name="T11" fmla="*/ 118 h 122"/>
                  <a:gd name="T12" fmla="*/ 0 w 88"/>
                  <a:gd name="T13" fmla="*/ 114 h 122"/>
                  <a:gd name="T14" fmla="*/ 0 w 88"/>
                  <a:gd name="T15" fmla="*/ 8 h 122"/>
                  <a:gd name="T16" fmla="*/ 0 w 88"/>
                  <a:gd name="T17" fmla="*/ 8 h 122"/>
                  <a:gd name="T18" fmla="*/ 2 w 88"/>
                  <a:gd name="T19" fmla="*/ 4 h 122"/>
                  <a:gd name="T20" fmla="*/ 2 w 88"/>
                  <a:gd name="T21" fmla="*/ 2 h 122"/>
                  <a:gd name="T22" fmla="*/ 6 w 88"/>
                  <a:gd name="T23" fmla="*/ 0 h 122"/>
                  <a:gd name="T24" fmla="*/ 8 w 88"/>
                  <a:gd name="T25" fmla="*/ 0 h 122"/>
                  <a:gd name="T26" fmla="*/ 80 w 88"/>
                  <a:gd name="T27" fmla="*/ 0 h 122"/>
                  <a:gd name="T28" fmla="*/ 80 w 88"/>
                  <a:gd name="T29" fmla="*/ 0 h 122"/>
                  <a:gd name="T30" fmla="*/ 82 w 88"/>
                  <a:gd name="T31" fmla="*/ 0 h 122"/>
                  <a:gd name="T32" fmla="*/ 86 w 88"/>
                  <a:gd name="T33" fmla="*/ 2 h 122"/>
                  <a:gd name="T34" fmla="*/ 86 w 88"/>
                  <a:gd name="T35" fmla="*/ 4 h 122"/>
                  <a:gd name="T36" fmla="*/ 88 w 88"/>
                  <a:gd name="T37" fmla="*/ 8 h 122"/>
                  <a:gd name="T38" fmla="*/ 88 w 88"/>
                  <a:gd name="T39" fmla="*/ 114 h 122"/>
                  <a:gd name="T40" fmla="*/ 88 w 88"/>
                  <a:gd name="T41" fmla="*/ 114 h 122"/>
                  <a:gd name="T42" fmla="*/ 86 w 88"/>
                  <a:gd name="T43" fmla="*/ 118 h 122"/>
                  <a:gd name="T44" fmla="*/ 86 w 88"/>
                  <a:gd name="T45" fmla="*/ 120 h 122"/>
                  <a:gd name="T46" fmla="*/ 82 w 88"/>
                  <a:gd name="T47" fmla="*/ 122 h 122"/>
                  <a:gd name="T48" fmla="*/ 80 w 88"/>
                  <a:gd name="T49" fmla="*/ 122 h 122"/>
                  <a:gd name="T50" fmla="*/ 16 w 88"/>
                  <a:gd name="T51" fmla="*/ 106 h 122"/>
                  <a:gd name="T52" fmla="*/ 72 w 88"/>
                  <a:gd name="T53" fmla="*/ 106 h 122"/>
                  <a:gd name="T54" fmla="*/ 72 w 88"/>
                  <a:gd name="T55" fmla="*/ 16 h 122"/>
                  <a:gd name="T56" fmla="*/ 16 w 88"/>
                  <a:gd name="T57" fmla="*/ 16 h 122"/>
                  <a:gd name="T58" fmla="*/ 16 w 88"/>
                  <a:gd name="T59"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2">
                    <a:moveTo>
                      <a:pt x="80" y="122"/>
                    </a:moveTo>
                    <a:lnTo>
                      <a:pt x="8" y="122"/>
                    </a:lnTo>
                    <a:lnTo>
                      <a:pt x="8" y="122"/>
                    </a:lnTo>
                    <a:lnTo>
                      <a:pt x="6" y="122"/>
                    </a:lnTo>
                    <a:lnTo>
                      <a:pt x="2" y="120"/>
                    </a:lnTo>
                    <a:lnTo>
                      <a:pt x="2" y="118"/>
                    </a:lnTo>
                    <a:lnTo>
                      <a:pt x="0" y="114"/>
                    </a:lnTo>
                    <a:lnTo>
                      <a:pt x="0" y="8"/>
                    </a:lnTo>
                    <a:lnTo>
                      <a:pt x="0" y="8"/>
                    </a:lnTo>
                    <a:lnTo>
                      <a:pt x="2" y="4"/>
                    </a:lnTo>
                    <a:lnTo>
                      <a:pt x="2" y="2"/>
                    </a:lnTo>
                    <a:lnTo>
                      <a:pt x="6" y="0"/>
                    </a:lnTo>
                    <a:lnTo>
                      <a:pt x="8" y="0"/>
                    </a:lnTo>
                    <a:lnTo>
                      <a:pt x="80" y="0"/>
                    </a:lnTo>
                    <a:lnTo>
                      <a:pt x="80" y="0"/>
                    </a:lnTo>
                    <a:lnTo>
                      <a:pt x="82" y="0"/>
                    </a:lnTo>
                    <a:lnTo>
                      <a:pt x="86" y="2"/>
                    </a:lnTo>
                    <a:lnTo>
                      <a:pt x="86" y="4"/>
                    </a:lnTo>
                    <a:lnTo>
                      <a:pt x="88" y="8"/>
                    </a:lnTo>
                    <a:lnTo>
                      <a:pt x="88" y="114"/>
                    </a:lnTo>
                    <a:lnTo>
                      <a:pt x="88" y="114"/>
                    </a:lnTo>
                    <a:lnTo>
                      <a:pt x="86" y="118"/>
                    </a:lnTo>
                    <a:lnTo>
                      <a:pt x="86" y="120"/>
                    </a:lnTo>
                    <a:lnTo>
                      <a:pt x="82" y="122"/>
                    </a:lnTo>
                    <a:lnTo>
                      <a:pt x="80" y="122"/>
                    </a:lnTo>
                    <a:close/>
                    <a:moveTo>
                      <a:pt x="16" y="106"/>
                    </a:moveTo>
                    <a:lnTo>
                      <a:pt x="72" y="106"/>
                    </a:lnTo>
                    <a:lnTo>
                      <a:pt x="72" y="16"/>
                    </a:lnTo>
                    <a:lnTo>
                      <a:pt x="16" y="16"/>
                    </a:lnTo>
                    <a:lnTo>
                      <a:pt x="16"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125"/>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26"/>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27"/>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28"/>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29"/>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30"/>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31"/>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132"/>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33"/>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34"/>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35"/>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136"/>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39" name="Group 2338"/>
            <p:cNvGrpSpPr/>
            <p:nvPr/>
          </p:nvGrpSpPr>
          <p:grpSpPr>
            <a:xfrm>
              <a:off x="726707" y="2947561"/>
              <a:ext cx="4505199" cy="1199603"/>
              <a:chOff x="726707" y="2947561"/>
              <a:chExt cx="4505199" cy="1199603"/>
            </a:xfrm>
          </p:grpSpPr>
          <p:grpSp>
            <p:nvGrpSpPr>
              <p:cNvPr id="14" name="Group 13"/>
              <p:cNvGrpSpPr/>
              <p:nvPr/>
            </p:nvGrpSpPr>
            <p:grpSpPr>
              <a:xfrm>
                <a:off x="3950235" y="2947561"/>
                <a:ext cx="360665" cy="360665"/>
                <a:chOff x="1658948" y="2460625"/>
                <a:chExt cx="609600" cy="609600"/>
              </a:xfrm>
              <a:solidFill>
                <a:schemeClr val="accent3"/>
              </a:solidFill>
            </p:grpSpPr>
            <p:sp>
              <p:nvSpPr>
                <p:cNvPr id="15"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950235" y="3367030"/>
                <a:ext cx="360665" cy="360665"/>
                <a:chOff x="1658948" y="2460625"/>
                <a:chExt cx="609600" cy="609600"/>
              </a:xfrm>
              <a:solidFill>
                <a:schemeClr val="accent3"/>
              </a:solidFill>
            </p:grpSpPr>
            <p:sp>
              <p:nvSpPr>
                <p:cNvPr id="110"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2" name="Group 121"/>
              <p:cNvGrpSpPr/>
              <p:nvPr/>
            </p:nvGrpSpPr>
            <p:grpSpPr>
              <a:xfrm>
                <a:off x="3950235" y="3786499"/>
                <a:ext cx="360665" cy="360665"/>
                <a:chOff x="1658948" y="2460625"/>
                <a:chExt cx="609600" cy="609600"/>
              </a:xfrm>
              <a:solidFill>
                <a:schemeClr val="accent3"/>
              </a:solidFill>
            </p:grpSpPr>
            <p:sp>
              <p:nvSpPr>
                <p:cNvPr id="12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6" name="Group 255"/>
              <p:cNvGrpSpPr/>
              <p:nvPr/>
            </p:nvGrpSpPr>
            <p:grpSpPr>
              <a:xfrm>
                <a:off x="1187211" y="2947561"/>
                <a:ext cx="360665" cy="360665"/>
                <a:chOff x="1658948" y="2460625"/>
                <a:chExt cx="609600" cy="609600"/>
              </a:xfrm>
              <a:solidFill>
                <a:schemeClr val="accent3"/>
              </a:solidFill>
            </p:grpSpPr>
            <p:sp>
              <p:nvSpPr>
                <p:cNvPr id="46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9" name="Group 258"/>
              <p:cNvGrpSpPr/>
              <p:nvPr/>
            </p:nvGrpSpPr>
            <p:grpSpPr>
              <a:xfrm>
                <a:off x="1187211" y="3367030"/>
                <a:ext cx="360665" cy="360665"/>
                <a:chOff x="1658948" y="2460625"/>
                <a:chExt cx="609600" cy="609600"/>
              </a:xfrm>
              <a:solidFill>
                <a:schemeClr val="accent3"/>
              </a:solidFill>
            </p:grpSpPr>
            <p:sp>
              <p:nvSpPr>
                <p:cNvPr id="39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0" name="Group 259"/>
              <p:cNvGrpSpPr/>
              <p:nvPr/>
            </p:nvGrpSpPr>
            <p:grpSpPr>
              <a:xfrm>
                <a:off x="1187211" y="3786499"/>
                <a:ext cx="360665" cy="360665"/>
                <a:chOff x="1658948" y="2460625"/>
                <a:chExt cx="609600" cy="609600"/>
              </a:xfrm>
              <a:solidFill>
                <a:schemeClr val="accent3"/>
              </a:solidFill>
            </p:grpSpPr>
            <p:sp>
              <p:nvSpPr>
                <p:cNvPr id="38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6" name="Group 475"/>
              <p:cNvGrpSpPr/>
              <p:nvPr/>
            </p:nvGrpSpPr>
            <p:grpSpPr>
              <a:xfrm>
                <a:off x="1647715" y="2947561"/>
                <a:ext cx="360665" cy="360665"/>
                <a:chOff x="1658948" y="2460625"/>
                <a:chExt cx="609600" cy="609600"/>
              </a:xfrm>
              <a:solidFill>
                <a:schemeClr val="accent3"/>
              </a:solidFill>
            </p:grpSpPr>
            <p:sp>
              <p:nvSpPr>
                <p:cNvPr id="68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9" name="Group 478"/>
              <p:cNvGrpSpPr/>
              <p:nvPr/>
            </p:nvGrpSpPr>
            <p:grpSpPr>
              <a:xfrm>
                <a:off x="1647715" y="3367030"/>
                <a:ext cx="360665" cy="360665"/>
                <a:chOff x="1658948" y="2460625"/>
                <a:chExt cx="609600" cy="609600"/>
              </a:xfrm>
              <a:solidFill>
                <a:schemeClr val="accent3"/>
              </a:solidFill>
            </p:grpSpPr>
            <p:sp>
              <p:nvSpPr>
                <p:cNvPr id="61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0" name="Group 479"/>
              <p:cNvGrpSpPr/>
              <p:nvPr/>
            </p:nvGrpSpPr>
            <p:grpSpPr>
              <a:xfrm>
                <a:off x="1647715" y="3786499"/>
                <a:ext cx="360665" cy="360665"/>
                <a:chOff x="1658948" y="2460625"/>
                <a:chExt cx="609600" cy="609600"/>
              </a:xfrm>
              <a:solidFill>
                <a:schemeClr val="accent3"/>
              </a:solidFill>
            </p:grpSpPr>
            <p:sp>
              <p:nvSpPr>
                <p:cNvPr id="60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96" name="Group 695"/>
              <p:cNvGrpSpPr/>
              <p:nvPr/>
            </p:nvGrpSpPr>
            <p:grpSpPr>
              <a:xfrm>
                <a:off x="3029227" y="2947561"/>
                <a:ext cx="360665" cy="360665"/>
                <a:chOff x="1658948" y="2460625"/>
                <a:chExt cx="609600" cy="609600"/>
              </a:xfrm>
              <a:solidFill>
                <a:schemeClr val="accent3"/>
              </a:solidFill>
            </p:grpSpPr>
            <p:sp>
              <p:nvSpPr>
                <p:cNvPr id="90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99" name="Group 698"/>
              <p:cNvGrpSpPr/>
              <p:nvPr/>
            </p:nvGrpSpPr>
            <p:grpSpPr>
              <a:xfrm>
                <a:off x="3029227" y="3367030"/>
                <a:ext cx="360665" cy="360665"/>
                <a:chOff x="1658948" y="2460625"/>
                <a:chExt cx="609600" cy="609600"/>
              </a:xfrm>
              <a:solidFill>
                <a:schemeClr val="accent3"/>
              </a:solidFill>
            </p:grpSpPr>
            <p:sp>
              <p:nvSpPr>
                <p:cNvPr id="83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0" name="Group 699"/>
              <p:cNvGrpSpPr/>
              <p:nvPr/>
            </p:nvGrpSpPr>
            <p:grpSpPr>
              <a:xfrm>
                <a:off x="3029227" y="3786499"/>
                <a:ext cx="360665" cy="360665"/>
                <a:chOff x="1658948" y="2460625"/>
                <a:chExt cx="609600" cy="609600"/>
              </a:xfrm>
              <a:solidFill>
                <a:schemeClr val="accent3"/>
              </a:solidFill>
            </p:grpSpPr>
            <p:sp>
              <p:nvSpPr>
                <p:cNvPr id="82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16" name="Group 915"/>
              <p:cNvGrpSpPr/>
              <p:nvPr/>
            </p:nvGrpSpPr>
            <p:grpSpPr>
              <a:xfrm>
                <a:off x="2108219" y="2947561"/>
                <a:ext cx="360665" cy="360665"/>
                <a:chOff x="1658948" y="2460625"/>
                <a:chExt cx="609600" cy="609600"/>
              </a:xfrm>
              <a:solidFill>
                <a:schemeClr val="accent3"/>
              </a:solidFill>
            </p:grpSpPr>
            <p:sp>
              <p:nvSpPr>
                <p:cNvPr id="112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19" name="Group 918"/>
              <p:cNvGrpSpPr/>
              <p:nvPr/>
            </p:nvGrpSpPr>
            <p:grpSpPr>
              <a:xfrm>
                <a:off x="2108219" y="3367030"/>
                <a:ext cx="360665" cy="360665"/>
                <a:chOff x="1658948" y="2460625"/>
                <a:chExt cx="609600" cy="609600"/>
              </a:xfrm>
              <a:solidFill>
                <a:schemeClr val="accent3"/>
              </a:solidFill>
            </p:grpSpPr>
            <p:sp>
              <p:nvSpPr>
                <p:cNvPr id="105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20" name="Group 919"/>
              <p:cNvGrpSpPr/>
              <p:nvPr/>
            </p:nvGrpSpPr>
            <p:grpSpPr>
              <a:xfrm>
                <a:off x="2108219" y="3786499"/>
                <a:ext cx="360665" cy="360665"/>
                <a:chOff x="1658948" y="2460625"/>
                <a:chExt cx="609600" cy="609600"/>
              </a:xfrm>
              <a:solidFill>
                <a:schemeClr val="accent3"/>
              </a:solidFill>
            </p:grpSpPr>
            <p:sp>
              <p:nvSpPr>
                <p:cNvPr id="104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5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36" name="Group 1135"/>
              <p:cNvGrpSpPr/>
              <p:nvPr/>
            </p:nvGrpSpPr>
            <p:grpSpPr>
              <a:xfrm>
                <a:off x="2568723" y="2947561"/>
                <a:ext cx="360665" cy="360665"/>
                <a:chOff x="1658948" y="2460625"/>
                <a:chExt cx="609600" cy="609600"/>
              </a:xfrm>
              <a:solidFill>
                <a:schemeClr val="accent3"/>
              </a:solidFill>
            </p:grpSpPr>
            <p:sp>
              <p:nvSpPr>
                <p:cNvPr id="134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39" name="Group 1138"/>
              <p:cNvGrpSpPr/>
              <p:nvPr/>
            </p:nvGrpSpPr>
            <p:grpSpPr>
              <a:xfrm>
                <a:off x="2568723" y="3367030"/>
                <a:ext cx="360665" cy="360665"/>
                <a:chOff x="1658948" y="2460625"/>
                <a:chExt cx="609600" cy="609600"/>
              </a:xfrm>
              <a:solidFill>
                <a:schemeClr val="accent3"/>
              </a:solidFill>
            </p:grpSpPr>
            <p:sp>
              <p:nvSpPr>
                <p:cNvPr id="127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0" name="Group 1139"/>
              <p:cNvGrpSpPr/>
              <p:nvPr/>
            </p:nvGrpSpPr>
            <p:grpSpPr>
              <a:xfrm>
                <a:off x="2568723" y="3786499"/>
                <a:ext cx="360665" cy="360665"/>
                <a:chOff x="1658948" y="2460625"/>
                <a:chExt cx="609600" cy="609600"/>
              </a:xfrm>
              <a:solidFill>
                <a:schemeClr val="accent3"/>
              </a:solidFill>
            </p:grpSpPr>
            <p:sp>
              <p:nvSpPr>
                <p:cNvPr id="126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6" name="Group 1355"/>
              <p:cNvGrpSpPr/>
              <p:nvPr/>
            </p:nvGrpSpPr>
            <p:grpSpPr>
              <a:xfrm>
                <a:off x="3489731" y="2947561"/>
                <a:ext cx="360665" cy="360665"/>
                <a:chOff x="1658948" y="2460625"/>
                <a:chExt cx="609600" cy="609600"/>
              </a:xfrm>
              <a:solidFill>
                <a:schemeClr val="accent3"/>
              </a:solidFill>
            </p:grpSpPr>
            <p:sp>
              <p:nvSpPr>
                <p:cNvPr id="156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9" name="Group 1358"/>
              <p:cNvGrpSpPr/>
              <p:nvPr/>
            </p:nvGrpSpPr>
            <p:grpSpPr>
              <a:xfrm>
                <a:off x="3489731" y="3367030"/>
                <a:ext cx="360665" cy="360665"/>
                <a:chOff x="1658948" y="2460625"/>
                <a:chExt cx="609600" cy="609600"/>
              </a:xfrm>
              <a:solidFill>
                <a:schemeClr val="accent3"/>
              </a:solidFill>
            </p:grpSpPr>
            <p:sp>
              <p:nvSpPr>
                <p:cNvPr id="149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0" name="Group 1359"/>
              <p:cNvGrpSpPr/>
              <p:nvPr/>
            </p:nvGrpSpPr>
            <p:grpSpPr>
              <a:xfrm>
                <a:off x="3489731" y="3786499"/>
                <a:ext cx="360665" cy="360665"/>
                <a:chOff x="1658948" y="2460625"/>
                <a:chExt cx="609600" cy="609600"/>
              </a:xfrm>
              <a:solidFill>
                <a:schemeClr val="accent3"/>
              </a:solidFill>
            </p:grpSpPr>
            <p:sp>
              <p:nvSpPr>
                <p:cNvPr id="148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76" name="Group 1575"/>
              <p:cNvGrpSpPr/>
              <p:nvPr/>
            </p:nvGrpSpPr>
            <p:grpSpPr>
              <a:xfrm>
                <a:off x="4410739" y="2947561"/>
                <a:ext cx="360665" cy="360665"/>
                <a:chOff x="1658948" y="2460625"/>
                <a:chExt cx="609600" cy="609600"/>
              </a:xfrm>
              <a:solidFill>
                <a:schemeClr val="accent3"/>
              </a:solidFill>
            </p:grpSpPr>
            <p:sp>
              <p:nvSpPr>
                <p:cNvPr id="178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79" name="Group 1578"/>
              <p:cNvGrpSpPr/>
              <p:nvPr/>
            </p:nvGrpSpPr>
            <p:grpSpPr>
              <a:xfrm>
                <a:off x="4410739" y="3367030"/>
                <a:ext cx="360665" cy="360665"/>
                <a:chOff x="1658948" y="2460625"/>
                <a:chExt cx="609600" cy="609600"/>
              </a:xfrm>
              <a:solidFill>
                <a:schemeClr val="accent3"/>
              </a:solidFill>
            </p:grpSpPr>
            <p:sp>
              <p:nvSpPr>
                <p:cNvPr id="171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0" name="Group 1579"/>
              <p:cNvGrpSpPr/>
              <p:nvPr/>
            </p:nvGrpSpPr>
            <p:grpSpPr>
              <a:xfrm>
                <a:off x="4410739" y="3786499"/>
                <a:ext cx="360665" cy="360665"/>
                <a:chOff x="1658948" y="2460625"/>
                <a:chExt cx="609600" cy="609600"/>
              </a:xfrm>
              <a:solidFill>
                <a:schemeClr val="accent3"/>
              </a:solidFill>
            </p:grpSpPr>
            <p:sp>
              <p:nvSpPr>
                <p:cNvPr id="170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96" name="Group 1795"/>
              <p:cNvGrpSpPr/>
              <p:nvPr/>
            </p:nvGrpSpPr>
            <p:grpSpPr>
              <a:xfrm>
                <a:off x="726707" y="2947561"/>
                <a:ext cx="360665" cy="360665"/>
                <a:chOff x="1658948" y="2460625"/>
                <a:chExt cx="609600" cy="609600"/>
              </a:xfrm>
              <a:solidFill>
                <a:schemeClr val="accent3"/>
              </a:solidFill>
            </p:grpSpPr>
            <p:sp>
              <p:nvSpPr>
                <p:cNvPr id="200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99" name="Group 1798"/>
              <p:cNvGrpSpPr/>
              <p:nvPr/>
            </p:nvGrpSpPr>
            <p:grpSpPr>
              <a:xfrm>
                <a:off x="726707" y="3367030"/>
                <a:ext cx="360665" cy="360665"/>
                <a:chOff x="1658948" y="2460625"/>
                <a:chExt cx="609600" cy="609600"/>
              </a:xfrm>
              <a:solidFill>
                <a:schemeClr val="accent3"/>
              </a:solidFill>
            </p:grpSpPr>
            <p:sp>
              <p:nvSpPr>
                <p:cNvPr id="193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00" name="Group 1799"/>
              <p:cNvGrpSpPr/>
              <p:nvPr/>
            </p:nvGrpSpPr>
            <p:grpSpPr>
              <a:xfrm>
                <a:off x="726707" y="3786499"/>
                <a:ext cx="360665" cy="360665"/>
                <a:chOff x="1658948" y="2460625"/>
                <a:chExt cx="609600" cy="609600"/>
              </a:xfrm>
              <a:solidFill>
                <a:schemeClr val="accent3"/>
              </a:solidFill>
            </p:grpSpPr>
            <p:sp>
              <p:nvSpPr>
                <p:cNvPr id="1921"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2"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3"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4"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5"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6"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7"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8"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9"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0"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1"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2"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16" name="Group 2015"/>
              <p:cNvGrpSpPr/>
              <p:nvPr/>
            </p:nvGrpSpPr>
            <p:grpSpPr>
              <a:xfrm>
                <a:off x="4871241" y="2947561"/>
                <a:ext cx="360665" cy="360665"/>
                <a:chOff x="1658948" y="2460625"/>
                <a:chExt cx="609600" cy="609600"/>
              </a:xfrm>
              <a:solidFill>
                <a:schemeClr val="accent3"/>
              </a:solidFill>
            </p:grpSpPr>
            <p:sp>
              <p:nvSpPr>
                <p:cNvPr id="222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19" name="Group 2018"/>
              <p:cNvGrpSpPr/>
              <p:nvPr/>
            </p:nvGrpSpPr>
            <p:grpSpPr>
              <a:xfrm>
                <a:off x="4871241" y="3367030"/>
                <a:ext cx="360665" cy="360665"/>
                <a:chOff x="1658948" y="2460625"/>
                <a:chExt cx="609600" cy="609600"/>
              </a:xfrm>
              <a:solidFill>
                <a:schemeClr val="accent3"/>
              </a:solidFill>
            </p:grpSpPr>
            <p:sp>
              <p:nvSpPr>
                <p:cNvPr id="2153" name="Freeform 21"/>
                <p:cNvSpPr>
                  <a:spLocks noEditPoints="1"/>
                </p:cNvSpPr>
                <p:nvPr/>
              </p:nvSpPr>
              <p:spPr bwMode="auto">
                <a:xfrm>
                  <a:off x="1658948" y="2555875"/>
                  <a:ext cx="609600" cy="514350"/>
                </a:xfrm>
                <a:custGeom>
                  <a:avLst/>
                  <a:gdLst>
                    <a:gd name="T0" fmla="*/ 16 w 384"/>
                    <a:gd name="T1" fmla="*/ 16 h 324"/>
                    <a:gd name="T2" fmla="*/ 368 w 384"/>
                    <a:gd name="T3" fmla="*/ 16 h 324"/>
                    <a:gd name="T4" fmla="*/ 368 w 384"/>
                    <a:gd name="T5" fmla="*/ 308 h 324"/>
                    <a:gd name="T6" fmla="*/ 16 w 384"/>
                    <a:gd name="T7" fmla="*/ 308 h 324"/>
                    <a:gd name="T8" fmla="*/ 16 w 384"/>
                    <a:gd name="T9" fmla="*/ 16 h 324"/>
                    <a:gd name="T10" fmla="*/ 0 w 384"/>
                    <a:gd name="T11" fmla="*/ 324 h 324"/>
                    <a:gd name="T12" fmla="*/ 384 w 384"/>
                    <a:gd name="T13" fmla="*/ 324 h 324"/>
                    <a:gd name="T14" fmla="*/ 384 w 384"/>
                    <a:gd name="T15" fmla="*/ 0 h 324"/>
                    <a:gd name="T16" fmla="*/ 0 w 384"/>
                    <a:gd name="T17" fmla="*/ 0 h 324"/>
                    <a:gd name="T18" fmla="*/ 0 w 384"/>
                    <a:gd name="T19"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24">
                      <a:moveTo>
                        <a:pt x="16" y="16"/>
                      </a:moveTo>
                      <a:lnTo>
                        <a:pt x="368" y="16"/>
                      </a:lnTo>
                      <a:lnTo>
                        <a:pt x="368" y="308"/>
                      </a:lnTo>
                      <a:lnTo>
                        <a:pt x="16" y="308"/>
                      </a:lnTo>
                      <a:lnTo>
                        <a:pt x="16" y="16"/>
                      </a:lnTo>
                      <a:close/>
                      <a:moveTo>
                        <a:pt x="0" y="324"/>
                      </a:moveTo>
                      <a:lnTo>
                        <a:pt x="384" y="324"/>
                      </a:lnTo>
                      <a:lnTo>
                        <a:pt x="384" y="0"/>
                      </a:lnTo>
                      <a:lnTo>
                        <a:pt x="0" y="0"/>
                      </a:lnTo>
                      <a:lnTo>
                        <a:pt x="0" y="32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4" name="Freeform 22"/>
                <p:cNvSpPr>
                  <a:spLocks noEditPoints="1"/>
                </p:cNvSpPr>
                <p:nvPr/>
              </p:nvSpPr>
              <p:spPr bwMode="auto">
                <a:xfrm>
                  <a:off x="177959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5" name="Freeform 23"/>
                <p:cNvSpPr>
                  <a:spLocks noEditPoints="1"/>
                </p:cNvSpPr>
                <p:nvPr/>
              </p:nvSpPr>
              <p:spPr bwMode="auto">
                <a:xfrm>
                  <a:off x="1951048" y="2927350"/>
                  <a:ext cx="196850" cy="142875"/>
                </a:xfrm>
                <a:custGeom>
                  <a:avLst/>
                  <a:gdLst>
                    <a:gd name="T0" fmla="*/ 16 w 124"/>
                    <a:gd name="T1" fmla="*/ 16 h 90"/>
                    <a:gd name="T2" fmla="*/ 108 w 124"/>
                    <a:gd name="T3" fmla="*/ 16 h 90"/>
                    <a:gd name="T4" fmla="*/ 108 w 124"/>
                    <a:gd name="T5" fmla="*/ 74 h 90"/>
                    <a:gd name="T6" fmla="*/ 16 w 124"/>
                    <a:gd name="T7" fmla="*/ 74 h 90"/>
                    <a:gd name="T8" fmla="*/ 16 w 124"/>
                    <a:gd name="T9" fmla="*/ 16 h 90"/>
                    <a:gd name="T10" fmla="*/ 0 w 124"/>
                    <a:gd name="T11" fmla="*/ 90 h 90"/>
                    <a:gd name="T12" fmla="*/ 124 w 124"/>
                    <a:gd name="T13" fmla="*/ 90 h 90"/>
                    <a:gd name="T14" fmla="*/ 124 w 124"/>
                    <a:gd name="T15" fmla="*/ 0 h 90"/>
                    <a:gd name="T16" fmla="*/ 0 w 124"/>
                    <a:gd name="T17" fmla="*/ 0 h 90"/>
                    <a:gd name="T18" fmla="*/ 0 w 124"/>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0">
                      <a:moveTo>
                        <a:pt x="16" y="16"/>
                      </a:moveTo>
                      <a:lnTo>
                        <a:pt x="108" y="16"/>
                      </a:lnTo>
                      <a:lnTo>
                        <a:pt x="108" y="74"/>
                      </a:lnTo>
                      <a:lnTo>
                        <a:pt x="16" y="74"/>
                      </a:lnTo>
                      <a:lnTo>
                        <a:pt x="16" y="16"/>
                      </a:lnTo>
                      <a:close/>
                      <a:moveTo>
                        <a:pt x="0" y="90"/>
                      </a:moveTo>
                      <a:lnTo>
                        <a:pt x="124" y="90"/>
                      </a:lnTo>
                      <a:lnTo>
                        <a:pt x="124" y="0"/>
                      </a:lnTo>
                      <a:lnTo>
                        <a:pt x="0" y="0"/>
                      </a:lnTo>
                      <a:lnTo>
                        <a:pt x="0" y="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6" name="Freeform 24"/>
                <p:cNvSpPr>
                  <a:spLocks noEditPoints="1"/>
                </p:cNvSpPr>
                <p:nvPr/>
              </p:nvSpPr>
              <p:spPr bwMode="auto">
                <a:xfrm>
                  <a:off x="1719273"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7" name="Freeform 25"/>
                <p:cNvSpPr>
                  <a:spLocks noEditPoints="1"/>
                </p:cNvSpPr>
                <p:nvPr/>
              </p:nvSpPr>
              <p:spPr bwMode="auto">
                <a:xfrm>
                  <a:off x="1849448"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8" name="Freeform 26"/>
                <p:cNvSpPr>
                  <a:spLocks noEditPoints="1"/>
                </p:cNvSpPr>
                <p:nvPr/>
              </p:nvSpPr>
              <p:spPr bwMode="auto">
                <a:xfrm>
                  <a:off x="1982798" y="26257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9" name="Freeform 27"/>
                <p:cNvSpPr>
                  <a:spLocks noEditPoints="1"/>
                </p:cNvSpPr>
                <p:nvPr/>
              </p:nvSpPr>
              <p:spPr bwMode="auto">
                <a:xfrm>
                  <a:off x="2112973" y="26257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0" name="Freeform 28"/>
                <p:cNvSpPr>
                  <a:spLocks noEditPoints="1"/>
                </p:cNvSpPr>
                <p:nvPr/>
              </p:nvSpPr>
              <p:spPr bwMode="auto">
                <a:xfrm>
                  <a:off x="1719273"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1" name="Freeform 29"/>
                <p:cNvSpPr>
                  <a:spLocks noEditPoints="1"/>
                </p:cNvSpPr>
                <p:nvPr/>
              </p:nvSpPr>
              <p:spPr bwMode="auto">
                <a:xfrm>
                  <a:off x="1849448"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2" name="Freeform 30"/>
                <p:cNvSpPr>
                  <a:spLocks noEditPoints="1"/>
                </p:cNvSpPr>
                <p:nvPr/>
              </p:nvSpPr>
              <p:spPr bwMode="auto">
                <a:xfrm>
                  <a:off x="1982798" y="2778125"/>
                  <a:ext cx="88900" cy="98425"/>
                </a:xfrm>
                <a:custGeom>
                  <a:avLst/>
                  <a:gdLst>
                    <a:gd name="T0" fmla="*/ 56 w 56"/>
                    <a:gd name="T1" fmla="*/ 62 h 62"/>
                    <a:gd name="T2" fmla="*/ 0 w 56"/>
                    <a:gd name="T3" fmla="*/ 62 h 62"/>
                    <a:gd name="T4" fmla="*/ 0 w 56"/>
                    <a:gd name="T5" fmla="*/ 0 h 62"/>
                    <a:gd name="T6" fmla="*/ 56 w 56"/>
                    <a:gd name="T7" fmla="*/ 0 h 62"/>
                    <a:gd name="T8" fmla="*/ 56 w 56"/>
                    <a:gd name="T9" fmla="*/ 62 h 62"/>
                    <a:gd name="T10" fmla="*/ 16 w 56"/>
                    <a:gd name="T11" fmla="*/ 46 h 62"/>
                    <a:gd name="T12" fmla="*/ 40 w 56"/>
                    <a:gd name="T13" fmla="*/ 46 h 62"/>
                    <a:gd name="T14" fmla="*/ 40 w 56"/>
                    <a:gd name="T15" fmla="*/ 16 h 62"/>
                    <a:gd name="T16" fmla="*/ 16 w 56"/>
                    <a:gd name="T17" fmla="*/ 16 h 62"/>
                    <a:gd name="T18" fmla="*/ 16 w 56"/>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56" y="62"/>
                      </a:moveTo>
                      <a:lnTo>
                        <a:pt x="0" y="62"/>
                      </a:lnTo>
                      <a:lnTo>
                        <a:pt x="0" y="0"/>
                      </a:lnTo>
                      <a:lnTo>
                        <a:pt x="56" y="0"/>
                      </a:lnTo>
                      <a:lnTo>
                        <a:pt x="56" y="62"/>
                      </a:lnTo>
                      <a:close/>
                      <a:moveTo>
                        <a:pt x="16" y="46"/>
                      </a:moveTo>
                      <a:lnTo>
                        <a:pt x="40" y="46"/>
                      </a:lnTo>
                      <a:lnTo>
                        <a:pt x="40"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3" name="Freeform 31"/>
                <p:cNvSpPr>
                  <a:spLocks noEditPoints="1"/>
                </p:cNvSpPr>
                <p:nvPr/>
              </p:nvSpPr>
              <p:spPr bwMode="auto">
                <a:xfrm>
                  <a:off x="2112973" y="2778125"/>
                  <a:ext cx="92075" cy="98425"/>
                </a:xfrm>
                <a:custGeom>
                  <a:avLst/>
                  <a:gdLst>
                    <a:gd name="T0" fmla="*/ 58 w 58"/>
                    <a:gd name="T1" fmla="*/ 62 h 62"/>
                    <a:gd name="T2" fmla="*/ 0 w 58"/>
                    <a:gd name="T3" fmla="*/ 62 h 62"/>
                    <a:gd name="T4" fmla="*/ 0 w 58"/>
                    <a:gd name="T5" fmla="*/ 0 h 62"/>
                    <a:gd name="T6" fmla="*/ 58 w 58"/>
                    <a:gd name="T7" fmla="*/ 0 h 62"/>
                    <a:gd name="T8" fmla="*/ 58 w 58"/>
                    <a:gd name="T9" fmla="*/ 62 h 62"/>
                    <a:gd name="T10" fmla="*/ 16 w 58"/>
                    <a:gd name="T11" fmla="*/ 46 h 62"/>
                    <a:gd name="T12" fmla="*/ 42 w 58"/>
                    <a:gd name="T13" fmla="*/ 46 h 62"/>
                    <a:gd name="T14" fmla="*/ 42 w 58"/>
                    <a:gd name="T15" fmla="*/ 16 h 62"/>
                    <a:gd name="T16" fmla="*/ 16 w 58"/>
                    <a:gd name="T17" fmla="*/ 16 h 62"/>
                    <a:gd name="T18" fmla="*/ 16 w 58"/>
                    <a:gd name="T19" fmla="*/ 4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2">
                      <a:moveTo>
                        <a:pt x="58" y="62"/>
                      </a:moveTo>
                      <a:lnTo>
                        <a:pt x="0" y="62"/>
                      </a:lnTo>
                      <a:lnTo>
                        <a:pt x="0" y="0"/>
                      </a:lnTo>
                      <a:lnTo>
                        <a:pt x="58" y="0"/>
                      </a:lnTo>
                      <a:lnTo>
                        <a:pt x="58" y="62"/>
                      </a:lnTo>
                      <a:close/>
                      <a:moveTo>
                        <a:pt x="16" y="46"/>
                      </a:moveTo>
                      <a:lnTo>
                        <a:pt x="42" y="46"/>
                      </a:lnTo>
                      <a:lnTo>
                        <a:pt x="42" y="16"/>
                      </a:lnTo>
                      <a:lnTo>
                        <a:pt x="16" y="16"/>
                      </a:lnTo>
                      <a:lnTo>
                        <a:pt x="16"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4" name="Freeform 32"/>
                <p:cNvSpPr>
                  <a:spLocks noEditPoints="1"/>
                </p:cNvSpPr>
                <p:nvPr/>
              </p:nvSpPr>
              <p:spPr bwMode="auto">
                <a:xfrm>
                  <a:off x="1757373" y="2460625"/>
                  <a:ext cx="412750" cy="120650"/>
                </a:xfrm>
                <a:custGeom>
                  <a:avLst/>
                  <a:gdLst>
                    <a:gd name="T0" fmla="*/ 16 w 260"/>
                    <a:gd name="T1" fmla="*/ 16 h 76"/>
                    <a:gd name="T2" fmla="*/ 244 w 260"/>
                    <a:gd name="T3" fmla="*/ 16 h 76"/>
                    <a:gd name="T4" fmla="*/ 244 w 260"/>
                    <a:gd name="T5" fmla="*/ 60 h 76"/>
                    <a:gd name="T6" fmla="*/ 16 w 260"/>
                    <a:gd name="T7" fmla="*/ 60 h 76"/>
                    <a:gd name="T8" fmla="*/ 16 w 260"/>
                    <a:gd name="T9" fmla="*/ 16 h 76"/>
                    <a:gd name="T10" fmla="*/ 0 w 260"/>
                    <a:gd name="T11" fmla="*/ 76 h 76"/>
                    <a:gd name="T12" fmla="*/ 260 w 260"/>
                    <a:gd name="T13" fmla="*/ 76 h 76"/>
                    <a:gd name="T14" fmla="*/ 260 w 260"/>
                    <a:gd name="T15" fmla="*/ 0 h 76"/>
                    <a:gd name="T16" fmla="*/ 0 w 260"/>
                    <a:gd name="T17" fmla="*/ 0 h 76"/>
                    <a:gd name="T18" fmla="*/ 0 w 260"/>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76">
                      <a:moveTo>
                        <a:pt x="16" y="16"/>
                      </a:moveTo>
                      <a:lnTo>
                        <a:pt x="244" y="16"/>
                      </a:lnTo>
                      <a:lnTo>
                        <a:pt x="244" y="60"/>
                      </a:lnTo>
                      <a:lnTo>
                        <a:pt x="16" y="60"/>
                      </a:lnTo>
                      <a:lnTo>
                        <a:pt x="16" y="16"/>
                      </a:lnTo>
                      <a:close/>
                      <a:moveTo>
                        <a:pt x="0" y="76"/>
                      </a:moveTo>
                      <a:lnTo>
                        <a:pt x="260" y="76"/>
                      </a:lnTo>
                      <a:lnTo>
                        <a:pt x="260" y="0"/>
                      </a:lnTo>
                      <a:lnTo>
                        <a:pt x="0" y="0"/>
                      </a:lnTo>
                      <a:lnTo>
                        <a:pt x="0" y="7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735150" y="1658052"/>
              <a:ext cx="4505199" cy="1199605"/>
              <a:chOff x="726707" y="4153547"/>
              <a:chExt cx="4505199" cy="1199605"/>
            </a:xfrm>
          </p:grpSpPr>
          <p:grpSp>
            <p:nvGrpSpPr>
              <p:cNvPr id="74" name="Group 73"/>
              <p:cNvGrpSpPr/>
              <p:nvPr/>
            </p:nvGrpSpPr>
            <p:grpSpPr>
              <a:xfrm>
                <a:off x="3950235" y="4153547"/>
                <a:ext cx="360665" cy="360665"/>
                <a:chOff x="601663" y="4370388"/>
                <a:chExt cx="609600" cy="609600"/>
              </a:xfrm>
              <a:solidFill>
                <a:schemeClr val="tx2"/>
              </a:solidFill>
            </p:grpSpPr>
            <p:sp>
              <p:nvSpPr>
                <p:cNvPr id="7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9" name="Group 228"/>
              <p:cNvGrpSpPr/>
              <p:nvPr/>
            </p:nvGrpSpPr>
            <p:grpSpPr>
              <a:xfrm>
                <a:off x="3950235" y="4573016"/>
                <a:ext cx="360665" cy="360665"/>
                <a:chOff x="601663" y="4370388"/>
                <a:chExt cx="609600" cy="609600"/>
              </a:xfrm>
              <a:solidFill>
                <a:schemeClr val="tx2"/>
              </a:solidFill>
            </p:grpSpPr>
            <p:sp>
              <p:nvSpPr>
                <p:cNvPr id="230"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5"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7"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8"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9"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0"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1"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2" name="Group 241"/>
              <p:cNvGrpSpPr/>
              <p:nvPr/>
            </p:nvGrpSpPr>
            <p:grpSpPr>
              <a:xfrm>
                <a:off x="3950235" y="4992487"/>
                <a:ext cx="360665" cy="360665"/>
                <a:chOff x="601663" y="4370388"/>
                <a:chExt cx="609600" cy="609600"/>
              </a:xfrm>
              <a:solidFill>
                <a:schemeClr val="tx2"/>
              </a:solidFill>
            </p:grpSpPr>
            <p:sp>
              <p:nvSpPr>
                <p:cNvPr id="243"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4"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8"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0"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1"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2"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3"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4"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8" name="Group 257"/>
              <p:cNvGrpSpPr/>
              <p:nvPr/>
            </p:nvGrpSpPr>
            <p:grpSpPr>
              <a:xfrm>
                <a:off x="1187211" y="4153547"/>
                <a:ext cx="360665" cy="360665"/>
                <a:chOff x="601663" y="4370388"/>
                <a:chExt cx="609600" cy="609600"/>
              </a:xfrm>
              <a:solidFill>
                <a:schemeClr val="tx2"/>
              </a:solidFill>
            </p:grpSpPr>
            <p:sp>
              <p:nvSpPr>
                <p:cNvPr id="40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1187211" y="4573016"/>
                <a:ext cx="360665" cy="360665"/>
                <a:chOff x="601663" y="4370388"/>
                <a:chExt cx="609600" cy="609600"/>
              </a:xfrm>
              <a:solidFill>
                <a:schemeClr val="tx2"/>
              </a:solidFill>
            </p:grpSpPr>
            <p:sp>
              <p:nvSpPr>
                <p:cNvPr id="27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4" name="Group 263"/>
              <p:cNvGrpSpPr/>
              <p:nvPr/>
            </p:nvGrpSpPr>
            <p:grpSpPr>
              <a:xfrm>
                <a:off x="1187211" y="4992487"/>
                <a:ext cx="360665" cy="360665"/>
                <a:chOff x="601663" y="4370388"/>
                <a:chExt cx="609600" cy="609600"/>
              </a:xfrm>
              <a:solidFill>
                <a:schemeClr val="tx2"/>
              </a:solidFill>
            </p:grpSpPr>
            <p:sp>
              <p:nvSpPr>
                <p:cNvPr id="26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8" name="Group 477"/>
              <p:cNvGrpSpPr/>
              <p:nvPr/>
            </p:nvGrpSpPr>
            <p:grpSpPr>
              <a:xfrm>
                <a:off x="1647715" y="4153547"/>
                <a:ext cx="360665" cy="360665"/>
                <a:chOff x="601663" y="4370388"/>
                <a:chExt cx="609600" cy="609600"/>
              </a:xfrm>
              <a:solidFill>
                <a:schemeClr val="tx2"/>
              </a:solidFill>
            </p:grpSpPr>
            <p:sp>
              <p:nvSpPr>
                <p:cNvPr id="62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3" name="Group 482"/>
              <p:cNvGrpSpPr/>
              <p:nvPr/>
            </p:nvGrpSpPr>
            <p:grpSpPr>
              <a:xfrm>
                <a:off x="1647715" y="4573016"/>
                <a:ext cx="360665" cy="360665"/>
                <a:chOff x="601663" y="4370388"/>
                <a:chExt cx="609600" cy="609600"/>
              </a:xfrm>
              <a:solidFill>
                <a:schemeClr val="tx2"/>
              </a:solidFill>
            </p:grpSpPr>
            <p:sp>
              <p:nvSpPr>
                <p:cNvPr id="49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4" name="Group 483"/>
              <p:cNvGrpSpPr/>
              <p:nvPr/>
            </p:nvGrpSpPr>
            <p:grpSpPr>
              <a:xfrm>
                <a:off x="1647715" y="4992487"/>
                <a:ext cx="360665" cy="360665"/>
                <a:chOff x="601663" y="4370388"/>
                <a:chExt cx="609600" cy="609600"/>
              </a:xfrm>
              <a:solidFill>
                <a:schemeClr val="tx2"/>
              </a:solidFill>
            </p:grpSpPr>
            <p:sp>
              <p:nvSpPr>
                <p:cNvPr id="48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98" name="Group 697"/>
              <p:cNvGrpSpPr/>
              <p:nvPr/>
            </p:nvGrpSpPr>
            <p:grpSpPr>
              <a:xfrm>
                <a:off x="3029227" y="4153547"/>
                <a:ext cx="360665" cy="360665"/>
                <a:chOff x="601663" y="4370388"/>
                <a:chExt cx="609600" cy="609600"/>
              </a:xfrm>
              <a:solidFill>
                <a:schemeClr val="tx2"/>
              </a:solidFill>
            </p:grpSpPr>
            <p:sp>
              <p:nvSpPr>
                <p:cNvPr id="84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3" name="Group 702"/>
              <p:cNvGrpSpPr/>
              <p:nvPr/>
            </p:nvGrpSpPr>
            <p:grpSpPr>
              <a:xfrm>
                <a:off x="3029227" y="4573016"/>
                <a:ext cx="360665" cy="360665"/>
                <a:chOff x="601663" y="4370388"/>
                <a:chExt cx="609600" cy="609600"/>
              </a:xfrm>
              <a:solidFill>
                <a:schemeClr val="tx2"/>
              </a:solidFill>
            </p:grpSpPr>
            <p:sp>
              <p:nvSpPr>
                <p:cNvPr id="71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4" name="Group 703"/>
              <p:cNvGrpSpPr/>
              <p:nvPr/>
            </p:nvGrpSpPr>
            <p:grpSpPr>
              <a:xfrm>
                <a:off x="3029227" y="4992487"/>
                <a:ext cx="360665" cy="360665"/>
                <a:chOff x="601663" y="4370388"/>
                <a:chExt cx="609600" cy="609600"/>
              </a:xfrm>
              <a:solidFill>
                <a:schemeClr val="tx2"/>
              </a:solidFill>
            </p:grpSpPr>
            <p:sp>
              <p:nvSpPr>
                <p:cNvPr id="70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a:off x="2108219" y="4153547"/>
                <a:ext cx="360665" cy="360665"/>
                <a:chOff x="601663" y="4370388"/>
                <a:chExt cx="609600" cy="609600"/>
              </a:xfrm>
              <a:solidFill>
                <a:schemeClr val="tx2"/>
              </a:solidFill>
            </p:grpSpPr>
            <p:sp>
              <p:nvSpPr>
                <p:cNvPr id="106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6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23" name="Group 922"/>
              <p:cNvGrpSpPr/>
              <p:nvPr/>
            </p:nvGrpSpPr>
            <p:grpSpPr>
              <a:xfrm>
                <a:off x="2108219" y="4573016"/>
                <a:ext cx="360665" cy="360665"/>
                <a:chOff x="601663" y="4370388"/>
                <a:chExt cx="609600" cy="609600"/>
              </a:xfrm>
              <a:solidFill>
                <a:schemeClr val="tx2"/>
              </a:solidFill>
            </p:grpSpPr>
            <p:sp>
              <p:nvSpPr>
                <p:cNvPr id="93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24" name="Group 923"/>
              <p:cNvGrpSpPr/>
              <p:nvPr/>
            </p:nvGrpSpPr>
            <p:grpSpPr>
              <a:xfrm>
                <a:off x="2108219" y="4992487"/>
                <a:ext cx="360665" cy="360665"/>
                <a:chOff x="601663" y="4370388"/>
                <a:chExt cx="609600" cy="609600"/>
              </a:xfrm>
              <a:solidFill>
                <a:schemeClr val="tx2"/>
              </a:solidFill>
            </p:grpSpPr>
            <p:sp>
              <p:nvSpPr>
                <p:cNvPr id="92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38" name="Group 1137"/>
              <p:cNvGrpSpPr/>
              <p:nvPr/>
            </p:nvGrpSpPr>
            <p:grpSpPr>
              <a:xfrm>
                <a:off x="2568723" y="4153547"/>
                <a:ext cx="360665" cy="360665"/>
                <a:chOff x="601663" y="4370388"/>
                <a:chExt cx="609600" cy="609600"/>
              </a:xfrm>
              <a:solidFill>
                <a:schemeClr val="tx2"/>
              </a:solidFill>
            </p:grpSpPr>
            <p:sp>
              <p:nvSpPr>
                <p:cNvPr id="128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3" name="Group 1142"/>
              <p:cNvGrpSpPr/>
              <p:nvPr/>
            </p:nvGrpSpPr>
            <p:grpSpPr>
              <a:xfrm>
                <a:off x="2568723" y="4573016"/>
                <a:ext cx="360665" cy="360665"/>
                <a:chOff x="601663" y="4370388"/>
                <a:chExt cx="609600" cy="609600"/>
              </a:xfrm>
              <a:solidFill>
                <a:schemeClr val="tx2"/>
              </a:solidFill>
            </p:grpSpPr>
            <p:sp>
              <p:nvSpPr>
                <p:cNvPr id="115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4" name="Group 1143"/>
              <p:cNvGrpSpPr/>
              <p:nvPr/>
            </p:nvGrpSpPr>
            <p:grpSpPr>
              <a:xfrm>
                <a:off x="2568723" y="4992487"/>
                <a:ext cx="360665" cy="360665"/>
                <a:chOff x="601663" y="4370388"/>
                <a:chExt cx="609600" cy="609600"/>
              </a:xfrm>
              <a:solidFill>
                <a:schemeClr val="tx2"/>
              </a:solidFill>
            </p:grpSpPr>
            <p:sp>
              <p:nvSpPr>
                <p:cNvPr id="114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8" name="Group 1357"/>
              <p:cNvGrpSpPr/>
              <p:nvPr/>
            </p:nvGrpSpPr>
            <p:grpSpPr>
              <a:xfrm>
                <a:off x="3489731" y="4153547"/>
                <a:ext cx="360665" cy="360665"/>
                <a:chOff x="601663" y="4370388"/>
                <a:chExt cx="609600" cy="609600"/>
              </a:xfrm>
              <a:solidFill>
                <a:schemeClr val="tx2"/>
              </a:solidFill>
            </p:grpSpPr>
            <p:sp>
              <p:nvSpPr>
                <p:cNvPr id="150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3" name="Group 1362"/>
              <p:cNvGrpSpPr/>
              <p:nvPr/>
            </p:nvGrpSpPr>
            <p:grpSpPr>
              <a:xfrm>
                <a:off x="3489731" y="4573016"/>
                <a:ext cx="360665" cy="360665"/>
                <a:chOff x="601663" y="4370388"/>
                <a:chExt cx="609600" cy="609600"/>
              </a:xfrm>
              <a:solidFill>
                <a:schemeClr val="tx2"/>
              </a:solidFill>
            </p:grpSpPr>
            <p:sp>
              <p:nvSpPr>
                <p:cNvPr id="137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4" name="Group 1363"/>
              <p:cNvGrpSpPr/>
              <p:nvPr/>
            </p:nvGrpSpPr>
            <p:grpSpPr>
              <a:xfrm>
                <a:off x="3489731" y="4992487"/>
                <a:ext cx="360665" cy="360665"/>
                <a:chOff x="601663" y="4370388"/>
                <a:chExt cx="609600" cy="609600"/>
              </a:xfrm>
              <a:solidFill>
                <a:schemeClr val="tx2"/>
              </a:solidFill>
            </p:grpSpPr>
            <p:sp>
              <p:nvSpPr>
                <p:cNvPr id="136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78" name="Group 1577"/>
              <p:cNvGrpSpPr/>
              <p:nvPr/>
            </p:nvGrpSpPr>
            <p:grpSpPr>
              <a:xfrm>
                <a:off x="4410739" y="4153547"/>
                <a:ext cx="360665" cy="360665"/>
                <a:chOff x="601663" y="4370388"/>
                <a:chExt cx="609600" cy="609600"/>
              </a:xfrm>
              <a:solidFill>
                <a:schemeClr val="tx2"/>
              </a:solidFill>
            </p:grpSpPr>
            <p:sp>
              <p:nvSpPr>
                <p:cNvPr id="172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3" name="Group 1582"/>
              <p:cNvGrpSpPr/>
              <p:nvPr/>
            </p:nvGrpSpPr>
            <p:grpSpPr>
              <a:xfrm>
                <a:off x="4410739" y="4573016"/>
                <a:ext cx="360665" cy="360665"/>
                <a:chOff x="601663" y="4370388"/>
                <a:chExt cx="609600" cy="609600"/>
              </a:xfrm>
              <a:solidFill>
                <a:schemeClr val="tx2"/>
              </a:solidFill>
            </p:grpSpPr>
            <p:sp>
              <p:nvSpPr>
                <p:cNvPr id="159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4" name="Group 1583"/>
              <p:cNvGrpSpPr/>
              <p:nvPr/>
            </p:nvGrpSpPr>
            <p:grpSpPr>
              <a:xfrm>
                <a:off x="4410739" y="4992487"/>
                <a:ext cx="360665" cy="360665"/>
                <a:chOff x="601663" y="4370388"/>
                <a:chExt cx="609600" cy="609600"/>
              </a:xfrm>
              <a:solidFill>
                <a:schemeClr val="tx2"/>
              </a:solidFill>
            </p:grpSpPr>
            <p:sp>
              <p:nvSpPr>
                <p:cNvPr id="158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98" name="Group 1797"/>
              <p:cNvGrpSpPr/>
              <p:nvPr/>
            </p:nvGrpSpPr>
            <p:grpSpPr>
              <a:xfrm>
                <a:off x="726707" y="4153547"/>
                <a:ext cx="360665" cy="360665"/>
                <a:chOff x="601663" y="4370388"/>
                <a:chExt cx="609600" cy="609600"/>
              </a:xfrm>
              <a:solidFill>
                <a:schemeClr val="tx2"/>
              </a:solidFill>
            </p:grpSpPr>
            <p:sp>
              <p:nvSpPr>
                <p:cNvPr id="194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03" name="Group 1802"/>
              <p:cNvGrpSpPr/>
              <p:nvPr/>
            </p:nvGrpSpPr>
            <p:grpSpPr>
              <a:xfrm>
                <a:off x="726707" y="4573016"/>
                <a:ext cx="360665" cy="360665"/>
                <a:chOff x="601663" y="4370388"/>
                <a:chExt cx="609600" cy="609600"/>
              </a:xfrm>
              <a:solidFill>
                <a:schemeClr val="tx2"/>
              </a:solidFill>
            </p:grpSpPr>
            <p:sp>
              <p:nvSpPr>
                <p:cNvPr id="181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04" name="Group 1803"/>
              <p:cNvGrpSpPr/>
              <p:nvPr/>
            </p:nvGrpSpPr>
            <p:grpSpPr>
              <a:xfrm>
                <a:off x="726707" y="4992487"/>
                <a:ext cx="360665" cy="360665"/>
                <a:chOff x="601663" y="4370388"/>
                <a:chExt cx="609600" cy="609600"/>
              </a:xfrm>
              <a:solidFill>
                <a:schemeClr val="tx2"/>
              </a:solidFill>
            </p:grpSpPr>
            <p:sp>
              <p:nvSpPr>
                <p:cNvPr id="180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18" name="Group 2017"/>
              <p:cNvGrpSpPr/>
              <p:nvPr/>
            </p:nvGrpSpPr>
            <p:grpSpPr>
              <a:xfrm>
                <a:off x="4871241" y="4153547"/>
                <a:ext cx="360665" cy="360665"/>
                <a:chOff x="601663" y="4370388"/>
                <a:chExt cx="609600" cy="609600"/>
              </a:xfrm>
              <a:solidFill>
                <a:schemeClr val="tx2"/>
              </a:solidFill>
            </p:grpSpPr>
            <p:sp>
              <p:nvSpPr>
                <p:cNvPr id="216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23" name="Group 2022"/>
              <p:cNvGrpSpPr/>
              <p:nvPr/>
            </p:nvGrpSpPr>
            <p:grpSpPr>
              <a:xfrm>
                <a:off x="4871241" y="4573016"/>
                <a:ext cx="360665" cy="360665"/>
                <a:chOff x="601663" y="4370388"/>
                <a:chExt cx="609600" cy="609600"/>
              </a:xfrm>
              <a:solidFill>
                <a:schemeClr val="tx2"/>
              </a:solidFill>
            </p:grpSpPr>
            <p:sp>
              <p:nvSpPr>
                <p:cNvPr id="2037"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8"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9"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0"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1"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2"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3"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4"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5"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6"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7"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8"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24" name="Group 2023"/>
              <p:cNvGrpSpPr/>
              <p:nvPr/>
            </p:nvGrpSpPr>
            <p:grpSpPr>
              <a:xfrm>
                <a:off x="4871241" y="4992487"/>
                <a:ext cx="360665" cy="360665"/>
                <a:chOff x="601663" y="4370388"/>
                <a:chExt cx="609600" cy="609600"/>
              </a:xfrm>
              <a:solidFill>
                <a:schemeClr val="tx2"/>
              </a:solidFill>
            </p:grpSpPr>
            <p:sp>
              <p:nvSpPr>
                <p:cNvPr id="2025" name="Freeform 101"/>
                <p:cNvSpPr>
                  <a:spLocks noEditPoints="1"/>
                </p:cNvSpPr>
                <p:nvPr/>
              </p:nvSpPr>
              <p:spPr bwMode="auto">
                <a:xfrm>
                  <a:off x="601663" y="4516438"/>
                  <a:ext cx="466725" cy="463550"/>
                </a:xfrm>
                <a:custGeom>
                  <a:avLst/>
                  <a:gdLst>
                    <a:gd name="T0" fmla="*/ 16 w 294"/>
                    <a:gd name="T1" fmla="*/ 98 h 292"/>
                    <a:gd name="T2" fmla="*/ 190 w 294"/>
                    <a:gd name="T3" fmla="*/ 18 h 292"/>
                    <a:gd name="T4" fmla="*/ 278 w 294"/>
                    <a:gd name="T5" fmla="*/ 48 h 292"/>
                    <a:gd name="T6" fmla="*/ 278 w 294"/>
                    <a:gd name="T7" fmla="*/ 276 h 292"/>
                    <a:gd name="T8" fmla="*/ 16 w 294"/>
                    <a:gd name="T9" fmla="*/ 276 h 292"/>
                    <a:gd name="T10" fmla="*/ 16 w 294"/>
                    <a:gd name="T11" fmla="*/ 98 h 292"/>
                    <a:gd name="T12" fmla="*/ 0 w 294"/>
                    <a:gd name="T13" fmla="*/ 88 h 292"/>
                    <a:gd name="T14" fmla="*/ 0 w 294"/>
                    <a:gd name="T15" fmla="*/ 292 h 292"/>
                    <a:gd name="T16" fmla="*/ 294 w 294"/>
                    <a:gd name="T17" fmla="*/ 292 h 292"/>
                    <a:gd name="T18" fmla="*/ 294 w 294"/>
                    <a:gd name="T19" fmla="*/ 38 h 292"/>
                    <a:gd name="T20" fmla="*/ 190 w 294"/>
                    <a:gd name="T21" fmla="*/ 0 h 292"/>
                    <a:gd name="T22" fmla="*/ 0 w 294"/>
                    <a:gd name="T23" fmla="*/ 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4" h="292">
                      <a:moveTo>
                        <a:pt x="16" y="98"/>
                      </a:moveTo>
                      <a:lnTo>
                        <a:pt x="190" y="18"/>
                      </a:lnTo>
                      <a:lnTo>
                        <a:pt x="278" y="48"/>
                      </a:lnTo>
                      <a:lnTo>
                        <a:pt x="278" y="276"/>
                      </a:lnTo>
                      <a:lnTo>
                        <a:pt x="16" y="276"/>
                      </a:lnTo>
                      <a:lnTo>
                        <a:pt x="16" y="98"/>
                      </a:lnTo>
                      <a:close/>
                      <a:moveTo>
                        <a:pt x="0" y="88"/>
                      </a:moveTo>
                      <a:lnTo>
                        <a:pt x="0" y="292"/>
                      </a:lnTo>
                      <a:lnTo>
                        <a:pt x="294" y="292"/>
                      </a:lnTo>
                      <a:lnTo>
                        <a:pt x="294" y="38"/>
                      </a:lnTo>
                      <a:lnTo>
                        <a:pt x="190" y="0"/>
                      </a:lnTo>
                      <a:lnTo>
                        <a:pt x="0" y="8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6" name="Rectangle 102"/>
                <p:cNvSpPr>
                  <a:spLocks noChangeArrowheads="1"/>
                </p:cNvSpPr>
                <p:nvPr/>
              </p:nvSpPr>
              <p:spPr bwMode="auto">
                <a:xfrm>
                  <a:off x="890588" y="4541838"/>
                  <a:ext cx="25400" cy="42545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7" name="Freeform 103"/>
                <p:cNvSpPr>
                  <a:spLocks/>
                </p:cNvSpPr>
                <p:nvPr/>
              </p:nvSpPr>
              <p:spPr bwMode="auto">
                <a:xfrm>
                  <a:off x="655638" y="4643438"/>
                  <a:ext cx="187325" cy="82550"/>
                </a:xfrm>
                <a:custGeom>
                  <a:avLst/>
                  <a:gdLst>
                    <a:gd name="T0" fmla="*/ 4 w 118"/>
                    <a:gd name="T1" fmla="*/ 52 h 52"/>
                    <a:gd name="T2" fmla="*/ 0 w 118"/>
                    <a:gd name="T3" fmla="*/ 36 h 52"/>
                    <a:gd name="T4" fmla="*/ 112 w 118"/>
                    <a:gd name="T5" fmla="*/ 0 h 52"/>
                    <a:gd name="T6" fmla="*/ 118 w 118"/>
                    <a:gd name="T7" fmla="*/ 16 h 52"/>
                    <a:gd name="T8" fmla="*/ 4 w 118"/>
                    <a:gd name="T9" fmla="*/ 52 h 52"/>
                  </a:gdLst>
                  <a:ahLst/>
                  <a:cxnLst>
                    <a:cxn ang="0">
                      <a:pos x="T0" y="T1"/>
                    </a:cxn>
                    <a:cxn ang="0">
                      <a:pos x="T2" y="T3"/>
                    </a:cxn>
                    <a:cxn ang="0">
                      <a:pos x="T4" y="T5"/>
                    </a:cxn>
                    <a:cxn ang="0">
                      <a:pos x="T6" y="T7"/>
                    </a:cxn>
                    <a:cxn ang="0">
                      <a:pos x="T8" y="T9"/>
                    </a:cxn>
                  </a:cxnLst>
                  <a:rect l="0" t="0" r="r" b="b"/>
                  <a:pathLst>
                    <a:path w="118" h="52">
                      <a:moveTo>
                        <a:pt x="4" y="52"/>
                      </a:moveTo>
                      <a:lnTo>
                        <a:pt x="0" y="36"/>
                      </a:lnTo>
                      <a:lnTo>
                        <a:pt x="112" y="0"/>
                      </a:lnTo>
                      <a:lnTo>
                        <a:pt x="118" y="16"/>
                      </a:lnTo>
                      <a:lnTo>
                        <a:pt x="4" y="5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8" name="Freeform 104"/>
                <p:cNvSpPr>
                  <a:spLocks/>
                </p:cNvSpPr>
                <p:nvPr/>
              </p:nvSpPr>
              <p:spPr bwMode="auto">
                <a:xfrm>
                  <a:off x="655638" y="4729163"/>
                  <a:ext cx="184150" cy="63500"/>
                </a:xfrm>
                <a:custGeom>
                  <a:avLst/>
                  <a:gdLst>
                    <a:gd name="T0" fmla="*/ 4 w 116"/>
                    <a:gd name="T1" fmla="*/ 40 h 40"/>
                    <a:gd name="T2" fmla="*/ 0 w 116"/>
                    <a:gd name="T3" fmla="*/ 24 h 40"/>
                    <a:gd name="T4" fmla="*/ 114 w 116"/>
                    <a:gd name="T5" fmla="*/ 0 h 40"/>
                    <a:gd name="T6" fmla="*/ 116 w 116"/>
                    <a:gd name="T7" fmla="*/ 16 h 40"/>
                    <a:gd name="T8" fmla="*/ 4 w 116"/>
                    <a:gd name="T9" fmla="*/ 40 h 40"/>
                  </a:gdLst>
                  <a:ahLst/>
                  <a:cxnLst>
                    <a:cxn ang="0">
                      <a:pos x="T0" y="T1"/>
                    </a:cxn>
                    <a:cxn ang="0">
                      <a:pos x="T2" y="T3"/>
                    </a:cxn>
                    <a:cxn ang="0">
                      <a:pos x="T4" y="T5"/>
                    </a:cxn>
                    <a:cxn ang="0">
                      <a:pos x="T6" y="T7"/>
                    </a:cxn>
                    <a:cxn ang="0">
                      <a:pos x="T8" y="T9"/>
                    </a:cxn>
                  </a:cxnLst>
                  <a:rect l="0" t="0" r="r" b="b"/>
                  <a:pathLst>
                    <a:path w="116" h="40">
                      <a:moveTo>
                        <a:pt x="4" y="40"/>
                      </a:moveTo>
                      <a:lnTo>
                        <a:pt x="0" y="24"/>
                      </a:lnTo>
                      <a:lnTo>
                        <a:pt x="114" y="0"/>
                      </a:lnTo>
                      <a:lnTo>
                        <a:pt x="116" y="16"/>
                      </a:lnTo>
                      <a:lnTo>
                        <a:pt x="4"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9" name="Freeform 105"/>
                <p:cNvSpPr>
                  <a:spLocks/>
                </p:cNvSpPr>
                <p:nvPr/>
              </p:nvSpPr>
              <p:spPr bwMode="auto">
                <a:xfrm>
                  <a:off x="655638" y="4814888"/>
                  <a:ext cx="184150" cy="44450"/>
                </a:xfrm>
                <a:custGeom>
                  <a:avLst/>
                  <a:gdLst>
                    <a:gd name="T0" fmla="*/ 2 w 116"/>
                    <a:gd name="T1" fmla="*/ 28 h 28"/>
                    <a:gd name="T2" fmla="*/ 0 w 116"/>
                    <a:gd name="T3" fmla="*/ 12 h 28"/>
                    <a:gd name="T4" fmla="*/ 114 w 116"/>
                    <a:gd name="T5" fmla="*/ 0 h 28"/>
                    <a:gd name="T6" fmla="*/ 116 w 116"/>
                    <a:gd name="T7" fmla="*/ 16 h 28"/>
                    <a:gd name="T8" fmla="*/ 2 w 116"/>
                    <a:gd name="T9" fmla="*/ 28 h 28"/>
                  </a:gdLst>
                  <a:ahLst/>
                  <a:cxnLst>
                    <a:cxn ang="0">
                      <a:pos x="T0" y="T1"/>
                    </a:cxn>
                    <a:cxn ang="0">
                      <a:pos x="T2" y="T3"/>
                    </a:cxn>
                    <a:cxn ang="0">
                      <a:pos x="T4" y="T5"/>
                    </a:cxn>
                    <a:cxn ang="0">
                      <a:pos x="T6" y="T7"/>
                    </a:cxn>
                    <a:cxn ang="0">
                      <a:pos x="T8" y="T9"/>
                    </a:cxn>
                  </a:cxnLst>
                  <a:rect l="0" t="0" r="r" b="b"/>
                  <a:pathLst>
                    <a:path w="116" h="28">
                      <a:moveTo>
                        <a:pt x="2" y="28"/>
                      </a:moveTo>
                      <a:lnTo>
                        <a:pt x="0" y="12"/>
                      </a:lnTo>
                      <a:lnTo>
                        <a:pt x="114" y="0"/>
                      </a:lnTo>
                      <a:lnTo>
                        <a:pt x="116" y="16"/>
                      </a:lnTo>
                      <a:lnTo>
                        <a:pt x="2" y="2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0" name="Rectangle 106"/>
                <p:cNvSpPr>
                  <a:spLocks noChangeArrowheads="1"/>
                </p:cNvSpPr>
                <p:nvPr/>
              </p:nvSpPr>
              <p:spPr bwMode="auto">
                <a:xfrm>
                  <a:off x="658813" y="4900613"/>
                  <a:ext cx="180975" cy="254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1" name="Freeform 107"/>
                <p:cNvSpPr>
                  <a:spLocks/>
                </p:cNvSpPr>
                <p:nvPr/>
              </p:nvSpPr>
              <p:spPr bwMode="auto">
                <a:xfrm>
                  <a:off x="823913" y="4370388"/>
                  <a:ext cx="387350" cy="609600"/>
                </a:xfrm>
                <a:custGeom>
                  <a:avLst/>
                  <a:gdLst>
                    <a:gd name="T0" fmla="*/ 118 w 244"/>
                    <a:gd name="T1" fmla="*/ 0 h 384"/>
                    <a:gd name="T2" fmla="*/ 0 w 244"/>
                    <a:gd name="T3" fmla="*/ 52 h 384"/>
                    <a:gd name="T4" fmla="*/ 0 w 244"/>
                    <a:gd name="T5" fmla="*/ 116 h 384"/>
                    <a:gd name="T6" fmla="*/ 16 w 244"/>
                    <a:gd name="T7" fmla="*/ 116 h 384"/>
                    <a:gd name="T8" fmla="*/ 16 w 244"/>
                    <a:gd name="T9" fmla="*/ 62 h 384"/>
                    <a:gd name="T10" fmla="*/ 118 w 244"/>
                    <a:gd name="T11" fmla="*/ 16 h 384"/>
                    <a:gd name="T12" fmla="*/ 228 w 244"/>
                    <a:gd name="T13" fmla="*/ 52 h 384"/>
                    <a:gd name="T14" fmla="*/ 228 w 244"/>
                    <a:gd name="T15" fmla="*/ 368 h 384"/>
                    <a:gd name="T16" fmla="*/ 114 w 244"/>
                    <a:gd name="T17" fmla="*/ 368 h 384"/>
                    <a:gd name="T18" fmla="*/ 114 w 244"/>
                    <a:gd name="T19" fmla="*/ 384 h 384"/>
                    <a:gd name="T20" fmla="*/ 244 w 244"/>
                    <a:gd name="T21" fmla="*/ 384 h 384"/>
                    <a:gd name="T22" fmla="*/ 244 w 244"/>
                    <a:gd name="T23" fmla="*/ 40 h 384"/>
                    <a:gd name="T24" fmla="*/ 118 w 244"/>
                    <a:gd name="T2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384">
                      <a:moveTo>
                        <a:pt x="118" y="0"/>
                      </a:moveTo>
                      <a:lnTo>
                        <a:pt x="0" y="52"/>
                      </a:lnTo>
                      <a:lnTo>
                        <a:pt x="0" y="116"/>
                      </a:lnTo>
                      <a:lnTo>
                        <a:pt x="16" y="116"/>
                      </a:lnTo>
                      <a:lnTo>
                        <a:pt x="16" y="62"/>
                      </a:lnTo>
                      <a:lnTo>
                        <a:pt x="118" y="16"/>
                      </a:lnTo>
                      <a:lnTo>
                        <a:pt x="228" y="52"/>
                      </a:lnTo>
                      <a:lnTo>
                        <a:pt x="228" y="368"/>
                      </a:lnTo>
                      <a:lnTo>
                        <a:pt x="114" y="368"/>
                      </a:lnTo>
                      <a:lnTo>
                        <a:pt x="114" y="384"/>
                      </a:lnTo>
                      <a:lnTo>
                        <a:pt x="244" y="384"/>
                      </a:lnTo>
                      <a:lnTo>
                        <a:pt x="244" y="40"/>
                      </a:lnTo>
                      <a:lnTo>
                        <a:pt x="118"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2" name="Rectangle 108"/>
                <p:cNvSpPr>
                  <a:spLocks noChangeArrowheads="1"/>
                </p:cNvSpPr>
                <p:nvPr/>
              </p:nvSpPr>
              <p:spPr bwMode="auto">
                <a:xfrm>
                  <a:off x="1109663" y="44815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3" name="Rectangle 109"/>
                <p:cNvSpPr>
                  <a:spLocks noChangeArrowheads="1"/>
                </p:cNvSpPr>
                <p:nvPr/>
              </p:nvSpPr>
              <p:spPr bwMode="auto">
                <a:xfrm>
                  <a:off x="1109663" y="45704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4" name="Rectangle 110"/>
                <p:cNvSpPr>
                  <a:spLocks noChangeArrowheads="1"/>
                </p:cNvSpPr>
                <p:nvPr/>
              </p:nvSpPr>
              <p:spPr bwMode="auto">
                <a:xfrm>
                  <a:off x="1109663" y="46593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5" name="Rectangle 111"/>
                <p:cNvSpPr>
                  <a:spLocks noChangeArrowheads="1"/>
                </p:cNvSpPr>
                <p:nvPr/>
              </p:nvSpPr>
              <p:spPr bwMode="auto">
                <a:xfrm>
                  <a:off x="1109663" y="4748213"/>
                  <a:ext cx="25400" cy="50800"/>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6" name="Rectangle 112"/>
                <p:cNvSpPr>
                  <a:spLocks noChangeArrowheads="1"/>
                </p:cNvSpPr>
                <p:nvPr/>
              </p:nvSpPr>
              <p:spPr bwMode="auto">
                <a:xfrm>
                  <a:off x="1109663" y="4840288"/>
                  <a:ext cx="25400" cy="47625"/>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235" name="Group 2234"/>
            <p:cNvGrpSpPr/>
            <p:nvPr/>
          </p:nvGrpSpPr>
          <p:grpSpPr>
            <a:xfrm>
              <a:off x="2567997" y="5495447"/>
              <a:ext cx="359962" cy="359040"/>
              <a:chOff x="5233987" y="2130427"/>
              <a:chExt cx="619125" cy="617538"/>
            </a:xfrm>
            <a:solidFill>
              <a:schemeClr val="accent5"/>
            </a:solidFill>
          </p:grpSpPr>
          <p:sp>
            <p:nvSpPr>
              <p:cNvPr id="2236" name="Freeform 116"/>
              <p:cNvSpPr>
                <a:spLocks noEditPoints="1"/>
              </p:cNvSpPr>
              <p:nvPr/>
            </p:nvSpPr>
            <p:spPr bwMode="auto">
              <a:xfrm>
                <a:off x="5322887" y="2339977"/>
                <a:ext cx="441325" cy="407988"/>
              </a:xfrm>
              <a:custGeom>
                <a:avLst/>
                <a:gdLst>
                  <a:gd name="T0" fmla="*/ 270 w 278"/>
                  <a:gd name="T1" fmla="*/ 257 h 257"/>
                  <a:gd name="T2" fmla="*/ 8 w 278"/>
                  <a:gd name="T3" fmla="*/ 257 h 257"/>
                  <a:gd name="T4" fmla="*/ 8 w 278"/>
                  <a:gd name="T5" fmla="*/ 257 h 257"/>
                  <a:gd name="T6" fmla="*/ 6 w 278"/>
                  <a:gd name="T7" fmla="*/ 257 h 257"/>
                  <a:gd name="T8" fmla="*/ 2 w 278"/>
                  <a:gd name="T9" fmla="*/ 255 h 257"/>
                  <a:gd name="T10" fmla="*/ 2 w 278"/>
                  <a:gd name="T11" fmla="*/ 253 h 257"/>
                  <a:gd name="T12" fmla="*/ 0 w 278"/>
                  <a:gd name="T13" fmla="*/ 249 h 257"/>
                  <a:gd name="T14" fmla="*/ 0 w 278"/>
                  <a:gd name="T15" fmla="*/ 8 h 257"/>
                  <a:gd name="T16" fmla="*/ 0 w 278"/>
                  <a:gd name="T17" fmla="*/ 8 h 257"/>
                  <a:gd name="T18" fmla="*/ 2 w 278"/>
                  <a:gd name="T19" fmla="*/ 4 h 257"/>
                  <a:gd name="T20" fmla="*/ 2 w 278"/>
                  <a:gd name="T21" fmla="*/ 2 h 257"/>
                  <a:gd name="T22" fmla="*/ 6 w 278"/>
                  <a:gd name="T23" fmla="*/ 0 h 257"/>
                  <a:gd name="T24" fmla="*/ 8 w 278"/>
                  <a:gd name="T25" fmla="*/ 0 h 257"/>
                  <a:gd name="T26" fmla="*/ 270 w 278"/>
                  <a:gd name="T27" fmla="*/ 0 h 257"/>
                  <a:gd name="T28" fmla="*/ 270 w 278"/>
                  <a:gd name="T29" fmla="*/ 0 h 257"/>
                  <a:gd name="T30" fmla="*/ 272 w 278"/>
                  <a:gd name="T31" fmla="*/ 0 h 257"/>
                  <a:gd name="T32" fmla="*/ 276 w 278"/>
                  <a:gd name="T33" fmla="*/ 2 h 257"/>
                  <a:gd name="T34" fmla="*/ 276 w 278"/>
                  <a:gd name="T35" fmla="*/ 4 h 257"/>
                  <a:gd name="T36" fmla="*/ 278 w 278"/>
                  <a:gd name="T37" fmla="*/ 8 h 257"/>
                  <a:gd name="T38" fmla="*/ 278 w 278"/>
                  <a:gd name="T39" fmla="*/ 249 h 257"/>
                  <a:gd name="T40" fmla="*/ 278 w 278"/>
                  <a:gd name="T41" fmla="*/ 249 h 257"/>
                  <a:gd name="T42" fmla="*/ 276 w 278"/>
                  <a:gd name="T43" fmla="*/ 253 h 257"/>
                  <a:gd name="T44" fmla="*/ 276 w 278"/>
                  <a:gd name="T45" fmla="*/ 255 h 257"/>
                  <a:gd name="T46" fmla="*/ 272 w 278"/>
                  <a:gd name="T47" fmla="*/ 257 h 257"/>
                  <a:gd name="T48" fmla="*/ 270 w 278"/>
                  <a:gd name="T49" fmla="*/ 257 h 257"/>
                  <a:gd name="T50" fmla="*/ 16 w 278"/>
                  <a:gd name="T51" fmla="*/ 241 h 257"/>
                  <a:gd name="T52" fmla="*/ 262 w 278"/>
                  <a:gd name="T53" fmla="*/ 241 h 257"/>
                  <a:gd name="T54" fmla="*/ 262 w 278"/>
                  <a:gd name="T55" fmla="*/ 16 h 257"/>
                  <a:gd name="T56" fmla="*/ 16 w 278"/>
                  <a:gd name="T57" fmla="*/ 16 h 257"/>
                  <a:gd name="T58" fmla="*/ 16 w 278"/>
                  <a:gd name="T59"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8" h="257">
                    <a:moveTo>
                      <a:pt x="270" y="257"/>
                    </a:moveTo>
                    <a:lnTo>
                      <a:pt x="8" y="257"/>
                    </a:lnTo>
                    <a:lnTo>
                      <a:pt x="8" y="257"/>
                    </a:lnTo>
                    <a:lnTo>
                      <a:pt x="6" y="257"/>
                    </a:lnTo>
                    <a:lnTo>
                      <a:pt x="2" y="255"/>
                    </a:lnTo>
                    <a:lnTo>
                      <a:pt x="2" y="253"/>
                    </a:lnTo>
                    <a:lnTo>
                      <a:pt x="0" y="249"/>
                    </a:lnTo>
                    <a:lnTo>
                      <a:pt x="0" y="8"/>
                    </a:lnTo>
                    <a:lnTo>
                      <a:pt x="0" y="8"/>
                    </a:lnTo>
                    <a:lnTo>
                      <a:pt x="2" y="4"/>
                    </a:lnTo>
                    <a:lnTo>
                      <a:pt x="2" y="2"/>
                    </a:lnTo>
                    <a:lnTo>
                      <a:pt x="6" y="0"/>
                    </a:lnTo>
                    <a:lnTo>
                      <a:pt x="8" y="0"/>
                    </a:lnTo>
                    <a:lnTo>
                      <a:pt x="270" y="0"/>
                    </a:lnTo>
                    <a:lnTo>
                      <a:pt x="270" y="0"/>
                    </a:lnTo>
                    <a:lnTo>
                      <a:pt x="272" y="0"/>
                    </a:lnTo>
                    <a:lnTo>
                      <a:pt x="276" y="2"/>
                    </a:lnTo>
                    <a:lnTo>
                      <a:pt x="276" y="4"/>
                    </a:lnTo>
                    <a:lnTo>
                      <a:pt x="278" y="8"/>
                    </a:lnTo>
                    <a:lnTo>
                      <a:pt x="278" y="249"/>
                    </a:lnTo>
                    <a:lnTo>
                      <a:pt x="278" y="249"/>
                    </a:lnTo>
                    <a:lnTo>
                      <a:pt x="276" y="253"/>
                    </a:lnTo>
                    <a:lnTo>
                      <a:pt x="276" y="255"/>
                    </a:lnTo>
                    <a:lnTo>
                      <a:pt x="272" y="257"/>
                    </a:lnTo>
                    <a:lnTo>
                      <a:pt x="270" y="257"/>
                    </a:lnTo>
                    <a:close/>
                    <a:moveTo>
                      <a:pt x="16" y="241"/>
                    </a:moveTo>
                    <a:lnTo>
                      <a:pt x="262" y="241"/>
                    </a:lnTo>
                    <a:lnTo>
                      <a:pt x="262" y="16"/>
                    </a:lnTo>
                    <a:lnTo>
                      <a:pt x="16" y="16"/>
                    </a:lnTo>
                    <a:lnTo>
                      <a:pt x="16" y="2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7" name="Freeform 119"/>
              <p:cNvSpPr>
                <a:spLocks noEditPoints="1"/>
              </p:cNvSpPr>
              <p:nvPr/>
            </p:nvSpPr>
            <p:spPr bwMode="auto">
              <a:xfrm>
                <a:off x="5233987" y="2130427"/>
                <a:ext cx="619125" cy="234950"/>
              </a:xfrm>
              <a:custGeom>
                <a:avLst/>
                <a:gdLst>
                  <a:gd name="T0" fmla="*/ 382 w 390"/>
                  <a:gd name="T1" fmla="*/ 148 h 148"/>
                  <a:gd name="T2" fmla="*/ 8 w 390"/>
                  <a:gd name="T3" fmla="*/ 148 h 148"/>
                  <a:gd name="T4" fmla="*/ 8 w 390"/>
                  <a:gd name="T5" fmla="*/ 148 h 148"/>
                  <a:gd name="T6" fmla="*/ 4 w 390"/>
                  <a:gd name="T7" fmla="*/ 146 h 148"/>
                  <a:gd name="T8" fmla="*/ 0 w 390"/>
                  <a:gd name="T9" fmla="*/ 142 h 148"/>
                  <a:gd name="T10" fmla="*/ 0 w 390"/>
                  <a:gd name="T11" fmla="*/ 142 h 148"/>
                  <a:gd name="T12" fmla="*/ 0 w 390"/>
                  <a:gd name="T13" fmla="*/ 138 h 148"/>
                  <a:gd name="T14" fmla="*/ 4 w 390"/>
                  <a:gd name="T15" fmla="*/ 134 h 148"/>
                  <a:gd name="T16" fmla="*/ 191 w 390"/>
                  <a:gd name="T17" fmla="*/ 2 h 148"/>
                  <a:gd name="T18" fmla="*/ 191 w 390"/>
                  <a:gd name="T19" fmla="*/ 2 h 148"/>
                  <a:gd name="T20" fmla="*/ 195 w 390"/>
                  <a:gd name="T21" fmla="*/ 0 h 148"/>
                  <a:gd name="T22" fmla="*/ 199 w 390"/>
                  <a:gd name="T23" fmla="*/ 2 h 148"/>
                  <a:gd name="T24" fmla="*/ 386 w 390"/>
                  <a:gd name="T25" fmla="*/ 134 h 148"/>
                  <a:gd name="T26" fmla="*/ 386 w 390"/>
                  <a:gd name="T27" fmla="*/ 134 h 148"/>
                  <a:gd name="T28" fmla="*/ 390 w 390"/>
                  <a:gd name="T29" fmla="*/ 138 h 148"/>
                  <a:gd name="T30" fmla="*/ 390 w 390"/>
                  <a:gd name="T31" fmla="*/ 142 h 148"/>
                  <a:gd name="T32" fmla="*/ 390 w 390"/>
                  <a:gd name="T33" fmla="*/ 142 h 148"/>
                  <a:gd name="T34" fmla="*/ 386 w 390"/>
                  <a:gd name="T35" fmla="*/ 146 h 148"/>
                  <a:gd name="T36" fmla="*/ 382 w 390"/>
                  <a:gd name="T37" fmla="*/ 148 h 148"/>
                  <a:gd name="T38" fmla="*/ 34 w 390"/>
                  <a:gd name="T39" fmla="*/ 132 h 148"/>
                  <a:gd name="T40" fmla="*/ 356 w 390"/>
                  <a:gd name="T41" fmla="*/ 132 h 148"/>
                  <a:gd name="T42" fmla="*/ 195 w 390"/>
                  <a:gd name="T43" fmla="*/ 18 h 148"/>
                  <a:gd name="T44" fmla="*/ 34 w 390"/>
                  <a:gd name="T45"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48">
                    <a:moveTo>
                      <a:pt x="382" y="148"/>
                    </a:moveTo>
                    <a:lnTo>
                      <a:pt x="8" y="148"/>
                    </a:lnTo>
                    <a:lnTo>
                      <a:pt x="8" y="148"/>
                    </a:lnTo>
                    <a:lnTo>
                      <a:pt x="4" y="146"/>
                    </a:lnTo>
                    <a:lnTo>
                      <a:pt x="0" y="142"/>
                    </a:lnTo>
                    <a:lnTo>
                      <a:pt x="0" y="142"/>
                    </a:lnTo>
                    <a:lnTo>
                      <a:pt x="0" y="138"/>
                    </a:lnTo>
                    <a:lnTo>
                      <a:pt x="4" y="134"/>
                    </a:lnTo>
                    <a:lnTo>
                      <a:pt x="191" y="2"/>
                    </a:lnTo>
                    <a:lnTo>
                      <a:pt x="191" y="2"/>
                    </a:lnTo>
                    <a:lnTo>
                      <a:pt x="195" y="0"/>
                    </a:lnTo>
                    <a:lnTo>
                      <a:pt x="199" y="2"/>
                    </a:lnTo>
                    <a:lnTo>
                      <a:pt x="386" y="134"/>
                    </a:lnTo>
                    <a:lnTo>
                      <a:pt x="386" y="134"/>
                    </a:lnTo>
                    <a:lnTo>
                      <a:pt x="390" y="138"/>
                    </a:lnTo>
                    <a:lnTo>
                      <a:pt x="390" y="142"/>
                    </a:lnTo>
                    <a:lnTo>
                      <a:pt x="390" y="142"/>
                    </a:lnTo>
                    <a:lnTo>
                      <a:pt x="386" y="146"/>
                    </a:lnTo>
                    <a:lnTo>
                      <a:pt x="382" y="148"/>
                    </a:lnTo>
                    <a:close/>
                    <a:moveTo>
                      <a:pt x="34" y="132"/>
                    </a:moveTo>
                    <a:lnTo>
                      <a:pt x="356" y="132"/>
                    </a:lnTo>
                    <a:lnTo>
                      <a:pt x="195" y="18"/>
                    </a:lnTo>
                    <a:lnTo>
                      <a:pt x="34" y="13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8" name="Freeform 122"/>
              <p:cNvSpPr>
                <a:spLocks noEditPoints="1"/>
              </p:cNvSpPr>
              <p:nvPr/>
            </p:nvSpPr>
            <p:spPr bwMode="auto">
              <a:xfrm>
                <a:off x="5473700" y="2554290"/>
                <a:ext cx="139700" cy="193675"/>
              </a:xfrm>
              <a:custGeom>
                <a:avLst/>
                <a:gdLst>
                  <a:gd name="T0" fmla="*/ 80 w 88"/>
                  <a:gd name="T1" fmla="*/ 122 h 122"/>
                  <a:gd name="T2" fmla="*/ 8 w 88"/>
                  <a:gd name="T3" fmla="*/ 122 h 122"/>
                  <a:gd name="T4" fmla="*/ 8 w 88"/>
                  <a:gd name="T5" fmla="*/ 122 h 122"/>
                  <a:gd name="T6" fmla="*/ 6 w 88"/>
                  <a:gd name="T7" fmla="*/ 122 h 122"/>
                  <a:gd name="T8" fmla="*/ 2 w 88"/>
                  <a:gd name="T9" fmla="*/ 120 h 122"/>
                  <a:gd name="T10" fmla="*/ 2 w 88"/>
                  <a:gd name="T11" fmla="*/ 118 h 122"/>
                  <a:gd name="T12" fmla="*/ 0 w 88"/>
                  <a:gd name="T13" fmla="*/ 114 h 122"/>
                  <a:gd name="T14" fmla="*/ 0 w 88"/>
                  <a:gd name="T15" fmla="*/ 8 h 122"/>
                  <a:gd name="T16" fmla="*/ 0 w 88"/>
                  <a:gd name="T17" fmla="*/ 8 h 122"/>
                  <a:gd name="T18" fmla="*/ 2 w 88"/>
                  <a:gd name="T19" fmla="*/ 4 h 122"/>
                  <a:gd name="T20" fmla="*/ 2 w 88"/>
                  <a:gd name="T21" fmla="*/ 2 h 122"/>
                  <a:gd name="T22" fmla="*/ 6 w 88"/>
                  <a:gd name="T23" fmla="*/ 0 h 122"/>
                  <a:gd name="T24" fmla="*/ 8 w 88"/>
                  <a:gd name="T25" fmla="*/ 0 h 122"/>
                  <a:gd name="T26" fmla="*/ 80 w 88"/>
                  <a:gd name="T27" fmla="*/ 0 h 122"/>
                  <a:gd name="T28" fmla="*/ 80 w 88"/>
                  <a:gd name="T29" fmla="*/ 0 h 122"/>
                  <a:gd name="T30" fmla="*/ 82 w 88"/>
                  <a:gd name="T31" fmla="*/ 0 h 122"/>
                  <a:gd name="T32" fmla="*/ 86 w 88"/>
                  <a:gd name="T33" fmla="*/ 2 h 122"/>
                  <a:gd name="T34" fmla="*/ 86 w 88"/>
                  <a:gd name="T35" fmla="*/ 4 h 122"/>
                  <a:gd name="T36" fmla="*/ 88 w 88"/>
                  <a:gd name="T37" fmla="*/ 8 h 122"/>
                  <a:gd name="T38" fmla="*/ 88 w 88"/>
                  <a:gd name="T39" fmla="*/ 114 h 122"/>
                  <a:gd name="T40" fmla="*/ 88 w 88"/>
                  <a:gd name="T41" fmla="*/ 114 h 122"/>
                  <a:gd name="T42" fmla="*/ 86 w 88"/>
                  <a:gd name="T43" fmla="*/ 118 h 122"/>
                  <a:gd name="T44" fmla="*/ 86 w 88"/>
                  <a:gd name="T45" fmla="*/ 120 h 122"/>
                  <a:gd name="T46" fmla="*/ 82 w 88"/>
                  <a:gd name="T47" fmla="*/ 122 h 122"/>
                  <a:gd name="T48" fmla="*/ 80 w 88"/>
                  <a:gd name="T49" fmla="*/ 122 h 122"/>
                  <a:gd name="T50" fmla="*/ 16 w 88"/>
                  <a:gd name="T51" fmla="*/ 106 h 122"/>
                  <a:gd name="T52" fmla="*/ 72 w 88"/>
                  <a:gd name="T53" fmla="*/ 106 h 122"/>
                  <a:gd name="T54" fmla="*/ 72 w 88"/>
                  <a:gd name="T55" fmla="*/ 16 h 122"/>
                  <a:gd name="T56" fmla="*/ 16 w 88"/>
                  <a:gd name="T57" fmla="*/ 16 h 122"/>
                  <a:gd name="T58" fmla="*/ 16 w 88"/>
                  <a:gd name="T59"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2">
                    <a:moveTo>
                      <a:pt x="80" y="122"/>
                    </a:moveTo>
                    <a:lnTo>
                      <a:pt x="8" y="122"/>
                    </a:lnTo>
                    <a:lnTo>
                      <a:pt x="8" y="122"/>
                    </a:lnTo>
                    <a:lnTo>
                      <a:pt x="6" y="122"/>
                    </a:lnTo>
                    <a:lnTo>
                      <a:pt x="2" y="120"/>
                    </a:lnTo>
                    <a:lnTo>
                      <a:pt x="2" y="118"/>
                    </a:lnTo>
                    <a:lnTo>
                      <a:pt x="0" y="114"/>
                    </a:lnTo>
                    <a:lnTo>
                      <a:pt x="0" y="8"/>
                    </a:lnTo>
                    <a:lnTo>
                      <a:pt x="0" y="8"/>
                    </a:lnTo>
                    <a:lnTo>
                      <a:pt x="2" y="4"/>
                    </a:lnTo>
                    <a:lnTo>
                      <a:pt x="2" y="2"/>
                    </a:lnTo>
                    <a:lnTo>
                      <a:pt x="6" y="0"/>
                    </a:lnTo>
                    <a:lnTo>
                      <a:pt x="8" y="0"/>
                    </a:lnTo>
                    <a:lnTo>
                      <a:pt x="80" y="0"/>
                    </a:lnTo>
                    <a:lnTo>
                      <a:pt x="80" y="0"/>
                    </a:lnTo>
                    <a:lnTo>
                      <a:pt x="82" y="0"/>
                    </a:lnTo>
                    <a:lnTo>
                      <a:pt x="86" y="2"/>
                    </a:lnTo>
                    <a:lnTo>
                      <a:pt x="86" y="4"/>
                    </a:lnTo>
                    <a:lnTo>
                      <a:pt x="88" y="8"/>
                    </a:lnTo>
                    <a:lnTo>
                      <a:pt x="88" y="114"/>
                    </a:lnTo>
                    <a:lnTo>
                      <a:pt x="88" y="114"/>
                    </a:lnTo>
                    <a:lnTo>
                      <a:pt x="86" y="118"/>
                    </a:lnTo>
                    <a:lnTo>
                      <a:pt x="86" y="120"/>
                    </a:lnTo>
                    <a:lnTo>
                      <a:pt x="82" y="122"/>
                    </a:lnTo>
                    <a:lnTo>
                      <a:pt x="80" y="122"/>
                    </a:lnTo>
                    <a:close/>
                    <a:moveTo>
                      <a:pt x="16" y="106"/>
                    </a:moveTo>
                    <a:lnTo>
                      <a:pt x="72" y="106"/>
                    </a:lnTo>
                    <a:lnTo>
                      <a:pt x="72" y="16"/>
                    </a:lnTo>
                    <a:lnTo>
                      <a:pt x="16" y="16"/>
                    </a:lnTo>
                    <a:lnTo>
                      <a:pt x="16"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9" name="Freeform 125"/>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0" name="Freeform 126"/>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1" name="Freeform 127"/>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2" name="Freeform 128"/>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3" name="Freeform 129"/>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4" name="Freeform 130"/>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5" name="Freeform 131"/>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6" name="Freeform 132"/>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7" name="Freeform 133"/>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8" name="Freeform 134"/>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9" name="Freeform 135"/>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0" name="Freeform 136"/>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51" name="Group 2250"/>
            <p:cNvGrpSpPr/>
            <p:nvPr/>
          </p:nvGrpSpPr>
          <p:grpSpPr>
            <a:xfrm>
              <a:off x="2108039" y="5495447"/>
              <a:ext cx="359962" cy="359040"/>
              <a:chOff x="5233987" y="2130427"/>
              <a:chExt cx="619125" cy="617538"/>
            </a:xfrm>
            <a:solidFill>
              <a:schemeClr val="accent5"/>
            </a:solidFill>
          </p:grpSpPr>
          <p:sp>
            <p:nvSpPr>
              <p:cNvPr id="2252" name="Freeform 116"/>
              <p:cNvSpPr>
                <a:spLocks noEditPoints="1"/>
              </p:cNvSpPr>
              <p:nvPr/>
            </p:nvSpPr>
            <p:spPr bwMode="auto">
              <a:xfrm>
                <a:off x="5322887" y="2339977"/>
                <a:ext cx="441325" cy="407988"/>
              </a:xfrm>
              <a:custGeom>
                <a:avLst/>
                <a:gdLst>
                  <a:gd name="T0" fmla="*/ 270 w 278"/>
                  <a:gd name="T1" fmla="*/ 257 h 257"/>
                  <a:gd name="T2" fmla="*/ 8 w 278"/>
                  <a:gd name="T3" fmla="*/ 257 h 257"/>
                  <a:gd name="T4" fmla="*/ 8 w 278"/>
                  <a:gd name="T5" fmla="*/ 257 h 257"/>
                  <a:gd name="T6" fmla="*/ 6 w 278"/>
                  <a:gd name="T7" fmla="*/ 257 h 257"/>
                  <a:gd name="T8" fmla="*/ 2 w 278"/>
                  <a:gd name="T9" fmla="*/ 255 h 257"/>
                  <a:gd name="T10" fmla="*/ 2 w 278"/>
                  <a:gd name="T11" fmla="*/ 253 h 257"/>
                  <a:gd name="T12" fmla="*/ 0 w 278"/>
                  <a:gd name="T13" fmla="*/ 249 h 257"/>
                  <a:gd name="T14" fmla="*/ 0 w 278"/>
                  <a:gd name="T15" fmla="*/ 8 h 257"/>
                  <a:gd name="T16" fmla="*/ 0 w 278"/>
                  <a:gd name="T17" fmla="*/ 8 h 257"/>
                  <a:gd name="T18" fmla="*/ 2 w 278"/>
                  <a:gd name="T19" fmla="*/ 4 h 257"/>
                  <a:gd name="T20" fmla="*/ 2 w 278"/>
                  <a:gd name="T21" fmla="*/ 2 h 257"/>
                  <a:gd name="T22" fmla="*/ 6 w 278"/>
                  <a:gd name="T23" fmla="*/ 0 h 257"/>
                  <a:gd name="T24" fmla="*/ 8 w 278"/>
                  <a:gd name="T25" fmla="*/ 0 h 257"/>
                  <a:gd name="T26" fmla="*/ 270 w 278"/>
                  <a:gd name="T27" fmla="*/ 0 h 257"/>
                  <a:gd name="T28" fmla="*/ 270 w 278"/>
                  <a:gd name="T29" fmla="*/ 0 h 257"/>
                  <a:gd name="T30" fmla="*/ 272 w 278"/>
                  <a:gd name="T31" fmla="*/ 0 h 257"/>
                  <a:gd name="T32" fmla="*/ 276 w 278"/>
                  <a:gd name="T33" fmla="*/ 2 h 257"/>
                  <a:gd name="T34" fmla="*/ 276 w 278"/>
                  <a:gd name="T35" fmla="*/ 4 h 257"/>
                  <a:gd name="T36" fmla="*/ 278 w 278"/>
                  <a:gd name="T37" fmla="*/ 8 h 257"/>
                  <a:gd name="T38" fmla="*/ 278 w 278"/>
                  <a:gd name="T39" fmla="*/ 249 h 257"/>
                  <a:gd name="T40" fmla="*/ 278 w 278"/>
                  <a:gd name="T41" fmla="*/ 249 h 257"/>
                  <a:gd name="T42" fmla="*/ 276 w 278"/>
                  <a:gd name="T43" fmla="*/ 253 h 257"/>
                  <a:gd name="T44" fmla="*/ 276 w 278"/>
                  <a:gd name="T45" fmla="*/ 255 h 257"/>
                  <a:gd name="T46" fmla="*/ 272 w 278"/>
                  <a:gd name="T47" fmla="*/ 257 h 257"/>
                  <a:gd name="T48" fmla="*/ 270 w 278"/>
                  <a:gd name="T49" fmla="*/ 257 h 257"/>
                  <a:gd name="T50" fmla="*/ 16 w 278"/>
                  <a:gd name="T51" fmla="*/ 241 h 257"/>
                  <a:gd name="T52" fmla="*/ 262 w 278"/>
                  <a:gd name="T53" fmla="*/ 241 h 257"/>
                  <a:gd name="T54" fmla="*/ 262 w 278"/>
                  <a:gd name="T55" fmla="*/ 16 h 257"/>
                  <a:gd name="T56" fmla="*/ 16 w 278"/>
                  <a:gd name="T57" fmla="*/ 16 h 257"/>
                  <a:gd name="T58" fmla="*/ 16 w 278"/>
                  <a:gd name="T59"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8" h="257">
                    <a:moveTo>
                      <a:pt x="270" y="257"/>
                    </a:moveTo>
                    <a:lnTo>
                      <a:pt x="8" y="257"/>
                    </a:lnTo>
                    <a:lnTo>
                      <a:pt x="8" y="257"/>
                    </a:lnTo>
                    <a:lnTo>
                      <a:pt x="6" y="257"/>
                    </a:lnTo>
                    <a:lnTo>
                      <a:pt x="2" y="255"/>
                    </a:lnTo>
                    <a:lnTo>
                      <a:pt x="2" y="253"/>
                    </a:lnTo>
                    <a:lnTo>
                      <a:pt x="0" y="249"/>
                    </a:lnTo>
                    <a:lnTo>
                      <a:pt x="0" y="8"/>
                    </a:lnTo>
                    <a:lnTo>
                      <a:pt x="0" y="8"/>
                    </a:lnTo>
                    <a:lnTo>
                      <a:pt x="2" y="4"/>
                    </a:lnTo>
                    <a:lnTo>
                      <a:pt x="2" y="2"/>
                    </a:lnTo>
                    <a:lnTo>
                      <a:pt x="6" y="0"/>
                    </a:lnTo>
                    <a:lnTo>
                      <a:pt x="8" y="0"/>
                    </a:lnTo>
                    <a:lnTo>
                      <a:pt x="270" y="0"/>
                    </a:lnTo>
                    <a:lnTo>
                      <a:pt x="270" y="0"/>
                    </a:lnTo>
                    <a:lnTo>
                      <a:pt x="272" y="0"/>
                    </a:lnTo>
                    <a:lnTo>
                      <a:pt x="276" y="2"/>
                    </a:lnTo>
                    <a:lnTo>
                      <a:pt x="276" y="4"/>
                    </a:lnTo>
                    <a:lnTo>
                      <a:pt x="278" y="8"/>
                    </a:lnTo>
                    <a:lnTo>
                      <a:pt x="278" y="249"/>
                    </a:lnTo>
                    <a:lnTo>
                      <a:pt x="278" y="249"/>
                    </a:lnTo>
                    <a:lnTo>
                      <a:pt x="276" y="253"/>
                    </a:lnTo>
                    <a:lnTo>
                      <a:pt x="276" y="255"/>
                    </a:lnTo>
                    <a:lnTo>
                      <a:pt x="272" y="257"/>
                    </a:lnTo>
                    <a:lnTo>
                      <a:pt x="270" y="257"/>
                    </a:lnTo>
                    <a:close/>
                    <a:moveTo>
                      <a:pt x="16" y="241"/>
                    </a:moveTo>
                    <a:lnTo>
                      <a:pt x="262" y="241"/>
                    </a:lnTo>
                    <a:lnTo>
                      <a:pt x="262" y="16"/>
                    </a:lnTo>
                    <a:lnTo>
                      <a:pt x="16" y="16"/>
                    </a:lnTo>
                    <a:lnTo>
                      <a:pt x="16" y="2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3" name="Freeform 119"/>
              <p:cNvSpPr>
                <a:spLocks noEditPoints="1"/>
              </p:cNvSpPr>
              <p:nvPr/>
            </p:nvSpPr>
            <p:spPr bwMode="auto">
              <a:xfrm>
                <a:off x="5233987" y="2130427"/>
                <a:ext cx="619125" cy="234950"/>
              </a:xfrm>
              <a:custGeom>
                <a:avLst/>
                <a:gdLst>
                  <a:gd name="T0" fmla="*/ 382 w 390"/>
                  <a:gd name="T1" fmla="*/ 148 h 148"/>
                  <a:gd name="T2" fmla="*/ 8 w 390"/>
                  <a:gd name="T3" fmla="*/ 148 h 148"/>
                  <a:gd name="T4" fmla="*/ 8 w 390"/>
                  <a:gd name="T5" fmla="*/ 148 h 148"/>
                  <a:gd name="T6" fmla="*/ 4 w 390"/>
                  <a:gd name="T7" fmla="*/ 146 h 148"/>
                  <a:gd name="T8" fmla="*/ 0 w 390"/>
                  <a:gd name="T9" fmla="*/ 142 h 148"/>
                  <a:gd name="T10" fmla="*/ 0 w 390"/>
                  <a:gd name="T11" fmla="*/ 142 h 148"/>
                  <a:gd name="T12" fmla="*/ 0 w 390"/>
                  <a:gd name="T13" fmla="*/ 138 h 148"/>
                  <a:gd name="T14" fmla="*/ 4 w 390"/>
                  <a:gd name="T15" fmla="*/ 134 h 148"/>
                  <a:gd name="T16" fmla="*/ 191 w 390"/>
                  <a:gd name="T17" fmla="*/ 2 h 148"/>
                  <a:gd name="T18" fmla="*/ 191 w 390"/>
                  <a:gd name="T19" fmla="*/ 2 h 148"/>
                  <a:gd name="T20" fmla="*/ 195 w 390"/>
                  <a:gd name="T21" fmla="*/ 0 h 148"/>
                  <a:gd name="T22" fmla="*/ 199 w 390"/>
                  <a:gd name="T23" fmla="*/ 2 h 148"/>
                  <a:gd name="T24" fmla="*/ 386 w 390"/>
                  <a:gd name="T25" fmla="*/ 134 h 148"/>
                  <a:gd name="T26" fmla="*/ 386 w 390"/>
                  <a:gd name="T27" fmla="*/ 134 h 148"/>
                  <a:gd name="T28" fmla="*/ 390 w 390"/>
                  <a:gd name="T29" fmla="*/ 138 h 148"/>
                  <a:gd name="T30" fmla="*/ 390 w 390"/>
                  <a:gd name="T31" fmla="*/ 142 h 148"/>
                  <a:gd name="T32" fmla="*/ 390 w 390"/>
                  <a:gd name="T33" fmla="*/ 142 h 148"/>
                  <a:gd name="T34" fmla="*/ 386 w 390"/>
                  <a:gd name="T35" fmla="*/ 146 h 148"/>
                  <a:gd name="T36" fmla="*/ 382 w 390"/>
                  <a:gd name="T37" fmla="*/ 148 h 148"/>
                  <a:gd name="T38" fmla="*/ 34 w 390"/>
                  <a:gd name="T39" fmla="*/ 132 h 148"/>
                  <a:gd name="T40" fmla="*/ 356 w 390"/>
                  <a:gd name="T41" fmla="*/ 132 h 148"/>
                  <a:gd name="T42" fmla="*/ 195 w 390"/>
                  <a:gd name="T43" fmla="*/ 18 h 148"/>
                  <a:gd name="T44" fmla="*/ 34 w 390"/>
                  <a:gd name="T45"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48">
                    <a:moveTo>
                      <a:pt x="382" y="148"/>
                    </a:moveTo>
                    <a:lnTo>
                      <a:pt x="8" y="148"/>
                    </a:lnTo>
                    <a:lnTo>
                      <a:pt x="8" y="148"/>
                    </a:lnTo>
                    <a:lnTo>
                      <a:pt x="4" y="146"/>
                    </a:lnTo>
                    <a:lnTo>
                      <a:pt x="0" y="142"/>
                    </a:lnTo>
                    <a:lnTo>
                      <a:pt x="0" y="142"/>
                    </a:lnTo>
                    <a:lnTo>
                      <a:pt x="0" y="138"/>
                    </a:lnTo>
                    <a:lnTo>
                      <a:pt x="4" y="134"/>
                    </a:lnTo>
                    <a:lnTo>
                      <a:pt x="191" y="2"/>
                    </a:lnTo>
                    <a:lnTo>
                      <a:pt x="191" y="2"/>
                    </a:lnTo>
                    <a:lnTo>
                      <a:pt x="195" y="0"/>
                    </a:lnTo>
                    <a:lnTo>
                      <a:pt x="199" y="2"/>
                    </a:lnTo>
                    <a:lnTo>
                      <a:pt x="386" y="134"/>
                    </a:lnTo>
                    <a:lnTo>
                      <a:pt x="386" y="134"/>
                    </a:lnTo>
                    <a:lnTo>
                      <a:pt x="390" y="138"/>
                    </a:lnTo>
                    <a:lnTo>
                      <a:pt x="390" y="142"/>
                    </a:lnTo>
                    <a:lnTo>
                      <a:pt x="390" y="142"/>
                    </a:lnTo>
                    <a:lnTo>
                      <a:pt x="386" y="146"/>
                    </a:lnTo>
                    <a:lnTo>
                      <a:pt x="382" y="148"/>
                    </a:lnTo>
                    <a:close/>
                    <a:moveTo>
                      <a:pt x="34" y="132"/>
                    </a:moveTo>
                    <a:lnTo>
                      <a:pt x="356" y="132"/>
                    </a:lnTo>
                    <a:lnTo>
                      <a:pt x="195" y="18"/>
                    </a:lnTo>
                    <a:lnTo>
                      <a:pt x="34" y="13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4" name="Freeform 122"/>
              <p:cNvSpPr>
                <a:spLocks noEditPoints="1"/>
              </p:cNvSpPr>
              <p:nvPr/>
            </p:nvSpPr>
            <p:spPr bwMode="auto">
              <a:xfrm>
                <a:off x="5473700" y="2554290"/>
                <a:ext cx="139700" cy="193675"/>
              </a:xfrm>
              <a:custGeom>
                <a:avLst/>
                <a:gdLst>
                  <a:gd name="T0" fmla="*/ 80 w 88"/>
                  <a:gd name="T1" fmla="*/ 122 h 122"/>
                  <a:gd name="T2" fmla="*/ 8 w 88"/>
                  <a:gd name="T3" fmla="*/ 122 h 122"/>
                  <a:gd name="T4" fmla="*/ 8 w 88"/>
                  <a:gd name="T5" fmla="*/ 122 h 122"/>
                  <a:gd name="T6" fmla="*/ 6 w 88"/>
                  <a:gd name="T7" fmla="*/ 122 h 122"/>
                  <a:gd name="T8" fmla="*/ 2 w 88"/>
                  <a:gd name="T9" fmla="*/ 120 h 122"/>
                  <a:gd name="T10" fmla="*/ 2 w 88"/>
                  <a:gd name="T11" fmla="*/ 118 h 122"/>
                  <a:gd name="T12" fmla="*/ 0 w 88"/>
                  <a:gd name="T13" fmla="*/ 114 h 122"/>
                  <a:gd name="T14" fmla="*/ 0 w 88"/>
                  <a:gd name="T15" fmla="*/ 8 h 122"/>
                  <a:gd name="T16" fmla="*/ 0 w 88"/>
                  <a:gd name="T17" fmla="*/ 8 h 122"/>
                  <a:gd name="T18" fmla="*/ 2 w 88"/>
                  <a:gd name="T19" fmla="*/ 4 h 122"/>
                  <a:gd name="T20" fmla="*/ 2 w 88"/>
                  <a:gd name="T21" fmla="*/ 2 h 122"/>
                  <a:gd name="T22" fmla="*/ 6 w 88"/>
                  <a:gd name="T23" fmla="*/ 0 h 122"/>
                  <a:gd name="T24" fmla="*/ 8 w 88"/>
                  <a:gd name="T25" fmla="*/ 0 h 122"/>
                  <a:gd name="T26" fmla="*/ 80 w 88"/>
                  <a:gd name="T27" fmla="*/ 0 h 122"/>
                  <a:gd name="T28" fmla="*/ 80 w 88"/>
                  <a:gd name="T29" fmla="*/ 0 h 122"/>
                  <a:gd name="T30" fmla="*/ 82 w 88"/>
                  <a:gd name="T31" fmla="*/ 0 h 122"/>
                  <a:gd name="T32" fmla="*/ 86 w 88"/>
                  <a:gd name="T33" fmla="*/ 2 h 122"/>
                  <a:gd name="T34" fmla="*/ 86 w 88"/>
                  <a:gd name="T35" fmla="*/ 4 h 122"/>
                  <a:gd name="T36" fmla="*/ 88 w 88"/>
                  <a:gd name="T37" fmla="*/ 8 h 122"/>
                  <a:gd name="T38" fmla="*/ 88 w 88"/>
                  <a:gd name="T39" fmla="*/ 114 h 122"/>
                  <a:gd name="T40" fmla="*/ 88 w 88"/>
                  <a:gd name="T41" fmla="*/ 114 h 122"/>
                  <a:gd name="T42" fmla="*/ 86 w 88"/>
                  <a:gd name="T43" fmla="*/ 118 h 122"/>
                  <a:gd name="T44" fmla="*/ 86 w 88"/>
                  <a:gd name="T45" fmla="*/ 120 h 122"/>
                  <a:gd name="T46" fmla="*/ 82 w 88"/>
                  <a:gd name="T47" fmla="*/ 122 h 122"/>
                  <a:gd name="T48" fmla="*/ 80 w 88"/>
                  <a:gd name="T49" fmla="*/ 122 h 122"/>
                  <a:gd name="T50" fmla="*/ 16 w 88"/>
                  <a:gd name="T51" fmla="*/ 106 h 122"/>
                  <a:gd name="T52" fmla="*/ 72 w 88"/>
                  <a:gd name="T53" fmla="*/ 106 h 122"/>
                  <a:gd name="T54" fmla="*/ 72 w 88"/>
                  <a:gd name="T55" fmla="*/ 16 h 122"/>
                  <a:gd name="T56" fmla="*/ 16 w 88"/>
                  <a:gd name="T57" fmla="*/ 16 h 122"/>
                  <a:gd name="T58" fmla="*/ 16 w 88"/>
                  <a:gd name="T59"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2">
                    <a:moveTo>
                      <a:pt x="80" y="122"/>
                    </a:moveTo>
                    <a:lnTo>
                      <a:pt x="8" y="122"/>
                    </a:lnTo>
                    <a:lnTo>
                      <a:pt x="8" y="122"/>
                    </a:lnTo>
                    <a:lnTo>
                      <a:pt x="6" y="122"/>
                    </a:lnTo>
                    <a:lnTo>
                      <a:pt x="2" y="120"/>
                    </a:lnTo>
                    <a:lnTo>
                      <a:pt x="2" y="118"/>
                    </a:lnTo>
                    <a:lnTo>
                      <a:pt x="0" y="114"/>
                    </a:lnTo>
                    <a:lnTo>
                      <a:pt x="0" y="8"/>
                    </a:lnTo>
                    <a:lnTo>
                      <a:pt x="0" y="8"/>
                    </a:lnTo>
                    <a:lnTo>
                      <a:pt x="2" y="4"/>
                    </a:lnTo>
                    <a:lnTo>
                      <a:pt x="2" y="2"/>
                    </a:lnTo>
                    <a:lnTo>
                      <a:pt x="6" y="0"/>
                    </a:lnTo>
                    <a:lnTo>
                      <a:pt x="8" y="0"/>
                    </a:lnTo>
                    <a:lnTo>
                      <a:pt x="80" y="0"/>
                    </a:lnTo>
                    <a:lnTo>
                      <a:pt x="80" y="0"/>
                    </a:lnTo>
                    <a:lnTo>
                      <a:pt x="82" y="0"/>
                    </a:lnTo>
                    <a:lnTo>
                      <a:pt x="86" y="2"/>
                    </a:lnTo>
                    <a:lnTo>
                      <a:pt x="86" y="4"/>
                    </a:lnTo>
                    <a:lnTo>
                      <a:pt x="88" y="8"/>
                    </a:lnTo>
                    <a:lnTo>
                      <a:pt x="88" y="114"/>
                    </a:lnTo>
                    <a:lnTo>
                      <a:pt x="88" y="114"/>
                    </a:lnTo>
                    <a:lnTo>
                      <a:pt x="86" y="118"/>
                    </a:lnTo>
                    <a:lnTo>
                      <a:pt x="86" y="120"/>
                    </a:lnTo>
                    <a:lnTo>
                      <a:pt x="82" y="122"/>
                    </a:lnTo>
                    <a:lnTo>
                      <a:pt x="80" y="122"/>
                    </a:lnTo>
                    <a:close/>
                    <a:moveTo>
                      <a:pt x="16" y="106"/>
                    </a:moveTo>
                    <a:lnTo>
                      <a:pt x="72" y="106"/>
                    </a:lnTo>
                    <a:lnTo>
                      <a:pt x="72" y="16"/>
                    </a:lnTo>
                    <a:lnTo>
                      <a:pt x="16" y="16"/>
                    </a:lnTo>
                    <a:lnTo>
                      <a:pt x="16"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5" name="Freeform 125"/>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6" name="Freeform 126"/>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7" name="Freeform 127"/>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8" name="Freeform 128"/>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9" name="Freeform 129"/>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0" name="Freeform 130"/>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1" name="Freeform 131"/>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2" name="Freeform 132"/>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3" name="Freeform 133"/>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4" name="Freeform 134"/>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5" name="Freeform 135"/>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6" name="Freeform 136"/>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67" name="Group 2266"/>
            <p:cNvGrpSpPr/>
            <p:nvPr/>
          </p:nvGrpSpPr>
          <p:grpSpPr>
            <a:xfrm>
              <a:off x="1646507" y="5495447"/>
              <a:ext cx="359962" cy="359040"/>
              <a:chOff x="5233987" y="2130427"/>
              <a:chExt cx="619125" cy="617538"/>
            </a:xfrm>
            <a:solidFill>
              <a:schemeClr val="accent5"/>
            </a:solidFill>
          </p:grpSpPr>
          <p:sp>
            <p:nvSpPr>
              <p:cNvPr id="2268" name="Freeform 116"/>
              <p:cNvSpPr>
                <a:spLocks noEditPoints="1"/>
              </p:cNvSpPr>
              <p:nvPr/>
            </p:nvSpPr>
            <p:spPr bwMode="auto">
              <a:xfrm>
                <a:off x="5322887" y="2339977"/>
                <a:ext cx="441325" cy="407988"/>
              </a:xfrm>
              <a:custGeom>
                <a:avLst/>
                <a:gdLst>
                  <a:gd name="T0" fmla="*/ 270 w 278"/>
                  <a:gd name="T1" fmla="*/ 257 h 257"/>
                  <a:gd name="T2" fmla="*/ 8 w 278"/>
                  <a:gd name="T3" fmla="*/ 257 h 257"/>
                  <a:gd name="T4" fmla="*/ 8 w 278"/>
                  <a:gd name="T5" fmla="*/ 257 h 257"/>
                  <a:gd name="T6" fmla="*/ 6 w 278"/>
                  <a:gd name="T7" fmla="*/ 257 h 257"/>
                  <a:gd name="T8" fmla="*/ 2 w 278"/>
                  <a:gd name="T9" fmla="*/ 255 h 257"/>
                  <a:gd name="T10" fmla="*/ 2 w 278"/>
                  <a:gd name="T11" fmla="*/ 253 h 257"/>
                  <a:gd name="T12" fmla="*/ 0 w 278"/>
                  <a:gd name="T13" fmla="*/ 249 h 257"/>
                  <a:gd name="T14" fmla="*/ 0 w 278"/>
                  <a:gd name="T15" fmla="*/ 8 h 257"/>
                  <a:gd name="T16" fmla="*/ 0 w 278"/>
                  <a:gd name="T17" fmla="*/ 8 h 257"/>
                  <a:gd name="T18" fmla="*/ 2 w 278"/>
                  <a:gd name="T19" fmla="*/ 4 h 257"/>
                  <a:gd name="T20" fmla="*/ 2 w 278"/>
                  <a:gd name="T21" fmla="*/ 2 h 257"/>
                  <a:gd name="T22" fmla="*/ 6 w 278"/>
                  <a:gd name="T23" fmla="*/ 0 h 257"/>
                  <a:gd name="T24" fmla="*/ 8 w 278"/>
                  <a:gd name="T25" fmla="*/ 0 h 257"/>
                  <a:gd name="T26" fmla="*/ 270 w 278"/>
                  <a:gd name="T27" fmla="*/ 0 h 257"/>
                  <a:gd name="T28" fmla="*/ 270 w 278"/>
                  <a:gd name="T29" fmla="*/ 0 h 257"/>
                  <a:gd name="T30" fmla="*/ 272 w 278"/>
                  <a:gd name="T31" fmla="*/ 0 h 257"/>
                  <a:gd name="T32" fmla="*/ 276 w 278"/>
                  <a:gd name="T33" fmla="*/ 2 h 257"/>
                  <a:gd name="T34" fmla="*/ 276 w 278"/>
                  <a:gd name="T35" fmla="*/ 4 h 257"/>
                  <a:gd name="T36" fmla="*/ 278 w 278"/>
                  <a:gd name="T37" fmla="*/ 8 h 257"/>
                  <a:gd name="T38" fmla="*/ 278 w 278"/>
                  <a:gd name="T39" fmla="*/ 249 h 257"/>
                  <a:gd name="T40" fmla="*/ 278 w 278"/>
                  <a:gd name="T41" fmla="*/ 249 h 257"/>
                  <a:gd name="T42" fmla="*/ 276 w 278"/>
                  <a:gd name="T43" fmla="*/ 253 h 257"/>
                  <a:gd name="T44" fmla="*/ 276 w 278"/>
                  <a:gd name="T45" fmla="*/ 255 h 257"/>
                  <a:gd name="T46" fmla="*/ 272 w 278"/>
                  <a:gd name="T47" fmla="*/ 257 h 257"/>
                  <a:gd name="T48" fmla="*/ 270 w 278"/>
                  <a:gd name="T49" fmla="*/ 257 h 257"/>
                  <a:gd name="T50" fmla="*/ 16 w 278"/>
                  <a:gd name="T51" fmla="*/ 241 h 257"/>
                  <a:gd name="T52" fmla="*/ 262 w 278"/>
                  <a:gd name="T53" fmla="*/ 241 h 257"/>
                  <a:gd name="T54" fmla="*/ 262 w 278"/>
                  <a:gd name="T55" fmla="*/ 16 h 257"/>
                  <a:gd name="T56" fmla="*/ 16 w 278"/>
                  <a:gd name="T57" fmla="*/ 16 h 257"/>
                  <a:gd name="T58" fmla="*/ 16 w 278"/>
                  <a:gd name="T59" fmla="*/ 24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8" h="257">
                    <a:moveTo>
                      <a:pt x="270" y="257"/>
                    </a:moveTo>
                    <a:lnTo>
                      <a:pt x="8" y="257"/>
                    </a:lnTo>
                    <a:lnTo>
                      <a:pt x="8" y="257"/>
                    </a:lnTo>
                    <a:lnTo>
                      <a:pt x="6" y="257"/>
                    </a:lnTo>
                    <a:lnTo>
                      <a:pt x="2" y="255"/>
                    </a:lnTo>
                    <a:lnTo>
                      <a:pt x="2" y="253"/>
                    </a:lnTo>
                    <a:lnTo>
                      <a:pt x="0" y="249"/>
                    </a:lnTo>
                    <a:lnTo>
                      <a:pt x="0" y="8"/>
                    </a:lnTo>
                    <a:lnTo>
                      <a:pt x="0" y="8"/>
                    </a:lnTo>
                    <a:lnTo>
                      <a:pt x="2" y="4"/>
                    </a:lnTo>
                    <a:lnTo>
                      <a:pt x="2" y="2"/>
                    </a:lnTo>
                    <a:lnTo>
                      <a:pt x="6" y="0"/>
                    </a:lnTo>
                    <a:lnTo>
                      <a:pt x="8" y="0"/>
                    </a:lnTo>
                    <a:lnTo>
                      <a:pt x="270" y="0"/>
                    </a:lnTo>
                    <a:lnTo>
                      <a:pt x="270" y="0"/>
                    </a:lnTo>
                    <a:lnTo>
                      <a:pt x="272" y="0"/>
                    </a:lnTo>
                    <a:lnTo>
                      <a:pt x="276" y="2"/>
                    </a:lnTo>
                    <a:lnTo>
                      <a:pt x="276" y="4"/>
                    </a:lnTo>
                    <a:lnTo>
                      <a:pt x="278" y="8"/>
                    </a:lnTo>
                    <a:lnTo>
                      <a:pt x="278" y="249"/>
                    </a:lnTo>
                    <a:lnTo>
                      <a:pt x="278" y="249"/>
                    </a:lnTo>
                    <a:lnTo>
                      <a:pt x="276" y="253"/>
                    </a:lnTo>
                    <a:lnTo>
                      <a:pt x="276" y="255"/>
                    </a:lnTo>
                    <a:lnTo>
                      <a:pt x="272" y="257"/>
                    </a:lnTo>
                    <a:lnTo>
                      <a:pt x="270" y="257"/>
                    </a:lnTo>
                    <a:close/>
                    <a:moveTo>
                      <a:pt x="16" y="241"/>
                    </a:moveTo>
                    <a:lnTo>
                      <a:pt x="262" y="241"/>
                    </a:lnTo>
                    <a:lnTo>
                      <a:pt x="262" y="16"/>
                    </a:lnTo>
                    <a:lnTo>
                      <a:pt x="16" y="16"/>
                    </a:lnTo>
                    <a:lnTo>
                      <a:pt x="16" y="2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9" name="Freeform 119"/>
              <p:cNvSpPr>
                <a:spLocks noEditPoints="1"/>
              </p:cNvSpPr>
              <p:nvPr/>
            </p:nvSpPr>
            <p:spPr bwMode="auto">
              <a:xfrm>
                <a:off x="5233987" y="2130427"/>
                <a:ext cx="619125" cy="234950"/>
              </a:xfrm>
              <a:custGeom>
                <a:avLst/>
                <a:gdLst>
                  <a:gd name="T0" fmla="*/ 382 w 390"/>
                  <a:gd name="T1" fmla="*/ 148 h 148"/>
                  <a:gd name="T2" fmla="*/ 8 w 390"/>
                  <a:gd name="T3" fmla="*/ 148 h 148"/>
                  <a:gd name="T4" fmla="*/ 8 w 390"/>
                  <a:gd name="T5" fmla="*/ 148 h 148"/>
                  <a:gd name="T6" fmla="*/ 4 w 390"/>
                  <a:gd name="T7" fmla="*/ 146 h 148"/>
                  <a:gd name="T8" fmla="*/ 0 w 390"/>
                  <a:gd name="T9" fmla="*/ 142 h 148"/>
                  <a:gd name="T10" fmla="*/ 0 w 390"/>
                  <a:gd name="T11" fmla="*/ 142 h 148"/>
                  <a:gd name="T12" fmla="*/ 0 w 390"/>
                  <a:gd name="T13" fmla="*/ 138 h 148"/>
                  <a:gd name="T14" fmla="*/ 4 w 390"/>
                  <a:gd name="T15" fmla="*/ 134 h 148"/>
                  <a:gd name="T16" fmla="*/ 191 w 390"/>
                  <a:gd name="T17" fmla="*/ 2 h 148"/>
                  <a:gd name="T18" fmla="*/ 191 w 390"/>
                  <a:gd name="T19" fmla="*/ 2 h 148"/>
                  <a:gd name="T20" fmla="*/ 195 w 390"/>
                  <a:gd name="T21" fmla="*/ 0 h 148"/>
                  <a:gd name="T22" fmla="*/ 199 w 390"/>
                  <a:gd name="T23" fmla="*/ 2 h 148"/>
                  <a:gd name="T24" fmla="*/ 386 w 390"/>
                  <a:gd name="T25" fmla="*/ 134 h 148"/>
                  <a:gd name="T26" fmla="*/ 386 w 390"/>
                  <a:gd name="T27" fmla="*/ 134 h 148"/>
                  <a:gd name="T28" fmla="*/ 390 w 390"/>
                  <a:gd name="T29" fmla="*/ 138 h 148"/>
                  <a:gd name="T30" fmla="*/ 390 w 390"/>
                  <a:gd name="T31" fmla="*/ 142 h 148"/>
                  <a:gd name="T32" fmla="*/ 390 w 390"/>
                  <a:gd name="T33" fmla="*/ 142 h 148"/>
                  <a:gd name="T34" fmla="*/ 386 w 390"/>
                  <a:gd name="T35" fmla="*/ 146 h 148"/>
                  <a:gd name="T36" fmla="*/ 382 w 390"/>
                  <a:gd name="T37" fmla="*/ 148 h 148"/>
                  <a:gd name="T38" fmla="*/ 34 w 390"/>
                  <a:gd name="T39" fmla="*/ 132 h 148"/>
                  <a:gd name="T40" fmla="*/ 356 w 390"/>
                  <a:gd name="T41" fmla="*/ 132 h 148"/>
                  <a:gd name="T42" fmla="*/ 195 w 390"/>
                  <a:gd name="T43" fmla="*/ 18 h 148"/>
                  <a:gd name="T44" fmla="*/ 34 w 390"/>
                  <a:gd name="T45" fmla="*/ 13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48">
                    <a:moveTo>
                      <a:pt x="382" y="148"/>
                    </a:moveTo>
                    <a:lnTo>
                      <a:pt x="8" y="148"/>
                    </a:lnTo>
                    <a:lnTo>
                      <a:pt x="8" y="148"/>
                    </a:lnTo>
                    <a:lnTo>
                      <a:pt x="4" y="146"/>
                    </a:lnTo>
                    <a:lnTo>
                      <a:pt x="0" y="142"/>
                    </a:lnTo>
                    <a:lnTo>
                      <a:pt x="0" y="142"/>
                    </a:lnTo>
                    <a:lnTo>
                      <a:pt x="0" y="138"/>
                    </a:lnTo>
                    <a:lnTo>
                      <a:pt x="4" y="134"/>
                    </a:lnTo>
                    <a:lnTo>
                      <a:pt x="191" y="2"/>
                    </a:lnTo>
                    <a:lnTo>
                      <a:pt x="191" y="2"/>
                    </a:lnTo>
                    <a:lnTo>
                      <a:pt x="195" y="0"/>
                    </a:lnTo>
                    <a:lnTo>
                      <a:pt x="199" y="2"/>
                    </a:lnTo>
                    <a:lnTo>
                      <a:pt x="386" y="134"/>
                    </a:lnTo>
                    <a:lnTo>
                      <a:pt x="386" y="134"/>
                    </a:lnTo>
                    <a:lnTo>
                      <a:pt x="390" y="138"/>
                    </a:lnTo>
                    <a:lnTo>
                      <a:pt x="390" y="142"/>
                    </a:lnTo>
                    <a:lnTo>
                      <a:pt x="390" y="142"/>
                    </a:lnTo>
                    <a:lnTo>
                      <a:pt x="386" y="146"/>
                    </a:lnTo>
                    <a:lnTo>
                      <a:pt x="382" y="148"/>
                    </a:lnTo>
                    <a:close/>
                    <a:moveTo>
                      <a:pt x="34" y="132"/>
                    </a:moveTo>
                    <a:lnTo>
                      <a:pt x="356" y="132"/>
                    </a:lnTo>
                    <a:lnTo>
                      <a:pt x="195" y="18"/>
                    </a:lnTo>
                    <a:lnTo>
                      <a:pt x="34" y="13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0" name="Freeform 122"/>
              <p:cNvSpPr>
                <a:spLocks noEditPoints="1"/>
              </p:cNvSpPr>
              <p:nvPr/>
            </p:nvSpPr>
            <p:spPr bwMode="auto">
              <a:xfrm>
                <a:off x="5473700" y="2554290"/>
                <a:ext cx="139700" cy="193675"/>
              </a:xfrm>
              <a:custGeom>
                <a:avLst/>
                <a:gdLst>
                  <a:gd name="T0" fmla="*/ 80 w 88"/>
                  <a:gd name="T1" fmla="*/ 122 h 122"/>
                  <a:gd name="T2" fmla="*/ 8 w 88"/>
                  <a:gd name="T3" fmla="*/ 122 h 122"/>
                  <a:gd name="T4" fmla="*/ 8 w 88"/>
                  <a:gd name="T5" fmla="*/ 122 h 122"/>
                  <a:gd name="T6" fmla="*/ 6 w 88"/>
                  <a:gd name="T7" fmla="*/ 122 h 122"/>
                  <a:gd name="T8" fmla="*/ 2 w 88"/>
                  <a:gd name="T9" fmla="*/ 120 h 122"/>
                  <a:gd name="T10" fmla="*/ 2 w 88"/>
                  <a:gd name="T11" fmla="*/ 118 h 122"/>
                  <a:gd name="T12" fmla="*/ 0 w 88"/>
                  <a:gd name="T13" fmla="*/ 114 h 122"/>
                  <a:gd name="T14" fmla="*/ 0 w 88"/>
                  <a:gd name="T15" fmla="*/ 8 h 122"/>
                  <a:gd name="T16" fmla="*/ 0 w 88"/>
                  <a:gd name="T17" fmla="*/ 8 h 122"/>
                  <a:gd name="T18" fmla="*/ 2 w 88"/>
                  <a:gd name="T19" fmla="*/ 4 h 122"/>
                  <a:gd name="T20" fmla="*/ 2 w 88"/>
                  <a:gd name="T21" fmla="*/ 2 h 122"/>
                  <a:gd name="T22" fmla="*/ 6 w 88"/>
                  <a:gd name="T23" fmla="*/ 0 h 122"/>
                  <a:gd name="T24" fmla="*/ 8 w 88"/>
                  <a:gd name="T25" fmla="*/ 0 h 122"/>
                  <a:gd name="T26" fmla="*/ 80 w 88"/>
                  <a:gd name="T27" fmla="*/ 0 h 122"/>
                  <a:gd name="T28" fmla="*/ 80 w 88"/>
                  <a:gd name="T29" fmla="*/ 0 h 122"/>
                  <a:gd name="T30" fmla="*/ 82 w 88"/>
                  <a:gd name="T31" fmla="*/ 0 h 122"/>
                  <a:gd name="T32" fmla="*/ 86 w 88"/>
                  <a:gd name="T33" fmla="*/ 2 h 122"/>
                  <a:gd name="T34" fmla="*/ 86 w 88"/>
                  <a:gd name="T35" fmla="*/ 4 h 122"/>
                  <a:gd name="T36" fmla="*/ 88 w 88"/>
                  <a:gd name="T37" fmla="*/ 8 h 122"/>
                  <a:gd name="T38" fmla="*/ 88 w 88"/>
                  <a:gd name="T39" fmla="*/ 114 h 122"/>
                  <a:gd name="T40" fmla="*/ 88 w 88"/>
                  <a:gd name="T41" fmla="*/ 114 h 122"/>
                  <a:gd name="T42" fmla="*/ 86 w 88"/>
                  <a:gd name="T43" fmla="*/ 118 h 122"/>
                  <a:gd name="T44" fmla="*/ 86 w 88"/>
                  <a:gd name="T45" fmla="*/ 120 h 122"/>
                  <a:gd name="T46" fmla="*/ 82 w 88"/>
                  <a:gd name="T47" fmla="*/ 122 h 122"/>
                  <a:gd name="T48" fmla="*/ 80 w 88"/>
                  <a:gd name="T49" fmla="*/ 122 h 122"/>
                  <a:gd name="T50" fmla="*/ 16 w 88"/>
                  <a:gd name="T51" fmla="*/ 106 h 122"/>
                  <a:gd name="T52" fmla="*/ 72 w 88"/>
                  <a:gd name="T53" fmla="*/ 106 h 122"/>
                  <a:gd name="T54" fmla="*/ 72 w 88"/>
                  <a:gd name="T55" fmla="*/ 16 h 122"/>
                  <a:gd name="T56" fmla="*/ 16 w 88"/>
                  <a:gd name="T57" fmla="*/ 16 h 122"/>
                  <a:gd name="T58" fmla="*/ 16 w 88"/>
                  <a:gd name="T59"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8" h="122">
                    <a:moveTo>
                      <a:pt x="80" y="122"/>
                    </a:moveTo>
                    <a:lnTo>
                      <a:pt x="8" y="122"/>
                    </a:lnTo>
                    <a:lnTo>
                      <a:pt x="8" y="122"/>
                    </a:lnTo>
                    <a:lnTo>
                      <a:pt x="6" y="122"/>
                    </a:lnTo>
                    <a:lnTo>
                      <a:pt x="2" y="120"/>
                    </a:lnTo>
                    <a:lnTo>
                      <a:pt x="2" y="118"/>
                    </a:lnTo>
                    <a:lnTo>
                      <a:pt x="0" y="114"/>
                    </a:lnTo>
                    <a:lnTo>
                      <a:pt x="0" y="8"/>
                    </a:lnTo>
                    <a:lnTo>
                      <a:pt x="0" y="8"/>
                    </a:lnTo>
                    <a:lnTo>
                      <a:pt x="2" y="4"/>
                    </a:lnTo>
                    <a:lnTo>
                      <a:pt x="2" y="2"/>
                    </a:lnTo>
                    <a:lnTo>
                      <a:pt x="6" y="0"/>
                    </a:lnTo>
                    <a:lnTo>
                      <a:pt x="8" y="0"/>
                    </a:lnTo>
                    <a:lnTo>
                      <a:pt x="80" y="0"/>
                    </a:lnTo>
                    <a:lnTo>
                      <a:pt x="80" y="0"/>
                    </a:lnTo>
                    <a:lnTo>
                      <a:pt x="82" y="0"/>
                    </a:lnTo>
                    <a:lnTo>
                      <a:pt x="86" y="2"/>
                    </a:lnTo>
                    <a:lnTo>
                      <a:pt x="86" y="4"/>
                    </a:lnTo>
                    <a:lnTo>
                      <a:pt x="88" y="8"/>
                    </a:lnTo>
                    <a:lnTo>
                      <a:pt x="88" y="114"/>
                    </a:lnTo>
                    <a:lnTo>
                      <a:pt x="88" y="114"/>
                    </a:lnTo>
                    <a:lnTo>
                      <a:pt x="86" y="118"/>
                    </a:lnTo>
                    <a:lnTo>
                      <a:pt x="86" y="120"/>
                    </a:lnTo>
                    <a:lnTo>
                      <a:pt x="82" y="122"/>
                    </a:lnTo>
                    <a:lnTo>
                      <a:pt x="80" y="122"/>
                    </a:lnTo>
                    <a:close/>
                    <a:moveTo>
                      <a:pt x="16" y="106"/>
                    </a:moveTo>
                    <a:lnTo>
                      <a:pt x="72" y="106"/>
                    </a:lnTo>
                    <a:lnTo>
                      <a:pt x="72" y="16"/>
                    </a:lnTo>
                    <a:lnTo>
                      <a:pt x="16" y="16"/>
                    </a:lnTo>
                    <a:lnTo>
                      <a:pt x="16" y="10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1" name="Freeform 125"/>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2" name="Freeform 126"/>
              <p:cNvSpPr>
                <a:spLocks/>
              </p:cNvSpPr>
              <p:nvPr/>
            </p:nvSpPr>
            <p:spPr bwMode="auto">
              <a:xfrm>
                <a:off x="5386387" y="2403477"/>
                <a:ext cx="26988" cy="119063"/>
              </a:xfrm>
              <a:custGeom>
                <a:avLst/>
                <a:gdLst>
                  <a:gd name="T0" fmla="*/ 9 w 17"/>
                  <a:gd name="T1" fmla="*/ 75 h 75"/>
                  <a:gd name="T2" fmla="*/ 9 w 17"/>
                  <a:gd name="T3" fmla="*/ 75 h 75"/>
                  <a:gd name="T4" fmla="*/ 5 w 17"/>
                  <a:gd name="T5" fmla="*/ 73 h 75"/>
                  <a:gd name="T6" fmla="*/ 3 w 17"/>
                  <a:gd name="T7" fmla="*/ 71 h 75"/>
                  <a:gd name="T8" fmla="*/ 0 w 17"/>
                  <a:gd name="T9" fmla="*/ 69 h 75"/>
                  <a:gd name="T10" fmla="*/ 0 w 17"/>
                  <a:gd name="T11" fmla="*/ 67 h 75"/>
                  <a:gd name="T12" fmla="*/ 0 w 17"/>
                  <a:gd name="T13" fmla="*/ 8 h 75"/>
                  <a:gd name="T14" fmla="*/ 0 w 17"/>
                  <a:gd name="T15" fmla="*/ 8 h 75"/>
                  <a:gd name="T16" fmla="*/ 0 w 17"/>
                  <a:gd name="T17" fmla="*/ 4 h 75"/>
                  <a:gd name="T18" fmla="*/ 3 w 17"/>
                  <a:gd name="T19" fmla="*/ 2 h 75"/>
                  <a:gd name="T20" fmla="*/ 5 w 17"/>
                  <a:gd name="T21" fmla="*/ 0 h 75"/>
                  <a:gd name="T22" fmla="*/ 9 w 17"/>
                  <a:gd name="T23" fmla="*/ 0 h 75"/>
                  <a:gd name="T24" fmla="*/ 9 w 17"/>
                  <a:gd name="T25" fmla="*/ 0 h 75"/>
                  <a:gd name="T26" fmla="*/ 11 w 17"/>
                  <a:gd name="T27" fmla="*/ 0 h 75"/>
                  <a:gd name="T28" fmla="*/ 13 w 17"/>
                  <a:gd name="T29" fmla="*/ 2 h 75"/>
                  <a:gd name="T30" fmla="*/ 15 w 17"/>
                  <a:gd name="T31" fmla="*/ 4 h 75"/>
                  <a:gd name="T32" fmla="*/ 17 w 17"/>
                  <a:gd name="T33" fmla="*/ 8 h 75"/>
                  <a:gd name="T34" fmla="*/ 17 w 17"/>
                  <a:gd name="T35" fmla="*/ 67 h 75"/>
                  <a:gd name="T36" fmla="*/ 17 w 17"/>
                  <a:gd name="T37" fmla="*/ 67 h 75"/>
                  <a:gd name="T38" fmla="*/ 15 w 17"/>
                  <a:gd name="T39" fmla="*/ 69 h 75"/>
                  <a:gd name="T40" fmla="*/ 13 w 17"/>
                  <a:gd name="T41" fmla="*/ 71 h 75"/>
                  <a:gd name="T42" fmla="*/ 11 w 17"/>
                  <a:gd name="T43" fmla="*/ 73 h 75"/>
                  <a:gd name="T44" fmla="*/ 9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9" y="75"/>
                    </a:moveTo>
                    <a:lnTo>
                      <a:pt x="9" y="75"/>
                    </a:lnTo>
                    <a:lnTo>
                      <a:pt x="5" y="73"/>
                    </a:lnTo>
                    <a:lnTo>
                      <a:pt x="3" y="71"/>
                    </a:lnTo>
                    <a:lnTo>
                      <a:pt x="0" y="69"/>
                    </a:lnTo>
                    <a:lnTo>
                      <a:pt x="0" y="67"/>
                    </a:lnTo>
                    <a:lnTo>
                      <a:pt x="0" y="8"/>
                    </a:lnTo>
                    <a:lnTo>
                      <a:pt x="0" y="8"/>
                    </a:lnTo>
                    <a:lnTo>
                      <a:pt x="0" y="4"/>
                    </a:lnTo>
                    <a:lnTo>
                      <a:pt x="3" y="2"/>
                    </a:lnTo>
                    <a:lnTo>
                      <a:pt x="5" y="0"/>
                    </a:lnTo>
                    <a:lnTo>
                      <a:pt x="9" y="0"/>
                    </a:lnTo>
                    <a:lnTo>
                      <a:pt x="9" y="0"/>
                    </a:lnTo>
                    <a:lnTo>
                      <a:pt x="11" y="0"/>
                    </a:lnTo>
                    <a:lnTo>
                      <a:pt x="13" y="2"/>
                    </a:lnTo>
                    <a:lnTo>
                      <a:pt x="15" y="4"/>
                    </a:lnTo>
                    <a:lnTo>
                      <a:pt x="17" y="8"/>
                    </a:lnTo>
                    <a:lnTo>
                      <a:pt x="17" y="67"/>
                    </a:lnTo>
                    <a:lnTo>
                      <a:pt x="17" y="67"/>
                    </a:lnTo>
                    <a:lnTo>
                      <a:pt x="15" y="69"/>
                    </a:lnTo>
                    <a:lnTo>
                      <a:pt x="13" y="71"/>
                    </a:lnTo>
                    <a:lnTo>
                      <a:pt x="11" y="73"/>
                    </a:lnTo>
                    <a:lnTo>
                      <a:pt x="9"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3" name="Freeform 127"/>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4" name="Freeform 128"/>
              <p:cNvSpPr>
                <a:spLocks/>
              </p:cNvSpPr>
              <p:nvPr/>
            </p:nvSpPr>
            <p:spPr bwMode="auto">
              <a:xfrm>
                <a:off x="5483225" y="2403477"/>
                <a:ext cx="25400" cy="119063"/>
              </a:xfrm>
              <a:custGeom>
                <a:avLst/>
                <a:gdLst>
                  <a:gd name="T0" fmla="*/ 8 w 16"/>
                  <a:gd name="T1" fmla="*/ 75 h 75"/>
                  <a:gd name="T2" fmla="*/ 8 w 16"/>
                  <a:gd name="T3" fmla="*/ 75 h 75"/>
                  <a:gd name="T4" fmla="*/ 4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4 w 16"/>
                  <a:gd name="T21" fmla="*/ 0 h 75"/>
                  <a:gd name="T22" fmla="*/ 8 w 16"/>
                  <a:gd name="T23" fmla="*/ 0 h 75"/>
                  <a:gd name="T24" fmla="*/ 8 w 16"/>
                  <a:gd name="T25" fmla="*/ 0 h 75"/>
                  <a:gd name="T26" fmla="*/ 10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0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4" y="73"/>
                    </a:lnTo>
                    <a:lnTo>
                      <a:pt x="2" y="71"/>
                    </a:lnTo>
                    <a:lnTo>
                      <a:pt x="0" y="69"/>
                    </a:lnTo>
                    <a:lnTo>
                      <a:pt x="0" y="67"/>
                    </a:lnTo>
                    <a:lnTo>
                      <a:pt x="0" y="8"/>
                    </a:lnTo>
                    <a:lnTo>
                      <a:pt x="0" y="8"/>
                    </a:lnTo>
                    <a:lnTo>
                      <a:pt x="0" y="4"/>
                    </a:lnTo>
                    <a:lnTo>
                      <a:pt x="2" y="2"/>
                    </a:lnTo>
                    <a:lnTo>
                      <a:pt x="4" y="0"/>
                    </a:lnTo>
                    <a:lnTo>
                      <a:pt x="8" y="0"/>
                    </a:lnTo>
                    <a:lnTo>
                      <a:pt x="8" y="0"/>
                    </a:lnTo>
                    <a:lnTo>
                      <a:pt x="10" y="0"/>
                    </a:lnTo>
                    <a:lnTo>
                      <a:pt x="14" y="2"/>
                    </a:lnTo>
                    <a:lnTo>
                      <a:pt x="16" y="4"/>
                    </a:lnTo>
                    <a:lnTo>
                      <a:pt x="16" y="8"/>
                    </a:lnTo>
                    <a:lnTo>
                      <a:pt x="16" y="67"/>
                    </a:lnTo>
                    <a:lnTo>
                      <a:pt x="16" y="67"/>
                    </a:lnTo>
                    <a:lnTo>
                      <a:pt x="16" y="69"/>
                    </a:lnTo>
                    <a:lnTo>
                      <a:pt x="14" y="71"/>
                    </a:lnTo>
                    <a:lnTo>
                      <a:pt x="10"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5" name="Freeform 129"/>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6" name="Freeform 130"/>
              <p:cNvSpPr>
                <a:spLocks/>
              </p:cNvSpPr>
              <p:nvPr/>
            </p:nvSpPr>
            <p:spPr bwMode="auto">
              <a:xfrm>
                <a:off x="5578475" y="2403477"/>
                <a:ext cx="25400" cy="119063"/>
              </a:xfrm>
              <a:custGeom>
                <a:avLst/>
                <a:gdLst>
                  <a:gd name="T0" fmla="*/ 8 w 16"/>
                  <a:gd name="T1" fmla="*/ 75 h 75"/>
                  <a:gd name="T2" fmla="*/ 8 w 16"/>
                  <a:gd name="T3" fmla="*/ 75 h 75"/>
                  <a:gd name="T4" fmla="*/ 6 w 16"/>
                  <a:gd name="T5" fmla="*/ 73 h 75"/>
                  <a:gd name="T6" fmla="*/ 2 w 16"/>
                  <a:gd name="T7" fmla="*/ 71 h 75"/>
                  <a:gd name="T8" fmla="*/ 0 w 16"/>
                  <a:gd name="T9" fmla="*/ 69 h 75"/>
                  <a:gd name="T10" fmla="*/ 0 w 16"/>
                  <a:gd name="T11" fmla="*/ 67 h 75"/>
                  <a:gd name="T12" fmla="*/ 0 w 16"/>
                  <a:gd name="T13" fmla="*/ 8 h 75"/>
                  <a:gd name="T14" fmla="*/ 0 w 16"/>
                  <a:gd name="T15" fmla="*/ 8 h 75"/>
                  <a:gd name="T16" fmla="*/ 0 w 16"/>
                  <a:gd name="T17" fmla="*/ 4 h 75"/>
                  <a:gd name="T18" fmla="*/ 2 w 16"/>
                  <a:gd name="T19" fmla="*/ 2 h 75"/>
                  <a:gd name="T20" fmla="*/ 6 w 16"/>
                  <a:gd name="T21" fmla="*/ 0 h 75"/>
                  <a:gd name="T22" fmla="*/ 8 w 16"/>
                  <a:gd name="T23" fmla="*/ 0 h 75"/>
                  <a:gd name="T24" fmla="*/ 8 w 16"/>
                  <a:gd name="T25" fmla="*/ 0 h 75"/>
                  <a:gd name="T26" fmla="*/ 12 w 16"/>
                  <a:gd name="T27" fmla="*/ 0 h 75"/>
                  <a:gd name="T28" fmla="*/ 14 w 16"/>
                  <a:gd name="T29" fmla="*/ 2 h 75"/>
                  <a:gd name="T30" fmla="*/ 16 w 16"/>
                  <a:gd name="T31" fmla="*/ 4 h 75"/>
                  <a:gd name="T32" fmla="*/ 16 w 16"/>
                  <a:gd name="T33" fmla="*/ 8 h 75"/>
                  <a:gd name="T34" fmla="*/ 16 w 16"/>
                  <a:gd name="T35" fmla="*/ 67 h 75"/>
                  <a:gd name="T36" fmla="*/ 16 w 16"/>
                  <a:gd name="T37" fmla="*/ 67 h 75"/>
                  <a:gd name="T38" fmla="*/ 16 w 16"/>
                  <a:gd name="T39" fmla="*/ 69 h 75"/>
                  <a:gd name="T40" fmla="*/ 14 w 16"/>
                  <a:gd name="T41" fmla="*/ 71 h 75"/>
                  <a:gd name="T42" fmla="*/ 12 w 16"/>
                  <a:gd name="T43" fmla="*/ 73 h 75"/>
                  <a:gd name="T44" fmla="*/ 8 w 16"/>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75">
                    <a:moveTo>
                      <a:pt x="8" y="75"/>
                    </a:moveTo>
                    <a:lnTo>
                      <a:pt x="8" y="75"/>
                    </a:lnTo>
                    <a:lnTo>
                      <a:pt x="6" y="73"/>
                    </a:lnTo>
                    <a:lnTo>
                      <a:pt x="2" y="71"/>
                    </a:lnTo>
                    <a:lnTo>
                      <a:pt x="0" y="69"/>
                    </a:lnTo>
                    <a:lnTo>
                      <a:pt x="0" y="67"/>
                    </a:lnTo>
                    <a:lnTo>
                      <a:pt x="0" y="8"/>
                    </a:lnTo>
                    <a:lnTo>
                      <a:pt x="0" y="8"/>
                    </a:lnTo>
                    <a:lnTo>
                      <a:pt x="0" y="4"/>
                    </a:lnTo>
                    <a:lnTo>
                      <a:pt x="2" y="2"/>
                    </a:lnTo>
                    <a:lnTo>
                      <a:pt x="6" y="0"/>
                    </a:lnTo>
                    <a:lnTo>
                      <a:pt x="8" y="0"/>
                    </a:lnTo>
                    <a:lnTo>
                      <a:pt x="8" y="0"/>
                    </a:lnTo>
                    <a:lnTo>
                      <a:pt x="12" y="0"/>
                    </a:lnTo>
                    <a:lnTo>
                      <a:pt x="14" y="2"/>
                    </a:lnTo>
                    <a:lnTo>
                      <a:pt x="16" y="4"/>
                    </a:lnTo>
                    <a:lnTo>
                      <a:pt x="16" y="8"/>
                    </a:lnTo>
                    <a:lnTo>
                      <a:pt x="16" y="67"/>
                    </a:lnTo>
                    <a:lnTo>
                      <a:pt x="16" y="67"/>
                    </a:lnTo>
                    <a:lnTo>
                      <a:pt x="16"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7" name="Freeform 131"/>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8" name="Freeform 132"/>
              <p:cNvSpPr>
                <a:spLocks/>
              </p:cNvSpPr>
              <p:nvPr/>
            </p:nvSpPr>
            <p:spPr bwMode="auto">
              <a:xfrm>
                <a:off x="5673725" y="2403477"/>
                <a:ext cx="26988" cy="119063"/>
              </a:xfrm>
              <a:custGeom>
                <a:avLst/>
                <a:gdLst>
                  <a:gd name="T0" fmla="*/ 8 w 17"/>
                  <a:gd name="T1" fmla="*/ 75 h 75"/>
                  <a:gd name="T2" fmla="*/ 8 w 17"/>
                  <a:gd name="T3" fmla="*/ 75 h 75"/>
                  <a:gd name="T4" fmla="*/ 6 w 17"/>
                  <a:gd name="T5" fmla="*/ 73 h 75"/>
                  <a:gd name="T6" fmla="*/ 4 w 17"/>
                  <a:gd name="T7" fmla="*/ 71 h 75"/>
                  <a:gd name="T8" fmla="*/ 2 w 17"/>
                  <a:gd name="T9" fmla="*/ 69 h 75"/>
                  <a:gd name="T10" fmla="*/ 0 w 17"/>
                  <a:gd name="T11" fmla="*/ 67 h 75"/>
                  <a:gd name="T12" fmla="*/ 0 w 17"/>
                  <a:gd name="T13" fmla="*/ 8 h 75"/>
                  <a:gd name="T14" fmla="*/ 0 w 17"/>
                  <a:gd name="T15" fmla="*/ 8 h 75"/>
                  <a:gd name="T16" fmla="*/ 2 w 17"/>
                  <a:gd name="T17" fmla="*/ 4 h 75"/>
                  <a:gd name="T18" fmla="*/ 4 w 17"/>
                  <a:gd name="T19" fmla="*/ 2 h 75"/>
                  <a:gd name="T20" fmla="*/ 6 w 17"/>
                  <a:gd name="T21" fmla="*/ 0 h 75"/>
                  <a:gd name="T22" fmla="*/ 8 w 17"/>
                  <a:gd name="T23" fmla="*/ 0 h 75"/>
                  <a:gd name="T24" fmla="*/ 8 w 17"/>
                  <a:gd name="T25" fmla="*/ 0 h 75"/>
                  <a:gd name="T26" fmla="*/ 12 w 17"/>
                  <a:gd name="T27" fmla="*/ 0 h 75"/>
                  <a:gd name="T28" fmla="*/ 14 w 17"/>
                  <a:gd name="T29" fmla="*/ 2 h 75"/>
                  <a:gd name="T30" fmla="*/ 17 w 17"/>
                  <a:gd name="T31" fmla="*/ 4 h 75"/>
                  <a:gd name="T32" fmla="*/ 17 w 17"/>
                  <a:gd name="T33" fmla="*/ 8 h 75"/>
                  <a:gd name="T34" fmla="*/ 17 w 17"/>
                  <a:gd name="T35" fmla="*/ 67 h 75"/>
                  <a:gd name="T36" fmla="*/ 17 w 17"/>
                  <a:gd name="T37" fmla="*/ 67 h 75"/>
                  <a:gd name="T38" fmla="*/ 17 w 17"/>
                  <a:gd name="T39" fmla="*/ 69 h 75"/>
                  <a:gd name="T40" fmla="*/ 14 w 17"/>
                  <a:gd name="T41" fmla="*/ 71 h 75"/>
                  <a:gd name="T42" fmla="*/ 12 w 17"/>
                  <a:gd name="T43" fmla="*/ 73 h 75"/>
                  <a:gd name="T44" fmla="*/ 8 w 17"/>
                  <a:gd name="T4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5">
                    <a:moveTo>
                      <a:pt x="8" y="75"/>
                    </a:moveTo>
                    <a:lnTo>
                      <a:pt x="8" y="75"/>
                    </a:lnTo>
                    <a:lnTo>
                      <a:pt x="6" y="73"/>
                    </a:lnTo>
                    <a:lnTo>
                      <a:pt x="4" y="71"/>
                    </a:lnTo>
                    <a:lnTo>
                      <a:pt x="2" y="69"/>
                    </a:lnTo>
                    <a:lnTo>
                      <a:pt x="0" y="67"/>
                    </a:lnTo>
                    <a:lnTo>
                      <a:pt x="0" y="8"/>
                    </a:lnTo>
                    <a:lnTo>
                      <a:pt x="0" y="8"/>
                    </a:lnTo>
                    <a:lnTo>
                      <a:pt x="2" y="4"/>
                    </a:lnTo>
                    <a:lnTo>
                      <a:pt x="4" y="2"/>
                    </a:lnTo>
                    <a:lnTo>
                      <a:pt x="6" y="0"/>
                    </a:lnTo>
                    <a:lnTo>
                      <a:pt x="8" y="0"/>
                    </a:lnTo>
                    <a:lnTo>
                      <a:pt x="8" y="0"/>
                    </a:lnTo>
                    <a:lnTo>
                      <a:pt x="12" y="0"/>
                    </a:lnTo>
                    <a:lnTo>
                      <a:pt x="14" y="2"/>
                    </a:lnTo>
                    <a:lnTo>
                      <a:pt x="17" y="4"/>
                    </a:lnTo>
                    <a:lnTo>
                      <a:pt x="17" y="8"/>
                    </a:lnTo>
                    <a:lnTo>
                      <a:pt x="17" y="67"/>
                    </a:lnTo>
                    <a:lnTo>
                      <a:pt x="17" y="67"/>
                    </a:lnTo>
                    <a:lnTo>
                      <a:pt x="17" y="69"/>
                    </a:lnTo>
                    <a:lnTo>
                      <a:pt x="14" y="71"/>
                    </a:lnTo>
                    <a:lnTo>
                      <a:pt x="12" y="73"/>
                    </a:lnTo>
                    <a:lnTo>
                      <a:pt x="8" y="75"/>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9" name="Freeform 133"/>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0" name="Freeform 134"/>
              <p:cNvSpPr>
                <a:spLocks/>
              </p:cNvSpPr>
              <p:nvPr/>
            </p:nvSpPr>
            <p:spPr bwMode="auto">
              <a:xfrm>
                <a:off x="5386387" y="2563815"/>
                <a:ext cx="26988" cy="114300"/>
              </a:xfrm>
              <a:custGeom>
                <a:avLst/>
                <a:gdLst>
                  <a:gd name="T0" fmla="*/ 9 w 17"/>
                  <a:gd name="T1" fmla="*/ 72 h 72"/>
                  <a:gd name="T2" fmla="*/ 9 w 17"/>
                  <a:gd name="T3" fmla="*/ 72 h 72"/>
                  <a:gd name="T4" fmla="*/ 5 w 17"/>
                  <a:gd name="T5" fmla="*/ 72 h 72"/>
                  <a:gd name="T6" fmla="*/ 3 w 17"/>
                  <a:gd name="T7" fmla="*/ 70 h 72"/>
                  <a:gd name="T8" fmla="*/ 0 w 17"/>
                  <a:gd name="T9" fmla="*/ 68 h 72"/>
                  <a:gd name="T10" fmla="*/ 0 w 17"/>
                  <a:gd name="T11" fmla="*/ 64 h 72"/>
                  <a:gd name="T12" fmla="*/ 0 w 17"/>
                  <a:gd name="T13" fmla="*/ 8 h 72"/>
                  <a:gd name="T14" fmla="*/ 0 w 17"/>
                  <a:gd name="T15" fmla="*/ 8 h 72"/>
                  <a:gd name="T16" fmla="*/ 0 w 17"/>
                  <a:gd name="T17" fmla="*/ 4 h 72"/>
                  <a:gd name="T18" fmla="*/ 3 w 17"/>
                  <a:gd name="T19" fmla="*/ 2 h 72"/>
                  <a:gd name="T20" fmla="*/ 5 w 17"/>
                  <a:gd name="T21" fmla="*/ 0 h 72"/>
                  <a:gd name="T22" fmla="*/ 9 w 17"/>
                  <a:gd name="T23" fmla="*/ 0 h 72"/>
                  <a:gd name="T24" fmla="*/ 9 w 17"/>
                  <a:gd name="T25" fmla="*/ 0 h 72"/>
                  <a:gd name="T26" fmla="*/ 11 w 17"/>
                  <a:gd name="T27" fmla="*/ 0 h 72"/>
                  <a:gd name="T28" fmla="*/ 13 w 17"/>
                  <a:gd name="T29" fmla="*/ 2 h 72"/>
                  <a:gd name="T30" fmla="*/ 15 w 17"/>
                  <a:gd name="T31" fmla="*/ 4 h 72"/>
                  <a:gd name="T32" fmla="*/ 17 w 17"/>
                  <a:gd name="T33" fmla="*/ 8 h 72"/>
                  <a:gd name="T34" fmla="*/ 17 w 17"/>
                  <a:gd name="T35" fmla="*/ 64 h 72"/>
                  <a:gd name="T36" fmla="*/ 17 w 17"/>
                  <a:gd name="T37" fmla="*/ 64 h 72"/>
                  <a:gd name="T38" fmla="*/ 15 w 17"/>
                  <a:gd name="T39" fmla="*/ 68 h 72"/>
                  <a:gd name="T40" fmla="*/ 13 w 17"/>
                  <a:gd name="T41" fmla="*/ 70 h 72"/>
                  <a:gd name="T42" fmla="*/ 11 w 17"/>
                  <a:gd name="T43" fmla="*/ 72 h 72"/>
                  <a:gd name="T44" fmla="*/ 9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9" y="72"/>
                    </a:moveTo>
                    <a:lnTo>
                      <a:pt x="9" y="72"/>
                    </a:lnTo>
                    <a:lnTo>
                      <a:pt x="5" y="72"/>
                    </a:lnTo>
                    <a:lnTo>
                      <a:pt x="3" y="70"/>
                    </a:lnTo>
                    <a:lnTo>
                      <a:pt x="0" y="68"/>
                    </a:lnTo>
                    <a:lnTo>
                      <a:pt x="0" y="64"/>
                    </a:lnTo>
                    <a:lnTo>
                      <a:pt x="0" y="8"/>
                    </a:lnTo>
                    <a:lnTo>
                      <a:pt x="0" y="8"/>
                    </a:lnTo>
                    <a:lnTo>
                      <a:pt x="0" y="4"/>
                    </a:lnTo>
                    <a:lnTo>
                      <a:pt x="3" y="2"/>
                    </a:lnTo>
                    <a:lnTo>
                      <a:pt x="5" y="0"/>
                    </a:lnTo>
                    <a:lnTo>
                      <a:pt x="9" y="0"/>
                    </a:lnTo>
                    <a:lnTo>
                      <a:pt x="9" y="0"/>
                    </a:lnTo>
                    <a:lnTo>
                      <a:pt x="11" y="0"/>
                    </a:lnTo>
                    <a:lnTo>
                      <a:pt x="13" y="2"/>
                    </a:lnTo>
                    <a:lnTo>
                      <a:pt x="15" y="4"/>
                    </a:lnTo>
                    <a:lnTo>
                      <a:pt x="17" y="8"/>
                    </a:lnTo>
                    <a:lnTo>
                      <a:pt x="17" y="64"/>
                    </a:lnTo>
                    <a:lnTo>
                      <a:pt x="17" y="64"/>
                    </a:lnTo>
                    <a:lnTo>
                      <a:pt x="15" y="68"/>
                    </a:lnTo>
                    <a:lnTo>
                      <a:pt x="13" y="70"/>
                    </a:lnTo>
                    <a:lnTo>
                      <a:pt x="11" y="72"/>
                    </a:lnTo>
                    <a:lnTo>
                      <a:pt x="9"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1" name="Freeform 135"/>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2" name="Freeform 136"/>
              <p:cNvSpPr>
                <a:spLocks/>
              </p:cNvSpPr>
              <p:nvPr/>
            </p:nvSpPr>
            <p:spPr bwMode="auto">
              <a:xfrm>
                <a:off x="5673725" y="2563815"/>
                <a:ext cx="26988" cy="114300"/>
              </a:xfrm>
              <a:custGeom>
                <a:avLst/>
                <a:gdLst>
                  <a:gd name="T0" fmla="*/ 8 w 17"/>
                  <a:gd name="T1" fmla="*/ 72 h 72"/>
                  <a:gd name="T2" fmla="*/ 8 w 17"/>
                  <a:gd name="T3" fmla="*/ 72 h 72"/>
                  <a:gd name="T4" fmla="*/ 6 w 17"/>
                  <a:gd name="T5" fmla="*/ 72 h 72"/>
                  <a:gd name="T6" fmla="*/ 4 w 17"/>
                  <a:gd name="T7" fmla="*/ 70 h 72"/>
                  <a:gd name="T8" fmla="*/ 2 w 17"/>
                  <a:gd name="T9" fmla="*/ 68 h 72"/>
                  <a:gd name="T10" fmla="*/ 0 w 17"/>
                  <a:gd name="T11" fmla="*/ 64 h 72"/>
                  <a:gd name="T12" fmla="*/ 0 w 17"/>
                  <a:gd name="T13" fmla="*/ 8 h 72"/>
                  <a:gd name="T14" fmla="*/ 0 w 17"/>
                  <a:gd name="T15" fmla="*/ 8 h 72"/>
                  <a:gd name="T16" fmla="*/ 2 w 17"/>
                  <a:gd name="T17" fmla="*/ 4 h 72"/>
                  <a:gd name="T18" fmla="*/ 4 w 17"/>
                  <a:gd name="T19" fmla="*/ 2 h 72"/>
                  <a:gd name="T20" fmla="*/ 6 w 17"/>
                  <a:gd name="T21" fmla="*/ 0 h 72"/>
                  <a:gd name="T22" fmla="*/ 8 w 17"/>
                  <a:gd name="T23" fmla="*/ 0 h 72"/>
                  <a:gd name="T24" fmla="*/ 8 w 17"/>
                  <a:gd name="T25" fmla="*/ 0 h 72"/>
                  <a:gd name="T26" fmla="*/ 12 w 17"/>
                  <a:gd name="T27" fmla="*/ 0 h 72"/>
                  <a:gd name="T28" fmla="*/ 14 w 17"/>
                  <a:gd name="T29" fmla="*/ 2 h 72"/>
                  <a:gd name="T30" fmla="*/ 17 w 17"/>
                  <a:gd name="T31" fmla="*/ 4 h 72"/>
                  <a:gd name="T32" fmla="*/ 17 w 17"/>
                  <a:gd name="T33" fmla="*/ 8 h 72"/>
                  <a:gd name="T34" fmla="*/ 17 w 17"/>
                  <a:gd name="T35" fmla="*/ 64 h 72"/>
                  <a:gd name="T36" fmla="*/ 17 w 17"/>
                  <a:gd name="T37" fmla="*/ 64 h 72"/>
                  <a:gd name="T38" fmla="*/ 17 w 17"/>
                  <a:gd name="T39" fmla="*/ 68 h 72"/>
                  <a:gd name="T40" fmla="*/ 14 w 17"/>
                  <a:gd name="T41" fmla="*/ 70 h 72"/>
                  <a:gd name="T42" fmla="*/ 12 w 17"/>
                  <a:gd name="T43" fmla="*/ 72 h 72"/>
                  <a:gd name="T44" fmla="*/ 8 w 17"/>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72">
                    <a:moveTo>
                      <a:pt x="8" y="72"/>
                    </a:moveTo>
                    <a:lnTo>
                      <a:pt x="8" y="72"/>
                    </a:lnTo>
                    <a:lnTo>
                      <a:pt x="6" y="72"/>
                    </a:lnTo>
                    <a:lnTo>
                      <a:pt x="4" y="70"/>
                    </a:lnTo>
                    <a:lnTo>
                      <a:pt x="2" y="68"/>
                    </a:lnTo>
                    <a:lnTo>
                      <a:pt x="0" y="64"/>
                    </a:lnTo>
                    <a:lnTo>
                      <a:pt x="0" y="8"/>
                    </a:lnTo>
                    <a:lnTo>
                      <a:pt x="0" y="8"/>
                    </a:lnTo>
                    <a:lnTo>
                      <a:pt x="2" y="4"/>
                    </a:lnTo>
                    <a:lnTo>
                      <a:pt x="4" y="2"/>
                    </a:lnTo>
                    <a:lnTo>
                      <a:pt x="6" y="0"/>
                    </a:lnTo>
                    <a:lnTo>
                      <a:pt x="8" y="0"/>
                    </a:lnTo>
                    <a:lnTo>
                      <a:pt x="8" y="0"/>
                    </a:lnTo>
                    <a:lnTo>
                      <a:pt x="12" y="0"/>
                    </a:lnTo>
                    <a:lnTo>
                      <a:pt x="14" y="2"/>
                    </a:lnTo>
                    <a:lnTo>
                      <a:pt x="17" y="4"/>
                    </a:lnTo>
                    <a:lnTo>
                      <a:pt x="17" y="8"/>
                    </a:lnTo>
                    <a:lnTo>
                      <a:pt x="17" y="64"/>
                    </a:lnTo>
                    <a:lnTo>
                      <a:pt x="17" y="64"/>
                    </a:lnTo>
                    <a:lnTo>
                      <a:pt x="17" y="68"/>
                    </a:lnTo>
                    <a:lnTo>
                      <a:pt x="14" y="70"/>
                    </a:lnTo>
                    <a:lnTo>
                      <a:pt x="12" y="72"/>
                    </a:lnTo>
                    <a:lnTo>
                      <a:pt x="8" y="7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83" name="Group 2282"/>
            <p:cNvGrpSpPr/>
            <p:nvPr/>
          </p:nvGrpSpPr>
          <p:grpSpPr>
            <a:xfrm>
              <a:off x="1214163" y="5544676"/>
              <a:ext cx="300286" cy="300286"/>
              <a:chOff x="1700213" y="3398838"/>
              <a:chExt cx="609600" cy="609600"/>
            </a:xfrm>
            <a:solidFill>
              <a:schemeClr val="accent4"/>
            </a:solidFill>
          </p:grpSpPr>
          <p:sp>
            <p:nvSpPr>
              <p:cNvPr id="2284" name="Freeform 89"/>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5" name="Freeform 90"/>
              <p:cNvSpPr>
                <a:spLocks/>
              </p:cNvSpPr>
              <p:nvPr/>
            </p:nvSpPr>
            <p:spPr bwMode="auto">
              <a:xfrm>
                <a:off x="1770063" y="3586163"/>
                <a:ext cx="469900" cy="422275"/>
              </a:xfrm>
              <a:custGeom>
                <a:avLst/>
                <a:gdLst>
                  <a:gd name="T0" fmla="*/ 288 w 296"/>
                  <a:gd name="T1" fmla="*/ 266 h 266"/>
                  <a:gd name="T2" fmla="*/ 8 w 296"/>
                  <a:gd name="T3" fmla="*/ 266 h 266"/>
                  <a:gd name="T4" fmla="*/ 8 w 296"/>
                  <a:gd name="T5" fmla="*/ 266 h 266"/>
                  <a:gd name="T6" fmla="*/ 6 w 296"/>
                  <a:gd name="T7" fmla="*/ 266 h 266"/>
                  <a:gd name="T8" fmla="*/ 2 w 296"/>
                  <a:gd name="T9" fmla="*/ 264 h 266"/>
                  <a:gd name="T10" fmla="*/ 0 w 296"/>
                  <a:gd name="T11" fmla="*/ 262 h 266"/>
                  <a:gd name="T12" fmla="*/ 0 w 296"/>
                  <a:gd name="T13" fmla="*/ 258 h 266"/>
                  <a:gd name="T14" fmla="*/ 0 w 296"/>
                  <a:gd name="T15" fmla="*/ 8 h 266"/>
                  <a:gd name="T16" fmla="*/ 0 w 296"/>
                  <a:gd name="T17" fmla="*/ 8 h 266"/>
                  <a:gd name="T18" fmla="*/ 0 w 296"/>
                  <a:gd name="T19" fmla="*/ 4 h 266"/>
                  <a:gd name="T20" fmla="*/ 2 w 296"/>
                  <a:gd name="T21" fmla="*/ 2 h 266"/>
                  <a:gd name="T22" fmla="*/ 6 w 296"/>
                  <a:gd name="T23" fmla="*/ 0 h 266"/>
                  <a:gd name="T24" fmla="*/ 8 w 296"/>
                  <a:gd name="T25" fmla="*/ 0 h 266"/>
                  <a:gd name="T26" fmla="*/ 8 w 296"/>
                  <a:gd name="T27" fmla="*/ 0 h 266"/>
                  <a:gd name="T28" fmla="*/ 12 w 296"/>
                  <a:gd name="T29" fmla="*/ 0 h 266"/>
                  <a:gd name="T30" fmla="*/ 14 w 296"/>
                  <a:gd name="T31" fmla="*/ 2 h 266"/>
                  <a:gd name="T32" fmla="*/ 16 w 296"/>
                  <a:gd name="T33" fmla="*/ 4 h 266"/>
                  <a:gd name="T34" fmla="*/ 16 w 296"/>
                  <a:gd name="T35" fmla="*/ 8 h 266"/>
                  <a:gd name="T36" fmla="*/ 16 w 296"/>
                  <a:gd name="T37" fmla="*/ 250 h 266"/>
                  <a:gd name="T38" fmla="*/ 280 w 296"/>
                  <a:gd name="T39" fmla="*/ 250 h 266"/>
                  <a:gd name="T40" fmla="*/ 280 w 296"/>
                  <a:gd name="T41" fmla="*/ 8 h 266"/>
                  <a:gd name="T42" fmla="*/ 280 w 296"/>
                  <a:gd name="T43" fmla="*/ 8 h 266"/>
                  <a:gd name="T44" fmla="*/ 280 w 296"/>
                  <a:gd name="T45" fmla="*/ 4 h 266"/>
                  <a:gd name="T46" fmla="*/ 282 w 296"/>
                  <a:gd name="T47" fmla="*/ 2 h 266"/>
                  <a:gd name="T48" fmla="*/ 284 w 296"/>
                  <a:gd name="T49" fmla="*/ 0 h 266"/>
                  <a:gd name="T50" fmla="*/ 288 w 296"/>
                  <a:gd name="T51" fmla="*/ 0 h 266"/>
                  <a:gd name="T52" fmla="*/ 288 w 296"/>
                  <a:gd name="T53" fmla="*/ 0 h 266"/>
                  <a:gd name="T54" fmla="*/ 290 w 296"/>
                  <a:gd name="T55" fmla="*/ 0 h 266"/>
                  <a:gd name="T56" fmla="*/ 294 w 296"/>
                  <a:gd name="T57" fmla="*/ 2 h 266"/>
                  <a:gd name="T58" fmla="*/ 296 w 296"/>
                  <a:gd name="T59" fmla="*/ 4 h 266"/>
                  <a:gd name="T60" fmla="*/ 296 w 296"/>
                  <a:gd name="T61" fmla="*/ 8 h 266"/>
                  <a:gd name="T62" fmla="*/ 296 w 296"/>
                  <a:gd name="T63" fmla="*/ 258 h 266"/>
                  <a:gd name="T64" fmla="*/ 296 w 296"/>
                  <a:gd name="T65" fmla="*/ 258 h 266"/>
                  <a:gd name="T66" fmla="*/ 296 w 296"/>
                  <a:gd name="T67" fmla="*/ 262 h 266"/>
                  <a:gd name="T68" fmla="*/ 294 w 296"/>
                  <a:gd name="T69" fmla="*/ 264 h 266"/>
                  <a:gd name="T70" fmla="*/ 290 w 296"/>
                  <a:gd name="T71" fmla="*/ 266 h 266"/>
                  <a:gd name="T72" fmla="*/ 288 w 296"/>
                  <a:gd name="T73"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266">
                    <a:moveTo>
                      <a:pt x="288" y="266"/>
                    </a:moveTo>
                    <a:lnTo>
                      <a:pt x="8" y="266"/>
                    </a:lnTo>
                    <a:lnTo>
                      <a:pt x="8" y="266"/>
                    </a:lnTo>
                    <a:lnTo>
                      <a:pt x="6" y="266"/>
                    </a:lnTo>
                    <a:lnTo>
                      <a:pt x="2" y="264"/>
                    </a:lnTo>
                    <a:lnTo>
                      <a:pt x="0" y="262"/>
                    </a:lnTo>
                    <a:lnTo>
                      <a:pt x="0" y="258"/>
                    </a:lnTo>
                    <a:lnTo>
                      <a:pt x="0" y="8"/>
                    </a:lnTo>
                    <a:lnTo>
                      <a:pt x="0" y="8"/>
                    </a:lnTo>
                    <a:lnTo>
                      <a:pt x="0" y="4"/>
                    </a:lnTo>
                    <a:lnTo>
                      <a:pt x="2" y="2"/>
                    </a:lnTo>
                    <a:lnTo>
                      <a:pt x="6" y="0"/>
                    </a:lnTo>
                    <a:lnTo>
                      <a:pt x="8" y="0"/>
                    </a:lnTo>
                    <a:lnTo>
                      <a:pt x="8" y="0"/>
                    </a:lnTo>
                    <a:lnTo>
                      <a:pt x="12" y="0"/>
                    </a:lnTo>
                    <a:lnTo>
                      <a:pt x="14" y="2"/>
                    </a:lnTo>
                    <a:lnTo>
                      <a:pt x="16" y="4"/>
                    </a:lnTo>
                    <a:lnTo>
                      <a:pt x="16" y="8"/>
                    </a:lnTo>
                    <a:lnTo>
                      <a:pt x="16" y="250"/>
                    </a:lnTo>
                    <a:lnTo>
                      <a:pt x="280" y="250"/>
                    </a:lnTo>
                    <a:lnTo>
                      <a:pt x="280" y="8"/>
                    </a:lnTo>
                    <a:lnTo>
                      <a:pt x="280" y="8"/>
                    </a:lnTo>
                    <a:lnTo>
                      <a:pt x="280" y="4"/>
                    </a:lnTo>
                    <a:lnTo>
                      <a:pt x="282" y="2"/>
                    </a:lnTo>
                    <a:lnTo>
                      <a:pt x="284" y="0"/>
                    </a:lnTo>
                    <a:lnTo>
                      <a:pt x="288" y="0"/>
                    </a:lnTo>
                    <a:lnTo>
                      <a:pt x="288" y="0"/>
                    </a:lnTo>
                    <a:lnTo>
                      <a:pt x="290" y="0"/>
                    </a:lnTo>
                    <a:lnTo>
                      <a:pt x="294" y="2"/>
                    </a:lnTo>
                    <a:lnTo>
                      <a:pt x="296" y="4"/>
                    </a:lnTo>
                    <a:lnTo>
                      <a:pt x="296" y="8"/>
                    </a:lnTo>
                    <a:lnTo>
                      <a:pt x="296" y="258"/>
                    </a:lnTo>
                    <a:lnTo>
                      <a:pt x="296" y="258"/>
                    </a:lnTo>
                    <a:lnTo>
                      <a:pt x="296" y="262"/>
                    </a:lnTo>
                    <a:lnTo>
                      <a:pt x="294" y="264"/>
                    </a:lnTo>
                    <a:lnTo>
                      <a:pt x="290" y="266"/>
                    </a:lnTo>
                    <a:lnTo>
                      <a:pt x="288" y="26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6" name="Freeform 91"/>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7" name="Freeform 92"/>
              <p:cNvSpPr>
                <a:spLocks/>
              </p:cNvSpPr>
              <p:nvPr/>
            </p:nvSpPr>
            <p:spPr bwMode="auto">
              <a:xfrm>
                <a:off x="1700213" y="3398838"/>
                <a:ext cx="609600" cy="266700"/>
              </a:xfrm>
              <a:custGeom>
                <a:avLst/>
                <a:gdLst>
                  <a:gd name="T0" fmla="*/ 376 w 384"/>
                  <a:gd name="T1" fmla="*/ 168 h 168"/>
                  <a:gd name="T2" fmla="*/ 376 w 384"/>
                  <a:gd name="T3" fmla="*/ 168 h 168"/>
                  <a:gd name="T4" fmla="*/ 370 w 384"/>
                  <a:gd name="T5" fmla="*/ 166 h 168"/>
                  <a:gd name="T6" fmla="*/ 192 w 384"/>
                  <a:gd name="T7" fmla="*/ 18 h 168"/>
                  <a:gd name="T8" fmla="*/ 14 w 384"/>
                  <a:gd name="T9" fmla="*/ 166 h 168"/>
                  <a:gd name="T10" fmla="*/ 14 w 384"/>
                  <a:gd name="T11" fmla="*/ 166 h 168"/>
                  <a:gd name="T12" fmla="*/ 10 w 384"/>
                  <a:gd name="T13" fmla="*/ 166 h 168"/>
                  <a:gd name="T14" fmla="*/ 8 w 384"/>
                  <a:gd name="T15" fmla="*/ 168 h 168"/>
                  <a:gd name="T16" fmla="*/ 4 w 384"/>
                  <a:gd name="T17" fmla="*/ 166 h 168"/>
                  <a:gd name="T18" fmla="*/ 2 w 384"/>
                  <a:gd name="T19" fmla="*/ 164 h 168"/>
                  <a:gd name="T20" fmla="*/ 2 w 384"/>
                  <a:gd name="T21" fmla="*/ 164 h 168"/>
                  <a:gd name="T22" fmla="*/ 0 w 384"/>
                  <a:gd name="T23" fmla="*/ 162 h 168"/>
                  <a:gd name="T24" fmla="*/ 0 w 384"/>
                  <a:gd name="T25" fmla="*/ 158 h 168"/>
                  <a:gd name="T26" fmla="*/ 0 w 384"/>
                  <a:gd name="T27" fmla="*/ 156 h 168"/>
                  <a:gd name="T28" fmla="*/ 2 w 384"/>
                  <a:gd name="T29" fmla="*/ 152 h 168"/>
                  <a:gd name="T30" fmla="*/ 186 w 384"/>
                  <a:gd name="T31" fmla="*/ 2 h 168"/>
                  <a:gd name="T32" fmla="*/ 186 w 384"/>
                  <a:gd name="T33" fmla="*/ 2 h 168"/>
                  <a:gd name="T34" fmla="*/ 192 w 384"/>
                  <a:gd name="T35" fmla="*/ 0 h 168"/>
                  <a:gd name="T36" fmla="*/ 198 w 384"/>
                  <a:gd name="T37" fmla="*/ 2 h 168"/>
                  <a:gd name="T38" fmla="*/ 382 w 384"/>
                  <a:gd name="T39" fmla="*/ 152 h 168"/>
                  <a:gd name="T40" fmla="*/ 382 w 384"/>
                  <a:gd name="T41" fmla="*/ 152 h 168"/>
                  <a:gd name="T42" fmla="*/ 384 w 384"/>
                  <a:gd name="T43" fmla="*/ 156 h 168"/>
                  <a:gd name="T44" fmla="*/ 384 w 384"/>
                  <a:gd name="T45" fmla="*/ 158 h 168"/>
                  <a:gd name="T46" fmla="*/ 384 w 384"/>
                  <a:gd name="T47" fmla="*/ 162 h 168"/>
                  <a:gd name="T48" fmla="*/ 382 w 384"/>
                  <a:gd name="T49" fmla="*/ 164 h 168"/>
                  <a:gd name="T50" fmla="*/ 382 w 384"/>
                  <a:gd name="T51" fmla="*/ 164 h 168"/>
                  <a:gd name="T52" fmla="*/ 380 w 384"/>
                  <a:gd name="T53" fmla="*/ 166 h 168"/>
                  <a:gd name="T54" fmla="*/ 376 w 384"/>
                  <a:gd name="T5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168">
                    <a:moveTo>
                      <a:pt x="376" y="168"/>
                    </a:moveTo>
                    <a:lnTo>
                      <a:pt x="376" y="168"/>
                    </a:lnTo>
                    <a:lnTo>
                      <a:pt x="370" y="166"/>
                    </a:lnTo>
                    <a:lnTo>
                      <a:pt x="192" y="18"/>
                    </a:lnTo>
                    <a:lnTo>
                      <a:pt x="14" y="166"/>
                    </a:lnTo>
                    <a:lnTo>
                      <a:pt x="14" y="166"/>
                    </a:lnTo>
                    <a:lnTo>
                      <a:pt x="10" y="166"/>
                    </a:lnTo>
                    <a:lnTo>
                      <a:pt x="8" y="168"/>
                    </a:lnTo>
                    <a:lnTo>
                      <a:pt x="4" y="166"/>
                    </a:lnTo>
                    <a:lnTo>
                      <a:pt x="2" y="164"/>
                    </a:lnTo>
                    <a:lnTo>
                      <a:pt x="2" y="164"/>
                    </a:lnTo>
                    <a:lnTo>
                      <a:pt x="0" y="162"/>
                    </a:lnTo>
                    <a:lnTo>
                      <a:pt x="0" y="158"/>
                    </a:lnTo>
                    <a:lnTo>
                      <a:pt x="0" y="156"/>
                    </a:lnTo>
                    <a:lnTo>
                      <a:pt x="2" y="152"/>
                    </a:lnTo>
                    <a:lnTo>
                      <a:pt x="186" y="2"/>
                    </a:lnTo>
                    <a:lnTo>
                      <a:pt x="186" y="2"/>
                    </a:lnTo>
                    <a:lnTo>
                      <a:pt x="192" y="0"/>
                    </a:lnTo>
                    <a:lnTo>
                      <a:pt x="198" y="2"/>
                    </a:lnTo>
                    <a:lnTo>
                      <a:pt x="382" y="152"/>
                    </a:lnTo>
                    <a:lnTo>
                      <a:pt x="382" y="152"/>
                    </a:lnTo>
                    <a:lnTo>
                      <a:pt x="384" y="156"/>
                    </a:lnTo>
                    <a:lnTo>
                      <a:pt x="384" y="158"/>
                    </a:lnTo>
                    <a:lnTo>
                      <a:pt x="384" y="162"/>
                    </a:lnTo>
                    <a:lnTo>
                      <a:pt x="382" y="164"/>
                    </a:lnTo>
                    <a:lnTo>
                      <a:pt x="382" y="164"/>
                    </a:lnTo>
                    <a:lnTo>
                      <a:pt x="380" y="166"/>
                    </a:lnTo>
                    <a:lnTo>
                      <a:pt x="376" y="16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8" name="Freeform 93"/>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9" name="Freeform 94"/>
              <p:cNvSpPr>
                <a:spLocks/>
              </p:cNvSpPr>
              <p:nvPr/>
            </p:nvSpPr>
            <p:spPr bwMode="auto">
              <a:xfrm>
                <a:off x="1808163" y="3443288"/>
                <a:ext cx="25400" cy="127000"/>
              </a:xfrm>
              <a:custGeom>
                <a:avLst/>
                <a:gdLst>
                  <a:gd name="T0" fmla="*/ 8 w 16"/>
                  <a:gd name="T1" fmla="*/ 80 h 80"/>
                  <a:gd name="T2" fmla="*/ 8 w 16"/>
                  <a:gd name="T3" fmla="*/ 80 h 80"/>
                  <a:gd name="T4" fmla="*/ 6 w 16"/>
                  <a:gd name="T5" fmla="*/ 80 h 80"/>
                  <a:gd name="T6" fmla="*/ 2 w 16"/>
                  <a:gd name="T7" fmla="*/ 78 h 80"/>
                  <a:gd name="T8" fmla="*/ 0 w 16"/>
                  <a:gd name="T9" fmla="*/ 76 h 80"/>
                  <a:gd name="T10" fmla="*/ 0 w 16"/>
                  <a:gd name="T11" fmla="*/ 72 h 80"/>
                  <a:gd name="T12" fmla="*/ 0 w 16"/>
                  <a:gd name="T13" fmla="*/ 8 h 80"/>
                  <a:gd name="T14" fmla="*/ 0 w 16"/>
                  <a:gd name="T15" fmla="*/ 8 h 80"/>
                  <a:gd name="T16" fmla="*/ 0 w 16"/>
                  <a:gd name="T17" fmla="*/ 4 h 80"/>
                  <a:gd name="T18" fmla="*/ 2 w 16"/>
                  <a:gd name="T19" fmla="*/ 2 h 80"/>
                  <a:gd name="T20" fmla="*/ 6 w 16"/>
                  <a:gd name="T21" fmla="*/ 0 h 80"/>
                  <a:gd name="T22" fmla="*/ 8 w 16"/>
                  <a:gd name="T23" fmla="*/ 0 h 80"/>
                  <a:gd name="T24" fmla="*/ 8 w 16"/>
                  <a:gd name="T25" fmla="*/ 0 h 80"/>
                  <a:gd name="T26" fmla="*/ 12 w 16"/>
                  <a:gd name="T27" fmla="*/ 0 h 80"/>
                  <a:gd name="T28" fmla="*/ 14 w 16"/>
                  <a:gd name="T29" fmla="*/ 2 h 80"/>
                  <a:gd name="T30" fmla="*/ 16 w 16"/>
                  <a:gd name="T31" fmla="*/ 4 h 80"/>
                  <a:gd name="T32" fmla="*/ 16 w 16"/>
                  <a:gd name="T33" fmla="*/ 8 h 80"/>
                  <a:gd name="T34" fmla="*/ 16 w 16"/>
                  <a:gd name="T35" fmla="*/ 72 h 80"/>
                  <a:gd name="T36" fmla="*/ 16 w 16"/>
                  <a:gd name="T37" fmla="*/ 72 h 80"/>
                  <a:gd name="T38" fmla="*/ 16 w 16"/>
                  <a:gd name="T39" fmla="*/ 76 h 80"/>
                  <a:gd name="T40" fmla="*/ 14 w 16"/>
                  <a:gd name="T41" fmla="*/ 78 h 80"/>
                  <a:gd name="T42" fmla="*/ 12 w 16"/>
                  <a:gd name="T43" fmla="*/ 80 h 80"/>
                  <a:gd name="T44" fmla="*/ 8 w 16"/>
                  <a:gd name="T4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0">
                    <a:moveTo>
                      <a:pt x="8" y="80"/>
                    </a:moveTo>
                    <a:lnTo>
                      <a:pt x="8" y="80"/>
                    </a:lnTo>
                    <a:lnTo>
                      <a:pt x="6" y="80"/>
                    </a:lnTo>
                    <a:lnTo>
                      <a:pt x="2" y="78"/>
                    </a:lnTo>
                    <a:lnTo>
                      <a:pt x="0" y="76"/>
                    </a:lnTo>
                    <a:lnTo>
                      <a:pt x="0" y="72"/>
                    </a:lnTo>
                    <a:lnTo>
                      <a:pt x="0" y="8"/>
                    </a:lnTo>
                    <a:lnTo>
                      <a:pt x="0" y="8"/>
                    </a:lnTo>
                    <a:lnTo>
                      <a:pt x="0" y="4"/>
                    </a:lnTo>
                    <a:lnTo>
                      <a:pt x="2" y="2"/>
                    </a:lnTo>
                    <a:lnTo>
                      <a:pt x="6" y="0"/>
                    </a:lnTo>
                    <a:lnTo>
                      <a:pt x="8" y="0"/>
                    </a:lnTo>
                    <a:lnTo>
                      <a:pt x="8" y="0"/>
                    </a:lnTo>
                    <a:lnTo>
                      <a:pt x="12" y="0"/>
                    </a:lnTo>
                    <a:lnTo>
                      <a:pt x="14" y="2"/>
                    </a:lnTo>
                    <a:lnTo>
                      <a:pt x="16" y="4"/>
                    </a:lnTo>
                    <a:lnTo>
                      <a:pt x="16" y="8"/>
                    </a:lnTo>
                    <a:lnTo>
                      <a:pt x="16" y="72"/>
                    </a:lnTo>
                    <a:lnTo>
                      <a:pt x="16" y="72"/>
                    </a:lnTo>
                    <a:lnTo>
                      <a:pt x="16" y="76"/>
                    </a:lnTo>
                    <a:lnTo>
                      <a:pt x="14" y="78"/>
                    </a:lnTo>
                    <a:lnTo>
                      <a:pt x="12" y="80"/>
                    </a:lnTo>
                    <a:lnTo>
                      <a:pt x="8" y="8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0" name="Freeform 95"/>
              <p:cNvSpPr>
                <a:spLocks noEditPoints="1"/>
              </p:cNvSpPr>
              <p:nvPr/>
            </p:nvSpPr>
            <p:spPr bwMode="auto">
              <a:xfrm>
                <a:off x="1916113" y="3751263"/>
                <a:ext cx="177800" cy="257175"/>
              </a:xfrm>
              <a:custGeom>
                <a:avLst/>
                <a:gdLst>
                  <a:gd name="T0" fmla="*/ 104 w 112"/>
                  <a:gd name="T1" fmla="*/ 162 h 162"/>
                  <a:gd name="T2" fmla="*/ 8 w 112"/>
                  <a:gd name="T3" fmla="*/ 162 h 162"/>
                  <a:gd name="T4" fmla="*/ 8 w 112"/>
                  <a:gd name="T5" fmla="*/ 162 h 162"/>
                  <a:gd name="T6" fmla="*/ 4 w 112"/>
                  <a:gd name="T7" fmla="*/ 162 h 162"/>
                  <a:gd name="T8" fmla="*/ 2 w 112"/>
                  <a:gd name="T9" fmla="*/ 160 h 162"/>
                  <a:gd name="T10" fmla="*/ 0 w 112"/>
                  <a:gd name="T11" fmla="*/ 158 h 162"/>
                  <a:gd name="T12" fmla="*/ 0 w 112"/>
                  <a:gd name="T13" fmla="*/ 154 h 162"/>
                  <a:gd name="T14" fmla="*/ 0 w 112"/>
                  <a:gd name="T15" fmla="*/ 8 h 162"/>
                  <a:gd name="T16" fmla="*/ 0 w 112"/>
                  <a:gd name="T17" fmla="*/ 8 h 162"/>
                  <a:gd name="T18" fmla="*/ 0 w 112"/>
                  <a:gd name="T19" fmla="*/ 4 h 162"/>
                  <a:gd name="T20" fmla="*/ 2 w 112"/>
                  <a:gd name="T21" fmla="*/ 2 h 162"/>
                  <a:gd name="T22" fmla="*/ 4 w 112"/>
                  <a:gd name="T23" fmla="*/ 0 h 162"/>
                  <a:gd name="T24" fmla="*/ 8 w 112"/>
                  <a:gd name="T25" fmla="*/ 0 h 162"/>
                  <a:gd name="T26" fmla="*/ 104 w 112"/>
                  <a:gd name="T27" fmla="*/ 0 h 162"/>
                  <a:gd name="T28" fmla="*/ 104 w 112"/>
                  <a:gd name="T29" fmla="*/ 0 h 162"/>
                  <a:gd name="T30" fmla="*/ 108 w 112"/>
                  <a:gd name="T31" fmla="*/ 0 h 162"/>
                  <a:gd name="T32" fmla="*/ 110 w 112"/>
                  <a:gd name="T33" fmla="*/ 2 h 162"/>
                  <a:gd name="T34" fmla="*/ 112 w 112"/>
                  <a:gd name="T35" fmla="*/ 4 h 162"/>
                  <a:gd name="T36" fmla="*/ 112 w 112"/>
                  <a:gd name="T37" fmla="*/ 8 h 162"/>
                  <a:gd name="T38" fmla="*/ 112 w 112"/>
                  <a:gd name="T39" fmla="*/ 154 h 162"/>
                  <a:gd name="T40" fmla="*/ 112 w 112"/>
                  <a:gd name="T41" fmla="*/ 154 h 162"/>
                  <a:gd name="T42" fmla="*/ 112 w 112"/>
                  <a:gd name="T43" fmla="*/ 158 h 162"/>
                  <a:gd name="T44" fmla="*/ 110 w 112"/>
                  <a:gd name="T45" fmla="*/ 160 h 162"/>
                  <a:gd name="T46" fmla="*/ 108 w 112"/>
                  <a:gd name="T47" fmla="*/ 162 h 162"/>
                  <a:gd name="T48" fmla="*/ 104 w 112"/>
                  <a:gd name="T49" fmla="*/ 162 h 162"/>
                  <a:gd name="T50" fmla="*/ 16 w 112"/>
                  <a:gd name="T51" fmla="*/ 146 h 162"/>
                  <a:gd name="T52" fmla="*/ 96 w 112"/>
                  <a:gd name="T53" fmla="*/ 146 h 162"/>
                  <a:gd name="T54" fmla="*/ 96 w 112"/>
                  <a:gd name="T55" fmla="*/ 16 h 162"/>
                  <a:gd name="T56" fmla="*/ 16 w 112"/>
                  <a:gd name="T57" fmla="*/ 16 h 162"/>
                  <a:gd name="T58" fmla="*/ 16 w 112"/>
                  <a:gd name="T59"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62">
                    <a:moveTo>
                      <a:pt x="104" y="162"/>
                    </a:moveTo>
                    <a:lnTo>
                      <a:pt x="8" y="162"/>
                    </a:lnTo>
                    <a:lnTo>
                      <a:pt x="8" y="162"/>
                    </a:lnTo>
                    <a:lnTo>
                      <a:pt x="4" y="162"/>
                    </a:lnTo>
                    <a:lnTo>
                      <a:pt x="2" y="160"/>
                    </a:lnTo>
                    <a:lnTo>
                      <a:pt x="0" y="158"/>
                    </a:lnTo>
                    <a:lnTo>
                      <a:pt x="0" y="154"/>
                    </a:lnTo>
                    <a:lnTo>
                      <a:pt x="0" y="8"/>
                    </a:lnTo>
                    <a:lnTo>
                      <a:pt x="0" y="8"/>
                    </a:lnTo>
                    <a:lnTo>
                      <a:pt x="0" y="4"/>
                    </a:lnTo>
                    <a:lnTo>
                      <a:pt x="2" y="2"/>
                    </a:lnTo>
                    <a:lnTo>
                      <a:pt x="4" y="0"/>
                    </a:lnTo>
                    <a:lnTo>
                      <a:pt x="8" y="0"/>
                    </a:lnTo>
                    <a:lnTo>
                      <a:pt x="104" y="0"/>
                    </a:lnTo>
                    <a:lnTo>
                      <a:pt x="104" y="0"/>
                    </a:lnTo>
                    <a:lnTo>
                      <a:pt x="108" y="0"/>
                    </a:lnTo>
                    <a:lnTo>
                      <a:pt x="110" y="2"/>
                    </a:lnTo>
                    <a:lnTo>
                      <a:pt x="112" y="4"/>
                    </a:lnTo>
                    <a:lnTo>
                      <a:pt x="112" y="8"/>
                    </a:lnTo>
                    <a:lnTo>
                      <a:pt x="112" y="154"/>
                    </a:lnTo>
                    <a:lnTo>
                      <a:pt x="112" y="154"/>
                    </a:lnTo>
                    <a:lnTo>
                      <a:pt x="112" y="158"/>
                    </a:lnTo>
                    <a:lnTo>
                      <a:pt x="110" y="160"/>
                    </a:lnTo>
                    <a:lnTo>
                      <a:pt x="108" y="162"/>
                    </a:lnTo>
                    <a:lnTo>
                      <a:pt x="104" y="162"/>
                    </a:lnTo>
                    <a:close/>
                    <a:moveTo>
                      <a:pt x="16" y="146"/>
                    </a:moveTo>
                    <a:lnTo>
                      <a:pt x="96" y="146"/>
                    </a:lnTo>
                    <a:lnTo>
                      <a:pt x="96" y="16"/>
                    </a:lnTo>
                    <a:lnTo>
                      <a:pt x="16" y="16"/>
                    </a:lnTo>
                    <a:lnTo>
                      <a:pt x="16" y="1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40" name="Group 2339"/>
            <p:cNvGrpSpPr/>
            <p:nvPr/>
          </p:nvGrpSpPr>
          <p:grpSpPr>
            <a:xfrm>
              <a:off x="725567" y="3774696"/>
              <a:ext cx="4517061" cy="1637709"/>
              <a:chOff x="725567" y="3774696"/>
              <a:chExt cx="4517061" cy="1637709"/>
            </a:xfrm>
          </p:grpSpPr>
          <p:grpSp>
            <p:nvGrpSpPr>
              <p:cNvPr id="27" name="Group 26"/>
              <p:cNvGrpSpPr/>
              <p:nvPr/>
            </p:nvGrpSpPr>
            <p:grpSpPr>
              <a:xfrm>
                <a:off x="3949095" y="4205968"/>
                <a:ext cx="362944" cy="362943"/>
                <a:chOff x="731838" y="3389313"/>
                <a:chExt cx="619125" cy="619125"/>
              </a:xfrm>
              <a:solidFill>
                <a:schemeClr val="accent6"/>
              </a:solidFill>
            </p:grpSpPr>
            <p:sp>
              <p:nvSpPr>
                <p:cNvPr id="28"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3949095" y="4627715"/>
                <a:ext cx="362944" cy="362943"/>
                <a:chOff x="731838" y="3389313"/>
                <a:chExt cx="619125" cy="619125"/>
              </a:xfrm>
              <a:solidFill>
                <a:schemeClr val="accent6"/>
              </a:solidFill>
            </p:grpSpPr>
            <p:sp>
              <p:nvSpPr>
                <p:cNvPr id="13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p:nvPr/>
            </p:nvGrpSpPr>
            <p:grpSpPr>
              <a:xfrm>
                <a:off x="3949095" y="5049462"/>
                <a:ext cx="362944" cy="362943"/>
                <a:chOff x="731838" y="3389313"/>
                <a:chExt cx="619125" cy="619125"/>
              </a:xfrm>
              <a:solidFill>
                <a:schemeClr val="accent6"/>
              </a:solidFill>
            </p:grpSpPr>
            <p:sp>
              <p:nvSpPr>
                <p:cNvPr id="183"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7" name="Group 256"/>
              <p:cNvGrpSpPr/>
              <p:nvPr/>
            </p:nvGrpSpPr>
            <p:grpSpPr>
              <a:xfrm>
                <a:off x="1186071" y="4205968"/>
                <a:ext cx="362944" cy="362943"/>
                <a:chOff x="731838" y="3389313"/>
                <a:chExt cx="619125" cy="619125"/>
              </a:xfrm>
              <a:solidFill>
                <a:schemeClr val="accent6"/>
              </a:solidFill>
            </p:grpSpPr>
            <p:sp>
              <p:nvSpPr>
                <p:cNvPr id="41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1" name="Group 260"/>
              <p:cNvGrpSpPr/>
              <p:nvPr/>
            </p:nvGrpSpPr>
            <p:grpSpPr>
              <a:xfrm>
                <a:off x="1186071" y="4627715"/>
                <a:ext cx="362944" cy="362943"/>
                <a:chOff x="731838" y="3389313"/>
                <a:chExt cx="619125" cy="619125"/>
              </a:xfrm>
              <a:solidFill>
                <a:schemeClr val="accent6"/>
              </a:solidFill>
            </p:grpSpPr>
            <p:sp>
              <p:nvSpPr>
                <p:cNvPr id="33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2" name="Group 261"/>
              <p:cNvGrpSpPr/>
              <p:nvPr/>
            </p:nvGrpSpPr>
            <p:grpSpPr>
              <a:xfrm>
                <a:off x="1186071" y="5049462"/>
                <a:ext cx="362944" cy="362943"/>
                <a:chOff x="731838" y="3389313"/>
                <a:chExt cx="619125" cy="619125"/>
              </a:xfrm>
              <a:solidFill>
                <a:schemeClr val="accent6"/>
              </a:solidFill>
            </p:grpSpPr>
            <p:sp>
              <p:nvSpPr>
                <p:cNvPr id="28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77" name="Group 476"/>
              <p:cNvGrpSpPr/>
              <p:nvPr/>
            </p:nvGrpSpPr>
            <p:grpSpPr>
              <a:xfrm>
                <a:off x="1646575" y="4205968"/>
                <a:ext cx="362944" cy="362943"/>
                <a:chOff x="731838" y="3389313"/>
                <a:chExt cx="619125" cy="619125"/>
              </a:xfrm>
              <a:solidFill>
                <a:schemeClr val="accent6"/>
              </a:solidFill>
            </p:grpSpPr>
            <p:sp>
              <p:nvSpPr>
                <p:cNvPr id="63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1" name="Group 480"/>
              <p:cNvGrpSpPr/>
              <p:nvPr/>
            </p:nvGrpSpPr>
            <p:grpSpPr>
              <a:xfrm>
                <a:off x="1646575" y="4627715"/>
                <a:ext cx="362944" cy="362943"/>
                <a:chOff x="731838" y="3389313"/>
                <a:chExt cx="619125" cy="619125"/>
              </a:xfrm>
              <a:solidFill>
                <a:schemeClr val="accent6"/>
              </a:solidFill>
            </p:grpSpPr>
            <p:sp>
              <p:nvSpPr>
                <p:cNvPr id="55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2" name="Group 481"/>
              <p:cNvGrpSpPr/>
              <p:nvPr/>
            </p:nvGrpSpPr>
            <p:grpSpPr>
              <a:xfrm>
                <a:off x="1646575" y="5049462"/>
                <a:ext cx="362944" cy="362943"/>
                <a:chOff x="731838" y="3389313"/>
                <a:chExt cx="619125" cy="619125"/>
              </a:xfrm>
              <a:solidFill>
                <a:schemeClr val="accent6"/>
              </a:solidFill>
            </p:grpSpPr>
            <p:sp>
              <p:nvSpPr>
                <p:cNvPr id="50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97" name="Group 696"/>
              <p:cNvGrpSpPr/>
              <p:nvPr/>
            </p:nvGrpSpPr>
            <p:grpSpPr>
              <a:xfrm>
                <a:off x="3028087" y="4205968"/>
                <a:ext cx="362944" cy="362943"/>
                <a:chOff x="731838" y="3389313"/>
                <a:chExt cx="619125" cy="619125"/>
              </a:xfrm>
              <a:solidFill>
                <a:schemeClr val="accent6"/>
              </a:solidFill>
            </p:grpSpPr>
            <p:sp>
              <p:nvSpPr>
                <p:cNvPr id="85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1" name="Group 700"/>
              <p:cNvGrpSpPr/>
              <p:nvPr/>
            </p:nvGrpSpPr>
            <p:grpSpPr>
              <a:xfrm>
                <a:off x="3028087" y="4627715"/>
                <a:ext cx="362944" cy="362943"/>
                <a:chOff x="731838" y="3389313"/>
                <a:chExt cx="619125" cy="619125"/>
              </a:xfrm>
              <a:solidFill>
                <a:schemeClr val="accent6"/>
              </a:solidFill>
            </p:grpSpPr>
            <p:sp>
              <p:nvSpPr>
                <p:cNvPr id="77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2" name="Group 701"/>
              <p:cNvGrpSpPr/>
              <p:nvPr/>
            </p:nvGrpSpPr>
            <p:grpSpPr>
              <a:xfrm>
                <a:off x="3028087" y="5049462"/>
                <a:ext cx="362944" cy="362943"/>
                <a:chOff x="731838" y="3389313"/>
                <a:chExt cx="619125" cy="619125"/>
              </a:xfrm>
              <a:solidFill>
                <a:schemeClr val="accent6"/>
              </a:solidFill>
            </p:grpSpPr>
            <p:sp>
              <p:nvSpPr>
                <p:cNvPr id="72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17" name="Group 916"/>
              <p:cNvGrpSpPr/>
              <p:nvPr/>
            </p:nvGrpSpPr>
            <p:grpSpPr>
              <a:xfrm>
                <a:off x="2107079" y="4205968"/>
                <a:ext cx="362944" cy="362943"/>
                <a:chOff x="731838" y="3389313"/>
                <a:chExt cx="619125" cy="619125"/>
              </a:xfrm>
              <a:solidFill>
                <a:schemeClr val="accent6"/>
              </a:solidFill>
            </p:grpSpPr>
            <p:sp>
              <p:nvSpPr>
                <p:cNvPr id="107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21" name="Group 920"/>
              <p:cNvGrpSpPr/>
              <p:nvPr/>
            </p:nvGrpSpPr>
            <p:grpSpPr>
              <a:xfrm>
                <a:off x="2107079" y="4627715"/>
                <a:ext cx="362944" cy="362943"/>
                <a:chOff x="731838" y="3389313"/>
                <a:chExt cx="619125" cy="619125"/>
              </a:xfrm>
              <a:solidFill>
                <a:schemeClr val="accent6"/>
              </a:solidFill>
            </p:grpSpPr>
            <p:sp>
              <p:nvSpPr>
                <p:cNvPr id="99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22" name="Group 921"/>
              <p:cNvGrpSpPr/>
              <p:nvPr/>
            </p:nvGrpSpPr>
            <p:grpSpPr>
              <a:xfrm>
                <a:off x="2107079" y="5049462"/>
                <a:ext cx="362944" cy="362943"/>
                <a:chOff x="731838" y="3389313"/>
                <a:chExt cx="619125" cy="619125"/>
              </a:xfrm>
              <a:solidFill>
                <a:schemeClr val="accent6"/>
              </a:solidFill>
            </p:grpSpPr>
            <p:sp>
              <p:nvSpPr>
                <p:cNvPr id="94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37" name="Group 1136"/>
              <p:cNvGrpSpPr/>
              <p:nvPr/>
            </p:nvGrpSpPr>
            <p:grpSpPr>
              <a:xfrm>
                <a:off x="2567583" y="4205968"/>
                <a:ext cx="362944" cy="362943"/>
                <a:chOff x="731838" y="3389313"/>
                <a:chExt cx="619125" cy="619125"/>
              </a:xfrm>
              <a:solidFill>
                <a:schemeClr val="accent6"/>
              </a:solidFill>
            </p:grpSpPr>
            <p:sp>
              <p:nvSpPr>
                <p:cNvPr id="129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1" name="Group 1140"/>
              <p:cNvGrpSpPr/>
              <p:nvPr/>
            </p:nvGrpSpPr>
            <p:grpSpPr>
              <a:xfrm>
                <a:off x="2567583" y="4627715"/>
                <a:ext cx="362944" cy="362943"/>
                <a:chOff x="731838" y="3389313"/>
                <a:chExt cx="619125" cy="619125"/>
              </a:xfrm>
              <a:solidFill>
                <a:schemeClr val="accent6"/>
              </a:solidFill>
            </p:grpSpPr>
            <p:sp>
              <p:nvSpPr>
                <p:cNvPr id="121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2" name="Group 1141"/>
              <p:cNvGrpSpPr/>
              <p:nvPr/>
            </p:nvGrpSpPr>
            <p:grpSpPr>
              <a:xfrm>
                <a:off x="2567583" y="5049462"/>
                <a:ext cx="362944" cy="362943"/>
                <a:chOff x="731838" y="3389313"/>
                <a:chExt cx="619125" cy="619125"/>
              </a:xfrm>
              <a:solidFill>
                <a:schemeClr val="accent6"/>
              </a:solidFill>
            </p:grpSpPr>
            <p:sp>
              <p:nvSpPr>
                <p:cNvPr id="116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57" name="Group 1356"/>
              <p:cNvGrpSpPr/>
              <p:nvPr/>
            </p:nvGrpSpPr>
            <p:grpSpPr>
              <a:xfrm>
                <a:off x="3488591" y="4205968"/>
                <a:ext cx="362944" cy="362943"/>
                <a:chOff x="731838" y="3389313"/>
                <a:chExt cx="619125" cy="619125"/>
              </a:xfrm>
              <a:solidFill>
                <a:schemeClr val="accent6"/>
              </a:solidFill>
            </p:grpSpPr>
            <p:sp>
              <p:nvSpPr>
                <p:cNvPr id="151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2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3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4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5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6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1" name="Group 1360"/>
              <p:cNvGrpSpPr/>
              <p:nvPr/>
            </p:nvGrpSpPr>
            <p:grpSpPr>
              <a:xfrm>
                <a:off x="3488591" y="4627715"/>
                <a:ext cx="362944" cy="362943"/>
                <a:chOff x="731838" y="3389313"/>
                <a:chExt cx="619125" cy="619125"/>
              </a:xfrm>
              <a:solidFill>
                <a:schemeClr val="accent6"/>
              </a:solidFill>
            </p:grpSpPr>
            <p:sp>
              <p:nvSpPr>
                <p:cNvPr id="143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62" name="Group 1361"/>
              <p:cNvGrpSpPr/>
              <p:nvPr/>
            </p:nvGrpSpPr>
            <p:grpSpPr>
              <a:xfrm>
                <a:off x="3488591" y="5049462"/>
                <a:ext cx="362944" cy="362943"/>
                <a:chOff x="731838" y="3389313"/>
                <a:chExt cx="619125" cy="619125"/>
              </a:xfrm>
              <a:solidFill>
                <a:schemeClr val="accent6"/>
              </a:solidFill>
            </p:grpSpPr>
            <p:sp>
              <p:nvSpPr>
                <p:cNvPr id="138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77" name="Group 1576"/>
              <p:cNvGrpSpPr/>
              <p:nvPr/>
            </p:nvGrpSpPr>
            <p:grpSpPr>
              <a:xfrm>
                <a:off x="4409599" y="4205968"/>
                <a:ext cx="362944" cy="362943"/>
                <a:chOff x="731838" y="3389313"/>
                <a:chExt cx="619125" cy="619125"/>
              </a:xfrm>
              <a:solidFill>
                <a:schemeClr val="accent6"/>
              </a:solidFill>
            </p:grpSpPr>
            <p:sp>
              <p:nvSpPr>
                <p:cNvPr id="173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1" name="Group 1580"/>
              <p:cNvGrpSpPr/>
              <p:nvPr/>
            </p:nvGrpSpPr>
            <p:grpSpPr>
              <a:xfrm>
                <a:off x="4409599" y="4627715"/>
                <a:ext cx="362944" cy="362943"/>
                <a:chOff x="731838" y="3389313"/>
                <a:chExt cx="619125" cy="619125"/>
              </a:xfrm>
              <a:solidFill>
                <a:schemeClr val="accent6"/>
              </a:solidFill>
            </p:grpSpPr>
            <p:sp>
              <p:nvSpPr>
                <p:cNvPr id="165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2" name="Group 1581"/>
              <p:cNvGrpSpPr/>
              <p:nvPr/>
            </p:nvGrpSpPr>
            <p:grpSpPr>
              <a:xfrm>
                <a:off x="4409599" y="5049462"/>
                <a:ext cx="362944" cy="362943"/>
                <a:chOff x="731838" y="3389313"/>
                <a:chExt cx="619125" cy="619125"/>
              </a:xfrm>
              <a:solidFill>
                <a:schemeClr val="accent6"/>
              </a:solidFill>
            </p:grpSpPr>
            <p:sp>
              <p:nvSpPr>
                <p:cNvPr id="160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97" name="Group 1796"/>
              <p:cNvGrpSpPr/>
              <p:nvPr/>
            </p:nvGrpSpPr>
            <p:grpSpPr>
              <a:xfrm>
                <a:off x="725567" y="4205968"/>
                <a:ext cx="362944" cy="362943"/>
                <a:chOff x="731838" y="3389313"/>
                <a:chExt cx="619125" cy="619125"/>
              </a:xfrm>
              <a:solidFill>
                <a:schemeClr val="accent6"/>
              </a:solidFill>
            </p:grpSpPr>
            <p:sp>
              <p:nvSpPr>
                <p:cNvPr id="195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01" name="Group 1800"/>
              <p:cNvGrpSpPr/>
              <p:nvPr/>
            </p:nvGrpSpPr>
            <p:grpSpPr>
              <a:xfrm>
                <a:off x="725567" y="4627715"/>
                <a:ext cx="362944" cy="362943"/>
                <a:chOff x="731838" y="3389313"/>
                <a:chExt cx="619125" cy="619125"/>
              </a:xfrm>
              <a:solidFill>
                <a:schemeClr val="accent6"/>
              </a:solidFill>
            </p:grpSpPr>
            <p:sp>
              <p:nvSpPr>
                <p:cNvPr id="187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02" name="Group 1801"/>
              <p:cNvGrpSpPr/>
              <p:nvPr/>
            </p:nvGrpSpPr>
            <p:grpSpPr>
              <a:xfrm>
                <a:off x="725567" y="5049462"/>
                <a:ext cx="362944" cy="362943"/>
                <a:chOff x="731838" y="3389313"/>
                <a:chExt cx="619125" cy="619125"/>
              </a:xfrm>
              <a:solidFill>
                <a:schemeClr val="accent6"/>
              </a:solidFill>
            </p:grpSpPr>
            <p:sp>
              <p:nvSpPr>
                <p:cNvPr id="182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17" name="Group 2016"/>
              <p:cNvGrpSpPr/>
              <p:nvPr/>
            </p:nvGrpSpPr>
            <p:grpSpPr>
              <a:xfrm>
                <a:off x="4870101" y="4205968"/>
                <a:ext cx="362944" cy="362943"/>
                <a:chOff x="731838" y="3389313"/>
                <a:chExt cx="619125" cy="619125"/>
              </a:xfrm>
              <a:solidFill>
                <a:schemeClr val="accent6"/>
              </a:solidFill>
            </p:grpSpPr>
            <p:sp>
              <p:nvSpPr>
                <p:cNvPr id="2177"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8"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9"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0"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1"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2"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3"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4"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5"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6"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7"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8"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9"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0"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1"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2"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3"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4"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5"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6"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7"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8"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9"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0"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1"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2"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3"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4"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5"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6"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7"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8"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9"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0"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1"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2"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3"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4"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5"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6"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7"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8"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9"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0"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1"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2"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21" name="Group 2020"/>
              <p:cNvGrpSpPr/>
              <p:nvPr/>
            </p:nvGrpSpPr>
            <p:grpSpPr>
              <a:xfrm>
                <a:off x="4870101" y="4627715"/>
                <a:ext cx="362944" cy="362943"/>
                <a:chOff x="731838" y="3389313"/>
                <a:chExt cx="619125" cy="619125"/>
              </a:xfrm>
              <a:solidFill>
                <a:schemeClr val="accent6"/>
              </a:solidFill>
            </p:grpSpPr>
            <p:sp>
              <p:nvSpPr>
                <p:cNvPr id="2095"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6"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7"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8"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9"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0"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1"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2"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3"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4"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5"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6"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7"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8"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9"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0"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1"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2"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3"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4"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5"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6"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7"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8"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9"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0"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1"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2"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3"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4"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5"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6"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7"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8"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9"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0"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1"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2"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3"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4"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5"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6"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7"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8"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9"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40"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022" name="Group 2021"/>
              <p:cNvGrpSpPr/>
              <p:nvPr/>
            </p:nvGrpSpPr>
            <p:grpSpPr>
              <a:xfrm>
                <a:off x="4870101" y="5049462"/>
                <a:ext cx="362944" cy="362943"/>
                <a:chOff x="731838" y="3389313"/>
                <a:chExt cx="619125" cy="619125"/>
              </a:xfrm>
              <a:solidFill>
                <a:schemeClr val="accent6"/>
              </a:solidFill>
            </p:grpSpPr>
            <p:sp>
              <p:nvSpPr>
                <p:cNvPr id="204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292" name="Group 2291"/>
              <p:cNvGrpSpPr/>
              <p:nvPr/>
            </p:nvGrpSpPr>
            <p:grpSpPr>
              <a:xfrm>
                <a:off x="4879684" y="3774696"/>
                <a:ext cx="362944" cy="362943"/>
                <a:chOff x="731838" y="3389313"/>
                <a:chExt cx="619125" cy="619125"/>
              </a:xfrm>
              <a:solidFill>
                <a:schemeClr val="accent6"/>
              </a:solidFill>
            </p:grpSpPr>
            <p:sp>
              <p:nvSpPr>
                <p:cNvPr id="2293"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4"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5"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6"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7"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8"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3384257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a:t>71 Cases in Time</a:t>
            </a:r>
          </a:p>
        </p:txBody>
      </p:sp>
      <p:sp>
        <p:nvSpPr>
          <p:cNvPr id="6" name="Rectangle 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pic>
        <p:nvPicPr>
          <p:cNvPr id="1026" name="Picture 5" descr="image007"/>
          <p:cNvPicPr>
            <a:picLocks noChangeAspect="1" noChangeArrowheads="1"/>
          </p:cNvPicPr>
          <p:nvPr/>
        </p:nvPicPr>
        <p:blipFill rotWithShape="1">
          <a:blip r:embed="rId3">
            <a:extLst>
              <a:ext uri="{28A0092B-C50C-407E-A947-70E740481C1C}">
                <a14:useLocalDpi xmlns:a14="http://schemas.microsoft.com/office/drawing/2010/main" val="0"/>
              </a:ext>
            </a:extLst>
          </a:blip>
          <a:srcRect t="11419" r="2427" b="2174"/>
          <a:stretch/>
        </p:blipFill>
        <p:spPr bwMode="auto">
          <a:xfrm>
            <a:off x="385011" y="2719137"/>
            <a:ext cx="8317832" cy="3391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Box 28"/>
          <p:cNvSpPr txBox="1"/>
          <p:nvPr/>
        </p:nvSpPr>
        <p:spPr>
          <a:xfrm>
            <a:off x="1374426" y="1481572"/>
            <a:ext cx="6395149" cy="646331"/>
          </a:xfrm>
          <a:prstGeom prst="rect">
            <a:avLst/>
          </a:prstGeom>
          <a:noFill/>
        </p:spPr>
        <p:txBody>
          <a:bodyPr wrap="none" rtlCol="0">
            <a:spAutoFit/>
          </a:bodyPr>
          <a:lstStyle/>
          <a:p>
            <a:pPr algn="ctr"/>
            <a:r>
              <a:rPr lang="en-US" dirty="0"/>
              <a:t>Measles cases, by transmission setting and date of rash onset:</a:t>
            </a:r>
          </a:p>
          <a:p>
            <a:pPr algn="ctr"/>
            <a:r>
              <a:rPr lang="en-US" dirty="0">
                <a:solidFill>
                  <a:schemeClr val="tx1">
                    <a:lumMod val="50000"/>
                    <a:lumOff val="50000"/>
                  </a:schemeClr>
                </a:solidFill>
              </a:rPr>
              <a:t>Clark County, WA 12/30/2018 – 3/13/2019</a:t>
            </a:r>
          </a:p>
        </p:txBody>
      </p:sp>
    </p:spTree>
    <p:extLst>
      <p:ext uri="{BB962C8B-B14F-4D97-AF65-F5344CB8AC3E}">
        <p14:creationId xmlns:p14="http://schemas.microsoft.com/office/powerpoint/2010/main" val="199913527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School Exclusions</a:t>
            </a:r>
          </a:p>
        </p:txBody>
      </p:sp>
      <p:sp>
        <p:nvSpPr>
          <p:cNvPr id="8" name="TextBox 7"/>
          <p:cNvSpPr txBox="1"/>
          <p:nvPr/>
        </p:nvSpPr>
        <p:spPr>
          <a:xfrm>
            <a:off x="764583" y="1553564"/>
            <a:ext cx="3369771" cy="1077218"/>
          </a:xfrm>
          <a:prstGeom prst="rect">
            <a:avLst/>
          </a:prstGeom>
          <a:noFill/>
        </p:spPr>
        <p:txBody>
          <a:bodyPr wrap="square" rtlCol="0">
            <a:spAutoFit/>
          </a:bodyPr>
          <a:lstStyle/>
          <a:p>
            <a:r>
              <a:rPr lang="en-US" sz="1600" dirty="0"/>
              <a:t>Public Health excluded susceptible students and staff at 13 public schools in three school districts, and two private schools:</a:t>
            </a:r>
          </a:p>
        </p:txBody>
      </p:sp>
      <p:grpSp>
        <p:nvGrpSpPr>
          <p:cNvPr id="5" name="Group 4"/>
          <p:cNvGrpSpPr/>
          <p:nvPr/>
        </p:nvGrpSpPr>
        <p:grpSpPr>
          <a:xfrm>
            <a:off x="759987" y="4851655"/>
            <a:ext cx="3437658" cy="1168835"/>
            <a:chOff x="759987" y="2202149"/>
            <a:chExt cx="3437658" cy="1168835"/>
          </a:xfrm>
        </p:grpSpPr>
        <p:sp>
          <p:nvSpPr>
            <p:cNvPr id="7" name="TextBox 6"/>
            <p:cNvSpPr txBox="1"/>
            <p:nvPr/>
          </p:nvSpPr>
          <p:spPr>
            <a:xfrm>
              <a:off x="759987" y="2724653"/>
              <a:ext cx="3437658" cy="646331"/>
            </a:xfrm>
            <a:prstGeom prst="rect">
              <a:avLst/>
            </a:prstGeom>
            <a:noFill/>
          </p:spPr>
          <p:txBody>
            <a:bodyPr wrap="square" rtlCol="0">
              <a:spAutoFit/>
            </a:bodyPr>
            <a:lstStyle/>
            <a:p>
              <a:r>
                <a:rPr lang="en-US" b="1" dirty="0"/>
                <a:t>Evergreen Public Schools</a:t>
              </a:r>
            </a:p>
            <a:p>
              <a:r>
                <a:rPr lang="en-US" dirty="0"/>
                <a:t>293 students excluded</a:t>
              </a:r>
            </a:p>
          </p:txBody>
        </p:sp>
        <p:grpSp>
          <p:nvGrpSpPr>
            <p:cNvPr id="3" name="Group 2"/>
            <p:cNvGrpSpPr/>
            <p:nvPr/>
          </p:nvGrpSpPr>
          <p:grpSpPr>
            <a:xfrm>
              <a:off x="866950" y="2202149"/>
              <a:ext cx="1621056" cy="469673"/>
              <a:chOff x="4719422" y="3783234"/>
              <a:chExt cx="1621056" cy="469673"/>
            </a:xfrm>
          </p:grpSpPr>
          <p:grpSp>
            <p:nvGrpSpPr>
              <p:cNvPr id="11" name="Group 10"/>
              <p:cNvGrpSpPr/>
              <p:nvPr/>
            </p:nvGrpSpPr>
            <p:grpSpPr>
              <a:xfrm>
                <a:off x="4719422" y="3783234"/>
                <a:ext cx="469674" cy="469673"/>
                <a:chOff x="731838" y="3389313"/>
                <a:chExt cx="619125" cy="619125"/>
              </a:xfrm>
              <a:solidFill>
                <a:schemeClr val="accent6"/>
              </a:solidFill>
            </p:grpSpPr>
            <p:sp>
              <p:nvSpPr>
                <p:cNvPr id="12"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5295113" y="3783234"/>
                <a:ext cx="469674" cy="469673"/>
                <a:chOff x="731838" y="3389313"/>
                <a:chExt cx="619125" cy="619125"/>
              </a:xfrm>
              <a:solidFill>
                <a:schemeClr val="accent6"/>
              </a:solidFill>
            </p:grpSpPr>
            <p:sp>
              <p:nvSpPr>
                <p:cNvPr id="5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5870804" y="3783234"/>
                <a:ext cx="469674" cy="469673"/>
                <a:chOff x="731838" y="3389313"/>
                <a:chExt cx="619125" cy="619125"/>
              </a:xfrm>
              <a:solidFill>
                <a:schemeClr val="accent6"/>
              </a:solidFill>
            </p:grpSpPr>
            <p:sp>
              <p:nvSpPr>
                <p:cNvPr id="10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52" name="Group 151"/>
            <p:cNvGrpSpPr/>
            <p:nvPr/>
          </p:nvGrpSpPr>
          <p:grpSpPr>
            <a:xfrm>
              <a:off x="2576589" y="2202149"/>
              <a:ext cx="1621056" cy="469673"/>
              <a:chOff x="4719422" y="3783234"/>
              <a:chExt cx="1621056" cy="469673"/>
            </a:xfrm>
          </p:grpSpPr>
          <p:grpSp>
            <p:nvGrpSpPr>
              <p:cNvPr id="153" name="Group 152"/>
              <p:cNvGrpSpPr/>
              <p:nvPr/>
            </p:nvGrpSpPr>
            <p:grpSpPr>
              <a:xfrm>
                <a:off x="4719422" y="3783234"/>
                <a:ext cx="469674" cy="469673"/>
                <a:chOff x="731838" y="3389313"/>
                <a:chExt cx="619125" cy="619125"/>
              </a:xfrm>
              <a:solidFill>
                <a:schemeClr val="accent6"/>
              </a:solidFill>
            </p:grpSpPr>
            <p:sp>
              <p:nvSpPr>
                <p:cNvPr id="248"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5295113" y="3783234"/>
                <a:ext cx="469674" cy="469673"/>
                <a:chOff x="731838" y="3389313"/>
                <a:chExt cx="619125" cy="619125"/>
              </a:xfrm>
              <a:solidFill>
                <a:schemeClr val="accent6"/>
              </a:solidFill>
            </p:grpSpPr>
            <p:sp>
              <p:nvSpPr>
                <p:cNvPr id="202"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4"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9"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2"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3"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4"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5"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5870804" y="3783234"/>
                <a:ext cx="469674" cy="469673"/>
                <a:chOff x="731838" y="3389313"/>
                <a:chExt cx="619125" cy="619125"/>
              </a:xfrm>
              <a:solidFill>
                <a:schemeClr val="accent6"/>
              </a:solidFill>
            </p:grpSpPr>
            <p:sp>
              <p:nvSpPr>
                <p:cNvPr id="15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0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grpSp>
        <p:nvGrpSpPr>
          <p:cNvPr id="724" name="Group 723"/>
          <p:cNvGrpSpPr/>
          <p:nvPr/>
        </p:nvGrpSpPr>
        <p:grpSpPr>
          <a:xfrm>
            <a:off x="4784264" y="3213630"/>
            <a:ext cx="3706415" cy="1178492"/>
            <a:chOff x="4712072" y="2192492"/>
            <a:chExt cx="3706415" cy="1178492"/>
          </a:xfrm>
        </p:grpSpPr>
        <p:sp>
          <p:nvSpPr>
            <p:cNvPr id="9" name="TextBox 8"/>
            <p:cNvSpPr txBox="1"/>
            <p:nvPr/>
          </p:nvSpPr>
          <p:spPr>
            <a:xfrm>
              <a:off x="4712072" y="2724653"/>
              <a:ext cx="3706415" cy="646331"/>
            </a:xfrm>
            <a:prstGeom prst="rect">
              <a:avLst/>
            </a:prstGeom>
            <a:noFill/>
          </p:spPr>
          <p:txBody>
            <a:bodyPr wrap="square" rtlCol="0">
              <a:spAutoFit/>
            </a:bodyPr>
            <a:lstStyle/>
            <a:p>
              <a:r>
                <a:rPr lang="en-US" b="1" dirty="0"/>
                <a:t>Cornerstone Christian Academy</a:t>
              </a:r>
            </a:p>
            <a:p>
              <a:r>
                <a:rPr lang="en-US" dirty="0"/>
                <a:t>20 students excluded</a:t>
              </a:r>
            </a:p>
          </p:txBody>
        </p:sp>
        <p:grpSp>
          <p:nvGrpSpPr>
            <p:cNvPr id="672" name="Group 671"/>
            <p:cNvGrpSpPr/>
            <p:nvPr/>
          </p:nvGrpSpPr>
          <p:grpSpPr>
            <a:xfrm>
              <a:off x="4818402" y="2192492"/>
              <a:ext cx="469674" cy="469673"/>
              <a:chOff x="731838" y="3389313"/>
              <a:chExt cx="619125" cy="619125"/>
            </a:xfrm>
            <a:solidFill>
              <a:schemeClr val="accent6"/>
            </a:solidFill>
          </p:grpSpPr>
          <p:sp>
            <p:nvSpPr>
              <p:cNvPr id="673"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4"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5"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6"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7"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8"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9"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0"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1"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2"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3"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4"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5"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6"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7"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8"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89"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0"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1"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2"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3"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4"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5"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6"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7"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8"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99"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0"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1"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2"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3"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4"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5"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6"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7"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8"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09"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0"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1"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2"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3"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4"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5"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6"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7"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18"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722" name="Group 721"/>
          <p:cNvGrpSpPr/>
          <p:nvPr/>
        </p:nvGrpSpPr>
        <p:grpSpPr>
          <a:xfrm>
            <a:off x="4784264" y="1549433"/>
            <a:ext cx="3024233" cy="1204664"/>
            <a:chOff x="759987" y="5079323"/>
            <a:chExt cx="3024233" cy="1204664"/>
          </a:xfrm>
        </p:grpSpPr>
        <p:grpSp>
          <p:nvGrpSpPr>
            <p:cNvPr id="294" name="Group 293"/>
            <p:cNvGrpSpPr/>
            <p:nvPr/>
          </p:nvGrpSpPr>
          <p:grpSpPr>
            <a:xfrm>
              <a:off x="866950" y="5079323"/>
              <a:ext cx="1621056" cy="469673"/>
              <a:chOff x="4719422" y="3783234"/>
              <a:chExt cx="1621056" cy="469673"/>
            </a:xfrm>
          </p:grpSpPr>
          <p:grpSp>
            <p:nvGrpSpPr>
              <p:cNvPr id="295" name="Group 294"/>
              <p:cNvGrpSpPr/>
              <p:nvPr/>
            </p:nvGrpSpPr>
            <p:grpSpPr>
              <a:xfrm>
                <a:off x="4719422" y="3783234"/>
                <a:ext cx="469674" cy="469673"/>
                <a:chOff x="731838" y="3389313"/>
                <a:chExt cx="619125" cy="619125"/>
              </a:xfrm>
              <a:solidFill>
                <a:schemeClr val="accent6"/>
              </a:solidFill>
            </p:grpSpPr>
            <p:sp>
              <p:nvSpPr>
                <p:cNvPr id="390"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1"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2"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3"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4"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5"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6"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7"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8"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9"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0"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1"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2"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3"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4"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5"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6"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7"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8"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9"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0"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1"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2"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3"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4"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5"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6"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7"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8"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19"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0"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1"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2"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3"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4"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5"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6"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7"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8"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29"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0"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1"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2"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3"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35"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6" name="Group 295"/>
              <p:cNvGrpSpPr/>
              <p:nvPr/>
            </p:nvGrpSpPr>
            <p:grpSpPr>
              <a:xfrm>
                <a:off x="5295113" y="3783234"/>
                <a:ext cx="469674" cy="469673"/>
                <a:chOff x="731838" y="3389313"/>
                <a:chExt cx="619125" cy="619125"/>
              </a:xfrm>
              <a:solidFill>
                <a:schemeClr val="accent6"/>
              </a:solidFill>
            </p:grpSpPr>
            <p:sp>
              <p:nvSpPr>
                <p:cNvPr id="344"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5"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6"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7"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8"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9"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0"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2"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3"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4"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5"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7"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8"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9"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0"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1"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2"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3"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4"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5"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6"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7"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8"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9"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0"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1"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2"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3"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4"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5"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6"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7"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8"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9"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0"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1"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2"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3"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4"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5"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6"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7"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8"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9"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5870804" y="3783234"/>
                <a:ext cx="469674" cy="469673"/>
                <a:chOff x="731838" y="3389313"/>
                <a:chExt cx="619125" cy="619125"/>
              </a:xfrm>
              <a:solidFill>
                <a:schemeClr val="accent6"/>
              </a:solidFill>
            </p:grpSpPr>
            <p:sp>
              <p:nvSpPr>
                <p:cNvPr id="298"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1"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2"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3"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4"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5"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6"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7"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8"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9"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0"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1"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3"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719" name="TextBox 718"/>
            <p:cNvSpPr txBox="1"/>
            <p:nvPr/>
          </p:nvSpPr>
          <p:spPr>
            <a:xfrm>
              <a:off x="759987" y="5637656"/>
              <a:ext cx="3024233" cy="646331"/>
            </a:xfrm>
            <a:prstGeom prst="rect">
              <a:avLst/>
            </a:prstGeom>
            <a:noFill/>
          </p:spPr>
          <p:txBody>
            <a:bodyPr wrap="square" rtlCol="0">
              <a:spAutoFit/>
            </a:bodyPr>
            <a:lstStyle/>
            <a:p>
              <a:r>
                <a:rPr lang="en-US" b="1" dirty="0"/>
                <a:t>Vancouver Public Schools</a:t>
              </a:r>
            </a:p>
            <a:p>
              <a:r>
                <a:rPr lang="en-US" dirty="0"/>
                <a:t>138 students excluded</a:t>
              </a:r>
            </a:p>
          </p:txBody>
        </p:sp>
      </p:grpSp>
      <p:grpSp>
        <p:nvGrpSpPr>
          <p:cNvPr id="723" name="Group 722"/>
          <p:cNvGrpSpPr/>
          <p:nvPr/>
        </p:nvGrpSpPr>
        <p:grpSpPr>
          <a:xfrm>
            <a:off x="4784264" y="4851655"/>
            <a:ext cx="2915949" cy="1209099"/>
            <a:chOff x="4712072" y="3677136"/>
            <a:chExt cx="2915949" cy="1209099"/>
          </a:xfrm>
        </p:grpSpPr>
        <p:grpSp>
          <p:nvGrpSpPr>
            <p:cNvPr id="625" name="Group 624"/>
            <p:cNvGrpSpPr/>
            <p:nvPr/>
          </p:nvGrpSpPr>
          <p:grpSpPr>
            <a:xfrm>
              <a:off x="4818402" y="3677136"/>
              <a:ext cx="469674" cy="469673"/>
              <a:chOff x="731838" y="3389313"/>
              <a:chExt cx="619125" cy="619125"/>
            </a:xfrm>
            <a:solidFill>
              <a:schemeClr val="accent6"/>
            </a:solidFill>
          </p:grpSpPr>
          <p:sp>
            <p:nvSpPr>
              <p:cNvPr id="62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3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4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5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720" name="TextBox 719"/>
            <p:cNvSpPr txBox="1"/>
            <p:nvPr/>
          </p:nvSpPr>
          <p:spPr>
            <a:xfrm>
              <a:off x="4712072" y="4239904"/>
              <a:ext cx="2915949" cy="646331"/>
            </a:xfrm>
            <a:prstGeom prst="rect">
              <a:avLst/>
            </a:prstGeom>
            <a:noFill/>
          </p:spPr>
          <p:txBody>
            <a:bodyPr wrap="square" rtlCol="0">
              <a:spAutoFit/>
            </a:bodyPr>
            <a:lstStyle/>
            <a:p>
              <a:r>
                <a:rPr lang="en-US" b="1" dirty="0"/>
                <a:t>Slavic Christian Academy</a:t>
              </a:r>
            </a:p>
            <a:p>
              <a:r>
                <a:rPr lang="en-US" dirty="0"/>
                <a:t>No students excluded</a:t>
              </a:r>
            </a:p>
          </p:txBody>
        </p:sp>
      </p:grpSp>
      <p:grpSp>
        <p:nvGrpSpPr>
          <p:cNvPr id="6" name="Group 5"/>
          <p:cNvGrpSpPr/>
          <p:nvPr/>
        </p:nvGrpSpPr>
        <p:grpSpPr>
          <a:xfrm>
            <a:off x="759987" y="3213630"/>
            <a:ext cx="3437658" cy="1228368"/>
            <a:chOff x="759987" y="3657867"/>
            <a:chExt cx="3437658" cy="1228368"/>
          </a:xfrm>
        </p:grpSpPr>
        <p:grpSp>
          <p:nvGrpSpPr>
            <p:cNvPr id="4" name="Group 3"/>
            <p:cNvGrpSpPr/>
            <p:nvPr/>
          </p:nvGrpSpPr>
          <p:grpSpPr>
            <a:xfrm>
              <a:off x="866950" y="3657867"/>
              <a:ext cx="2177478" cy="469673"/>
              <a:chOff x="5347770" y="5931774"/>
              <a:chExt cx="2177478" cy="469673"/>
            </a:xfrm>
          </p:grpSpPr>
          <p:grpSp>
            <p:nvGrpSpPr>
              <p:cNvPr id="437" name="Group 436"/>
              <p:cNvGrpSpPr/>
              <p:nvPr/>
            </p:nvGrpSpPr>
            <p:grpSpPr>
              <a:xfrm>
                <a:off x="5347770" y="5931774"/>
                <a:ext cx="469674" cy="469673"/>
                <a:chOff x="731838" y="3389313"/>
                <a:chExt cx="619125" cy="619125"/>
              </a:xfrm>
              <a:solidFill>
                <a:schemeClr val="accent6"/>
              </a:solidFill>
            </p:grpSpPr>
            <p:sp>
              <p:nvSpPr>
                <p:cNvPr id="532"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3"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4"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5"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6"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7"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8"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9"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0"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1"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2"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3"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4"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5"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6"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7"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8"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49"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0"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1"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2"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3"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4"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5"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6"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7"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8"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59"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0"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1"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2"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3"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4"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5"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6"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7"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8"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69"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0"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1"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2"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3"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4"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5"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6"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7"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8" name="Group 437"/>
              <p:cNvGrpSpPr/>
              <p:nvPr/>
            </p:nvGrpSpPr>
            <p:grpSpPr>
              <a:xfrm>
                <a:off x="5923461" y="5931774"/>
                <a:ext cx="469674" cy="469673"/>
                <a:chOff x="731838" y="3389313"/>
                <a:chExt cx="619125" cy="619125"/>
              </a:xfrm>
              <a:solidFill>
                <a:schemeClr val="accent6"/>
              </a:solidFill>
            </p:grpSpPr>
            <p:sp>
              <p:nvSpPr>
                <p:cNvPr id="486"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7"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8"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9"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0"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1"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2"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3"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4"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5"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6"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7"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8"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99"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0"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1"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2"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3"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4"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5"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6"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7"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8"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09"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0"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1"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2"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3"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4"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5"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6"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7"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8"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19"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0"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1"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2"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3"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4"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5"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6"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7"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8"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29"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0"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1"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9" name="Group 438"/>
              <p:cNvGrpSpPr/>
              <p:nvPr/>
            </p:nvGrpSpPr>
            <p:grpSpPr>
              <a:xfrm>
                <a:off x="6499152" y="5931774"/>
                <a:ext cx="469674" cy="469673"/>
                <a:chOff x="731838" y="3389313"/>
                <a:chExt cx="619125" cy="619125"/>
              </a:xfrm>
              <a:solidFill>
                <a:schemeClr val="accent6"/>
              </a:solidFill>
            </p:grpSpPr>
            <p:sp>
              <p:nvSpPr>
                <p:cNvPr id="440"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1"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2"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3"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4"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5"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6"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7"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8"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49"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3"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4"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4"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5"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6"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7"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8"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69"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0"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1"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2"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3"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4"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5"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6"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7"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8"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79"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0"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1"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2"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3"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4"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85"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78" name="Group 577"/>
              <p:cNvGrpSpPr/>
              <p:nvPr/>
            </p:nvGrpSpPr>
            <p:grpSpPr>
              <a:xfrm>
                <a:off x="7055574" y="5931774"/>
                <a:ext cx="469674" cy="469673"/>
                <a:chOff x="731838" y="3389313"/>
                <a:chExt cx="619125" cy="619125"/>
              </a:xfrm>
              <a:solidFill>
                <a:schemeClr val="accent6"/>
              </a:solidFill>
            </p:grpSpPr>
            <p:sp>
              <p:nvSpPr>
                <p:cNvPr id="579" name="Freeform 36"/>
                <p:cNvSpPr>
                  <a:spLocks noEditPoints="1"/>
                </p:cNvSpPr>
                <p:nvPr/>
              </p:nvSpPr>
              <p:spPr bwMode="auto">
                <a:xfrm>
                  <a:off x="731838" y="3494088"/>
                  <a:ext cx="619125" cy="422275"/>
                </a:xfrm>
                <a:custGeom>
                  <a:avLst/>
                  <a:gdLst>
                    <a:gd name="T0" fmla="*/ 8 w 390"/>
                    <a:gd name="T1" fmla="*/ 266 h 266"/>
                    <a:gd name="T2" fmla="*/ 4 w 390"/>
                    <a:gd name="T3" fmla="*/ 266 h 266"/>
                    <a:gd name="T4" fmla="*/ 0 w 390"/>
                    <a:gd name="T5" fmla="*/ 262 h 266"/>
                    <a:gd name="T6" fmla="*/ 0 w 390"/>
                    <a:gd name="T7" fmla="*/ 123 h 266"/>
                    <a:gd name="T8" fmla="*/ 0 w 390"/>
                    <a:gd name="T9" fmla="*/ 119 h 266"/>
                    <a:gd name="T10" fmla="*/ 4 w 390"/>
                    <a:gd name="T11" fmla="*/ 115 h 266"/>
                    <a:gd name="T12" fmla="*/ 107 w 390"/>
                    <a:gd name="T13" fmla="*/ 115 h 266"/>
                    <a:gd name="T14" fmla="*/ 99 w 390"/>
                    <a:gd name="T15" fmla="*/ 61 h 266"/>
                    <a:gd name="T16" fmla="*/ 94 w 390"/>
                    <a:gd name="T17" fmla="*/ 59 h 266"/>
                    <a:gd name="T18" fmla="*/ 90 w 390"/>
                    <a:gd name="T19" fmla="*/ 55 h 266"/>
                    <a:gd name="T20" fmla="*/ 96 w 390"/>
                    <a:gd name="T21" fmla="*/ 45 h 266"/>
                    <a:gd name="T22" fmla="*/ 191 w 390"/>
                    <a:gd name="T23" fmla="*/ 2 h 266"/>
                    <a:gd name="T24" fmla="*/ 199 w 390"/>
                    <a:gd name="T25" fmla="*/ 2 h 266"/>
                    <a:gd name="T26" fmla="*/ 294 w 390"/>
                    <a:gd name="T27" fmla="*/ 45 h 266"/>
                    <a:gd name="T28" fmla="*/ 300 w 390"/>
                    <a:gd name="T29" fmla="*/ 55 h 266"/>
                    <a:gd name="T30" fmla="*/ 296 w 390"/>
                    <a:gd name="T31" fmla="*/ 59 h 266"/>
                    <a:gd name="T32" fmla="*/ 283 w 390"/>
                    <a:gd name="T33" fmla="*/ 61 h 266"/>
                    <a:gd name="T34" fmla="*/ 382 w 390"/>
                    <a:gd name="T35" fmla="*/ 115 h 266"/>
                    <a:gd name="T36" fmla="*/ 386 w 390"/>
                    <a:gd name="T37" fmla="*/ 115 h 266"/>
                    <a:gd name="T38" fmla="*/ 390 w 390"/>
                    <a:gd name="T39" fmla="*/ 119 h 266"/>
                    <a:gd name="T40" fmla="*/ 390 w 390"/>
                    <a:gd name="T41" fmla="*/ 258 h 266"/>
                    <a:gd name="T42" fmla="*/ 390 w 390"/>
                    <a:gd name="T43" fmla="*/ 262 h 266"/>
                    <a:gd name="T44" fmla="*/ 386 w 390"/>
                    <a:gd name="T45" fmla="*/ 266 h 266"/>
                    <a:gd name="T46" fmla="*/ 16 w 390"/>
                    <a:gd name="T47" fmla="*/ 250 h 266"/>
                    <a:gd name="T48" fmla="*/ 374 w 390"/>
                    <a:gd name="T49" fmla="*/ 131 h 266"/>
                    <a:gd name="T50" fmla="*/ 275 w 390"/>
                    <a:gd name="T51" fmla="*/ 131 h 266"/>
                    <a:gd name="T52" fmla="*/ 271 w 390"/>
                    <a:gd name="T53" fmla="*/ 129 h 266"/>
                    <a:gd name="T54" fmla="*/ 267 w 390"/>
                    <a:gd name="T55" fmla="*/ 123 h 266"/>
                    <a:gd name="T56" fmla="*/ 267 w 390"/>
                    <a:gd name="T57" fmla="*/ 53 h 266"/>
                    <a:gd name="T58" fmla="*/ 195 w 390"/>
                    <a:gd name="T59" fmla="*/ 18 h 266"/>
                    <a:gd name="T60" fmla="*/ 123 w 390"/>
                    <a:gd name="T61" fmla="*/ 51 h 266"/>
                    <a:gd name="T62" fmla="*/ 123 w 390"/>
                    <a:gd name="T63" fmla="*/ 123 h 266"/>
                    <a:gd name="T64" fmla="*/ 121 w 390"/>
                    <a:gd name="T65" fmla="*/ 125 h 266"/>
                    <a:gd name="T66" fmla="*/ 117 w 390"/>
                    <a:gd name="T67" fmla="*/ 131 h 266"/>
                    <a:gd name="T68" fmla="*/ 16 w 390"/>
                    <a:gd name="T69" fmla="*/ 13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66">
                      <a:moveTo>
                        <a:pt x="382" y="266"/>
                      </a:moveTo>
                      <a:lnTo>
                        <a:pt x="8" y="266"/>
                      </a:lnTo>
                      <a:lnTo>
                        <a:pt x="8" y="266"/>
                      </a:lnTo>
                      <a:lnTo>
                        <a:pt x="4" y="266"/>
                      </a:lnTo>
                      <a:lnTo>
                        <a:pt x="2" y="264"/>
                      </a:lnTo>
                      <a:lnTo>
                        <a:pt x="0" y="262"/>
                      </a:lnTo>
                      <a:lnTo>
                        <a:pt x="0" y="258"/>
                      </a:lnTo>
                      <a:lnTo>
                        <a:pt x="0" y="123"/>
                      </a:lnTo>
                      <a:lnTo>
                        <a:pt x="0" y="123"/>
                      </a:lnTo>
                      <a:lnTo>
                        <a:pt x="0" y="119"/>
                      </a:lnTo>
                      <a:lnTo>
                        <a:pt x="2" y="117"/>
                      </a:lnTo>
                      <a:lnTo>
                        <a:pt x="4" y="115"/>
                      </a:lnTo>
                      <a:lnTo>
                        <a:pt x="8" y="115"/>
                      </a:lnTo>
                      <a:lnTo>
                        <a:pt x="107" y="115"/>
                      </a:lnTo>
                      <a:lnTo>
                        <a:pt x="107" y="61"/>
                      </a:lnTo>
                      <a:lnTo>
                        <a:pt x="99" y="61"/>
                      </a:lnTo>
                      <a:lnTo>
                        <a:pt x="99" y="61"/>
                      </a:lnTo>
                      <a:lnTo>
                        <a:pt x="94" y="59"/>
                      </a:lnTo>
                      <a:lnTo>
                        <a:pt x="90" y="55"/>
                      </a:lnTo>
                      <a:lnTo>
                        <a:pt x="90" y="55"/>
                      </a:lnTo>
                      <a:lnTo>
                        <a:pt x="92" y="49"/>
                      </a:lnTo>
                      <a:lnTo>
                        <a:pt x="96" y="45"/>
                      </a:lnTo>
                      <a:lnTo>
                        <a:pt x="191" y="2"/>
                      </a:lnTo>
                      <a:lnTo>
                        <a:pt x="191" y="2"/>
                      </a:lnTo>
                      <a:lnTo>
                        <a:pt x="195" y="0"/>
                      </a:lnTo>
                      <a:lnTo>
                        <a:pt x="199" y="2"/>
                      </a:lnTo>
                      <a:lnTo>
                        <a:pt x="294" y="45"/>
                      </a:lnTo>
                      <a:lnTo>
                        <a:pt x="294" y="45"/>
                      </a:lnTo>
                      <a:lnTo>
                        <a:pt x="298" y="49"/>
                      </a:lnTo>
                      <a:lnTo>
                        <a:pt x="300" y="55"/>
                      </a:lnTo>
                      <a:lnTo>
                        <a:pt x="300" y="55"/>
                      </a:lnTo>
                      <a:lnTo>
                        <a:pt x="296" y="59"/>
                      </a:lnTo>
                      <a:lnTo>
                        <a:pt x="291" y="61"/>
                      </a:lnTo>
                      <a:lnTo>
                        <a:pt x="283" y="61"/>
                      </a:lnTo>
                      <a:lnTo>
                        <a:pt x="283" y="115"/>
                      </a:lnTo>
                      <a:lnTo>
                        <a:pt x="382" y="115"/>
                      </a:lnTo>
                      <a:lnTo>
                        <a:pt x="382" y="115"/>
                      </a:lnTo>
                      <a:lnTo>
                        <a:pt x="386" y="115"/>
                      </a:lnTo>
                      <a:lnTo>
                        <a:pt x="388" y="117"/>
                      </a:lnTo>
                      <a:lnTo>
                        <a:pt x="390" y="119"/>
                      </a:lnTo>
                      <a:lnTo>
                        <a:pt x="390" y="123"/>
                      </a:lnTo>
                      <a:lnTo>
                        <a:pt x="390" y="258"/>
                      </a:lnTo>
                      <a:lnTo>
                        <a:pt x="390" y="258"/>
                      </a:lnTo>
                      <a:lnTo>
                        <a:pt x="390" y="262"/>
                      </a:lnTo>
                      <a:lnTo>
                        <a:pt x="388" y="264"/>
                      </a:lnTo>
                      <a:lnTo>
                        <a:pt x="386" y="266"/>
                      </a:lnTo>
                      <a:lnTo>
                        <a:pt x="382" y="266"/>
                      </a:lnTo>
                      <a:close/>
                      <a:moveTo>
                        <a:pt x="16" y="250"/>
                      </a:moveTo>
                      <a:lnTo>
                        <a:pt x="374" y="250"/>
                      </a:lnTo>
                      <a:lnTo>
                        <a:pt x="374" y="131"/>
                      </a:lnTo>
                      <a:lnTo>
                        <a:pt x="275" y="131"/>
                      </a:lnTo>
                      <a:lnTo>
                        <a:pt x="275" y="131"/>
                      </a:lnTo>
                      <a:lnTo>
                        <a:pt x="273" y="131"/>
                      </a:lnTo>
                      <a:lnTo>
                        <a:pt x="271" y="129"/>
                      </a:lnTo>
                      <a:lnTo>
                        <a:pt x="269" y="125"/>
                      </a:lnTo>
                      <a:lnTo>
                        <a:pt x="267" y="123"/>
                      </a:lnTo>
                      <a:lnTo>
                        <a:pt x="267" y="53"/>
                      </a:lnTo>
                      <a:lnTo>
                        <a:pt x="267" y="53"/>
                      </a:lnTo>
                      <a:lnTo>
                        <a:pt x="269" y="51"/>
                      </a:lnTo>
                      <a:lnTo>
                        <a:pt x="195" y="18"/>
                      </a:lnTo>
                      <a:lnTo>
                        <a:pt x="123" y="51"/>
                      </a:lnTo>
                      <a:lnTo>
                        <a:pt x="123" y="51"/>
                      </a:lnTo>
                      <a:lnTo>
                        <a:pt x="123" y="53"/>
                      </a:lnTo>
                      <a:lnTo>
                        <a:pt x="123" y="123"/>
                      </a:lnTo>
                      <a:lnTo>
                        <a:pt x="123" y="123"/>
                      </a:lnTo>
                      <a:lnTo>
                        <a:pt x="121" y="125"/>
                      </a:lnTo>
                      <a:lnTo>
                        <a:pt x="119" y="129"/>
                      </a:lnTo>
                      <a:lnTo>
                        <a:pt x="117" y="131"/>
                      </a:lnTo>
                      <a:lnTo>
                        <a:pt x="115" y="131"/>
                      </a:lnTo>
                      <a:lnTo>
                        <a:pt x="16" y="131"/>
                      </a:lnTo>
                      <a:lnTo>
                        <a:pt x="16" y="25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0" name="Freeform 39"/>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1" name="Freeform 40"/>
                <p:cNvSpPr>
                  <a:spLocks/>
                </p:cNvSpPr>
                <p:nvPr/>
              </p:nvSpPr>
              <p:spPr bwMode="auto">
                <a:xfrm>
                  <a:off x="731838" y="3935413"/>
                  <a:ext cx="619125" cy="25400"/>
                </a:xfrm>
                <a:custGeom>
                  <a:avLst/>
                  <a:gdLst>
                    <a:gd name="T0" fmla="*/ 382 w 390"/>
                    <a:gd name="T1" fmla="*/ 16 h 16"/>
                    <a:gd name="T2" fmla="*/ 8 w 390"/>
                    <a:gd name="T3" fmla="*/ 16 h 16"/>
                    <a:gd name="T4" fmla="*/ 8 w 390"/>
                    <a:gd name="T5" fmla="*/ 16 h 16"/>
                    <a:gd name="T6" fmla="*/ 4 w 390"/>
                    <a:gd name="T7" fmla="*/ 14 h 16"/>
                    <a:gd name="T8" fmla="*/ 2 w 390"/>
                    <a:gd name="T9" fmla="*/ 14 h 16"/>
                    <a:gd name="T10" fmla="*/ 0 w 390"/>
                    <a:gd name="T11" fmla="*/ 10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0 h 16"/>
                    <a:gd name="T40" fmla="*/ 388 w 390"/>
                    <a:gd name="T41" fmla="*/ 14 h 16"/>
                    <a:gd name="T42" fmla="*/ 386 w 390"/>
                    <a:gd name="T43" fmla="*/ 14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4"/>
                      </a:lnTo>
                      <a:lnTo>
                        <a:pt x="2" y="14"/>
                      </a:lnTo>
                      <a:lnTo>
                        <a:pt x="0" y="10"/>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0"/>
                      </a:lnTo>
                      <a:lnTo>
                        <a:pt x="388" y="14"/>
                      </a:lnTo>
                      <a:lnTo>
                        <a:pt x="386" y="14"/>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2" name="Freeform 41"/>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3" name="Freeform 42"/>
                <p:cNvSpPr>
                  <a:spLocks/>
                </p:cNvSpPr>
                <p:nvPr/>
              </p:nvSpPr>
              <p:spPr bwMode="auto">
                <a:xfrm>
                  <a:off x="731838" y="3983038"/>
                  <a:ext cx="619125" cy="25400"/>
                </a:xfrm>
                <a:custGeom>
                  <a:avLst/>
                  <a:gdLst>
                    <a:gd name="T0" fmla="*/ 382 w 390"/>
                    <a:gd name="T1" fmla="*/ 16 h 16"/>
                    <a:gd name="T2" fmla="*/ 8 w 390"/>
                    <a:gd name="T3" fmla="*/ 16 h 16"/>
                    <a:gd name="T4" fmla="*/ 8 w 390"/>
                    <a:gd name="T5" fmla="*/ 16 h 16"/>
                    <a:gd name="T6" fmla="*/ 4 w 390"/>
                    <a:gd name="T7" fmla="*/ 16 h 16"/>
                    <a:gd name="T8" fmla="*/ 2 w 390"/>
                    <a:gd name="T9" fmla="*/ 14 h 16"/>
                    <a:gd name="T10" fmla="*/ 0 w 390"/>
                    <a:gd name="T11" fmla="*/ 12 h 16"/>
                    <a:gd name="T12" fmla="*/ 0 w 390"/>
                    <a:gd name="T13" fmla="*/ 8 h 16"/>
                    <a:gd name="T14" fmla="*/ 0 w 390"/>
                    <a:gd name="T15" fmla="*/ 8 h 16"/>
                    <a:gd name="T16" fmla="*/ 0 w 390"/>
                    <a:gd name="T17" fmla="*/ 4 h 16"/>
                    <a:gd name="T18" fmla="*/ 2 w 390"/>
                    <a:gd name="T19" fmla="*/ 2 h 16"/>
                    <a:gd name="T20" fmla="*/ 4 w 390"/>
                    <a:gd name="T21" fmla="*/ 0 h 16"/>
                    <a:gd name="T22" fmla="*/ 8 w 390"/>
                    <a:gd name="T23" fmla="*/ 0 h 16"/>
                    <a:gd name="T24" fmla="*/ 382 w 390"/>
                    <a:gd name="T25" fmla="*/ 0 h 16"/>
                    <a:gd name="T26" fmla="*/ 382 w 390"/>
                    <a:gd name="T27" fmla="*/ 0 h 16"/>
                    <a:gd name="T28" fmla="*/ 386 w 390"/>
                    <a:gd name="T29" fmla="*/ 0 h 16"/>
                    <a:gd name="T30" fmla="*/ 388 w 390"/>
                    <a:gd name="T31" fmla="*/ 2 h 16"/>
                    <a:gd name="T32" fmla="*/ 390 w 390"/>
                    <a:gd name="T33" fmla="*/ 4 h 16"/>
                    <a:gd name="T34" fmla="*/ 390 w 390"/>
                    <a:gd name="T35" fmla="*/ 8 h 16"/>
                    <a:gd name="T36" fmla="*/ 390 w 390"/>
                    <a:gd name="T37" fmla="*/ 8 h 16"/>
                    <a:gd name="T38" fmla="*/ 390 w 390"/>
                    <a:gd name="T39" fmla="*/ 12 h 16"/>
                    <a:gd name="T40" fmla="*/ 388 w 390"/>
                    <a:gd name="T41" fmla="*/ 14 h 16"/>
                    <a:gd name="T42" fmla="*/ 386 w 390"/>
                    <a:gd name="T43" fmla="*/ 16 h 16"/>
                    <a:gd name="T44" fmla="*/ 382 w 390"/>
                    <a:gd name="T4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16">
                      <a:moveTo>
                        <a:pt x="382" y="16"/>
                      </a:moveTo>
                      <a:lnTo>
                        <a:pt x="8" y="16"/>
                      </a:lnTo>
                      <a:lnTo>
                        <a:pt x="8" y="16"/>
                      </a:lnTo>
                      <a:lnTo>
                        <a:pt x="4" y="16"/>
                      </a:lnTo>
                      <a:lnTo>
                        <a:pt x="2" y="14"/>
                      </a:lnTo>
                      <a:lnTo>
                        <a:pt x="0" y="12"/>
                      </a:lnTo>
                      <a:lnTo>
                        <a:pt x="0" y="8"/>
                      </a:lnTo>
                      <a:lnTo>
                        <a:pt x="0" y="8"/>
                      </a:lnTo>
                      <a:lnTo>
                        <a:pt x="0" y="4"/>
                      </a:lnTo>
                      <a:lnTo>
                        <a:pt x="2" y="2"/>
                      </a:lnTo>
                      <a:lnTo>
                        <a:pt x="4" y="0"/>
                      </a:lnTo>
                      <a:lnTo>
                        <a:pt x="8" y="0"/>
                      </a:lnTo>
                      <a:lnTo>
                        <a:pt x="382" y="0"/>
                      </a:lnTo>
                      <a:lnTo>
                        <a:pt x="382" y="0"/>
                      </a:lnTo>
                      <a:lnTo>
                        <a:pt x="386" y="0"/>
                      </a:lnTo>
                      <a:lnTo>
                        <a:pt x="388" y="2"/>
                      </a:lnTo>
                      <a:lnTo>
                        <a:pt x="390" y="4"/>
                      </a:lnTo>
                      <a:lnTo>
                        <a:pt x="390" y="8"/>
                      </a:lnTo>
                      <a:lnTo>
                        <a:pt x="390" y="8"/>
                      </a:lnTo>
                      <a:lnTo>
                        <a:pt x="390" y="12"/>
                      </a:lnTo>
                      <a:lnTo>
                        <a:pt x="388" y="14"/>
                      </a:lnTo>
                      <a:lnTo>
                        <a:pt x="386" y="16"/>
                      </a:lnTo>
                      <a:lnTo>
                        <a:pt x="382" y="16"/>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4" name="Freeform 43"/>
                <p:cNvSpPr>
                  <a:spLocks noEditPoints="1"/>
                </p:cNvSpPr>
                <p:nvPr/>
              </p:nvSpPr>
              <p:spPr bwMode="auto">
                <a:xfrm>
                  <a:off x="981076" y="3762376"/>
                  <a:ext cx="120650" cy="153988"/>
                </a:xfrm>
                <a:custGeom>
                  <a:avLst/>
                  <a:gdLst>
                    <a:gd name="T0" fmla="*/ 68 w 76"/>
                    <a:gd name="T1" fmla="*/ 97 h 97"/>
                    <a:gd name="T2" fmla="*/ 8 w 76"/>
                    <a:gd name="T3" fmla="*/ 97 h 97"/>
                    <a:gd name="T4" fmla="*/ 8 w 76"/>
                    <a:gd name="T5" fmla="*/ 97 h 97"/>
                    <a:gd name="T6" fmla="*/ 4 w 76"/>
                    <a:gd name="T7" fmla="*/ 97 h 97"/>
                    <a:gd name="T8" fmla="*/ 2 w 76"/>
                    <a:gd name="T9" fmla="*/ 95 h 97"/>
                    <a:gd name="T10" fmla="*/ 0 w 76"/>
                    <a:gd name="T11" fmla="*/ 93 h 97"/>
                    <a:gd name="T12" fmla="*/ 0 w 76"/>
                    <a:gd name="T13" fmla="*/ 89 h 97"/>
                    <a:gd name="T14" fmla="*/ 0 w 76"/>
                    <a:gd name="T15" fmla="*/ 8 h 97"/>
                    <a:gd name="T16" fmla="*/ 0 w 76"/>
                    <a:gd name="T17" fmla="*/ 8 h 97"/>
                    <a:gd name="T18" fmla="*/ 0 w 76"/>
                    <a:gd name="T19" fmla="*/ 4 h 97"/>
                    <a:gd name="T20" fmla="*/ 2 w 76"/>
                    <a:gd name="T21" fmla="*/ 2 h 97"/>
                    <a:gd name="T22" fmla="*/ 4 w 76"/>
                    <a:gd name="T23" fmla="*/ 0 h 97"/>
                    <a:gd name="T24" fmla="*/ 8 w 76"/>
                    <a:gd name="T25" fmla="*/ 0 h 97"/>
                    <a:gd name="T26" fmla="*/ 68 w 76"/>
                    <a:gd name="T27" fmla="*/ 0 h 97"/>
                    <a:gd name="T28" fmla="*/ 68 w 76"/>
                    <a:gd name="T29" fmla="*/ 0 h 97"/>
                    <a:gd name="T30" fmla="*/ 72 w 76"/>
                    <a:gd name="T31" fmla="*/ 0 h 97"/>
                    <a:gd name="T32" fmla="*/ 74 w 76"/>
                    <a:gd name="T33" fmla="*/ 2 h 97"/>
                    <a:gd name="T34" fmla="*/ 76 w 76"/>
                    <a:gd name="T35" fmla="*/ 4 h 97"/>
                    <a:gd name="T36" fmla="*/ 76 w 76"/>
                    <a:gd name="T37" fmla="*/ 8 h 97"/>
                    <a:gd name="T38" fmla="*/ 76 w 76"/>
                    <a:gd name="T39" fmla="*/ 89 h 97"/>
                    <a:gd name="T40" fmla="*/ 76 w 76"/>
                    <a:gd name="T41" fmla="*/ 89 h 97"/>
                    <a:gd name="T42" fmla="*/ 76 w 76"/>
                    <a:gd name="T43" fmla="*/ 93 h 97"/>
                    <a:gd name="T44" fmla="*/ 74 w 76"/>
                    <a:gd name="T45" fmla="*/ 95 h 97"/>
                    <a:gd name="T46" fmla="*/ 72 w 76"/>
                    <a:gd name="T47" fmla="*/ 97 h 97"/>
                    <a:gd name="T48" fmla="*/ 68 w 76"/>
                    <a:gd name="T49" fmla="*/ 97 h 97"/>
                    <a:gd name="T50" fmla="*/ 16 w 76"/>
                    <a:gd name="T51" fmla="*/ 81 h 97"/>
                    <a:gd name="T52" fmla="*/ 60 w 76"/>
                    <a:gd name="T53" fmla="*/ 81 h 97"/>
                    <a:gd name="T54" fmla="*/ 60 w 76"/>
                    <a:gd name="T55" fmla="*/ 16 h 97"/>
                    <a:gd name="T56" fmla="*/ 16 w 76"/>
                    <a:gd name="T57" fmla="*/ 16 h 97"/>
                    <a:gd name="T58" fmla="*/ 16 w 76"/>
                    <a:gd name="T59" fmla="*/ 8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97">
                      <a:moveTo>
                        <a:pt x="68" y="97"/>
                      </a:moveTo>
                      <a:lnTo>
                        <a:pt x="8" y="97"/>
                      </a:lnTo>
                      <a:lnTo>
                        <a:pt x="8" y="97"/>
                      </a:lnTo>
                      <a:lnTo>
                        <a:pt x="4" y="97"/>
                      </a:lnTo>
                      <a:lnTo>
                        <a:pt x="2" y="95"/>
                      </a:lnTo>
                      <a:lnTo>
                        <a:pt x="0" y="93"/>
                      </a:lnTo>
                      <a:lnTo>
                        <a:pt x="0" y="89"/>
                      </a:lnTo>
                      <a:lnTo>
                        <a:pt x="0" y="8"/>
                      </a:lnTo>
                      <a:lnTo>
                        <a:pt x="0" y="8"/>
                      </a:lnTo>
                      <a:lnTo>
                        <a:pt x="0" y="4"/>
                      </a:lnTo>
                      <a:lnTo>
                        <a:pt x="2" y="2"/>
                      </a:lnTo>
                      <a:lnTo>
                        <a:pt x="4" y="0"/>
                      </a:lnTo>
                      <a:lnTo>
                        <a:pt x="8" y="0"/>
                      </a:lnTo>
                      <a:lnTo>
                        <a:pt x="68" y="0"/>
                      </a:lnTo>
                      <a:lnTo>
                        <a:pt x="68" y="0"/>
                      </a:lnTo>
                      <a:lnTo>
                        <a:pt x="72" y="0"/>
                      </a:lnTo>
                      <a:lnTo>
                        <a:pt x="74" y="2"/>
                      </a:lnTo>
                      <a:lnTo>
                        <a:pt x="76" y="4"/>
                      </a:lnTo>
                      <a:lnTo>
                        <a:pt x="76" y="8"/>
                      </a:lnTo>
                      <a:lnTo>
                        <a:pt x="76" y="89"/>
                      </a:lnTo>
                      <a:lnTo>
                        <a:pt x="76" y="89"/>
                      </a:lnTo>
                      <a:lnTo>
                        <a:pt x="76" y="93"/>
                      </a:lnTo>
                      <a:lnTo>
                        <a:pt x="74" y="95"/>
                      </a:lnTo>
                      <a:lnTo>
                        <a:pt x="72" y="97"/>
                      </a:lnTo>
                      <a:lnTo>
                        <a:pt x="68" y="97"/>
                      </a:lnTo>
                      <a:close/>
                      <a:moveTo>
                        <a:pt x="16" y="81"/>
                      </a:moveTo>
                      <a:lnTo>
                        <a:pt x="60" y="81"/>
                      </a:lnTo>
                      <a:lnTo>
                        <a:pt x="60" y="16"/>
                      </a:lnTo>
                      <a:lnTo>
                        <a:pt x="16" y="16"/>
                      </a:lnTo>
                      <a:lnTo>
                        <a:pt x="16" y="8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5" name="Freeform 46"/>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6" name="Freeform 47"/>
                <p:cNvSpPr>
                  <a:spLocks/>
                </p:cNvSpPr>
                <p:nvPr/>
              </p:nvSpPr>
              <p:spPr bwMode="auto">
                <a:xfrm>
                  <a:off x="788988"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7" name="Freeform 48"/>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8" name="Freeform 49"/>
                <p:cNvSpPr>
                  <a:spLocks/>
                </p:cNvSpPr>
                <p:nvPr/>
              </p:nvSpPr>
              <p:spPr bwMode="auto">
                <a:xfrm>
                  <a:off x="846138"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4" y="2"/>
                      </a:lnTo>
                      <a:lnTo>
                        <a:pt x="16" y="4"/>
                      </a:lnTo>
                      <a:lnTo>
                        <a:pt x="16" y="8"/>
                      </a:lnTo>
                      <a:lnTo>
                        <a:pt x="16" y="30"/>
                      </a:lnTo>
                      <a:lnTo>
                        <a:pt x="16" y="30"/>
                      </a:lnTo>
                      <a:lnTo>
                        <a:pt x="16" y="34"/>
                      </a:lnTo>
                      <a:lnTo>
                        <a:pt x="14"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89" name="Freeform 50"/>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0" name="Freeform 51"/>
                <p:cNvSpPr>
                  <a:spLocks/>
                </p:cNvSpPr>
                <p:nvPr/>
              </p:nvSpPr>
              <p:spPr bwMode="auto">
                <a:xfrm>
                  <a:off x="901701" y="373380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1" name="Freeform 52"/>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2" name="Freeform 53"/>
                <p:cNvSpPr>
                  <a:spLocks/>
                </p:cNvSpPr>
                <p:nvPr/>
              </p:nvSpPr>
              <p:spPr bwMode="auto">
                <a:xfrm>
                  <a:off x="788988"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3" name="Freeform 54"/>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4" name="Freeform 55"/>
                <p:cNvSpPr>
                  <a:spLocks/>
                </p:cNvSpPr>
                <p:nvPr/>
              </p:nvSpPr>
              <p:spPr bwMode="auto">
                <a:xfrm>
                  <a:off x="846138"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4" y="2"/>
                      </a:lnTo>
                      <a:lnTo>
                        <a:pt x="16" y="6"/>
                      </a:lnTo>
                      <a:lnTo>
                        <a:pt x="16" y="8"/>
                      </a:lnTo>
                      <a:lnTo>
                        <a:pt x="16" y="33"/>
                      </a:lnTo>
                      <a:lnTo>
                        <a:pt x="16" y="33"/>
                      </a:lnTo>
                      <a:lnTo>
                        <a:pt x="16" y="35"/>
                      </a:lnTo>
                      <a:lnTo>
                        <a:pt x="14"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5" name="Freeform 56"/>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6" name="Freeform 57"/>
                <p:cNvSpPr>
                  <a:spLocks/>
                </p:cNvSpPr>
                <p:nvPr/>
              </p:nvSpPr>
              <p:spPr bwMode="auto">
                <a:xfrm>
                  <a:off x="901701" y="3816351"/>
                  <a:ext cx="25400" cy="65088"/>
                </a:xfrm>
                <a:custGeom>
                  <a:avLst/>
                  <a:gdLst>
                    <a:gd name="T0" fmla="*/ 8 w 16"/>
                    <a:gd name="T1" fmla="*/ 41 h 41"/>
                    <a:gd name="T2" fmla="*/ 8 w 16"/>
                    <a:gd name="T3" fmla="*/ 41 h 41"/>
                    <a:gd name="T4" fmla="*/ 6 w 16"/>
                    <a:gd name="T5" fmla="*/ 39 h 41"/>
                    <a:gd name="T6" fmla="*/ 4 w 16"/>
                    <a:gd name="T7" fmla="*/ 37 h 41"/>
                    <a:gd name="T8" fmla="*/ 2 w 16"/>
                    <a:gd name="T9" fmla="*/ 35 h 41"/>
                    <a:gd name="T10" fmla="*/ 0 w 16"/>
                    <a:gd name="T11" fmla="*/ 33 h 41"/>
                    <a:gd name="T12" fmla="*/ 0 w 16"/>
                    <a:gd name="T13" fmla="*/ 8 h 41"/>
                    <a:gd name="T14" fmla="*/ 0 w 16"/>
                    <a:gd name="T15" fmla="*/ 8 h 41"/>
                    <a:gd name="T16" fmla="*/ 2 w 16"/>
                    <a:gd name="T17" fmla="*/ 6 h 41"/>
                    <a:gd name="T18" fmla="*/ 4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4" y="37"/>
                      </a:lnTo>
                      <a:lnTo>
                        <a:pt x="2" y="35"/>
                      </a:lnTo>
                      <a:lnTo>
                        <a:pt x="0" y="33"/>
                      </a:lnTo>
                      <a:lnTo>
                        <a:pt x="0" y="8"/>
                      </a:lnTo>
                      <a:lnTo>
                        <a:pt x="0" y="8"/>
                      </a:lnTo>
                      <a:lnTo>
                        <a:pt x="2" y="6"/>
                      </a:lnTo>
                      <a:lnTo>
                        <a:pt x="4"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7" name="Freeform 58"/>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8" name="Freeform 59"/>
                <p:cNvSpPr>
                  <a:spLocks/>
                </p:cNvSpPr>
                <p:nvPr/>
              </p:nvSpPr>
              <p:spPr bwMode="auto">
                <a:xfrm>
                  <a:off x="971551" y="3578226"/>
                  <a:ext cx="25400" cy="63500"/>
                </a:xfrm>
                <a:custGeom>
                  <a:avLst/>
                  <a:gdLst>
                    <a:gd name="T0" fmla="*/ 8 w 16"/>
                    <a:gd name="T1" fmla="*/ 40 h 40"/>
                    <a:gd name="T2" fmla="*/ 8 w 16"/>
                    <a:gd name="T3" fmla="*/ 40 h 40"/>
                    <a:gd name="T4" fmla="*/ 6 w 16"/>
                    <a:gd name="T5" fmla="*/ 38 h 40"/>
                    <a:gd name="T6" fmla="*/ 4 w 16"/>
                    <a:gd name="T7" fmla="*/ 36 h 40"/>
                    <a:gd name="T8" fmla="*/ 2 w 16"/>
                    <a:gd name="T9" fmla="*/ 34 h 40"/>
                    <a:gd name="T10" fmla="*/ 0 w 16"/>
                    <a:gd name="T11" fmla="*/ 32 h 40"/>
                    <a:gd name="T12" fmla="*/ 0 w 16"/>
                    <a:gd name="T13" fmla="*/ 8 h 40"/>
                    <a:gd name="T14" fmla="*/ 0 w 16"/>
                    <a:gd name="T15" fmla="*/ 8 h 40"/>
                    <a:gd name="T16" fmla="*/ 2 w 16"/>
                    <a:gd name="T17" fmla="*/ 6 h 40"/>
                    <a:gd name="T18" fmla="*/ 4 w 16"/>
                    <a:gd name="T19" fmla="*/ 2 h 40"/>
                    <a:gd name="T20" fmla="*/ 6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6" y="38"/>
                      </a:lnTo>
                      <a:lnTo>
                        <a:pt x="4" y="36"/>
                      </a:lnTo>
                      <a:lnTo>
                        <a:pt x="2" y="34"/>
                      </a:lnTo>
                      <a:lnTo>
                        <a:pt x="0" y="32"/>
                      </a:lnTo>
                      <a:lnTo>
                        <a:pt x="0" y="8"/>
                      </a:lnTo>
                      <a:lnTo>
                        <a:pt x="0" y="8"/>
                      </a:lnTo>
                      <a:lnTo>
                        <a:pt x="2" y="6"/>
                      </a:lnTo>
                      <a:lnTo>
                        <a:pt x="4" y="2"/>
                      </a:lnTo>
                      <a:lnTo>
                        <a:pt x="6"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99" name="Freeform 60"/>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0" name="Freeform 61"/>
                <p:cNvSpPr>
                  <a:spLocks/>
                </p:cNvSpPr>
                <p:nvPr/>
              </p:nvSpPr>
              <p:spPr bwMode="auto">
                <a:xfrm>
                  <a:off x="102870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2 w 16"/>
                    <a:gd name="T27" fmla="*/ 2 h 40"/>
                    <a:gd name="T28" fmla="*/ 14 w 16"/>
                    <a:gd name="T29" fmla="*/ 2 h 40"/>
                    <a:gd name="T30" fmla="*/ 16 w 16"/>
                    <a:gd name="T31" fmla="*/ 6 h 40"/>
                    <a:gd name="T32" fmla="*/ 16 w 16"/>
                    <a:gd name="T33" fmla="*/ 8 h 40"/>
                    <a:gd name="T34" fmla="*/ 16 w 16"/>
                    <a:gd name="T35" fmla="*/ 32 h 40"/>
                    <a:gd name="T36" fmla="*/ 16 w 16"/>
                    <a:gd name="T37" fmla="*/ 32 h 40"/>
                    <a:gd name="T38" fmla="*/ 16 w 16"/>
                    <a:gd name="T39" fmla="*/ 34 h 40"/>
                    <a:gd name="T40" fmla="*/ 14 w 16"/>
                    <a:gd name="T41" fmla="*/ 36 h 40"/>
                    <a:gd name="T42" fmla="*/ 12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2" y="2"/>
                      </a:lnTo>
                      <a:lnTo>
                        <a:pt x="14" y="2"/>
                      </a:lnTo>
                      <a:lnTo>
                        <a:pt x="16" y="6"/>
                      </a:lnTo>
                      <a:lnTo>
                        <a:pt x="16" y="8"/>
                      </a:lnTo>
                      <a:lnTo>
                        <a:pt x="16" y="32"/>
                      </a:lnTo>
                      <a:lnTo>
                        <a:pt x="16" y="32"/>
                      </a:lnTo>
                      <a:lnTo>
                        <a:pt x="16" y="34"/>
                      </a:lnTo>
                      <a:lnTo>
                        <a:pt x="14" y="36"/>
                      </a:lnTo>
                      <a:lnTo>
                        <a:pt x="12"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1" name="Freeform 62"/>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2" name="Freeform 63"/>
                <p:cNvSpPr>
                  <a:spLocks/>
                </p:cNvSpPr>
                <p:nvPr/>
              </p:nvSpPr>
              <p:spPr bwMode="auto">
                <a:xfrm>
                  <a:off x="1085851" y="3578226"/>
                  <a:ext cx="25400" cy="63500"/>
                </a:xfrm>
                <a:custGeom>
                  <a:avLst/>
                  <a:gdLst>
                    <a:gd name="T0" fmla="*/ 8 w 16"/>
                    <a:gd name="T1" fmla="*/ 40 h 40"/>
                    <a:gd name="T2" fmla="*/ 8 w 16"/>
                    <a:gd name="T3" fmla="*/ 40 h 40"/>
                    <a:gd name="T4" fmla="*/ 4 w 16"/>
                    <a:gd name="T5" fmla="*/ 38 h 40"/>
                    <a:gd name="T6" fmla="*/ 2 w 16"/>
                    <a:gd name="T7" fmla="*/ 36 h 40"/>
                    <a:gd name="T8" fmla="*/ 0 w 16"/>
                    <a:gd name="T9" fmla="*/ 34 h 40"/>
                    <a:gd name="T10" fmla="*/ 0 w 16"/>
                    <a:gd name="T11" fmla="*/ 32 h 40"/>
                    <a:gd name="T12" fmla="*/ 0 w 16"/>
                    <a:gd name="T13" fmla="*/ 8 h 40"/>
                    <a:gd name="T14" fmla="*/ 0 w 16"/>
                    <a:gd name="T15" fmla="*/ 8 h 40"/>
                    <a:gd name="T16" fmla="*/ 0 w 16"/>
                    <a:gd name="T17" fmla="*/ 6 h 40"/>
                    <a:gd name="T18" fmla="*/ 2 w 16"/>
                    <a:gd name="T19" fmla="*/ 2 h 40"/>
                    <a:gd name="T20" fmla="*/ 4 w 16"/>
                    <a:gd name="T21" fmla="*/ 2 h 40"/>
                    <a:gd name="T22" fmla="*/ 8 w 16"/>
                    <a:gd name="T23" fmla="*/ 0 h 40"/>
                    <a:gd name="T24" fmla="*/ 8 w 16"/>
                    <a:gd name="T25" fmla="*/ 0 h 40"/>
                    <a:gd name="T26" fmla="*/ 10 w 16"/>
                    <a:gd name="T27" fmla="*/ 2 h 40"/>
                    <a:gd name="T28" fmla="*/ 12 w 16"/>
                    <a:gd name="T29" fmla="*/ 2 h 40"/>
                    <a:gd name="T30" fmla="*/ 14 w 16"/>
                    <a:gd name="T31" fmla="*/ 6 h 40"/>
                    <a:gd name="T32" fmla="*/ 16 w 16"/>
                    <a:gd name="T33" fmla="*/ 8 h 40"/>
                    <a:gd name="T34" fmla="*/ 16 w 16"/>
                    <a:gd name="T35" fmla="*/ 32 h 40"/>
                    <a:gd name="T36" fmla="*/ 16 w 16"/>
                    <a:gd name="T37" fmla="*/ 32 h 40"/>
                    <a:gd name="T38" fmla="*/ 14 w 16"/>
                    <a:gd name="T39" fmla="*/ 34 h 40"/>
                    <a:gd name="T40" fmla="*/ 12 w 16"/>
                    <a:gd name="T41" fmla="*/ 36 h 40"/>
                    <a:gd name="T42" fmla="*/ 10 w 16"/>
                    <a:gd name="T43" fmla="*/ 38 h 40"/>
                    <a:gd name="T44" fmla="*/ 8 w 16"/>
                    <a:gd name="T4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0">
                      <a:moveTo>
                        <a:pt x="8" y="40"/>
                      </a:moveTo>
                      <a:lnTo>
                        <a:pt x="8" y="40"/>
                      </a:lnTo>
                      <a:lnTo>
                        <a:pt x="4" y="38"/>
                      </a:lnTo>
                      <a:lnTo>
                        <a:pt x="2" y="36"/>
                      </a:lnTo>
                      <a:lnTo>
                        <a:pt x="0" y="34"/>
                      </a:lnTo>
                      <a:lnTo>
                        <a:pt x="0" y="32"/>
                      </a:lnTo>
                      <a:lnTo>
                        <a:pt x="0" y="8"/>
                      </a:lnTo>
                      <a:lnTo>
                        <a:pt x="0" y="8"/>
                      </a:lnTo>
                      <a:lnTo>
                        <a:pt x="0" y="6"/>
                      </a:lnTo>
                      <a:lnTo>
                        <a:pt x="2" y="2"/>
                      </a:lnTo>
                      <a:lnTo>
                        <a:pt x="4" y="2"/>
                      </a:lnTo>
                      <a:lnTo>
                        <a:pt x="8" y="0"/>
                      </a:lnTo>
                      <a:lnTo>
                        <a:pt x="8" y="0"/>
                      </a:lnTo>
                      <a:lnTo>
                        <a:pt x="10" y="2"/>
                      </a:lnTo>
                      <a:lnTo>
                        <a:pt x="12" y="2"/>
                      </a:lnTo>
                      <a:lnTo>
                        <a:pt x="14" y="6"/>
                      </a:lnTo>
                      <a:lnTo>
                        <a:pt x="16" y="8"/>
                      </a:lnTo>
                      <a:lnTo>
                        <a:pt x="16" y="32"/>
                      </a:lnTo>
                      <a:lnTo>
                        <a:pt x="16" y="32"/>
                      </a:lnTo>
                      <a:lnTo>
                        <a:pt x="14" y="34"/>
                      </a:lnTo>
                      <a:lnTo>
                        <a:pt x="12" y="36"/>
                      </a:lnTo>
                      <a:lnTo>
                        <a:pt x="10" y="38"/>
                      </a:lnTo>
                      <a:lnTo>
                        <a:pt x="8" y="40"/>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3" name="Freeform 64"/>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4" name="Freeform 65"/>
                <p:cNvSpPr>
                  <a:spLocks/>
                </p:cNvSpPr>
                <p:nvPr/>
              </p:nvSpPr>
              <p:spPr bwMode="auto">
                <a:xfrm>
                  <a:off x="971551" y="3663951"/>
                  <a:ext cx="25400" cy="60325"/>
                </a:xfrm>
                <a:custGeom>
                  <a:avLst/>
                  <a:gdLst>
                    <a:gd name="T0" fmla="*/ 8 w 16"/>
                    <a:gd name="T1" fmla="*/ 38 h 38"/>
                    <a:gd name="T2" fmla="*/ 8 w 16"/>
                    <a:gd name="T3" fmla="*/ 38 h 38"/>
                    <a:gd name="T4" fmla="*/ 6 w 16"/>
                    <a:gd name="T5" fmla="*/ 38 h 38"/>
                    <a:gd name="T6" fmla="*/ 4 w 16"/>
                    <a:gd name="T7" fmla="*/ 36 h 38"/>
                    <a:gd name="T8" fmla="*/ 2 w 16"/>
                    <a:gd name="T9" fmla="*/ 34 h 38"/>
                    <a:gd name="T10" fmla="*/ 0 w 16"/>
                    <a:gd name="T11" fmla="*/ 30 h 38"/>
                    <a:gd name="T12" fmla="*/ 0 w 16"/>
                    <a:gd name="T13" fmla="*/ 8 h 38"/>
                    <a:gd name="T14" fmla="*/ 0 w 16"/>
                    <a:gd name="T15" fmla="*/ 8 h 38"/>
                    <a:gd name="T16" fmla="*/ 2 w 16"/>
                    <a:gd name="T17" fmla="*/ 4 h 38"/>
                    <a:gd name="T18" fmla="*/ 4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4" y="36"/>
                      </a:lnTo>
                      <a:lnTo>
                        <a:pt x="2" y="34"/>
                      </a:lnTo>
                      <a:lnTo>
                        <a:pt x="0" y="30"/>
                      </a:lnTo>
                      <a:lnTo>
                        <a:pt x="0" y="8"/>
                      </a:lnTo>
                      <a:lnTo>
                        <a:pt x="0" y="8"/>
                      </a:lnTo>
                      <a:lnTo>
                        <a:pt x="2" y="4"/>
                      </a:lnTo>
                      <a:lnTo>
                        <a:pt x="4"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5" name="Freeform 66"/>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6" name="Freeform 67"/>
                <p:cNvSpPr>
                  <a:spLocks/>
                </p:cNvSpPr>
                <p:nvPr/>
              </p:nvSpPr>
              <p:spPr bwMode="auto">
                <a:xfrm>
                  <a:off x="102870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7" name="Freeform 68"/>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8" name="Freeform 69"/>
                <p:cNvSpPr>
                  <a:spLocks/>
                </p:cNvSpPr>
                <p:nvPr/>
              </p:nvSpPr>
              <p:spPr bwMode="auto">
                <a:xfrm>
                  <a:off x="1085851" y="366395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9" name="Freeform 70"/>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0" name="Freeform 71"/>
                <p:cNvSpPr>
                  <a:spLocks/>
                </p:cNvSpPr>
                <p:nvPr/>
              </p:nvSpPr>
              <p:spPr bwMode="auto">
                <a:xfrm>
                  <a:off x="1155701"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1" name="Freeform 72"/>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2" name="Freeform 73"/>
                <p:cNvSpPr>
                  <a:spLocks/>
                </p:cNvSpPr>
                <p:nvPr/>
              </p:nvSpPr>
              <p:spPr bwMode="auto">
                <a:xfrm>
                  <a:off x="1211263" y="3733801"/>
                  <a:ext cx="25400" cy="60325"/>
                </a:xfrm>
                <a:custGeom>
                  <a:avLst/>
                  <a:gdLst>
                    <a:gd name="T0" fmla="*/ 8 w 16"/>
                    <a:gd name="T1" fmla="*/ 38 h 38"/>
                    <a:gd name="T2" fmla="*/ 8 w 16"/>
                    <a:gd name="T3" fmla="*/ 38 h 38"/>
                    <a:gd name="T4" fmla="*/ 6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6 w 16"/>
                    <a:gd name="T21" fmla="*/ 0 h 38"/>
                    <a:gd name="T22" fmla="*/ 8 w 16"/>
                    <a:gd name="T23" fmla="*/ 0 h 38"/>
                    <a:gd name="T24" fmla="*/ 8 w 16"/>
                    <a:gd name="T25" fmla="*/ 0 h 38"/>
                    <a:gd name="T26" fmla="*/ 12 w 16"/>
                    <a:gd name="T27" fmla="*/ 0 h 38"/>
                    <a:gd name="T28" fmla="*/ 14 w 16"/>
                    <a:gd name="T29" fmla="*/ 2 h 38"/>
                    <a:gd name="T30" fmla="*/ 16 w 16"/>
                    <a:gd name="T31" fmla="*/ 4 h 38"/>
                    <a:gd name="T32" fmla="*/ 16 w 16"/>
                    <a:gd name="T33" fmla="*/ 8 h 38"/>
                    <a:gd name="T34" fmla="*/ 16 w 16"/>
                    <a:gd name="T35" fmla="*/ 30 h 38"/>
                    <a:gd name="T36" fmla="*/ 16 w 16"/>
                    <a:gd name="T37" fmla="*/ 30 h 38"/>
                    <a:gd name="T38" fmla="*/ 16 w 16"/>
                    <a:gd name="T39" fmla="*/ 34 h 38"/>
                    <a:gd name="T40" fmla="*/ 14 w 16"/>
                    <a:gd name="T41" fmla="*/ 36 h 38"/>
                    <a:gd name="T42" fmla="*/ 12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6" y="38"/>
                      </a:lnTo>
                      <a:lnTo>
                        <a:pt x="2" y="36"/>
                      </a:lnTo>
                      <a:lnTo>
                        <a:pt x="0" y="34"/>
                      </a:lnTo>
                      <a:lnTo>
                        <a:pt x="0" y="30"/>
                      </a:lnTo>
                      <a:lnTo>
                        <a:pt x="0" y="8"/>
                      </a:lnTo>
                      <a:lnTo>
                        <a:pt x="0" y="8"/>
                      </a:lnTo>
                      <a:lnTo>
                        <a:pt x="0" y="4"/>
                      </a:lnTo>
                      <a:lnTo>
                        <a:pt x="2" y="2"/>
                      </a:lnTo>
                      <a:lnTo>
                        <a:pt x="6" y="0"/>
                      </a:lnTo>
                      <a:lnTo>
                        <a:pt x="8" y="0"/>
                      </a:lnTo>
                      <a:lnTo>
                        <a:pt x="8" y="0"/>
                      </a:lnTo>
                      <a:lnTo>
                        <a:pt x="12" y="0"/>
                      </a:lnTo>
                      <a:lnTo>
                        <a:pt x="14" y="2"/>
                      </a:lnTo>
                      <a:lnTo>
                        <a:pt x="16" y="4"/>
                      </a:lnTo>
                      <a:lnTo>
                        <a:pt x="16" y="8"/>
                      </a:lnTo>
                      <a:lnTo>
                        <a:pt x="16" y="30"/>
                      </a:lnTo>
                      <a:lnTo>
                        <a:pt x="16" y="30"/>
                      </a:lnTo>
                      <a:lnTo>
                        <a:pt x="16" y="34"/>
                      </a:lnTo>
                      <a:lnTo>
                        <a:pt x="14" y="36"/>
                      </a:lnTo>
                      <a:lnTo>
                        <a:pt x="12"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3" name="Freeform 74"/>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4" name="Freeform 75"/>
                <p:cNvSpPr>
                  <a:spLocks/>
                </p:cNvSpPr>
                <p:nvPr/>
              </p:nvSpPr>
              <p:spPr bwMode="auto">
                <a:xfrm>
                  <a:off x="1268413" y="3733801"/>
                  <a:ext cx="25400" cy="60325"/>
                </a:xfrm>
                <a:custGeom>
                  <a:avLst/>
                  <a:gdLst>
                    <a:gd name="T0" fmla="*/ 8 w 16"/>
                    <a:gd name="T1" fmla="*/ 38 h 38"/>
                    <a:gd name="T2" fmla="*/ 8 w 16"/>
                    <a:gd name="T3" fmla="*/ 38 h 38"/>
                    <a:gd name="T4" fmla="*/ 4 w 16"/>
                    <a:gd name="T5" fmla="*/ 38 h 38"/>
                    <a:gd name="T6" fmla="*/ 2 w 16"/>
                    <a:gd name="T7" fmla="*/ 36 h 38"/>
                    <a:gd name="T8" fmla="*/ 0 w 16"/>
                    <a:gd name="T9" fmla="*/ 34 h 38"/>
                    <a:gd name="T10" fmla="*/ 0 w 16"/>
                    <a:gd name="T11" fmla="*/ 30 h 38"/>
                    <a:gd name="T12" fmla="*/ 0 w 16"/>
                    <a:gd name="T13" fmla="*/ 8 h 38"/>
                    <a:gd name="T14" fmla="*/ 0 w 16"/>
                    <a:gd name="T15" fmla="*/ 8 h 38"/>
                    <a:gd name="T16" fmla="*/ 0 w 16"/>
                    <a:gd name="T17" fmla="*/ 4 h 38"/>
                    <a:gd name="T18" fmla="*/ 2 w 16"/>
                    <a:gd name="T19" fmla="*/ 2 h 38"/>
                    <a:gd name="T20" fmla="*/ 4 w 16"/>
                    <a:gd name="T21" fmla="*/ 0 h 38"/>
                    <a:gd name="T22" fmla="*/ 8 w 16"/>
                    <a:gd name="T23" fmla="*/ 0 h 38"/>
                    <a:gd name="T24" fmla="*/ 8 w 16"/>
                    <a:gd name="T25" fmla="*/ 0 h 38"/>
                    <a:gd name="T26" fmla="*/ 10 w 16"/>
                    <a:gd name="T27" fmla="*/ 0 h 38"/>
                    <a:gd name="T28" fmla="*/ 12 w 16"/>
                    <a:gd name="T29" fmla="*/ 2 h 38"/>
                    <a:gd name="T30" fmla="*/ 14 w 16"/>
                    <a:gd name="T31" fmla="*/ 4 h 38"/>
                    <a:gd name="T32" fmla="*/ 16 w 16"/>
                    <a:gd name="T33" fmla="*/ 8 h 38"/>
                    <a:gd name="T34" fmla="*/ 16 w 16"/>
                    <a:gd name="T35" fmla="*/ 30 h 38"/>
                    <a:gd name="T36" fmla="*/ 16 w 16"/>
                    <a:gd name="T37" fmla="*/ 30 h 38"/>
                    <a:gd name="T38" fmla="*/ 14 w 16"/>
                    <a:gd name="T39" fmla="*/ 34 h 38"/>
                    <a:gd name="T40" fmla="*/ 12 w 16"/>
                    <a:gd name="T41" fmla="*/ 36 h 38"/>
                    <a:gd name="T42" fmla="*/ 10 w 16"/>
                    <a:gd name="T43" fmla="*/ 38 h 38"/>
                    <a:gd name="T44" fmla="*/ 8 w 16"/>
                    <a:gd name="T4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38">
                      <a:moveTo>
                        <a:pt x="8" y="38"/>
                      </a:moveTo>
                      <a:lnTo>
                        <a:pt x="8" y="38"/>
                      </a:lnTo>
                      <a:lnTo>
                        <a:pt x="4" y="38"/>
                      </a:lnTo>
                      <a:lnTo>
                        <a:pt x="2" y="36"/>
                      </a:lnTo>
                      <a:lnTo>
                        <a:pt x="0" y="34"/>
                      </a:lnTo>
                      <a:lnTo>
                        <a:pt x="0" y="30"/>
                      </a:lnTo>
                      <a:lnTo>
                        <a:pt x="0" y="8"/>
                      </a:lnTo>
                      <a:lnTo>
                        <a:pt x="0" y="8"/>
                      </a:lnTo>
                      <a:lnTo>
                        <a:pt x="0" y="4"/>
                      </a:lnTo>
                      <a:lnTo>
                        <a:pt x="2" y="2"/>
                      </a:lnTo>
                      <a:lnTo>
                        <a:pt x="4" y="0"/>
                      </a:lnTo>
                      <a:lnTo>
                        <a:pt x="8" y="0"/>
                      </a:lnTo>
                      <a:lnTo>
                        <a:pt x="8" y="0"/>
                      </a:lnTo>
                      <a:lnTo>
                        <a:pt x="10" y="0"/>
                      </a:lnTo>
                      <a:lnTo>
                        <a:pt x="12" y="2"/>
                      </a:lnTo>
                      <a:lnTo>
                        <a:pt x="14" y="4"/>
                      </a:lnTo>
                      <a:lnTo>
                        <a:pt x="16" y="8"/>
                      </a:lnTo>
                      <a:lnTo>
                        <a:pt x="16" y="30"/>
                      </a:lnTo>
                      <a:lnTo>
                        <a:pt x="16" y="30"/>
                      </a:lnTo>
                      <a:lnTo>
                        <a:pt x="14" y="34"/>
                      </a:lnTo>
                      <a:lnTo>
                        <a:pt x="12" y="36"/>
                      </a:lnTo>
                      <a:lnTo>
                        <a:pt x="10" y="38"/>
                      </a:lnTo>
                      <a:lnTo>
                        <a:pt x="8" y="3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76"/>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6" name="Freeform 77"/>
                <p:cNvSpPr>
                  <a:spLocks/>
                </p:cNvSpPr>
                <p:nvPr/>
              </p:nvSpPr>
              <p:spPr bwMode="auto">
                <a:xfrm>
                  <a:off x="1155701"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7" name="Freeform 78"/>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8" name="Freeform 79"/>
                <p:cNvSpPr>
                  <a:spLocks/>
                </p:cNvSpPr>
                <p:nvPr/>
              </p:nvSpPr>
              <p:spPr bwMode="auto">
                <a:xfrm>
                  <a:off x="1211263" y="3816351"/>
                  <a:ext cx="25400" cy="65088"/>
                </a:xfrm>
                <a:custGeom>
                  <a:avLst/>
                  <a:gdLst>
                    <a:gd name="T0" fmla="*/ 8 w 16"/>
                    <a:gd name="T1" fmla="*/ 41 h 41"/>
                    <a:gd name="T2" fmla="*/ 8 w 16"/>
                    <a:gd name="T3" fmla="*/ 41 h 41"/>
                    <a:gd name="T4" fmla="*/ 6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6 w 16"/>
                    <a:gd name="T21" fmla="*/ 2 h 41"/>
                    <a:gd name="T22" fmla="*/ 8 w 16"/>
                    <a:gd name="T23" fmla="*/ 0 h 41"/>
                    <a:gd name="T24" fmla="*/ 8 w 16"/>
                    <a:gd name="T25" fmla="*/ 0 h 41"/>
                    <a:gd name="T26" fmla="*/ 12 w 16"/>
                    <a:gd name="T27" fmla="*/ 2 h 41"/>
                    <a:gd name="T28" fmla="*/ 14 w 16"/>
                    <a:gd name="T29" fmla="*/ 2 h 41"/>
                    <a:gd name="T30" fmla="*/ 16 w 16"/>
                    <a:gd name="T31" fmla="*/ 6 h 41"/>
                    <a:gd name="T32" fmla="*/ 16 w 16"/>
                    <a:gd name="T33" fmla="*/ 8 h 41"/>
                    <a:gd name="T34" fmla="*/ 16 w 16"/>
                    <a:gd name="T35" fmla="*/ 33 h 41"/>
                    <a:gd name="T36" fmla="*/ 16 w 16"/>
                    <a:gd name="T37" fmla="*/ 33 h 41"/>
                    <a:gd name="T38" fmla="*/ 16 w 16"/>
                    <a:gd name="T39" fmla="*/ 35 h 41"/>
                    <a:gd name="T40" fmla="*/ 14 w 16"/>
                    <a:gd name="T41" fmla="*/ 37 h 41"/>
                    <a:gd name="T42" fmla="*/ 12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6" y="39"/>
                      </a:lnTo>
                      <a:lnTo>
                        <a:pt x="2" y="37"/>
                      </a:lnTo>
                      <a:lnTo>
                        <a:pt x="0" y="35"/>
                      </a:lnTo>
                      <a:lnTo>
                        <a:pt x="0" y="33"/>
                      </a:lnTo>
                      <a:lnTo>
                        <a:pt x="0" y="8"/>
                      </a:lnTo>
                      <a:lnTo>
                        <a:pt x="0" y="8"/>
                      </a:lnTo>
                      <a:lnTo>
                        <a:pt x="0" y="6"/>
                      </a:lnTo>
                      <a:lnTo>
                        <a:pt x="2" y="2"/>
                      </a:lnTo>
                      <a:lnTo>
                        <a:pt x="6" y="2"/>
                      </a:lnTo>
                      <a:lnTo>
                        <a:pt x="8" y="0"/>
                      </a:lnTo>
                      <a:lnTo>
                        <a:pt x="8" y="0"/>
                      </a:lnTo>
                      <a:lnTo>
                        <a:pt x="12" y="2"/>
                      </a:lnTo>
                      <a:lnTo>
                        <a:pt x="14" y="2"/>
                      </a:lnTo>
                      <a:lnTo>
                        <a:pt x="16" y="6"/>
                      </a:lnTo>
                      <a:lnTo>
                        <a:pt x="16" y="8"/>
                      </a:lnTo>
                      <a:lnTo>
                        <a:pt x="16" y="33"/>
                      </a:lnTo>
                      <a:lnTo>
                        <a:pt x="16" y="33"/>
                      </a:lnTo>
                      <a:lnTo>
                        <a:pt x="16" y="35"/>
                      </a:lnTo>
                      <a:lnTo>
                        <a:pt x="14" y="37"/>
                      </a:lnTo>
                      <a:lnTo>
                        <a:pt x="12"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9" name="Freeform 80"/>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0" name="Freeform 81"/>
                <p:cNvSpPr>
                  <a:spLocks/>
                </p:cNvSpPr>
                <p:nvPr/>
              </p:nvSpPr>
              <p:spPr bwMode="auto">
                <a:xfrm>
                  <a:off x="1268413" y="3816351"/>
                  <a:ext cx="25400" cy="65088"/>
                </a:xfrm>
                <a:custGeom>
                  <a:avLst/>
                  <a:gdLst>
                    <a:gd name="T0" fmla="*/ 8 w 16"/>
                    <a:gd name="T1" fmla="*/ 41 h 41"/>
                    <a:gd name="T2" fmla="*/ 8 w 16"/>
                    <a:gd name="T3" fmla="*/ 41 h 41"/>
                    <a:gd name="T4" fmla="*/ 4 w 16"/>
                    <a:gd name="T5" fmla="*/ 39 h 41"/>
                    <a:gd name="T6" fmla="*/ 2 w 16"/>
                    <a:gd name="T7" fmla="*/ 37 h 41"/>
                    <a:gd name="T8" fmla="*/ 0 w 16"/>
                    <a:gd name="T9" fmla="*/ 35 h 41"/>
                    <a:gd name="T10" fmla="*/ 0 w 16"/>
                    <a:gd name="T11" fmla="*/ 33 h 41"/>
                    <a:gd name="T12" fmla="*/ 0 w 16"/>
                    <a:gd name="T13" fmla="*/ 8 h 41"/>
                    <a:gd name="T14" fmla="*/ 0 w 16"/>
                    <a:gd name="T15" fmla="*/ 8 h 41"/>
                    <a:gd name="T16" fmla="*/ 0 w 16"/>
                    <a:gd name="T17" fmla="*/ 6 h 41"/>
                    <a:gd name="T18" fmla="*/ 2 w 16"/>
                    <a:gd name="T19" fmla="*/ 2 h 41"/>
                    <a:gd name="T20" fmla="*/ 4 w 16"/>
                    <a:gd name="T21" fmla="*/ 2 h 41"/>
                    <a:gd name="T22" fmla="*/ 8 w 16"/>
                    <a:gd name="T23" fmla="*/ 0 h 41"/>
                    <a:gd name="T24" fmla="*/ 8 w 16"/>
                    <a:gd name="T25" fmla="*/ 0 h 41"/>
                    <a:gd name="T26" fmla="*/ 10 w 16"/>
                    <a:gd name="T27" fmla="*/ 2 h 41"/>
                    <a:gd name="T28" fmla="*/ 12 w 16"/>
                    <a:gd name="T29" fmla="*/ 2 h 41"/>
                    <a:gd name="T30" fmla="*/ 14 w 16"/>
                    <a:gd name="T31" fmla="*/ 6 h 41"/>
                    <a:gd name="T32" fmla="*/ 16 w 16"/>
                    <a:gd name="T33" fmla="*/ 8 h 41"/>
                    <a:gd name="T34" fmla="*/ 16 w 16"/>
                    <a:gd name="T35" fmla="*/ 33 h 41"/>
                    <a:gd name="T36" fmla="*/ 16 w 16"/>
                    <a:gd name="T37" fmla="*/ 33 h 41"/>
                    <a:gd name="T38" fmla="*/ 14 w 16"/>
                    <a:gd name="T39" fmla="*/ 35 h 41"/>
                    <a:gd name="T40" fmla="*/ 12 w 16"/>
                    <a:gd name="T41" fmla="*/ 37 h 41"/>
                    <a:gd name="T42" fmla="*/ 10 w 16"/>
                    <a:gd name="T43" fmla="*/ 39 h 41"/>
                    <a:gd name="T44" fmla="*/ 8 w 16"/>
                    <a:gd name="T4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1">
                      <a:moveTo>
                        <a:pt x="8" y="41"/>
                      </a:moveTo>
                      <a:lnTo>
                        <a:pt x="8" y="41"/>
                      </a:lnTo>
                      <a:lnTo>
                        <a:pt x="4" y="39"/>
                      </a:lnTo>
                      <a:lnTo>
                        <a:pt x="2" y="37"/>
                      </a:lnTo>
                      <a:lnTo>
                        <a:pt x="0" y="35"/>
                      </a:lnTo>
                      <a:lnTo>
                        <a:pt x="0" y="33"/>
                      </a:lnTo>
                      <a:lnTo>
                        <a:pt x="0" y="8"/>
                      </a:lnTo>
                      <a:lnTo>
                        <a:pt x="0" y="8"/>
                      </a:lnTo>
                      <a:lnTo>
                        <a:pt x="0" y="6"/>
                      </a:lnTo>
                      <a:lnTo>
                        <a:pt x="2" y="2"/>
                      </a:lnTo>
                      <a:lnTo>
                        <a:pt x="4" y="2"/>
                      </a:lnTo>
                      <a:lnTo>
                        <a:pt x="8" y="0"/>
                      </a:lnTo>
                      <a:lnTo>
                        <a:pt x="8" y="0"/>
                      </a:lnTo>
                      <a:lnTo>
                        <a:pt x="10" y="2"/>
                      </a:lnTo>
                      <a:lnTo>
                        <a:pt x="12" y="2"/>
                      </a:lnTo>
                      <a:lnTo>
                        <a:pt x="14" y="6"/>
                      </a:lnTo>
                      <a:lnTo>
                        <a:pt x="16" y="8"/>
                      </a:lnTo>
                      <a:lnTo>
                        <a:pt x="16" y="33"/>
                      </a:lnTo>
                      <a:lnTo>
                        <a:pt x="16" y="33"/>
                      </a:lnTo>
                      <a:lnTo>
                        <a:pt x="14" y="35"/>
                      </a:lnTo>
                      <a:lnTo>
                        <a:pt x="12" y="37"/>
                      </a:lnTo>
                      <a:lnTo>
                        <a:pt x="10" y="39"/>
                      </a:lnTo>
                      <a:lnTo>
                        <a:pt x="8" y="41"/>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1" name="Freeform 82"/>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2" name="Freeform 83"/>
                <p:cNvSpPr>
                  <a:spLocks/>
                </p:cNvSpPr>
                <p:nvPr/>
              </p:nvSpPr>
              <p:spPr bwMode="auto">
                <a:xfrm>
                  <a:off x="1028701" y="3389313"/>
                  <a:ext cx="25400" cy="130175"/>
                </a:xfrm>
                <a:custGeom>
                  <a:avLst/>
                  <a:gdLst>
                    <a:gd name="T0" fmla="*/ 8 w 16"/>
                    <a:gd name="T1" fmla="*/ 82 h 82"/>
                    <a:gd name="T2" fmla="*/ 8 w 16"/>
                    <a:gd name="T3" fmla="*/ 82 h 82"/>
                    <a:gd name="T4" fmla="*/ 4 w 16"/>
                    <a:gd name="T5" fmla="*/ 82 h 82"/>
                    <a:gd name="T6" fmla="*/ 2 w 16"/>
                    <a:gd name="T7" fmla="*/ 80 h 82"/>
                    <a:gd name="T8" fmla="*/ 0 w 16"/>
                    <a:gd name="T9" fmla="*/ 78 h 82"/>
                    <a:gd name="T10" fmla="*/ 0 w 16"/>
                    <a:gd name="T11" fmla="*/ 74 h 82"/>
                    <a:gd name="T12" fmla="*/ 0 w 16"/>
                    <a:gd name="T13" fmla="*/ 8 h 82"/>
                    <a:gd name="T14" fmla="*/ 0 w 16"/>
                    <a:gd name="T15" fmla="*/ 8 h 82"/>
                    <a:gd name="T16" fmla="*/ 0 w 16"/>
                    <a:gd name="T17" fmla="*/ 4 h 82"/>
                    <a:gd name="T18" fmla="*/ 2 w 16"/>
                    <a:gd name="T19" fmla="*/ 2 h 82"/>
                    <a:gd name="T20" fmla="*/ 4 w 16"/>
                    <a:gd name="T21" fmla="*/ 0 h 82"/>
                    <a:gd name="T22" fmla="*/ 8 w 16"/>
                    <a:gd name="T23" fmla="*/ 0 h 82"/>
                    <a:gd name="T24" fmla="*/ 8 w 16"/>
                    <a:gd name="T25" fmla="*/ 0 h 82"/>
                    <a:gd name="T26" fmla="*/ 12 w 16"/>
                    <a:gd name="T27" fmla="*/ 0 h 82"/>
                    <a:gd name="T28" fmla="*/ 14 w 16"/>
                    <a:gd name="T29" fmla="*/ 2 h 82"/>
                    <a:gd name="T30" fmla="*/ 16 w 16"/>
                    <a:gd name="T31" fmla="*/ 4 h 82"/>
                    <a:gd name="T32" fmla="*/ 16 w 16"/>
                    <a:gd name="T33" fmla="*/ 8 h 82"/>
                    <a:gd name="T34" fmla="*/ 16 w 16"/>
                    <a:gd name="T35" fmla="*/ 74 h 82"/>
                    <a:gd name="T36" fmla="*/ 16 w 16"/>
                    <a:gd name="T37" fmla="*/ 74 h 82"/>
                    <a:gd name="T38" fmla="*/ 16 w 16"/>
                    <a:gd name="T39" fmla="*/ 78 h 82"/>
                    <a:gd name="T40" fmla="*/ 14 w 16"/>
                    <a:gd name="T41" fmla="*/ 80 h 82"/>
                    <a:gd name="T42" fmla="*/ 12 w 16"/>
                    <a:gd name="T43" fmla="*/ 82 h 82"/>
                    <a:gd name="T44" fmla="*/ 8 w 16"/>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82">
                      <a:moveTo>
                        <a:pt x="8" y="82"/>
                      </a:moveTo>
                      <a:lnTo>
                        <a:pt x="8" y="82"/>
                      </a:lnTo>
                      <a:lnTo>
                        <a:pt x="4" y="82"/>
                      </a:lnTo>
                      <a:lnTo>
                        <a:pt x="2" y="80"/>
                      </a:lnTo>
                      <a:lnTo>
                        <a:pt x="0" y="78"/>
                      </a:lnTo>
                      <a:lnTo>
                        <a:pt x="0" y="74"/>
                      </a:lnTo>
                      <a:lnTo>
                        <a:pt x="0" y="8"/>
                      </a:lnTo>
                      <a:lnTo>
                        <a:pt x="0" y="8"/>
                      </a:lnTo>
                      <a:lnTo>
                        <a:pt x="0" y="4"/>
                      </a:lnTo>
                      <a:lnTo>
                        <a:pt x="2" y="2"/>
                      </a:lnTo>
                      <a:lnTo>
                        <a:pt x="4" y="0"/>
                      </a:lnTo>
                      <a:lnTo>
                        <a:pt x="8" y="0"/>
                      </a:lnTo>
                      <a:lnTo>
                        <a:pt x="8" y="0"/>
                      </a:lnTo>
                      <a:lnTo>
                        <a:pt x="12" y="0"/>
                      </a:lnTo>
                      <a:lnTo>
                        <a:pt x="14" y="2"/>
                      </a:lnTo>
                      <a:lnTo>
                        <a:pt x="16" y="4"/>
                      </a:lnTo>
                      <a:lnTo>
                        <a:pt x="16" y="8"/>
                      </a:lnTo>
                      <a:lnTo>
                        <a:pt x="16" y="74"/>
                      </a:lnTo>
                      <a:lnTo>
                        <a:pt x="16" y="74"/>
                      </a:lnTo>
                      <a:lnTo>
                        <a:pt x="16" y="78"/>
                      </a:lnTo>
                      <a:lnTo>
                        <a:pt x="14" y="80"/>
                      </a:lnTo>
                      <a:lnTo>
                        <a:pt x="12" y="82"/>
                      </a:lnTo>
                      <a:lnTo>
                        <a:pt x="8" y="82"/>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3" name="Freeform 84"/>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24" name="Freeform 85"/>
                <p:cNvSpPr>
                  <a:spLocks/>
                </p:cNvSpPr>
                <p:nvPr/>
              </p:nvSpPr>
              <p:spPr bwMode="auto">
                <a:xfrm>
                  <a:off x="965201" y="3392488"/>
                  <a:ext cx="88900" cy="76200"/>
                </a:xfrm>
                <a:custGeom>
                  <a:avLst/>
                  <a:gdLst>
                    <a:gd name="T0" fmla="*/ 48 w 56"/>
                    <a:gd name="T1" fmla="*/ 48 h 48"/>
                    <a:gd name="T2" fmla="*/ 8 w 56"/>
                    <a:gd name="T3" fmla="*/ 48 h 48"/>
                    <a:gd name="T4" fmla="*/ 8 w 56"/>
                    <a:gd name="T5" fmla="*/ 48 h 48"/>
                    <a:gd name="T6" fmla="*/ 4 w 56"/>
                    <a:gd name="T7" fmla="*/ 46 h 48"/>
                    <a:gd name="T8" fmla="*/ 2 w 56"/>
                    <a:gd name="T9" fmla="*/ 44 h 48"/>
                    <a:gd name="T10" fmla="*/ 0 w 56"/>
                    <a:gd name="T11" fmla="*/ 42 h 48"/>
                    <a:gd name="T12" fmla="*/ 0 w 56"/>
                    <a:gd name="T13" fmla="*/ 40 h 48"/>
                    <a:gd name="T14" fmla="*/ 0 w 56"/>
                    <a:gd name="T15" fmla="*/ 8 h 48"/>
                    <a:gd name="T16" fmla="*/ 0 w 56"/>
                    <a:gd name="T17" fmla="*/ 8 h 48"/>
                    <a:gd name="T18" fmla="*/ 0 w 56"/>
                    <a:gd name="T19" fmla="*/ 6 h 48"/>
                    <a:gd name="T20" fmla="*/ 2 w 56"/>
                    <a:gd name="T21" fmla="*/ 2 h 48"/>
                    <a:gd name="T22" fmla="*/ 4 w 56"/>
                    <a:gd name="T23" fmla="*/ 2 h 48"/>
                    <a:gd name="T24" fmla="*/ 8 w 56"/>
                    <a:gd name="T25" fmla="*/ 0 h 48"/>
                    <a:gd name="T26" fmla="*/ 48 w 56"/>
                    <a:gd name="T27" fmla="*/ 0 h 48"/>
                    <a:gd name="T28" fmla="*/ 48 w 56"/>
                    <a:gd name="T29" fmla="*/ 0 h 48"/>
                    <a:gd name="T30" fmla="*/ 52 w 56"/>
                    <a:gd name="T31" fmla="*/ 2 h 48"/>
                    <a:gd name="T32" fmla="*/ 54 w 56"/>
                    <a:gd name="T33" fmla="*/ 2 h 48"/>
                    <a:gd name="T34" fmla="*/ 56 w 56"/>
                    <a:gd name="T35" fmla="*/ 6 h 48"/>
                    <a:gd name="T36" fmla="*/ 56 w 56"/>
                    <a:gd name="T37" fmla="*/ 8 h 48"/>
                    <a:gd name="T38" fmla="*/ 56 w 56"/>
                    <a:gd name="T39" fmla="*/ 8 h 48"/>
                    <a:gd name="T40" fmla="*/ 56 w 56"/>
                    <a:gd name="T41" fmla="*/ 12 h 48"/>
                    <a:gd name="T42" fmla="*/ 54 w 56"/>
                    <a:gd name="T43" fmla="*/ 14 h 48"/>
                    <a:gd name="T44" fmla="*/ 52 w 56"/>
                    <a:gd name="T45" fmla="*/ 16 h 48"/>
                    <a:gd name="T46" fmla="*/ 48 w 56"/>
                    <a:gd name="T47" fmla="*/ 16 h 48"/>
                    <a:gd name="T48" fmla="*/ 16 w 56"/>
                    <a:gd name="T49" fmla="*/ 16 h 48"/>
                    <a:gd name="T50" fmla="*/ 16 w 56"/>
                    <a:gd name="T51" fmla="*/ 32 h 48"/>
                    <a:gd name="T52" fmla="*/ 48 w 56"/>
                    <a:gd name="T53" fmla="*/ 32 h 48"/>
                    <a:gd name="T54" fmla="*/ 48 w 56"/>
                    <a:gd name="T55" fmla="*/ 32 h 48"/>
                    <a:gd name="T56" fmla="*/ 52 w 56"/>
                    <a:gd name="T57" fmla="*/ 32 h 48"/>
                    <a:gd name="T58" fmla="*/ 54 w 56"/>
                    <a:gd name="T59" fmla="*/ 34 h 48"/>
                    <a:gd name="T60" fmla="*/ 56 w 56"/>
                    <a:gd name="T61" fmla="*/ 36 h 48"/>
                    <a:gd name="T62" fmla="*/ 56 w 56"/>
                    <a:gd name="T63" fmla="*/ 40 h 48"/>
                    <a:gd name="T64" fmla="*/ 56 w 56"/>
                    <a:gd name="T65" fmla="*/ 40 h 48"/>
                    <a:gd name="T66" fmla="*/ 56 w 56"/>
                    <a:gd name="T67" fmla="*/ 42 h 48"/>
                    <a:gd name="T68" fmla="*/ 54 w 56"/>
                    <a:gd name="T69" fmla="*/ 44 h 48"/>
                    <a:gd name="T70" fmla="*/ 52 w 56"/>
                    <a:gd name="T71" fmla="*/ 46 h 48"/>
                    <a:gd name="T72" fmla="*/ 48 w 56"/>
                    <a:gd name="T7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48">
                      <a:moveTo>
                        <a:pt x="48" y="48"/>
                      </a:moveTo>
                      <a:lnTo>
                        <a:pt x="8" y="48"/>
                      </a:lnTo>
                      <a:lnTo>
                        <a:pt x="8" y="48"/>
                      </a:lnTo>
                      <a:lnTo>
                        <a:pt x="4" y="46"/>
                      </a:lnTo>
                      <a:lnTo>
                        <a:pt x="2" y="44"/>
                      </a:lnTo>
                      <a:lnTo>
                        <a:pt x="0" y="42"/>
                      </a:lnTo>
                      <a:lnTo>
                        <a:pt x="0" y="40"/>
                      </a:lnTo>
                      <a:lnTo>
                        <a:pt x="0" y="8"/>
                      </a:lnTo>
                      <a:lnTo>
                        <a:pt x="0" y="8"/>
                      </a:lnTo>
                      <a:lnTo>
                        <a:pt x="0" y="6"/>
                      </a:lnTo>
                      <a:lnTo>
                        <a:pt x="2" y="2"/>
                      </a:lnTo>
                      <a:lnTo>
                        <a:pt x="4" y="2"/>
                      </a:lnTo>
                      <a:lnTo>
                        <a:pt x="8" y="0"/>
                      </a:lnTo>
                      <a:lnTo>
                        <a:pt x="48" y="0"/>
                      </a:lnTo>
                      <a:lnTo>
                        <a:pt x="48" y="0"/>
                      </a:lnTo>
                      <a:lnTo>
                        <a:pt x="52" y="2"/>
                      </a:lnTo>
                      <a:lnTo>
                        <a:pt x="54" y="2"/>
                      </a:lnTo>
                      <a:lnTo>
                        <a:pt x="56" y="6"/>
                      </a:lnTo>
                      <a:lnTo>
                        <a:pt x="56" y="8"/>
                      </a:lnTo>
                      <a:lnTo>
                        <a:pt x="56" y="8"/>
                      </a:lnTo>
                      <a:lnTo>
                        <a:pt x="56" y="12"/>
                      </a:lnTo>
                      <a:lnTo>
                        <a:pt x="54" y="14"/>
                      </a:lnTo>
                      <a:lnTo>
                        <a:pt x="52" y="16"/>
                      </a:lnTo>
                      <a:lnTo>
                        <a:pt x="48" y="16"/>
                      </a:lnTo>
                      <a:lnTo>
                        <a:pt x="16" y="16"/>
                      </a:lnTo>
                      <a:lnTo>
                        <a:pt x="16" y="32"/>
                      </a:lnTo>
                      <a:lnTo>
                        <a:pt x="48" y="32"/>
                      </a:lnTo>
                      <a:lnTo>
                        <a:pt x="48" y="32"/>
                      </a:lnTo>
                      <a:lnTo>
                        <a:pt x="52" y="32"/>
                      </a:lnTo>
                      <a:lnTo>
                        <a:pt x="54" y="34"/>
                      </a:lnTo>
                      <a:lnTo>
                        <a:pt x="56" y="36"/>
                      </a:lnTo>
                      <a:lnTo>
                        <a:pt x="56" y="40"/>
                      </a:lnTo>
                      <a:lnTo>
                        <a:pt x="56" y="40"/>
                      </a:lnTo>
                      <a:lnTo>
                        <a:pt x="56" y="42"/>
                      </a:lnTo>
                      <a:lnTo>
                        <a:pt x="54" y="44"/>
                      </a:lnTo>
                      <a:lnTo>
                        <a:pt x="52" y="46"/>
                      </a:lnTo>
                      <a:lnTo>
                        <a:pt x="48" y="48"/>
                      </a:ln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721" name="TextBox 720"/>
            <p:cNvSpPr txBox="1"/>
            <p:nvPr/>
          </p:nvSpPr>
          <p:spPr>
            <a:xfrm>
              <a:off x="759987" y="4239904"/>
              <a:ext cx="3437658" cy="646331"/>
            </a:xfrm>
            <a:prstGeom prst="rect">
              <a:avLst/>
            </a:prstGeom>
            <a:noFill/>
          </p:spPr>
          <p:txBody>
            <a:bodyPr wrap="square" rtlCol="0">
              <a:spAutoFit/>
            </a:bodyPr>
            <a:lstStyle/>
            <a:p>
              <a:r>
                <a:rPr lang="en-US" b="1" dirty="0"/>
                <a:t>Battle Ground Public Schools</a:t>
              </a:r>
            </a:p>
            <a:p>
              <a:r>
                <a:rPr lang="en-US" dirty="0"/>
                <a:t>398 students excluded</a:t>
              </a:r>
            </a:p>
          </p:txBody>
        </p:sp>
      </p:grpSp>
    </p:spTree>
    <p:extLst>
      <p:ext uri="{BB962C8B-B14F-4D97-AF65-F5344CB8AC3E}">
        <p14:creationId xmlns:p14="http://schemas.microsoft.com/office/powerpoint/2010/main" val="32693775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flipH="1">
            <a:off x="3503009" y="2371060"/>
            <a:ext cx="647525"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Response: Staffing and Cost</a:t>
            </a:r>
          </a:p>
        </p:txBody>
      </p:sp>
      <p:sp>
        <p:nvSpPr>
          <p:cNvPr id="12" name="Content Placeholder 11"/>
          <p:cNvSpPr>
            <a:spLocks noGrp="1"/>
          </p:cNvSpPr>
          <p:nvPr>
            <p:ph idx="1"/>
          </p:nvPr>
        </p:nvSpPr>
        <p:spPr>
          <a:xfrm>
            <a:off x="3911720" y="1409878"/>
            <a:ext cx="4030803" cy="723275"/>
          </a:xfrm>
        </p:spPr>
        <p:txBody>
          <a:bodyPr>
            <a:spAutoFit/>
          </a:bodyPr>
          <a:lstStyle/>
          <a:p>
            <a:pPr>
              <a:buClr>
                <a:schemeClr val="accent6"/>
              </a:buClr>
            </a:pPr>
            <a:r>
              <a:rPr lang="en-US" b="1" dirty="0">
                <a:solidFill>
                  <a:schemeClr val="accent6"/>
                </a:solidFill>
                <a:cs typeface="Calibri" panose="020F0502020204030204" pitchFamily="34" charset="0"/>
              </a:rPr>
              <a:t>Days in response: 58</a:t>
            </a:r>
          </a:p>
          <a:p>
            <a:pPr>
              <a:buClr>
                <a:schemeClr val="accent6"/>
              </a:buClr>
            </a:pPr>
            <a:r>
              <a:rPr lang="en-US" b="1" dirty="0">
                <a:solidFill>
                  <a:schemeClr val="accent6"/>
                </a:solidFill>
                <a:cs typeface="Calibri" panose="020F0502020204030204" pitchFamily="34" charset="0"/>
              </a:rPr>
              <a:t>Total responders: 237</a:t>
            </a:r>
          </a:p>
        </p:txBody>
      </p:sp>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7869" y="1503525"/>
            <a:ext cx="2865140" cy="3384984"/>
          </a:xfrm>
          <a:prstGeom prst="rect">
            <a:avLst/>
          </a:prstGeom>
          <a:ln w="12700">
            <a:solidFill>
              <a:schemeClr val="accent6"/>
            </a:solidFill>
          </a:ln>
        </p:spPr>
      </p:pic>
      <p:sp>
        <p:nvSpPr>
          <p:cNvPr id="5" name="Content Placeholder 11"/>
          <p:cNvSpPr txBox="1">
            <a:spLocks/>
          </p:cNvSpPr>
          <p:nvPr/>
        </p:nvSpPr>
        <p:spPr>
          <a:xfrm>
            <a:off x="3911720" y="5725825"/>
            <a:ext cx="4030803" cy="369332"/>
          </a:xfrm>
          <a:prstGeom prst="rect">
            <a:avLst/>
          </a:prstGeom>
        </p:spPr>
        <p:txBody>
          <a:bodyPr vert="horz"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chemeClr val="accent6"/>
                </a:solidFill>
                <a:cs typeface="Calibri" panose="020F0502020204030204" pitchFamily="34" charset="0"/>
              </a:rPr>
              <a:t>Cost: $864,678.73</a:t>
            </a:r>
          </a:p>
        </p:txBody>
      </p:sp>
      <p:sp>
        <p:nvSpPr>
          <p:cNvPr id="6" name="Content Placeholder 11"/>
          <p:cNvSpPr txBox="1">
            <a:spLocks/>
          </p:cNvSpPr>
          <p:nvPr/>
        </p:nvSpPr>
        <p:spPr>
          <a:xfrm>
            <a:off x="4000325" y="2194910"/>
            <a:ext cx="4420663" cy="3354765"/>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Daily average: </a:t>
            </a:r>
            <a:r>
              <a:rPr lang="en-US" b="1" dirty="0">
                <a:cs typeface="Calibri" panose="020F0502020204030204" pitchFamily="34" charset="0"/>
              </a:rPr>
              <a:t>40 to 50 </a:t>
            </a:r>
          </a:p>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Clark County Public Health: </a:t>
            </a:r>
            <a:r>
              <a:rPr lang="en-US" b="1" dirty="0">
                <a:cs typeface="Calibri" panose="020F0502020204030204" pitchFamily="34" charset="0"/>
              </a:rPr>
              <a:t>89</a:t>
            </a:r>
          </a:p>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Washington Department of Health: </a:t>
            </a:r>
            <a:r>
              <a:rPr lang="en-US" b="1" dirty="0">
                <a:cs typeface="Calibri" panose="020F0502020204030204" pitchFamily="34" charset="0"/>
              </a:rPr>
              <a:t>57</a:t>
            </a:r>
          </a:p>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Centers for Disease Control and Prevention: </a:t>
            </a:r>
            <a:r>
              <a:rPr lang="en-US" b="1" dirty="0">
                <a:cs typeface="Calibri" panose="020F0502020204030204" pitchFamily="34" charset="0"/>
              </a:rPr>
              <a:t>3</a:t>
            </a:r>
          </a:p>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Medical Reserve Corps: </a:t>
            </a:r>
            <a:r>
              <a:rPr lang="en-US" b="1" dirty="0">
                <a:cs typeface="Calibri" panose="020F0502020204030204" pitchFamily="34" charset="0"/>
              </a:rPr>
              <a:t>50</a:t>
            </a:r>
          </a:p>
          <a:p>
            <a:pPr marL="285750" lvl="1" indent="-285750">
              <a:spcAft>
                <a:spcPts val="1200"/>
              </a:spcAft>
              <a:buClr>
                <a:schemeClr val="accent6"/>
              </a:buClr>
              <a:buFont typeface="Wingdings" panose="05000000000000000000" pitchFamily="2" charset="2"/>
              <a:buChar char="§"/>
            </a:pPr>
            <a:r>
              <a:rPr lang="en-US" dirty="0">
                <a:cs typeface="Calibri" panose="020F0502020204030204" pitchFamily="34" charset="0"/>
              </a:rPr>
              <a:t>Mutual aide, local volunteers, Emergency Management Assistance Compact, Interpreters, others: </a:t>
            </a:r>
            <a:r>
              <a:rPr lang="en-US" b="1" dirty="0">
                <a:cs typeface="Calibri" panose="020F0502020204030204" pitchFamily="34" charset="0"/>
              </a:rPr>
              <a:t>38</a:t>
            </a:r>
          </a:p>
        </p:txBody>
      </p:sp>
    </p:spTree>
    <p:extLst>
      <p:ext uri="{BB962C8B-B14F-4D97-AF65-F5344CB8AC3E}">
        <p14:creationId xmlns:p14="http://schemas.microsoft.com/office/powerpoint/2010/main" val="423838795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9326" b="19326"/>
          <a:stretch>
            <a:fillRect/>
          </a:stretch>
        </p:blipFill>
        <p:spPr/>
      </p:pic>
      <p:sp>
        <p:nvSpPr>
          <p:cNvPr id="4" name="Text Placeholder 3"/>
          <p:cNvSpPr>
            <a:spLocks noGrp="1"/>
          </p:cNvSpPr>
          <p:nvPr>
            <p:ph type="body" sz="quarter" idx="12"/>
          </p:nvPr>
        </p:nvSpPr>
        <p:spPr/>
        <p:txBody>
          <a:bodyPr/>
          <a:lstStyle/>
          <a:p>
            <a:pPr algn="r"/>
            <a:r>
              <a:rPr lang="en-US" dirty="0"/>
              <a:t>Challenges to Immunization</a:t>
            </a:r>
          </a:p>
        </p:txBody>
      </p:sp>
    </p:spTree>
    <p:extLst>
      <p:ext uri="{BB962C8B-B14F-4D97-AF65-F5344CB8AC3E}">
        <p14:creationId xmlns:p14="http://schemas.microsoft.com/office/powerpoint/2010/main" val="29236541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Misinformation on Social Media Sites</a:t>
            </a:r>
            <a:endParaRPr lang="en-US" dirty="0"/>
          </a:p>
        </p:txBody>
      </p:sp>
      <p:sp>
        <p:nvSpPr>
          <p:cNvPr id="2" name="Content Placeholder 1"/>
          <p:cNvSpPr>
            <a:spLocks noGrp="1"/>
          </p:cNvSpPr>
          <p:nvPr>
            <p:ph idx="1"/>
          </p:nvPr>
        </p:nvSpPr>
        <p:spPr>
          <a:xfrm>
            <a:off x="849546" y="1569370"/>
            <a:ext cx="3339687" cy="338554"/>
          </a:xfrm>
        </p:spPr>
        <p:txBody>
          <a:bodyPr wrap="square">
            <a:spAutoFit/>
          </a:bodyPr>
          <a:lstStyle/>
          <a:p>
            <a:r>
              <a:rPr lang="en-US" sz="1600" b="1" dirty="0"/>
              <a:t>False Claims: Measles</a:t>
            </a:r>
          </a:p>
        </p:txBody>
      </p:sp>
      <p:sp>
        <p:nvSpPr>
          <p:cNvPr id="4" name="Content Placeholder 1"/>
          <p:cNvSpPr txBox="1">
            <a:spLocks/>
          </p:cNvSpPr>
          <p:nvPr/>
        </p:nvSpPr>
        <p:spPr>
          <a:xfrm>
            <a:off x="4932447" y="1569370"/>
            <a:ext cx="3339687" cy="338554"/>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dirty="0"/>
              <a:t>False Claims: MMR</a:t>
            </a:r>
          </a:p>
        </p:txBody>
      </p:sp>
      <p:sp>
        <p:nvSpPr>
          <p:cNvPr id="5" name="Content Placeholder 1"/>
          <p:cNvSpPr txBox="1">
            <a:spLocks/>
          </p:cNvSpPr>
          <p:nvPr/>
        </p:nvSpPr>
        <p:spPr>
          <a:xfrm>
            <a:off x="849546" y="4940168"/>
            <a:ext cx="7422588" cy="338554"/>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dirty="0"/>
              <a:t>Data Misinformation</a:t>
            </a:r>
          </a:p>
        </p:txBody>
      </p:sp>
      <p:sp>
        <p:nvSpPr>
          <p:cNvPr id="6" name="Content Placeholder 1"/>
          <p:cNvSpPr txBox="1">
            <a:spLocks/>
          </p:cNvSpPr>
          <p:nvPr/>
        </p:nvSpPr>
        <p:spPr>
          <a:xfrm>
            <a:off x="849547" y="1907924"/>
            <a:ext cx="3339686" cy="1477328"/>
          </a:xfrm>
          <a:prstGeom prst="rect">
            <a:avLst/>
          </a:prstGeom>
          <a:solidFill>
            <a:schemeClr val="accent1">
              <a:lumMod val="20000"/>
              <a:lumOff val="80000"/>
            </a:schemeClr>
          </a:solidFill>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Clr>
                <a:schemeClr val="accent5"/>
              </a:buClr>
              <a:buFont typeface="Wingdings" panose="05000000000000000000" pitchFamily="2" charset="2"/>
              <a:buChar char="§"/>
            </a:pPr>
            <a:r>
              <a:rPr lang="en-US" sz="1600" dirty="0"/>
              <a:t>Getting measles is best way to develop immunity</a:t>
            </a:r>
          </a:p>
          <a:p>
            <a:pPr marL="285750" lvl="1" indent="-285750">
              <a:buClr>
                <a:schemeClr val="accent5"/>
              </a:buClr>
              <a:buFont typeface="Wingdings" panose="05000000000000000000" pitchFamily="2" charset="2"/>
              <a:buChar char="§"/>
            </a:pPr>
            <a:r>
              <a:rPr lang="en-US" sz="1600" dirty="0"/>
              <a:t>Measles prevents cancer</a:t>
            </a:r>
          </a:p>
          <a:p>
            <a:pPr marL="285750" lvl="1" indent="-285750">
              <a:buClr>
                <a:schemeClr val="accent5"/>
              </a:buClr>
              <a:buFont typeface="Wingdings" panose="05000000000000000000" pitchFamily="2" charset="2"/>
              <a:buChar char="§"/>
            </a:pPr>
            <a:r>
              <a:rPr lang="en-US" sz="1600" dirty="0"/>
              <a:t>Measles is benign (no deaths or complications)</a:t>
            </a:r>
          </a:p>
        </p:txBody>
      </p:sp>
      <p:sp>
        <p:nvSpPr>
          <p:cNvPr id="7" name="Content Placeholder 1"/>
          <p:cNvSpPr txBox="1">
            <a:spLocks/>
          </p:cNvSpPr>
          <p:nvPr/>
        </p:nvSpPr>
        <p:spPr>
          <a:xfrm>
            <a:off x="4932447" y="1907924"/>
            <a:ext cx="3339687" cy="2939266"/>
          </a:xfrm>
          <a:prstGeom prst="rect">
            <a:avLst/>
          </a:prstGeom>
          <a:solidFill>
            <a:schemeClr val="accent1">
              <a:lumMod val="20000"/>
              <a:lumOff val="80000"/>
            </a:schemeClr>
          </a:solidFill>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Clr>
                <a:schemeClr val="accent5"/>
              </a:buClr>
              <a:buFont typeface="Wingdings" panose="05000000000000000000" pitchFamily="2" charset="2"/>
              <a:buChar char="§"/>
            </a:pPr>
            <a:r>
              <a:rPr lang="en-US" sz="1600" dirty="0"/>
              <a:t>The vaccine contains toxins and fetal parts</a:t>
            </a:r>
          </a:p>
          <a:p>
            <a:pPr marL="285750" lvl="1" indent="-285750">
              <a:buClr>
                <a:schemeClr val="accent5"/>
              </a:buClr>
              <a:buFont typeface="Wingdings" panose="05000000000000000000" pitchFamily="2" charset="2"/>
              <a:buChar char="§"/>
            </a:pPr>
            <a:r>
              <a:rPr lang="en-US" sz="1600" dirty="0"/>
              <a:t>Measles vaccine sheds and infects others</a:t>
            </a:r>
          </a:p>
          <a:p>
            <a:pPr marL="285750" lvl="1" indent="-285750">
              <a:buClr>
                <a:schemeClr val="accent5"/>
              </a:buClr>
              <a:buFont typeface="Wingdings" panose="05000000000000000000" pitchFamily="2" charset="2"/>
              <a:buChar char="§"/>
            </a:pPr>
            <a:r>
              <a:rPr lang="en-US" sz="1600" dirty="0"/>
              <a:t>Genetic susceptibility to adverse effects</a:t>
            </a:r>
          </a:p>
          <a:p>
            <a:pPr marL="285750" lvl="1" indent="-285750">
              <a:buClr>
                <a:schemeClr val="accent5"/>
              </a:buClr>
              <a:buFont typeface="Wingdings" panose="05000000000000000000" pitchFamily="2" charset="2"/>
              <a:buChar char="§"/>
            </a:pPr>
            <a:r>
              <a:rPr lang="en-US" sz="1600" dirty="0"/>
              <a:t>Measles vaccine causes autism </a:t>
            </a:r>
          </a:p>
          <a:p>
            <a:pPr marL="285750" lvl="1" indent="-285750">
              <a:buClr>
                <a:schemeClr val="accent5"/>
              </a:buClr>
              <a:buFont typeface="Wingdings" panose="05000000000000000000" pitchFamily="2" charset="2"/>
              <a:buChar char="§"/>
            </a:pPr>
            <a:r>
              <a:rPr lang="en-US" sz="1600" dirty="0"/>
              <a:t>Misinformation regarding risk of seizures and encephalitis</a:t>
            </a:r>
          </a:p>
          <a:p>
            <a:pPr marL="285750" lvl="1" indent="-285750">
              <a:buClr>
                <a:schemeClr val="accent5"/>
              </a:buClr>
              <a:buFont typeface="Wingdings" panose="05000000000000000000" pitchFamily="2" charset="2"/>
              <a:buChar char="§"/>
            </a:pPr>
            <a:r>
              <a:rPr lang="en-US" sz="1600" dirty="0"/>
              <a:t>“Big Pharma” conspiracy</a:t>
            </a:r>
          </a:p>
        </p:txBody>
      </p:sp>
      <p:sp>
        <p:nvSpPr>
          <p:cNvPr id="8" name="Content Placeholder 1"/>
          <p:cNvSpPr txBox="1">
            <a:spLocks/>
          </p:cNvSpPr>
          <p:nvPr/>
        </p:nvSpPr>
        <p:spPr>
          <a:xfrm>
            <a:off x="849546" y="5286413"/>
            <a:ext cx="7422588" cy="907941"/>
          </a:xfrm>
          <a:prstGeom prst="rect">
            <a:avLst/>
          </a:prstGeom>
          <a:solidFill>
            <a:schemeClr val="accent1">
              <a:lumMod val="20000"/>
              <a:lumOff val="80000"/>
            </a:schemeClr>
          </a:solidFill>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accent5"/>
              </a:buClr>
              <a:buFont typeface="Wingdings" panose="05000000000000000000" pitchFamily="2" charset="2"/>
              <a:buChar char="§"/>
            </a:pPr>
            <a:r>
              <a:rPr lang="en-US" sz="1600" dirty="0"/>
              <a:t>Claims that Public Health is misrepresenting exclusion data</a:t>
            </a:r>
          </a:p>
          <a:p>
            <a:pPr marL="285750" lvl="1" indent="-285750">
              <a:buClr>
                <a:schemeClr val="accent5"/>
              </a:buClr>
              <a:buFont typeface="Wingdings" panose="05000000000000000000" pitchFamily="2" charset="2"/>
              <a:buChar char="§"/>
            </a:pPr>
            <a:r>
              <a:rPr lang="en-US" sz="1600" dirty="0"/>
              <a:t>Misunderstanding between </a:t>
            </a:r>
            <a:r>
              <a:rPr lang="en-US" sz="1600" b="1" dirty="0"/>
              <a:t>WAIIS</a:t>
            </a:r>
            <a:r>
              <a:rPr lang="en-US" sz="1600" dirty="0"/>
              <a:t> (registry) and </a:t>
            </a:r>
            <a:r>
              <a:rPr lang="en-US" sz="1600" b="1" dirty="0"/>
              <a:t>school report data </a:t>
            </a:r>
            <a:r>
              <a:rPr lang="en-US" sz="1600" dirty="0"/>
              <a:t>(reported proportion of unimmunized higher than exemptions)</a:t>
            </a:r>
          </a:p>
        </p:txBody>
      </p:sp>
    </p:spTree>
    <p:extLst>
      <p:ext uri="{BB962C8B-B14F-4D97-AF65-F5344CB8AC3E}">
        <p14:creationId xmlns:p14="http://schemas.microsoft.com/office/powerpoint/2010/main" val="14056352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Immunization and Exemption Rates</a:t>
            </a:r>
            <a:endParaRPr lang="en-US" dirty="0"/>
          </a:p>
        </p:txBody>
      </p:sp>
      <p:sp>
        <p:nvSpPr>
          <p:cNvPr id="2" name="Content Placeholder 1"/>
          <p:cNvSpPr>
            <a:spLocks noGrp="1"/>
          </p:cNvSpPr>
          <p:nvPr>
            <p:ph idx="1"/>
          </p:nvPr>
        </p:nvSpPr>
        <p:spPr>
          <a:xfrm>
            <a:off x="1031802" y="1703672"/>
            <a:ext cx="3287536" cy="400110"/>
          </a:xfrm>
        </p:spPr>
        <p:txBody>
          <a:bodyPr>
            <a:spAutoFit/>
          </a:bodyPr>
          <a:lstStyle/>
          <a:p>
            <a:r>
              <a:rPr lang="en-US" sz="2000" b="1" dirty="0"/>
              <a:t>Immunization¹ Rates:</a:t>
            </a:r>
          </a:p>
        </p:txBody>
      </p:sp>
      <p:sp>
        <p:nvSpPr>
          <p:cNvPr id="10" name="Content Placeholder 9"/>
          <p:cNvSpPr>
            <a:spLocks noGrp="1"/>
          </p:cNvSpPr>
          <p:nvPr>
            <p:ph idx="10"/>
          </p:nvPr>
        </p:nvSpPr>
        <p:spPr>
          <a:xfrm>
            <a:off x="1031802" y="4268422"/>
            <a:ext cx="4165840" cy="400110"/>
          </a:xfrm>
        </p:spPr>
        <p:txBody>
          <a:bodyPr wrap="square">
            <a:spAutoFit/>
          </a:bodyPr>
          <a:lstStyle/>
          <a:p>
            <a:r>
              <a:rPr lang="en-US" sz="2000" b="1" dirty="0"/>
              <a:t>Exemption² Rates: </a:t>
            </a:r>
            <a:r>
              <a:rPr lang="en-US" sz="2000" b="1" dirty="0">
                <a:solidFill>
                  <a:schemeClr val="accent5"/>
                </a:solidFill>
              </a:rPr>
              <a:t>7.5% Overall</a:t>
            </a:r>
          </a:p>
        </p:txBody>
      </p:sp>
      <p:sp>
        <p:nvSpPr>
          <p:cNvPr id="11" name="TextBox 10"/>
          <p:cNvSpPr txBox="1"/>
          <p:nvPr/>
        </p:nvSpPr>
        <p:spPr>
          <a:xfrm>
            <a:off x="192506" y="6056899"/>
            <a:ext cx="7569200" cy="615553"/>
          </a:xfrm>
          <a:prstGeom prst="rect">
            <a:avLst/>
          </a:prstGeom>
          <a:noFill/>
        </p:spPr>
        <p:txBody>
          <a:bodyPr wrap="square" rtlCol="0">
            <a:spAutoFit/>
          </a:bodyPr>
          <a:lstStyle/>
          <a:p>
            <a:pPr>
              <a:spcAft>
                <a:spcPts val="1200"/>
              </a:spcAft>
            </a:pPr>
            <a:r>
              <a:rPr lang="en-US" sz="1200" baseline="30000" dirty="0">
                <a:cs typeface="Calibri" panose="020F0502020204030204" pitchFamily="34" charset="0"/>
              </a:rPr>
              <a:t>1</a:t>
            </a:r>
            <a:r>
              <a:rPr lang="en-US" sz="1200" dirty="0">
                <a:cs typeface="Calibri" panose="020F0502020204030204" pitchFamily="34" charset="0"/>
              </a:rPr>
              <a:t>Washington State Immunization Information System </a:t>
            </a:r>
          </a:p>
          <a:p>
            <a:pPr>
              <a:spcAft>
                <a:spcPts val="1200"/>
              </a:spcAft>
            </a:pPr>
            <a:r>
              <a:rPr lang="en-US" sz="1200" baseline="30000" dirty="0">
                <a:cs typeface="Calibri" panose="020F0502020204030204" pitchFamily="34" charset="0"/>
              </a:rPr>
              <a:t>2 </a:t>
            </a:r>
            <a:r>
              <a:rPr lang="en-US" sz="1200" dirty="0">
                <a:cs typeface="Calibri" panose="020F0502020204030204" pitchFamily="34" charset="0"/>
              </a:rPr>
              <a:t>Washington State Department of Health School Immunization report</a:t>
            </a:r>
          </a:p>
        </p:txBody>
      </p:sp>
      <p:sp>
        <p:nvSpPr>
          <p:cNvPr id="7" name="Content Placeholder 1"/>
          <p:cNvSpPr txBox="1">
            <a:spLocks/>
          </p:cNvSpPr>
          <p:nvPr/>
        </p:nvSpPr>
        <p:spPr>
          <a:xfrm>
            <a:off x="1297956" y="2116220"/>
            <a:ext cx="6042764" cy="784830"/>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Clr>
                <a:schemeClr val="accent5"/>
              </a:buClr>
              <a:buFont typeface="Wingdings" panose="05000000000000000000" pitchFamily="2" charset="2"/>
              <a:buChar char="§"/>
            </a:pPr>
            <a:r>
              <a:rPr lang="en-US" sz="2000" dirty="0"/>
              <a:t>78% of 6-18 year olds have two doses of MMR</a:t>
            </a:r>
          </a:p>
          <a:p>
            <a:pPr marL="285750" lvl="1" indent="-285750">
              <a:buClr>
                <a:schemeClr val="accent5"/>
              </a:buClr>
              <a:buFont typeface="Wingdings" panose="05000000000000000000" pitchFamily="2" charset="2"/>
              <a:buChar char="§"/>
            </a:pPr>
            <a:r>
              <a:rPr lang="en-US" sz="2000" dirty="0"/>
              <a:t>81% of 1-5 year olds have one dose of MMR</a:t>
            </a:r>
          </a:p>
        </p:txBody>
      </p:sp>
      <p:sp>
        <p:nvSpPr>
          <p:cNvPr id="8" name="Content Placeholder 9"/>
          <p:cNvSpPr txBox="1">
            <a:spLocks/>
          </p:cNvSpPr>
          <p:nvPr/>
        </p:nvSpPr>
        <p:spPr>
          <a:xfrm>
            <a:off x="5657262" y="3681531"/>
            <a:ext cx="2284917" cy="1573892"/>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2" indent="-285750">
              <a:lnSpc>
                <a:spcPct val="150000"/>
              </a:lnSpc>
              <a:buClr>
                <a:schemeClr val="accent5"/>
              </a:buClr>
              <a:buFont typeface="Wingdings" panose="05000000000000000000" pitchFamily="2" charset="2"/>
              <a:buChar char="§"/>
            </a:pPr>
            <a:r>
              <a:rPr lang="en-US" sz="2000" dirty="0"/>
              <a:t>5.9% personal</a:t>
            </a:r>
          </a:p>
          <a:p>
            <a:pPr marL="285750" lvl="2" indent="-285750">
              <a:lnSpc>
                <a:spcPct val="150000"/>
              </a:lnSpc>
              <a:buClr>
                <a:schemeClr val="accent5"/>
              </a:buClr>
              <a:buFont typeface="Wingdings" panose="05000000000000000000" pitchFamily="2" charset="2"/>
              <a:buChar char="§"/>
            </a:pPr>
            <a:r>
              <a:rPr lang="en-US" sz="2000" dirty="0"/>
              <a:t>0.9% medical</a:t>
            </a:r>
          </a:p>
          <a:p>
            <a:pPr marL="285750" lvl="2" indent="-285750">
              <a:lnSpc>
                <a:spcPct val="150000"/>
              </a:lnSpc>
              <a:buClr>
                <a:schemeClr val="accent5"/>
              </a:buClr>
              <a:buFont typeface="Wingdings" panose="05000000000000000000" pitchFamily="2" charset="2"/>
              <a:buChar char="§"/>
            </a:pPr>
            <a:r>
              <a:rPr lang="en-US" sz="2000" dirty="0"/>
              <a:t>0.6% religious</a:t>
            </a:r>
          </a:p>
        </p:txBody>
      </p:sp>
      <p:sp>
        <p:nvSpPr>
          <p:cNvPr id="5" name="Left Brace 4"/>
          <p:cNvSpPr/>
          <p:nvPr/>
        </p:nvSpPr>
        <p:spPr>
          <a:xfrm>
            <a:off x="5014766" y="3767348"/>
            <a:ext cx="642496" cy="1488464"/>
          </a:xfrm>
          <a:prstGeom prst="leftBrace">
            <a:avLst>
              <a:gd name="adj1" fmla="val 0"/>
              <a:gd name="adj2" fmla="val 50000"/>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4000313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l="40302" t="18072" r="20594" b="16165"/>
          <a:stretch/>
        </p:blipFill>
        <p:spPr>
          <a:xfrm>
            <a:off x="5037083" y="1261234"/>
            <a:ext cx="3363451" cy="4370832"/>
          </a:xfrm>
          <a:prstGeom prst="rect">
            <a:avLst/>
          </a:prstGeom>
        </p:spPr>
      </p:pic>
      <p:sp>
        <p:nvSpPr>
          <p:cNvPr id="2" name="Title 1"/>
          <p:cNvSpPr>
            <a:spLocks noGrp="1"/>
          </p:cNvSpPr>
          <p:nvPr>
            <p:ph type="title"/>
          </p:nvPr>
        </p:nvSpPr>
        <p:spPr/>
        <p:txBody>
          <a:bodyPr/>
          <a:lstStyle/>
          <a:p>
            <a:r>
              <a:rPr lang="en-US" dirty="0"/>
              <a:t>2017-18 Exemption rates</a:t>
            </a:r>
          </a:p>
        </p:txBody>
      </p:sp>
      <p:sp>
        <p:nvSpPr>
          <p:cNvPr id="8" name="Rectangle 7"/>
          <p:cNvSpPr/>
          <p:nvPr/>
        </p:nvSpPr>
        <p:spPr>
          <a:xfrm>
            <a:off x="0" y="6457890"/>
            <a:ext cx="4572000" cy="338554"/>
          </a:xfrm>
          <a:prstGeom prst="rect">
            <a:avLst/>
          </a:prstGeom>
        </p:spPr>
        <p:txBody>
          <a:bodyPr>
            <a:spAutoFit/>
          </a:bodyPr>
          <a:lstStyle/>
          <a:p>
            <a:r>
              <a:rPr lang="en-US" sz="800" dirty="0"/>
              <a:t>Washington State School Immunization Slide Set, 2017-2018 School Year. Washington State Department of Health, 2018. Updated March 2018. </a:t>
            </a:r>
          </a:p>
        </p:txBody>
      </p:sp>
      <p:pic>
        <p:nvPicPr>
          <p:cNvPr id="9" name="Picture 8"/>
          <p:cNvPicPr>
            <a:picLocks noChangeAspect="1"/>
          </p:cNvPicPr>
          <p:nvPr/>
        </p:nvPicPr>
        <p:blipFill rotWithShape="1">
          <a:blip r:embed="rId3" cstate="screen">
            <a:extLst>
              <a:ext uri="{28A0092B-C50C-407E-A947-70E740481C1C}">
                <a14:useLocalDpi xmlns:a14="http://schemas.microsoft.com/office/drawing/2010/main"/>
              </a:ext>
            </a:extLst>
          </a:blip>
          <a:srcRect l="14158" t="52192" r="69719" b="23999"/>
          <a:stretch/>
        </p:blipFill>
        <p:spPr>
          <a:xfrm>
            <a:off x="817057" y="2409742"/>
            <a:ext cx="1418896" cy="1619209"/>
          </a:xfrm>
          <a:prstGeom prst="rect">
            <a:avLst/>
          </a:prstGeom>
        </p:spPr>
      </p:pic>
      <p:sp>
        <p:nvSpPr>
          <p:cNvPr id="5" name="TextBox 4"/>
          <p:cNvSpPr txBox="1"/>
          <p:nvPr/>
        </p:nvSpPr>
        <p:spPr>
          <a:xfrm>
            <a:off x="698646" y="1396886"/>
            <a:ext cx="3944299" cy="800219"/>
          </a:xfrm>
          <a:prstGeom prst="rect">
            <a:avLst/>
          </a:prstGeom>
          <a:noFill/>
        </p:spPr>
        <p:txBody>
          <a:bodyPr wrap="square" rtlCol="0">
            <a:spAutoFit/>
          </a:bodyPr>
          <a:lstStyle/>
          <a:p>
            <a:r>
              <a:rPr lang="en-US" sz="1600" dirty="0"/>
              <a:t>Percent of kindergarteners with</a:t>
            </a:r>
            <a:br>
              <a:rPr lang="en-US" sz="1600" dirty="0"/>
            </a:br>
            <a:r>
              <a:rPr lang="en-US" sz="1600" dirty="0"/>
              <a:t>any vaccine exemption</a:t>
            </a:r>
          </a:p>
          <a:p>
            <a:r>
              <a:rPr lang="en-US" sz="1400" i="1" dirty="0">
                <a:solidFill>
                  <a:schemeClr val="tx1">
                    <a:lumMod val="50000"/>
                    <a:lumOff val="50000"/>
                  </a:schemeClr>
                </a:solidFill>
              </a:rPr>
              <a:t>(By attendance area, 2017-18 school year)</a:t>
            </a:r>
          </a:p>
        </p:txBody>
      </p:sp>
    </p:spTree>
    <p:extLst>
      <p:ext uri="{BB962C8B-B14F-4D97-AF65-F5344CB8AC3E}">
        <p14:creationId xmlns:p14="http://schemas.microsoft.com/office/powerpoint/2010/main" val="24706726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901716" y="1481959"/>
            <a:ext cx="1328245" cy="1328245"/>
          </a:xfrm>
          <a:prstGeom prst="ellipse">
            <a:avLst/>
          </a:prstGeom>
          <a:blipFill>
            <a:blip r:embed="rId2"/>
            <a:srcRect/>
            <a:stretch>
              <a:fillRect l="-13650" r="-38206" b="-32344"/>
            </a:stretch>
          </a:blip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1901716" y="3252952"/>
            <a:ext cx="1328245" cy="1328245"/>
          </a:xfrm>
          <a:prstGeom prst="ellipse">
            <a:avLst/>
          </a:prstGeom>
          <a:blipFill>
            <a:blip r:embed="rId3"/>
            <a:srcRect/>
            <a:stretch>
              <a:fillRect l="-6119" t="-2967" r="-45103" b="-4055"/>
            </a:stretch>
          </a:blip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1901716" y="5023945"/>
            <a:ext cx="1328245" cy="1328245"/>
          </a:xfrm>
          <a:prstGeom prst="ellipse">
            <a:avLst/>
          </a:prstGeom>
          <a:blipFill>
            <a:blip r:embed="rId4"/>
            <a:srcRect/>
            <a:stretch>
              <a:fillRect l="-31156" t="-1888" r="-91396" b="-26683"/>
            </a:stretch>
          </a:blip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3"/>
          <p:cNvSpPr txBox="1">
            <a:spLocks/>
          </p:cNvSpPr>
          <p:nvPr/>
        </p:nvSpPr>
        <p:spPr>
          <a:xfrm>
            <a:off x="3619506" y="1703395"/>
            <a:ext cx="3654310" cy="885371"/>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b="1" dirty="0">
                <a:solidFill>
                  <a:schemeClr val="accent6"/>
                </a:solidFill>
                <a:latin typeface="+mj-lt"/>
              </a:rPr>
              <a:t>Outbreak, Clark County</a:t>
            </a:r>
          </a:p>
          <a:p>
            <a:pPr marL="0" indent="0">
              <a:buNone/>
            </a:pPr>
            <a:r>
              <a:rPr lang="en-US" sz="2400" b="1" dirty="0">
                <a:solidFill>
                  <a:schemeClr val="accent6"/>
                </a:solidFill>
                <a:latin typeface="+mj-lt"/>
              </a:rPr>
              <a:t>2018-19</a:t>
            </a:r>
          </a:p>
        </p:txBody>
      </p:sp>
      <p:sp>
        <p:nvSpPr>
          <p:cNvPr id="6" name="Text Placeholder 3"/>
          <p:cNvSpPr txBox="1">
            <a:spLocks/>
          </p:cNvSpPr>
          <p:nvPr/>
        </p:nvSpPr>
        <p:spPr>
          <a:xfrm>
            <a:off x="3619505" y="3538509"/>
            <a:ext cx="3654310" cy="757130"/>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b="1" dirty="0">
                <a:solidFill>
                  <a:schemeClr val="accent5"/>
                </a:solidFill>
                <a:latin typeface="+mj-lt"/>
              </a:rPr>
              <a:t>Challenges to Immunization</a:t>
            </a:r>
          </a:p>
        </p:txBody>
      </p:sp>
      <p:sp>
        <p:nvSpPr>
          <p:cNvPr id="7" name="Text Placeholder 3"/>
          <p:cNvSpPr txBox="1">
            <a:spLocks/>
          </p:cNvSpPr>
          <p:nvPr/>
        </p:nvSpPr>
        <p:spPr>
          <a:xfrm>
            <a:off x="3619504" y="5309502"/>
            <a:ext cx="3654310" cy="757130"/>
          </a:xfrm>
          <a:prstGeom prst="rect">
            <a:avLst/>
          </a:prstGeom>
        </p:spPr>
        <p:txBody>
          <a:bodyPr wrap="squar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b="1" dirty="0">
                <a:solidFill>
                  <a:schemeClr val="accent4"/>
                </a:solidFill>
                <a:latin typeface="+mj-lt"/>
              </a:rPr>
              <a:t>Legislative Action</a:t>
            </a:r>
            <a:br>
              <a:rPr lang="en-US" sz="2400" b="1" dirty="0">
                <a:solidFill>
                  <a:schemeClr val="accent4"/>
                </a:solidFill>
                <a:latin typeface="+mj-lt"/>
              </a:rPr>
            </a:br>
            <a:r>
              <a:rPr lang="en-US" sz="2400" b="1" dirty="0">
                <a:solidFill>
                  <a:schemeClr val="accent4"/>
                </a:solidFill>
                <a:latin typeface="+mj-lt"/>
              </a:rPr>
              <a:t>in Washington</a:t>
            </a:r>
          </a:p>
        </p:txBody>
      </p:sp>
    </p:spTree>
    <p:extLst>
      <p:ext uri="{BB962C8B-B14F-4D97-AF65-F5344CB8AC3E}">
        <p14:creationId xmlns:p14="http://schemas.microsoft.com/office/powerpoint/2010/main" val="37123255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2017-18 Immunization Rates</a:t>
            </a:r>
          </a:p>
        </p:txBody>
      </p:sp>
      <p:sp>
        <p:nvSpPr>
          <p:cNvPr id="8" name="TextBox 7"/>
          <p:cNvSpPr txBox="1"/>
          <p:nvPr/>
        </p:nvSpPr>
        <p:spPr>
          <a:xfrm>
            <a:off x="0" y="6438936"/>
            <a:ext cx="5436254" cy="338554"/>
          </a:xfrm>
          <a:prstGeom prst="rect">
            <a:avLst/>
          </a:prstGeom>
          <a:noFill/>
        </p:spPr>
        <p:txBody>
          <a:bodyPr wrap="square" rtlCol="0">
            <a:spAutoFit/>
          </a:bodyPr>
          <a:lstStyle/>
          <a:p>
            <a:r>
              <a:rPr lang="en-US" sz="800" dirty="0"/>
              <a:t>Washington State School Immunization Slide Set, 2017-2018 School Year. Washington State Department of Health, 2018. Updated March 2018. </a:t>
            </a:r>
          </a:p>
        </p:txBody>
      </p:sp>
      <p:sp>
        <p:nvSpPr>
          <p:cNvPr id="3" name="TextBox 2"/>
          <p:cNvSpPr txBox="1"/>
          <p:nvPr/>
        </p:nvSpPr>
        <p:spPr>
          <a:xfrm>
            <a:off x="698646" y="1396886"/>
            <a:ext cx="3944299" cy="830997"/>
          </a:xfrm>
          <a:prstGeom prst="rect">
            <a:avLst/>
          </a:prstGeom>
          <a:noFill/>
        </p:spPr>
        <p:txBody>
          <a:bodyPr wrap="square" rtlCol="0">
            <a:spAutoFit/>
          </a:bodyPr>
          <a:lstStyle/>
          <a:p>
            <a:r>
              <a:rPr lang="en-US" sz="1600" dirty="0"/>
              <a:t>Percent of kindergarteners complete for all immunizations</a:t>
            </a:r>
          </a:p>
          <a:p>
            <a:r>
              <a:rPr lang="en-US" sz="1400" i="1" dirty="0">
                <a:solidFill>
                  <a:schemeClr val="tx1">
                    <a:lumMod val="50000"/>
                    <a:lumOff val="50000"/>
                  </a:schemeClr>
                </a:solidFill>
              </a:rPr>
              <a:t>(By attendance area, 2017-18 school year)</a:t>
            </a:r>
          </a:p>
        </p:txBody>
      </p:sp>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l="10099" t="32891" r="72378" b="43478"/>
          <a:stretch/>
        </p:blipFill>
        <p:spPr>
          <a:xfrm>
            <a:off x="800962" y="2408784"/>
            <a:ext cx="1508367" cy="1571775"/>
          </a:xfrm>
          <a:prstGeom prst="rect">
            <a:avLst/>
          </a:prstGeom>
        </p:spPr>
      </p:pic>
      <p:grpSp>
        <p:nvGrpSpPr>
          <p:cNvPr id="11" name="Group 10"/>
          <p:cNvGrpSpPr/>
          <p:nvPr/>
        </p:nvGrpSpPr>
        <p:grpSpPr>
          <a:xfrm>
            <a:off x="5044964" y="1236555"/>
            <a:ext cx="3400350" cy="4424304"/>
            <a:chOff x="5108027" y="1563487"/>
            <a:chExt cx="3400350" cy="4424304"/>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l="41142" t="17335" r="19447" b="16148"/>
            <a:stretch/>
          </p:blipFill>
          <p:spPr>
            <a:xfrm>
              <a:off x="5115910" y="1563487"/>
              <a:ext cx="3392467" cy="4424304"/>
            </a:xfrm>
            <a:prstGeom prst="rect">
              <a:avLst/>
            </a:prstGeom>
          </p:spPr>
        </p:pic>
        <p:sp>
          <p:nvSpPr>
            <p:cNvPr id="10" name="Rectangle 9"/>
            <p:cNvSpPr/>
            <p:nvPr/>
          </p:nvSpPr>
          <p:spPr>
            <a:xfrm>
              <a:off x="5108027" y="2356945"/>
              <a:ext cx="252249" cy="217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391841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2017-18 Immunization Rates</a:t>
            </a:r>
          </a:p>
        </p:txBody>
      </p:sp>
      <p:sp>
        <p:nvSpPr>
          <p:cNvPr id="8" name="TextBox 7"/>
          <p:cNvSpPr txBox="1"/>
          <p:nvPr/>
        </p:nvSpPr>
        <p:spPr>
          <a:xfrm>
            <a:off x="0" y="6457890"/>
            <a:ext cx="5436254" cy="338554"/>
          </a:xfrm>
          <a:prstGeom prst="rect">
            <a:avLst/>
          </a:prstGeom>
          <a:noFill/>
        </p:spPr>
        <p:txBody>
          <a:bodyPr wrap="square" rtlCol="0">
            <a:spAutoFit/>
          </a:bodyPr>
          <a:lstStyle/>
          <a:p>
            <a:r>
              <a:rPr lang="en-US" sz="800" dirty="0"/>
              <a:t>Washington State School Immunization Slide Set, 2017-2018 School Year. Washington State Department of Health, 2018. Updated March 2018. </a:t>
            </a:r>
          </a:p>
        </p:txBody>
      </p:sp>
      <p:sp>
        <p:nvSpPr>
          <p:cNvPr id="5" name="TextBox 4"/>
          <p:cNvSpPr txBox="1"/>
          <p:nvPr/>
        </p:nvSpPr>
        <p:spPr>
          <a:xfrm>
            <a:off x="698646" y="1396886"/>
            <a:ext cx="3944299" cy="800219"/>
          </a:xfrm>
          <a:prstGeom prst="rect">
            <a:avLst/>
          </a:prstGeom>
          <a:noFill/>
        </p:spPr>
        <p:txBody>
          <a:bodyPr wrap="square" rtlCol="0">
            <a:spAutoFit/>
          </a:bodyPr>
          <a:lstStyle/>
          <a:p>
            <a:r>
              <a:rPr lang="en-US" sz="1600" dirty="0"/>
              <a:t>Percent of kindergarteners complete for the MMR vaccine</a:t>
            </a:r>
          </a:p>
          <a:p>
            <a:r>
              <a:rPr lang="en-US" sz="1400" i="1" dirty="0">
                <a:solidFill>
                  <a:schemeClr val="tx1">
                    <a:lumMod val="50000"/>
                    <a:lumOff val="50000"/>
                  </a:schemeClr>
                </a:solidFill>
              </a:rPr>
              <a:t>(By attendance area, 2017-18 school year)</a:t>
            </a:r>
          </a:p>
        </p:txBody>
      </p:sp>
      <p:pic>
        <p:nvPicPr>
          <p:cNvPr id="9" name="Picture 8"/>
          <p:cNvPicPr>
            <a:picLocks noChangeAspect="1"/>
          </p:cNvPicPr>
          <p:nvPr/>
        </p:nvPicPr>
        <p:blipFill rotWithShape="1">
          <a:blip r:embed="rId3" cstate="screen">
            <a:extLst>
              <a:ext uri="{28A0092B-C50C-407E-A947-70E740481C1C}">
                <a14:useLocalDpi xmlns:a14="http://schemas.microsoft.com/office/drawing/2010/main"/>
              </a:ext>
            </a:extLst>
          </a:blip>
          <a:srcRect l="8902" t="29970" r="74423" b="45332"/>
          <a:stretch/>
        </p:blipFill>
        <p:spPr>
          <a:xfrm>
            <a:off x="777312" y="2404241"/>
            <a:ext cx="1453335" cy="1663262"/>
          </a:xfrm>
          <a:prstGeom prst="rect">
            <a:avLst/>
          </a:prstGeom>
        </p:spPr>
      </p:pic>
      <p:grpSp>
        <p:nvGrpSpPr>
          <p:cNvPr id="4" name="Group 3"/>
          <p:cNvGrpSpPr/>
          <p:nvPr/>
        </p:nvGrpSpPr>
        <p:grpSpPr>
          <a:xfrm>
            <a:off x="4997669" y="1229702"/>
            <a:ext cx="3350173" cy="4334245"/>
            <a:chOff x="5005552" y="1253351"/>
            <a:chExt cx="3350173" cy="4334245"/>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l="41181" t="17184" r="20502" b="17590"/>
            <a:stretch/>
          </p:blipFill>
          <p:spPr>
            <a:xfrm>
              <a:off x="5060732" y="1253351"/>
              <a:ext cx="3294993" cy="4334245"/>
            </a:xfrm>
            <a:prstGeom prst="rect">
              <a:avLst/>
            </a:prstGeom>
          </p:spPr>
        </p:pic>
        <p:sp>
          <p:nvSpPr>
            <p:cNvPr id="3" name="Rectangle 2"/>
            <p:cNvSpPr/>
            <p:nvPr/>
          </p:nvSpPr>
          <p:spPr>
            <a:xfrm>
              <a:off x="5005552" y="1868214"/>
              <a:ext cx="670034" cy="2680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306856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0"/>
          </p:nvPr>
        </p:nvPicPr>
        <p:blipFill rotWithShape="1">
          <a:blip r:embed="rId2">
            <a:extLst>
              <a:ext uri="{28A0092B-C50C-407E-A947-70E740481C1C}">
                <a14:useLocalDpi xmlns:a14="http://schemas.microsoft.com/office/drawing/2010/main" val="0"/>
              </a:ext>
            </a:extLst>
          </a:blip>
          <a:srcRect l="378" t="186" r="16238" b="47950"/>
          <a:stretch/>
        </p:blipFill>
        <p:spPr/>
      </p:pic>
      <p:sp>
        <p:nvSpPr>
          <p:cNvPr id="3" name="Text Placeholder 2"/>
          <p:cNvSpPr>
            <a:spLocks noGrp="1"/>
          </p:cNvSpPr>
          <p:nvPr>
            <p:ph type="body" sz="quarter" idx="11"/>
          </p:nvPr>
        </p:nvSpPr>
        <p:spPr>
          <a:xfrm>
            <a:off x="4367463" y="6546907"/>
            <a:ext cx="4637766" cy="173067"/>
          </a:xfrm>
        </p:spPr>
        <p:txBody>
          <a:bodyPr>
            <a:noAutofit/>
          </a:bodyPr>
          <a:lstStyle/>
          <a:p>
            <a:r>
              <a:rPr lang="en-US" dirty="0">
                <a:solidFill>
                  <a:schemeClr val="accent4">
                    <a:lumMod val="50000"/>
                  </a:schemeClr>
                </a:solidFill>
              </a:rPr>
              <a:t>Image credit: https://commons.wikimedia.org/wiki/User:Cacophony</a:t>
            </a:r>
          </a:p>
        </p:txBody>
      </p:sp>
      <p:sp>
        <p:nvSpPr>
          <p:cNvPr id="4" name="Text Placeholder 3"/>
          <p:cNvSpPr>
            <a:spLocks noGrp="1"/>
          </p:cNvSpPr>
          <p:nvPr>
            <p:ph type="body" sz="quarter" idx="12"/>
          </p:nvPr>
        </p:nvSpPr>
        <p:spPr/>
        <p:txBody>
          <a:bodyPr/>
          <a:lstStyle/>
          <a:p>
            <a:pPr algn="r"/>
            <a:r>
              <a:rPr lang="en-US" dirty="0"/>
              <a:t>Legislative Action in Washington</a:t>
            </a:r>
          </a:p>
        </p:txBody>
      </p:sp>
    </p:spTree>
    <p:extLst>
      <p:ext uri="{BB962C8B-B14F-4D97-AF65-F5344CB8AC3E}">
        <p14:creationId xmlns:p14="http://schemas.microsoft.com/office/powerpoint/2010/main" val="26665916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Immunization Increases</a:t>
            </a:r>
          </a:p>
        </p:txBody>
      </p:sp>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l="4790" t="7289" r="5328" b="7641"/>
          <a:stretch/>
        </p:blipFill>
        <p:spPr>
          <a:xfrm>
            <a:off x="654050" y="1008389"/>
            <a:ext cx="7835900" cy="5730769"/>
          </a:xfrm>
          <a:prstGeom prst="rect">
            <a:avLst/>
          </a:prstGeom>
        </p:spPr>
      </p:pic>
    </p:spTree>
    <p:extLst>
      <p:ext uri="{BB962C8B-B14F-4D97-AF65-F5344CB8AC3E}">
        <p14:creationId xmlns:p14="http://schemas.microsoft.com/office/powerpoint/2010/main" val="33885835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Immunization Increases</a:t>
            </a:r>
          </a:p>
        </p:txBody>
      </p:sp>
      <p:pic>
        <p:nvPicPr>
          <p:cNvPr id="6" name="Picture 5"/>
          <p:cNvPicPr>
            <a:picLocks noChangeAspect="1"/>
          </p:cNvPicPr>
          <p:nvPr/>
        </p:nvPicPr>
        <p:blipFill rotWithShape="1">
          <a:blip r:embed="rId2" cstate="screen">
            <a:extLst>
              <a:ext uri="{28A0092B-C50C-407E-A947-70E740481C1C}">
                <a14:useLocalDpi xmlns:a14="http://schemas.microsoft.com/office/drawing/2010/main"/>
              </a:ext>
            </a:extLst>
          </a:blip>
          <a:srcRect l="3812" t="5857" r="4274" b="7447"/>
          <a:stretch/>
        </p:blipFill>
        <p:spPr>
          <a:xfrm>
            <a:off x="635251" y="1017755"/>
            <a:ext cx="7873498" cy="5738645"/>
          </a:xfrm>
          <a:prstGeom prst="rect">
            <a:avLst/>
          </a:prstGeom>
        </p:spPr>
      </p:pic>
    </p:spTree>
    <p:extLst>
      <p:ext uri="{BB962C8B-B14F-4D97-AF65-F5344CB8AC3E}">
        <p14:creationId xmlns:p14="http://schemas.microsoft.com/office/powerpoint/2010/main" val="12488933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Proposed Legislation</a:t>
            </a:r>
            <a:endParaRPr lang="en-US" dirty="0"/>
          </a:p>
        </p:txBody>
      </p:sp>
      <p:sp>
        <p:nvSpPr>
          <p:cNvPr id="2" name="Content Placeholder 1"/>
          <p:cNvSpPr>
            <a:spLocks noGrp="1"/>
          </p:cNvSpPr>
          <p:nvPr>
            <p:ph idx="1"/>
          </p:nvPr>
        </p:nvSpPr>
        <p:spPr>
          <a:xfrm>
            <a:off x="834994" y="1631488"/>
            <a:ext cx="3622709" cy="369332"/>
          </a:xfrm>
        </p:spPr>
        <p:txBody>
          <a:bodyPr wrap="square">
            <a:spAutoFit/>
          </a:bodyPr>
          <a:lstStyle/>
          <a:p>
            <a:r>
              <a:rPr lang="en-US" b="1" dirty="0"/>
              <a:t>Senate Bill 5841</a:t>
            </a:r>
            <a:endParaRPr lang="en-US" dirty="0"/>
          </a:p>
        </p:txBody>
      </p:sp>
      <p:sp>
        <p:nvSpPr>
          <p:cNvPr id="4" name="Content Placeholder 1"/>
          <p:cNvSpPr txBox="1">
            <a:spLocks/>
          </p:cNvSpPr>
          <p:nvPr/>
        </p:nvSpPr>
        <p:spPr>
          <a:xfrm>
            <a:off x="5011147" y="1626713"/>
            <a:ext cx="3350794" cy="369332"/>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t>House Bill 1638</a:t>
            </a:r>
          </a:p>
        </p:txBody>
      </p:sp>
      <p:sp>
        <p:nvSpPr>
          <p:cNvPr id="6" name="Content Placeholder 1"/>
          <p:cNvSpPr txBox="1">
            <a:spLocks/>
          </p:cNvSpPr>
          <p:nvPr/>
        </p:nvSpPr>
        <p:spPr>
          <a:xfrm>
            <a:off x="834994" y="1996045"/>
            <a:ext cx="3622709" cy="4124206"/>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Font typeface="Arial" panose="020B0604020202020204" pitchFamily="34" charset="0"/>
              <a:buChar char="•"/>
            </a:pPr>
            <a:r>
              <a:rPr lang="en-US" dirty="0"/>
              <a:t>Eliminated personal/philosophical exemptions from school immunization requirements for all school-required vaccines</a:t>
            </a:r>
          </a:p>
          <a:p>
            <a:pPr marL="285750" lvl="1" indent="-285750">
              <a:buFont typeface="Arial" panose="020B0604020202020204" pitchFamily="34" charset="0"/>
              <a:buChar char="•"/>
            </a:pPr>
            <a:r>
              <a:rPr lang="en-US" dirty="0"/>
              <a:t>Multiple amendments added that would create a list of vaccines, “grandfather” personal exemptions already in place, continue to allow the personal exemption for daycare and preschool</a:t>
            </a:r>
          </a:p>
          <a:p>
            <a:pPr marL="285750" lvl="1" indent="-285750">
              <a:buFont typeface="Arial" panose="020B0604020202020204" pitchFamily="34" charset="0"/>
              <a:buChar char="•"/>
            </a:pPr>
            <a:r>
              <a:rPr lang="en-US" i="1" dirty="0"/>
              <a:t>Did not make it out of committee</a:t>
            </a:r>
          </a:p>
        </p:txBody>
      </p:sp>
      <p:sp>
        <p:nvSpPr>
          <p:cNvPr id="7" name="Content Placeholder 1"/>
          <p:cNvSpPr txBox="1">
            <a:spLocks/>
          </p:cNvSpPr>
          <p:nvPr/>
        </p:nvSpPr>
        <p:spPr>
          <a:xfrm>
            <a:off x="5011147" y="2013697"/>
            <a:ext cx="3350794" cy="1831271"/>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Font typeface="Arial" panose="020B0604020202020204" pitchFamily="34" charset="0"/>
              <a:buChar char="•"/>
            </a:pPr>
            <a:r>
              <a:rPr lang="en-US" dirty="0"/>
              <a:t>Eliminated personal/philosophical exemptions for MMR</a:t>
            </a:r>
          </a:p>
          <a:p>
            <a:pPr marL="285750" lvl="1" indent="-285750">
              <a:buFont typeface="Arial" panose="020B0604020202020204" pitchFamily="34" charset="0"/>
              <a:buChar char="•"/>
            </a:pPr>
            <a:r>
              <a:rPr lang="en-US" i="1" dirty="0"/>
              <a:t>Passed the House with several anti-vaccination amendments added</a:t>
            </a:r>
          </a:p>
        </p:txBody>
      </p:sp>
    </p:spTree>
    <p:extLst>
      <p:ext uri="{BB962C8B-B14F-4D97-AF65-F5344CB8AC3E}">
        <p14:creationId xmlns:p14="http://schemas.microsoft.com/office/powerpoint/2010/main" val="33265031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Misinformation Affecting House Bill 1638</a:t>
            </a:r>
          </a:p>
        </p:txBody>
      </p:sp>
      <p:sp>
        <p:nvSpPr>
          <p:cNvPr id="16" name="Content Placeholder 15"/>
          <p:cNvSpPr>
            <a:spLocks noGrp="1"/>
          </p:cNvSpPr>
          <p:nvPr>
            <p:ph idx="1"/>
          </p:nvPr>
        </p:nvSpPr>
        <p:spPr>
          <a:xfrm>
            <a:off x="594360" y="1463040"/>
            <a:ext cx="3536206" cy="923330"/>
          </a:xfrm>
        </p:spPr>
        <p:txBody>
          <a:bodyPr>
            <a:spAutoFit/>
          </a:bodyPr>
          <a:lstStyle/>
          <a:p>
            <a:r>
              <a:rPr lang="en-US" dirty="0"/>
              <a:t>Misinformation led to legislative amendments, specifically inappropriate medical exclusions:</a:t>
            </a:r>
          </a:p>
        </p:txBody>
      </p:sp>
      <p:pic>
        <p:nvPicPr>
          <p:cNvPr id="10" name="Picture 9"/>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238854" y="3463425"/>
            <a:ext cx="4029075" cy="1133475"/>
          </a:xfrm>
          <a:prstGeom prst="rect">
            <a:avLst/>
          </a:prstGeom>
        </p:spPr>
      </p:pic>
      <p:pic>
        <p:nvPicPr>
          <p:cNvPr id="11" name="Picture 10"/>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713180" y="1323438"/>
            <a:ext cx="3103475" cy="968284"/>
          </a:xfrm>
          <a:prstGeom prst="rect">
            <a:avLst/>
          </a:prstGeom>
        </p:spPr>
      </p:pic>
      <p:pic>
        <p:nvPicPr>
          <p:cNvPr id="12" name="Picture 11"/>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78584" y="4179008"/>
            <a:ext cx="3229914" cy="1972990"/>
          </a:xfrm>
          <a:prstGeom prst="rect">
            <a:avLst/>
          </a:prstGeom>
        </p:spPr>
      </p:pic>
      <p:pic>
        <p:nvPicPr>
          <p:cNvPr id="13" name="Picture 12"/>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969762" y="2357037"/>
            <a:ext cx="3609975" cy="981075"/>
          </a:xfrm>
          <a:prstGeom prst="rect">
            <a:avLst/>
          </a:prstGeom>
        </p:spPr>
      </p:pic>
      <p:pic>
        <p:nvPicPr>
          <p:cNvPr id="14" name="Picture 13"/>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898795" y="4596900"/>
            <a:ext cx="3675426" cy="1794976"/>
          </a:xfrm>
          <a:prstGeom prst="rect">
            <a:avLst/>
          </a:prstGeom>
        </p:spPr>
      </p:pic>
      <p:sp>
        <p:nvSpPr>
          <p:cNvPr id="9" name="Content Placeholder 15"/>
          <p:cNvSpPr txBox="1">
            <a:spLocks/>
          </p:cNvSpPr>
          <p:nvPr/>
        </p:nvSpPr>
        <p:spPr>
          <a:xfrm>
            <a:off x="594360" y="2395948"/>
            <a:ext cx="3536206" cy="1277273"/>
          </a:xfrm>
          <a:prstGeom prst="rect">
            <a:avLst/>
          </a:prstGeom>
        </p:spPr>
        <p:txBody>
          <a:bodyPr vert="horz"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accent6"/>
              </a:buClr>
              <a:buFont typeface="Wingdings" panose="05000000000000000000" pitchFamily="2" charset="2"/>
              <a:buChar char=""/>
            </a:pPr>
            <a:r>
              <a:rPr lang="en-US" dirty="0"/>
              <a:t>Immune problem in first degree relative</a:t>
            </a:r>
          </a:p>
          <a:p>
            <a:pPr marL="285750" indent="-285750">
              <a:buClr>
                <a:schemeClr val="accent6"/>
              </a:buClr>
              <a:buFont typeface="Wingdings" panose="05000000000000000000" pitchFamily="2" charset="2"/>
              <a:buChar char=""/>
            </a:pPr>
            <a:r>
              <a:rPr lang="en-US" dirty="0"/>
              <a:t>Adverse reaction in first degree relative</a:t>
            </a:r>
          </a:p>
        </p:txBody>
      </p:sp>
    </p:spTree>
    <p:extLst>
      <p:ext uri="{BB962C8B-B14F-4D97-AF65-F5344CB8AC3E}">
        <p14:creationId xmlns:p14="http://schemas.microsoft.com/office/powerpoint/2010/main" val="214354226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Examples of Misinformation in Amended Bill</a:t>
            </a:r>
            <a:endParaRPr lang="en-US" dirty="0"/>
          </a:p>
        </p:txBody>
      </p:sp>
      <p:sp>
        <p:nvSpPr>
          <p:cNvPr id="2" name="Content Placeholder 1"/>
          <p:cNvSpPr>
            <a:spLocks noGrp="1"/>
          </p:cNvSpPr>
          <p:nvPr>
            <p:ph idx="1"/>
          </p:nvPr>
        </p:nvSpPr>
        <p:spPr>
          <a:xfrm>
            <a:off x="688207" y="1559296"/>
            <a:ext cx="7767587" cy="1323439"/>
          </a:xfrm>
        </p:spPr>
        <p:txBody>
          <a:bodyPr wrap="square">
            <a:spAutoFit/>
          </a:bodyPr>
          <a:lstStyle/>
          <a:p>
            <a:pPr marL="91440" indent="-91440">
              <a:spcAft>
                <a:spcPts val="1200"/>
              </a:spcAft>
            </a:pPr>
            <a:r>
              <a:rPr lang="en-US" sz="1600" dirty="0"/>
              <a:t>“The reasons for which a health care practitioner may certify that a vaccine is not advisable for a child include, but are not limited to, </a:t>
            </a:r>
            <a:r>
              <a:rPr lang="en-US" sz="1600" dirty="0">
                <a:solidFill>
                  <a:schemeClr val="accent6">
                    <a:lumMod val="60000"/>
                    <a:lumOff val="40000"/>
                  </a:schemeClr>
                </a:solidFill>
              </a:rPr>
              <a:t>if the child has a biological parent, brother, or sister, with a documented history of immune system problems or a documented adverse reaction to a particular vaccine required by rule of the state board of health</a:t>
            </a:r>
          </a:p>
        </p:txBody>
      </p:sp>
      <p:sp>
        <p:nvSpPr>
          <p:cNvPr id="4" name="Content Placeholder 1"/>
          <p:cNvSpPr txBox="1">
            <a:spLocks/>
          </p:cNvSpPr>
          <p:nvPr/>
        </p:nvSpPr>
        <p:spPr>
          <a:xfrm>
            <a:off x="688206" y="3398530"/>
            <a:ext cx="7767587" cy="830997"/>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 indent="-91440">
              <a:spcAft>
                <a:spcPts val="1200"/>
              </a:spcAft>
            </a:pPr>
            <a:r>
              <a:rPr lang="en-US" sz="1600" dirty="0"/>
              <a:t>“A written certification signed by any parent or legal guardian of the child, or any adult in loco parentis to the child, </a:t>
            </a:r>
            <a:r>
              <a:rPr lang="en-US" sz="1600" dirty="0">
                <a:solidFill>
                  <a:schemeClr val="accent6">
                    <a:lumMod val="60000"/>
                    <a:lumOff val="40000"/>
                  </a:schemeClr>
                </a:solidFill>
              </a:rPr>
              <a:t>that the child has a biological parent, brother, or sister, with either of the following, documented by a health care practitioner:</a:t>
            </a:r>
          </a:p>
        </p:txBody>
      </p:sp>
      <p:sp>
        <p:nvSpPr>
          <p:cNvPr id="5" name="Content Placeholder 1"/>
          <p:cNvSpPr txBox="1">
            <a:spLocks/>
          </p:cNvSpPr>
          <p:nvPr/>
        </p:nvSpPr>
        <p:spPr>
          <a:xfrm>
            <a:off x="1097282" y="4369948"/>
            <a:ext cx="7202103" cy="1969770"/>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lvl="1" indent="-400050">
              <a:spcAft>
                <a:spcPts val="1200"/>
              </a:spcAft>
              <a:buFont typeface="+mj-lt"/>
              <a:buAutoNum type="romanLcPeriod"/>
            </a:pPr>
            <a:r>
              <a:rPr lang="en-US" sz="1600" dirty="0">
                <a:solidFill>
                  <a:schemeClr val="accent6">
                    <a:lumMod val="60000"/>
                    <a:lumOff val="40000"/>
                  </a:schemeClr>
                </a:solidFill>
              </a:rPr>
              <a:t>A history of immune system problems </a:t>
            </a:r>
            <a:r>
              <a:rPr lang="en-US" sz="1600" dirty="0"/>
              <a:t>sufficient to make a particular vaccine contraindicated for the child under guidelines issued by the United States centers for disease control and prevention; or</a:t>
            </a:r>
          </a:p>
          <a:p>
            <a:pPr marL="400050" lvl="1" indent="-400050">
              <a:spcAft>
                <a:spcPts val="1200"/>
              </a:spcAft>
              <a:buFont typeface="+mj-lt"/>
              <a:buAutoNum type="romanLcPeriod"/>
            </a:pPr>
            <a:r>
              <a:rPr lang="en-US" sz="1600" dirty="0">
                <a:solidFill>
                  <a:schemeClr val="accent6">
                    <a:lumMod val="60000"/>
                    <a:lumOff val="40000"/>
                  </a:schemeClr>
                </a:solidFill>
              </a:rPr>
              <a:t>An adverse reaction to a particular vaccine </a:t>
            </a:r>
            <a:r>
              <a:rPr lang="en-US" sz="1600" dirty="0"/>
              <a:t>required by rule of the state board of health sufficient to make the particular vaccine contraindicated for the child under guidelines issued by the United States centers for disease control and prevention; or</a:t>
            </a:r>
          </a:p>
        </p:txBody>
      </p:sp>
    </p:spTree>
    <p:extLst>
      <p:ext uri="{BB962C8B-B14F-4D97-AF65-F5344CB8AC3E}">
        <p14:creationId xmlns:p14="http://schemas.microsoft.com/office/powerpoint/2010/main" val="7313961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Final House Bill 1638</a:t>
            </a:r>
            <a:endParaRPr lang="en-US" dirty="0"/>
          </a:p>
        </p:txBody>
      </p:sp>
      <p:sp>
        <p:nvSpPr>
          <p:cNvPr id="2" name="Content Placeholder 1"/>
          <p:cNvSpPr>
            <a:spLocks noGrp="1"/>
          </p:cNvSpPr>
          <p:nvPr>
            <p:ph idx="1"/>
          </p:nvPr>
        </p:nvSpPr>
        <p:spPr>
          <a:xfrm>
            <a:off x="2222233" y="2040555"/>
            <a:ext cx="4699535" cy="2954655"/>
          </a:xfrm>
        </p:spPr>
        <p:txBody>
          <a:bodyPr>
            <a:spAutoFit/>
          </a:bodyPr>
          <a:lstStyle/>
          <a:p>
            <a:pPr marL="285750" indent="-285750">
              <a:spcAft>
                <a:spcPts val="1800"/>
              </a:spcAft>
              <a:buClr>
                <a:schemeClr val="accent4"/>
              </a:buClr>
              <a:buFont typeface="Wingdings" panose="05000000000000000000" pitchFamily="2" charset="2"/>
              <a:buChar char="ü"/>
            </a:pPr>
            <a:r>
              <a:rPr lang="en-US" dirty="0"/>
              <a:t>At the 11th hour, amendments stricken </a:t>
            </a:r>
          </a:p>
          <a:p>
            <a:pPr marL="285750" indent="-285750">
              <a:spcAft>
                <a:spcPts val="1800"/>
              </a:spcAft>
              <a:buClr>
                <a:schemeClr val="accent4"/>
              </a:buClr>
              <a:buFont typeface="Wingdings" panose="05000000000000000000" pitchFamily="2" charset="2"/>
              <a:buChar char="ü"/>
            </a:pPr>
            <a:r>
              <a:rPr lang="en-US" dirty="0"/>
              <a:t>Final “clean” bill passed the legislature</a:t>
            </a:r>
          </a:p>
          <a:p>
            <a:pPr marL="285750" indent="-285750">
              <a:spcAft>
                <a:spcPts val="1800"/>
              </a:spcAft>
              <a:buClr>
                <a:schemeClr val="accent4"/>
              </a:buClr>
              <a:buFont typeface="Wingdings" panose="05000000000000000000" pitchFamily="2" charset="2"/>
              <a:buChar char="ü"/>
            </a:pPr>
            <a:r>
              <a:rPr lang="en-US" dirty="0"/>
              <a:t>Involved of state and local public health jurisdictions and partners</a:t>
            </a:r>
          </a:p>
          <a:p>
            <a:pPr marL="285750" indent="-285750">
              <a:spcAft>
                <a:spcPts val="1800"/>
              </a:spcAft>
              <a:buClr>
                <a:schemeClr val="accent4"/>
              </a:buClr>
              <a:buFont typeface="Wingdings" panose="05000000000000000000" pitchFamily="2" charset="2"/>
              <a:buChar char="ü"/>
            </a:pPr>
            <a:r>
              <a:rPr lang="en-US" dirty="0"/>
              <a:t>Removed philosophical or personal exemption for MMR</a:t>
            </a:r>
          </a:p>
          <a:p>
            <a:pPr marL="285750" indent="-285750">
              <a:spcAft>
                <a:spcPts val="1800"/>
              </a:spcAft>
              <a:buClr>
                <a:schemeClr val="accent4"/>
              </a:buClr>
              <a:buFont typeface="Wingdings" panose="05000000000000000000" pitchFamily="2" charset="2"/>
              <a:buChar char="ü"/>
            </a:pPr>
            <a:r>
              <a:rPr lang="en-US" dirty="0"/>
              <a:t>Governor signed into law </a:t>
            </a:r>
          </a:p>
        </p:txBody>
      </p:sp>
    </p:spTree>
    <p:extLst>
      <p:ext uri="{BB962C8B-B14F-4D97-AF65-F5344CB8AC3E}">
        <p14:creationId xmlns:p14="http://schemas.microsoft.com/office/powerpoint/2010/main" val="395629469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p:cNvCxnSpPr/>
          <p:nvPr/>
        </p:nvCxnSpPr>
        <p:spPr>
          <a:xfrm flipH="1">
            <a:off x="2039349" y="4194623"/>
            <a:ext cx="3356810"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sp>
        <p:nvSpPr>
          <p:cNvPr id="3" name="Title 2"/>
          <p:cNvSpPr>
            <a:spLocks noGrp="1"/>
          </p:cNvSpPr>
          <p:nvPr>
            <p:ph type="title"/>
          </p:nvPr>
        </p:nvSpPr>
        <p:spPr/>
        <p:txBody>
          <a:bodyPr/>
          <a:lstStyle/>
          <a:p>
            <a:r>
              <a:rPr lang="en-US" dirty="0"/>
              <a:t>Good News, Bad News</a:t>
            </a:r>
          </a:p>
        </p:txBody>
      </p:sp>
      <p:sp>
        <p:nvSpPr>
          <p:cNvPr id="2" name="Content Placeholder 1"/>
          <p:cNvSpPr>
            <a:spLocks noGrp="1"/>
          </p:cNvSpPr>
          <p:nvPr>
            <p:ph idx="1"/>
          </p:nvPr>
        </p:nvSpPr>
        <p:spPr>
          <a:xfrm>
            <a:off x="594360" y="1463040"/>
            <a:ext cx="3219651" cy="369332"/>
          </a:xfrm>
        </p:spPr>
        <p:txBody>
          <a:bodyPr>
            <a:spAutoFit/>
          </a:bodyPr>
          <a:lstStyle/>
          <a:p>
            <a:r>
              <a:rPr lang="en-US" b="1" dirty="0"/>
              <a:t>Good News…</a:t>
            </a: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319899">
            <a:off x="4391526" y="1463040"/>
            <a:ext cx="4219726" cy="4709578"/>
          </a:xfrm>
          <a:prstGeom prst="rect">
            <a:avLst/>
          </a:prstGeom>
          <a:ln w="12700">
            <a:solidFill>
              <a:schemeClr val="accent4"/>
            </a:solidFill>
          </a:ln>
        </p:spPr>
      </p:pic>
      <p:sp>
        <p:nvSpPr>
          <p:cNvPr id="5" name="Content Placeholder 1"/>
          <p:cNvSpPr txBox="1">
            <a:spLocks/>
          </p:cNvSpPr>
          <p:nvPr/>
        </p:nvSpPr>
        <p:spPr>
          <a:xfrm>
            <a:off x="594359" y="1832372"/>
            <a:ext cx="3219651" cy="1000274"/>
          </a:xfrm>
          <a:prstGeom prst="rect">
            <a:avLst/>
          </a:prstGeom>
        </p:spPr>
        <p:txBody>
          <a:bodyPr vert="horz"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Clr>
                <a:schemeClr val="accent4"/>
              </a:buClr>
              <a:buFont typeface="Wingdings" panose="05000000000000000000" pitchFamily="2" charset="2"/>
              <a:buChar char="ü"/>
            </a:pPr>
            <a:r>
              <a:rPr lang="en-US" dirty="0"/>
              <a:t>Outbreak declared over on April 28</a:t>
            </a:r>
          </a:p>
          <a:p>
            <a:pPr marL="285750" lvl="1" indent="-285750">
              <a:buClr>
                <a:schemeClr val="accent4"/>
              </a:buClr>
              <a:buFont typeface="Wingdings" panose="05000000000000000000" pitchFamily="2" charset="2"/>
              <a:buChar char="ü"/>
            </a:pPr>
            <a:r>
              <a:rPr lang="en-US" dirty="0"/>
              <a:t>House Bill 1638</a:t>
            </a:r>
          </a:p>
        </p:txBody>
      </p:sp>
      <p:sp>
        <p:nvSpPr>
          <p:cNvPr id="6" name="Content Placeholder 1"/>
          <p:cNvSpPr txBox="1">
            <a:spLocks/>
          </p:cNvSpPr>
          <p:nvPr/>
        </p:nvSpPr>
        <p:spPr>
          <a:xfrm>
            <a:off x="594361" y="3111981"/>
            <a:ext cx="3015114" cy="1277273"/>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t>…and Bad News:  </a:t>
            </a:r>
          </a:p>
          <a:p>
            <a:pPr lvl="1"/>
            <a:r>
              <a:rPr lang="en-US" dirty="0"/>
              <a:t>Another outbreak, either in Clark County or elsewhere, is inevitable</a:t>
            </a:r>
          </a:p>
        </p:txBody>
      </p:sp>
    </p:spTree>
    <p:extLst>
      <p:ext uri="{BB962C8B-B14F-4D97-AF65-F5344CB8AC3E}">
        <p14:creationId xmlns:p14="http://schemas.microsoft.com/office/powerpoint/2010/main" val="7736888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Beginning of the Outbreak</a:t>
            </a:r>
            <a:endParaRPr lang="en-US" dirty="0"/>
          </a:p>
        </p:txBody>
      </p:sp>
      <p:cxnSp>
        <p:nvCxnSpPr>
          <p:cNvPr id="75" name="Straight Connector 74"/>
          <p:cNvCxnSpPr/>
          <p:nvPr/>
        </p:nvCxnSpPr>
        <p:spPr>
          <a:xfrm>
            <a:off x="457200" y="5927368"/>
            <a:ext cx="822960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6" name="Oval 75"/>
          <p:cNvSpPr/>
          <p:nvPr/>
        </p:nvSpPr>
        <p:spPr>
          <a:xfrm>
            <a:off x="1014713" y="5843008"/>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1942263" y="5843008"/>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3" name="Straight Connector 82"/>
          <p:cNvCxnSpPr/>
          <p:nvPr/>
        </p:nvCxnSpPr>
        <p:spPr>
          <a:xfrm flipV="1">
            <a:off x="1101742" y="3645568"/>
            <a:ext cx="0" cy="2281802"/>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V="1">
            <a:off x="2028905" y="5366084"/>
            <a:ext cx="0" cy="561289"/>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777559" y="6037457"/>
            <a:ext cx="2632366" cy="276999"/>
          </a:xfrm>
          <a:prstGeom prst="rect">
            <a:avLst/>
          </a:prstGeom>
          <a:noFill/>
        </p:spPr>
        <p:txBody>
          <a:bodyPr wrap="square" rtlCol="0">
            <a:spAutoFit/>
          </a:bodyPr>
          <a:lstStyle/>
          <a:p>
            <a:pPr algn="ctr"/>
            <a:r>
              <a:rPr lang="en-US" sz="1200" dirty="0"/>
              <a:t>January 2019</a:t>
            </a:r>
          </a:p>
        </p:txBody>
      </p:sp>
      <p:sp>
        <p:nvSpPr>
          <p:cNvPr id="91" name="TextBox 90"/>
          <p:cNvSpPr txBox="1"/>
          <p:nvPr/>
        </p:nvSpPr>
        <p:spPr>
          <a:xfrm>
            <a:off x="3409924" y="6037457"/>
            <a:ext cx="2316827" cy="276999"/>
          </a:xfrm>
          <a:prstGeom prst="rect">
            <a:avLst/>
          </a:prstGeom>
          <a:noFill/>
        </p:spPr>
        <p:txBody>
          <a:bodyPr wrap="square" rtlCol="0">
            <a:spAutoFit/>
          </a:bodyPr>
          <a:lstStyle/>
          <a:p>
            <a:pPr algn="ctr"/>
            <a:r>
              <a:rPr lang="en-US" sz="1200" dirty="0"/>
              <a:t>February 2019</a:t>
            </a:r>
          </a:p>
        </p:txBody>
      </p:sp>
      <p:sp>
        <p:nvSpPr>
          <p:cNvPr id="92" name="TextBox 91"/>
          <p:cNvSpPr txBox="1"/>
          <p:nvPr/>
        </p:nvSpPr>
        <p:spPr>
          <a:xfrm>
            <a:off x="5726751" y="6037457"/>
            <a:ext cx="2632365" cy="276999"/>
          </a:xfrm>
          <a:prstGeom prst="rect">
            <a:avLst/>
          </a:prstGeom>
          <a:noFill/>
        </p:spPr>
        <p:txBody>
          <a:bodyPr wrap="square" rtlCol="0">
            <a:spAutoFit/>
          </a:bodyPr>
          <a:lstStyle/>
          <a:p>
            <a:pPr algn="ctr"/>
            <a:r>
              <a:rPr lang="en-US" sz="1200" dirty="0"/>
              <a:t>March 2019</a:t>
            </a:r>
          </a:p>
        </p:txBody>
      </p:sp>
      <p:grpSp>
        <p:nvGrpSpPr>
          <p:cNvPr id="93" name="Group 92"/>
          <p:cNvGrpSpPr/>
          <p:nvPr/>
        </p:nvGrpSpPr>
        <p:grpSpPr>
          <a:xfrm>
            <a:off x="777559" y="5866423"/>
            <a:ext cx="7588882" cy="448033"/>
            <a:chOff x="492672" y="4450632"/>
            <a:chExt cx="8166537" cy="1365173"/>
          </a:xfrm>
        </p:grpSpPr>
        <p:cxnSp>
          <p:nvCxnSpPr>
            <p:cNvPr id="94" name="Straight Connector 93"/>
            <p:cNvCxnSpPr/>
            <p:nvPr/>
          </p:nvCxnSpPr>
          <p:spPr>
            <a:xfrm>
              <a:off x="492672"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32540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865920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581858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110" name="Oval 109"/>
          <p:cNvSpPr/>
          <p:nvPr/>
        </p:nvSpPr>
        <p:spPr>
          <a:xfrm>
            <a:off x="577557" y="5838992"/>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1" name="Straight Connector 110"/>
          <p:cNvCxnSpPr/>
          <p:nvPr/>
        </p:nvCxnSpPr>
        <p:spPr>
          <a:xfrm flipV="1">
            <a:off x="664586" y="2213811"/>
            <a:ext cx="0" cy="3709541"/>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114" name="Rectangular Callout 113"/>
          <p:cNvSpPr/>
          <p:nvPr/>
        </p:nvSpPr>
        <p:spPr>
          <a:xfrm>
            <a:off x="870278" y="1362866"/>
            <a:ext cx="2627369" cy="1015663"/>
          </a:xfrm>
          <a:prstGeom prst="wedgeRectCallout">
            <a:avLst>
              <a:gd name="adj1" fmla="val -58151"/>
              <a:gd name="adj2" fmla="val 33749"/>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182880" rIns="182880" bIns="182880" rtlCol="0" anchor="ctr">
            <a:spAutoFit/>
          </a:bodyPr>
          <a:lstStyle/>
          <a:p>
            <a:r>
              <a:rPr lang="en-US" sz="1400" dirty="0">
                <a:solidFill>
                  <a:schemeClr val="bg1"/>
                </a:solidFill>
              </a:rPr>
              <a:t>Dec 31, 2018</a:t>
            </a:r>
          </a:p>
          <a:p>
            <a:r>
              <a:rPr lang="en-US" sz="1400" b="1" dirty="0">
                <a:solidFill>
                  <a:schemeClr val="bg1"/>
                </a:solidFill>
              </a:rPr>
              <a:t>First known case visits Memorial Urgent Care</a:t>
            </a:r>
          </a:p>
        </p:txBody>
      </p:sp>
      <p:sp>
        <p:nvSpPr>
          <p:cNvPr id="116" name="Rectangular Callout 115"/>
          <p:cNvSpPr/>
          <p:nvPr/>
        </p:nvSpPr>
        <p:spPr>
          <a:xfrm>
            <a:off x="1335499" y="2613712"/>
            <a:ext cx="3100135" cy="1231106"/>
          </a:xfrm>
          <a:prstGeom prst="wedgeRectCallout">
            <a:avLst>
              <a:gd name="adj1" fmla="val -58151"/>
              <a:gd name="adj2" fmla="val 33749"/>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182880" rIns="182880" bIns="182880" rtlCol="0" anchor="ctr">
            <a:spAutoFit/>
          </a:bodyPr>
          <a:lstStyle/>
          <a:p>
            <a:r>
              <a:rPr lang="en-US" sz="1400" dirty="0">
                <a:solidFill>
                  <a:schemeClr val="bg1"/>
                </a:solidFill>
              </a:rPr>
              <a:t>Jan 4, 2019</a:t>
            </a:r>
          </a:p>
          <a:p>
            <a:r>
              <a:rPr lang="en-US" sz="1400" b="1" dirty="0">
                <a:solidFill>
                  <a:schemeClr val="bg1"/>
                </a:solidFill>
              </a:rPr>
              <a:t>Lab confirms measles in a child 1–10 years old with unknown immunization history</a:t>
            </a:r>
          </a:p>
        </p:txBody>
      </p:sp>
      <p:sp>
        <p:nvSpPr>
          <p:cNvPr id="120" name="Rectangular Callout 119"/>
          <p:cNvSpPr/>
          <p:nvPr/>
        </p:nvSpPr>
        <p:spPr>
          <a:xfrm>
            <a:off x="2375404" y="4199219"/>
            <a:ext cx="5959648" cy="1384995"/>
          </a:xfrm>
          <a:prstGeom prst="wedgeRectCallout">
            <a:avLst>
              <a:gd name="adj1" fmla="val -55930"/>
              <a:gd name="adj2" fmla="val 33749"/>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182880" rIns="182880" bIns="182880" rtlCol="0" anchor="ctr">
            <a:spAutoFit/>
          </a:bodyPr>
          <a:lstStyle/>
          <a:p>
            <a:pPr>
              <a:spcAft>
                <a:spcPts val="600"/>
              </a:spcAft>
            </a:pPr>
            <a:r>
              <a:rPr lang="en-US" sz="1400" dirty="0">
                <a:solidFill>
                  <a:schemeClr val="bg1"/>
                </a:solidFill>
              </a:rPr>
              <a:t>Jan 15, 2019</a:t>
            </a:r>
          </a:p>
          <a:p>
            <a:pPr>
              <a:spcAft>
                <a:spcPts val="600"/>
              </a:spcAft>
            </a:pPr>
            <a:r>
              <a:rPr lang="en-US" sz="1400" b="1" dirty="0">
                <a:solidFill>
                  <a:schemeClr val="bg1"/>
                </a:solidFill>
              </a:rPr>
              <a:t>2 additional confirmed cases and 11 suspect cases identified.</a:t>
            </a:r>
          </a:p>
          <a:p>
            <a:pPr>
              <a:spcAft>
                <a:spcPts val="600"/>
              </a:spcAft>
            </a:pPr>
            <a:r>
              <a:rPr lang="en-US" sz="1400" b="1" dirty="0">
                <a:solidFill>
                  <a:schemeClr val="bg1"/>
                </a:solidFill>
              </a:rPr>
              <a:t>Public Health activates Incident Command System to respond to the outbreak.</a:t>
            </a:r>
          </a:p>
        </p:txBody>
      </p:sp>
    </p:spTree>
    <p:extLst>
      <p:ext uri="{BB962C8B-B14F-4D97-AF65-F5344CB8AC3E}">
        <p14:creationId xmlns:p14="http://schemas.microsoft.com/office/powerpoint/2010/main" val="9358221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69232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flipH="1">
            <a:off x="3128211" y="3561347"/>
            <a:ext cx="673768" cy="0"/>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a:t>Case Investigation</a:t>
            </a:r>
            <a:endParaRPr lang="en-US" dirty="0"/>
          </a:p>
        </p:txBody>
      </p:sp>
      <p:sp>
        <p:nvSpPr>
          <p:cNvPr id="7" name="Content Placeholder 6"/>
          <p:cNvSpPr>
            <a:spLocks noGrp="1"/>
          </p:cNvSpPr>
          <p:nvPr>
            <p:ph idx="1"/>
          </p:nvPr>
        </p:nvSpPr>
        <p:spPr>
          <a:xfrm>
            <a:off x="3664073" y="1849294"/>
            <a:ext cx="4493338" cy="4278094"/>
          </a:xfrm>
        </p:spPr>
        <p:txBody>
          <a:bodyPr wrap="square">
            <a:spAutoFit/>
          </a:bodyPr>
          <a:lstStyle/>
          <a:p>
            <a:pPr marL="285750" indent="-285750">
              <a:buClr>
                <a:schemeClr val="accent6"/>
              </a:buClr>
              <a:buFont typeface="Wingdings" panose="05000000000000000000" pitchFamily="2" charset="2"/>
              <a:buChar char="§"/>
            </a:pPr>
            <a:r>
              <a:rPr lang="en-US" b="1" dirty="0"/>
              <a:t>Measles is a notifiable condition. </a:t>
            </a:r>
            <a:r>
              <a:rPr lang="en-US" dirty="0"/>
              <a:t>State law requires physicians and other healthcare providers to notify Public Health of any suspected measles cases.</a:t>
            </a:r>
          </a:p>
          <a:p>
            <a:pPr marL="285750" indent="-285750">
              <a:buClr>
                <a:schemeClr val="accent6"/>
              </a:buClr>
              <a:buFont typeface="Wingdings" panose="05000000000000000000" pitchFamily="2" charset="2"/>
              <a:buChar char="§"/>
            </a:pPr>
            <a:endParaRPr lang="en-US" dirty="0"/>
          </a:p>
          <a:p>
            <a:pPr marL="285750" indent="-285750">
              <a:buClr>
                <a:schemeClr val="accent6"/>
              </a:buClr>
              <a:buFont typeface="Wingdings" panose="05000000000000000000" pitchFamily="2" charset="2"/>
              <a:buChar char="§"/>
            </a:pPr>
            <a:r>
              <a:rPr lang="en-US" dirty="0"/>
              <a:t>Clinicians </a:t>
            </a:r>
            <a:r>
              <a:rPr lang="en-US" b="1" dirty="0"/>
              <a:t>collect specimens and coordinate </a:t>
            </a:r>
            <a:r>
              <a:rPr lang="en-US" dirty="0"/>
              <a:t>with Public Health to arrange testing at public health labs.</a:t>
            </a:r>
          </a:p>
          <a:p>
            <a:pPr marL="285750" indent="-285750">
              <a:buClr>
                <a:schemeClr val="accent6"/>
              </a:buClr>
              <a:buFont typeface="Wingdings" panose="05000000000000000000" pitchFamily="2" charset="2"/>
              <a:buChar char="§"/>
            </a:pPr>
            <a:endParaRPr lang="en-US" dirty="0"/>
          </a:p>
          <a:p>
            <a:pPr marL="285750" indent="-285750">
              <a:buClr>
                <a:schemeClr val="accent6"/>
              </a:buClr>
              <a:buFont typeface="Wingdings" panose="05000000000000000000" pitchFamily="2" charset="2"/>
              <a:buChar char="§"/>
            </a:pPr>
            <a:r>
              <a:rPr lang="en-US" dirty="0"/>
              <a:t>Public Health staff </a:t>
            </a:r>
            <a:r>
              <a:rPr lang="en-US" b="1" dirty="0"/>
              <a:t>interview the case/parents </a:t>
            </a:r>
            <a:r>
              <a:rPr lang="en-US" dirty="0"/>
              <a:t>of the case to gather information about illness onset and where the case had been the previous 21 days.</a:t>
            </a:r>
          </a:p>
        </p:txBody>
      </p:sp>
      <p:pic>
        <p:nvPicPr>
          <p:cNvPr id="8" name="Picture 7"/>
          <p:cNvPicPr>
            <a:picLocks noChangeAspect="1"/>
          </p:cNvPicPr>
          <p:nvPr/>
        </p:nvPicPr>
        <p:blipFill rotWithShape="1">
          <a:blip r:embed="rId3" cstate="screen">
            <a:extLst>
              <a:ext uri="{28A0092B-C50C-407E-A947-70E740481C1C}">
                <a14:useLocalDpi xmlns:a14="http://schemas.microsoft.com/office/drawing/2010/main"/>
              </a:ext>
            </a:extLst>
          </a:blip>
          <a:srcRect b="31836"/>
          <a:stretch/>
        </p:blipFill>
        <p:spPr>
          <a:xfrm>
            <a:off x="878306" y="2478650"/>
            <a:ext cx="2382564" cy="2165394"/>
          </a:xfrm>
          <a:prstGeom prst="rect">
            <a:avLst/>
          </a:prstGeom>
          <a:ln w="12700">
            <a:solidFill>
              <a:schemeClr val="accent6"/>
            </a:solidFill>
          </a:ln>
        </p:spPr>
      </p:pic>
    </p:spTree>
    <p:extLst>
      <p:ext uri="{BB962C8B-B14F-4D97-AF65-F5344CB8AC3E}">
        <p14:creationId xmlns:p14="http://schemas.microsoft.com/office/powerpoint/2010/main" val="273312105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Straight Connector 44"/>
          <p:cNvCxnSpPr/>
          <p:nvPr/>
        </p:nvCxnSpPr>
        <p:spPr>
          <a:xfrm>
            <a:off x="457200" y="5927368"/>
            <a:ext cx="8229600"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73" name="Oval 72"/>
          <p:cNvSpPr/>
          <p:nvPr/>
        </p:nvSpPr>
        <p:spPr>
          <a:xfrm>
            <a:off x="1014713" y="5843008"/>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p:cNvSpPr/>
          <p:nvPr/>
        </p:nvSpPr>
        <p:spPr>
          <a:xfrm>
            <a:off x="1942263" y="5843008"/>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115548" y="5843008"/>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778211" y="5840282"/>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3543282" y="5844260"/>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378786" y="5840281"/>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058942" y="5844260"/>
            <a:ext cx="174171" cy="174171"/>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p:cNvSpPr>
            <a:spLocks noGrp="1"/>
          </p:cNvSpPr>
          <p:nvPr>
            <p:ph type="title"/>
          </p:nvPr>
        </p:nvSpPr>
        <p:spPr/>
        <p:txBody>
          <a:bodyPr/>
          <a:lstStyle/>
          <a:p>
            <a:r>
              <a:rPr lang="en-US" dirty="0"/>
              <a:t>Healthcare Provider Advisories</a:t>
            </a:r>
          </a:p>
        </p:txBody>
      </p:sp>
      <p:sp>
        <p:nvSpPr>
          <p:cNvPr id="2" name="Content Placeholder 1"/>
          <p:cNvSpPr>
            <a:spLocks noGrp="1"/>
          </p:cNvSpPr>
          <p:nvPr>
            <p:ph sz="quarter" idx="1"/>
          </p:nvPr>
        </p:nvSpPr>
        <p:spPr>
          <a:xfrm>
            <a:off x="681445" y="1290825"/>
            <a:ext cx="5551668" cy="646331"/>
          </a:xfrm>
        </p:spPr>
        <p:txBody>
          <a:bodyPr wrap="square">
            <a:spAutoFit/>
          </a:bodyPr>
          <a:lstStyle/>
          <a:p>
            <a:r>
              <a:rPr lang="en-US" dirty="0"/>
              <a:t>Multiple Healthcare Provider Advisories were issued from January through March of 2019:</a:t>
            </a:r>
            <a:endParaRPr lang="en-US" sz="1000" dirty="0"/>
          </a:p>
        </p:txBody>
      </p:sp>
      <p:cxnSp>
        <p:nvCxnSpPr>
          <p:cNvPr id="5" name="Straight Connector 4"/>
          <p:cNvCxnSpPr/>
          <p:nvPr/>
        </p:nvCxnSpPr>
        <p:spPr>
          <a:xfrm flipV="1">
            <a:off x="1101742" y="4841606"/>
            <a:ext cx="0" cy="1085762"/>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flipV="1">
            <a:off x="2028905" y="4258491"/>
            <a:ext cx="0" cy="1668879"/>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2203963" y="3117669"/>
            <a:ext cx="0" cy="2809700"/>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2865297" y="4772117"/>
            <a:ext cx="0" cy="1155251"/>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3630368" y="3580820"/>
            <a:ext cx="0" cy="2346549"/>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460276" y="4702628"/>
            <a:ext cx="0" cy="1224740"/>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6146028" y="4841606"/>
            <a:ext cx="0" cy="1085762"/>
          </a:xfrm>
          <a:prstGeom prst="line">
            <a:avLst/>
          </a:prstGeom>
          <a:ln w="19050">
            <a:solidFill>
              <a:schemeClr val="accent3">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777559" y="6037457"/>
            <a:ext cx="2632366" cy="276999"/>
          </a:xfrm>
          <a:prstGeom prst="rect">
            <a:avLst/>
          </a:prstGeom>
          <a:noFill/>
        </p:spPr>
        <p:txBody>
          <a:bodyPr wrap="square" rtlCol="0">
            <a:spAutoFit/>
          </a:bodyPr>
          <a:lstStyle/>
          <a:p>
            <a:pPr algn="ctr"/>
            <a:r>
              <a:rPr lang="en-US" sz="1200" dirty="0"/>
              <a:t>January 2019</a:t>
            </a:r>
          </a:p>
        </p:txBody>
      </p:sp>
      <p:sp>
        <p:nvSpPr>
          <p:cNvPr id="29" name="TextBox 28"/>
          <p:cNvSpPr txBox="1"/>
          <p:nvPr/>
        </p:nvSpPr>
        <p:spPr>
          <a:xfrm>
            <a:off x="3409924" y="6037457"/>
            <a:ext cx="2316827" cy="276999"/>
          </a:xfrm>
          <a:prstGeom prst="rect">
            <a:avLst/>
          </a:prstGeom>
          <a:noFill/>
        </p:spPr>
        <p:txBody>
          <a:bodyPr wrap="square" rtlCol="0">
            <a:spAutoFit/>
          </a:bodyPr>
          <a:lstStyle/>
          <a:p>
            <a:pPr algn="ctr"/>
            <a:r>
              <a:rPr lang="en-US" sz="1200" dirty="0"/>
              <a:t>February 2019</a:t>
            </a:r>
          </a:p>
        </p:txBody>
      </p:sp>
      <p:sp>
        <p:nvSpPr>
          <p:cNvPr id="30" name="TextBox 29"/>
          <p:cNvSpPr txBox="1"/>
          <p:nvPr/>
        </p:nvSpPr>
        <p:spPr>
          <a:xfrm>
            <a:off x="5726751" y="6037457"/>
            <a:ext cx="2632365" cy="276999"/>
          </a:xfrm>
          <a:prstGeom prst="rect">
            <a:avLst/>
          </a:prstGeom>
          <a:noFill/>
        </p:spPr>
        <p:txBody>
          <a:bodyPr wrap="square" rtlCol="0">
            <a:spAutoFit/>
          </a:bodyPr>
          <a:lstStyle/>
          <a:p>
            <a:pPr algn="ctr"/>
            <a:r>
              <a:rPr lang="en-US" sz="1200" dirty="0"/>
              <a:t>March 2019</a:t>
            </a:r>
          </a:p>
        </p:txBody>
      </p:sp>
      <p:grpSp>
        <p:nvGrpSpPr>
          <p:cNvPr id="43" name="Group 42"/>
          <p:cNvGrpSpPr/>
          <p:nvPr/>
        </p:nvGrpSpPr>
        <p:grpSpPr>
          <a:xfrm>
            <a:off x="777559" y="5866423"/>
            <a:ext cx="7588882" cy="448033"/>
            <a:chOff x="492672" y="4450632"/>
            <a:chExt cx="8166537" cy="1365173"/>
          </a:xfrm>
        </p:grpSpPr>
        <p:cxnSp>
          <p:nvCxnSpPr>
            <p:cNvPr id="36" name="Straight Connector 35"/>
            <p:cNvCxnSpPr/>
            <p:nvPr/>
          </p:nvCxnSpPr>
          <p:spPr>
            <a:xfrm>
              <a:off x="492672"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332540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65920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5818589" y="4450632"/>
              <a:ext cx="0" cy="1365173"/>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55" name="Rectangular Callout 54"/>
          <p:cNvSpPr/>
          <p:nvPr/>
        </p:nvSpPr>
        <p:spPr>
          <a:xfrm>
            <a:off x="492085" y="4662026"/>
            <a:ext cx="861152" cy="738664"/>
          </a:xfrm>
          <a:prstGeom prst="wedgeRectCallout">
            <a:avLst>
              <a:gd name="adj1" fmla="val 21369"/>
              <a:gd name="adj2" fmla="val 7088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Jan 4</a:t>
            </a:r>
          </a:p>
          <a:p>
            <a:pPr algn="ctr"/>
            <a:r>
              <a:rPr lang="en-US" sz="1200" b="1" dirty="0">
                <a:solidFill>
                  <a:schemeClr val="bg1"/>
                </a:solidFill>
              </a:rPr>
              <a:t>Measles Alert</a:t>
            </a:r>
          </a:p>
        </p:txBody>
      </p:sp>
      <p:sp>
        <p:nvSpPr>
          <p:cNvPr id="57" name="Rectangular Callout 56"/>
          <p:cNvSpPr/>
          <p:nvPr/>
        </p:nvSpPr>
        <p:spPr>
          <a:xfrm>
            <a:off x="1020745" y="3508527"/>
            <a:ext cx="920631" cy="923330"/>
          </a:xfrm>
          <a:prstGeom prst="wedgeRectCallout">
            <a:avLst>
              <a:gd name="adj1" fmla="val 60699"/>
              <a:gd name="adj2" fmla="val 338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Jan 15</a:t>
            </a:r>
          </a:p>
          <a:p>
            <a:pPr algn="ctr"/>
            <a:r>
              <a:rPr lang="en-US" sz="1200" b="1" dirty="0">
                <a:solidFill>
                  <a:schemeClr val="bg1"/>
                </a:solidFill>
              </a:rPr>
              <a:t>Measles</a:t>
            </a:r>
          </a:p>
          <a:p>
            <a:pPr algn="ctr"/>
            <a:r>
              <a:rPr lang="en-US" sz="1200" b="1" dirty="0">
                <a:solidFill>
                  <a:schemeClr val="bg1"/>
                </a:solidFill>
              </a:rPr>
              <a:t>Regional Alert</a:t>
            </a:r>
          </a:p>
        </p:txBody>
      </p:sp>
      <p:sp>
        <p:nvSpPr>
          <p:cNvPr id="61" name="Rectangular Callout 60"/>
          <p:cNvSpPr/>
          <p:nvPr/>
        </p:nvSpPr>
        <p:spPr>
          <a:xfrm>
            <a:off x="2489293" y="3809789"/>
            <a:ext cx="920631" cy="923330"/>
          </a:xfrm>
          <a:prstGeom prst="wedgeRectCallout">
            <a:avLst>
              <a:gd name="adj1" fmla="val -8901"/>
              <a:gd name="adj2" fmla="val 6296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Jan 25</a:t>
            </a:r>
          </a:p>
          <a:p>
            <a:pPr algn="ctr"/>
            <a:r>
              <a:rPr lang="en-US" sz="1200" b="1" dirty="0">
                <a:solidFill>
                  <a:schemeClr val="bg1"/>
                </a:solidFill>
              </a:rPr>
              <a:t>Measles</a:t>
            </a:r>
          </a:p>
          <a:p>
            <a:pPr algn="ctr"/>
            <a:r>
              <a:rPr lang="en-US" sz="1200" b="1" dirty="0">
                <a:solidFill>
                  <a:schemeClr val="bg1"/>
                </a:solidFill>
              </a:rPr>
              <a:t>Regional Alert</a:t>
            </a:r>
          </a:p>
        </p:txBody>
      </p:sp>
      <p:sp>
        <p:nvSpPr>
          <p:cNvPr id="66" name="Rectangular Callout 65"/>
          <p:cNvSpPr/>
          <p:nvPr/>
        </p:nvSpPr>
        <p:spPr>
          <a:xfrm>
            <a:off x="1203686" y="2360757"/>
            <a:ext cx="920631" cy="923330"/>
          </a:xfrm>
          <a:prstGeom prst="wedgeRectCallout">
            <a:avLst>
              <a:gd name="adj1" fmla="val 60699"/>
              <a:gd name="adj2" fmla="val 338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Jan 17</a:t>
            </a:r>
          </a:p>
          <a:p>
            <a:pPr algn="ctr"/>
            <a:r>
              <a:rPr lang="en-US" sz="1200" b="1" dirty="0">
                <a:solidFill>
                  <a:schemeClr val="bg1"/>
                </a:solidFill>
              </a:rPr>
              <a:t>Measles</a:t>
            </a:r>
          </a:p>
          <a:p>
            <a:pPr algn="ctr"/>
            <a:r>
              <a:rPr lang="en-US" sz="1200" b="1" dirty="0">
                <a:solidFill>
                  <a:schemeClr val="bg1"/>
                </a:solidFill>
              </a:rPr>
              <a:t>Regional Alert</a:t>
            </a:r>
          </a:p>
        </p:txBody>
      </p:sp>
      <p:sp>
        <p:nvSpPr>
          <p:cNvPr id="69" name="Rectangular Callout 68"/>
          <p:cNvSpPr/>
          <p:nvPr/>
        </p:nvSpPr>
        <p:spPr>
          <a:xfrm>
            <a:off x="2976579" y="2728109"/>
            <a:ext cx="920631" cy="923330"/>
          </a:xfrm>
          <a:prstGeom prst="wedgeRectCallout">
            <a:avLst>
              <a:gd name="adj1" fmla="val 21369"/>
              <a:gd name="adj2" fmla="val 6715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Feb 3</a:t>
            </a:r>
          </a:p>
          <a:p>
            <a:pPr algn="ctr"/>
            <a:r>
              <a:rPr lang="en-US" sz="1200" b="1" dirty="0">
                <a:solidFill>
                  <a:schemeClr val="bg1"/>
                </a:solidFill>
              </a:rPr>
              <a:t>Measles</a:t>
            </a:r>
          </a:p>
          <a:p>
            <a:pPr algn="ctr"/>
            <a:r>
              <a:rPr lang="en-US" sz="1200" b="1" dirty="0">
                <a:solidFill>
                  <a:schemeClr val="bg1"/>
                </a:solidFill>
              </a:rPr>
              <a:t>Regional Alert</a:t>
            </a:r>
          </a:p>
        </p:txBody>
      </p:sp>
      <p:sp>
        <p:nvSpPr>
          <p:cNvPr id="71" name="Rectangular Callout 70"/>
          <p:cNvSpPr/>
          <p:nvPr/>
        </p:nvSpPr>
        <p:spPr>
          <a:xfrm>
            <a:off x="4192943" y="3766840"/>
            <a:ext cx="920631" cy="923330"/>
          </a:xfrm>
          <a:prstGeom prst="wedgeRectCallout">
            <a:avLst>
              <a:gd name="adj1" fmla="val -21198"/>
              <a:gd name="adj2" fmla="val 6715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Feb 13</a:t>
            </a:r>
          </a:p>
          <a:p>
            <a:pPr algn="ctr"/>
            <a:r>
              <a:rPr lang="en-US" sz="1200" b="1" dirty="0">
                <a:solidFill>
                  <a:schemeClr val="bg1"/>
                </a:solidFill>
              </a:rPr>
              <a:t>Measles</a:t>
            </a:r>
          </a:p>
          <a:p>
            <a:pPr algn="ctr"/>
            <a:r>
              <a:rPr lang="en-US" sz="1200" b="1" dirty="0">
                <a:solidFill>
                  <a:schemeClr val="bg1"/>
                </a:solidFill>
              </a:rPr>
              <a:t>Regional Alert</a:t>
            </a:r>
          </a:p>
        </p:txBody>
      </p:sp>
      <p:sp>
        <p:nvSpPr>
          <p:cNvPr id="72" name="Rectangular Callout 71"/>
          <p:cNvSpPr/>
          <p:nvPr/>
        </p:nvSpPr>
        <p:spPr>
          <a:xfrm>
            <a:off x="5885109" y="4137395"/>
            <a:ext cx="920631" cy="923330"/>
          </a:xfrm>
          <a:prstGeom prst="wedgeRectCallout">
            <a:avLst>
              <a:gd name="adj1" fmla="val -21198"/>
              <a:gd name="adj2" fmla="val 6715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45720" tIns="91440" rIns="45720" bIns="91440" rtlCol="0" anchor="ctr">
            <a:spAutoFit/>
          </a:bodyPr>
          <a:lstStyle/>
          <a:p>
            <a:pPr algn="ctr"/>
            <a:r>
              <a:rPr lang="en-US" sz="1200" dirty="0">
                <a:solidFill>
                  <a:schemeClr val="bg1"/>
                </a:solidFill>
              </a:rPr>
              <a:t>Mar 5</a:t>
            </a:r>
          </a:p>
          <a:p>
            <a:pPr algn="ctr"/>
            <a:r>
              <a:rPr lang="en-US" sz="1200" b="1" dirty="0">
                <a:solidFill>
                  <a:schemeClr val="bg1"/>
                </a:solidFill>
              </a:rPr>
              <a:t>Measles</a:t>
            </a:r>
          </a:p>
          <a:p>
            <a:pPr algn="ctr"/>
            <a:r>
              <a:rPr lang="en-US" sz="1200" b="1" dirty="0">
                <a:solidFill>
                  <a:schemeClr val="bg1"/>
                </a:solidFill>
              </a:rPr>
              <a:t>Regional Alert</a:t>
            </a:r>
          </a:p>
        </p:txBody>
      </p:sp>
      <p:grpSp>
        <p:nvGrpSpPr>
          <p:cNvPr id="84" name="Group 83"/>
          <p:cNvGrpSpPr/>
          <p:nvPr/>
        </p:nvGrpSpPr>
        <p:grpSpPr>
          <a:xfrm rot="593191">
            <a:off x="6261765" y="1349195"/>
            <a:ext cx="2119213" cy="2545863"/>
            <a:chOff x="6489278" y="1566450"/>
            <a:chExt cx="2874062" cy="3452682"/>
          </a:xfrm>
        </p:grpSpPr>
        <p:pic>
          <p:nvPicPr>
            <p:cNvPr id="83" name="Picture 8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741002">
              <a:off x="7210361" y="1566450"/>
              <a:ext cx="2152979" cy="2786208"/>
            </a:xfrm>
            <a:prstGeom prst="rect">
              <a:avLst/>
            </a:prstGeom>
            <a:ln>
              <a:solidFill>
                <a:schemeClr val="bg1">
                  <a:lumMod val="85000"/>
                </a:schemeClr>
              </a:solidFill>
            </a:ln>
          </p:spPr>
        </p:pic>
        <p:pic>
          <p:nvPicPr>
            <p:cNvPr id="82" name="Picture 8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13266">
              <a:off x="6943386" y="1857871"/>
              <a:ext cx="2181216" cy="2822750"/>
            </a:xfrm>
            <a:prstGeom prst="rect">
              <a:avLst/>
            </a:prstGeom>
            <a:ln>
              <a:solidFill>
                <a:schemeClr val="bg1">
                  <a:lumMod val="85000"/>
                </a:schemeClr>
              </a:solidFill>
            </a:ln>
          </p:spPr>
        </p:pic>
        <p:pic>
          <p:nvPicPr>
            <p:cNvPr id="81" name="Picture 8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20642">
              <a:off x="6784774" y="2070815"/>
              <a:ext cx="2181216" cy="2822750"/>
            </a:xfrm>
            <a:prstGeom prst="rect">
              <a:avLst/>
            </a:prstGeom>
            <a:ln>
              <a:solidFill>
                <a:schemeClr val="bg1">
                  <a:lumMod val="85000"/>
                </a:schemeClr>
              </a:solidFill>
            </a:ln>
          </p:spPr>
        </p:pic>
        <p:pic>
          <p:nvPicPr>
            <p:cNvPr id="80" name="Picture 7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89278" y="2196381"/>
              <a:ext cx="2181217" cy="2822751"/>
            </a:xfrm>
            <a:prstGeom prst="rect">
              <a:avLst/>
            </a:prstGeom>
            <a:ln>
              <a:solidFill>
                <a:schemeClr val="bg1">
                  <a:lumMod val="85000"/>
                </a:schemeClr>
              </a:solidFill>
            </a:ln>
          </p:spPr>
        </p:pic>
      </p:grpSp>
    </p:spTree>
    <p:extLst>
      <p:ext uri="{BB962C8B-B14F-4D97-AF65-F5344CB8AC3E}">
        <p14:creationId xmlns:p14="http://schemas.microsoft.com/office/powerpoint/2010/main" val="333153387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Provider Advisory Content</a:t>
            </a:r>
            <a:endParaRPr lang="en-US" dirty="0"/>
          </a:p>
        </p:txBody>
      </p:sp>
      <p:sp>
        <p:nvSpPr>
          <p:cNvPr id="4" name="Isosceles Triangle 3"/>
          <p:cNvSpPr/>
          <p:nvPr/>
        </p:nvSpPr>
        <p:spPr>
          <a:xfrm rot="16200000">
            <a:off x="2655079" y="4023628"/>
            <a:ext cx="434340" cy="467582"/>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ight Brace 4"/>
          <p:cNvSpPr/>
          <p:nvPr/>
        </p:nvSpPr>
        <p:spPr>
          <a:xfrm>
            <a:off x="2257732" y="1066800"/>
            <a:ext cx="415015" cy="5502361"/>
          </a:xfrm>
          <a:prstGeom prst="rightBrace">
            <a:avLst>
              <a:gd name="adj1" fmla="val 44136"/>
              <a:gd name="adj2" fmla="val 57894"/>
            </a:avLst>
          </a:prstGeom>
          <a:ln w="3810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6" name="Group 5"/>
          <p:cNvGrpSpPr/>
          <p:nvPr/>
        </p:nvGrpSpPr>
        <p:grpSpPr>
          <a:xfrm>
            <a:off x="493292" y="1142842"/>
            <a:ext cx="1559272" cy="5400322"/>
            <a:chOff x="827932" y="1593424"/>
            <a:chExt cx="1320887" cy="4574709"/>
          </a:xfrm>
        </p:grpSpPr>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5559" y="1593424"/>
              <a:ext cx="1023260" cy="1324220"/>
            </a:xfrm>
            <a:prstGeom prst="rect">
              <a:avLst/>
            </a:prstGeom>
            <a:ln>
              <a:solidFill>
                <a:schemeClr val="bg1">
                  <a:lumMod val="85000"/>
                </a:schemeClr>
              </a:solidFill>
            </a:ln>
          </p:spPr>
        </p:pic>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26350" y="2676920"/>
              <a:ext cx="1023260" cy="1324220"/>
            </a:xfrm>
            <a:prstGeom prst="rect">
              <a:avLst/>
            </a:prstGeom>
            <a:ln>
              <a:solidFill>
                <a:schemeClr val="bg1">
                  <a:lumMod val="85000"/>
                </a:schemeClr>
              </a:solidFill>
            </a:ln>
          </p:spPr>
        </p:pic>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7141" y="3760416"/>
              <a:ext cx="1023260" cy="1324220"/>
            </a:xfrm>
            <a:prstGeom prst="rect">
              <a:avLst/>
            </a:prstGeom>
            <a:ln>
              <a:solidFill>
                <a:schemeClr val="bg1">
                  <a:lumMod val="85000"/>
                </a:schemeClr>
              </a:solidFill>
            </a:ln>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27932" y="4843913"/>
              <a:ext cx="1023260" cy="1324220"/>
            </a:xfrm>
            <a:prstGeom prst="rect">
              <a:avLst/>
            </a:prstGeom>
            <a:ln>
              <a:solidFill>
                <a:schemeClr val="bg1">
                  <a:lumMod val="85000"/>
                </a:schemeClr>
              </a:solidFill>
            </a:ln>
          </p:spPr>
        </p:pic>
      </p:grpSp>
      <p:sp>
        <p:nvSpPr>
          <p:cNvPr id="7" name="Rounded Rectangle 6"/>
          <p:cNvSpPr/>
          <p:nvPr/>
        </p:nvSpPr>
        <p:spPr>
          <a:xfrm>
            <a:off x="3007895" y="1407695"/>
            <a:ext cx="5173579" cy="4800600"/>
          </a:xfrm>
          <a:prstGeom prst="roundRect">
            <a:avLst>
              <a:gd name="adj" fmla="val 3674"/>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3380879" y="1753410"/>
            <a:ext cx="4427622" cy="1184940"/>
          </a:xfrm>
          <a:prstGeom prst="rect">
            <a:avLst/>
          </a:prstGeom>
          <a:noFill/>
        </p:spPr>
        <p:txBody>
          <a:bodyPr wrap="square" rtlCol="0">
            <a:spAutoFit/>
          </a:bodyPr>
          <a:lstStyle/>
          <a:p>
            <a:pPr marL="285750" indent="-285750">
              <a:spcAft>
                <a:spcPts val="600"/>
              </a:spcAft>
              <a:buFont typeface="Wingdings" panose="05000000000000000000" pitchFamily="2" charset="2"/>
              <a:buChar char="ü"/>
            </a:pPr>
            <a:r>
              <a:rPr lang="en-US" sz="1400" dirty="0"/>
              <a:t>Clinical presentation</a:t>
            </a:r>
          </a:p>
          <a:p>
            <a:pPr marL="285750" indent="-285750">
              <a:spcAft>
                <a:spcPts val="600"/>
              </a:spcAft>
              <a:buFont typeface="Wingdings" panose="05000000000000000000" pitchFamily="2" charset="2"/>
              <a:buChar char="ü"/>
            </a:pPr>
            <a:r>
              <a:rPr lang="en-US" sz="1400" dirty="0"/>
              <a:t>Infection control recommendations</a:t>
            </a:r>
          </a:p>
          <a:p>
            <a:pPr marL="285750" indent="-285750">
              <a:spcAft>
                <a:spcPts val="600"/>
              </a:spcAft>
              <a:buFont typeface="Wingdings" panose="05000000000000000000" pitchFamily="2" charset="2"/>
              <a:buChar char="ü"/>
            </a:pPr>
            <a:r>
              <a:rPr lang="en-US" sz="1400" dirty="0"/>
              <a:t>Exposure locations</a:t>
            </a:r>
          </a:p>
          <a:p>
            <a:pPr marL="285750" indent="-285750">
              <a:spcAft>
                <a:spcPts val="600"/>
              </a:spcAft>
              <a:buFont typeface="Wingdings" panose="05000000000000000000" pitchFamily="2" charset="2"/>
              <a:buChar char="ü"/>
            </a:pPr>
            <a:r>
              <a:rPr lang="en-US" sz="1400" dirty="0"/>
              <a:t>Suspect measles worksheet</a:t>
            </a:r>
          </a:p>
        </p:txBody>
      </p:sp>
      <p:sp>
        <p:nvSpPr>
          <p:cNvPr id="15" name="TextBox 14"/>
          <p:cNvSpPr txBox="1"/>
          <p:nvPr/>
        </p:nvSpPr>
        <p:spPr>
          <a:xfrm>
            <a:off x="3533279" y="5082992"/>
            <a:ext cx="4275222" cy="815608"/>
          </a:xfrm>
          <a:prstGeom prst="rect">
            <a:avLst/>
          </a:prstGeom>
          <a:noFill/>
        </p:spPr>
        <p:txBody>
          <a:bodyPr wrap="square" rtlCol="0">
            <a:spAutoFit/>
          </a:bodyPr>
          <a:lstStyle/>
          <a:p>
            <a:pPr marL="285750" indent="-285750">
              <a:spcAft>
                <a:spcPts val="600"/>
              </a:spcAft>
              <a:buFont typeface="Wingdings" panose="05000000000000000000" pitchFamily="2" charset="2"/>
              <a:buChar char="ü"/>
            </a:pPr>
            <a:r>
              <a:rPr lang="en-US" sz="1400" dirty="0"/>
              <a:t>Recommendations regarding exclusion, post exposure prophylaxis</a:t>
            </a:r>
          </a:p>
          <a:p>
            <a:pPr marL="285750" indent="-285750">
              <a:spcAft>
                <a:spcPts val="600"/>
              </a:spcAft>
              <a:buFont typeface="Wingdings" panose="05000000000000000000" pitchFamily="2" charset="2"/>
              <a:buChar char="ü"/>
            </a:pPr>
            <a:r>
              <a:rPr lang="en-US" sz="1400" dirty="0"/>
              <a:t>Sources for more information</a:t>
            </a:r>
          </a:p>
        </p:txBody>
      </p:sp>
      <p:sp>
        <p:nvSpPr>
          <p:cNvPr id="16" name="TextBox 15"/>
          <p:cNvSpPr txBox="1"/>
          <p:nvPr/>
        </p:nvSpPr>
        <p:spPr>
          <a:xfrm>
            <a:off x="3701721" y="2950787"/>
            <a:ext cx="4106780" cy="2046714"/>
          </a:xfrm>
          <a:prstGeom prst="rect">
            <a:avLst/>
          </a:prstGeom>
          <a:noFill/>
        </p:spPr>
        <p:txBody>
          <a:bodyPr wrap="square" rtlCol="0">
            <a:spAutoFit/>
          </a:bodyPr>
          <a:lstStyle/>
          <a:p>
            <a:pPr marL="285750" lvl="2" indent="-285750">
              <a:spcAft>
                <a:spcPts val="600"/>
              </a:spcAft>
              <a:buFont typeface="Wingdings" panose="05000000000000000000" pitchFamily="2" charset="2"/>
              <a:buChar char="§"/>
            </a:pPr>
            <a:r>
              <a:rPr lang="en-US" sz="1400" dirty="0"/>
              <a:t>Determination whether case is highly suspect based on clinical presentation, immunization status, exposure and travel history</a:t>
            </a:r>
          </a:p>
          <a:p>
            <a:pPr marL="285750" lvl="2" indent="-285750">
              <a:spcAft>
                <a:spcPts val="600"/>
              </a:spcAft>
              <a:buFont typeface="Wingdings" panose="05000000000000000000" pitchFamily="2" charset="2"/>
              <a:buChar char="§"/>
            </a:pPr>
            <a:r>
              <a:rPr lang="en-US" sz="1400" dirty="0"/>
              <a:t>Lab recommendations: specimen collection/storage, lab testing</a:t>
            </a:r>
          </a:p>
          <a:p>
            <a:pPr marL="285750" lvl="2" indent="-285750">
              <a:spcAft>
                <a:spcPts val="600"/>
              </a:spcAft>
              <a:buFont typeface="Wingdings" panose="05000000000000000000" pitchFamily="2" charset="2"/>
              <a:buChar char="§"/>
            </a:pPr>
            <a:r>
              <a:rPr lang="en-US" sz="1400" dirty="0"/>
              <a:t>Specimen collection guidelines</a:t>
            </a:r>
          </a:p>
          <a:p>
            <a:pPr marL="285750" lvl="2" indent="-285750">
              <a:spcAft>
                <a:spcPts val="600"/>
              </a:spcAft>
              <a:buFont typeface="Wingdings" panose="05000000000000000000" pitchFamily="2" charset="2"/>
              <a:buChar char="§"/>
            </a:pPr>
            <a:r>
              <a:rPr lang="en-US" sz="1400" dirty="0"/>
              <a:t>Instructions for arranging specimen shipping to public health lab</a:t>
            </a:r>
          </a:p>
        </p:txBody>
      </p:sp>
    </p:spTree>
    <p:extLst>
      <p:ext uri="{BB962C8B-B14F-4D97-AF65-F5344CB8AC3E}">
        <p14:creationId xmlns:p14="http://schemas.microsoft.com/office/powerpoint/2010/main" val="29468941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Case and Contact Investigation</a:t>
            </a:r>
            <a:endParaRPr lang="en-US" dirty="0"/>
          </a:p>
        </p:txBody>
      </p:sp>
      <p:sp>
        <p:nvSpPr>
          <p:cNvPr id="9" name="Content Placeholder 8"/>
          <p:cNvSpPr>
            <a:spLocks noGrp="1"/>
          </p:cNvSpPr>
          <p:nvPr>
            <p:ph idx="1"/>
          </p:nvPr>
        </p:nvSpPr>
        <p:spPr>
          <a:xfrm>
            <a:off x="570712" y="1470925"/>
            <a:ext cx="5183701" cy="338554"/>
          </a:xfrm>
          <a:solidFill>
            <a:schemeClr val="accent5">
              <a:lumMod val="60000"/>
              <a:lumOff val="40000"/>
            </a:schemeClr>
          </a:solidFill>
        </p:spPr>
        <p:txBody>
          <a:bodyPr wrap="square">
            <a:spAutoFit/>
          </a:bodyPr>
          <a:lstStyle/>
          <a:p>
            <a:r>
              <a:rPr lang="en-US" sz="1600" b="1" dirty="0"/>
              <a:t>Case at a large public setting while contagious:</a:t>
            </a:r>
          </a:p>
        </p:txBody>
      </p:sp>
      <p:sp>
        <p:nvSpPr>
          <p:cNvPr id="3" name="Date Placeholder 2"/>
          <p:cNvSpPr>
            <a:spLocks noGrp="1"/>
          </p:cNvSpPr>
          <p:nvPr>
            <p:ph type="dt" sz="half" idx="4294967295"/>
          </p:nvPr>
        </p:nvSpPr>
        <p:spPr/>
        <p:txBody>
          <a:bodyPr/>
          <a:lstStyle/>
          <a:p>
            <a:endParaRPr lang="en-US" dirty="0"/>
          </a:p>
          <a:p>
            <a:endParaRPr lang="en-US" dirty="0"/>
          </a:p>
          <a:p>
            <a:endParaRPr lang="en-US" dirty="0"/>
          </a:p>
          <a:p>
            <a:endParaRPr lang="en-US" dirty="0"/>
          </a:p>
        </p:txBody>
      </p:sp>
      <p:sp>
        <p:nvSpPr>
          <p:cNvPr id="8" name="Content Placeholder 8"/>
          <p:cNvSpPr txBox="1">
            <a:spLocks/>
          </p:cNvSpPr>
          <p:nvPr/>
        </p:nvSpPr>
        <p:spPr>
          <a:xfrm>
            <a:off x="665306" y="1810967"/>
            <a:ext cx="7154391" cy="584775"/>
          </a:xfrm>
          <a:prstGeom prst="rect">
            <a:avLst/>
          </a:prstGeom>
          <a:solidFill>
            <a:schemeClr val="accent1">
              <a:lumMod val="40000"/>
              <a:lumOff val="60000"/>
            </a:schemeClr>
          </a:solidFill>
        </p:spPr>
        <p:txBody>
          <a:bodyPr vert="horz" wrap="square" lIns="274320" tIns="182880" rIns="182880" bIns="18288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Font typeface="Wingdings" panose="05000000000000000000" pitchFamily="2" charset="2"/>
              <a:buChar char="ü"/>
            </a:pPr>
            <a:r>
              <a:rPr lang="en-US" sz="1400" dirty="0"/>
              <a:t>Notify public through news releases, website and social media</a:t>
            </a:r>
          </a:p>
        </p:txBody>
      </p:sp>
      <p:sp>
        <p:nvSpPr>
          <p:cNvPr id="6" name="Content Placeholder 8"/>
          <p:cNvSpPr txBox="1">
            <a:spLocks/>
          </p:cNvSpPr>
          <p:nvPr/>
        </p:nvSpPr>
        <p:spPr>
          <a:xfrm>
            <a:off x="570712" y="2563481"/>
            <a:ext cx="5183701" cy="338554"/>
          </a:xfrm>
          <a:prstGeom prst="rect">
            <a:avLst/>
          </a:prstGeom>
          <a:solidFill>
            <a:schemeClr val="accent5">
              <a:lumMod val="60000"/>
              <a:lumOff val="40000"/>
            </a:schemeClr>
          </a:solidFill>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dirty="0"/>
              <a:t>Case at school while contagious:</a:t>
            </a:r>
          </a:p>
        </p:txBody>
      </p:sp>
      <p:sp>
        <p:nvSpPr>
          <p:cNvPr id="10" name="Content Placeholder 8"/>
          <p:cNvSpPr txBox="1">
            <a:spLocks/>
          </p:cNvSpPr>
          <p:nvPr/>
        </p:nvSpPr>
        <p:spPr>
          <a:xfrm>
            <a:off x="665306" y="2900500"/>
            <a:ext cx="7154391" cy="1169551"/>
          </a:xfrm>
          <a:prstGeom prst="rect">
            <a:avLst/>
          </a:prstGeom>
          <a:solidFill>
            <a:schemeClr val="accent1">
              <a:lumMod val="40000"/>
              <a:lumOff val="60000"/>
            </a:schemeClr>
          </a:solidFill>
        </p:spPr>
        <p:txBody>
          <a:bodyPr vert="horz" wrap="square" lIns="274320" tIns="182880" rIns="182880" bIns="18288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Font typeface="Wingdings" panose="05000000000000000000" pitchFamily="2" charset="2"/>
              <a:buChar char="ü"/>
            </a:pPr>
            <a:r>
              <a:rPr lang="en-US" sz="1400" dirty="0"/>
              <a:t>Identify susceptible students and staff</a:t>
            </a:r>
          </a:p>
          <a:p>
            <a:pPr marL="285750" lvl="2" indent="-285750">
              <a:buFont typeface="Wingdings" panose="05000000000000000000" pitchFamily="2" charset="2"/>
              <a:buChar char="ü"/>
            </a:pPr>
            <a:r>
              <a:rPr lang="en-US" sz="1400" dirty="0"/>
              <a:t>Exclude from school and other public settings for 21 days</a:t>
            </a:r>
          </a:p>
          <a:p>
            <a:pPr marL="285750" lvl="2" indent="-285750">
              <a:buFont typeface="Wingdings" panose="05000000000000000000" pitchFamily="2" charset="2"/>
              <a:buChar char="ü"/>
            </a:pPr>
            <a:r>
              <a:rPr lang="en-US" sz="1400" dirty="0"/>
              <a:t>Actively monitor for 21 days (daily calls)</a:t>
            </a:r>
          </a:p>
        </p:txBody>
      </p:sp>
      <p:sp>
        <p:nvSpPr>
          <p:cNvPr id="7" name="Content Placeholder 8"/>
          <p:cNvSpPr txBox="1">
            <a:spLocks/>
          </p:cNvSpPr>
          <p:nvPr/>
        </p:nvSpPr>
        <p:spPr>
          <a:xfrm>
            <a:off x="570712" y="4299345"/>
            <a:ext cx="5183701" cy="338554"/>
          </a:xfrm>
          <a:prstGeom prst="rect">
            <a:avLst/>
          </a:prstGeom>
          <a:solidFill>
            <a:schemeClr val="accent5">
              <a:lumMod val="60000"/>
              <a:lumOff val="40000"/>
            </a:schemeClr>
          </a:solidFill>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b="1" dirty="0"/>
              <a:t>Case at a health care facility while contagious: </a:t>
            </a:r>
          </a:p>
        </p:txBody>
      </p:sp>
      <p:sp>
        <p:nvSpPr>
          <p:cNvPr id="11" name="Content Placeholder 8"/>
          <p:cNvSpPr txBox="1">
            <a:spLocks/>
          </p:cNvSpPr>
          <p:nvPr/>
        </p:nvSpPr>
        <p:spPr>
          <a:xfrm>
            <a:off x="665306" y="4637899"/>
            <a:ext cx="7154391" cy="1892826"/>
          </a:xfrm>
          <a:prstGeom prst="rect">
            <a:avLst/>
          </a:prstGeom>
          <a:solidFill>
            <a:schemeClr val="accent1">
              <a:lumMod val="40000"/>
              <a:lumOff val="60000"/>
            </a:schemeClr>
          </a:solidFill>
        </p:spPr>
        <p:txBody>
          <a:bodyPr vert="horz" wrap="square" lIns="274320" tIns="182880" rIns="182880" bIns="18288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1" indent="-285750">
              <a:buFont typeface="Wingdings" panose="05000000000000000000" pitchFamily="2" charset="2"/>
              <a:buChar char="ü"/>
            </a:pPr>
            <a:r>
              <a:rPr lang="en-US" sz="1400" dirty="0"/>
              <a:t>Obtain list and contact information of exposed patients and contact them</a:t>
            </a:r>
          </a:p>
          <a:p>
            <a:pPr marL="285750" lvl="1" indent="-285750">
              <a:buFont typeface="Wingdings" panose="05000000000000000000" pitchFamily="2" charset="2"/>
              <a:buChar char="ü"/>
            </a:pPr>
            <a:r>
              <a:rPr lang="en-US" sz="1400" dirty="0"/>
              <a:t>Identify those who are susceptible and actively monitor for 21 days (home quarantine, daily calls)</a:t>
            </a:r>
          </a:p>
          <a:p>
            <a:pPr marL="285750" lvl="2" indent="-285750">
              <a:buFont typeface="Wingdings" panose="05000000000000000000" pitchFamily="2" charset="2"/>
              <a:buChar char="ü"/>
            </a:pPr>
            <a:r>
              <a:rPr lang="en-US" sz="1400" dirty="0"/>
              <a:t>Recommendations on PEP</a:t>
            </a:r>
          </a:p>
          <a:p>
            <a:pPr marL="285750" lvl="1" indent="-285750">
              <a:buFont typeface="Wingdings" panose="05000000000000000000" pitchFamily="2" charset="2"/>
              <a:buChar char="ü"/>
            </a:pPr>
            <a:r>
              <a:rPr lang="en-US" sz="1400" dirty="0"/>
              <a:t>Identify whether anyone else was present/exposed and contact them and actively monitor if indicated</a:t>
            </a:r>
          </a:p>
        </p:txBody>
      </p:sp>
    </p:spTree>
    <p:extLst>
      <p:ext uri="{BB962C8B-B14F-4D97-AF65-F5344CB8AC3E}">
        <p14:creationId xmlns:p14="http://schemas.microsoft.com/office/powerpoint/2010/main" val="7951132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Immunization Recommendations</a:t>
            </a:r>
          </a:p>
        </p:txBody>
      </p:sp>
      <p:sp>
        <p:nvSpPr>
          <p:cNvPr id="2" name="Content Placeholder 1"/>
          <p:cNvSpPr>
            <a:spLocks noGrp="1"/>
          </p:cNvSpPr>
          <p:nvPr>
            <p:ph sz="quarter" idx="4294967295"/>
          </p:nvPr>
        </p:nvSpPr>
        <p:spPr>
          <a:xfrm>
            <a:off x="1278584" y="1463675"/>
            <a:ext cx="6586833" cy="341632"/>
          </a:xfrm>
        </p:spPr>
        <p:txBody>
          <a:bodyPr wrap="square">
            <a:spAutoFit/>
          </a:bodyPr>
          <a:lstStyle/>
          <a:p>
            <a:pPr marL="0" indent="0">
              <a:buNone/>
            </a:pPr>
            <a:r>
              <a:rPr lang="en-US" sz="1800" b="1" dirty="0">
                <a:solidFill>
                  <a:schemeClr val="accent6"/>
                </a:solidFill>
              </a:rPr>
              <a:t>Post Exposure:</a:t>
            </a:r>
            <a:endParaRPr lang="en-US" sz="1800" dirty="0">
              <a:solidFill>
                <a:schemeClr val="accent6"/>
              </a:solidFill>
            </a:endParaRPr>
          </a:p>
        </p:txBody>
      </p:sp>
      <p:sp>
        <p:nvSpPr>
          <p:cNvPr id="4" name="Content Placeholder 1"/>
          <p:cNvSpPr txBox="1">
            <a:spLocks/>
          </p:cNvSpPr>
          <p:nvPr/>
        </p:nvSpPr>
        <p:spPr>
          <a:xfrm>
            <a:off x="1279109" y="4496602"/>
            <a:ext cx="6585782" cy="369332"/>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chemeClr val="accent6"/>
                </a:solidFill>
              </a:rPr>
              <a:t>Routine Vaccination</a:t>
            </a:r>
            <a:r>
              <a:rPr lang="en-US" dirty="0">
                <a:solidFill>
                  <a:schemeClr val="accent6"/>
                </a:solidFill>
              </a:rPr>
              <a:t>:</a:t>
            </a:r>
          </a:p>
        </p:txBody>
      </p:sp>
      <p:sp>
        <p:nvSpPr>
          <p:cNvPr id="5" name="Content Placeholder 1"/>
          <p:cNvSpPr txBox="1">
            <a:spLocks/>
          </p:cNvSpPr>
          <p:nvPr/>
        </p:nvSpPr>
        <p:spPr>
          <a:xfrm>
            <a:off x="1563053" y="2959977"/>
            <a:ext cx="6301838" cy="1077218"/>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lvl="2" indent="-285750">
              <a:buClr>
                <a:schemeClr val="accent6"/>
              </a:buClr>
              <a:buFont typeface="Segoe UI" panose="020B0502040204020203" pitchFamily="34" charset="0"/>
              <a:buChar char="―"/>
            </a:pPr>
            <a:r>
              <a:rPr lang="en-US" dirty="0"/>
              <a:t>Unvaccinated pregnant women</a:t>
            </a:r>
          </a:p>
          <a:p>
            <a:pPr marL="285750" lvl="2" indent="-285750">
              <a:buClr>
                <a:schemeClr val="accent6"/>
              </a:buClr>
              <a:buFont typeface="Segoe UI" panose="020B0502040204020203" pitchFamily="34" charset="0"/>
              <a:buChar char="―"/>
            </a:pPr>
            <a:r>
              <a:rPr lang="en-US" dirty="0"/>
              <a:t>Infants</a:t>
            </a:r>
          </a:p>
          <a:p>
            <a:pPr marL="285750" lvl="2" indent="-285750">
              <a:buClr>
                <a:schemeClr val="accent6"/>
              </a:buClr>
              <a:buFont typeface="Segoe UI" panose="020B0502040204020203" pitchFamily="34" charset="0"/>
              <a:buChar char="―"/>
            </a:pPr>
            <a:r>
              <a:rPr lang="en-US" dirty="0"/>
              <a:t>Severely immunocompromised and ineligible for vaccine</a:t>
            </a:r>
          </a:p>
        </p:txBody>
      </p:sp>
      <p:sp>
        <p:nvSpPr>
          <p:cNvPr id="7" name="Content Placeholder 1"/>
          <p:cNvSpPr txBox="1">
            <a:spLocks/>
          </p:cNvSpPr>
          <p:nvPr/>
        </p:nvSpPr>
        <p:spPr>
          <a:xfrm>
            <a:off x="1278584" y="1834287"/>
            <a:ext cx="6586833" cy="109671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accent6"/>
              </a:buClr>
              <a:buFont typeface="Wingdings" panose="05000000000000000000" pitchFamily="2" charset="2"/>
              <a:buChar char="§"/>
            </a:pPr>
            <a:r>
              <a:rPr lang="en-US" sz="1800" dirty="0"/>
              <a:t>MMR to eligible unvaccinated if within 72 hours of exposure</a:t>
            </a:r>
          </a:p>
          <a:p>
            <a:pPr>
              <a:buClr>
                <a:schemeClr val="accent6"/>
              </a:buClr>
              <a:buFont typeface="Wingdings" panose="05000000000000000000" pitchFamily="2" charset="2"/>
              <a:buChar char="§"/>
            </a:pPr>
            <a:r>
              <a:rPr lang="en-US" sz="1800" dirty="0"/>
              <a:t>Do not give MMR post 72 hours to unimmunized individuals</a:t>
            </a:r>
          </a:p>
          <a:p>
            <a:pPr>
              <a:buClr>
                <a:schemeClr val="accent6"/>
              </a:buClr>
              <a:buFont typeface="Wingdings" panose="05000000000000000000" pitchFamily="2" charset="2"/>
              <a:buChar char="§"/>
            </a:pPr>
            <a:r>
              <a:rPr lang="en-US" sz="1800" dirty="0"/>
              <a:t>IG within 6 days for:</a:t>
            </a:r>
          </a:p>
        </p:txBody>
      </p:sp>
      <p:sp>
        <p:nvSpPr>
          <p:cNvPr id="8" name="Content Placeholder 1"/>
          <p:cNvSpPr txBox="1">
            <a:spLocks/>
          </p:cNvSpPr>
          <p:nvPr/>
        </p:nvSpPr>
        <p:spPr>
          <a:xfrm>
            <a:off x="1279109" y="4879206"/>
            <a:ext cx="6585782" cy="369332"/>
          </a:xfrm>
          <a:prstGeom prst="rect">
            <a:avLst/>
          </a:prstGeom>
        </p:spPr>
        <p:txBody>
          <a:bodyPr vert="horz" wrap="square" lIns="91440" tIns="45720" rIns="91440" bIns="45720" rtlCol="0">
            <a:spAutoFit/>
          </a:bodyPr>
          <a:lstStyle>
            <a:lvl1pPr marL="0" indent="0" algn="l" defTabSz="914400" rtl="0" eaLnBrk="1" latinLnBrk="0" hangingPunct="1">
              <a:lnSpc>
                <a:spcPct val="100000"/>
              </a:lnSpc>
              <a:spcBef>
                <a:spcPts val="0"/>
              </a:spcBef>
              <a:spcAft>
                <a:spcPts val="600"/>
              </a:spcAft>
              <a:buFontTx/>
              <a:buNone/>
              <a:defRPr sz="1800" kern="1200" baseline="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3pPr>
            <a:lvl4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4pPr>
            <a:lvl5pPr marL="0" indent="0" algn="l" defTabSz="914400" rtl="0" eaLnBrk="1" latinLnBrk="0" hangingPunct="1">
              <a:lnSpc>
                <a:spcPct val="100000"/>
              </a:lnSpc>
              <a:spcBef>
                <a:spcPts val="0"/>
              </a:spcBef>
              <a:spcAft>
                <a:spcPts val="600"/>
              </a:spcAft>
              <a:buFontTx/>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Clr>
                <a:schemeClr val="accent6"/>
              </a:buClr>
              <a:buFont typeface="Wingdings" panose="05000000000000000000" pitchFamily="2" charset="2"/>
              <a:buChar char="§"/>
            </a:pPr>
            <a:r>
              <a:rPr lang="en-US" dirty="0"/>
              <a:t>Do not extend to infants 6-11 months</a:t>
            </a:r>
          </a:p>
        </p:txBody>
      </p:sp>
    </p:spTree>
    <p:extLst>
      <p:ext uri="{BB962C8B-B14F-4D97-AF65-F5344CB8AC3E}">
        <p14:creationId xmlns:p14="http://schemas.microsoft.com/office/powerpoint/2010/main" val="20239596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a:t>Case Contacts Investigated</a:t>
            </a:r>
          </a:p>
        </p:txBody>
      </p:sp>
      <p:graphicFrame>
        <p:nvGraphicFramePr>
          <p:cNvPr id="7" name="Content Placeholder 6"/>
          <p:cNvGraphicFramePr>
            <a:graphicFrameLocks noGrp="1"/>
          </p:cNvGraphicFramePr>
          <p:nvPr>
            <p:ph sz="quarter" idx="4294967295"/>
            <p:extLst>
              <p:ext uri="{D42A27DB-BD31-4B8C-83A1-F6EECF244321}">
                <p14:modId xmlns:p14="http://schemas.microsoft.com/office/powerpoint/2010/main" val="1369413785"/>
              </p:ext>
            </p:extLst>
          </p:nvPr>
        </p:nvGraphicFramePr>
        <p:xfrm>
          <a:off x="1210377" y="2233365"/>
          <a:ext cx="6723246" cy="2743200"/>
        </p:xfrm>
        <a:graphic>
          <a:graphicData uri="http://schemas.openxmlformats.org/drawingml/2006/table">
            <a:tbl>
              <a:tblPr bandRow="1">
                <a:tableStyleId>{5C22544A-7EE6-4342-B048-85BDC9FD1C3A}</a:tableStyleId>
              </a:tblPr>
              <a:tblGrid>
                <a:gridCol w="4114800">
                  <a:extLst>
                    <a:ext uri="{9D8B030D-6E8A-4147-A177-3AD203B41FA5}">
                      <a16:colId xmlns:a16="http://schemas.microsoft.com/office/drawing/2014/main" val="20000"/>
                    </a:ext>
                  </a:extLst>
                </a:gridCol>
                <a:gridCol w="2608446">
                  <a:extLst>
                    <a:ext uri="{9D8B030D-6E8A-4147-A177-3AD203B41FA5}">
                      <a16:colId xmlns:a16="http://schemas.microsoft.com/office/drawing/2014/main" val="20001"/>
                    </a:ext>
                  </a:extLst>
                </a:gridCol>
              </a:tblGrid>
              <a:tr h="914400">
                <a:tc>
                  <a:txBody>
                    <a:bodyPr/>
                    <a:lstStyle/>
                    <a:p>
                      <a:r>
                        <a:rPr lang="en-US" sz="2400" dirty="0">
                          <a:solidFill>
                            <a:schemeClr val="tx1"/>
                          </a:solidFill>
                        </a:rPr>
                        <a:t>Initial Interviews</a:t>
                      </a:r>
                    </a:p>
                  </a:txBody>
                  <a:tcPr marL="365760" anchor="ctr"/>
                </a:tc>
                <a:tc>
                  <a:txBody>
                    <a:bodyPr/>
                    <a:lstStyle/>
                    <a:p>
                      <a:pPr algn="r"/>
                      <a:r>
                        <a:rPr lang="en-US" sz="2400" b="1" dirty="0">
                          <a:solidFill>
                            <a:schemeClr val="tx1"/>
                          </a:solidFill>
                        </a:rPr>
                        <a:t>&gt;4,137</a:t>
                      </a:r>
                    </a:p>
                  </a:txBody>
                  <a:tcPr marR="914400" anchor="ctr"/>
                </a:tc>
                <a:extLst>
                  <a:ext uri="{0D108BD9-81ED-4DB2-BD59-A6C34878D82A}">
                    <a16:rowId xmlns:a16="http://schemas.microsoft.com/office/drawing/2014/main" val="10001"/>
                  </a:ext>
                </a:extLst>
              </a:tr>
              <a:tr h="914400">
                <a:tc>
                  <a:txBody>
                    <a:bodyPr/>
                    <a:lstStyle/>
                    <a:p>
                      <a:r>
                        <a:rPr lang="en-US" sz="2400" dirty="0">
                          <a:solidFill>
                            <a:schemeClr val="tx1"/>
                          </a:solidFill>
                        </a:rPr>
                        <a:t>Monitoring Letters Sent</a:t>
                      </a:r>
                    </a:p>
                  </a:txBody>
                  <a:tcPr marL="365760" anchor="ctr"/>
                </a:tc>
                <a:tc>
                  <a:txBody>
                    <a:bodyPr/>
                    <a:lstStyle/>
                    <a:p>
                      <a:pPr algn="r"/>
                      <a:r>
                        <a:rPr lang="en-US" sz="2400" b="1" dirty="0">
                          <a:solidFill>
                            <a:schemeClr val="tx1"/>
                          </a:solidFill>
                        </a:rPr>
                        <a:t>&gt;3,300</a:t>
                      </a:r>
                    </a:p>
                  </a:txBody>
                  <a:tcPr marR="914400" anchor="ctr"/>
                </a:tc>
                <a:extLst>
                  <a:ext uri="{0D108BD9-81ED-4DB2-BD59-A6C34878D82A}">
                    <a16:rowId xmlns:a16="http://schemas.microsoft.com/office/drawing/2014/main" val="10002"/>
                  </a:ext>
                </a:extLst>
              </a:tr>
              <a:tr h="914400">
                <a:tc>
                  <a:txBody>
                    <a:bodyPr/>
                    <a:lstStyle/>
                    <a:p>
                      <a:r>
                        <a:rPr lang="en-US" sz="2400" dirty="0">
                          <a:solidFill>
                            <a:schemeClr val="tx1"/>
                          </a:solidFill>
                        </a:rPr>
                        <a:t>Daily</a:t>
                      </a:r>
                      <a:r>
                        <a:rPr lang="en-US" sz="2400" baseline="0" dirty="0">
                          <a:solidFill>
                            <a:schemeClr val="tx1"/>
                          </a:solidFill>
                        </a:rPr>
                        <a:t> Monitoring</a:t>
                      </a:r>
                      <a:endParaRPr lang="en-US" sz="2400" dirty="0">
                        <a:solidFill>
                          <a:schemeClr val="tx1"/>
                        </a:solidFill>
                      </a:endParaRPr>
                    </a:p>
                  </a:txBody>
                  <a:tcPr marL="365760" anchor="ctr"/>
                </a:tc>
                <a:tc>
                  <a:txBody>
                    <a:bodyPr/>
                    <a:lstStyle/>
                    <a:p>
                      <a:pPr algn="r"/>
                      <a:r>
                        <a:rPr lang="en-US" sz="2400" b="1" dirty="0">
                          <a:solidFill>
                            <a:schemeClr val="tx1"/>
                          </a:solidFill>
                        </a:rPr>
                        <a:t>&gt;839</a:t>
                      </a:r>
                    </a:p>
                  </a:txBody>
                  <a:tcPr marR="914400"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93020063"/>
      </p:ext>
    </p:extLst>
  </p:cSld>
  <p:clrMapOvr>
    <a:masterClrMapping/>
  </p:clrMapOvr>
</p:sld>
</file>

<file path=ppt/theme/theme1.xml><?xml version="1.0" encoding="utf-8"?>
<a:theme xmlns:a="http://schemas.openxmlformats.org/drawingml/2006/main" name="htip20190326">
  <a:themeElements>
    <a:clrScheme name="UW Custom Penta">
      <a:dk1>
        <a:sysClr val="windowText" lastClr="000000"/>
      </a:dk1>
      <a:lt1>
        <a:sysClr val="window" lastClr="FFFFFF"/>
      </a:lt1>
      <a:dk2>
        <a:srgbClr val="999999"/>
      </a:dk2>
      <a:lt2>
        <a:srgbClr val="D8D9DA"/>
      </a:lt2>
      <a:accent1>
        <a:srgbClr val="E8D3A2"/>
      </a:accent1>
      <a:accent2>
        <a:srgbClr val="33006F"/>
      </a:accent2>
      <a:accent3>
        <a:srgbClr val="0B6CE0"/>
      </a:accent3>
      <a:accent4>
        <a:srgbClr val="0AC27D"/>
      </a:accent4>
      <a:accent5>
        <a:srgbClr val="DBA02A"/>
      </a:accent5>
      <a:accent6>
        <a:srgbClr val="A10834"/>
      </a:accent6>
      <a:hlink>
        <a:srgbClr val="3366FF"/>
      </a:hlink>
      <a:folHlink>
        <a:srgbClr val="B2B2B2"/>
      </a:folHlink>
    </a:clrScheme>
    <a:fontScheme name="HTIP Segoe">
      <a:majorFont>
        <a:latin typeface="Segoe UI"/>
        <a:ea typeface=""/>
        <a:cs typeface=""/>
      </a:majorFont>
      <a:minorFont>
        <a:latin typeface="Segoe UI"/>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0921E350D0BDF47840BB219D82B20CF" ma:contentTypeVersion="15" ma:contentTypeDescription="Create a new document." ma:contentTypeScope="" ma:versionID="39b61f11fc9013ead4cbef49809d4ab4">
  <xsd:schema xmlns:xsd="http://www.w3.org/2001/XMLSchema" xmlns:xs="http://www.w3.org/2001/XMLSchema" xmlns:p="http://schemas.microsoft.com/office/2006/metadata/properties" xmlns:ns1="http://schemas.microsoft.com/sharepoint/v3" xmlns:ns3="675eafa6-2d3b-425f-86e1-de1c25dbabc5" xmlns:ns4="094a04af-f56e-45c7-a8c7-2064afd88415" targetNamespace="http://schemas.microsoft.com/office/2006/metadata/properties" ma:root="true" ma:fieldsID="9872829a473c11cbbd372cb285fc3cd7" ns1:_="" ns3:_="" ns4:_="">
    <xsd:import namespace="http://schemas.microsoft.com/sharepoint/v3"/>
    <xsd:import namespace="675eafa6-2d3b-425f-86e1-de1c25dbabc5"/>
    <xsd:import namespace="094a04af-f56e-45c7-a8c7-2064afd88415"/>
    <xsd:element name="properties">
      <xsd:complexType>
        <xsd:sequence>
          <xsd:element name="documentManagement">
            <xsd:complexType>
              <xsd:all>
                <xsd:element ref="ns1:_ip_UnifiedCompliancePolicyProperties" minOccurs="0"/>
                <xsd:element ref="ns1:_ip_UnifiedCompliancePolicyUIAction"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EventHashCode" minOccurs="0"/>
                <xsd:element ref="ns3:MediaServiceGenerationTime" minOccurs="0"/>
                <xsd:element ref="ns4:SharedWithUsers" minOccurs="0"/>
                <xsd:element ref="ns4:SharedWithDetails" minOccurs="0"/>
                <xsd:element ref="ns4:SharingHintHash"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8" nillable="true" ma:displayName="Unified Compliance Policy Properties" ma:hidden="true" ma:internalName="_ip_UnifiedCompliancePolicyProperties">
      <xsd:simpleType>
        <xsd:restriction base="dms:Note"/>
      </xsd:simpleType>
    </xsd:element>
    <xsd:element name="_ip_UnifiedCompliancePolicyUIAction" ma:index="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75eafa6-2d3b-425f-86e1-de1c25dbabc5" elementFormDefault="qualified">
    <xsd:import namespace="http://schemas.microsoft.com/office/2006/documentManagement/types"/>
    <xsd:import namespace="http://schemas.microsoft.com/office/infopath/2007/PartnerControls"/>
    <xsd:element name="MediaServiceMetadata" ma:index="10" nillable="true" ma:displayName="MediaServiceMetadata" ma:description="" ma:hidden="true" ma:internalName="MediaServiceMetadata" ma:readOnly="true">
      <xsd:simpleType>
        <xsd:restriction base="dms:Note"/>
      </xsd:simpleType>
    </xsd:element>
    <xsd:element name="MediaServiceFastMetadata" ma:index="11" nillable="true" ma:displayName="MediaServiceFastMetadata" ma:description="" ma:hidden="true" ma:internalName="MediaServiceFastMetadata" ma:readOnly="true">
      <xsd:simpleType>
        <xsd:restriction base="dms:Note"/>
      </xsd:simpleType>
    </xsd:element>
    <xsd:element name="MediaServiceDateTaken" ma:index="12" nillable="true" ma:displayName="MediaServiceDateTaken" ma:description="" ma:hidden="true" ma:internalName="MediaServiceDateTaken" ma:readOnly="true">
      <xsd:simpleType>
        <xsd:restriction base="dms:Text"/>
      </xsd:simpleType>
    </xsd:element>
    <xsd:element name="MediaServiceAutoTags" ma:index="13" nillable="true" ma:displayName="MediaServiceAutoTags" ma:description="" ma:internalName="MediaServiceAutoTags" ma:readOnly="true">
      <xsd:simpleType>
        <xsd:restriction base="dms:Text"/>
      </xsd:simpleType>
    </xsd:element>
    <xsd:element name="MediaServiceLocation" ma:index="14" nillable="true" ma:displayName="MediaServiceLocation" ma:description="" ma:internalName="MediaServiceLocation" ma:readOnly="true">
      <xsd:simpleType>
        <xsd:restriction base="dms:Text"/>
      </xsd:simpleType>
    </xsd:element>
    <xsd:element name="MediaServiceOCR" ma:index="15" nillable="true" ma:displayName="MediaServiceOCR" ma:internalName="MediaServiceOCR" ma:readOnly="true">
      <xsd:simpleType>
        <xsd:restriction base="dms:Note">
          <xsd:maxLength value="255"/>
        </xsd:restriction>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094a04af-f56e-45c7-a8c7-2064afd88415"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F4054F73-614D-4727-9875-E7421086EB4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75eafa6-2d3b-425f-86e1-de1c25dbabc5"/>
    <ds:schemaRef ds:uri="094a04af-f56e-45c7-a8c7-2064afd8841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B9B02D0-4C75-4CA5-9C36-04E8C216914D}">
  <ds:schemaRefs>
    <ds:schemaRef ds:uri="http://schemas.microsoft.com/sharepoint/v3/contenttype/forms"/>
  </ds:schemaRefs>
</ds:datastoreItem>
</file>

<file path=customXml/itemProps3.xml><?xml version="1.0" encoding="utf-8"?>
<ds:datastoreItem xmlns:ds="http://schemas.openxmlformats.org/officeDocument/2006/customXml" ds:itemID="{E6C14F76-2F8C-45BF-B090-4E78E0E27A79}">
  <ds:schemaRefs>
    <ds:schemaRef ds:uri="http://schemas.microsoft.com/office/2006/metadata/properties"/>
    <ds:schemaRef ds:uri="http://purl.org/dc/terms/"/>
    <ds:schemaRef ds:uri="http://schemas.microsoft.com/office/infopath/2007/PartnerControls"/>
    <ds:schemaRef ds:uri="675eafa6-2d3b-425f-86e1-de1c25dbabc5"/>
    <ds:schemaRef ds:uri="094a04af-f56e-45c7-a8c7-2064afd88415"/>
    <ds:schemaRef ds:uri="http://purl.org/dc/elements/1.1/"/>
    <ds:schemaRef ds:uri="http://schemas.microsoft.com/office/2006/documentManagement/types"/>
    <ds:schemaRef ds:uri="http://schemas.openxmlformats.org/package/2006/metadata/core-properties"/>
    <ds:schemaRef ds:uri="http://schemas.microsoft.com/sharepoint/v3"/>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ClarkCo_template</Template>
  <TotalTime>3761</TotalTime>
  <Words>1640</Words>
  <Application>Microsoft Office PowerPoint</Application>
  <PresentationFormat>On-screen Show (4:3)</PresentationFormat>
  <Paragraphs>245</Paragraphs>
  <Slides>30</Slides>
  <Notes>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Segoe UI</vt:lpstr>
      <vt:lpstr>Wingdings</vt:lpstr>
      <vt:lpstr>htip20190326</vt:lpstr>
      <vt:lpstr>PowerPoint Presentation</vt:lpstr>
      <vt:lpstr>PowerPoint Presentation</vt:lpstr>
      <vt:lpstr>Beginning of the Outbreak</vt:lpstr>
      <vt:lpstr>Case Investigation</vt:lpstr>
      <vt:lpstr>Healthcare Provider Advisories</vt:lpstr>
      <vt:lpstr>Provider Advisory Content</vt:lpstr>
      <vt:lpstr>Case and Contact Investigation</vt:lpstr>
      <vt:lpstr>Immunization Recommendations</vt:lpstr>
      <vt:lpstr>Case Contacts Investigated</vt:lpstr>
      <vt:lpstr>Summary: 71 Cases</vt:lpstr>
      <vt:lpstr>Exposure Sites</vt:lpstr>
      <vt:lpstr>Public Exposures By Type</vt:lpstr>
      <vt:lpstr>71 Cases in Time</vt:lpstr>
      <vt:lpstr>School Exclusions</vt:lpstr>
      <vt:lpstr>Response: Staffing and Cost</vt:lpstr>
      <vt:lpstr>PowerPoint Presentation</vt:lpstr>
      <vt:lpstr>Misinformation on Social Media Sites</vt:lpstr>
      <vt:lpstr>Immunization and Exemption Rates</vt:lpstr>
      <vt:lpstr>2017-18 Exemption rates</vt:lpstr>
      <vt:lpstr>2017-18 Immunization Rates</vt:lpstr>
      <vt:lpstr>2017-18 Immunization Rates</vt:lpstr>
      <vt:lpstr>PowerPoint Presentation</vt:lpstr>
      <vt:lpstr>Immunization Increases</vt:lpstr>
      <vt:lpstr>Immunization Increases</vt:lpstr>
      <vt:lpstr>Proposed Legislation</vt:lpstr>
      <vt:lpstr>Misinformation Affecting House Bill 1638</vt:lpstr>
      <vt:lpstr>Examples of Misinformation in Amended Bill</vt:lpstr>
      <vt:lpstr>Final House Bill 1638</vt:lpstr>
      <vt:lpstr>Good News, Bad News</vt:lpstr>
      <vt:lpstr>PowerPoint Presentation</vt:lpstr>
    </vt:vector>
  </TitlesOfParts>
  <Company>Clark County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Colete Anderson</dc:creator>
  <cp:lastModifiedBy>Agocs, Mary</cp:lastModifiedBy>
  <cp:revision>313</cp:revision>
  <cp:lastPrinted>2017-08-07T16:32:17Z</cp:lastPrinted>
  <dcterms:created xsi:type="dcterms:W3CDTF">2017-07-26T13:51:17Z</dcterms:created>
  <dcterms:modified xsi:type="dcterms:W3CDTF">2019-08-29T23:57:47Z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0x010100C0921E350D0BDF47840BB219D82B20CF</vt:lpwstr>
  </property>
</Properties>
</file>