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332" r:id="rId3"/>
    <p:sldId id="593" r:id="rId4"/>
    <p:sldId id="599" r:id="rId5"/>
    <p:sldId id="611" r:id="rId6"/>
    <p:sldId id="600" r:id="rId7"/>
    <p:sldId id="612" r:id="rId8"/>
    <p:sldId id="613" r:id="rId9"/>
    <p:sldId id="603" r:id="rId10"/>
    <p:sldId id="608" r:id="rId11"/>
    <p:sldId id="606" r:id="rId12"/>
    <p:sldId id="467" r:id="rId13"/>
  </p:sldIdLst>
  <p:sldSz cx="12192000" cy="6858000"/>
  <p:notesSz cx="9866313" cy="673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87" autoAdjust="0"/>
    <p:restoredTop sz="94411" autoAdjust="0"/>
  </p:normalViewPr>
  <p:slideViewPr>
    <p:cSldViewPr snapToGrid="0">
      <p:cViewPr varScale="1">
        <p:scale>
          <a:sx n="69" d="100"/>
          <a:sy n="69" d="100"/>
        </p:scale>
        <p:origin x="628" y="3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I:\SISSI\SAUVEGARDE300319\TOUS2\BASE_LINELISTING\Base_Line%20List_Roug_REFERENCE_25082019_HARMO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I:\SISSI\SAUVEGARDE300319\TOUS2\BASE_LINELISTING\Base_Line%20List_Roug_REFERENCE_25082019_HARM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08318190995356"/>
          <c:y val="0.15682925051035287"/>
          <c:w val="0.86222056562456317"/>
          <c:h val="0.5906393992417614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CASSEV!$D$1</c:f>
              <c:strCache>
                <c:ptCount val="1"/>
                <c:pt idx="0">
                  <c:v>Cas sévère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CASSEV!$A$2:$C$53</c:f>
              <c:multiLvlStrCache>
                <c:ptCount val="52"/>
                <c:lvl>
                  <c:pt idx="0">
                    <c:v>35</c:v>
                  </c:pt>
                  <c:pt idx="1">
                    <c:v>36</c:v>
                  </c:pt>
                  <c:pt idx="2">
                    <c:v>37</c:v>
                  </c:pt>
                  <c:pt idx="3">
                    <c:v>38</c:v>
                  </c:pt>
                  <c:pt idx="4">
                    <c:v>39</c:v>
                  </c:pt>
                  <c:pt idx="5">
                    <c:v>40</c:v>
                  </c:pt>
                  <c:pt idx="6">
                    <c:v>41</c:v>
                  </c:pt>
                  <c:pt idx="7">
                    <c:v>42</c:v>
                  </c:pt>
                  <c:pt idx="8">
                    <c:v>43</c:v>
                  </c:pt>
                  <c:pt idx="9">
                    <c:v>44</c:v>
                  </c:pt>
                  <c:pt idx="10">
                    <c:v>45</c:v>
                  </c:pt>
                  <c:pt idx="11">
                    <c:v>46</c:v>
                  </c:pt>
                  <c:pt idx="12">
                    <c:v>47</c:v>
                  </c:pt>
                  <c:pt idx="13">
                    <c:v>48</c:v>
                  </c:pt>
                  <c:pt idx="14">
                    <c:v>49</c:v>
                  </c:pt>
                  <c:pt idx="15">
                    <c:v>50</c:v>
                  </c:pt>
                  <c:pt idx="16">
                    <c:v>51</c:v>
                  </c:pt>
                  <c:pt idx="17">
                    <c:v>52</c:v>
                  </c:pt>
                  <c:pt idx="18">
                    <c:v>1</c:v>
                  </c:pt>
                  <c:pt idx="19">
                    <c:v>2</c:v>
                  </c:pt>
                  <c:pt idx="20">
                    <c:v>3</c:v>
                  </c:pt>
                  <c:pt idx="21">
                    <c:v>4</c:v>
                  </c:pt>
                  <c:pt idx="22">
                    <c:v>5</c:v>
                  </c:pt>
                  <c:pt idx="23">
                    <c:v>6</c:v>
                  </c:pt>
                  <c:pt idx="24">
                    <c:v>7</c:v>
                  </c:pt>
                  <c:pt idx="25">
                    <c:v>8</c:v>
                  </c:pt>
                  <c:pt idx="26">
                    <c:v>9</c:v>
                  </c:pt>
                  <c:pt idx="27">
                    <c:v>10</c:v>
                  </c:pt>
                  <c:pt idx="28">
                    <c:v>11</c:v>
                  </c:pt>
                  <c:pt idx="29">
                    <c:v>12</c:v>
                  </c:pt>
                  <c:pt idx="30">
                    <c:v>13</c:v>
                  </c:pt>
                  <c:pt idx="31">
                    <c:v>14</c:v>
                  </c:pt>
                  <c:pt idx="32">
                    <c:v>15</c:v>
                  </c:pt>
                  <c:pt idx="33">
                    <c:v>16</c:v>
                  </c:pt>
                  <c:pt idx="34">
                    <c:v>17</c:v>
                  </c:pt>
                  <c:pt idx="35">
                    <c:v>18</c:v>
                  </c:pt>
                  <c:pt idx="36">
                    <c:v>19</c:v>
                  </c:pt>
                  <c:pt idx="37">
                    <c:v>20</c:v>
                  </c:pt>
                  <c:pt idx="38">
                    <c:v>21</c:v>
                  </c:pt>
                  <c:pt idx="39">
                    <c:v>22</c:v>
                  </c:pt>
                  <c:pt idx="40">
                    <c:v>23</c:v>
                  </c:pt>
                  <c:pt idx="41">
                    <c:v>24</c:v>
                  </c:pt>
                  <c:pt idx="42">
                    <c:v>25</c:v>
                  </c:pt>
                  <c:pt idx="43">
                    <c:v>26</c:v>
                  </c:pt>
                  <c:pt idx="44">
                    <c:v>27</c:v>
                  </c:pt>
                  <c:pt idx="45">
                    <c:v>28</c:v>
                  </c:pt>
                  <c:pt idx="46">
                    <c:v>29</c:v>
                  </c:pt>
                  <c:pt idx="47">
                    <c:v>30</c:v>
                  </c:pt>
                  <c:pt idx="48">
                    <c:v>31</c:v>
                  </c:pt>
                  <c:pt idx="49">
                    <c:v>32</c:v>
                  </c:pt>
                  <c:pt idx="50">
                    <c:v>33</c:v>
                  </c:pt>
                  <c:pt idx="51">
                    <c:v>34</c:v>
                  </c:pt>
                </c:lvl>
                <c:lvl>
                  <c:pt idx="0">
                    <c:v>90 548 cas</c:v>
                  </c:pt>
                  <c:pt idx="24">
                    <c:v>112 144 cas</c:v>
                  </c:pt>
                </c:lvl>
                <c:lvl>
                  <c:pt idx="0">
                    <c:v>2018</c:v>
                  </c:pt>
                  <c:pt idx="18">
                    <c:v>2019</c:v>
                  </c:pt>
                </c:lvl>
              </c:multiLvlStrCache>
            </c:multiLvlStrRef>
          </c:cat>
          <c:val>
            <c:numRef>
              <c:f>CASSEV!$D$2:$D$53</c:f>
              <c:numCache>
                <c:formatCode>General</c:formatCode>
                <c:ptCount val="5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11</c:v>
                </c:pt>
                <c:pt idx="6">
                  <c:v>20</c:v>
                </c:pt>
                <c:pt idx="7">
                  <c:v>39</c:v>
                </c:pt>
                <c:pt idx="8">
                  <c:v>55</c:v>
                </c:pt>
                <c:pt idx="9">
                  <c:v>151</c:v>
                </c:pt>
                <c:pt idx="10">
                  <c:v>550</c:v>
                </c:pt>
                <c:pt idx="11">
                  <c:v>703</c:v>
                </c:pt>
                <c:pt idx="12">
                  <c:v>858</c:v>
                </c:pt>
                <c:pt idx="13">
                  <c:v>458</c:v>
                </c:pt>
                <c:pt idx="14">
                  <c:v>365</c:v>
                </c:pt>
                <c:pt idx="15">
                  <c:v>517</c:v>
                </c:pt>
                <c:pt idx="16">
                  <c:v>480</c:v>
                </c:pt>
                <c:pt idx="17">
                  <c:v>641</c:v>
                </c:pt>
                <c:pt idx="18">
                  <c:v>1238</c:v>
                </c:pt>
                <c:pt idx="19">
                  <c:v>1242</c:v>
                </c:pt>
                <c:pt idx="20">
                  <c:v>1446</c:v>
                </c:pt>
                <c:pt idx="21">
                  <c:v>1448</c:v>
                </c:pt>
                <c:pt idx="22">
                  <c:v>1725</c:v>
                </c:pt>
                <c:pt idx="23">
                  <c:v>2329</c:v>
                </c:pt>
                <c:pt idx="24">
                  <c:v>2671</c:v>
                </c:pt>
                <c:pt idx="25">
                  <c:v>1939</c:v>
                </c:pt>
                <c:pt idx="26">
                  <c:v>1730</c:v>
                </c:pt>
                <c:pt idx="27">
                  <c:v>1375</c:v>
                </c:pt>
                <c:pt idx="28">
                  <c:v>1091</c:v>
                </c:pt>
                <c:pt idx="29">
                  <c:v>839</c:v>
                </c:pt>
                <c:pt idx="30">
                  <c:v>640</c:v>
                </c:pt>
                <c:pt idx="31">
                  <c:v>675</c:v>
                </c:pt>
                <c:pt idx="32">
                  <c:v>417</c:v>
                </c:pt>
                <c:pt idx="33">
                  <c:v>307</c:v>
                </c:pt>
                <c:pt idx="34">
                  <c:v>175</c:v>
                </c:pt>
                <c:pt idx="35">
                  <c:v>115</c:v>
                </c:pt>
                <c:pt idx="36">
                  <c:v>75</c:v>
                </c:pt>
                <c:pt idx="37">
                  <c:v>97</c:v>
                </c:pt>
                <c:pt idx="38">
                  <c:v>42</c:v>
                </c:pt>
                <c:pt idx="39">
                  <c:v>48</c:v>
                </c:pt>
                <c:pt idx="40">
                  <c:v>19</c:v>
                </c:pt>
                <c:pt idx="41">
                  <c:v>39</c:v>
                </c:pt>
                <c:pt idx="42">
                  <c:v>27</c:v>
                </c:pt>
                <c:pt idx="43">
                  <c:v>27</c:v>
                </c:pt>
                <c:pt idx="44">
                  <c:v>52</c:v>
                </c:pt>
                <c:pt idx="45">
                  <c:v>38</c:v>
                </c:pt>
                <c:pt idx="46">
                  <c:v>36</c:v>
                </c:pt>
                <c:pt idx="47">
                  <c:v>16</c:v>
                </c:pt>
                <c:pt idx="48">
                  <c:v>17</c:v>
                </c:pt>
                <c:pt idx="49">
                  <c:v>8</c:v>
                </c:pt>
                <c:pt idx="50">
                  <c:v>4</c:v>
                </c:pt>
                <c:pt idx="5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08-4B05-8B83-18405C22CA4C}"/>
            </c:ext>
          </c:extLst>
        </c:ser>
        <c:ser>
          <c:idx val="1"/>
          <c:order val="1"/>
          <c:tx>
            <c:strRef>
              <c:f>CASSEV!$E$1</c:f>
              <c:strCache>
                <c:ptCount val="1"/>
                <c:pt idx="0">
                  <c:v>Cas simple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CASSEV!$A$2:$C$53</c:f>
              <c:multiLvlStrCache>
                <c:ptCount val="52"/>
                <c:lvl>
                  <c:pt idx="0">
                    <c:v>35</c:v>
                  </c:pt>
                  <c:pt idx="1">
                    <c:v>36</c:v>
                  </c:pt>
                  <c:pt idx="2">
                    <c:v>37</c:v>
                  </c:pt>
                  <c:pt idx="3">
                    <c:v>38</c:v>
                  </c:pt>
                  <c:pt idx="4">
                    <c:v>39</c:v>
                  </c:pt>
                  <c:pt idx="5">
                    <c:v>40</c:v>
                  </c:pt>
                  <c:pt idx="6">
                    <c:v>41</c:v>
                  </c:pt>
                  <c:pt idx="7">
                    <c:v>42</c:v>
                  </c:pt>
                  <c:pt idx="8">
                    <c:v>43</c:v>
                  </c:pt>
                  <c:pt idx="9">
                    <c:v>44</c:v>
                  </c:pt>
                  <c:pt idx="10">
                    <c:v>45</c:v>
                  </c:pt>
                  <c:pt idx="11">
                    <c:v>46</c:v>
                  </c:pt>
                  <c:pt idx="12">
                    <c:v>47</c:v>
                  </c:pt>
                  <c:pt idx="13">
                    <c:v>48</c:v>
                  </c:pt>
                  <c:pt idx="14">
                    <c:v>49</c:v>
                  </c:pt>
                  <c:pt idx="15">
                    <c:v>50</c:v>
                  </c:pt>
                  <c:pt idx="16">
                    <c:v>51</c:v>
                  </c:pt>
                  <c:pt idx="17">
                    <c:v>52</c:v>
                  </c:pt>
                  <c:pt idx="18">
                    <c:v>1</c:v>
                  </c:pt>
                  <c:pt idx="19">
                    <c:v>2</c:v>
                  </c:pt>
                  <c:pt idx="20">
                    <c:v>3</c:v>
                  </c:pt>
                  <c:pt idx="21">
                    <c:v>4</c:v>
                  </c:pt>
                  <c:pt idx="22">
                    <c:v>5</c:v>
                  </c:pt>
                  <c:pt idx="23">
                    <c:v>6</c:v>
                  </c:pt>
                  <c:pt idx="24">
                    <c:v>7</c:v>
                  </c:pt>
                  <c:pt idx="25">
                    <c:v>8</c:v>
                  </c:pt>
                  <c:pt idx="26">
                    <c:v>9</c:v>
                  </c:pt>
                  <c:pt idx="27">
                    <c:v>10</c:v>
                  </c:pt>
                  <c:pt idx="28">
                    <c:v>11</c:v>
                  </c:pt>
                  <c:pt idx="29">
                    <c:v>12</c:v>
                  </c:pt>
                  <c:pt idx="30">
                    <c:v>13</c:v>
                  </c:pt>
                  <c:pt idx="31">
                    <c:v>14</c:v>
                  </c:pt>
                  <c:pt idx="32">
                    <c:v>15</c:v>
                  </c:pt>
                  <c:pt idx="33">
                    <c:v>16</c:v>
                  </c:pt>
                  <c:pt idx="34">
                    <c:v>17</c:v>
                  </c:pt>
                  <c:pt idx="35">
                    <c:v>18</c:v>
                  </c:pt>
                  <c:pt idx="36">
                    <c:v>19</c:v>
                  </c:pt>
                  <c:pt idx="37">
                    <c:v>20</c:v>
                  </c:pt>
                  <c:pt idx="38">
                    <c:v>21</c:v>
                  </c:pt>
                  <c:pt idx="39">
                    <c:v>22</c:v>
                  </c:pt>
                  <c:pt idx="40">
                    <c:v>23</c:v>
                  </c:pt>
                  <c:pt idx="41">
                    <c:v>24</c:v>
                  </c:pt>
                  <c:pt idx="42">
                    <c:v>25</c:v>
                  </c:pt>
                  <c:pt idx="43">
                    <c:v>26</c:v>
                  </c:pt>
                  <c:pt idx="44">
                    <c:v>27</c:v>
                  </c:pt>
                  <c:pt idx="45">
                    <c:v>28</c:v>
                  </c:pt>
                  <c:pt idx="46">
                    <c:v>29</c:v>
                  </c:pt>
                  <c:pt idx="47">
                    <c:v>30</c:v>
                  </c:pt>
                  <c:pt idx="48">
                    <c:v>31</c:v>
                  </c:pt>
                  <c:pt idx="49">
                    <c:v>32</c:v>
                  </c:pt>
                  <c:pt idx="50">
                    <c:v>33</c:v>
                  </c:pt>
                  <c:pt idx="51">
                    <c:v>34</c:v>
                  </c:pt>
                </c:lvl>
                <c:lvl>
                  <c:pt idx="0">
                    <c:v>90 548 cas</c:v>
                  </c:pt>
                  <c:pt idx="24">
                    <c:v>112 144 cas</c:v>
                  </c:pt>
                </c:lvl>
                <c:lvl>
                  <c:pt idx="0">
                    <c:v>2018</c:v>
                  </c:pt>
                  <c:pt idx="18">
                    <c:v>2019</c:v>
                  </c:pt>
                </c:lvl>
              </c:multiLvlStrCache>
            </c:multiLvlStrRef>
          </c:cat>
          <c:val>
            <c:numRef>
              <c:f>CASSEV!$E$2:$E$52</c:f>
              <c:numCache>
                <c:formatCode>General</c:formatCode>
                <c:ptCount val="51"/>
                <c:pt idx="0">
                  <c:v>9</c:v>
                </c:pt>
                <c:pt idx="1">
                  <c:v>4</c:v>
                </c:pt>
                <c:pt idx="2">
                  <c:v>2</c:v>
                </c:pt>
                <c:pt idx="3">
                  <c:v>5</c:v>
                </c:pt>
                <c:pt idx="4">
                  <c:v>9</c:v>
                </c:pt>
                <c:pt idx="5">
                  <c:v>85</c:v>
                </c:pt>
                <c:pt idx="6">
                  <c:v>332</c:v>
                </c:pt>
                <c:pt idx="7">
                  <c:v>518</c:v>
                </c:pt>
                <c:pt idx="8">
                  <c:v>849</c:v>
                </c:pt>
                <c:pt idx="9">
                  <c:v>637</c:v>
                </c:pt>
                <c:pt idx="10">
                  <c:v>557</c:v>
                </c:pt>
                <c:pt idx="11">
                  <c:v>1005</c:v>
                </c:pt>
                <c:pt idx="12">
                  <c:v>1651</c:v>
                </c:pt>
                <c:pt idx="13">
                  <c:v>2855</c:v>
                </c:pt>
                <c:pt idx="14">
                  <c:v>2805</c:v>
                </c:pt>
                <c:pt idx="15">
                  <c:v>3485</c:v>
                </c:pt>
                <c:pt idx="16">
                  <c:v>2930</c:v>
                </c:pt>
                <c:pt idx="17">
                  <c:v>2676</c:v>
                </c:pt>
                <c:pt idx="18">
                  <c:v>5573</c:v>
                </c:pt>
                <c:pt idx="19">
                  <c:v>8011</c:v>
                </c:pt>
                <c:pt idx="20">
                  <c:v>8695</c:v>
                </c:pt>
                <c:pt idx="21">
                  <c:v>9270</c:v>
                </c:pt>
                <c:pt idx="22">
                  <c:v>9857</c:v>
                </c:pt>
                <c:pt idx="23">
                  <c:v>14452</c:v>
                </c:pt>
                <c:pt idx="24">
                  <c:v>13484</c:v>
                </c:pt>
                <c:pt idx="25">
                  <c:v>12568</c:v>
                </c:pt>
                <c:pt idx="26">
                  <c:v>11798</c:v>
                </c:pt>
                <c:pt idx="27">
                  <c:v>10461</c:v>
                </c:pt>
                <c:pt idx="28">
                  <c:v>10541</c:v>
                </c:pt>
                <c:pt idx="29">
                  <c:v>8677</c:v>
                </c:pt>
                <c:pt idx="30">
                  <c:v>7830</c:v>
                </c:pt>
                <c:pt idx="31">
                  <c:v>6380</c:v>
                </c:pt>
                <c:pt idx="32">
                  <c:v>4351</c:v>
                </c:pt>
                <c:pt idx="33">
                  <c:v>3037</c:v>
                </c:pt>
                <c:pt idx="34">
                  <c:v>2223</c:v>
                </c:pt>
                <c:pt idx="35">
                  <c:v>1529</c:v>
                </c:pt>
                <c:pt idx="36">
                  <c:v>1161</c:v>
                </c:pt>
                <c:pt idx="37">
                  <c:v>1025</c:v>
                </c:pt>
                <c:pt idx="38">
                  <c:v>811</c:v>
                </c:pt>
                <c:pt idx="39">
                  <c:v>559</c:v>
                </c:pt>
                <c:pt idx="40">
                  <c:v>379</c:v>
                </c:pt>
                <c:pt idx="41">
                  <c:v>353</c:v>
                </c:pt>
                <c:pt idx="42">
                  <c:v>277</c:v>
                </c:pt>
                <c:pt idx="43">
                  <c:v>292</c:v>
                </c:pt>
                <c:pt idx="44">
                  <c:v>397</c:v>
                </c:pt>
                <c:pt idx="45">
                  <c:v>419</c:v>
                </c:pt>
                <c:pt idx="46">
                  <c:v>365</c:v>
                </c:pt>
                <c:pt idx="47">
                  <c:v>311</c:v>
                </c:pt>
                <c:pt idx="48">
                  <c:v>228</c:v>
                </c:pt>
                <c:pt idx="49">
                  <c:v>107</c:v>
                </c:pt>
                <c:pt idx="50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08-4B05-8B83-18405C22CA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232359168"/>
        <c:axId val="232358776"/>
      </c:barChart>
      <c:catAx>
        <c:axId val="2323591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Semaine épidèmiologique</a:t>
                </a:r>
              </a:p>
            </c:rich>
          </c:tx>
          <c:layout>
            <c:manualLayout>
              <c:xMode val="edge"/>
              <c:yMode val="edge"/>
              <c:x val="0.44708987559986957"/>
              <c:y val="0.931064092172657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358776"/>
        <c:crosses val="autoZero"/>
        <c:auto val="1"/>
        <c:lblAlgn val="ctr"/>
        <c:lblOffset val="100"/>
        <c:noMultiLvlLbl val="0"/>
      </c:catAx>
      <c:valAx>
        <c:axId val="2323587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Nombre des cas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35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39910857732574E-2"/>
          <c:y val="0.11612269882842556"/>
          <c:w val="0.8982528129182864"/>
          <c:h val="0.60885206424771221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Sem!$H$1</c:f>
              <c:strCache>
                <c:ptCount val="1"/>
                <c:pt idx="0">
                  <c:v>Décès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multiLvlStrRef>
              <c:f>Sem!$B$7:$D$58</c:f>
              <c:multiLvlStrCache>
                <c:ptCount val="52"/>
                <c:lvl>
                  <c:pt idx="0">
                    <c:v>35</c:v>
                  </c:pt>
                  <c:pt idx="1">
                    <c:v>36</c:v>
                  </c:pt>
                  <c:pt idx="2">
                    <c:v>37</c:v>
                  </c:pt>
                  <c:pt idx="3">
                    <c:v>38</c:v>
                  </c:pt>
                  <c:pt idx="4">
                    <c:v>39</c:v>
                  </c:pt>
                  <c:pt idx="5">
                    <c:v>40</c:v>
                  </c:pt>
                  <c:pt idx="6">
                    <c:v>41</c:v>
                  </c:pt>
                  <c:pt idx="7">
                    <c:v>42</c:v>
                  </c:pt>
                  <c:pt idx="8">
                    <c:v>43</c:v>
                  </c:pt>
                  <c:pt idx="9">
                    <c:v>44</c:v>
                  </c:pt>
                  <c:pt idx="10">
                    <c:v>45</c:v>
                  </c:pt>
                  <c:pt idx="11">
                    <c:v>46</c:v>
                  </c:pt>
                  <c:pt idx="12">
                    <c:v>47</c:v>
                  </c:pt>
                  <c:pt idx="13">
                    <c:v>48</c:v>
                  </c:pt>
                  <c:pt idx="14">
                    <c:v>49</c:v>
                  </c:pt>
                  <c:pt idx="15">
                    <c:v>50</c:v>
                  </c:pt>
                  <c:pt idx="16">
                    <c:v>51</c:v>
                  </c:pt>
                  <c:pt idx="17">
                    <c:v>52</c:v>
                  </c:pt>
                  <c:pt idx="18">
                    <c:v>1</c:v>
                  </c:pt>
                  <c:pt idx="19">
                    <c:v>2</c:v>
                  </c:pt>
                  <c:pt idx="20">
                    <c:v>3</c:v>
                  </c:pt>
                  <c:pt idx="21">
                    <c:v>4</c:v>
                  </c:pt>
                  <c:pt idx="22">
                    <c:v>5</c:v>
                  </c:pt>
                  <c:pt idx="23">
                    <c:v>6</c:v>
                  </c:pt>
                  <c:pt idx="24">
                    <c:v>7</c:v>
                  </c:pt>
                  <c:pt idx="25">
                    <c:v>8</c:v>
                  </c:pt>
                  <c:pt idx="26">
                    <c:v>9</c:v>
                  </c:pt>
                  <c:pt idx="27">
                    <c:v>10</c:v>
                  </c:pt>
                  <c:pt idx="28">
                    <c:v>11</c:v>
                  </c:pt>
                  <c:pt idx="29">
                    <c:v>12</c:v>
                  </c:pt>
                  <c:pt idx="30">
                    <c:v>13</c:v>
                  </c:pt>
                  <c:pt idx="31">
                    <c:v>14</c:v>
                  </c:pt>
                  <c:pt idx="32">
                    <c:v>15</c:v>
                  </c:pt>
                  <c:pt idx="33">
                    <c:v>16</c:v>
                  </c:pt>
                  <c:pt idx="34">
                    <c:v>17</c:v>
                  </c:pt>
                  <c:pt idx="35">
                    <c:v>18</c:v>
                  </c:pt>
                  <c:pt idx="36">
                    <c:v>19</c:v>
                  </c:pt>
                  <c:pt idx="37">
                    <c:v>20</c:v>
                  </c:pt>
                  <c:pt idx="38">
                    <c:v>21</c:v>
                  </c:pt>
                  <c:pt idx="39">
                    <c:v>22</c:v>
                  </c:pt>
                  <c:pt idx="40">
                    <c:v>23</c:v>
                  </c:pt>
                  <c:pt idx="41">
                    <c:v>24</c:v>
                  </c:pt>
                  <c:pt idx="42">
                    <c:v>25</c:v>
                  </c:pt>
                  <c:pt idx="43">
                    <c:v>26</c:v>
                  </c:pt>
                  <c:pt idx="44">
                    <c:v>27</c:v>
                  </c:pt>
                  <c:pt idx="45">
                    <c:v>28</c:v>
                  </c:pt>
                  <c:pt idx="46">
                    <c:v>29</c:v>
                  </c:pt>
                  <c:pt idx="47">
                    <c:v>30</c:v>
                  </c:pt>
                  <c:pt idx="48">
                    <c:v>31</c:v>
                  </c:pt>
                  <c:pt idx="49">
                    <c:v>32</c:v>
                  </c:pt>
                  <c:pt idx="50">
                    <c:v>33</c:v>
                  </c:pt>
                  <c:pt idx="51">
                    <c:v>34</c:v>
                  </c:pt>
                </c:lvl>
                <c:lvl>
                  <c:pt idx="0">
                    <c:v>0,8%</c:v>
                  </c:pt>
                  <c:pt idx="24">
                    <c:v>0,1%</c:v>
                  </c:pt>
                </c:lvl>
              </c:multiLvlStrCache>
            </c:multiLvlStrRef>
          </c:cat>
          <c:val>
            <c:numRef>
              <c:f>Sem!$H$7:$H$49</c:f>
              <c:numCache>
                <c:formatCode>General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9</c:v>
                </c:pt>
                <c:pt idx="7">
                  <c:v>0</c:v>
                </c:pt>
                <c:pt idx="8">
                  <c:v>2</c:v>
                </c:pt>
                <c:pt idx="9">
                  <c:v>17</c:v>
                </c:pt>
                <c:pt idx="10">
                  <c:v>24</c:v>
                </c:pt>
                <c:pt idx="11">
                  <c:v>10</c:v>
                </c:pt>
                <c:pt idx="12">
                  <c:v>34</c:v>
                </c:pt>
                <c:pt idx="13">
                  <c:v>46</c:v>
                </c:pt>
                <c:pt idx="14">
                  <c:v>63</c:v>
                </c:pt>
                <c:pt idx="15">
                  <c:v>85</c:v>
                </c:pt>
                <c:pt idx="16">
                  <c:v>27</c:v>
                </c:pt>
                <c:pt idx="17">
                  <c:v>41</c:v>
                </c:pt>
                <c:pt idx="18">
                  <c:v>71</c:v>
                </c:pt>
                <c:pt idx="19">
                  <c:v>75</c:v>
                </c:pt>
                <c:pt idx="20">
                  <c:v>57</c:v>
                </c:pt>
                <c:pt idx="21">
                  <c:v>64</c:v>
                </c:pt>
                <c:pt idx="22">
                  <c:v>73</c:v>
                </c:pt>
                <c:pt idx="23">
                  <c:v>50</c:v>
                </c:pt>
                <c:pt idx="24">
                  <c:v>52</c:v>
                </c:pt>
                <c:pt idx="25">
                  <c:v>39</c:v>
                </c:pt>
                <c:pt idx="26">
                  <c:v>34</c:v>
                </c:pt>
                <c:pt idx="27">
                  <c:v>30</c:v>
                </c:pt>
                <c:pt idx="28">
                  <c:v>12</c:v>
                </c:pt>
                <c:pt idx="29">
                  <c:v>10</c:v>
                </c:pt>
                <c:pt idx="30">
                  <c:v>3</c:v>
                </c:pt>
                <c:pt idx="31">
                  <c:v>3</c:v>
                </c:pt>
                <c:pt idx="32">
                  <c:v>5</c:v>
                </c:pt>
                <c:pt idx="33">
                  <c:v>3</c:v>
                </c:pt>
                <c:pt idx="34">
                  <c:v>1</c:v>
                </c:pt>
                <c:pt idx="35">
                  <c:v>0</c:v>
                </c:pt>
                <c:pt idx="36">
                  <c:v>2</c:v>
                </c:pt>
                <c:pt idx="37">
                  <c:v>0</c:v>
                </c:pt>
                <c:pt idx="38">
                  <c:v>0</c:v>
                </c:pt>
                <c:pt idx="39">
                  <c:v>1</c:v>
                </c:pt>
                <c:pt idx="40">
                  <c:v>0</c:v>
                </c:pt>
                <c:pt idx="41">
                  <c:v>1</c:v>
                </c:pt>
                <c:pt idx="4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21-41FD-8F94-1EB53A7CB99C}"/>
            </c:ext>
          </c:extLst>
        </c:ser>
        <c:ser>
          <c:idx val="0"/>
          <c:order val="1"/>
          <c:tx>
            <c:strRef>
              <c:f>Sem!$L$1</c:f>
              <c:strCache>
                <c:ptCount val="1"/>
                <c:pt idx="0">
                  <c:v>Cas sévère</c:v>
                </c:pt>
              </c:strCache>
            </c:strRef>
          </c:tx>
          <c:spPr>
            <a:solidFill>
              <a:srgbClr val="92D050"/>
            </a:solidFill>
            <a:ln w="6350">
              <a:solidFill>
                <a:schemeClr val="tx1"/>
              </a:solidFill>
            </a:ln>
          </c:spPr>
          <c:invertIfNegative val="0"/>
          <c:cat>
            <c:multiLvlStrRef>
              <c:f>Sem!$B$7:$D$58</c:f>
              <c:multiLvlStrCache>
                <c:ptCount val="52"/>
                <c:lvl>
                  <c:pt idx="0">
                    <c:v>35</c:v>
                  </c:pt>
                  <c:pt idx="1">
                    <c:v>36</c:v>
                  </c:pt>
                  <c:pt idx="2">
                    <c:v>37</c:v>
                  </c:pt>
                  <c:pt idx="3">
                    <c:v>38</c:v>
                  </c:pt>
                  <c:pt idx="4">
                    <c:v>39</c:v>
                  </c:pt>
                  <c:pt idx="5">
                    <c:v>40</c:v>
                  </c:pt>
                  <c:pt idx="6">
                    <c:v>41</c:v>
                  </c:pt>
                  <c:pt idx="7">
                    <c:v>42</c:v>
                  </c:pt>
                  <c:pt idx="8">
                    <c:v>43</c:v>
                  </c:pt>
                  <c:pt idx="9">
                    <c:v>44</c:v>
                  </c:pt>
                  <c:pt idx="10">
                    <c:v>45</c:v>
                  </c:pt>
                  <c:pt idx="11">
                    <c:v>46</c:v>
                  </c:pt>
                  <c:pt idx="12">
                    <c:v>47</c:v>
                  </c:pt>
                  <c:pt idx="13">
                    <c:v>48</c:v>
                  </c:pt>
                  <c:pt idx="14">
                    <c:v>49</c:v>
                  </c:pt>
                  <c:pt idx="15">
                    <c:v>50</c:v>
                  </c:pt>
                  <c:pt idx="16">
                    <c:v>51</c:v>
                  </c:pt>
                  <c:pt idx="17">
                    <c:v>52</c:v>
                  </c:pt>
                  <c:pt idx="18">
                    <c:v>1</c:v>
                  </c:pt>
                  <c:pt idx="19">
                    <c:v>2</c:v>
                  </c:pt>
                  <c:pt idx="20">
                    <c:v>3</c:v>
                  </c:pt>
                  <c:pt idx="21">
                    <c:v>4</c:v>
                  </c:pt>
                  <c:pt idx="22">
                    <c:v>5</c:v>
                  </c:pt>
                  <c:pt idx="23">
                    <c:v>6</c:v>
                  </c:pt>
                  <c:pt idx="24">
                    <c:v>7</c:v>
                  </c:pt>
                  <c:pt idx="25">
                    <c:v>8</c:v>
                  </c:pt>
                  <c:pt idx="26">
                    <c:v>9</c:v>
                  </c:pt>
                  <c:pt idx="27">
                    <c:v>10</c:v>
                  </c:pt>
                  <c:pt idx="28">
                    <c:v>11</c:v>
                  </c:pt>
                  <c:pt idx="29">
                    <c:v>12</c:v>
                  </c:pt>
                  <c:pt idx="30">
                    <c:v>13</c:v>
                  </c:pt>
                  <c:pt idx="31">
                    <c:v>14</c:v>
                  </c:pt>
                  <c:pt idx="32">
                    <c:v>15</c:v>
                  </c:pt>
                  <c:pt idx="33">
                    <c:v>16</c:v>
                  </c:pt>
                  <c:pt idx="34">
                    <c:v>17</c:v>
                  </c:pt>
                  <c:pt idx="35">
                    <c:v>18</c:v>
                  </c:pt>
                  <c:pt idx="36">
                    <c:v>19</c:v>
                  </c:pt>
                  <c:pt idx="37">
                    <c:v>20</c:v>
                  </c:pt>
                  <c:pt idx="38">
                    <c:v>21</c:v>
                  </c:pt>
                  <c:pt idx="39">
                    <c:v>22</c:v>
                  </c:pt>
                  <c:pt idx="40">
                    <c:v>23</c:v>
                  </c:pt>
                  <c:pt idx="41">
                    <c:v>24</c:v>
                  </c:pt>
                  <c:pt idx="42">
                    <c:v>25</c:v>
                  </c:pt>
                  <c:pt idx="43">
                    <c:v>26</c:v>
                  </c:pt>
                  <c:pt idx="44">
                    <c:v>27</c:v>
                  </c:pt>
                  <c:pt idx="45">
                    <c:v>28</c:v>
                  </c:pt>
                  <c:pt idx="46">
                    <c:v>29</c:v>
                  </c:pt>
                  <c:pt idx="47">
                    <c:v>30</c:v>
                  </c:pt>
                  <c:pt idx="48">
                    <c:v>31</c:v>
                  </c:pt>
                  <c:pt idx="49">
                    <c:v>32</c:v>
                  </c:pt>
                  <c:pt idx="50">
                    <c:v>33</c:v>
                  </c:pt>
                  <c:pt idx="51">
                    <c:v>34</c:v>
                  </c:pt>
                </c:lvl>
                <c:lvl>
                  <c:pt idx="0">
                    <c:v>0,8%</c:v>
                  </c:pt>
                  <c:pt idx="24">
                    <c:v>0,1%</c:v>
                  </c:pt>
                </c:lvl>
              </c:multiLvlStrCache>
            </c:multiLvlStrRef>
          </c:cat>
          <c:val>
            <c:numRef>
              <c:f>Sem!$L$7:$L$58</c:f>
              <c:numCache>
                <c:formatCode>General</c:formatCode>
                <c:ptCount val="5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11</c:v>
                </c:pt>
                <c:pt idx="6">
                  <c:v>20</c:v>
                </c:pt>
                <c:pt idx="7">
                  <c:v>39</c:v>
                </c:pt>
                <c:pt idx="8">
                  <c:v>55</c:v>
                </c:pt>
                <c:pt idx="9">
                  <c:v>151</c:v>
                </c:pt>
                <c:pt idx="10">
                  <c:v>550</c:v>
                </c:pt>
                <c:pt idx="11">
                  <c:v>703</c:v>
                </c:pt>
                <c:pt idx="12">
                  <c:v>858</c:v>
                </c:pt>
                <c:pt idx="13">
                  <c:v>458</c:v>
                </c:pt>
                <c:pt idx="14">
                  <c:v>365</c:v>
                </c:pt>
                <c:pt idx="15">
                  <c:v>517</c:v>
                </c:pt>
                <c:pt idx="16">
                  <c:v>480</c:v>
                </c:pt>
                <c:pt idx="17">
                  <c:v>641</c:v>
                </c:pt>
                <c:pt idx="18">
                  <c:v>1238</c:v>
                </c:pt>
                <c:pt idx="19">
                  <c:v>1242</c:v>
                </c:pt>
                <c:pt idx="20">
                  <c:v>1446</c:v>
                </c:pt>
                <c:pt idx="21">
                  <c:v>1448</c:v>
                </c:pt>
                <c:pt idx="22">
                  <c:v>1725</c:v>
                </c:pt>
                <c:pt idx="23">
                  <c:v>2329</c:v>
                </c:pt>
                <c:pt idx="24">
                  <c:v>2671</c:v>
                </c:pt>
                <c:pt idx="25">
                  <c:v>1939</c:v>
                </c:pt>
                <c:pt idx="26">
                  <c:v>1730</c:v>
                </c:pt>
                <c:pt idx="27">
                  <c:v>1375</c:v>
                </c:pt>
                <c:pt idx="28">
                  <c:v>1091</c:v>
                </c:pt>
                <c:pt idx="29">
                  <c:v>839</c:v>
                </c:pt>
                <c:pt idx="30">
                  <c:v>640</c:v>
                </c:pt>
                <c:pt idx="31">
                  <c:v>675</c:v>
                </c:pt>
                <c:pt idx="32">
                  <c:v>417</c:v>
                </c:pt>
                <c:pt idx="33">
                  <c:v>307</c:v>
                </c:pt>
                <c:pt idx="34">
                  <c:v>175</c:v>
                </c:pt>
                <c:pt idx="35">
                  <c:v>115</c:v>
                </c:pt>
                <c:pt idx="36">
                  <c:v>75</c:v>
                </c:pt>
                <c:pt idx="37">
                  <c:v>97</c:v>
                </c:pt>
                <c:pt idx="38">
                  <c:v>42</c:v>
                </c:pt>
                <c:pt idx="39">
                  <c:v>48</c:v>
                </c:pt>
                <c:pt idx="40">
                  <c:v>19</c:v>
                </c:pt>
                <c:pt idx="41">
                  <c:v>39</c:v>
                </c:pt>
                <c:pt idx="42">
                  <c:v>27</c:v>
                </c:pt>
                <c:pt idx="43">
                  <c:v>27</c:v>
                </c:pt>
                <c:pt idx="44">
                  <c:v>52</c:v>
                </c:pt>
                <c:pt idx="45">
                  <c:v>38</c:v>
                </c:pt>
                <c:pt idx="46">
                  <c:v>36</c:v>
                </c:pt>
                <c:pt idx="47">
                  <c:v>16</c:v>
                </c:pt>
                <c:pt idx="48">
                  <c:v>17</c:v>
                </c:pt>
                <c:pt idx="49">
                  <c:v>8</c:v>
                </c:pt>
                <c:pt idx="50">
                  <c:v>4</c:v>
                </c:pt>
                <c:pt idx="5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21-41FD-8F94-1EB53A7CB9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232357208"/>
        <c:axId val="132819016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Sem!$A$1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invertIfNegative val="0"/>
                <c:cat>
                  <c:multiLvlStrRef>
                    <c:extLst>
                      <c:ext uri="{02D57815-91ED-43cb-92C2-25804820EDAC}">
                        <c15:formulaRef>
                          <c15:sqref>Sem!$B$7:$D$58</c15:sqref>
                        </c15:formulaRef>
                      </c:ext>
                    </c:extLst>
                    <c:multiLvlStrCache>
                      <c:ptCount val="52"/>
                      <c:lvl>
                        <c:pt idx="0">
                          <c:v>35</c:v>
                        </c:pt>
                        <c:pt idx="1">
                          <c:v>36</c:v>
                        </c:pt>
                        <c:pt idx="2">
                          <c:v>37</c:v>
                        </c:pt>
                        <c:pt idx="3">
                          <c:v>38</c:v>
                        </c:pt>
                        <c:pt idx="4">
                          <c:v>39</c:v>
                        </c:pt>
                        <c:pt idx="5">
                          <c:v>40</c:v>
                        </c:pt>
                        <c:pt idx="6">
                          <c:v>41</c:v>
                        </c:pt>
                        <c:pt idx="7">
                          <c:v>42</c:v>
                        </c:pt>
                        <c:pt idx="8">
                          <c:v>43</c:v>
                        </c:pt>
                        <c:pt idx="9">
                          <c:v>44</c:v>
                        </c:pt>
                        <c:pt idx="10">
                          <c:v>45</c:v>
                        </c:pt>
                        <c:pt idx="11">
                          <c:v>46</c:v>
                        </c:pt>
                        <c:pt idx="12">
                          <c:v>47</c:v>
                        </c:pt>
                        <c:pt idx="13">
                          <c:v>48</c:v>
                        </c:pt>
                        <c:pt idx="14">
                          <c:v>49</c:v>
                        </c:pt>
                        <c:pt idx="15">
                          <c:v>50</c:v>
                        </c:pt>
                        <c:pt idx="16">
                          <c:v>51</c:v>
                        </c:pt>
                        <c:pt idx="17">
                          <c:v>52</c:v>
                        </c:pt>
                        <c:pt idx="18">
                          <c:v>1</c:v>
                        </c:pt>
                        <c:pt idx="19">
                          <c:v>2</c:v>
                        </c:pt>
                        <c:pt idx="20">
                          <c:v>3</c:v>
                        </c:pt>
                        <c:pt idx="21">
                          <c:v>4</c:v>
                        </c:pt>
                        <c:pt idx="22">
                          <c:v>5</c:v>
                        </c:pt>
                        <c:pt idx="23">
                          <c:v>6</c:v>
                        </c:pt>
                        <c:pt idx="24">
                          <c:v>7</c:v>
                        </c:pt>
                        <c:pt idx="25">
                          <c:v>8</c:v>
                        </c:pt>
                        <c:pt idx="26">
                          <c:v>9</c:v>
                        </c:pt>
                        <c:pt idx="27">
                          <c:v>10</c:v>
                        </c:pt>
                        <c:pt idx="28">
                          <c:v>11</c:v>
                        </c:pt>
                        <c:pt idx="29">
                          <c:v>12</c:v>
                        </c:pt>
                        <c:pt idx="30">
                          <c:v>13</c:v>
                        </c:pt>
                        <c:pt idx="31">
                          <c:v>14</c:v>
                        </c:pt>
                        <c:pt idx="32">
                          <c:v>15</c:v>
                        </c:pt>
                        <c:pt idx="33">
                          <c:v>16</c:v>
                        </c:pt>
                        <c:pt idx="34">
                          <c:v>17</c:v>
                        </c:pt>
                        <c:pt idx="35">
                          <c:v>18</c:v>
                        </c:pt>
                        <c:pt idx="36">
                          <c:v>19</c:v>
                        </c:pt>
                        <c:pt idx="37">
                          <c:v>20</c:v>
                        </c:pt>
                        <c:pt idx="38">
                          <c:v>21</c:v>
                        </c:pt>
                        <c:pt idx="39">
                          <c:v>22</c:v>
                        </c:pt>
                        <c:pt idx="40">
                          <c:v>23</c:v>
                        </c:pt>
                        <c:pt idx="41">
                          <c:v>24</c:v>
                        </c:pt>
                        <c:pt idx="42">
                          <c:v>25</c:v>
                        </c:pt>
                        <c:pt idx="43">
                          <c:v>26</c:v>
                        </c:pt>
                        <c:pt idx="44">
                          <c:v>27</c:v>
                        </c:pt>
                        <c:pt idx="45">
                          <c:v>28</c:v>
                        </c:pt>
                        <c:pt idx="46">
                          <c:v>29</c:v>
                        </c:pt>
                        <c:pt idx="47">
                          <c:v>30</c:v>
                        </c:pt>
                        <c:pt idx="48">
                          <c:v>31</c:v>
                        </c:pt>
                        <c:pt idx="49">
                          <c:v>32</c:v>
                        </c:pt>
                        <c:pt idx="50">
                          <c:v>33</c:v>
                        </c:pt>
                        <c:pt idx="51">
                          <c:v>34</c:v>
                        </c:pt>
                      </c:lvl>
                      <c:lvl>
                        <c:pt idx="0">
                          <c:v>0,8%</c:v>
                        </c:pt>
                        <c:pt idx="24">
                          <c:v>0,1%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Sem!$A$7:$A$37</c15:sqref>
                        </c15:formulaRef>
                      </c:ext>
                    </c:extLst>
                    <c:numCache>
                      <c:formatCode>General</c:formatCode>
                      <c:ptCount val="31"/>
                      <c:pt idx="0">
                        <c:v>2018</c:v>
                      </c:pt>
                      <c:pt idx="18">
                        <c:v>2019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5A21-41FD-8F94-1EB53A7CB99C}"/>
                  </c:ext>
                </c:extLst>
              </c15:ser>
            </c15:filteredBarSeries>
          </c:ext>
        </c:extLst>
      </c:barChart>
      <c:catAx>
        <c:axId val="2323572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200" b="0"/>
                  <a:t>Semaines Epidémiologiques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32819016"/>
        <c:crosses val="autoZero"/>
        <c:auto val="1"/>
        <c:lblAlgn val="ctr"/>
        <c:lblOffset val="100"/>
        <c:noMultiLvlLbl val="0"/>
      </c:catAx>
      <c:valAx>
        <c:axId val="132819016"/>
        <c:scaling>
          <c:orientation val="minMax"/>
          <c:max val="28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fr-FR" sz="1200" b="1" i="0" baseline="0">
                    <a:effectLst/>
                  </a:rPr>
                  <a:t>Nombre de cas sévères &amp; décès</a:t>
                </a:r>
                <a:endParaRPr lang="fr-FR" sz="1200">
                  <a:effectLst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232357208"/>
        <c:crosses val="autoZero"/>
        <c:crossBetween val="between"/>
        <c:majorUnit val="150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4851807037633809"/>
          <c:y val="3.4611832648544123E-2"/>
          <c:w val="0.2309485137212893"/>
          <c:h val="6.8314746451933403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E7172B-030F-4148-9DDE-8EE2B7D297A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AF89516B-BD26-4E40-B3AE-6E95F7ADA915}">
      <dgm:prSet phldrT="[Texte]"/>
      <dgm:spPr/>
      <dgm:t>
        <a:bodyPr/>
        <a:lstStyle/>
        <a:p>
          <a:r>
            <a:rPr lang="fr-FR" dirty="0"/>
            <a:t>Central</a:t>
          </a:r>
        </a:p>
      </dgm:t>
    </dgm:pt>
    <dgm:pt modelId="{56E785EA-4E67-4656-9416-6D68E55EDEE4}" type="parTrans" cxnId="{38A4FD01-147B-4069-981E-7AF30ACEA725}">
      <dgm:prSet/>
      <dgm:spPr/>
      <dgm:t>
        <a:bodyPr/>
        <a:lstStyle/>
        <a:p>
          <a:endParaRPr lang="fr-FR"/>
        </a:p>
      </dgm:t>
    </dgm:pt>
    <dgm:pt modelId="{1B81EECF-560C-4C56-B390-FFE1892F1F3F}" type="sibTrans" cxnId="{38A4FD01-147B-4069-981E-7AF30ACEA725}">
      <dgm:prSet/>
      <dgm:spPr/>
      <dgm:t>
        <a:bodyPr/>
        <a:lstStyle/>
        <a:p>
          <a:endParaRPr lang="fr-FR"/>
        </a:p>
      </dgm:t>
    </dgm:pt>
    <dgm:pt modelId="{C11A7455-F2EB-4D93-838E-17CF021FA94E}">
      <dgm:prSet phldrT="[Texte]"/>
      <dgm:spPr/>
      <dgm:t>
        <a:bodyPr/>
        <a:lstStyle/>
        <a:p>
          <a:r>
            <a:rPr lang="fr-FR" dirty="0" err="1"/>
            <a:t>Intermédiate</a:t>
          </a:r>
          <a:endParaRPr lang="fr-FR" dirty="0"/>
        </a:p>
      </dgm:t>
    </dgm:pt>
    <dgm:pt modelId="{8B14EE12-72D8-4194-A806-C250D46EA183}" type="parTrans" cxnId="{ECAEE653-670D-4F1B-B0FE-6B0C210F9E5D}">
      <dgm:prSet/>
      <dgm:spPr/>
      <dgm:t>
        <a:bodyPr/>
        <a:lstStyle/>
        <a:p>
          <a:endParaRPr lang="fr-FR"/>
        </a:p>
      </dgm:t>
    </dgm:pt>
    <dgm:pt modelId="{0BC6DED5-37A0-4A45-96AF-0E4334A2AA26}" type="sibTrans" cxnId="{ECAEE653-670D-4F1B-B0FE-6B0C210F9E5D}">
      <dgm:prSet/>
      <dgm:spPr/>
      <dgm:t>
        <a:bodyPr/>
        <a:lstStyle/>
        <a:p>
          <a:endParaRPr lang="fr-FR"/>
        </a:p>
      </dgm:t>
    </dgm:pt>
    <dgm:pt modelId="{397D6240-9CC7-490F-9543-DCEFA15E4E8F}">
      <dgm:prSet phldrT="[Texte]"/>
      <dgm:spPr/>
      <dgm:t>
        <a:bodyPr/>
        <a:lstStyle/>
        <a:p>
          <a:r>
            <a:rPr lang="fr-FR" dirty="0" err="1"/>
            <a:t>Peripheral</a:t>
          </a:r>
          <a:endParaRPr lang="fr-FR" dirty="0"/>
        </a:p>
      </dgm:t>
    </dgm:pt>
    <dgm:pt modelId="{6E874B2C-674D-47C2-99DD-07872389F996}" type="parTrans" cxnId="{8FB71D07-6472-487C-94E1-0211C4693421}">
      <dgm:prSet/>
      <dgm:spPr/>
      <dgm:t>
        <a:bodyPr/>
        <a:lstStyle/>
        <a:p>
          <a:endParaRPr lang="fr-FR"/>
        </a:p>
      </dgm:t>
    </dgm:pt>
    <dgm:pt modelId="{5919DE42-9B54-4763-955C-C6620EABCB03}" type="sibTrans" cxnId="{8FB71D07-6472-487C-94E1-0211C4693421}">
      <dgm:prSet/>
      <dgm:spPr/>
      <dgm:t>
        <a:bodyPr/>
        <a:lstStyle/>
        <a:p>
          <a:endParaRPr lang="fr-FR"/>
        </a:p>
      </dgm:t>
    </dgm:pt>
    <dgm:pt modelId="{2DE31D35-9302-4A25-817D-DE3B942FBF90}">
      <dgm:prSet/>
      <dgm:spPr/>
      <dgm:t>
        <a:bodyPr/>
        <a:lstStyle/>
        <a:p>
          <a:r>
            <a:rPr lang="fr-FR" dirty="0" err="1"/>
            <a:t>Community</a:t>
          </a:r>
          <a:endParaRPr lang="fr-FR" dirty="0"/>
        </a:p>
      </dgm:t>
    </dgm:pt>
    <dgm:pt modelId="{21D1E77A-4D35-4C42-A5C9-B3D7186C4639}" type="parTrans" cxnId="{7FF69CEC-CA7E-4A69-871F-EF75EC31084E}">
      <dgm:prSet/>
      <dgm:spPr/>
      <dgm:t>
        <a:bodyPr/>
        <a:lstStyle/>
        <a:p>
          <a:endParaRPr lang="fr-FR"/>
        </a:p>
      </dgm:t>
    </dgm:pt>
    <dgm:pt modelId="{57A7239B-0DB4-40B7-85DB-08E5C0448407}" type="sibTrans" cxnId="{7FF69CEC-CA7E-4A69-871F-EF75EC31084E}">
      <dgm:prSet/>
      <dgm:spPr/>
      <dgm:t>
        <a:bodyPr/>
        <a:lstStyle/>
        <a:p>
          <a:endParaRPr lang="fr-FR"/>
        </a:p>
      </dgm:t>
    </dgm:pt>
    <dgm:pt modelId="{8013CA7C-0EE9-465F-AE63-0D7D75B6CD4E}" type="pres">
      <dgm:prSet presAssocID="{EEE7172B-030F-4148-9DDE-8EE2B7D297A5}" presName="compositeShape" presStyleCnt="0">
        <dgm:presLayoutVars>
          <dgm:dir/>
          <dgm:resizeHandles/>
        </dgm:presLayoutVars>
      </dgm:prSet>
      <dgm:spPr/>
    </dgm:pt>
    <dgm:pt modelId="{79E3DE4A-62F3-414E-B11C-8DA7B2E4AD01}" type="pres">
      <dgm:prSet presAssocID="{EEE7172B-030F-4148-9DDE-8EE2B7D297A5}" presName="pyramid" presStyleLbl="node1" presStyleIdx="0" presStyleCnt="1" custLinFactX="-66711" custLinFactNeighborX="-100000" custLinFactNeighborY="-12178"/>
      <dgm:spPr/>
    </dgm:pt>
    <dgm:pt modelId="{E67D7136-EE57-4C11-BBF9-6EC6D6644088}" type="pres">
      <dgm:prSet presAssocID="{EEE7172B-030F-4148-9DDE-8EE2B7D297A5}" presName="theList" presStyleCnt="0"/>
      <dgm:spPr/>
    </dgm:pt>
    <dgm:pt modelId="{75A61CB8-AEEA-4395-BF1E-BF6439B6FB2D}" type="pres">
      <dgm:prSet presAssocID="{AF89516B-BD26-4E40-B3AE-6E95F7ADA915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BB1007-D75F-48D7-B026-6A6D7981BB1C}" type="pres">
      <dgm:prSet presAssocID="{AF89516B-BD26-4E40-B3AE-6E95F7ADA915}" presName="aSpace" presStyleCnt="0"/>
      <dgm:spPr/>
    </dgm:pt>
    <dgm:pt modelId="{695EE406-C5B5-4D47-8773-4555646DB2AC}" type="pres">
      <dgm:prSet presAssocID="{C11A7455-F2EB-4D93-838E-17CF021FA94E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4620D93-5187-4C75-B67A-81DE8FDE03DC}" type="pres">
      <dgm:prSet presAssocID="{C11A7455-F2EB-4D93-838E-17CF021FA94E}" presName="aSpace" presStyleCnt="0"/>
      <dgm:spPr/>
    </dgm:pt>
    <dgm:pt modelId="{BD1E764F-0B70-4E92-9CFC-993E3BF22732}" type="pres">
      <dgm:prSet presAssocID="{397D6240-9CC7-490F-9543-DCEFA15E4E8F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F9AEE1-B6C2-47AC-9772-DBE5B715FA84}" type="pres">
      <dgm:prSet presAssocID="{397D6240-9CC7-490F-9543-DCEFA15E4E8F}" presName="aSpace" presStyleCnt="0"/>
      <dgm:spPr/>
    </dgm:pt>
    <dgm:pt modelId="{42D61C66-A538-4B21-8778-85007A9DD3A5}" type="pres">
      <dgm:prSet presAssocID="{2DE31D35-9302-4A25-817D-DE3B942FBF90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1F54AE-0D92-42E8-8A69-4D28EA1F257C}" type="pres">
      <dgm:prSet presAssocID="{2DE31D35-9302-4A25-817D-DE3B942FBF90}" presName="aSpace" presStyleCnt="0"/>
      <dgm:spPr/>
    </dgm:pt>
  </dgm:ptLst>
  <dgm:cxnLst>
    <dgm:cxn modelId="{57F6F4B2-7D7D-4D93-AF5A-32A87D4D2264}" type="presOf" srcId="{2DE31D35-9302-4A25-817D-DE3B942FBF90}" destId="{42D61C66-A538-4B21-8778-85007A9DD3A5}" srcOrd="0" destOrd="0" presId="urn:microsoft.com/office/officeart/2005/8/layout/pyramid2"/>
    <dgm:cxn modelId="{202FC960-BDAB-493D-BBEC-8EC66B434573}" type="presOf" srcId="{397D6240-9CC7-490F-9543-DCEFA15E4E8F}" destId="{BD1E764F-0B70-4E92-9CFC-993E3BF22732}" srcOrd="0" destOrd="0" presId="urn:microsoft.com/office/officeart/2005/8/layout/pyramid2"/>
    <dgm:cxn modelId="{132294D8-9E17-4FF6-AB95-FA83A84CAAB7}" type="presOf" srcId="{C11A7455-F2EB-4D93-838E-17CF021FA94E}" destId="{695EE406-C5B5-4D47-8773-4555646DB2AC}" srcOrd="0" destOrd="0" presId="urn:microsoft.com/office/officeart/2005/8/layout/pyramid2"/>
    <dgm:cxn modelId="{38A4FD01-147B-4069-981E-7AF30ACEA725}" srcId="{EEE7172B-030F-4148-9DDE-8EE2B7D297A5}" destId="{AF89516B-BD26-4E40-B3AE-6E95F7ADA915}" srcOrd="0" destOrd="0" parTransId="{56E785EA-4E67-4656-9416-6D68E55EDEE4}" sibTransId="{1B81EECF-560C-4C56-B390-FFE1892F1F3F}"/>
    <dgm:cxn modelId="{8FB71D07-6472-487C-94E1-0211C4693421}" srcId="{EEE7172B-030F-4148-9DDE-8EE2B7D297A5}" destId="{397D6240-9CC7-490F-9543-DCEFA15E4E8F}" srcOrd="2" destOrd="0" parTransId="{6E874B2C-674D-47C2-99DD-07872389F996}" sibTransId="{5919DE42-9B54-4763-955C-C6620EABCB03}"/>
    <dgm:cxn modelId="{FDF664B8-E0F4-4B30-82DB-8AEB2CFDF2F9}" type="presOf" srcId="{EEE7172B-030F-4148-9DDE-8EE2B7D297A5}" destId="{8013CA7C-0EE9-465F-AE63-0D7D75B6CD4E}" srcOrd="0" destOrd="0" presId="urn:microsoft.com/office/officeart/2005/8/layout/pyramid2"/>
    <dgm:cxn modelId="{37F5D59E-96A1-445A-9FDA-C13561F399D3}" type="presOf" srcId="{AF89516B-BD26-4E40-B3AE-6E95F7ADA915}" destId="{75A61CB8-AEEA-4395-BF1E-BF6439B6FB2D}" srcOrd="0" destOrd="0" presId="urn:microsoft.com/office/officeart/2005/8/layout/pyramid2"/>
    <dgm:cxn modelId="{7FF69CEC-CA7E-4A69-871F-EF75EC31084E}" srcId="{EEE7172B-030F-4148-9DDE-8EE2B7D297A5}" destId="{2DE31D35-9302-4A25-817D-DE3B942FBF90}" srcOrd="3" destOrd="0" parTransId="{21D1E77A-4D35-4C42-A5C9-B3D7186C4639}" sibTransId="{57A7239B-0DB4-40B7-85DB-08E5C0448407}"/>
    <dgm:cxn modelId="{ECAEE653-670D-4F1B-B0FE-6B0C210F9E5D}" srcId="{EEE7172B-030F-4148-9DDE-8EE2B7D297A5}" destId="{C11A7455-F2EB-4D93-838E-17CF021FA94E}" srcOrd="1" destOrd="0" parTransId="{8B14EE12-72D8-4194-A806-C250D46EA183}" sibTransId="{0BC6DED5-37A0-4A45-96AF-0E4334A2AA26}"/>
    <dgm:cxn modelId="{60AE9071-35F8-4B6A-9F9A-3CEC149F430E}" type="presParOf" srcId="{8013CA7C-0EE9-465F-AE63-0D7D75B6CD4E}" destId="{79E3DE4A-62F3-414E-B11C-8DA7B2E4AD01}" srcOrd="0" destOrd="0" presId="urn:microsoft.com/office/officeart/2005/8/layout/pyramid2"/>
    <dgm:cxn modelId="{8701E4C1-5040-477D-B989-024D34445141}" type="presParOf" srcId="{8013CA7C-0EE9-465F-AE63-0D7D75B6CD4E}" destId="{E67D7136-EE57-4C11-BBF9-6EC6D6644088}" srcOrd="1" destOrd="0" presId="urn:microsoft.com/office/officeart/2005/8/layout/pyramid2"/>
    <dgm:cxn modelId="{97E1AFAC-1B07-4A3A-B514-37CC3FE28CF4}" type="presParOf" srcId="{E67D7136-EE57-4C11-BBF9-6EC6D6644088}" destId="{75A61CB8-AEEA-4395-BF1E-BF6439B6FB2D}" srcOrd="0" destOrd="0" presId="urn:microsoft.com/office/officeart/2005/8/layout/pyramid2"/>
    <dgm:cxn modelId="{833DCD45-E44B-4AE6-9A7A-77BCC68D96F8}" type="presParOf" srcId="{E67D7136-EE57-4C11-BBF9-6EC6D6644088}" destId="{20BB1007-D75F-48D7-B026-6A6D7981BB1C}" srcOrd="1" destOrd="0" presId="urn:microsoft.com/office/officeart/2005/8/layout/pyramid2"/>
    <dgm:cxn modelId="{AB94E247-450E-4C4E-8688-68C79D80836A}" type="presParOf" srcId="{E67D7136-EE57-4C11-BBF9-6EC6D6644088}" destId="{695EE406-C5B5-4D47-8773-4555646DB2AC}" srcOrd="2" destOrd="0" presId="urn:microsoft.com/office/officeart/2005/8/layout/pyramid2"/>
    <dgm:cxn modelId="{34414B41-0F77-4323-A011-DA332A34BF9D}" type="presParOf" srcId="{E67D7136-EE57-4C11-BBF9-6EC6D6644088}" destId="{74620D93-5187-4C75-B67A-81DE8FDE03DC}" srcOrd="3" destOrd="0" presId="urn:microsoft.com/office/officeart/2005/8/layout/pyramid2"/>
    <dgm:cxn modelId="{0B005D48-6AEE-42D7-A58D-62DC793DE474}" type="presParOf" srcId="{E67D7136-EE57-4C11-BBF9-6EC6D6644088}" destId="{BD1E764F-0B70-4E92-9CFC-993E3BF22732}" srcOrd="4" destOrd="0" presId="urn:microsoft.com/office/officeart/2005/8/layout/pyramid2"/>
    <dgm:cxn modelId="{BDCD805B-AF47-4FA3-B463-7A011C160A3B}" type="presParOf" srcId="{E67D7136-EE57-4C11-BBF9-6EC6D6644088}" destId="{48F9AEE1-B6C2-47AC-9772-DBE5B715FA84}" srcOrd="5" destOrd="0" presId="urn:microsoft.com/office/officeart/2005/8/layout/pyramid2"/>
    <dgm:cxn modelId="{4DF159D0-20CD-4B59-88AC-2B502E6DD0B7}" type="presParOf" srcId="{E67D7136-EE57-4C11-BBF9-6EC6D6644088}" destId="{42D61C66-A538-4B21-8778-85007A9DD3A5}" srcOrd="6" destOrd="0" presId="urn:microsoft.com/office/officeart/2005/8/layout/pyramid2"/>
    <dgm:cxn modelId="{7C145A7D-392C-45E7-B867-7BDAD1A9CA65}" type="presParOf" srcId="{E67D7136-EE57-4C11-BBF9-6EC6D6644088}" destId="{D41F54AE-0D92-42E8-8A69-4D28EA1F257C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3DE4A-62F3-414E-B11C-8DA7B2E4AD01}">
      <dsp:nvSpPr>
        <dsp:cNvPr id="0" name=""/>
        <dsp:cNvSpPr/>
      </dsp:nvSpPr>
      <dsp:spPr>
        <a:xfrm>
          <a:off x="0" y="0"/>
          <a:ext cx="3677352" cy="417939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A61CB8-AEEA-4395-BF1E-BF6439B6FB2D}">
      <dsp:nvSpPr>
        <dsp:cNvPr id="0" name=""/>
        <dsp:cNvSpPr/>
      </dsp:nvSpPr>
      <dsp:spPr>
        <a:xfrm>
          <a:off x="1838676" y="418347"/>
          <a:ext cx="2390278" cy="7428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/>
            <a:t>Central</a:t>
          </a:r>
        </a:p>
      </dsp:txBody>
      <dsp:txXfrm>
        <a:off x="1874938" y="454609"/>
        <a:ext cx="2317754" cy="670297"/>
      </dsp:txXfrm>
    </dsp:sp>
    <dsp:sp modelId="{695EE406-C5B5-4D47-8773-4555646DB2AC}">
      <dsp:nvSpPr>
        <dsp:cNvPr id="0" name=""/>
        <dsp:cNvSpPr/>
      </dsp:nvSpPr>
      <dsp:spPr>
        <a:xfrm>
          <a:off x="1838676" y="1254022"/>
          <a:ext cx="2390278" cy="7428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err="1"/>
            <a:t>Intermédiate</a:t>
          </a:r>
          <a:endParaRPr lang="fr-FR" sz="3100" kern="1200" dirty="0"/>
        </a:p>
      </dsp:txBody>
      <dsp:txXfrm>
        <a:off x="1874938" y="1290284"/>
        <a:ext cx="2317754" cy="670297"/>
      </dsp:txXfrm>
    </dsp:sp>
    <dsp:sp modelId="{BD1E764F-0B70-4E92-9CFC-993E3BF22732}">
      <dsp:nvSpPr>
        <dsp:cNvPr id="0" name=""/>
        <dsp:cNvSpPr/>
      </dsp:nvSpPr>
      <dsp:spPr>
        <a:xfrm>
          <a:off x="1838676" y="2089697"/>
          <a:ext cx="2390278" cy="7428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err="1"/>
            <a:t>Peripheral</a:t>
          </a:r>
          <a:endParaRPr lang="fr-FR" sz="3100" kern="1200" dirty="0"/>
        </a:p>
      </dsp:txBody>
      <dsp:txXfrm>
        <a:off x="1874938" y="2125959"/>
        <a:ext cx="2317754" cy="670297"/>
      </dsp:txXfrm>
    </dsp:sp>
    <dsp:sp modelId="{42D61C66-A538-4B21-8778-85007A9DD3A5}">
      <dsp:nvSpPr>
        <dsp:cNvPr id="0" name=""/>
        <dsp:cNvSpPr/>
      </dsp:nvSpPr>
      <dsp:spPr>
        <a:xfrm>
          <a:off x="1838676" y="2925371"/>
          <a:ext cx="2390278" cy="7428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err="1"/>
            <a:t>Community</a:t>
          </a:r>
          <a:endParaRPr lang="fr-FR" sz="3100" kern="1200" dirty="0"/>
        </a:p>
      </dsp:txBody>
      <dsp:txXfrm>
        <a:off x="1874938" y="2961633"/>
        <a:ext cx="2317754" cy="6702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0.11518</cdr:x>
      <cdr:y>0.88627</cdr:y>
    </cdr:from>
    <cdr:to>
      <cdr:x>0.51755</cdr:x>
      <cdr:y>0.88953</cdr:y>
    </cdr:to>
    <cdr:cxnSp macro="">
      <cdr:nvCxnSpPr>
        <cdr:cNvPr id="4" name="Connecteur droit avec flèche 3">
          <a:extLst xmlns:a="http://schemas.openxmlformats.org/drawingml/2006/main">
            <a:ext uri="{FF2B5EF4-FFF2-40B4-BE49-F238E27FC236}">
              <a16:creationId xmlns:a16="http://schemas.microsoft.com/office/drawing/2014/main" id="{58735BCD-BAC0-41F4-9297-3432DFF7D8ED}"/>
            </a:ext>
          </a:extLst>
        </cdr:cNvPr>
        <cdr:cNvCxnSpPr/>
      </cdr:nvCxnSpPr>
      <cdr:spPr>
        <a:xfrm xmlns:a="http://schemas.openxmlformats.org/drawingml/2006/main" flipV="1">
          <a:off x="908195" y="2175283"/>
          <a:ext cx="3172704" cy="8001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triangle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0.51533</cdr:x>
      <cdr:y>0.88914</cdr:y>
    </cdr:from>
    <cdr:to>
      <cdr:x>0.97983</cdr:x>
      <cdr:y>0.88914</cdr:y>
    </cdr:to>
    <cdr:cxnSp macro="">
      <cdr:nvCxnSpPr>
        <cdr:cNvPr id="7" name="Connecteur droit avec flèche 6">
          <a:extLst xmlns:a="http://schemas.openxmlformats.org/drawingml/2006/main">
            <a:ext uri="{FF2B5EF4-FFF2-40B4-BE49-F238E27FC236}">
              <a16:creationId xmlns:a16="http://schemas.microsoft.com/office/drawing/2014/main" id="{0F4338EE-A73A-4277-A4FA-32ED7830F295}"/>
            </a:ext>
          </a:extLst>
        </cdr:cNvPr>
        <cdr:cNvCxnSpPr/>
      </cdr:nvCxnSpPr>
      <cdr:spPr>
        <a:xfrm xmlns:a="http://schemas.openxmlformats.org/drawingml/2006/main" flipV="1">
          <a:off x="4063416" y="2182330"/>
          <a:ext cx="3662602" cy="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triangle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0.08108</cdr:x>
      <cdr:y>0.84528</cdr:y>
    </cdr:from>
    <cdr:to>
      <cdr:x>0.50353</cdr:x>
      <cdr:y>0.84872</cdr:y>
    </cdr:to>
    <cdr:cxnSp macro="">
      <cdr:nvCxnSpPr>
        <cdr:cNvPr id="3" name="Connecteur droit avec flèche 2">
          <a:extLst xmlns:a="http://schemas.openxmlformats.org/drawingml/2006/main">
            <a:ext uri="{FF2B5EF4-FFF2-40B4-BE49-F238E27FC236}">
              <a16:creationId xmlns:a16="http://schemas.microsoft.com/office/drawing/2014/main" id="{470871BE-BEE4-4064-A114-63F01D351DEF}"/>
            </a:ext>
          </a:extLst>
        </cdr:cNvPr>
        <cdr:cNvCxnSpPr/>
      </cdr:nvCxnSpPr>
      <cdr:spPr>
        <a:xfrm xmlns:a="http://schemas.openxmlformats.org/drawingml/2006/main" flipV="1">
          <a:off x="715607" y="3345185"/>
          <a:ext cx="3728308" cy="13613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triangle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0.49583</cdr:x>
      <cdr:y>0.84184</cdr:y>
    </cdr:from>
    <cdr:to>
      <cdr:x>0.98304</cdr:x>
      <cdr:y>0.84528</cdr:y>
    </cdr:to>
    <cdr:cxnSp macro="">
      <cdr:nvCxnSpPr>
        <cdr:cNvPr id="5" name="Connecteur droit avec flèche 4">
          <a:extLst xmlns:a="http://schemas.openxmlformats.org/drawingml/2006/main">
            <a:ext uri="{FF2B5EF4-FFF2-40B4-BE49-F238E27FC236}">
              <a16:creationId xmlns:a16="http://schemas.microsoft.com/office/drawing/2014/main" id="{A95A543C-BC15-4330-B213-B7E6AC5E2713}"/>
            </a:ext>
          </a:extLst>
        </cdr:cNvPr>
        <cdr:cNvCxnSpPr/>
      </cdr:nvCxnSpPr>
      <cdr:spPr>
        <a:xfrm xmlns:a="http://schemas.openxmlformats.org/drawingml/2006/main">
          <a:off x="4375881" y="3331574"/>
          <a:ext cx="4299883" cy="1360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triangle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53BE837-98A4-4B92-ADE0-DAB64F7FF828}" type="datetimeFigureOut">
              <a:rPr lang="fr-FR"/>
              <a:pPr>
                <a:defRPr/>
              </a:pPr>
              <a:t>10/09/2019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2EC3DC5-1877-42E9-B3D7-57884D72634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AE84A99-3FE7-42CA-9D76-2229F61E919E}" type="datetimeFigureOut">
              <a:rPr lang="en-US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841375"/>
            <a:ext cx="404018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87425" y="3241675"/>
            <a:ext cx="7893050" cy="2652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2A85A63-32CA-4AB4-A55C-0B13E920BE4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7080E-5968-4C57-ACB0-7E4040A2F9B3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3425A-C28D-4C8B-A123-FFDFA8C5A65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94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D4254-37CA-4765-82B1-F9DA4DF90E05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11368-046D-4450-A698-D77DCC89B2C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9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6B2B2-69D5-459A-A951-54BE86DA31C0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02D98-0125-4C90-A9B0-062BF9649A6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60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00" y="1800000"/>
            <a:ext cx="11232001" cy="4237200"/>
          </a:xfrm>
        </p:spPr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0485" y="1188003"/>
            <a:ext cx="8160000" cy="288925"/>
          </a:xfrm>
        </p:spPr>
        <p:txBody>
          <a:bodyPr anchor="ctr">
            <a:normAutofit/>
          </a:bodyPr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noProof="0" smtClean="0"/>
              <a:t>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smtClean="0"/>
            </a:lvl1pPr>
          </a:lstStyle>
          <a:p>
            <a:pPr>
              <a:defRPr/>
            </a:pPr>
            <a:fld id="{1B5AC37C-4853-421F-AAD6-1413211374FD}" type="datetime1">
              <a:rPr lang="fr-FR"/>
              <a:pPr>
                <a:defRPr/>
              </a:pPr>
              <a:t>10/09/2019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892507A2-AEFA-4E43-900E-9FB8979CE9B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253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3634" y="130191"/>
            <a:ext cx="11624733" cy="504809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200">
                <a:latin typeface="Trebuchet MS" panose="020B0603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3633" y="763438"/>
            <a:ext cx="11624733" cy="5408762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0B342-4EF8-4D5F-B4E9-2F4BF1D103E6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79552C4-3859-447B-A025-92E786E6849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06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7B865-4A17-4F9E-A5CA-9E47F0B6141A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DC9A2-9E08-4B60-94B2-E22446727C2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7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4CEB5-0D44-4CB1-AA97-14FA6C79BCD5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C25BF-3DBF-4B6E-8FF1-E1B09090E4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7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FAEFE-F0E6-4D12-AB48-C2BCDBD8422C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90DEB-4BDA-4871-8B30-CEAA4ED5FFC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7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069F3-A35A-401A-B3AA-CAD148BF2443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66124-C7B4-48F4-BFBA-ABEA1751E46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9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89033-2372-45BB-87E2-60C8F3A28FAA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30A66-0AA0-407B-962A-AFD56DD5D77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92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7F3A4-BB51-4518-AF2E-44183265DCBC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F3EA2-C627-4355-A89D-EBC391BF96B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3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353FE-6FCF-4D7E-B495-EC37EEB93721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EED6A-BE50-4EE1-8450-5ABB4785EBA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8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074738"/>
            <a:ext cx="10515600" cy="510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  <a:endParaRPr lang="en-US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A35BFE-1F6A-4FF1-8FB9-DB0FEBFDFA4F}" type="datetime1">
              <a:rPr lang="fr-FR"/>
              <a:pPr>
                <a:defRPr/>
              </a:pPr>
              <a:t>10/09/2019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Réunion de plaidoyer sur la rougeole_ Madagascar Janvier 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F675EDE-4B1B-4774-A535-E68A9D9475C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1030" name="Espace réservé du titre 7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Situation actuelle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4" r:id="rId12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rebuchet MS" panose="020B0603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rebuchet MS" panose="020B0603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rebuchet MS" panose="020B0603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228600" indent="-228600" algn="just" rtl="0" fontAlgn="base">
        <a:lnSpc>
          <a:spcPct val="15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just" rtl="0" fontAlgn="base">
        <a:lnSpc>
          <a:spcPct val="150000"/>
        </a:lnSpc>
        <a:spcBef>
          <a:spcPts val="500"/>
        </a:spcBef>
        <a:spcAft>
          <a:spcPct val="0"/>
        </a:spcAft>
        <a:buFont typeface="Wingdings" panose="05000000000000000000" pitchFamily="2" charset="2"/>
        <a:buChar char="Ø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just" rtl="0" fontAlgn="base">
        <a:lnSpc>
          <a:spcPct val="150000"/>
        </a:lnSpc>
        <a:spcBef>
          <a:spcPts val="500"/>
        </a:spcBef>
        <a:spcAft>
          <a:spcPct val="0"/>
        </a:spcAft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just" rtl="0" fontAlgn="base">
        <a:lnSpc>
          <a:spcPct val="150000"/>
        </a:lnSpc>
        <a:spcBef>
          <a:spcPts val="500"/>
        </a:spcBef>
        <a:spcAft>
          <a:spcPct val="0"/>
        </a:spcAft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just" rtl="0" fontAlgn="base">
        <a:lnSpc>
          <a:spcPct val="150000"/>
        </a:lnSpc>
        <a:spcBef>
          <a:spcPts val="500"/>
        </a:spcBef>
        <a:spcAft>
          <a:spcPct val="0"/>
        </a:spcAft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5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6525" y="2000250"/>
            <a:ext cx="11990388" cy="1922463"/>
          </a:xfrm>
          <a:ln>
            <a:solidFill>
              <a:schemeClr val="accent1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/>
              <a:t>Measles outbreak : </a:t>
            </a:r>
            <a:br>
              <a:rPr lang="en-US" sz="3200" dirty="0"/>
            </a:br>
            <a:r>
              <a:rPr lang="en-US" sz="3200" dirty="0"/>
              <a:t>increased partner support and </a:t>
            </a:r>
            <a:br>
              <a:rPr lang="en-US" sz="3200" dirty="0"/>
            </a:br>
            <a:r>
              <a:rPr lang="en-US" sz="3200" dirty="0"/>
              <a:t>a focus on strengthening routine immunization  </a:t>
            </a:r>
            <a:br>
              <a:rPr lang="en-US" sz="3200" dirty="0"/>
            </a:br>
            <a:r>
              <a:rPr lang="en-US" sz="3200" dirty="0"/>
              <a:t>(case of Madagascar)</a:t>
            </a:r>
            <a:endParaRPr lang="en-US" sz="32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0" y="158750"/>
            <a:ext cx="1930400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itre 1"/>
          <p:cNvSpPr txBox="1">
            <a:spLocks/>
          </p:cNvSpPr>
          <p:nvPr/>
        </p:nvSpPr>
        <p:spPr bwMode="auto">
          <a:xfrm>
            <a:off x="0" y="3922713"/>
            <a:ext cx="12126913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 sz="2400" b="1" i="1">
                <a:solidFill>
                  <a:srgbClr val="0070C0"/>
                </a:solidFill>
                <a:latin typeface="Trebuchet MS" panose="020B0603020202020204" pitchFamily="34" charset="0"/>
              </a:rPr>
              <a:t>Measles &amp; Rubella Initiative Partners’ Meeting, September 11-12, 2019</a:t>
            </a:r>
            <a:r>
              <a:rPr lang="en-US" altLang="en-US" sz="2400" i="1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2400">
                <a:solidFill>
                  <a:srgbClr val="0070C0"/>
                </a:solidFill>
                <a:latin typeface="Trebuchet MS" panose="020B0603020202020204" pitchFamily="34" charset="0"/>
              </a:rPr>
              <a:t/>
            </a:r>
            <a:br>
              <a:rPr lang="en-US" altLang="en-US" sz="2400">
                <a:solidFill>
                  <a:srgbClr val="0070C0"/>
                </a:solidFill>
                <a:latin typeface="Trebuchet MS" panose="020B0603020202020204" pitchFamily="34" charset="0"/>
              </a:rPr>
            </a:br>
            <a:endParaRPr lang="en-US" altLang="en-US" sz="2400">
              <a:solidFill>
                <a:srgbClr val="0070C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3273425" y="5491163"/>
            <a:ext cx="5614988" cy="879475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Hasimahery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Randrianasolo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R.</a:t>
            </a:r>
          </a:p>
          <a:p>
            <a:pPr fontAlgn="auto">
              <a:spcAft>
                <a:spcPts val="0"/>
              </a:spcAft>
              <a:defRPr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of Staff, Office of the Minister of Public Health (Director of Cabinet)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Madagascar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</p:spPr>
        <p:txBody>
          <a:bodyPr/>
          <a:lstStyle/>
          <a:p>
            <a:r>
              <a:rPr lang="fr-FR" altLang="en-US" sz="4000" smtClean="0"/>
              <a:t>Presentation 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238" y="1225550"/>
            <a:ext cx="10515600" cy="4694238"/>
          </a:xfrm>
        </p:spPr>
        <p:txBody>
          <a:bodyPr rtlCol="0">
            <a:normAutofit fontScale="62500" lnSpcReduction="20000"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Context</a:t>
            </a:r>
            <a:r>
              <a:rPr lang="fr-FR" sz="3200" dirty="0"/>
              <a:t> and </a:t>
            </a:r>
            <a:r>
              <a:rPr lang="fr-FR" sz="3200" dirty="0" err="1"/>
              <a:t>generalities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duration and </a:t>
            </a:r>
            <a:r>
              <a:rPr lang="fr-FR" sz="3200" dirty="0" err="1"/>
              <a:t>ending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 causes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>
                <a:ea typeface="Calibri" panose="020F0502020204030204" pitchFamily="34" charset="0"/>
              </a:rPr>
              <a:t>Measures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adopted</a:t>
            </a:r>
            <a:r>
              <a:rPr lang="fr-FR" sz="3200" dirty="0">
                <a:ea typeface="Calibri" panose="020F0502020204030204" pitchFamily="34" charset="0"/>
              </a:rPr>
              <a:t> to </a:t>
            </a:r>
            <a:r>
              <a:rPr lang="fr-FR" sz="3200" dirty="0" err="1">
                <a:ea typeface="Calibri" panose="020F0502020204030204" pitchFamily="34" charset="0"/>
              </a:rPr>
              <a:t>fight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measles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epidemic</a:t>
            </a:r>
            <a:endParaRPr lang="fr-FR" sz="3200" dirty="0">
              <a:ea typeface="Calibri" panose="020F050202020403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Collaboration </a:t>
            </a:r>
            <a:r>
              <a:rPr lang="fr-FR" sz="3200" dirty="0" err="1"/>
              <a:t>between</a:t>
            </a:r>
            <a:r>
              <a:rPr lang="fr-FR" sz="3200" dirty="0"/>
              <a:t> the </a:t>
            </a:r>
            <a:r>
              <a:rPr lang="fr-FR" sz="3200" dirty="0" err="1"/>
              <a:t>Ministry</a:t>
            </a:r>
            <a:r>
              <a:rPr lang="fr-FR" sz="3200" dirty="0"/>
              <a:t> of Public </a:t>
            </a:r>
            <a:r>
              <a:rPr lang="fr-FR" sz="3200" dirty="0" err="1"/>
              <a:t>Health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</a:t>
            </a:r>
            <a:r>
              <a:rPr lang="fr-FR" sz="3200" dirty="0" err="1"/>
              <a:t>technical</a:t>
            </a:r>
            <a:r>
              <a:rPr lang="fr-FR" sz="3200" dirty="0"/>
              <a:t> and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partners</a:t>
            </a:r>
            <a:r>
              <a:rPr lang="fr-FR" sz="3200" dirty="0"/>
              <a:t> </a:t>
            </a:r>
            <a:r>
              <a:rPr lang="fr-FR" sz="3200" dirty="0" err="1"/>
              <a:t>towards</a:t>
            </a:r>
            <a:r>
              <a:rPr lang="fr-FR" sz="3200" dirty="0"/>
              <a:t> a </a:t>
            </a:r>
            <a:r>
              <a:rPr lang="fr-FR" sz="3200" dirty="0" err="1"/>
              <a:t>successful</a:t>
            </a:r>
            <a:r>
              <a:rPr lang="fr-FR" sz="3200" dirty="0"/>
              <a:t> management of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epidemic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</a:t>
            </a:r>
            <a:r>
              <a:rPr lang="fr-FR" sz="3200" dirty="0" err="1"/>
              <a:t>itself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management 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current</a:t>
            </a:r>
            <a:r>
              <a:rPr lang="fr-FR" sz="3200" dirty="0"/>
              <a:t> situation and </a:t>
            </a:r>
            <a:r>
              <a:rPr lang="fr-FR" sz="3200" dirty="0" err="1"/>
              <a:t>measures</a:t>
            </a:r>
            <a:r>
              <a:rPr lang="fr-FR" sz="3200" dirty="0"/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Conclusion</a:t>
            </a:r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DB1DDE-5DDB-4392-A28D-4A88BCB01599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  <p:pic>
        <p:nvPicPr>
          <p:cNvPr id="16389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777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8129AA7D-3086-4BCB-BD40-B77B3E6C2583}"/>
              </a:ext>
            </a:extLst>
          </p:cNvPr>
          <p:cNvSpPr txBox="1">
            <a:spLocks/>
          </p:cNvSpPr>
          <p:nvPr/>
        </p:nvSpPr>
        <p:spPr>
          <a:xfrm>
            <a:off x="366713" y="928688"/>
            <a:ext cx="10687050" cy="5222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alt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Madagascar </a:t>
            </a:r>
            <a:r>
              <a:rPr lang="fr-FR" alt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fr-FR" alt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System structure </a:t>
            </a:r>
            <a:r>
              <a:rPr lang="fr-FR" alt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alt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a good </a:t>
            </a:r>
            <a:r>
              <a:rPr lang="fr-FR" alt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lang="fr-FR" alt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coordination </a:t>
            </a:r>
            <a:r>
              <a:rPr lang="fr-FR" alt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mechanism</a:t>
            </a:r>
            <a:r>
              <a:rPr lang="fr-FR" alt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391" name="Espace réservé du numéro de diapositive 3"/>
          <p:cNvSpPr txBox="1">
            <a:spLocks noChangeArrowheads="1"/>
          </p:cNvSpPr>
          <p:nvPr/>
        </p:nvSpPr>
        <p:spPr bwMode="auto">
          <a:xfrm>
            <a:off x="8229600" y="632142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F3161C76-97D4-4CAC-9F10-9AFA7F9FF3BA}" type="slidenum">
              <a:rPr lang="fr-FR" altLang="fr-FR" sz="1200"/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10</a:t>
            </a:fld>
            <a:endParaRPr lang="fr-FR" altLang="fr-FR" sz="1200"/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53A6B1CE-2A67-4F6D-8D72-D22FDF00FD04}"/>
              </a:ext>
            </a:extLst>
          </p:cNvPr>
          <p:cNvGraphicFramePr>
            <a:graphicFrameLocks noGrp="1"/>
          </p:cNvGraphicFramePr>
          <p:nvPr/>
        </p:nvGraphicFramePr>
        <p:xfrm>
          <a:off x="5140325" y="1450975"/>
          <a:ext cx="694055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8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4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8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2327"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Institution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Amongst</a:t>
                      </a:r>
                      <a:r>
                        <a:rPr lang="fr-FR" sz="2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Missions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Health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 care structure*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904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Central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Cabinet/SG Central</a:t>
                      </a:r>
                      <a:r>
                        <a:rPr lang="fr-FR" sz="2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000" baseline="0" dirty="0" err="1">
                          <a:solidFill>
                            <a:schemeClr val="tx1"/>
                          </a:solidFill>
                        </a:rPr>
                        <a:t>Directorates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Political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 orientation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22 CHU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327"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Intermédiate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22 DRSP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Regional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 planning of programmes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16 CHRR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470"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Peripheral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114 SDSP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Implementation</a:t>
                      </a:r>
                      <a:r>
                        <a:rPr lang="fr-FR" sz="2000" baseline="0" dirty="0">
                          <a:solidFill>
                            <a:schemeClr val="tx1"/>
                          </a:solidFill>
                        </a:rPr>
                        <a:t> management </a:t>
                      </a:r>
                      <a:r>
                        <a:rPr lang="fr-FR" sz="2000" baseline="0" dirty="0" err="1">
                          <a:solidFill>
                            <a:schemeClr val="tx1"/>
                          </a:solidFill>
                        </a:rPr>
                        <a:t>at</a:t>
                      </a:r>
                      <a:r>
                        <a:rPr lang="fr-FR" sz="2000" baseline="0" dirty="0">
                          <a:solidFill>
                            <a:schemeClr val="tx1"/>
                          </a:solidFill>
                        </a:rPr>
                        <a:t> the District </a:t>
                      </a:r>
                      <a:r>
                        <a:rPr lang="fr-FR" sz="2000" baseline="0" dirty="0" err="1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81 CHRD / 2567 CSB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Community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COGE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Health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 promotion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CSB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045E16E-5562-4EE5-B2C8-069740E3FA68}"/>
              </a:ext>
            </a:extLst>
          </p:cNvPr>
          <p:cNvCxnSpPr/>
          <p:nvPr/>
        </p:nvCxnSpPr>
        <p:spPr>
          <a:xfrm>
            <a:off x="4881563" y="1835150"/>
            <a:ext cx="7929562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E6FDEE8-E7A8-4B6D-8A5E-99A85040CDE7}"/>
              </a:ext>
            </a:extLst>
          </p:cNvPr>
          <p:cNvCxnSpPr/>
          <p:nvPr/>
        </p:nvCxnSpPr>
        <p:spPr>
          <a:xfrm flipV="1">
            <a:off x="2105025" y="2708275"/>
            <a:ext cx="7929563" cy="32861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0DE6B2C-08F8-4C53-A0E9-BC75E8E55618}"/>
              </a:ext>
            </a:extLst>
          </p:cNvPr>
          <p:cNvCxnSpPr/>
          <p:nvPr/>
        </p:nvCxnSpPr>
        <p:spPr>
          <a:xfrm>
            <a:off x="2105025" y="6394450"/>
            <a:ext cx="7929563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6" name="ZoneTexte 1"/>
          <p:cNvSpPr txBox="1">
            <a:spLocks noChangeArrowheads="1"/>
          </p:cNvSpPr>
          <p:nvPr/>
        </p:nvSpPr>
        <p:spPr bwMode="auto">
          <a:xfrm>
            <a:off x="8864600" y="6469063"/>
            <a:ext cx="1736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800"/>
              <a:t>* PNDRH 2014</a:t>
            </a:r>
          </a:p>
        </p:txBody>
      </p:sp>
      <p:pic>
        <p:nvPicPr>
          <p:cNvPr id="1641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400" y="120650"/>
            <a:ext cx="1016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Diagramme 16">
            <a:extLst>
              <a:ext uri="{FF2B5EF4-FFF2-40B4-BE49-F238E27FC236}">
                <a16:creationId xmlns:a16="http://schemas.microsoft.com/office/drawing/2014/main" id="{2BB1B1CA-F4B9-49C9-BEAE-033F379E84C5}"/>
              </a:ext>
            </a:extLst>
          </p:cNvPr>
          <p:cNvGraphicFramePr/>
          <p:nvPr/>
        </p:nvGraphicFramePr>
        <p:xfrm>
          <a:off x="155038" y="1709159"/>
          <a:ext cx="4228955" cy="4179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67B15C8E-677B-47FB-8F0F-6BD881CFEF04}"/>
              </a:ext>
            </a:extLst>
          </p:cNvPr>
          <p:cNvSpPr/>
          <p:nvPr/>
        </p:nvSpPr>
        <p:spPr>
          <a:xfrm>
            <a:off x="144463" y="317500"/>
            <a:ext cx="10909300" cy="43338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100" b="1" u="sng" dirty="0">
                <a:solidFill>
                  <a:srgbClr val="FFFF00"/>
                </a:solidFill>
                <a:latin typeface="Trebuchet MS" panose="020B0603020202020204" pitchFamily="34" charset="0"/>
              </a:rPr>
              <a:t>Factor 4: </a:t>
            </a:r>
            <a:r>
              <a:rPr lang="fr-FR" sz="2100" b="1" u="sng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Ensuring</a:t>
            </a:r>
            <a:r>
              <a:rPr lang="fr-FR" sz="2100" b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 good </a:t>
            </a:r>
            <a:r>
              <a:rPr lang="fr-FR" sz="2100" b="1" u="sng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internal</a:t>
            </a:r>
            <a:r>
              <a:rPr lang="fr-FR" sz="2100" b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 and </a:t>
            </a:r>
            <a:r>
              <a:rPr lang="fr-FR" sz="2100" b="1" u="sng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external</a:t>
            </a:r>
            <a:r>
              <a:rPr lang="fr-FR" sz="2100" b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fr-FR" sz="2100" b="1" u="sng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institutional</a:t>
            </a:r>
            <a:r>
              <a:rPr lang="fr-FR" sz="2100" b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 coordination </a:t>
            </a:r>
            <a:endParaRPr lang="fr-FR" sz="2100" b="1" u="sng" dirty="0">
              <a:solidFill>
                <a:schemeClr val="accent6">
                  <a:lumMod val="40000"/>
                  <a:lumOff val="60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</p:spPr>
        <p:txBody>
          <a:bodyPr/>
          <a:lstStyle/>
          <a:p>
            <a:r>
              <a:rPr lang="fr-FR" altLang="en-US" sz="4000" smtClean="0"/>
              <a:t>Presentation 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238" y="1225550"/>
            <a:ext cx="10515600" cy="4694238"/>
          </a:xfrm>
        </p:spPr>
        <p:txBody>
          <a:bodyPr rtlCol="0">
            <a:normAutofit fontScale="62500" lnSpcReduction="20000"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Context</a:t>
            </a:r>
            <a:r>
              <a:rPr lang="fr-FR" sz="3200" dirty="0"/>
              <a:t> and </a:t>
            </a:r>
            <a:r>
              <a:rPr lang="fr-FR" sz="3200" dirty="0" err="1"/>
              <a:t>generalities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duration and </a:t>
            </a:r>
            <a:r>
              <a:rPr lang="fr-FR" sz="3200" dirty="0" err="1"/>
              <a:t>ending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 causes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>
                <a:ea typeface="Calibri" panose="020F0502020204030204" pitchFamily="34" charset="0"/>
              </a:rPr>
              <a:t>Measures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adopted</a:t>
            </a:r>
            <a:r>
              <a:rPr lang="fr-FR" sz="3200" dirty="0">
                <a:ea typeface="Calibri" panose="020F0502020204030204" pitchFamily="34" charset="0"/>
              </a:rPr>
              <a:t> to </a:t>
            </a:r>
            <a:r>
              <a:rPr lang="fr-FR" sz="3200" dirty="0" err="1">
                <a:ea typeface="Calibri" panose="020F0502020204030204" pitchFamily="34" charset="0"/>
              </a:rPr>
              <a:t>fight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measles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epidemic</a:t>
            </a:r>
            <a:endParaRPr lang="fr-FR" sz="3200" dirty="0">
              <a:ea typeface="Calibri" panose="020F050202020403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Collaboration </a:t>
            </a:r>
            <a:r>
              <a:rPr lang="fr-FR" sz="3200" dirty="0" err="1"/>
              <a:t>between</a:t>
            </a:r>
            <a:r>
              <a:rPr lang="fr-FR" sz="3200" dirty="0"/>
              <a:t> the </a:t>
            </a:r>
            <a:r>
              <a:rPr lang="fr-FR" sz="3200" dirty="0" err="1"/>
              <a:t>Ministry</a:t>
            </a:r>
            <a:r>
              <a:rPr lang="fr-FR" sz="3200" dirty="0"/>
              <a:t> of Public </a:t>
            </a:r>
            <a:r>
              <a:rPr lang="fr-FR" sz="3200" dirty="0" err="1"/>
              <a:t>Health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</a:t>
            </a:r>
            <a:r>
              <a:rPr lang="fr-FR" sz="3200" dirty="0" err="1"/>
              <a:t>technical</a:t>
            </a:r>
            <a:r>
              <a:rPr lang="fr-FR" sz="3200" dirty="0"/>
              <a:t> and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partners</a:t>
            </a:r>
            <a:r>
              <a:rPr lang="fr-FR" sz="3200" dirty="0"/>
              <a:t> </a:t>
            </a:r>
            <a:r>
              <a:rPr lang="fr-FR" sz="3200" dirty="0" err="1"/>
              <a:t>towards</a:t>
            </a:r>
            <a:r>
              <a:rPr lang="fr-FR" sz="3200" dirty="0"/>
              <a:t> a </a:t>
            </a:r>
            <a:r>
              <a:rPr lang="fr-FR" sz="3200" dirty="0" err="1"/>
              <a:t>successful</a:t>
            </a:r>
            <a:r>
              <a:rPr lang="fr-FR" sz="3200" dirty="0"/>
              <a:t> management of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epidemic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</a:t>
            </a:r>
            <a:r>
              <a:rPr lang="fr-FR" sz="3200" dirty="0" err="1"/>
              <a:t>itself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management 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current</a:t>
            </a:r>
            <a:r>
              <a:rPr lang="fr-FR" sz="3200" dirty="0"/>
              <a:t> situation and </a:t>
            </a:r>
            <a:r>
              <a:rPr lang="fr-FR" sz="3200" dirty="0" err="1"/>
              <a:t>measures</a:t>
            </a:r>
            <a:r>
              <a:rPr lang="fr-FR" sz="3200" dirty="0"/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Conclusion</a:t>
            </a:r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A1D059E-37C3-49FC-9A77-01A38AC0F48C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/>
          </a:p>
        </p:txBody>
      </p:sp>
      <p:pic>
        <p:nvPicPr>
          <p:cNvPr id="17413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777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8DB6F132-05CF-4481-8E51-A56265691C9F}"/>
              </a:ext>
            </a:extLst>
          </p:cNvPr>
          <p:cNvSpPr txBox="1">
            <a:spLocks/>
          </p:cNvSpPr>
          <p:nvPr/>
        </p:nvSpPr>
        <p:spPr>
          <a:xfrm>
            <a:off x="449263" y="249238"/>
            <a:ext cx="10747375" cy="81756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sz="2400" b="1" u="sng" dirty="0">
                <a:solidFill>
                  <a:srgbClr val="FFFF00"/>
                </a:solidFill>
              </a:rPr>
              <a:t>For the future.. </a:t>
            </a:r>
            <a:r>
              <a:rPr lang="fr-FR" sz="24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lessons</a:t>
            </a:r>
            <a:r>
              <a:rPr lang="fr-FR" sz="24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24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learned</a:t>
            </a:r>
            <a:r>
              <a:rPr lang="fr-FR" sz="24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24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from</a:t>
            </a:r>
            <a:r>
              <a:rPr lang="fr-FR" sz="24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2018 Madagascar </a:t>
            </a:r>
            <a:r>
              <a:rPr lang="fr-FR" sz="24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measles</a:t>
            </a:r>
            <a:r>
              <a:rPr lang="fr-FR" sz="24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outbreak </a:t>
            </a:r>
            <a:r>
              <a:rPr lang="fr-FR" sz="24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response</a:t>
            </a:r>
            <a:r>
              <a:rPr lang="fr-FR" sz="24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:   "</a:t>
            </a:r>
            <a:r>
              <a:rPr lang="fr-FR" sz="24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Let’s</a:t>
            </a:r>
            <a:r>
              <a:rPr lang="fr-FR" sz="24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24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strengthen</a:t>
            </a:r>
            <a:r>
              <a:rPr lang="fr-FR" sz="24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24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prevention</a:t>
            </a:r>
            <a:r>
              <a:rPr lang="fr-FR" sz="24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and </a:t>
            </a:r>
            <a:r>
              <a:rPr lang="fr-FR" sz="24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preparedness</a:t>
            </a:r>
            <a:r>
              <a:rPr lang="fr-FR" sz="24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 »    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50132313-902D-4DE7-9C88-0367933C2BDC}"/>
              </a:ext>
            </a:extLst>
          </p:cNvPr>
          <p:cNvSpPr txBox="1">
            <a:spLocks/>
          </p:cNvSpPr>
          <p:nvPr/>
        </p:nvSpPr>
        <p:spPr>
          <a:xfrm>
            <a:off x="436563" y="1100138"/>
            <a:ext cx="11623675" cy="562133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just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000" b="1" u="sng" dirty="0"/>
              <a:t>Need for:</a:t>
            </a:r>
          </a:p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2000" b="1" dirty="0"/>
          </a:p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000" b="1" dirty="0"/>
              <a:t>(1)- An effective prevention plan: 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2000" b="1" dirty="0"/>
              <a:t>Strengthen routine vaccination and achieving maximum / optimal national vaccination coverage.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2000" b="1" dirty="0"/>
              <a:t>*Strengthen monitoring of the quality and effectiveness of all activities ( routine and SIAs) . </a:t>
            </a:r>
            <a:endParaRPr lang="fr-FR" sz="2000" b="1" dirty="0"/>
          </a:p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r-FR" sz="2000" b="1" dirty="0"/>
          </a:p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r-FR" sz="2000" b="1" dirty="0"/>
              <a:t>(2)- An effective warning system: 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b="1" dirty="0" err="1"/>
              <a:t>Strengthen</a:t>
            </a:r>
            <a:r>
              <a:rPr lang="fr-FR" sz="2000" b="1" dirty="0"/>
              <a:t> </a:t>
            </a:r>
            <a:r>
              <a:rPr lang="fr-FR" sz="2000" b="1" dirty="0" err="1"/>
              <a:t>epidemiological</a:t>
            </a:r>
            <a:r>
              <a:rPr lang="fr-FR" sz="2000" b="1" dirty="0"/>
              <a:t> surveillance and </a:t>
            </a:r>
            <a:r>
              <a:rPr lang="fr-FR" sz="2000" b="1" dirty="0" err="1"/>
              <a:t>health</a:t>
            </a:r>
            <a:r>
              <a:rPr lang="fr-FR" sz="2000" b="1" dirty="0"/>
              <a:t> surveillance system.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fr-FR" sz="2000" b="1" dirty="0"/>
          </a:p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000" b="1" dirty="0"/>
              <a:t>(3)- A good coordination and internal monitoring system within all involved structures of the Ministry, at all levels at all times, for both prevention, preparedness and response. </a:t>
            </a:r>
          </a:p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2000" b="1" dirty="0"/>
          </a:p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000" b="1" dirty="0"/>
              <a:t>(4)- An effective collaboration and partnership with TF Partners: 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2000" b="1" dirty="0"/>
              <a:t>Strengthen collaboration and coordination mechanism and dialogue between partners and Ministries, at all times, for both prevention, preparedness and response (when needed).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en-US" sz="2000" b="1" dirty="0"/>
          </a:p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000" b="1" dirty="0"/>
              <a:t>(5)- An effective preparedness plan for potential epidemics: 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2000" b="1" dirty="0"/>
              <a:t>Development of preparedness and response plans.</a:t>
            </a:r>
            <a:endParaRPr lang="fr-FR" sz="2000" b="1" dirty="0"/>
          </a:p>
          <a:p>
            <a:pPr marL="457200" lvl="1" indent="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r-FR" sz="2000" b="1" dirty="0"/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sz="2000" b="1" dirty="0"/>
          </a:p>
        </p:txBody>
      </p:sp>
      <p:sp>
        <p:nvSpPr>
          <p:cNvPr id="17416" name="Espace réservé du numéro de diapositive 3"/>
          <p:cNvSpPr txBox="1">
            <a:spLocks/>
          </p:cNvSpPr>
          <p:nvPr/>
        </p:nvSpPr>
        <p:spPr bwMode="auto">
          <a:xfrm>
            <a:off x="8763000" y="65087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3E8D6044-46AD-458F-8E9C-3103338D76BE}" type="slidenum">
              <a:rPr lang="en-US" altLang="en-US" sz="1600">
                <a:latin typeface="Calibri" panose="020F0502020204030204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600">
              <a:latin typeface="Calibri" panose="020F0502020204030204" pitchFamily="34" charset="0"/>
            </a:endParaRPr>
          </a:p>
        </p:txBody>
      </p:sp>
      <p:sp>
        <p:nvSpPr>
          <p:cNvPr id="17417" name="Rectangle 1"/>
          <p:cNvSpPr>
            <a:spLocks noChangeArrowheads="1"/>
          </p:cNvSpPr>
          <p:nvPr/>
        </p:nvSpPr>
        <p:spPr bwMode="auto">
          <a:xfrm>
            <a:off x="152400" y="255588"/>
            <a:ext cx="0" cy="25082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-12696" rIns="0" bIns="-12696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fr-FR" altLang="en-US">
              <a:latin typeface="Arial" panose="020B0604020202020204" pitchFamily="34" charset="0"/>
            </a:endParaRPr>
          </a:p>
        </p:txBody>
      </p:sp>
      <p:pic>
        <p:nvPicPr>
          <p:cNvPr id="174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400" y="120650"/>
            <a:ext cx="1016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85813" y="2443163"/>
            <a:ext cx="10567987" cy="1985962"/>
          </a:xfrm>
          <a:prstGeom prst="rect">
            <a:avLst/>
          </a:prstGeom>
          <a:noFill/>
          <a:ln>
            <a:noFill/>
          </a:ln>
        </p:spPr>
        <p:txBody>
          <a:bodyPr lIns="90488" tIns="44450" rIns="90488" bIns="4445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altLang="fr-FR" dirty="0">
                <a:solidFill>
                  <a:schemeClr val="accent5">
                    <a:lumMod val="50000"/>
                  </a:schemeClr>
                </a:solidFill>
                <a:latin typeface="Trebuchet MS" panose="020B0703020202090204" pitchFamily="34" charset="0"/>
              </a:rPr>
              <a:t>Thank you for your attention</a:t>
            </a:r>
          </a:p>
        </p:txBody>
      </p:sp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0" y="201613"/>
            <a:ext cx="1930400" cy="183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Espace réservé du numéro de diapositiv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B83DF0-45CC-4D3D-BA5B-FD85A83778E2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-74613"/>
            <a:ext cx="12192001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  <a:solidFill>
            <a:schemeClr val="tx2">
              <a:lumMod val="50000"/>
            </a:schemeClr>
          </a:solidFill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fr-FR" sz="2800" b="1" dirty="0">
                <a:solidFill>
                  <a:srgbClr val="FFFF00"/>
                </a:solidFill>
              </a:rPr>
              <a:t>Objectives</a:t>
            </a:r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0" y="-31750"/>
            <a:ext cx="1016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534AAD-94FC-4ED1-A06A-402378DE455C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284163" y="763588"/>
            <a:ext cx="11623675" cy="5408612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000" b="1" dirty="0"/>
              <a:t>Share key message as </a:t>
            </a:r>
            <a:r>
              <a:rPr lang="fr-FR" sz="2000" b="1" dirty="0" err="1"/>
              <a:t>lessons</a:t>
            </a:r>
            <a:r>
              <a:rPr lang="fr-FR" sz="2000" b="1" dirty="0"/>
              <a:t> </a:t>
            </a:r>
            <a:r>
              <a:rPr lang="fr-FR" sz="2000" b="1" dirty="0" err="1"/>
              <a:t>learned</a:t>
            </a:r>
            <a:r>
              <a:rPr lang="fr-FR" sz="2000" b="1" dirty="0"/>
              <a:t> </a:t>
            </a:r>
            <a:r>
              <a:rPr lang="fr-FR" sz="2000" b="1" dirty="0" err="1"/>
              <a:t>from</a:t>
            </a:r>
            <a:r>
              <a:rPr lang="fr-FR" sz="2000" b="1" dirty="0"/>
              <a:t> 2018 Madagascar </a:t>
            </a:r>
            <a:r>
              <a:rPr lang="fr-FR" sz="2000" b="1" dirty="0" err="1"/>
              <a:t>measles</a:t>
            </a:r>
            <a:r>
              <a:rPr lang="fr-FR" sz="2000" b="1" dirty="0"/>
              <a:t> outbreak </a:t>
            </a:r>
            <a:r>
              <a:rPr lang="fr-FR" sz="2000" b="1" dirty="0" err="1"/>
              <a:t>response</a:t>
            </a:r>
            <a:r>
              <a:rPr lang="fr-FR" sz="2000" b="1" dirty="0"/>
              <a:t>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000" b="1" dirty="0"/>
              <a:t> At least four (4) key </a:t>
            </a:r>
            <a:r>
              <a:rPr lang="fr-FR" sz="2000" b="1" dirty="0" err="1"/>
              <a:t>success</a:t>
            </a:r>
            <a:r>
              <a:rPr lang="fr-FR" sz="2000" b="1" dirty="0"/>
              <a:t> </a:t>
            </a:r>
            <a:r>
              <a:rPr lang="fr-FR" sz="2000" b="1" dirty="0" err="1"/>
              <a:t>factors</a:t>
            </a:r>
            <a:r>
              <a:rPr lang="fr-FR" sz="2000" b="1" dirty="0"/>
              <a:t> for </a:t>
            </a:r>
            <a:r>
              <a:rPr lang="fr-FR" sz="2000" b="1" dirty="0" err="1"/>
              <a:t>efficiently</a:t>
            </a:r>
            <a:r>
              <a:rPr lang="fr-FR" sz="2000" b="1" dirty="0"/>
              <a:t> </a:t>
            </a:r>
            <a:r>
              <a:rPr lang="fr-FR" sz="2000" b="1" dirty="0" err="1"/>
              <a:t>facing</a:t>
            </a:r>
            <a:r>
              <a:rPr lang="fr-FR" sz="2000" b="1" dirty="0"/>
              <a:t> the </a:t>
            </a:r>
            <a:r>
              <a:rPr lang="fr-FR" sz="2000" b="1" dirty="0" err="1"/>
              <a:t>measles</a:t>
            </a:r>
            <a:r>
              <a:rPr lang="fr-FR" sz="2000" b="1" dirty="0"/>
              <a:t> outbreak :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fr-FR" sz="2000" b="1" dirty="0"/>
              <a:t> </a:t>
            </a:r>
            <a:r>
              <a:rPr lang="fr-FR" sz="2000" b="1" dirty="0" err="1"/>
              <a:t>Ensuring</a:t>
            </a:r>
            <a:r>
              <a:rPr lang="fr-FR" sz="2000" b="1" dirty="0"/>
              <a:t> </a:t>
            </a:r>
            <a:r>
              <a:rPr lang="fr-FR" sz="2000" b="1" dirty="0" err="1"/>
              <a:t>adequate</a:t>
            </a:r>
            <a:r>
              <a:rPr lang="fr-FR" sz="2000" b="1" dirty="0"/>
              <a:t> case management (</a:t>
            </a:r>
            <a:r>
              <a:rPr lang="fr-FR" sz="2000" b="1" dirty="0" err="1"/>
              <a:t>suspicious</a:t>
            </a:r>
            <a:r>
              <a:rPr lang="fr-FR" sz="2000" b="1" dirty="0"/>
              <a:t> and </a:t>
            </a:r>
            <a:r>
              <a:rPr lang="fr-FR" sz="2000" b="1" dirty="0" err="1"/>
              <a:t>confirmed</a:t>
            </a:r>
            <a:r>
              <a:rPr lang="fr-FR" sz="2000" b="1" dirty="0"/>
              <a:t>), and </a:t>
            </a:r>
            <a:r>
              <a:rPr lang="fr-FR" sz="2000" b="1" dirty="0" err="1"/>
              <a:t>facilitating</a:t>
            </a:r>
            <a:r>
              <a:rPr lang="fr-FR" sz="2000" b="1" dirty="0"/>
              <a:t> </a:t>
            </a:r>
            <a:r>
              <a:rPr lang="fr-FR" sz="2000" b="1" dirty="0" err="1"/>
              <a:t>access</a:t>
            </a:r>
            <a:r>
              <a:rPr lang="fr-FR" sz="2000" b="1" dirty="0"/>
              <a:t> to </a:t>
            </a:r>
            <a:r>
              <a:rPr lang="fr-FR" sz="2000" b="1" dirty="0" err="1"/>
              <a:t>treatment</a:t>
            </a:r>
            <a:r>
              <a:rPr lang="fr-FR" sz="2000" b="1" dirty="0"/>
              <a:t> ;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fr-FR" sz="2000" b="1" dirty="0" err="1"/>
              <a:t>Ensuring</a:t>
            </a:r>
            <a:r>
              <a:rPr lang="fr-FR" sz="2000" b="1" dirty="0"/>
              <a:t> </a:t>
            </a:r>
            <a:r>
              <a:rPr lang="fr-FR" sz="2000" b="1" dirty="0" err="1"/>
              <a:t>prevention</a:t>
            </a:r>
            <a:r>
              <a:rPr lang="fr-FR" sz="2000" b="1" dirty="0"/>
              <a:t> </a:t>
            </a:r>
            <a:r>
              <a:rPr lang="fr-FR" sz="2000" b="1" dirty="0" err="1"/>
              <a:t>through</a:t>
            </a:r>
            <a:r>
              <a:rPr lang="fr-FR" sz="2000" b="1" dirty="0"/>
              <a:t> </a:t>
            </a:r>
            <a:r>
              <a:rPr lang="fr-FR" sz="2000" b="1" dirty="0" err="1"/>
              <a:t>timely</a:t>
            </a:r>
            <a:r>
              <a:rPr lang="fr-FR" sz="2000" b="1" dirty="0"/>
              <a:t> </a:t>
            </a:r>
            <a:r>
              <a:rPr lang="fr-FR" sz="2000" b="1" dirty="0" err="1"/>
              <a:t>immunization</a:t>
            </a:r>
            <a:r>
              <a:rPr lang="fr-FR" sz="2000" b="1" dirty="0"/>
              <a:t> </a:t>
            </a:r>
            <a:r>
              <a:rPr lang="fr-FR" sz="2000" b="1" dirty="0" err="1"/>
              <a:t>campaigns</a:t>
            </a:r>
            <a:r>
              <a:rPr lang="fr-FR" sz="2000" b="1" dirty="0"/>
              <a:t> and </a:t>
            </a:r>
            <a:r>
              <a:rPr lang="fr-FR" sz="2000" b="1" dirty="0" err="1"/>
              <a:t>revitalization</a:t>
            </a:r>
            <a:r>
              <a:rPr lang="fr-FR" sz="2000" b="1" dirty="0"/>
              <a:t> of routine vaccination </a:t>
            </a:r>
            <a:r>
              <a:rPr lang="fr-FR" sz="2000" b="1" dirty="0" err="1"/>
              <a:t>throughout</a:t>
            </a:r>
            <a:r>
              <a:rPr lang="fr-FR" sz="2000" b="1" dirty="0"/>
              <a:t> the </a:t>
            </a:r>
            <a:r>
              <a:rPr lang="fr-FR" sz="2000" b="1" dirty="0" err="1"/>
              <a:t>territory</a:t>
            </a:r>
            <a:r>
              <a:rPr lang="fr-FR" sz="2000" b="1" dirty="0"/>
              <a:t>;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fr-FR" sz="2000" b="1" dirty="0" err="1"/>
              <a:t>Ensuring</a:t>
            </a:r>
            <a:r>
              <a:rPr lang="fr-FR" sz="2000" b="1" dirty="0"/>
              <a:t> effective collaboration </a:t>
            </a:r>
            <a:r>
              <a:rPr lang="fr-FR" sz="2000" b="1" dirty="0" err="1"/>
              <a:t>with</a:t>
            </a:r>
            <a:r>
              <a:rPr lang="fr-FR" sz="2000" b="1" dirty="0"/>
              <a:t> all </a:t>
            </a:r>
            <a:r>
              <a:rPr lang="fr-FR" sz="2000" b="1" dirty="0" err="1"/>
              <a:t>technical</a:t>
            </a:r>
            <a:r>
              <a:rPr lang="fr-FR" sz="2000" b="1" dirty="0"/>
              <a:t> and </a:t>
            </a:r>
            <a:r>
              <a:rPr lang="fr-FR" sz="2000" b="1" dirty="0" err="1"/>
              <a:t>financial</a:t>
            </a:r>
            <a:r>
              <a:rPr lang="fr-FR" sz="2000" b="1" dirty="0"/>
              <a:t> </a:t>
            </a:r>
            <a:r>
              <a:rPr lang="fr-FR" sz="2000" b="1" dirty="0" err="1"/>
              <a:t>partners</a:t>
            </a:r>
            <a:r>
              <a:rPr lang="fr-FR" sz="2000" b="1" dirty="0"/>
              <a:t> for </a:t>
            </a:r>
            <a:r>
              <a:rPr lang="fr-FR" sz="2000" b="1" dirty="0" err="1"/>
              <a:t>supporting</a:t>
            </a:r>
            <a:r>
              <a:rPr lang="fr-FR" sz="2000" b="1" dirty="0"/>
              <a:t> the </a:t>
            </a:r>
            <a:r>
              <a:rPr lang="fr-FR" sz="2000" b="1" dirty="0" err="1"/>
              <a:t>above</a:t>
            </a:r>
            <a:r>
              <a:rPr lang="fr-FR" sz="2000" b="1" dirty="0"/>
              <a:t> ;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fr-FR" sz="2000" b="1" dirty="0" err="1"/>
              <a:t>Ensuring</a:t>
            </a:r>
            <a:r>
              <a:rPr lang="fr-FR" sz="2000" b="1" dirty="0"/>
              <a:t> good </a:t>
            </a:r>
            <a:r>
              <a:rPr lang="fr-FR" sz="2000" b="1" dirty="0" err="1"/>
              <a:t>internal</a:t>
            </a:r>
            <a:r>
              <a:rPr lang="fr-FR" sz="2000" b="1" dirty="0"/>
              <a:t> and </a:t>
            </a:r>
            <a:r>
              <a:rPr lang="fr-FR" sz="2000" b="1" dirty="0" err="1"/>
              <a:t>external</a:t>
            </a:r>
            <a:r>
              <a:rPr lang="fr-FR" sz="2000" b="1" dirty="0"/>
              <a:t> </a:t>
            </a:r>
            <a:r>
              <a:rPr lang="fr-FR" sz="2000" b="1" dirty="0" err="1"/>
              <a:t>institutional</a:t>
            </a:r>
            <a:r>
              <a:rPr lang="fr-FR" sz="2000" b="1" dirty="0"/>
              <a:t> coordination.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</p:spPr>
        <p:txBody>
          <a:bodyPr/>
          <a:lstStyle/>
          <a:p>
            <a:r>
              <a:rPr lang="fr-FR" altLang="en-US" sz="4000" smtClean="0"/>
              <a:t>Presentation 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238" y="1225550"/>
            <a:ext cx="10515600" cy="4694238"/>
          </a:xfrm>
        </p:spPr>
        <p:txBody>
          <a:bodyPr rtlCol="0">
            <a:normAutofit fontScale="62500" lnSpcReduction="20000"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Context</a:t>
            </a:r>
            <a:r>
              <a:rPr lang="fr-FR" sz="3200" dirty="0"/>
              <a:t> and </a:t>
            </a:r>
            <a:r>
              <a:rPr lang="fr-FR" sz="3200" dirty="0" err="1"/>
              <a:t>generalities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duration and </a:t>
            </a:r>
            <a:r>
              <a:rPr lang="fr-FR" sz="3200" dirty="0" err="1"/>
              <a:t>ending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 causes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>
                <a:ea typeface="Calibri" panose="020F0502020204030204" pitchFamily="34" charset="0"/>
              </a:rPr>
              <a:t>Measures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adopted</a:t>
            </a:r>
            <a:r>
              <a:rPr lang="fr-FR" sz="3200" dirty="0">
                <a:ea typeface="Calibri" panose="020F0502020204030204" pitchFamily="34" charset="0"/>
              </a:rPr>
              <a:t> to </a:t>
            </a:r>
            <a:r>
              <a:rPr lang="fr-FR" sz="3200" dirty="0" err="1">
                <a:ea typeface="Calibri" panose="020F0502020204030204" pitchFamily="34" charset="0"/>
              </a:rPr>
              <a:t>fight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measles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epidemic</a:t>
            </a:r>
            <a:endParaRPr lang="fr-FR" sz="3200" dirty="0">
              <a:ea typeface="Calibri" panose="020F050202020403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Collaboration </a:t>
            </a:r>
            <a:r>
              <a:rPr lang="fr-FR" sz="3200" dirty="0" err="1"/>
              <a:t>between</a:t>
            </a:r>
            <a:r>
              <a:rPr lang="fr-FR" sz="3200" dirty="0"/>
              <a:t> the </a:t>
            </a:r>
            <a:r>
              <a:rPr lang="fr-FR" sz="3200" dirty="0" err="1"/>
              <a:t>Ministry</a:t>
            </a:r>
            <a:r>
              <a:rPr lang="fr-FR" sz="3200" dirty="0"/>
              <a:t> of Public </a:t>
            </a:r>
            <a:r>
              <a:rPr lang="fr-FR" sz="3200" dirty="0" err="1"/>
              <a:t>Health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</a:t>
            </a:r>
            <a:r>
              <a:rPr lang="fr-FR" sz="3200" dirty="0" err="1"/>
              <a:t>technical</a:t>
            </a:r>
            <a:r>
              <a:rPr lang="fr-FR" sz="3200" dirty="0"/>
              <a:t> and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partners</a:t>
            </a:r>
            <a:r>
              <a:rPr lang="fr-FR" sz="3200" dirty="0"/>
              <a:t> </a:t>
            </a:r>
            <a:r>
              <a:rPr lang="fr-FR" sz="3200" dirty="0" err="1"/>
              <a:t>towards</a:t>
            </a:r>
            <a:r>
              <a:rPr lang="fr-FR" sz="3200" dirty="0"/>
              <a:t> a </a:t>
            </a:r>
            <a:r>
              <a:rPr lang="fr-FR" sz="3200" dirty="0" err="1"/>
              <a:t>successful</a:t>
            </a:r>
            <a:r>
              <a:rPr lang="fr-FR" sz="3200" dirty="0"/>
              <a:t> management of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epidemic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</a:t>
            </a:r>
            <a:r>
              <a:rPr lang="fr-FR" sz="3200" dirty="0" err="1"/>
              <a:t>itself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management 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current</a:t>
            </a:r>
            <a:r>
              <a:rPr lang="fr-FR" sz="3200" dirty="0"/>
              <a:t> situation and </a:t>
            </a:r>
            <a:r>
              <a:rPr lang="fr-FR" sz="3200" dirty="0" err="1"/>
              <a:t>measures</a:t>
            </a:r>
            <a:r>
              <a:rPr lang="fr-FR" sz="3200" dirty="0"/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Conclusion</a:t>
            </a: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F21FD-187E-46AF-9AD7-76ECB73DE006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/>
          </a:p>
        </p:txBody>
      </p:sp>
      <p:pic>
        <p:nvPicPr>
          <p:cNvPr id="9221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777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EFB9812C-311A-43AA-B5A5-50B19773FE1E}"/>
              </a:ext>
            </a:extLst>
          </p:cNvPr>
          <p:cNvSpPr txBox="1">
            <a:spLocks/>
          </p:cNvSpPr>
          <p:nvPr/>
        </p:nvSpPr>
        <p:spPr>
          <a:xfrm>
            <a:off x="153988" y="739775"/>
            <a:ext cx="5010150" cy="617855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just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fr-FR" altLang="fr-FR" sz="2000" dirty="0" err="1"/>
              <a:t>Located</a:t>
            </a:r>
            <a:r>
              <a:rPr lang="fr-FR" altLang="fr-FR" sz="2000" dirty="0"/>
              <a:t> in the </a:t>
            </a:r>
            <a:r>
              <a:rPr lang="fr-FR" altLang="fr-FR" sz="2000" dirty="0" err="1"/>
              <a:t>Indian</a:t>
            </a:r>
            <a:r>
              <a:rPr lang="fr-FR" altLang="fr-FR" sz="2000" dirty="0"/>
              <a:t> </a:t>
            </a:r>
            <a:r>
              <a:rPr lang="fr-FR" altLang="fr-FR" sz="2000" dirty="0" err="1"/>
              <a:t>Ocean</a:t>
            </a:r>
            <a:r>
              <a:rPr lang="fr-FR" altLang="fr-FR" sz="2000" dirty="0"/>
              <a:t> </a:t>
            </a:r>
            <a:r>
              <a:rPr lang="fr-FR" altLang="fr-FR" sz="2000" dirty="0" err="1"/>
              <a:t>Region</a:t>
            </a:r>
            <a:endParaRPr lang="fr-FR" altLang="fr-FR" sz="2000" dirty="0"/>
          </a:p>
          <a:p>
            <a: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sz="2000" dirty="0"/>
              <a:t>Area: 587,041 km²;</a:t>
            </a:r>
          </a:p>
          <a:p>
            <a:pPr marL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000" dirty="0"/>
          </a:p>
          <a:p>
            <a: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/>
              <a:t>Population : </a:t>
            </a:r>
            <a:r>
              <a:rPr lang="fr-FR" sz="2000" dirty="0" err="1"/>
              <a:t>almost</a:t>
            </a:r>
            <a:r>
              <a:rPr lang="fr-FR" sz="2000" dirty="0"/>
              <a:t> 25,000,000 of </a:t>
            </a:r>
            <a:r>
              <a:rPr lang="fr-FR" sz="2000" dirty="0" err="1"/>
              <a:t>inhabitants</a:t>
            </a:r>
            <a:endParaRPr lang="fr-FR" sz="2000" dirty="0"/>
          </a:p>
          <a:p>
            <a:pPr lvl="1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dirty="0" err="1"/>
              <a:t>Children</a:t>
            </a:r>
            <a:r>
              <a:rPr lang="fr-FR" sz="2000" dirty="0"/>
              <a:t> &lt;15 </a:t>
            </a:r>
            <a:r>
              <a:rPr lang="fr-FR" sz="2000" dirty="0" err="1"/>
              <a:t>years</a:t>
            </a:r>
            <a:r>
              <a:rPr lang="fr-FR" sz="2000" dirty="0"/>
              <a:t> </a:t>
            </a:r>
            <a:r>
              <a:rPr lang="fr-FR" sz="2000" dirty="0" err="1"/>
              <a:t>old</a:t>
            </a:r>
            <a:r>
              <a:rPr lang="fr-FR" sz="2000" dirty="0"/>
              <a:t> : 45%</a:t>
            </a:r>
          </a:p>
          <a:p>
            <a:pPr lvl="1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dirty="0" err="1"/>
              <a:t>Children</a:t>
            </a:r>
            <a:r>
              <a:rPr lang="fr-FR" sz="2000" dirty="0"/>
              <a:t> &lt; 1 </a:t>
            </a:r>
            <a:r>
              <a:rPr lang="fr-FR" sz="2000" dirty="0" err="1"/>
              <a:t>year</a:t>
            </a:r>
            <a:r>
              <a:rPr lang="fr-FR" sz="2000" dirty="0"/>
              <a:t> </a:t>
            </a:r>
            <a:r>
              <a:rPr lang="fr-FR" sz="2000" dirty="0" err="1"/>
              <a:t>old</a:t>
            </a:r>
            <a:r>
              <a:rPr lang="fr-FR" sz="2000" dirty="0"/>
              <a:t> : 3.53%</a:t>
            </a:r>
          </a:p>
          <a:p>
            <a:pPr marL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000" dirty="0"/>
          </a:p>
          <a:p>
            <a:pPr marL="121158" indent="-3429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defRPr/>
            </a:pPr>
            <a:r>
              <a:rPr lang="en-US" sz="2000" b="1" dirty="0"/>
              <a:t>Administrative division: 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6 Provinces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22 Regions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119 Districts 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1 579 Communes 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20 348 </a:t>
            </a:r>
            <a:r>
              <a:rPr lang="en-US" sz="2000" dirty="0" err="1"/>
              <a:t>Fokontany</a:t>
            </a:r>
            <a:endParaRPr lang="en-US" sz="2000" dirty="0"/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64 595 Villages</a:t>
            </a:r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Arial" panose="020B0604020202020204" pitchFamily="34" charset="0"/>
              <a:buNone/>
              <a:defRPr/>
            </a:pPr>
            <a:endParaRPr lang="en-US" sz="2000" dirty="0">
              <a:latin typeface="ArialArial (Corps)"/>
            </a:endParaRPr>
          </a:p>
          <a:p>
            <a:pPr marL="121158" indent="-3429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defRPr/>
            </a:pPr>
            <a:r>
              <a:rPr lang="en-US" sz="2000" b="1" dirty="0">
                <a:latin typeface="ArialArial (Corps)"/>
              </a:rPr>
              <a:t>Public Health System Division: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r>
              <a:rPr lang="en-US" sz="2000" dirty="0">
                <a:latin typeface="ArialArial (Corps)"/>
              </a:rPr>
              <a:t>22 Public Health Regional Directorates (DRSP)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r>
              <a:rPr lang="en-US" sz="2000" dirty="0">
                <a:latin typeface="ArialArial (Corps)"/>
              </a:rPr>
              <a:t>114 Public Health District Services (SDSP) 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r>
              <a:rPr lang="en-US" sz="2000" dirty="0">
                <a:latin typeface="ArialArial (Corps)"/>
              </a:rPr>
              <a:t>3,761 Health Facilities (public: CSB, CHRD,CHRR,CHU + private)</a:t>
            </a:r>
          </a:p>
          <a:p>
            <a: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  <a:p>
            <a: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2018 measles outbreak </a:t>
            </a:r>
            <a:r>
              <a:rPr lang="fr-FR" sz="2000" b="1" dirty="0" err="1"/>
              <a:t>started</a:t>
            </a:r>
            <a:r>
              <a:rPr lang="fr-FR" sz="2000" b="1" dirty="0"/>
              <a:t> in the capital Antananarivo in </a:t>
            </a:r>
            <a:r>
              <a:rPr lang="fr-FR" sz="2000" b="1" dirty="0" err="1"/>
              <a:t>September</a:t>
            </a:r>
            <a:r>
              <a:rPr lang="fr-FR" sz="2000" b="1" dirty="0"/>
              <a:t> 2018</a:t>
            </a:r>
          </a:p>
          <a:p>
            <a:pPr lvl="1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Char char="ü"/>
              <a:defRPr/>
            </a:pPr>
            <a:endParaRPr lang="en-US" sz="2000" dirty="0">
              <a:latin typeface="ArialArial (Corps)"/>
            </a:endParaRPr>
          </a:p>
          <a:p>
            <a:pPr marL="457200" lvl="1" indent="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Font typeface="Wingdings" panose="05000000000000000000" pitchFamily="2" charset="2"/>
              <a:buNone/>
              <a:defRPr/>
            </a:pPr>
            <a:endParaRPr lang="fr-FR" altLang="fr-FR" sz="2000" dirty="0"/>
          </a:p>
        </p:txBody>
      </p:sp>
      <p:sp>
        <p:nvSpPr>
          <p:cNvPr id="9223" name="Espace réservé du numéro de diapositive 3"/>
          <p:cNvSpPr txBox="1">
            <a:spLocks/>
          </p:cNvSpPr>
          <p:nvPr/>
        </p:nvSpPr>
        <p:spPr bwMode="auto">
          <a:xfrm>
            <a:off x="8778875" y="6643688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7F0F7743-94D0-43C4-8CFA-F6510EE736AF}" type="slidenum">
              <a:rPr lang="en-GB" altLang="en-US" sz="1600">
                <a:solidFill>
                  <a:srgbClr val="000000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600">
              <a:solidFill>
                <a:srgbClr val="000000"/>
              </a:solidFill>
            </a:endParaRPr>
          </a:p>
        </p:txBody>
      </p:sp>
      <p:pic>
        <p:nvPicPr>
          <p:cNvPr id="922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1082675"/>
            <a:ext cx="6229350" cy="536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ZoneTexte 2"/>
          <p:cNvSpPr txBox="1">
            <a:spLocks noChangeArrowheads="1"/>
          </p:cNvSpPr>
          <p:nvPr/>
        </p:nvSpPr>
        <p:spPr bwMode="auto">
          <a:xfrm>
            <a:off x="5568950" y="6518275"/>
            <a:ext cx="510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600"/>
              <a:t>Source: OpenStreetMap </a:t>
            </a:r>
            <a:r>
              <a:rPr lang="fr-FR" altLang="fr-FR" sz="2000"/>
              <a:t>(OSM)      </a:t>
            </a:r>
          </a:p>
        </p:txBody>
      </p:sp>
      <p:sp>
        <p:nvSpPr>
          <p:cNvPr id="9226" name="Titre 1"/>
          <p:cNvSpPr txBox="1">
            <a:spLocks/>
          </p:cNvSpPr>
          <p:nvPr/>
        </p:nvSpPr>
        <p:spPr bwMode="auto">
          <a:xfrm>
            <a:off x="436563" y="-87313"/>
            <a:ext cx="104584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fr-FR" altLang="fr-FR" sz="2400" b="1">
                <a:latin typeface="Trebuchet MS" panose="020B0603020202020204" pitchFamily="34" charset="0"/>
              </a:rPr>
              <a:t>Madagascar : </a:t>
            </a:r>
            <a:r>
              <a:rPr lang="en-US" altLang="en-US" sz="2400" b="1">
                <a:latin typeface="Trebuchet MS" panose="020B0603020202020204" pitchFamily="34" charset="0"/>
              </a:rPr>
              <a:t>the world's 4th largest island</a:t>
            </a:r>
          </a:p>
        </p:txBody>
      </p:sp>
      <p:pic>
        <p:nvPicPr>
          <p:cNvPr id="92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400" y="120650"/>
            <a:ext cx="1016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</p:spPr>
        <p:txBody>
          <a:bodyPr/>
          <a:lstStyle/>
          <a:p>
            <a:r>
              <a:rPr lang="fr-FR" altLang="en-US" sz="4000" smtClean="0"/>
              <a:t>Presentation 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238" y="1225550"/>
            <a:ext cx="10515600" cy="4694238"/>
          </a:xfrm>
        </p:spPr>
        <p:txBody>
          <a:bodyPr rtlCol="0">
            <a:normAutofit fontScale="62500" lnSpcReduction="20000"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Context</a:t>
            </a:r>
            <a:r>
              <a:rPr lang="fr-FR" sz="3200" dirty="0"/>
              <a:t> and </a:t>
            </a:r>
            <a:r>
              <a:rPr lang="fr-FR" sz="3200" dirty="0" err="1"/>
              <a:t>generalities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duration and </a:t>
            </a:r>
            <a:r>
              <a:rPr lang="fr-FR" sz="3200" dirty="0" err="1"/>
              <a:t>ending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 causes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>
                <a:ea typeface="Calibri" panose="020F0502020204030204" pitchFamily="34" charset="0"/>
              </a:rPr>
              <a:t>Measures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adopted</a:t>
            </a:r>
            <a:r>
              <a:rPr lang="fr-FR" sz="3200" dirty="0">
                <a:ea typeface="Calibri" panose="020F0502020204030204" pitchFamily="34" charset="0"/>
              </a:rPr>
              <a:t> to </a:t>
            </a:r>
            <a:r>
              <a:rPr lang="fr-FR" sz="3200" dirty="0" err="1">
                <a:ea typeface="Calibri" panose="020F0502020204030204" pitchFamily="34" charset="0"/>
              </a:rPr>
              <a:t>fight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measles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epidemic</a:t>
            </a:r>
            <a:endParaRPr lang="fr-FR" sz="3200" dirty="0">
              <a:ea typeface="Calibri" panose="020F050202020403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Collaboration </a:t>
            </a:r>
            <a:r>
              <a:rPr lang="fr-FR" sz="3200" dirty="0" err="1"/>
              <a:t>between</a:t>
            </a:r>
            <a:r>
              <a:rPr lang="fr-FR" sz="3200" dirty="0"/>
              <a:t> the </a:t>
            </a:r>
            <a:r>
              <a:rPr lang="fr-FR" sz="3200" dirty="0" err="1"/>
              <a:t>Ministry</a:t>
            </a:r>
            <a:r>
              <a:rPr lang="fr-FR" sz="3200" dirty="0"/>
              <a:t> of Public </a:t>
            </a:r>
            <a:r>
              <a:rPr lang="fr-FR" sz="3200" dirty="0" err="1"/>
              <a:t>Health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</a:t>
            </a:r>
            <a:r>
              <a:rPr lang="fr-FR" sz="3200" dirty="0" err="1"/>
              <a:t>technical</a:t>
            </a:r>
            <a:r>
              <a:rPr lang="fr-FR" sz="3200" dirty="0"/>
              <a:t> and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partners</a:t>
            </a:r>
            <a:r>
              <a:rPr lang="fr-FR" sz="3200" dirty="0"/>
              <a:t> </a:t>
            </a:r>
            <a:r>
              <a:rPr lang="fr-FR" sz="3200" dirty="0" err="1"/>
              <a:t>towards</a:t>
            </a:r>
            <a:r>
              <a:rPr lang="fr-FR" sz="3200" dirty="0"/>
              <a:t> a </a:t>
            </a:r>
            <a:r>
              <a:rPr lang="fr-FR" sz="3200" dirty="0" err="1"/>
              <a:t>successful</a:t>
            </a:r>
            <a:r>
              <a:rPr lang="fr-FR" sz="3200" dirty="0"/>
              <a:t> management of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epidemic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</a:t>
            </a:r>
            <a:r>
              <a:rPr lang="fr-FR" sz="3200" dirty="0" err="1"/>
              <a:t>itself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management 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current</a:t>
            </a:r>
            <a:r>
              <a:rPr lang="fr-FR" sz="3200" dirty="0"/>
              <a:t> situation and </a:t>
            </a:r>
            <a:r>
              <a:rPr lang="fr-FR" sz="3200" dirty="0" err="1"/>
              <a:t>measures</a:t>
            </a:r>
            <a:r>
              <a:rPr lang="fr-FR" sz="3200" dirty="0"/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Conclusion</a:t>
            </a: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D29FE4-1D39-44E2-BF5F-0D29F872E0C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  <p:pic>
        <p:nvPicPr>
          <p:cNvPr id="10245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130175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Espace réservé du numéro de diapositive 1"/>
          <p:cNvSpPr txBox="1">
            <a:spLocks/>
          </p:cNvSpPr>
          <p:nvPr/>
        </p:nvSpPr>
        <p:spPr bwMode="auto">
          <a:xfrm>
            <a:off x="10912475" y="6545263"/>
            <a:ext cx="12858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B1ECECD5-78CA-42CF-82DA-3152C6655C4F}" type="slidenum">
              <a:rPr lang="en-US" altLang="en-US" sz="1600">
                <a:latin typeface="Calibri" panose="020F0502020204030204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600">
              <a:latin typeface="Calibri" panose="020F050202020403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77800" y="3057525"/>
            <a:ext cx="3989388" cy="2800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200" b="1" dirty="0" err="1">
                <a:latin typeface="Arial" pitchFamily="34" charset="0"/>
                <a:cs typeface="Arial" pitchFamily="34" charset="0"/>
              </a:rPr>
              <a:t>Mortality</a:t>
            </a:r>
            <a:r>
              <a:rPr lang="fr-FR" sz="22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200" b="1" dirty="0" err="1">
                <a:latin typeface="Arial" pitchFamily="34" charset="0"/>
                <a:cs typeface="Arial" pitchFamily="34" charset="0"/>
              </a:rPr>
              <a:t>Before</a:t>
            </a:r>
            <a:r>
              <a:rPr lang="fr-FR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b="1" dirty="0">
                <a:latin typeface="Arial" pitchFamily="34" charset="0"/>
                <a:cs typeface="Arial" pitchFamily="34" charset="0"/>
              </a:rPr>
              <a:t>free care </a:t>
            </a:r>
            <a:r>
              <a:rPr lang="fr-FR" sz="2200" b="1" dirty="0" err="1">
                <a:latin typeface="Arial" pitchFamily="34" charset="0"/>
                <a:cs typeface="Arial" pitchFamily="34" charset="0"/>
              </a:rPr>
              <a:t>approach</a:t>
            </a:r>
            <a:r>
              <a:rPr lang="fr-FR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>
                <a:latin typeface="Arial" pitchFamily="34" charset="0"/>
                <a:cs typeface="Arial" pitchFamily="34" charset="0"/>
              </a:rPr>
              <a:t>adopted</a:t>
            </a:r>
            <a:r>
              <a:rPr lang="fr-FR" sz="2200" dirty="0">
                <a:latin typeface="Arial" pitchFamily="34" charset="0"/>
                <a:cs typeface="Arial" pitchFamily="34" charset="0"/>
              </a:rPr>
              <a:t>: 	</a:t>
            </a:r>
            <a:r>
              <a:rPr lang="fr-FR" sz="2200" b="1" dirty="0">
                <a:latin typeface="Arial" pitchFamily="34" charset="0"/>
                <a:cs typeface="Arial" pitchFamily="34" charset="0"/>
              </a:rPr>
              <a:t>0,8%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200" b="1" dirty="0" err="1">
                <a:latin typeface="Arial" pitchFamily="34" charset="0"/>
                <a:cs typeface="Arial" pitchFamily="34" charset="0"/>
              </a:rPr>
              <a:t>After</a:t>
            </a:r>
            <a:r>
              <a:rPr lang="fr-FR" sz="2200" b="1" dirty="0">
                <a:latin typeface="Arial" pitchFamily="34" charset="0"/>
                <a:cs typeface="Arial" pitchFamily="34" charset="0"/>
              </a:rPr>
              <a:t> free care </a:t>
            </a:r>
            <a:r>
              <a:rPr lang="fr-FR" sz="2200" b="1" dirty="0" err="1">
                <a:latin typeface="Arial" pitchFamily="34" charset="0"/>
                <a:cs typeface="Arial" pitchFamily="34" charset="0"/>
              </a:rPr>
              <a:t>approach</a:t>
            </a:r>
            <a:r>
              <a:rPr lang="fr-FR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>
                <a:latin typeface="Arial" pitchFamily="34" charset="0"/>
                <a:cs typeface="Arial" pitchFamily="34" charset="0"/>
              </a:rPr>
              <a:t>adopted</a:t>
            </a:r>
            <a:r>
              <a:rPr lang="fr-FR" sz="2200" dirty="0">
                <a:latin typeface="Arial" pitchFamily="34" charset="0"/>
                <a:cs typeface="Arial" pitchFamily="34" charset="0"/>
              </a:rPr>
              <a:t>: 	</a:t>
            </a:r>
            <a:r>
              <a:rPr lang="fr-FR" sz="2200" b="1" dirty="0">
                <a:latin typeface="Arial" pitchFamily="34" charset="0"/>
                <a:cs typeface="Arial" pitchFamily="34" charset="0"/>
              </a:rPr>
              <a:t>0,1%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200" dirty="0">
                <a:latin typeface="Arial" pitchFamily="34" charset="0"/>
                <a:cs typeface="Arial" pitchFamily="34" charset="0"/>
              </a:rPr>
              <a:t>Global : 0,5%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2189E7E8-C5AB-4379-BABD-82FCDCF0DCAC}"/>
              </a:ext>
            </a:extLst>
          </p:cNvPr>
          <p:cNvGraphicFramePr>
            <a:graphicFrameLocks/>
          </p:cNvGraphicFramePr>
          <p:nvPr/>
        </p:nvGraphicFramePr>
        <p:xfrm>
          <a:off x="4035287" y="1390436"/>
          <a:ext cx="8163340" cy="2454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00000000-0008-0000-0D00-000002000000}"/>
              </a:ext>
            </a:extLst>
          </p:cNvPr>
          <p:cNvGraphicFramePr>
            <a:graphicFrameLocks/>
          </p:cNvGraphicFramePr>
          <p:nvPr/>
        </p:nvGraphicFramePr>
        <p:xfrm>
          <a:off x="4313583" y="4059172"/>
          <a:ext cx="7726018" cy="285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D284DDAE-A7D9-4A4D-A8FF-FF2F7BA1F203}"/>
              </a:ext>
            </a:extLst>
          </p:cNvPr>
          <p:cNvSpPr txBox="1"/>
          <p:nvPr/>
        </p:nvSpPr>
        <p:spPr>
          <a:xfrm>
            <a:off x="152400" y="1022350"/>
            <a:ext cx="4171950" cy="2214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35 of the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outbreak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in 2018 to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34 in 2019: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000" b="1" dirty="0">
                <a:latin typeface="Arial" pitchFamily="34" charset="0"/>
                <a:cs typeface="Arial" pitchFamily="34" charset="0"/>
              </a:rPr>
              <a:t> 202,692 cases, </a:t>
            </a:r>
            <a:r>
              <a:rPr lang="fr-FR" dirty="0">
                <a:latin typeface="Arial" pitchFamily="34" charset="0"/>
                <a:cs typeface="Arial" pitchFamily="34" charset="0"/>
              </a:rPr>
              <a:t>of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which</a:t>
            </a:r>
            <a:r>
              <a:rPr lang="fr-FR" dirty="0">
                <a:latin typeface="Arial" pitchFamily="34" charset="0"/>
                <a:cs typeface="Arial" pitchFamily="34" charset="0"/>
              </a:rPr>
              <a:t/>
            </a:r>
            <a:br>
              <a:rPr lang="fr-FR" dirty="0">
                <a:latin typeface="Arial" pitchFamily="34" charset="0"/>
                <a:cs typeface="Arial" pitchFamily="34" charset="0"/>
              </a:rPr>
            </a:br>
            <a:r>
              <a:rPr lang="fr-FR" dirty="0">
                <a:latin typeface="Arial" pitchFamily="34" charset="0"/>
                <a:cs typeface="Arial" pitchFamily="34" charset="0"/>
              </a:rPr>
              <a:t>26,795  (13 %)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complicated</a:t>
            </a:r>
            <a:r>
              <a:rPr lang="fr-FR" dirty="0">
                <a:latin typeface="Arial" pitchFamily="34" charset="0"/>
                <a:cs typeface="Arial" pitchFamily="34" charset="0"/>
              </a:rPr>
              <a:t> cases.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000" b="1" dirty="0">
                <a:latin typeface="Arial" pitchFamily="34" charset="0"/>
                <a:cs typeface="Arial" pitchFamily="34" charset="0"/>
              </a:rPr>
              <a:t>946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err="1">
                <a:latin typeface="Arial" pitchFamily="34" charset="0"/>
                <a:cs typeface="Arial" pitchFamily="34" charset="0"/>
              </a:rPr>
              <a:t>deaths</a:t>
            </a: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68ADF85D-0AD4-4B28-BBEA-66DF4BF7E7AB}"/>
              </a:ext>
            </a:extLst>
          </p:cNvPr>
          <p:cNvSpPr txBox="1">
            <a:spLocks/>
          </p:cNvSpPr>
          <p:nvPr/>
        </p:nvSpPr>
        <p:spPr>
          <a:xfrm>
            <a:off x="284163" y="157163"/>
            <a:ext cx="10788650" cy="86518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sz="2400" b="1" u="sng" dirty="0">
                <a:solidFill>
                  <a:srgbClr val="FFFF00"/>
                </a:solidFill>
              </a:rPr>
              <a:t>Factor 1: </a:t>
            </a:r>
            <a:r>
              <a:rPr lang="fr-FR" sz="24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Ensuring</a:t>
            </a:r>
            <a:r>
              <a:rPr lang="fr-FR" sz="24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4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adequate</a:t>
            </a:r>
            <a:r>
              <a:rPr lang="fr-FR" sz="24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case </a:t>
            </a:r>
            <a:r>
              <a:rPr lang="fr-FR" sz="2400" b="1" u="sng" dirty="0"/>
              <a:t>management</a:t>
            </a:r>
            <a:r>
              <a:rPr lang="fr-FR" sz="24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 and </a:t>
            </a:r>
            <a:r>
              <a:rPr lang="fr-FR" sz="24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facilitating</a:t>
            </a:r>
            <a:r>
              <a:rPr lang="fr-FR" sz="24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4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access</a:t>
            </a:r>
            <a:r>
              <a:rPr lang="fr-FR" sz="24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to </a:t>
            </a:r>
            <a:r>
              <a:rPr lang="fr-FR" sz="24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treatment</a:t>
            </a:r>
            <a:endParaRPr lang="fr-FR" sz="2400" b="1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5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9175" y="319088"/>
            <a:ext cx="1016000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</p:spPr>
        <p:txBody>
          <a:bodyPr/>
          <a:lstStyle/>
          <a:p>
            <a:r>
              <a:rPr lang="fr-FR" altLang="en-US" sz="4000" smtClean="0"/>
              <a:t>Presentation 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238" y="1225550"/>
            <a:ext cx="10515600" cy="4694238"/>
          </a:xfrm>
        </p:spPr>
        <p:txBody>
          <a:bodyPr rtlCol="0">
            <a:normAutofit fontScale="62500" lnSpcReduction="20000"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Context</a:t>
            </a:r>
            <a:r>
              <a:rPr lang="fr-FR" sz="3200" dirty="0"/>
              <a:t> and </a:t>
            </a:r>
            <a:r>
              <a:rPr lang="fr-FR" sz="3200" dirty="0" err="1"/>
              <a:t>generalities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duration and </a:t>
            </a:r>
            <a:r>
              <a:rPr lang="fr-FR" sz="3200" dirty="0" err="1"/>
              <a:t>ending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 causes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>
                <a:ea typeface="Calibri" panose="020F0502020204030204" pitchFamily="34" charset="0"/>
              </a:rPr>
              <a:t>Measures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adopted</a:t>
            </a:r>
            <a:r>
              <a:rPr lang="fr-FR" sz="3200" dirty="0">
                <a:ea typeface="Calibri" panose="020F0502020204030204" pitchFamily="34" charset="0"/>
              </a:rPr>
              <a:t> to </a:t>
            </a:r>
            <a:r>
              <a:rPr lang="fr-FR" sz="3200" dirty="0" err="1">
                <a:ea typeface="Calibri" panose="020F0502020204030204" pitchFamily="34" charset="0"/>
              </a:rPr>
              <a:t>fight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measles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epidemic</a:t>
            </a:r>
            <a:endParaRPr lang="fr-FR" sz="3200" dirty="0">
              <a:ea typeface="Calibri" panose="020F050202020403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Collaboration </a:t>
            </a:r>
            <a:r>
              <a:rPr lang="fr-FR" sz="3200" dirty="0" err="1"/>
              <a:t>between</a:t>
            </a:r>
            <a:r>
              <a:rPr lang="fr-FR" sz="3200" dirty="0"/>
              <a:t> the </a:t>
            </a:r>
            <a:r>
              <a:rPr lang="fr-FR" sz="3200" dirty="0" err="1"/>
              <a:t>Ministry</a:t>
            </a:r>
            <a:r>
              <a:rPr lang="fr-FR" sz="3200" dirty="0"/>
              <a:t> of Public </a:t>
            </a:r>
            <a:r>
              <a:rPr lang="fr-FR" sz="3200" dirty="0" err="1"/>
              <a:t>Health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</a:t>
            </a:r>
            <a:r>
              <a:rPr lang="fr-FR" sz="3200" dirty="0" err="1"/>
              <a:t>technical</a:t>
            </a:r>
            <a:r>
              <a:rPr lang="fr-FR" sz="3200" dirty="0"/>
              <a:t> and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partners</a:t>
            </a:r>
            <a:r>
              <a:rPr lang="fr-FR" sz="3200" dirty="0"/>
              <a:t> </a:t>
            </a:r>
            <a:r>
              <a:rPr lang="fr-FR" sz="3200" dirty="0" err="1"/>
              <a:t>towards</a:t>
            </a:r>
            <a:r>
              <a:rPr lang="fr-FR" sz="3200" dirty="0"/>
              <a:t> a </a:t>
            </a:r>
            <a:r>
              <a:rPr lang="fr-FR" sz="3200" dirty="0" err="1"/>
              <a:t>successful</a:t>
            </a:r>
            <a:r>
              <a:rPr lang="fr-FR" sz="3200" dirty="0"/>
              <a:t> management of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epidemic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</a:t>
            </a:r>
            <a:r>
              <a:rPr lang="fr-FR" sz="3200" dirty="0" err="1"/>
              <a:t>itself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management 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current</a:t>
            </a:r>
            <a:r>
              <a:rPr lang="fr-FR" sz="3200" dirty="0"/>
              <a:t> situation and </a:t>
            </a:r>
            <a:r>
              <a:rPr lang="fr-FR" sz="3200" dirty="0" err="1"/>
              <a:t>measures</a:t>
            </a:r>
            <a:r>
              <a:rPr lang="fr-FR" sz="3200" dirty="0"/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Conclusion</a:t>
            </a:r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5D79E1-32DD-4889-8432-6E6069DF92CA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pic>
        <p:nvPicPr>
          <p:cNvPr id="11269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777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2E3B5F81-AA80-4EDE-B0BA-8A8AC19D41C0}"/>
              </a:ext>
            </a:extLst>
          </p:cNvPr>
          <p:cNvSpPr txBox="1">
            <a:spLocks/>
          </p:cNvSpPr>
          <p:nvPr/>
        </p:nvSpPr>
        <p:spPr>
          <a:xfrm>
            <a:off x="436563" y="179388"/>
            <a:ext cx="11623675" cy="50482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fr-FR" sz="2500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606BF3AA-1CAA-4201-9A72-DD6C86A0A68D}"/>
              </a:ext>
            </a:extLst>
          </p:cNvPr>
          <p:cNvSpPr txBox="1">
            <a:spLocks/>
          </p:cNvSpPr>
          <p:nvPr/>
        </p:nvSpPr>
        <p:spPr>
          <a:xfrm>
            <a:off x="284163" y="1200150"/>
            <a:ext cx="11907837" cy="5956300"/>
          </a:xfrm>
          <a:prstGeom prst="rect">
            <a:avLst/>
          </a:prstGeom>
        </p:spPr>
        <p:txBody>
          <a:bodyPr/>
          <a:lstStyle>
            <a:lvl1pPr marL="228600" indent="-228600" algn="just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800" b="1" dirty="0" err="1"/>
              <a:t>Two</a:t>
            </a:r>
            <a:r>
              <a:rPr lang="fr-FR" sz="1800" b="1" dirty="0"/>
              <a:t> (2) main causes of 2018 </a:t>
            </a:r>
            <a:r>
              <a:rPr lang="fr-FR" sz="1800" b="1" dirty="0" err="1"/>
              <a:t>measles</a:t>
            </a:r>
            <a:r>
              <a:rPr lang="fr-FR" sz="1800" b="1" dirty="0"/>
              <a:t> outbreak in Madagascar are</a:t>
            </a:r>
            <a:r>
              <a:rPr lang="fr-FR" sz="1800" dirty="0"/>
              <a:t>:</a:t>
            </a:r>
          </a:p>
          <a:p>
            <a:pPr marL="342900" indent="-3429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arenBoth"/>
              <a:defRPr/>
            </a:pPr>
            <a:r>
              <a:rPr lang="fr-FR" sz="1800" b="1" dirty="0"/>
              <a:t>Accumulation of </a:t>
            </a:r>
            <a:r>
              <a:rPr lang="fr-FR" sz="1800" b="1" dirty="0" err="1"/>
              <a:t>children</a:t>
            </a:r>
            <a:r>
              <a:rPr lang="fr-FR" sz="1800" b="1" dirty="0"/>
              <a:t> </a:t>
            </a:r>
            <a:r>
              <a:rPr lang="fr-FR" sz="1800" b="1" dirty="0" err="1"/>
              <a:t>who</a:t>
            </a:r>
            <a:r>
              <a:rPr lang="fr-FR" sz="1800" b="1" dirty="0"/>
              <a:t> </a:t>
            </a:r>
            <a:r>
              <a:rPr lang="fr-FR" sz="1800" b="1" dirty="0" err="1"/>
              <a:t>were</a:t>
            </a:r>
            <a:r>
              <a:rPr lang="fr-FR" sz="1800" b="1" dirty="0"/>
              <a:t> not </a:t>
            </a:r>
            <a:r>
              <a:rPr lang="fr-FR" sz="1800" b="1" dirty="0" err="1"/>
              <a:t>reached</a:t>
            </a:r>
            <a:r>
              <a:rPr lang="fr-FR" sz="1800" b="1" dirty="0"/>
              <a:t> by routine vaccination </a:t>
            </a:r>
            <a:r>
              <a:rPr lang="fr-FR" sz="1800" dirty="0"/>
              <a:t>over a 1</a:t>
            </a:r>
            <a:r>
              <a:rPr lang="en-US" sz="1800" dirty="0"/>
              <a:t>0 year period, combined with a number of non-immunized adults who did not benefited from routine vaccination </a:t>
            </a:r>
            <a:r>
              <a:rPr lang="en-US" sz="1800" dirty="0" err="1"/>
              <a:t>programme</a:t>
            </a:r>
            <a:r>
              <a:rPr lang="fr-FR" sz="1800" dirty="0"/>
              <a:t>;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dirty="0"/>
              <a:t>OMS-UNICEF </a:t>
            </a:r>
            <a:r>
              <a:rPr lang="fr-FR" sz="1800" dirty="0" err="1"/>
              <a:t>estimates</a:t>
            </a:r>
            <a:r>
              <a:rPr lang="fr-FR" sz="1800" dirty="0"/>
              <a:t> about 58% </a:t>
            </a:r>
            <a:r>
              <a:rPr lang="fr-FR" sz="1800" dirty="0" err="1"/>
              <a:t>during</a:t>
            </a:r>
            <a:r>
              <a:rPr lang="fr-FR" sz="1800" dirty="0"/>
              <a:t> the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800" dirty="0"/>
              <a:t> last 3 </a:t>
            </a:r>
            <a:r>
              <a:rPr lang="fr-FR" sz="1800" dirty="0" err="1"/>
              <a:t>years</a:t>
            </a:r>
            <a:r>
              <a:rPr lang="fr-FR" sz="1800" dirty="0"/>
              <a:t>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dirty="0" err="1"/>
              <a:t>significant</a:t>
            </a:r>
            <a:r>
              <a:rPr lang="fr-FR" sz="1800" dirty="0"/>
              <a:t> </a:t>
            </a:r>
            <a:r>
              <a:rPr lang="fr-FR" sz="1800" dirty="0" err="1"/>
              <a:t>difference</a:t>
            </a:r>
            <a:r>
              <a:rPr lang="fr-FR" sz="1800" dirty="0"/>
              <a:t> (of about 20 points) </a:t>
            </a:r>
            <a:r>
              <a:rPr lang="fr-FR" sz="1800" dirty="0" err="1"/>
              <a:t>between</a:t>
            </a:r>
            <a:r>
              <a:rPr lang="fr-FR" sz="1800" dirty="0"/>
              <a:t> 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800" dirty="0"/>
              <a:t>the WUENIC </a:t>
            </a:r>
            <a:r>
              <a:rPr lang="fr-FR" sz="1800" dirty="0" err="1"/>
              <a:t>estimates</a:t>
            </a:r>
            <a:r>
              <a:rPr lang="fr-FR" sz="1800" dirty="0"/>
              <a:t> and the administrative data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dirty="0"/>
              <a:t>National </a:t>
            </a:r>
            <a:r>
              <a:rPr lang="fr-FR" sz="1800" dirty="0" err="1"/>
              <a:t>survey</a:t>
            </a:r>
            <a:r>
              <a:rPr lang="fr-FR" sz="1800" dirty="0"/>
              <a:t> MICS 2018 </a:t>
            </a:r>
            <a:r>
              <a:rPr lang="fr-FR" sz="1800" dirty="0" err="1"/>
              <a:t>confirmed</a:t>
            </a:r>
            <a:r>
              <a:rPr lang="fr-FR" sz="1800" dirty="0"/>
              <a:t> the </a:t>
            </a:r>
            <a:r>
              <a:rPr lang="fr-FR" sz="1800" dirty="0" err="1"/>
              <a:t>low</a:t>
            </a:r>
            <a:r>
              <a:rPr lang="fr-FR" sz="1800" dirty="0"/>
              <a:t> 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800" dirty="0"/>
              <a:t>vaccination </a:t>
            </a:r>
            <a:r>
              <a:rPr lang="fr-FR" sz="1800" dirty="0" err="1"/>
              <a:t>coverage</a:t>
            </a:r>
            <a:r>
              <a:rPr lang="fr-FR" sz="1800" dirty="0"/>
              <a:t> : 54,4 %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800" b="1" dirty="0"/>
              <a:t>(2) </a:t>
            </a:r>
            <a:r>
              <a:rPr lang="fr-FR" sz="1800" b="1" dirty="0" err="1"/>
              <a:t>Inadequate</a:t>
            </a:r>
            <a:r>
              <a:rPr lang="fr-FR" sz="1800" b="1" dirty="0"/>
              <a:t> </a:t>
            </a:r>
            <a:r>
              <a:rPr lang="fr-FR" sz="1800" b="1" dirty="0" err="1"/>
              <a:t>quality</a:t>
            </a:r>
            <a:r>
              <a:rPr lang="fr-FR" sz="1800" b="1" dirty="0"/>
              <a:t> of mass </a:t>
            </a:r>
            <a:r>
              <a:rPr lang="fr-FR" sz="1800" b="1" dirty="0" err="1"/>
              <a:t>campaign</a:t>
            </a:r>
            <a:r>
              <a:rPr lang="fr-FR" sz="1800" b="1" dirty="0"/>
              <a:t> of </a:t>
            </a:r>
            <a:r>
              <a:rPr lang="fr-FR" sz="1800" b="1" dirty="0" err="1"/>
              <a:t>sensitization</a:t>
            </a:r>
            <a:r>
              <a:rPr lang="fr-FR" sz="1800" b="1" dirty="0"/>
              <a:t> </a:t>
            </a:r>
            <a:r>
              <a:rPr lang="fr-FR" sz="1800" b="1" dirty="0" err="1"/>
              <a:t>against</a:t>
            </a:r>
            <a:r>
              <a:rPr lang="fr-FR" sz="1800" b="1" dirty="0"/>
              <a:t> </a:t>
            </a:r>
            <a:r>
              <a:rPr lang="fr-FR" sz="1800" b="1" dirty="0" err="1"/>
              <a:t>measles</a:t>
            </a:r>
            <a:r>
              <a:rPr lang="fr-FR" sz="1800" dirty="0"/>
              <a:t> </a:t>
            </a:r>
            <a:r>
              <a:rPr lang="fr-FR" sz="1800" dirty="0" err="1"/>
              <a:t>undertaken</a:t>
            </a:r>
            <a:r>
              <a:rPr lang="fr-FR" sz="1800" dirty="0"/>
              <a:t> (</a:t>
            </a:r>
            <a:r>
              <a:rPr lang="fr-FR" sz="1800" dirty="0" err="1"/>
              <a:t>systematically</a:t>
            </a:r>
            <a:r>
              <a:rPr lang="fr-FR" sz="1800" dirty="0"/>
              <a:t> </a:t>
            </a:r>
            <a:r>
              <a:rPr lang="fr-FR" sz="1800" dirty="0" err="1"/>
              <a:t>carried</a:t>
            </a:r>
            <a:r>
              <a:rPr lang="fr-FR" sz="1800" dirty="0"/>
              <a:t> out </a:t>
            </a:r>
            <a:r>
              <a:rPr lang="fr-FR" sz="1800" dirty="0" err="1"/>
              <a:t>every</a:t>
            </a:r>
            <a:r>
              <a:rPr lang="fr-FR" sz="1800" dirty="0"/>
              <a:t> 3 to 3 </a:t>
            </a:r>
            <a:r>
              <a:rPr lang="fr-FR" sz="1800" dirty="0" err="1"/>
              <a:t>years</a:t>
            </a:r>
            <a:r>
              <a:rPr lang="fr-FR" sz="1800" dirty="0"/>
              <a:t> </a:t>
            </a:r>
            <a:r>
              <a:rPr lang="fr-FR" sz="1800" dirty="0" err="1"/>
              <a:t>since</a:t>
            </a:r>
            <a:r>
              <a:rPr lang="fr-FR" sz="1800" dirty="0"/>
              <a:t> 2004)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800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800" b="1" dirty="0"/>
              <a:t>(2) </a:t>
            </a:r>
            <a:r>
              <a:rPr lang="fr-FR" sz="1800" b="1" dirty="0" err="1"/>
              <a:t>Inadequate</a:t>
            </a:r>
            <a:r>
              <a:rPr lang="fr-FR" sz="1800" b="1" dirty="0"/>
              <a:t> </a:t>
            </a:r>
            <a:r>
              <a:rPr lang="fr-FR" sz="1800" b="1" dirty="0" err="1"/>
              <a:t>quality</a:t>
            </a:r>
            <a:r>
              <a:rPr lang="fr-FR" sz="1800" b="1" dirty="0"/>
              <a:t> of </a:t>
            </a:r>
            <a:r>
              <a:rPr lang="fr-FR" sz="1800" b="1" dirty="0" err="1"/>
              <a:t>measles</a:t>
            </a:r>
            <a:r>
              <a:rPr lang="fr-FR" sz="1800" b="1" dirty="0"/>
              <a:t> </a:t>
            </a:r>
            <a:r>
              <a:rPr lang="fr-FR" sz="1800" b="1" dirty="0" err="1"/>
              <a:t>campaign</a:t>
            </a:r>
            <a:r>
              <a:rPr lang="fr-FR" sz="1800" b="1" dirty="0"/>
              <a:t> </a:t>
            </a:r>
            <a:r>
              <a:rPr lang="fr-FR" sz="1800" dirty="0"/>
              <a:t>(</a:t>
            </a:r>
            <a:r>
              <a:rPr lang="fr-FR" sz="1800" dirty="0" err="1"/>
              <a:t>systematically</a:t>
            </a:r>
            <a:r>
              <a:rPr lang="fr-FR" sz="1800" dirty="0"/>
              <a:t> </a:t>
            </a:r>
            <a:r>
              <a:rPr lang="fr-FR" sz="1800" dirty="0" err="1"/>
              <a:t>carried</a:t>
            </a:r>
            <a:r>
              <a:rPr lang="fr-FR" sz="1800" dirty="0"/>
              <a:t> out </a:t>
            </a:r>
            <a:r>
              <a:rPr lang="fr-FR" sz="1800" dirty="0" err="1"/>
              <a:t>every</a:t>
            </a:r>
            <a:r>
              <a:rPr lang="fr-FR" sz="1800" dirty="0"/>
              <a:t> 3 </a:t>
            </a:r>
            <a:r>
              <a:rPr lang="fr-FR" sz="1800" dirty="0" err="1"/>
              <a:t>years</a:t>
            </a:r>
            <a:r>
              <a:rPr lang="fr-FR" sz="1800" dirty="0"/>
              <a:t> </a:t>
            </a:r>
            <a:r>
              <a:rPr lang="fr-FR" sz="1800" dirty="0" err="1"/>
              <a:t>since</a:t>
            </a:r>
            <a:r>
              <a:rPr lang="fr-FR" sz="1800" dirty="0"/>
              <a:t> 2004)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800" b="1" dirty="0"/>
              <a:t>Fact: </a:t>
            </a:r>
            <a:r>
              <a:rPr lang="fr-FR" sz="1800" dirty="0" err="1"/>
              <a:t>Declared</a:t>
            </a:r>
            <a:r>
              <a:rPr lang="fr-FR" sz="1800" dirty="0"/>
              <a:t> vaccination </a:t>
            </a:r>
            <a:r>
              <a:rPr lang="fr-FR" sz="1800" dirty="0" err="1"/>
              <a:t>coverage</a:t>
            </a:r>
            <a:r>
              <a:rPr lang="fr-FR" sz="1800" dirty="0"/>
              <a:t> (administrative) </a:t>
            </a:r>
            <a:r>
              <a:rPr lang="fr-FR" sz="1800" dirty="0" err="1"/>
              <a:t>following</a:t>
            </a:r>
            <a:r>
              <a:rPr lang="fr-FR" sz="1800" dirty="0"/>
              <a:t> official </a:t>
            </a:r>
            <a:r>
              <a:rPr lang="fr-FR" sz="1800" dirty="0" err="1"/>
              <a:t>campaigns</a:t>
            </a:r>
            <a:r>
              <a:rPr lang="fr-FR" sz="1800" dirty="0"/>
              <a:t> more </a:t>
            </a:r>
            <a:r>
              <a:rPr lang="fr-FR" sz="1800" dirty="0" err="1"/>
              <a:t>than</a:t>
            </a:r>
            <a:r>
              <a:rPr lang="fr-FR" sz="1800" dirty="0"/>
              <a:t> 80% </a:t>
            </a:r>
            <a:r>
              <a:rPr lang="fr-FR" sz="1800" dirty="0" err="1"/>
              <a:t>since</a:t>
            </a:r>
            <a:r>
              <a:rPr lang="fr-FR" sz="1800" dirty="0"/>
              <a:t> 2014, but: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/>
          </a:p>
        </p:txBody>
      </p:sp>
      <p:sp>
        <p:nvSpPr>
          <p:cNvPr id="11272" name="Espace réservé du numéro de diapositive 3"/>
          <p:cNvSpPr txBox="1">
            <a:spLocks/>
          </p:cNvSpPr>
          <p:nvPr/>
        </p:nvSpPr>
        <p:spPr bwMode="auto">
          <a:xfrm>
            <a:off x="8763000" y="65087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89D1626E-65E7-4207-BB5B-C745A238BEB5}" type="slidenum">
              <a:rPr lang="en-US" altLang="en-US" sz="1600">
                <a:latin typeface="Calibri" panose="020F0502020204030204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600">
              <a:latin typeface="Calibri" panose="020F0502020204030204" pitchFamily="34" charset="0"/>
            </a:endParaRPr>
          </a:p>
        </p:txBody>
      </p:sp>
      <p:pic>
        <p:nvPicPr>
          <p:cNvPr id="11273" name="Graphiqu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788" y="2330450"/>
            <a:ext cx="5934075" cy="297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Rectangle 1"/>
          <p:cNvSpPr>
            <a:spLocks noChangeArrowheads="1"/>
          </p:cNvSpPr>
          <p:nvPr/>
        </p:nvSpPr>
        <p:spPr bwMode="auto">
          <a:xfrm>
            <a:off x="152400" y="255588"/>
            <a:ext cx="0" cy="25082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-12696" rIns="0" bIns="-12696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fr-FR" altLang="en-US">
              <a:latin typeface="Arial" panose="020B0604020202020204" pitchFamily="34" charset="0"/>
            </a:endParaRPr>
          </a:p>
        </p:txBody>
      </p:sp>
      <p:sp>
        <p:nvSpPr>
          <p:cNvPr id="11275" name="Rectangle 2"/>
          <p:cNvSpPr>
            <a:spLocks noChangeArrowheads="1"/>
          </p:cNvSpPr>
          <p:nvPr/>
        </p:nvSpPr>
        <p:spPr bwMode="auto">
          <a:xfrm>
            <a:off x="152400" y="255588"/>
            <a:ext cx="0" cy="25082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-12696" rIns="0" bIns="-12696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fr-FR" altLang="en-US">
              <a:latin typeface="Arial" panose="020B0604020202020204" pitchFamily="34" charset="0"/>
            </a:endParaRPr>
          </a:p>
        </p:txBody>
      </p:sp>
      <p:pic>
        <p:nvPicPr>
          <p:cNvPr id="1127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400" y="120650"/>
            <a:ext cx="1016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tre 1">
            <a:extLst>
              <a:ext uri="{FF2B5EF4-FFF2-40B4-BE49-F238E27FC236}">
                <a16:creationId xmlns:a16="http://schemas.microsoft.com/office/drawing/2014/main" id="{E9A40A24-3FA4-4DAE-B252-899F42E0A326}"/>
              </a:ext>
            </a:extLst>
          </p:cNvPr>
          <p:cNvSpPr txBox="1">
            <a:spLocks/>
          </p:cNvSpPr>
          <p:nvPr/>
        </p:nvSpPr>
        <p:spPr>
          <a:xfrm>
            <a:off x="314325" y="211138"/>
            <a:ext cx="11006138" cy="96361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sz="2200" b="1" u="sng" dirty="0">
                <a:solidFill>
                  <a:srgbClr val="FFFF00"/>
                </a:solidFill>
              </a:rPr>
              <a:t>Factor 2: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Ensuring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prevention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through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timely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immunization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campaigns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and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revitalization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routine vaccination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throughout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the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territory</a:t>
            </a:r>
            <a:endParaRPr lang="fr-FR" sz="2200" b="1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</p:spPr>
        <p:txBody>
          <a:bodyPr/>
          <a:lstStyle/>
          <a:p>
            <a:r>
              <a:rPr lang="fr-FR" altLang="en-US" sz="4000" smtClean="0"/>
              <a:t>Presentation 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238" y="1225550"/>
            <a:ext cx="10515600" cy="4694238"/>
          </a:xfrm>
        </p:spPr>
        <p:txBody>
          <a:bodyPr rtlCol="0">
            <a:normAutofit fontScale="62500" lnSpcReduction="20000"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Context</a:t>
            </a:r>
            <a:r>
              <a:rPr lang="fr-FR" sz="3200" dirty="0"/>
              <a:t> and </a:t>
            </a:r>
            <a:r>
              <a:rPr lang="fr-FR" sz="3200" dirty="0" err="1"/>
              <a:t>generalities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duration and </a:t>
            </a:r>
            <a:r>
              <a:rPr lang="fr-FR" sz="3200" dirty="0" err="1"/>
              <a:t>ending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 causes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>
                <a:ea typeface="Calibri" panose="020F0502020204030204" pitchFamily="34" charset="0"/>
              </a:rPr>
              <a:t>Measures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adopted</a:t>
            </a:r>
            <a:r>
              <a:rPr lang="fr-FR" sz="3200" dirty="0">
                <a:ea typeface="Calibri" panose="020F0502020204030204" pitchFamily="34" charset="0"/>
              </a:rPr>
              <a:t> to </a:t>
            </a:r>
            <a:r>
              <a:rPr lang="fr-FR" sz="3200" dirty="0" err="1">
                <a:ea typeface="Calibri" panose="020F0502020204030204" pitchFamily="34" charset="0"/>
              </a:rPr>
              <a:t>fight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measles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epidemic</a:t>
            </a:r>
            <a:endParaRPr lang="fr-FR" sz="3200" dirty="0">
              <a:ea typeface="Calibri" panose="020F050202020403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Collaboration </a:t>
            </a:r>
            <a:r>
              <a:rPr lang="fr-FR" sz="3200" dirty="0" err="1"/>
              <a:t>between</a:t>
            </a:r>
            <a:r>
              <a:rPr lang="fr-FR" sz="3200" dirty="0"/>
              <a:t> the </a:t>
            </a:r>
            <a:r>
              <a:rPr lang="fr-FR" sz="3200" dirty="0" err="1"/>
              <a:t>Ministry</a:t>
            </a:r>
            <a:r>
              <a:rPr lang="fr-FR" sz="3200" dirty="0"/>
              <a:t> of Public </a:t>
            </a:r>
            <a:r>
              <a:rPr lang="fr-FR" sz="3200" dirty="0" err="1"/>
              <a:t>Health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</a:t>
            </a:r>
            <a:r>
              <a:rPr lang="fr-FR" sz="3200" dirty="0" err="1"/>
              <a:t>technical</a:t>
            </a:r>
            <a:r>
              <a:rPr lang="fr-FR" sz="3200" dirty="0"/>
              <a:t> and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partners</a:t>
            </a:r>
            <a:r>
              <a:rPr lang="fr-FR" sz="3200" dirty="0"/>
              <a:t> </a:t>
            </a:r>
            <a:r>
              <a:rPr lang="fr-FR" sz="3200" dirty="0" err="1"/>
              <a:t>towards</a:t>
            </a:r>
            <a:r>
              <a:rPr lang="fr-FR" sz="3200" dirty="0"/>
              <a:t> a </a:t>
            </a:r>
            <a:r>
              <a:rPr lang="fr-FR" sz="3200" dirty="0" err="1"/>
              <a:t>successful</a:t>
            </a:r>
            <a:r>
              <a:rPr lang="fr-FR" sz="3200" dirty="0"/>
              <a:t> management of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epidemic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</a:t>
            </a:r>
            <a:r>
              <a:rPr lang="fr-FR" sz="3200" dirty="0" err="1"/>
              <a:t>itself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management 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current</a:t>
            </a:r>
            <a:r>
              <a:rPr lang="fr-FR" sz="3200" dirty="0"/>
              <a:t> situation and </a:t>
            </a:r>
            <a:r>
              <a:rPr lang="fr-FR" sz="3200" dirty="0" err="1"/>
              <a:t>measures</a:t>
            </a:r>
            <a:r>
              <a:rPr lang="fr-FR" sz="3200" dirty="0"/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Conclusion</a:t>
            </a:r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E36C55-8C97-40AE-A4C2-E26EFA5291E4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  <p:pic>
        <p:nvPicPr>
          <p:cNvPr id="12293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777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Espace réservé du contenu 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1487488"/>
            <a:ext cx="11625262" cy="541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5" name="Espace réservé du numéro de diapositive 3"/>
          <p:cNvSpPr txBox="1">
            <a:spLocks/>
          </p:cNvSpPr>
          <p:nvPr/>
        </p:nvSpPr>
        <p:spPr bwMode="auto">
          <a:xfrm>
            <a:off x="9601200" y="6645275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9E3373B4-8605-47A6-BC89-181BC55C44E3}" type="slidenum">
              <a:rPr lang="en-US" altLang="en-US" sz="1600">
                <a:latin typeface="Calibri" panose="020F0502020204030204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600">
              <a:latin typeface="Calibri" panose="020F0502020204030204" pitchFamily="34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9EC7CA59-01E5-4217-9CF1-258426FE5C0B}"/>
              </a:ext>
            </a:extLst>
          </p:cNvPr>
          <p:cNvSpPr txBox="1">
            <a:spLocks/>
          </p:cNvSpPr>
          <p:nvPr/>
        </p:nvSpPr>
        <p:spPr>
          <a:xfrm>
            <a:off x="284163" y="1387475"/>
            <a:ext cx="11623675" cy="50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sz="2000" b="1" dirty="0" err="1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Decrease</a:t>
            </a:r>
            <a:r>
              <a:rPr lang="fr-FR" sz="2000" b="1" dirty="0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of </a:t>
            </a:r>
            <a:r>
              <a:rPr lang="fr-FR" sz="2000" b="1" dirty="0" err="1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attack</a:t>
            </a:r>
            <a:r>
              <a:rPr lang="fr-FR" sz="2000" b="1" dirty="0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rates, for 6 </a:t>
            </a:r>
            <a:r>
              <a:rPr lang="fr-FR" sz="2000" b="1" dirty="0" err="1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months</a:t>
            </a:r>
            <a:r>
              <a:rPr lang="fr-FR" sz="2000" b="1" dirty="0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to 9 </a:t>
            </a:r>
            <a:r>
              <a:rPr lang="fr-FR" sz="2000" b="1" dirty="0" err="1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years</a:t>
            </a:r>
            <a:r>
              <a:rPr lang="fr-FR" sz="2000" b="1" dirty="0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children</a:t>
            </a:r>
            <a:r>
              <a:rPr lang="fr-FR" sz="2000" b="1" dirty="0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, as a </a:t>
            </a:r>
            <a:r>
              <a:rPr lang="fr-FR" sz="2000" b="1" dirty="0" err="1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result</a:t>
            </a:r>
            <a:r>
              <a:rPr lang="fr-FR" sz="2000" b="1" dirty="0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 of vaccinal </a:t>
            </a:r>
            <a:r>
              <a:rPr lang="fr-FR" sz="2000" b="1" dirty="0" err="1">
                <a:solidFill>
                  <a:srgbClr val="222222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campaigns</a:t>
            </a:r>
            <a:endParaRPr lang="fr-FR" sz="2000" b="1" dirty="0">
              <a:latin typeface="Arial" panose="020B0604020202020204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E9A40A24-3FA4-4DAE-B252-899F42E0A326}"/>
              </a:ext>
            </a:extLst>
          </p:cNvPr>
          <p:cNvSpPr txBox="1">
            <a:spLocks/>
          </p:cNvSpPr>
          <p:nvPr/>
        </p:nvSpPr>
        <p:spPr>
          <a:xfrm>
            <a:off x="314325" y="211138"/>
            <a:ext cx="11006138" cy="96361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sz="2200" b="1" u="sng" dirty="0">
                <a:solidFill>
                  <a:srgbClr val="FFFF00"/>
                </a:solidFill>
              </a:rPr>
              <a:t>Factor 2: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Ensuring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prevention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through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timely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immunization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campaigns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and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revitalization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routine vaccination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throughout</a:t>
            </a:r>
            <a:r>
              <a:rPr lang="fr-FR" sz="2200" b="1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the </a:t>
            </a:r>
            <a:r>
              <a:rPr lang="fr-FR" sz="2200" b="1" u="sng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territory</a:t>
            </a:r>
            <a:endParaRPr lang="fr-FR" sz="2200" b="1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298" name="Rectangle 3"/>
          <p:cNvSpPr>
            <a:spLocks noChangeArrowheads="1"/>
          </p:cNvSpPr>
          <p:nvPr/>
        </p:nvSpPr>
        <p:spPr bwMode="auto">
          <a:xfrm>
            <a:off x="152400" y="331788"/>
            <a:ext cx="22225" cy="9842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-12696" rIns="0" bIns="-12696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en-US" sz="800"/>
              <a:t> </a:t>
            </a:r>
            <a:endParaRPr lang="fr-FR" altLang="en-US">
              <a:latin typeface="Arial" panose="020B0604020202020204" pitchFamily="34" charset="0"/>
            </a:endParaRPr>
          </a:p>
        </p:txBody>
      </p:sp>
      <p:pic>
        <p:nvPicPr>
          <p:cNvPr id="122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400" y="120650"/>
            <a:ext cx="1016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</p:spPr>
        <p:txBody>
          <a:bodyPr/>
          <a:lstStyle/>
          <a:p>
            <a:r>
              <a:rPr lang="fr-FR" altLang="en-US" sz="4000" smtClean="0"/>
              <a:t>Presentation 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238" y="1225550"/>
            <a:ext cx="10515600" cy="4694238"/>
          </a:xfrm>
        </p:spPr>
        <p:txBody>
          <a:bodyPr rtlCol="0">
            <a:normAutofit fontScale="62500" lnSpcReduction="20000"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Context</a:t>
            </a:r>
            <a:r>
              <a:rPr lang="fr-FR" sz="3200" dirty="0"/>
              <a:t> and </a:t>
            </a:r>
            <a:r>
              <a:rPr lang="fr-FR" sz="3200" dirty="0" err="1"/>
              <a:t>generalities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duration and </a:t>
            </a:r>
            <a:r>
              <a:rPr lang="fr-FR" sz="3200" dirty="0" err="1"/>
              <a:t>ending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 causes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>
                <a:ea typeface="Calibri" panose="020F0502020204030204" pitchFamily="34" charset="0"/>
              </a:rPr>
              <a:t>Measures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adopted</a:t>
            </a:r>
            <a:r>
              <a:rPr lang="fr-FR" sz="3200" dirty="0">
                <a:ea typeface="Calibri" panose="020F0502020204030204" pitchFamily="34" charset="0"/>
              </a:rPr>
              <a:t> to </a:t>
            </a:r>
            <a:r>
              <a:rPr lang="fr-FR" sz="3200" dirty="0" err="1">
                <a:ea typeface="Calibri" panose="020F0502020204030204" pitchFamily="34" charset="0"/>
              </a:rPr>
              <a:t>fight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measles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epidemic</a:t>
            </a:r>
            <a:endParaRPr lang="fr-FR" sz="3200" dirty="0">
              <a:ea typeface="Calibri" panose="020F050202020403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Collaboration </a:t>
            </a:r>
            <a:r>
              <a:rPr lang="fr-FR" sz="3200" dirty="0" err="1"/>
              <a:t>between</a:t>
            </a:r>
            <a:r>
              <a:rPr lang="fr-FR" sz="3200" dirty="0"/>
              <a:t> the </a:t>
            </a:r>
            <a:r>
              <a:rPr lang="fr-FR" sz="3200" dirty="0" err="1"/>
              <a:t>Ministry</a:t>
            </a:r>
            <a:r>
              <a:rPr lang="fr-FR" sz="3200" dirty="0"/>
              <a:t> of Public </a:t>
            </a:r>
            <a:r>
              <a:rPr lang="fr-FR" sz="3200" dirty="0" err="1"/>
              <a:t>Health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</a:t>
            </a:r>
            <a:r>
              <a:rPr lang="fr-FR" sz="3200" dirty="0" err="1"/>
              <a:t>technical</a:t>
            </a:r>
            <a:r>
              <a:rPr lang="fr-FR" sz="3200" dirty="0"/>
              <a:t> and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partners</a:t>
            </a:r>
            <a:r>
              <a:rPr lang="fr-FR" sz="3200" dirty="0"/>
              <a:t> </a:t>
            </a:r>
            <a:r>
              <a:rPr lang="fr-FR" sz="3200" dirty="0" err="1"/>
              <a:t>towards</a:t>
            </a:r>
            <a:r>
              <a:rPr lang="fr-FR" sz="3200" dirty="0"/>
              <a:t> a </a:t>
            </a:r>
            <a:r>
              <a:rPr lang="fr-FR" sz="3200" dirty="0" err="1"/>
              <a:t>successful</a:t>
            </a:r>
            <a:r>
              <a:rPr lang="fr-FR" sz="3200" dirty="0"/>
              <a:t> management of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epidemic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</a:t>
            </a:r>
            <a:r>
              <a:rPr lang="fr-FR" sz="3200" dirty="0" err="1"/>
              <a:t>itself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management 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current</a:t>
            </a:r>
            <a:r>
              <a:rPr lang="fr-FR" sz="3200" dirty="0"/>
              <a:t> situation and </a:t>
            </a:r>
            <a:r>
              <a:rPr lang="fr-FR" sz="3200" dirty="0" err="1"/>
              <a:t>measures</a:t>
            </a:r>
            <a:r>
              <a:rPr lang="fr-FR" sz="3200" dirty="0"/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Conclusion</a:t>
            </a:r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132C09-15C9-4739-8BDD-510F58F33134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5888"/>
            <a:ext cx="12192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A4BC1F3D-8CA6-40E7-A236-54AEAF07438D}"/>
              </a:ext>
            </a:extLst>
          </p:cNvPr>
          <p:cNvSpPr txBox="1">
            <a:spLocks/>
          </p:cNvSpPr>
          <p:nvPr/>
        </p:nvSpPr>
        <p:spPr>
          <a:xfrm>
            <a:off x="293688" y="246063"/>
            <a:ext cx="10893425" cy="81438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fr-FR" sz="2200" b="1" u="sng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fr-FR" sz="2200" b="1" u="sng" dirty="0">
                <a:solidFill>
                  <a:srgbClr val="FFFF00"/>
                </a:solidFill>
              </a:rPr>
              <a:t>Factor 3 :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Ensuring</a:t>
            </a:r>
            <a:r>
              <a:rPr lang="fr-FR" sz="22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effective collaboration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with</a:t>
            </a:r>
            <a:r>
              <a:rPr lang="fr-FR" sz="22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all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technical</a:t>
            </a:r>
            <a:r>
              <a:rPr lang="fr-FR" sz="22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and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financial</a:t>
            </a:r>
            <a:r>
              <a:rPr lang="fr-FR" sz="22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partners</a:t>
            </a:r>
            <a:endParaRPr lang="fr-FR" sz="2200" b="1" u="sng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319" name="Espace réservé du contenu 2"/>
          <p:cNvSpPr txBox="1">
            <a:spLocks/>
          </p:cNvSpPr>
          <p:nvPr/>
        </p:nvSpPr>
        <p:spPr bwMode="auto">
          <a:xfrm>
            <a:off x="436563" y="2101850"/>
            <a:ext cx="11623675" cy="490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fr-FR" altLang="en-US"/>
          </a:p>
        </p:txBody>
      </p:sp>
      <p:sp>
        <p:nvSpPr>
          <p:cNvPr id="13320" name="Espace réservé du numéro de diapositive 3"/>
          <p:cNvSpPr txBox="1">
            <a:spLocks/>
          </p:cNvSpPr>
          <p:nvPr/>
        </p:nvSpPr>
        <p:spPr bwMode="auto">
          <a:xfrm>
            <a:off x="8763000" y="65087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EFE0EF30-9A7A-4870-8193-0B6D2CD2D9F4}" type="slidenum">
              <a:rPr lang="en-US" altLang="en-US" sz="1600">
                <a:latin typeface="Calibri" panose="020F0502020204030204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600">
              <a:latin typeface="Calibri" panose="020F0502020204030204" pitchFamily="34" charset="0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B7C31C38-AA34-4908-83BD-F013CAE4D43D}"/>
              </a:ext>
            </a:extLst>
          </p:cNvPr>
          <p:cNvGraphicFramePr>
            <a:graphicFrameLocks noGrp="1"/>
          </p:cNvGraphicFramePr>
          <p:nvPr/>
        </p:nvGraphicFramePr>
        <p:xfrm>
          <a:off x="695325" y="2271713"/>
          <a:ext cx="10421938" cy="4181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4301">
                  <a:extLst>
                    <a:ext uri="{9D8B030D-6E8A-4147-A177-3AD203B41FA5}">
                      <a16:colId xmlns:a16="http://schemas.microsoft.com/office/drawing/2014/main" val="130704300"/>
                    </a:ext>
                  </a:extLst>
                </a:gridCol>
                <a:gridCol w="4354730">
                  <a:extLst>
                    <a:ext uri="{9D8B030D-6E8A-4147-A177-3AD203B41FA5}">
                      <a16:colId xmlns:a16="http://schemas.microsoft.com/office/drawing/2014/main" val="2681077647"/>
                    </a:ext>
                  </a:extLst>
                </a:gridCol>
                <a:gridCol w="2045945">
                  <a:extLst>
                    <a:ext uri="{9D8B030D-6E8A-4147-A177-3AD203B41FA5}">
                      <a16:colId xmlns:a16="http://schemas.microsoft.com/office/drawing/2014/main" val="2578697636"/>
                    </a:ext>
                  </a:extLst>
                </a:gridCol>
                <a:gridCol w="1805111">
                  <a:extLst>
                    <a:ext uri="{9D8B030D-6E8A-4147-A177-3AD203B41FA5}">
                      <a16:colId xmlns:a16="http://schemas.microsoft.com/office/drawing/2014/main" val="409505828"/>
                    </a:ext>
                  </a:extLst>
                </a:gridCol>
                <a:gridCol w="1641851">
                  <a:extLst>
                    <a:ext uri="{9D8B030D-6E8A-4147-A177-3AD203B41FA5}">
                      <a16:colId xmlns:a16="http://schemas.microsoft.com/office/drawing/2014/main" val="4134213262"/>
                    </a:ext>
                  </a:extLst>
                </a:gridCol>
              </a:tblGrid>
              <a:tr h="7012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N°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STRATEGIC AXES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COST (USD)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AVAILABLE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GAP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532230"/>
                  </a:ext>
                </a:extLst>
              </a:tr>
              <a:tr h="350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Vaccinal </a:t>
                      </a:r>
                      <a:r>
                        <a:rPr lang="fr-FR" sz="2000" dirty="0" err="1">
                          <a:effectLst/>
                        </a:rPr>
                        <a:t>response</a:t>
                      </a:r>
                      <a:r>
                        <a:rPr lang="fr-FR" sz="2000" dirty="0">
                          <a:effectLst/>
                        </a:rPr>
                        <a:t> (3 phases)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8 458 861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8 458 861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598022"/>
                  </a:ext>
                </a:extLst>
              </a:tr>
              <a:tr h="350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Cases</a:t>
                      </a:r>
                      <a:r>
                        <a:rPr lang="fr-FR" sz="2000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fr-FR" sz="2000" baseline="0" dirty="0">
                          <a:solidFill>
                            <a:schemeClr val="tx1"/>
                          </a:solidFill>
                          <a:effectLst/>
                        </a:rPr>
                        <a:t>management</a:t>
                      </a:r>
                      <a:r>
                        <a:rPr lang="fr-FR" sz="2000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fr-FR" sz="2000" baseline="0" dirty="0">
                          <a:effectLst/>
                        </a:rPr>
                        <a:t>/</a:t>
                      </a:r>
                      <a:r>
                        <a:rPr lang="fr-FR" sz="2000" baseline="0" dirty="0" err="1">
                          <a:effectLst/>
                        </a:rPr>
                        <a:t>treatment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835 367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802 406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chemeClr val="bg1"/>
                          </a:solidFill>
                          <a:effectLst/>
                        </a:rPr>
                        <a:t>32 961</a:t>
                      </a:r>
                      <a:endParaRPr lang="fr-FR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98017"/>
                  </a:ext>
                </a:extLst>
              </a:tr>
              <a:tr h="350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3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effectLst/>
                        </a:rPr>
                        <a:t>Epidemiological</a:t>
                      </a:r>
                      <a:r>
                        <a:rPr lang="fr-FR" sz="2000" baseline="0" dirty="0">
                          <a:effectLst/>
                        </a:rPr>
                        <a:t> s</a:t>
                      </a:r>
                      <a:r>
                        <a:rPr lang="fr-FR" sz="2000" dirty="0">
                          <a:effectLst/>
                        </a:rPr>
                        <a:t>urveillance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780 234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000">
                          <a:effectLst/>
                        </a:rPr>
                        <a:t>586 776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chemeClr val="bg1"/>
                          </a:solidFill>
                          <a:effectLst/>
                        </a:rPr>
                        <a:t>193 458</a:t>
                      </a:r>
                      <a:endParaRPr lang="fr-FR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549096"/>
                  </a:ext>
                </a:extLst>
              </a:tr>
              <a:tr h="512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4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Communication/Social </a:t>
                      </a:r>
                      <a:r>
                        <a:rPr lang="fr-FR" sz="2000" dirty="0" err="1">
                          <a:effectLst/>
                        </a:rPr>
                        <a:t>Mobilization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603 554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337 597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265 957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596141"/>
                  </a:ext>
                </a:extLst>
              </a:tr>
              <a:tr h="512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5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effectLst/>
                        </a:rPr>
                        <a:t>Revitalization</a:t>
                      </a:r>
                      <a:r>
                        <a:rPr lang="fr-FR" sz="2000" dirty="0">
                          <a:effectLst/>
                        </a:rPr>
                        <a:t> of routine vaccination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2 270 913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1 778 709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492 204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847977"/>
                  </a:ext>
                </a:extLst>
              </a:tr>
              <a:tr h="350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6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Vaccine for</a:t>
                      </a:r>
                      <a:r>
                        <a:rPr lang="fr-FR" sz="2000" baseline="0" dirty="0">
                          <a:effectLst/>
                        </a:rPr>
                        <a:t> the </a:t>
                      </a:r>
                      <a:r>
                        <a:rPr lang="fr-FR" sz="2000" dirty="0" err="1">
                          <a:effectLst/>
                        </a:rPr>
                        <a:t>revitalization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323 785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323 785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fr-FR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650899"/>
                  </a:ext>
                </a:extLst>
              </a:tr>
              <a:tr h="350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7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Coordination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114 154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114 154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46881"/>
                  </a:ext>
                </a:extLst>
              </a:tr>
              <a:tr h="350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8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effectLst/>
                        </a:rPr>
                        <a:t>Logistics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36 249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1 825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34 424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54444"/>
                  </a:ext>
                </a:extLst>
              </a:tr>
              <a:tr h="350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 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TOTAL BUDGET 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13 423 117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12 389 964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1 133 153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47" marR="44447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409439"/>
                  </a:ext>
                </a:extLst>
              </a:tr>
            </a:tbl>
          </a:graphicData>
        </a:graphic>
      </p:graphicFrame>
      <p:pic>
        <p:nvPicPr>
          <p:cNvPr id="1338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400" y="120650"/>
            <a:ext cx="1016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2400" y="1230313"/>
            <a:ext cx="11658600" cy="9858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Collaboration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Ministry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of Public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technical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financial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filling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towards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successful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management of the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measles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epidemic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i="1" dirty="0">
                <a:latin typeface="+mn-lt"/>
              </a:rPr>
              <a:t>(Part of the national budget </a:t>
            </a:r>
            <a:r>
              <a:rPr lang="fr-FR" i="1" dirty="0" err="1">
                <a:latin typeface="+mn-lt"/>
              </a:rPr>
              <a:t>dedicated</a:t>
            </a:r>
            <a:r>
              <a:rPr lang="fr-FR" i="1" dirty="0">
                <a:latin typeface="+mn-lt"/>
              </a:rPr>
              <a:t> to </a:t>
            </a:r>
            <a:r>
              <a:rPr lang="fr-FR" i="1" dirty="0" err="1">
                <a:latin typeface="+mn-lt"/>
              </a:rPr>
              <a:t>health</a:t>
            </a:r>
            <a:r>
              <a:rPr lang="fr-FR" i="1" dirty="0">
                <a:latin typeface="+mn-lt"/>
              </a:rPr>
              <a:t> </a:t>
            </a:r>
            <a:r>
              <a:rPr lang="fr-FR" i="1" dirty="0" err="1">
                <a:latin typeface="+mn-lt"/>
              </a:rPr>
              <a:t>sector</a:t>
            </a:r>
            <a:r>
              <a:rPr lang="fr-FR" i="1" dirty="0">
                <a:latin typeface="+mn-lt"/>
              </a:rPr>
              <a:t>: 9.6%)</a:t>
            </a:r>
          </a:p>
        </p:txBody>
      </p:sp>
      <p:sp>
        <p:nvSpPr>
          <p:cNvPr id="13391" name="Rectangle 5"/>
          <p:cNvSpPr>
            <a:spLocks noChangeArrowheads="1"/>
          </p:cNvSpPr>
          <p:nvPr/>
        </p:nvSpPr>
        <p:spPr bwMode="auto">
          <a:xfrm>
            <a:off x="631825" y="6569075"/>
            <a:ext cx="12731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r-FR" altLang="en-US" sz="1600" i="1"/>
              <a:t>(May 2019)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</p:spPr>
        <p:txBody>
          <a:bodyPr/>
          <a:lstStyle/>
          <a:p>
            <a:r>
              <a:rPr lang="fr-FR" altLang="en-US" sz="4000" smtClean="0"/>
              <a:t>Presentation 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238" y="1225550"/>
            <a:ext cx="10515600" cy="4694238"/>
          </a:xfrm>
        </p:spPr>
        <p:txBody>
          <a:bodyPr rtlCol="0">
            <a:normAutofit fontScale="62500" lnSpcReduction="20000"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Context</a:t>
            </a:r>
            <a:r>
              <a:rPr lang="fr-FR" sz="3200" dirty="0"/>
              <a:t> and </a:t>
            </a:r>
            <a:r>
              <a:rPr lang="fr-FR" sz="3200" dirty="0" err="1"/>
              <a:t>generalities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duration and </a:t>
            </a:r>
            <a:r>
              <a:rPr lang="fr-FR" sz="3200" dirty="0" err="1"/>
              <a:t>ending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 causes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>
                <a:ea typeface="Calibri" panose="020F0502020204030204" pitchFamily="34" charset="0"/>
              </a:rPr>
              <a:t>Measures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adopted</a:t>
            </a:r>
            <a:r>
              <a:rPr lang="fr-FR" sz="3200" dirty="0">
                <a:ea typeface="Calibri" panose="020F0502020204030204" pitchFamily="34" charset="0"/>
              </a:rPr>
              <a:t> to </a:t>
            </a:r>
            <a:r>
              <a:rPr lang="fr-FR" sz="3200" dirty="0" err="1">
                <a:ea typeface="Calibri" panose="020F0502020204030204" pitchFamily="34" charset="0"/>
              </a:rPr>
              <a:t>fight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measles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epidemic</a:t>
            </a:r>
            <a:endParaRPr lang="fr-FR" sz="3200" dirty="0">
              <a:ea typeface="Calibri" panose="020F050202020403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Collaboration </a:t>
            </a:r>
            <a:r>
              <a:rPr lang="fr-FR" sz="3200" dirty="0" err="1"/>
              <a:t>between</a:t>
            </a:r>
            <a:r>
              <a:rPr lang="fr-FR" sz="3200" dirty="0"/>
              <a:t> the </a:t>
            </a:r>
            <a:r>
              <a:rPr lang="fr-FR" sz="3200" dirty="0" err="1"/>
              <a:t>Ministry</a:t>
            </a:r>
            <a:r>
              <a:rPr lang="fr-FR" sz="3200" dirty="0"/>
              <a:t> of Public </a:t>
            </a:r>
            <a:r>
              <a:rPr lang="fr-FR" sz="3200" dirty="0" err="1"/>
              <a:t>Health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</a:t>
            </a:r>
            <a:r>
              <a:rPr lang="fr-FR" sz="3200" dirty="0" err="1"/>
              <a:t>technical</a:t>
            </a:r>
            <a:r>
              <a:rPr lang="fr-FR" sz="3200" dirty="0"/>
              <a:t> and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partners</a:t>
            </a:r>
            <a:r>
              <a:rPr lang="fr-FR" sz="3200" dirty="0"/>
              <a:t> </a:t>
            </a:r>
            <a:r>
              <a:rPr lang="fr-FR" sz="3200" dirty="0" err="1"/>
              <a:t>towards</a:t>
            </a:r>
            <a:r>
              <a:rPr lang="fr-FR" sz="3200" dirty="0"/>
              <a:t> a </a:t>
            </a:r>
            <a:r>
              <a:rPr lang="fr-FR" sz="3200" dirty="0" err="1"/>
              <a:t>successful</a:t>
            </a:r>
            <a:r>
              <a:rPr lang="fr-FR" sz="3200" dirty="0"/>
              <a:t> management of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epidemic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</a:t>
            </a:r>
            <a:r>
              <a:rPr lang="fr-FR" sz="3200" dirty="0" err="1"/>
              <a:t>itself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management 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current</a:t>
            </a:r>
            <a:r>
              <a:rPr lang="fr-FR" sz="3200" dirty="0"/>
              <a:t> situation and </a:t>
            </a:r>
            <a:r>
              <a:rPr lang="fr-FR" sz="3200" dirty="0" err="1"/>
              <a:t>measures</a:t>
            </a:r>
            <a:r>
              <a:rPr lang="fr-FR" sz="3200" dirty="0"/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Conclusion</a:t>
            </a:r>
          </a:p>
        </p:txBody>
      </p:sp>
      <p:sp>
        <p:nvSpPr>
          <p:cNvPr id="14340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5C100A-2AB6-4550-BFFE-F69A1109980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pic>
        <p:nvPicPr>
          <p:cNvPr id="14341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777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A4BC1F3D-8CA6-40E7-A236-54AEAF07438D}"/>
              </a:ext>
            </a:extLst>
          </p:cNvPr>
          <p:cNvSpPr txBox="1">
            <a:spLocks/>
          </p:cNvSpPr>
          <p:nvPr/>
        </p:nvSpPr>
        <p:spPr>
          <a:xfrm>
            <a:off x="542925" y="130175"/>
            <a:ext cx="10712450" cy="118586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fr-FR" sz="2400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56BD22B7-3E0E-4078-A795-A8EE5468D960}"/>
              </a:ext>
            </a:extLst>
          </p:cNvPr>
          <p:cNvSpPr txBox="1">
            <a:spLocks/>
          </p:cNvSpPr>
          <p:nvPr/>
        </p:nvSpPr>
        <p:spPr>
          <a:xfrm>
            <a:off x="0" y="1209675"/>
            <a:ext cx="12192000" cy="4413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228600" indent="-228600" algn="just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000" b="1" dirty="0" err="1"/>
              <a:t>Various</a:t>
            </a:r>
            <a:r>
              <a:rPr lang="fr-FR" sz="2000" b="1" dirty="0"/>
              <a:t> T&amp;F </a:t>
            </a:r>
            <a:r>
              <a:rPr lang="fr-FR" sz="2000" b="1" dirty="0" err="1"/>
              <a:t>Partners</a:t>
            </a:r>
            <a:r>
              <a:rPr lang="fr-FR" sz="2000" b="1" dirty="0"/>
              <a:t> </a:t>
            </a:r>
            <a:r>
              <a:rPr lang="fr-FR" sz="2000" b="1" dirty="0" err="1"/>
              <a:t>contributing</a:t>
            </a:r>
            <a:r>
              <a:rPr lang="fr-FR" sz="2000" b="1" dirty="0"/>
              <a:t> in </a:t>
            </a:r>
            <a:r>
              <a:rPr lang="fr-FR" sz="2000" b="1" dirty="0" err="1"/>
              <a:t>taking</a:t>
            </a:r>
            <a:r>
              <a:rPr lang="fr-FR" sz="2000" b="1" dirty="0"/>
              <a:t> in charge </a:t>
            </a:r>
            <a:r>
              <a:rPr lang="fr-FR" sz="2000" b="1" dirty="0" err="1"/>
              <a:t>identified</a:t>
            </a:r>
            <a:r>
              <a:rPr lang="fr-FR" sz="2000" b="1" dirty="0"/>
              <a:t> </a:t>
            </a:r>
            <a:r>
              <a:rPr lang="fr-FR" sz="2000" b="1" dirty="0" err="1"/>
              <a:t>needs</a:t>
            </a:r>
            <a:endParaRPr lang="fr-FR" b="1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b="1" dirty="0"/>
          </a:p>
        </p:txBody>
      </p:sp>
      <p:sp>
        <p:nvSpPr>
          <p:cNvPr id="14344" name="Espace réservé du numéro de diapositive 3"/>
          <p:cNvSpPr txBox="1">
            <a:spLocks/>
          </p:cNvSpPr>
          <p:nvPr/>
        </p:nvSpPr>
        <p:spPr bwMode="auto">
          <a:xfrm>
            <a:off x="8763000" y="65087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32CCA417-2897-47B0-9FA2-330B18127B58}" type="slidenum">
              <a:rPr lang="en-US" altLang="en-US" sz="1600">
                <a:latin typeface="Calibri" panose="020F0502020204030204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600">
              <a:latin typeface="Calibri" panose="020F0502020204030204" pitchFamily="34" charset="0"/>
            </a:endParaRPr>
          </a:p>
        </p:txBody>
      </p:sp>
      <p:pic>
        <p:nvPicPr>
          <p:cNvPr id="14345" name="Imag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1800"/>
            <a:ext cx="12192000" cy="512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400" y="120650"/>
            <a:ext cx="1016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re 1">
            <a:extLst>
              <a:ext uri="{FF2B5EF4-FFF2-40B4-BE49-F238E27FC236}">
                <a16:creationId xmlns:a16="http://schemas.microsoft.com/office/drawing/2014/main" id="{9E837086-51D0-4D54-A5E0-7008E5D76688}"/>
              </a:ext>
            </a:extLst>
          </p:cNvPr>
          <p:cNvSpPr txBox="1">
            <a:spLocks/>
          </p:cNvSpPr>
          <p:nvPr/>
        </p:nvSpPr>
        <p:spPr>
          <a:xfrm>
            <a:off x="293688" y="246063"/>
            <a:ext cx="10893425" cy="81438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fr-FR" sz="2200" b="1" u="sng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fr-FR" sz="2200" b="1" u="sng" dirty="0">
                <a:solidFill>
                  <a:srgbClr val="FFFF00"/>
                </a:solidFill>
              </a:rPr>
              <a:t>Factor 3 :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Ensuring</a:t>
            </a:r>
            <a:r>
              <a:rPr lang="fr-FR" sz="22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effective collaboration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with</a:t>
            </a:r>
            <a:r>
              <a:rPr lang="fr-FR" sz="22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all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technical</a:t>
            </a:r>
            <a:r>
              <a:rPr lang="fr-FR" sz="22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and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financial</a:t>
            </a:r>
            <a:r>
              <a:rPr lang="fr-FR" sz="2200" b="1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2200" b="1" u="sng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partners</a:t>
            </a:r>
            <a:endParaRPr lang="fr-FR" sz="2200" b="1" u="sng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284163" y="130175"/>
            <a:ext cx="11623675" cy="504825"/>
          </a:xfrm>
        </p:spPr>
        <p:txBody>
          <a:bodyPr/>
          <a:lstStyle/>
          <a:p>
            <a:r>
              <a:rPr lang="fr-FR" altLang="en-US" sz="4000" smtClean="0"/>
              <a:t>Presentation 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238" y="1225550"/>
            <a:ext cx="10515600" cy="4694238"/>
          </a:xfrm>
        </p:spPr>
        <p:txBody>
          <a:bodyPr rtlCol="0">
            <a:normAutofit fontScale="62500" lnSpcReduction="20000"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Context</a:t>
            </a:r>
            <a:r>
              <a:rPr lang="fr-FR" sz="3200" dirty="0"/>
              <a:t> and </a:t>
            </a:r>
            <a:r>
              <a:rPr lang="fr-FR" sz="3200" dirty="0" err="1"/>
              <a:t>generalities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duration and </a:t>
            </a:r>
            <a:r>
              <a:rPr lang="fr-FR" sz="3200" dirty="0" err="1"/>
              <a:t>ending</a:t>
            </a:r>
            <a:endParaRPr lang="fr-FR" sz="3200" dirty="0"/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 causes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>
                <a:ea typeface="Calibri" panose="020F0502020204030204" pitchFamily="34" charset="0"/>
              </a:rPr>
              <a:t>Measures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adopted</a:t>
            </a:r>
            <a:r>
              <a:rPr lang="fr-FR" sz="3200" dirty="0">
                <a:ea typeface="Calibri" panose="020F0502020204030204" pitchFamily="34" charset="0"/>
              </a:rPr>
              <a:t> to </a:t>
            </a:r>
            <a:r>
              <a:rPr lang="fr-FR" sz="3200" dirty="0" err="1">
                <a:ea typeface="Calibri" panose="020F0502020204030204" pitchFamily="34" charset="0"/>
              </a:rPr>
              <a:t>fight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measles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  <a:r>
              <a:rPr lang="fr-FR" sz="3200" dirty="0" err="1">
                <a:ea typeface="Calibri" panose="020F0502020204030204" pitchFamily="34" charset="0"/>
              </a:rPr>
              <a:t>epidemic</a:t>
            </a:r>
            <a:endParaRPr lang="fr-FR" sz="3200" dirty="0">
              <a:ea typeface="Calibri" panose="020F050202020403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Collaboration </a:t>
            </a:r>
            <a:r>
              <a:rPr lang="fr-FR" sz="3200" dirty="0" err="1"/>
              <a:t>between</a:t>
            </a:r>
            <a:r>
              <a:rPr lang="fr-FR" sz="3200" dirty="0"/>
              <a:t> the </a:t>
            </a:r>
            <a:r>
              <a:rPr lang="fr-FR" sz="3200" dirty="0" err="1"/>
              <a:t>Ministry</a:t>
            </a:r>
            <a:r>
              <a:rPr lang="fr-FR" sz="3200" dirty="0"/>
              <a:t> of Public </a:t>
            </a:r>
            <a:r>
              <a:rPr lang="fr-FR" sz="3200" dirty="0" err="1"/>
              <a:t>Health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</a:t>
            </a:r>
            <a:r>
              <a:rPr lang="fr-FR" sz="3200" dirty="0" err="1"/>
              <a:t>technical</a:t>
            </a:r>
            <a:r>
              <a:rPr lang="fr-FR" sz="3200" dirty="0"/>
              <a:t> and </a:t>
            </a:r>
            <a:r>
              <a:rPr lang="fr-FR" sz="3200" dirty="0" err="1"/>
              <a:t>financial</a:t>
            </a:r>
            <a:r>
              <a:rPr lang="fr-FR" sz="3200" dirty="0"/>
              <a:t> </a:t>
            </a:r>
            <a:r>
              <a:rPr lang="fr-FR" sz="3200" dirty="0" err="1"/>
              <a:t>partners</a:t>
            </a:r>
            <a:r>
              <a:rPr lang="fr-FR" sz="3200" dirty="0"/>
              <a:t> </a:t>
            </a:r>
            <a:r>
              <a:rPr lang="fr-FR" sz="3200" dirty="0" err="1"/>
              <a:t>towards</a:t>
            </a:r>
            <a:r>
              <a:rPr lang="fr-FR" sz="3200" dirty="0"/>
              <a:t> a </a:t>
            </a:r>
            <a:r>
              <a:rPr lang="fr-FR" sz="3200" dirty="0" err="1"/>
              <a:t>successful</a:t>
            </a:r>
            <a:r>
              <a:rPr lang="fr-FR" sz="3200" dirty="0"/>
              <a:t> management of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epidemic</a:t>
            </a:r>
            <a:r>
              <a:rPr lang="fr-FR" sz="3200" dirty="0">
                <a:ea typeface="Calibri" panose="020F0502020204030204" pitchFamily="34" charset="0"/>
              </a:rPr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Lessons</a:t>
            </a:r>
            <a:r>
              <a:rPr lang="fr-FR" sz="3200" dirty="0"/>
              <a:t> </a:t>
            </a:r>
            <a:r>
              <a:rPr lang="fr-FR" sz="3200" dirty="0" err="1"/>
              <a:t>learned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the </a:t>
            </a: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outbreak</a:t>
            </a:r>
            <a:r>
              <a:rPr lang="fr-FR" sz="3200" dirty="0"/>
              <a:t> </a:t>
            </a:r>
            <a:r>
              <a:rPr lang="fr-FR" sz="3200" dirty="0" err="1"/>
              <a:t>itself</a:t>
            </a:r>
            <a:r>
              <a:rPr lang="fr-FR" sz="3200" dirty="0"/>
              <a:t> and </a:t>
            </a:r>
            <a:r>
              <a:rPr lang="fr-FR" sz="3200" dirty="0" err="1"/>
              <a:t>its</a:t>
            </a:r>
            <a:r>
              <a:rPr lang="fr-FR" sz="3200" dirty="0"/>
              <a:t> management 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 err="1"/>
              <a:t>Measles</a:t>
            </a:r>
            <a:r>
              <a:rPr lang="fr-FR" sz="3200" dirty="0"/>
              <a:t> </a:t>
            </a:r>
            <a:r>
              <a:rPr lang="fr-FR" sz="3200" dirty="0" err="1"/>
              <a:t>current</a:t>
            </a:r>
            <a:r>
              <a:rPr lang="fr-FR" sz="3200" dirty="0"/>
              <a:t> situation and </a:t>
            </a:r>
            <a:r>
              <a:rPr lang="fr-FR" sz="3200" dirty="0" err="1"/>
              <a:t>measures</a:t>
            </a:r>
            <a:r>
              <a:rPr lang="fr-FR" sz="3200" dirty="0"/>
              <a:t> 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fr-FR" sz="3200" dirty="0"/>
              <a:t>Conclusion</a:t>
            </a:r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29E6FF-4E79-4C44-834D-417F91F5F836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pic>
        <p:nvPicPr>
          <p:cNvPr id="15365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1031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Espace réservé du numéro de diapositive 3"/>
          <p:cNvSpPr txBox="1">
            <a:spLocks/>
          </p:cNvSpPr>
          <p:nvPr/>
        </p:nvSpPr>
        <p:spPr bwMode="auto">
          <a:xfrm>
            <a:off x="8763000" y="65087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28600" algn="just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indent="-228600" algn="just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indent="-228600" algn="just" fontAlgn="base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983FD333-EA0D-4B0B-9542-A24CAC6B62FB}" type="slidenum">
              <a:rPr lang="en-US" altLang="en-US" sz="1600">
                <a:latin typeface="Calibri" panose="020F0502020204030204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600">
              <a:latin typeface="Calibri" panose="020F0502020204030204" pitchFamily="34" charset="0"/>
            </a:endParaRP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681239E7-0FA5-4BFB-B50F-E8AEF462057E}"/>
              </a:ext>
            </a:extLst>
          </p:cNvPr>
          <p:cNvSpPr txBox="1">
            <a:spLocks/>
          </p:cNvSpPr>
          <p:nvPr/>
        </p:nvSpPr>
        <p:spPr>
          <a:xfrm>
            <a:off x="568325" y="1620838"/>
            <a:ext cx="11623675" cy="5408612"/>
          </a:xfrm>
          <a:prstGeom prst="rect">
            <a:avLst/>
          </a:prstGeom>
        </p:spPr>
        <p:txBody>
          <a:bodyPr/>
          <a:lstStyle>
            <a:lvl1pPr marL="228600" indent="-228600" algn="just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v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just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r-FR" sz="2000" b="1" dirty="0"/>
              <a:t>National </a:t>
            </a:r>
            <a:r>
              <a:rPr lang="fr-FR" sz="2000" b="1" dirty="0" err="1"/>
              <a:t>Committee</a:t>
            </a:r>
            <a:r>
              <a:rPr lang="fr-FR" sz="2000" b="1" dirty="0"/>
              <a:t> for the Coordination of the </a:t>
            </a:r>
            <a:r>
              <a:rPr lang="fr-FR" sz="2000" b="1" dirty="0" err="1"/>
              <a:t>fight</a:t>
            </a:r>
            <a:r>
              <a:rPr lang="fr-FR" sz="2000" b="1" dirty="0"/>
              <a:t> </a:t>
            </a:r>
            <a:r>
              <a:rPr lang="fr-FR" sz="2000" b="1" dirty="0" err="1"/>
              <a:t>against</a:t>
            </a:r>
            <a:r>
              <a:rPr lang="fr-FR" sz="2000" b="1" dirty="0"/>
              <a:t> </a:t>
            </a:r>
            <a:r>
              <a:rPr lang="fr-FR" sz="2000" b="1" dirty="0" err="1"/>
              <a:t>measles</a:t>
            </a:r>
            <a:r>
              <a:rPr lang="fr-FR" sz="2000" b="1" dirty="0"/>
              <a:t>  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dirty="0"/>
              <a:t> </a:t>
            </a:r>
            <a:r>
              <a:rPr lang="fr-FR" sz="2000" dirty="0" err="1"/>
              <a:t>Ministry</a:t>
            </a:r>
            <a:r>
              <a:rPr lang="fr-FR" sz="2000" dirty="0"/>
              <a:t> of Public </a:t>
            </a:r>
            <a:r>
              <a:rPr lang="fr-FR" sz="2000" dirty="0" err="1"/>
              <a:t>Health</a:t>
            </a:r>
            <a:r>
              <a:rPr lang="fr-FR" sz="2000" dirty="0"/>
              <a:t>, </a:t>
            </a:r>
            <a:r>
              <a:rPr lang="fr-FR" sz="2000" dirty="0" err="1"/>
              <a:t>other</a:t>
            </a:r>
            <a:r>
              <a:rPr lang="fr-FR" sz="2000" dirty="0"/>
              <a:t> </a:t>
            </a:r>
            <a:r>
              <a:rPr lang="fr-FR" sz="2000" dirty="0" err="1"/>
              <a:t>Ministries</a:t>
            </a:r>
            <a:r>
              <a:rPr lang="fr-FR" sz="2000" dirty="0"/>
              <a:t>, </a:t>
            </a:r>
            <a:r>
              <a:rPr lang="fr-FR" sz="2000" dirty="0" err="1"/>
              <a:t>T&amp;financial</a:t>
            </a:r>
            <a:r>
              <a:rPr lang="fr-FR" sz="2000" dirty="0"/>
              <a:t> </a:t>
            </a:r>
            <a:r>
              <a:rPr lang="fr-FR" sz="2000" dirty="0" err="1"/>
              <a:t>Partners</a:t>
            </a:r>
            <a:r>
              <a:rPr lang="fr-FR" sz="2000" dirty="0"/>
              <a:t>, </a:t>
            </a:r>
            <a:r>
              <a:rPr lang="fr-FR" sz="2000" dirty="0" err="1"/>
              <a:t>Private</a:t>
            </a:r>
            <a:r>
              <a:rPr lang="fr-FR" sz="2000" dirty="0"/>
              <a:t> </a:t>
            </a:r>
            <a:r>
              <a:rPr lang="fr-FR" sz="2000" dirty="0" err="1"/>
              <a:t>sector</a:t>
            </a:r>
            <a:endParaRPr lang="fr-FR" sz="2000" dirty="0"/>
          </a:p>
          <a:p>
            <a:pPr fontAlgn="auto">
              <a:spcAft>
                <a:spcPts val="0"/>
              </a:spcAft>
              <a:defRPr/>
            </a:pPr>
            <a:r>
              <a:rPr lang="fr-FR" sz="2000" b="1" dirty="0" err="1"/>
              <a:t>Operational</a:t>
            </a:r>
            <a:r>
              <a:rPr lang="fr-FR" sz="2000" b="1" dirty="0"/>
              <a:t> </a:t>
            </a:r>
            <a:r>
              <a:rPr lang="fr-FR" sz="2000" b="1" dirty="0" err="1"/>
              <a:t>Headquarter</a:t>
            </a:r>
            <a:endParaRPr lang="fr-FR" sz="2000" b="1" dirty="0"/>
          </a:p>
          <a:p>
            <a:pPr fontAlgn="auto">
              <a:spcAft>
                <a:spcPts val="0"/>
              </a:spcAft>
              <a:defRPr/>
            </a:pPr>
            <a:r>
              <a:rPr lang="fr-FR" sz="2000" b="1" dirty="0"/>
              <a:t>Five (5) commissions </a:t>
            </a:r>
            <a:r>
              <a:rPr lang="fr-FR" sz="2000" dirty="0"/>
              <a:t>: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dirty="0"/>
              <a:t> Monitoring  and surveillance,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dirty="0"/>
              <a:t> Vaccination </a:t>
            </a:r>
            <a:r>
              <a:rPr lang="fr-FR" sz="2000" dirty="0" err="1"/>
              <a:t>response</a:t>
            </a:r>
            <a:r>
              <a:rPr lang="fr-FR" sz="2000" dirty="0"/>
              <a:t>,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dirty="0"/>
              <a:t> Case management,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dirty="0"/>
              <a:t> Social </a:t>
            </a:r>
            <a:r>
              <a:rPr lang="fr-FR" sz="2000" dirty="0" err="1"/>
              <a:t>mobilization</a:t>
            </a:r>
            <a:r>
              <a:rPr lang="fr-FR" sz="2000" dirty="0"/>
              <a:t> and communication,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dirty="0"/>
              <a:t> </a:t>
            </a:r>
            <a:r>
              <a:rPr lang="fr-FR" sz="2000" dirty="0" err="1"/>
              <a:t>Logistics</a:t>
            </a:r>
            <a:endParaRPr lang="fr-FR" sz="2000" dirty="0"/>
          </a:p>
          <a:p>
            <a:pPr marL="457200" lvl="1" indent="0"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r-FR" sz="2000" b="1" dirty="0"/>
          </a:p>
        </p:txBody>
      </p:sp>
      <p:sp>
        <p:nvSpPr>
          <p:cNvPr id="10" name="Flèche : courbe vers le haut 2">
            <a:extLst>
              <a:ext uri="{FF2B5EF4-FFF2-40B4-BE49-F238E27FC236}">
                <a16:creationId xmlns:a16="http://schemas.microsoft.com/office/drawing/2014/main" id="{0F3DFEE2-6D4C-480F-8FB8-D79759FD4D37}"/>
              </a:ext>
            </a:extLst>
          </p:cNvPr>
          <p:cNvSpPr/>
          <p:nvPr/>
        </p:nvSpPr>
        <p:spPr>
          <a:xfrm rot="16200000">
            <a:off x="10108406" y="3674269"/>
            <a:ext cx="1795463" cy="51117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Flèche : courbe vers le haut 5">
            <a:extLst>
              <a:ext uri="{FF2B5EF4-FFF2-40B4-BE49-F238E27FC236}">
                <a16:creationId xmlns:a16="http://schemas.microsoft.com/office/drawing/2014/main" id="{6FA0BB36-9D9D-4106-8378-743E46902269}"/>
              </a:ext>
            </a:extLst>
          </p:cNvPr>
          <p:cNvSpPr/>
          <p:nvPr/>
        </p:nvSpPr>
        <p:spPr>
          <a:xfrm rot="16200000">
            <a:off x="10263982" y="2123281"/>
            <a:ext cx="1055688" cy="52387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8918364-8190-4F05-A484-2488DF275855}"/>
              </a:ext>
            </a:extLst>
          </p:cNvPr>
          <p:cNvSpPr txBox="1"/>
          <p:nvPr/>
        </p:nvSpPr>
        <p:spPr>
          <a:xfrm>
            <a:off x="5710238" y="6367463"/>
            <a:ext cx="922337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dirty="0">
                <a:latin typeface="+mn-lt"/>
              </a:rPr>
              <a:t>SDSP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3DDF502-20D8-433C-881B-38569FCFC6CB}"/>
              </a:ext>
            </a:extLst>
          </p:cNvPr>
          <p:cNvSpPr txBox="1"/>
          <p:nvPr/>
        </p:nvSpPr>
        <p:spPr>
          <a:xfrm>
            <a:off x="7759700" y="6426200"/>
            <a:ext cx="947738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dirty="0">
                <a:latin typeface="+mn-lt"/>
              </a:rPr>
              <a:t>DRSP</a:t>
            </a:r>
          </a:p>
        </p:txBody>
      </p:sp>
      <p:sp>
        <p:nvSpPr>
          <p:cNvPr id="14" name="Accolade fermante 13">
            <a:extLst>
              <a:ext uri="{FF2B5EF4-FFF2-40B4-BE49-F238E27FC236}">
                <a16:creationId xmlns:a16="http://schemas.microsoft.com/office/drawing/2014/main" id="{944A83A3-D3D7-4C6C-8020-C75A01D479A9}"/>
              </a:ext>
            </a:extLst>
          </p:cNvPr>
          <p:cNvSpPr/>
          <p:nvPr/>
        </p:nvSpPr>
        <p:spPr>
          <a:xfrm>
            <a:off x="9872663" y="3197225"/>
            <a:ext cx="742950" cy="3049588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b="1" dirty="0"/>
          </a:p>
        </p:txBody>
      </p:sp>
      <p:sp>
        <p:nvSpPr>
          <p:cNvPr id="15" name="Flèche : bas 9">
            <a:extLst>
              <a:ext uri="{FF2B5EF4-FFF2-40B4-BE49-F238E27FC236}">
                <a16:creationId xmlns:a16="http://schemas.microsoft.com/office/drawing/2014/main" id="{CF3E7B85-6AA4-43CE-BAF8-196C1264A32A}"/>
              </a:ext>
            </a:extLst>
          </p:cNvPr>
          <p:cNvSpPr/>
          <p:nvPr/>
        </p:nvSpPr>
        <p:spPr>
          <a:xfrm rot="16200000">
            <a:off x="7092950" y="6318250"/>
            <a:ext cx="204788" cy="788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6" name="Flèche : angle droit 10">
            <a:extLst>
              <a:ext uri="{FF2B5EF4-FFF2-40B4-BE49-F238E27FC236}">
                <a16:creationId xmlns:a16="http://schemas.microsoft.com/office/drawing/2014/main" id="{D4D5E045-526F-457F-BE55-8F018944AD0F}"/>
              </a:ext>
            </a:extLst>
          </p:cNvPr>
          <p:cNvSpPr/>
          <p:nvPr/>
        </p:nvSpPr>
        <p:spPr>
          <a:xfrm>
            <a:off x="8872538" y="6300788"/>
            <a:ext cx="2181225" cy="50482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7" name="Flèche : angle droit 11">
            <a:extLst>
              <a:ext uri="{FF2B5EF4-FFF2-40B4-BE49-F238E27FC236}">
                <a16:creationId xmlns:a16="http://schemas.microsoft.com/office/drawing/2014/main" id="{8BD41985-C02C-4719-BCBB-C9C8D007A726}"/>
              </a:ext>
            </a:extLst>
          </p:cNvPr>
          <p:cNvSpPr/>
          <p:nvPr/>
        </p:nvSpPr>
        <p:spPr>
          <a:xfrm rot="5400000">
            <a:off x="3408363" y="5118100"/>
            <a:ext cx="412750" cy="2946400"/>
          </a:xfrm>
          <a:prstGeom prst="bentUpArrow">
            <a:avLst>
              <a:gd name="adj1" fmla="val 25000"/>
              <a:gd name="adj2" fmla="val 25000"/>
              <a:gd name="adj3" fmla="val 228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153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400" y="120650"/>
            <a:ext cx="10160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463" y="317500"/>
            <a:ext cx="10909300" cy="43338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100" b="1" u="sng" dirty="0">
                <a:solidFill>
                  <a:srgbClr val="FFFF00"/>
                </a:solidFill>
                <a:latin typeface="Trebuchet MS" panose="020B0603020202020204" pitchFamily="34" charset="0"/>
              </a:rPr>
              <a:t>Factor 4: </a:t>
            </a:r>
            <a:r>
              <a:rPr lang="fr-FR" sz="2100" b="1" u="sng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Ensuring</a:t>
            </a:r>
            <a:r>
              <a:rPr lang="fr-FR" sz="2100" b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 good </a:t>
            </a:r>
            <a:r>
              <a:rPr lang="fr-FR" sz="2100" b="1" u="sng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internal</a:t>
            </a:r>
            <a:r>
              <a:rPr lang="fr-FR" sz="2100" b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 and </a:t>
            </a:r>
            <a:r>
              <a:rPr lang="fr-FR" sz="2100" b="1" u="sng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external</a:t>
            </a:r>
            <a:r>
              <a:rPr lang="fr-FR" sz="2100" b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fr-FR" sz="2100" b="1" u="sng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institutional</a:t>
            </a:r>
            <a:r>
              <a:rPr lang="fr-FR" sz="2100" b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 panose="020B0603020202020204" pitchFamily="34" charset="0"/>
              </a:rPr>
              <a:t> coordination </a:t>
            </a:r>
            <a:endParaRPr lang="fr-FR" sz="2100" b="1" u="sng" dirty="0">
              <a:solidFill>
                <a:schemeClr val="accent6">
                  <a:lumMod val="40000"/>
                  <a:lumOff val="60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36525" y="989013"/>
            <a:ext cx="11369675" cy="708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Setting up an efficient </a:t>
            </a:r>
            <a:r>
              <a:rPr lang="fr-F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institutional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arrangement for a good coordination </a:t>
            </a:r>
            <a:r>
              <a:rPr lang="fr-F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external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stakeholders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fr-F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partners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ougeole_Mad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5462</TotalTime>
  <Words>1338</Words>
  <Application>Microsoft Office PowerPoint</Application>
  <PresentationFormat>Grand écran</PresentationFormat>
  <Paragraphs>299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Calibri</vt:lpstr>
      <vt:lpstr>Arial</vt:lpstr>
      <vt:lpstr>Trebuchet MS</vt:lpstr>
      <vt:lpstr>Wingdings</vt:lpstr>
      <vt:lpstr>Courier New</vt:lpstr>
      <vt:lpstr>ArialArial (Corps)</vt:lpstr>
      <vt:lpstr>Gadugi</vt:lpstr>
      <vt:lpstr>Times New Roman</vt:lpstr>
      <vt:lpstr>Rougeole_Mada</vt:lpstr>
      <vt:lpstr>Measles outbreak :  increased partner support and  a focus on strengthening routine immunization   (case of Madagascar)</vt:lpstr>
      <vt:lpstr>Objectives</vt:lpstr>
      <vt:lpstr>Presentation Plan</vt:lpstr>
      <vt:lpstr>Presentation Plan</vt:lpstr>
      <vt:lpstr>Presentation Plan</vt:lpstr>
      <vt:lpstr>Presentation Plan</vt:lpstr>
      <vt:lpstr>Presentation Plan</vt:lpstr>
      <vt:lpstr>Presentation Plan</vt:lpstr>
      <vt:lpstr>Presentation Plan</vt:lpstr>
      <vt:lpstr>Presentation Plan</vt:lpstr>
      <vt:lpstr>Presentation Plan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Sedera Aurelien Mioramalala</dc:creator>
  <cp:lastModifiedBy>ICT</cp:lastModifiedBy>
  <cp:revision>766</cp:revision>
  <cp:lastPrinted>2019-09-05T14:26:33Z</cp:lastPrinted>
  <dcterms:created xsi:type="dcterms:W3CDTF">2019-01-06T14:21:00Z</dcterms:created>
  <dcterms:modified xsi:type="dcterms:W3CDTF">2019-09-10T13:42:30Z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1036-10.2.0.5908</vt:lpwstr>
  </property>
</Properties>
</file>