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0" r:id="rId2"/>
  </p:sldMasterIdLst>
  <p:notesMasterIdLst>
    <p:notesMasterId r:id="rId34"/>
  </p:notesMasterIdLst>
  <p:sldIdLst>
    <p:sldId id="777" r:id="rId3"/>
    <p:sldId id="917" r:id="rId4"/>
    <p:sldId id="856" r:id="rId5"/>
    <p:sldId id="898" r:id="rId6"/>
    <p:sldId id="920" r:id="rId7"/>
    <p:sldId id="918" r:id="rId8"/>
    <p:sldId id="899" r:id="rId9"/>
    <p:sldId id="921" r:id="rId10"/>
    <p:sldId id="905" r:id="rId11"/>
    <p:sldId id="860" r:id="rId12"/>
    <p:sldId id="919" r:id="rId13"/>
    <p:sldId id="911" r:id="rId14"/>
    <p:sldId id="935" r:id="rId15"/>
    <p:sldId id="927" r:id="rId16"/>
    <p:sldId id="922" r:id="rId17"/>
    <p:sldId id="929" r:id="rId18"/>
    <p:sldId id="936" r:id="rId19"/>
    <p:sldId id="910" r:id="rId20"/>
    <p:sldId id="934" r:id="rId21"/>
    <p:sldId id="868" r:id="rId22"/>
    <p:sldId id="909" r:id="rId23"/>
    <p:sldId id="863" r:id="rId24"/>
    <p:sldId id="864" r:id="rId25"/>
    <p:sldId id="937" r:id="rId26"/>
    <p:sldId id="940" r:id="rId27"/>
    <p:sldId id="912" r:id="rId28"/>
    <p:sldId id="941" r:id="rId29"/>
    <p:sldId id="923" r:id="rId30"/>
    <p:sldId id="924" r:id="rId31"/>
    <p:sldId id="942" r:id="rId32"/>
    <p:sldId id="943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17" autoAdjust="0"/>
    <p:restoredTop sz="94671" autoAdjust="0"/>
  </p:normalViewPr>
  <p:slideViewPr>
    <p:cSldViewPr snapToGrid="0">
      <p:cViewPr varScale="1">
        <p:scale>
          <a:sx n="70" d="100"/>
          <a:sy n="70" d="100"/>
        </p:scale>
        <p:origin x="-9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ris%20Edens\Documents\Prausnitz%20Lab\Measles\Liquid%20Measles%20Data\Stability%20Experiments\Stability%202-19-10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Sheet1!$A$2</c:f>
              <c:strCache>
                <c:ptCount val="1"/>
                <c:pt idx="0">
                  <c:v>Control + DIH20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Sheet1!$H$3:$H$7</c:f>
                <c:numCache>
                  <c:formatCode>General</c:formatCode>
                  <c:ptCount val="5"/>
                  <c:pt idx="0">
                    <c:v>0.28867513459481697</c:v>
                  </c:pt>
                  <c:pt idx="1">
                    <c:v>0.19245008972987837</c:v>
                  </c:pt>
                  <c:pt idx="2">
                    <c:v>0</c:v>
                  </c:pt>
                  <c:pt idx="3">
                    <c:v>0.48112522432469251</c:v>
                  </c:pt>
                  <c:pt idx="4">
                    <c:v>0.28867513459480482</c:v>
                  </c:pt>
                </c:numCache>
              </c:numRef>
            </c:plus>
            <c:minus>
              <c:numRef>
                <c:f>Sheet1!$H$3:$H$7</c:f>
                <c:numCache>
                  <c:formatCode>General</c:formatCode>
                  <c:ptCount val="5"/>
                  <c:pt idx="0">
                    <c:v>0.28867513459481697</c:v>
                  </c:pt>
                  <c:pt idx="1">
                    <c:v>0.19245008972987837</c:v>
                  </c:pt>
                  <c:pt idx="2">
                    <c:v>0</c:v>
                  </c:pt>
                  <c:pt idx="3">
                    <c:v>0.48112522432469251</c:v>
                  </c:pt>
                  <c:pt idx="4">
                    <c:v>0.28867513459480482</c:v>
                  </c:pt>
                </c:numCache>
              </c:numRef>
            </c:minus>
          </c:errBars>
          <c:xVal>
            <c:numRef>
              <c:f>Sheet1!$A$11:$A$19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7</c:v>
                </c:pt>
                <c:pt idx="6">
                  <c:v>10</c:v>
                </c:pt>
                <c:pt idx="7">
                  <c:v>17</c:v>
                </c:pt>
                <c:pt idx="8">
                  <c:v>30</c:v>
                </c:pt>
              </c:numCache>
            </c:numRef>
          </c:xVal>
          <c:yVal>
            <c:numRef>
              <c:f>Sheet1!$C$3:$C$8</c:f>
              <c:numCache>
                <c:formatCode>0.00</c:formatCode>
                <c:ptCount val="6"/>
                <c:pt idx="0">
                  <c:v>4.4575688548557855</c:v>
                </c:pt>
                <c:pt idx="1">
                  <c:v>4.0299060975769256</c:v>
                </c:pt>
                <c:pt idx="3">
                  <c:v>3.5765150207062222</c:v>
                </c:pt>
                <c:pt idx="4">
                  <c:v>3.4575688548557961</c:v>
                </c:pt>
                <c:pt idx="5">
                  <c:v>2.7847814454404656</c:v>
                </c:pt>
              </c:numCache>
            </c:numRef>
          </c:yVal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DI H2O CS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Sheet1!$H$11:$H$19</c:f>
                <c:numCache>
                  <c:formatCode>General</c:formatCode>
                  <c:ptCount val="9"/>
                  <c:pt idx="0">
                    <c:v>0.28867513459481697</c:v>
                  </c:pt>
                  <c:pt idx="1">
                    <c:v>0.57735026918962151</c:v>
                  </c:pt>
                  <c:pt idx="2">
                    <c:v>0</c:v>
                  </c:pt>
                  <c:pt idx="3">
                    <c:v>0</c:v>
                  </c:pt>
                  <c:pt idx="4">
                    <c:v>0.1924500897298598</c:v>
                  </c:pt>
                  <c:pt idx="5">
                    <c:v>0.28867513459479854</c:v>
                  </c:pt>
                  <c:pt idx="6">
                    <c:v>9.6225044864957546E-2</c:v>
                  </c:pt>
                  <c:pt idx="7">
                    <c:v>9.6225044864939241E-2</c:v>
                  </c:pt>
                  <c:pt idx="8">
                    <c:v>0.19245008972986932</c:v>
                  </c:pt>
                </c:numCache>
              </c:numRef>
            </c:plus>
            <c:minus>
              <c:numRef>
                <c:f>Sheet1!$H$11:$H$19</c:f>
                <c:numCache>
                  <c:formatCode>General</c:formatCode>
                  <c:ptCount val="9"/>
                  <c:pt idx="0">
                    <c:v>0.28867513459481697</c:v>
                  </c:pt>
                  <c:pt idx="1">
                    <c:v>0.57735026918962151</c:v>
                  </c:pt>
                  <c:pt idx="2">
                    <c:v>0</c:v>
                  </c:pt>
                  <c:pt idx="3">
                    <c:v>0</c:v>
                  </c:pt>
                  <c:pt idx="4">
                    <c:v>0.1924500897298598</c:v>
                  </c:pt>
                  <c:pt idx="5">
                    <c:v>0.28867513459479854</c:v>
                  </c:pt>
                  <c:pt idx="6">
                    <c:v>9.6225044864957546E-2</c:v>
                  </c:pt>
                  <c:pt idx="7">
                    <c:v>9.6225044864939241E-2</c:v>
                  </c:pt>
                  <c:pt idx="8">
                    <c:v>0.19245008972986932</c:v>
                  </c:pt>
                </c:numCache>
              </c:numRef>
            </c:minus>
          </c:errBars>
          <c:xVal>
            <c:numRef>
              <c:f>Sheet1!$A$11:$A$19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7</c:v>
                </c:pt>
                <c:pt idx="6">
                  <c:v>10</c:v>
                </c:pt>
                <c:pt idx="7">
                  <c:v>17</c:v>
                </c:pt>
                <c:pt idx="8">
                  <c:v>30</c:v>
                </c:pt>
              </c:numCache>
            </c:numRef>
          </c:xVal>
          <c:yVal>
            <c:numRef>
              <c:f>Sheet1!$C$11:$C$19</c:f>
              <c:numCache>
                <c:formatCode>0.00</c:formatCode>
                <c:ptCount val="9"/>
                <c:pt idx="0">
                  <c:v>4.4575688548557855</c:v>
                </c:pt>
                <c:pt idx="1">
                  <c:v>4.8239087409443187</c:v>
                </c:pt>
                <c:pt idx="4">
                  <c:v>4.3632394309102596</c:v>
                </c:pt>
                <c:pt idx="5">
                  <c:v>3.6095087583547691</c:v>
                </c:pt>
                <c:pt idx="6">
                  <c:v>3.8397382851588735</c:v>
                </c:pt>
                <c:pt idx="7">
                  <c:v>3.7847814454404647</c:v>
                </c:pt>
                <c:pt idx="8">
                  <c:v>2.1363962016124995</c:v>
                </c:pt>
              </c:numCache>
            </c:numRef>
          </c:yVal>
        </c:ser>
        <c:ser>
          <c:idx val="2"/>
          <c:order val="2"/>
          <c:tx>
            <c:strRef>
              <c:f>Sheet1!$A$21</c:f>
              <c:strCache>
                <c:ptCount val="1"/>
                <c:pt idx="0">
                  <c:v>PBS CS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Sheet1!$H$22:$H$25</c:f>
                <c:numCache>
                  <c:formatCode>General</c:formatCode>
                  <c:ptCount val="4"/>
                  <c:pt idx="0">
                    <c:v>0.23094010767583814</c:v>
                  </c:pt>
                  <c:pt idx="1">
                    <c:v>9.6225044864939241E-2</c:v>
                  </c:pt>
                  <c:pt idx="2">
                    <c:v>0.44095855184409388</c:v>
                  </c:pt>
                  <c:pt idx="3">
                    <c:v>0.19245008972987837</c:v>
                  </c:pt>
                </c:numCache>
              </c:numRef>
            </c:plus>
            <c:minus>
              <c:numRef>
                <c:f>Sheet1!$H$22:$H$25</c:f>
                <c:numCache>
                  <c:formatCode>General</c:formatCode>
                  <c:ptCount val="4"/>
                  <c:pt idx="0">
                    <c:v>0.23094010767583814</c:v>
                  </c:pt>
                  <c:pt idx="1">
                    <c:v>9.6225044864939241E-2</c:v>
                  </c:pt>
                  <c:pt idx="2">
                    <c:v>0.44095855184409388</c:v>
                  </c:pt>
                  <c:pt idx="3">
                    <c:v>0.19245008972987837</c:v>
                  </c:pt>
                </c:numCache>
              </c:numRef>
            </c:minus>
          </c:errBars>
          <c:xVal>
            <c:numRef>
              <c:f>Sheet1!$A$11:$A$19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7</c:v>
                </c:pt>
                <c:pt idx="6">
                  <c:v>10</c:v>
                </c:pt>
                <c:pt idx="7">
                  <c:v>17</c:v>
                </c:pt>
                <c:pt idx="8">
                  <c:v>30</c:v>
                </c:pt>
              </c:numCache>
            </c:numRef>
          </c:xVal>
          <c:yVal>
            <c:numRef>
              <c:f>Sheet1!$C$22:$C$26</c:f>
              <c:numCache>
                <c:formatCode>0.00</c:formatCode>
                <c:ptCount val="5"/>
                <c:pt idx="0">
                  <c:v>5.1245960825585799</c:v>
                </c:pt>
                <c:pt idx="1">
                  <c:v>3.6730716184922212</c:v>
                </c:pt>
                <c:pt idx="2">
                  <c:v>3.2123091631140377</c:v>
                </c:pt>
                <c:pt idx="3">
                  <c:v>2.3632394309102587</c:v>
                </c:pt>
                <c:pt idx="4" formatCode="General">
                  <c:v>0</c:v>
                </c:pt>
              </c:numCache>
            </c:numRef>
          </c:yVal>
        </c:ser>
        <c:ser>
          <c:idx val="3"/>
          <c:order val="3"/>
          <c:spPr>
            <a:ln>
              <a:solidFill>
                <a:srgbClr val="FFC000"/>
              </a:solidFill>
            </a:ln>
          </c:spPr>
          <c:xVal>
            <c:numRef>
              <c:f>Sheet2!$M$4:$M$5</c:f>
              <c:numCache>
                <c:formatCode>General</c:formatCode>
                <c:ptCount val="2"/>
                <c:pt idx="0">
                  <c:v>-1</c:v>
                </c:pt>
                <c:pt idx="1">
                  <c:v>35</c:v>
                </c:pt>
              </c:numCache>
            </c:numRef>
          </c:xVal>
          <c:yVal>
            <c:numRef>
              <c:f>Sheet2!$L$4:$L$14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</c:numCache>
            </c:numRef>
          </c:yVal>
        </c:ser>
        <c:axId val="65775872"/>
        <c:axId val="65778048"/>
      </c:scatterChart>
      <c:valAx>
        <c:axId val="65775872"/>
        <c:scaling>
          <c:orientation val="minMax"/>
          <c:max val="31"/>
          <c:min val="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Storage Time</a:t>
                </a:r>
                <a:r>
                  <a:rPr lang="en-US" sz="1200" baseline="0"/>
                  <a:t> (Days)</a:t>
                </a:r>
                <a:endParaRPr lang="en-US" sz="1200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5778048"/>
        <c:crosses val="autoZero"/>
        <c:crossBetween val="midCat"/>
      </c:valAx>
      <c:valAx>
        <c:axId val="657780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LOG</a:t>
                </a:r>
                <a:r>
                  <a:rPr lang="en-US" sz="1200" baseline="-25000"/>
                  <a:t>10</a:t>
                </a:r>
                <a:r>
                  <a:rPr lang="en-US" sz="1200"/>
                  <a:t>(TCID</a:t>
                </a:r>
                <a:r>
                  <a:rPr lang="en-US" sz="1200" baseline="-25000"/>
                  <a:t>50</a:t>
                </a:r>
                <a:r>
                  <a:rPr lang="en-US" sz="1200"/>
                  <a:t>)/mL</a:t>
                </a:r>
              </a:p>
            </c:rich>
          </c:tx>
          <c:layout/>
        </c:title>
        <c:numFmt formatCode="0.00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5775872"/>
        <c:crosses val="autoZero"/>
        <c:crossBetween val="midCat"/>
      </c:valAx>
    </c:plotArea>
    <c:legend>
      <c:legendPos val="t"/>
      <c:legendEntry>
        <c:idx val="3"/>
        <c:delete val="1"/>
      </c:legendEntry>
      <c:layout/>
      <c:txPr>
        <a:bodyPr/>
        <a:lstStyle/>
        <a:p>
          <a:pPr>
            <a:defRPr sz="1800"/>
          </a:pPr>
          <a:endParaRPr lang="en-US"/>
        </a:p>
      </c:txPr>
    </c:legend>
    <c:dispBlanksAs val="span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F8BE76F-08E9-4DF1-A661-1A1F5CA90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24C294-2563-4775-ABEA-225A45FEDF4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BE76F-08E9-4DF1-A661-1A1F5CA9079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dclogo_tag_2 colo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67600" y="5808663"/>
            <a:ext cx="144780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  <p:sldLayoutId id="2147484212" r:id="rId13"/>
    <p:sldLayoutId id="2147484213" r:id="rId14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5pPr>
      <a:lvl6pPr marL="457200" algn="ctr" defTabSz="9128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6pPr>
      <a:lvl7pPr marL="914400" algn="ctr" defTabSz="9128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7pPr>
      <a:lvl8pPr marL="1371600" algn="ctr" defTabSz="9128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8pPr>
      <a:lvl9pPr marL="1828800" algn="ctr" defTabSz="9128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575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4588" indent="-231775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057400" indent="-231775" algn="l" defTabSz="9128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14600" indent="-231775" algn="l" defTabSz="9128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2971800" indent="-231775" algn="l" defTabSz="9128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29000" indent="-231775" algn="l" defTabSz="9128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886200" indent="-231775" algn="l" defTabSz="9128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00188"/>
            <a:ext cx="8148637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23556" name="Line 4"/>
          <p:cNvSpPr>
            <a:spLocks noChangeShapeType="1"/>
          </p:cNvSpPr>
          <p:nvPr userDrawn="1"/>
        </p:nvSpPr>
        <p:spPr bwMode="auto">
          <a:xfrm>
            <a:off x="0" y="127793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053" name="Group 5"/>
          <p:cNvGrpSpPr>
            <a:grpSpLocks/>
          </p:cNvGrpSpPr>
          <p:nvPr userDrawn="1"/>
        </p:nvGrpSpPr>
        <p:grpSpPr bwMode="auto">
          <a:xfrm>
            <a:off x="1588" y="6237288"/>
            <a:ext cx="9144000" cy="620712"/>
            <a:chOff x="1" y="3929"/>
            <a:chExt cx="5760" cy="391"/>
          </a:xfrm>
        </p:grpSpPr>
        <p:grpSp>
          <p:nvGrpSpPr>
            <p:cNvPr id="2055" name="Group 6"/>
            <p:cNvGrpSpPr>
              <a:grpSpLocks/>
            </p:cNvGrpSpPr>
            <p:nvPr/>
          </p:nvGrpSpPr>
          <p:grpSpPr bwMode="auto">
            <a:xfrm>
              <a:off x="1" y="3929"/>
              <a:ext cx="5760" cy="391"/>
              <a:chOff x="1" y="3929"/>
              <a:chExt cx="5760" cy="391"/>
            </a:xfrm>
          </p:grpSpPr>
          <p:sp>
            <p:nvSpPr>
              <p:cNvPr id="23559" name="Rectangle 7"/>
              <p:cNvSpPr>
                <a:spLocks noChangeArrowheads="1"/>
              </p:cNvSpPr>
              <p:nvPr/>
            </p:nvSpPr>
            <p:spPr bwMode="auto">
              <a:xfrm>
                <a:off x="1" y="3929"/>
                <a:ext cx="5760" cy="391"/>
              </a:xfrm>
              <a:prstGeom prst="rect">
                <a:avLst/>
              </a:prstGeom>
              <a:solidFill>
                <a:srgbClr val="1E7FB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3560" name="Rectangle 8"/>
              <p:cNvSpPr>
                <a:spLocks noChangeArrowheads="1"/>
              </p:cNvSpPr>
              <p:nvPr/>
            </p:nvSpPr>
            <p:spPr bwMode="auto">
              <a:xfrm>
                <a:off x="249" y="4070"/>
                <a:ext cx="2450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eaLnBrk="1" hangingPunct="1">
                  <a:defRPr/>
                </a:pPr>
                <a:r>
                  <a:rPr lang="en-GB" sz="1400" b="1">
                    <a:solidFill>
                      <a:srgbClr val="FFFFFF"/>
                    </a:solidFill>
                    <a:latin typeface="Arial Narrow" pitchFamily="34" charset="0"/>
                  </a:rPr>
                  <a:t>WHO Vaccine Preventable Disease Lab Network</a:t>
                </a:r>
              </a:p>
            </p:txBody>
          </p:sp>
        </p:grpSp>
        <p:sp>
          <p:nvSpPr>
            <p:cNvPr id="2056" name="Picture 9" descr="WHO-EN-BW-H"/>
            <p:cNvSpPr>
              <a:spLocks noChangeAspect="1" noChangeArrowheads="1"/>
            </p:cNvSpPr>
            <p:nvPr/>
          </p:nvSpPr>
          <p:spPr bwMode="auto">
            <a:xfrm>
              <a:off x="4644" y="3944"/>
              <a:ext cx="1044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Rectangle 10"/>
          <p:cNvSpPr>
            <a:spLocks noChangeArrowheads="1"/>
          </p:cNvSpPr>
          <p:nvPr userDrawn="1"/>
        </p:nvSpPr>
        <p:spPr bwMode="auto">
          <a:xfrm>
            <a:off x="0" y="6434138"/>
            <a:ext cx="41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42988" eaLnBrk="1" hangingPunct="1">
              <a:defRPr/>
            </a:pPr>
            <a:fld id="{AA5D0E72-8BED-42C5-AC1E-892F345CAE5A}" type="slidenum">
              <a:rPr lang="ar-SA" sz="1300" b="1">
                <a:solidFill>
                  <a:srgbClr val="000000"/>
                </a:solidFill>
                <a:latin typeface="Arial Narrow" pitchFamily="34" charset="0"/>
              </a:rPr>
              <a:pPr defTabSz="1042988" eaLnBrk="1" hangingPunct="1">
                <a:defRPr/>
              </a:pPr>
              <a:t>‹#›</a:t>
            </a:fld>
            <a:r>
              <a:rPr lang="en-GB" sz="17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endParaRPr lang="en-US" b="1" baseline="1400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605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5" descr="HHSjpg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05488"/>
            <a:ext cx="838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11338" y="6073775"/>
            <a:ext cx="5140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DEPARTMENT OF HEALTH AND HUMAN SERVICES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CENTERS FOR DISEASE CONTROL AND PREVENTION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38200" y="385293"/>
            <a:ext cx="7043738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Measles Vaccination: Alternative Delivery Methods </a:t>
            </a:r>
          </a:p>
          <a:p>
            <a:pPr algn="ctr">
              <a:spcBef>
                <a:spcPct val="50000"/>
              </a:spcBef>
              <a:defRPr/>
            </a:pP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GLOBAL MEASLES AND RUBELLA MANAGEMENT MEETING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 15-17 March 2011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Salle B, WHO Headquarters, Geneva, Switzerland</a:t>
            </a:r>
          </a:p>
          <a:p>
            <a:pPr algn="ctr">
              <a:spcBef>
                <a:spcPct val="50000"/>
              </a:spcBef>
              <a:defRPr/>
            </a:pP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1800" b="1" dirty="0" smtClean="0">
                <a:latin typeface="Arial" pitchFamily="34" charset="0"/>
              </a:rPr>
              <a:t>Paul </a:t>
            </a:r>
            <a:r>
              <a:rPr lang="en-US" sz="1800" b="1" dirty="0">
                <a:latin typeface="Arial" pitchFamily="34" charset="0"/>
              </a:rPr>
              <a:t>A. Rota, Ph.D.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latin typeface="Arial" pitchFamily="34" charset="0"/>
              </a:rPr>
              <a:t>Measles, Mumps, Rubella and Herpes Viruses Laboratory Branch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latin typeface="Arial" pitchFamily="34" charset="0"/>
              </a:rPr>
              <a:t>Division of Viral </a:t>
            </a:r>
            <a:r>
              <a:rPr lang="en-US" sz="1800" b="1" dirty="0" smtClean="0">
                <a:latin typeface="Arial" pitchFamily="34" charset="0"/>
              </a:rPr>
              <a:t>Diseases</a:t>
            </a:r>
          </a:p>
          <a:p>
            <a:pPr algn="ctr">
              <a:spcBef>
                <a:spcPct val="50000"/>
              </a:spcBef>
              <a:defRPr/>
            </a:pPr>
            <a:endParaRPr lang="en-US" sz="1800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spid_cotton_rat_21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" y="1447800"/>
            <a:ext cx="8001000" cy="498063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758002">
            <a:off x="4352239" y="1963354"/>
            <a:ext cx="18859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>
            <a:stCxn id="2052" idx="0"/>
          </p:cNvCxnSpPr>
          <p:nvPr/>
        </p:nvCxnSpPr>
        <p:spPr>
          <a:xfrm rot="5400000">
            <a:off x="4216409" y="2964906"/>
            <a:ext cx="1048288" cy="641905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3190" y="257578"/>
            <a:ext cx="748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Immunogenicity in Cotton Rats: 1000 TCID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Microneedle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1000 TCID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SQ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53" y="502277"/>
            <a:ext cx="748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Plaque Neutralization Titer Against Measles Virus: 1000 TCID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Microneedle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1000 TCID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SQ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9210" y="2047250"/>
            <a:ext cx="3851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Challenge study planned for April, 2011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Primate protocol is being written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Test in rhesus macaques in 2011?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689" y="1582999"/>
            <a:ext cx="3665630" cy="414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982" y="0"/>
            <a:ext cx="8084820" cy="663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66070" y="3850547"/>
            <a:ext cx="3397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Dry Powder Vaccine for Measles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911" y="211840"/>
            <a:ext cx="8119015" cy="650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3"/>
          <p:cNvSpPr txBox="1">
            <a:spLocks/>
          </p:cNvSpPr>
          <p:nvPr/>
        </p:nvSpPr>
        <p:spPr>
          <a:xfrm>
            <a:off x="672921" y="876838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Retention of Dry Powder Measles Vaccine Potency</a:t>
            </a:r>
          </a:p>
        </p:txBody>
      </p:sp>
      <p:sp>
        <p:nvSpPr>
          <p:cNvPr id="3" name="Content Placeholder 14"/>
          <p:cNvSpPr txBox="1">
            <a:spLocks/>
          </p:cNvSpPr>
          <p:nvPr/>
        </p:nvSpPr>
        <p:spPr>
          <a:xfrm>
            <a:off x="1066800" y="6369050"/>
            <a:ext cx="7239000" cy="40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2813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 25 ºC the dry vaccine can be stored for 6 months</a:t>
            </a:r>
          </a:p>
          <a:p>
            <a:pPr marL="342900" marR="0" lvl="0" indent="-342900" algn="l" defTabSz="912813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4" name="Picture 15" descr="100915_3-years_5 C and 37 C_AD blisters October 2007 Stability Study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9538"/>
            <a:ext cx="7110413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b="83261"/>
          <a:stretch>
            <a:fillRect/>
          </a:stretch>
        </p:blipFill>
        <p:spPr bwMode="auto">
          <a:xfrm>
            <a:off x="592032" y="38637"/>
            <a:ext cx="8119015" cy="78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143 (cropped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6025" y="46038"/>
            <a:ext cx="70135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549275" y="5997575"/>
            <a:ext cx="8054975" cy="8715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GMP CAN-BD powder manufacturing equipment installed at the Serum Institute of India (Pune, India) for the production of inhalable dry powder measles vaccine for the NHP toxicity study and Phase I clinical trial.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4025" y="685800"/>
            <a:ext cx="84613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1" hangingPunct="1"/>
            <a:endParaRPr lang="en-US" sz="20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533400" y="2058474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34290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defTabSz="457200" eaLnBrk="1" hangingPunct="1">
              <a:spcBef>
                <a:spcPct val="20000"/>
              </a:spcBef>
              <a:buFontTx/>
              <a:buChar char="–"/>
            </a:pPr>
            <a:endParaRPr lang="en-US" sz="2000">
              <a:latin typeface="Arial" pitchFamily="34" charset="0"/>
              <a:cs typeface="Arial" pitchFamily="34" charset="0"/>
            </a:endParaRPr>
          </a:p>
          <a:p>
            <a:pPr marL="1143000" lvl="2" indent="-228600" defTabSz="457200" eaLnBrk="1" hangingPunct="1">
              <a:spcBef>
                <a:spcPct val="20000"/>
              </a:spcBef>
              <a:buFontTx/>
              <a:buChar char="•"/>
            </a:pPr>
            <a:endParaRPr lang="en-US" sz="2000">
              <a:latin typeface="Arial" pitchFamily="34" charset="0"/>
              <a:cs typeface="Arial" pitchFamily="34" charset="0"/>
            </a:endParaRPr>
          </a:p>
          <a:p>
            <a:pPr marL="1143000" lvl="2" indent="-228600" defTabSz="457200" eaLnBrk="1" hangingPunct="1">
              <a:spcBef>
                <a:spcPct val="20000"/>
              </a:spcBef>
              <a:buFontTx/>
              <a:buChar char="•"/>
            </a:pPr>
            <a:endParaRPr lang="en-US" sz="2000">
              <a:latin typeface="Arial" pitchFamily="34" charset="0"/>
              <a:cs typeface="Arial" pitchFamily="34" charset="0"/>
            </a:endParaRPr>
          </a:p>
          <a:p>
            <a:pPr marL="342900" indent="-342900" defTabSz="457200" eaLnBrk="1" hangingPunct="1">
              <a:spcBef>
                <a:spcPct val="20000"/>
              </a:spcBef>
              <a:buFontTx/>
              <a:buChar char="•"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533400" y="1676400"/>
            <a:ext cx="86106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82700" lvl="1" indent="-533400" algn="ctr" defTabSz="457200" eaLnBrk="1" hangingPunct="1">
              <a:spcBef>
                <a:spcPct val="20000"/>
              </a:spcBef>
            </a:pPr>
            <a:endParaRPr lang="en-US" sz="2000" b="1">
              <a:latin typeface="Arial" pitchFamily="34" charset="0"/>
              <a:cs typeface="Arial" pitchFamily="34" charset="0"/>
            </a:endParaRPr>
          </a:p>
          <a:p>
            <a:pPr marL="1282700" lvl="1" indent="-533400" algn="ctr" defTabSz="457200" eaLnBrk="1" hangingPunct="1">
              <a:spcBef>
                <a:spcPct val="20000"/>
              </a:spcBef>
            </a:pPr>
            <a:endParaRPr lang="en-US" sz="2000" b="1">
              <a:latin typeface="Arial" pitchFamily="34" charset="0"/>
              <a:cs typeface="Arial" pitchFamily="34" charset="0"/>
            </a:endParaRPr>
          </a:p>
          <a:p>
            <a:pPr marL="1282700" lvl="1" indent="-533400" algn="ctr" defTabSz="457200" eaLnBrk="1" hangingPunct="1">
              <a:spcBef>
                <a:spcPct val="20000"/>
              </a:spcBef>
            </a:pP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304800" y="1360869"/>
            <a:ext cx="8610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Conclusions from GLP toxicology study of MVDP in Rhesus macaques</a:t>
            </a: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>
          <a:xfrm>
            <a:off x="457200" y="2275269"/>
            <a:ext cx="8229600" cy="43735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 test article-related effects on:</a:t>
            </a:r>
          </a:p>
          <a:p>
            <a:pPr marL="744538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Clinical pathology including blood chemistry, hematology, coagulation, and urinalysis</a:t>
            </a:r>
          </a:p>
          <a:p>
            <a:pPr marL="744538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Gross pathology</a:t>
            </a:r>
          </a:p>
          <a:p>
            <a:pPr marL="744538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Organ weights</a:t>
            </a:r>
          </a:p>
          <a:p>
            <a:pPr marL="744538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Histopathology</a:t>
            </a:r>
          </a:p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no-observed adverse effect level of MVDP is 50 mg when administered once or twice with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PuffHaler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or BD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Solovent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744538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4538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4538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83261"/>
          <a:stretch>
            <a:fillRect/>
          </a:stretch>
        </p:blipFill>
        <p:spPr bwMode="auto">
          <a:xfrm>
            <a:off x="604911" y="211840"/>
            <a:ext cx="8119015" cy="108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484687"/>
            <a:ext cx="83534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76846" b="83261"/>
          <a:stretch>
            <a:fillRect/>
          </a:stretch>
        </p:blipFill>
        <p:spPr bwMode="auto">
          <a:xfrm>
            <a:off x="5580659" y="538472"/>
            <a:ext cx="2954055" cy="171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r="65688" b="83261"/>
          <a:stretch>
            <a:fillRect/>
          </a:stretch>
        </p:blipFill>
        <p:spPr bwMode="auto">
          <a:xfrm>
            <a:off x="399249" y="540249"/>
            <a:ext cx="4377633" cy="171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938" y="8572"/>
            <a:ext cx="8606314" cy="684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ltered Full Puffhaler (spc CROPPED) 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063"/>
            <a:ext cx="91440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952563" y="1852289"/>
            <a:ext cx="5488472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Dry Powder and Microneedle Vaccines</a:t>
            </a:r>
          </a:p>
          <a:p>
            <a:pPr algn="ctr" eaLnBrk="0" hangingPunct="0">
              <a:defRPr/>
            </a:pP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defRPr/>
            </a:pPr>
            <a:r>
              <a:rPr lang="en-US" dirty="0" smtClean="0">
                <a:latin typeface="Arial" charset="0"/>
                <a:cs typeface="Arial" charset="0"/>
              </a:rPr>
              <a:t>Demonstrate that </a:t>
            </a:r>
            <a:r>
              <a:rPr lang="en-US" dirty="0" smtClean="0">
                <a:latin typeface="Arial" charset="0"/>
                <a:cs typeface="Arial" charset="0"/>
              </a:rPr>
              <a:t>dry measles </a:t>
            </a:r>
            <a:r>
              <a:rPr lang="en-US" dirty="0" smtClean="0">
                <a:latin typeface="Arial" charset="0"/>
                <a:cs typeface="Arial" charset="0"/>
              </a:rPr>
              <a:t>vaccine can be reconstituted </a:t>
            </a:r>
            <a:r>
              <a:rPr lang="en-US" i="1" dirty="0" smtClean="0">
                <a:latin typeface="Arial" charset="0"/>
                <a:cs typeface="Arial" charset="0"/>
              </a:rPr>
              <a:t>in </a:t>
            </a:r>
            <a:r>
              <a:rPr lang="en-US" i="1" dirty="0" smtClean="0">
                <a:latin typeface="Arial" charset="0"/>
                <a:cs typeface="Arial" charset="0"/>
              </a:rPr>
              <a:t>vivo </a:t>
            </a:r>
            <a:r>
              <a:rPr lang="en-US" dirty="0" smtClean="0">
                <a:latin typeface="Arial" charset="0"/>
                <a:cs typeface="Arial" charset="0"/>
              </a:rPr>
              <a:t>and produce an immune response</a:t>
            </a:r>
            <a:endParaRPr lang="en-US" dirty="0" smtClean="0"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defRPr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085" y="138550"/>
            <a:ext cx="8265700" cy="652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5617" y="402213"/>
            <a:ext cx="7103745" cy="59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475" y="264072"/>
            <a:ext cx="7755827" cy="645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338" y="1083350"/>
            <a:ext cx="8725662" cy="500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0" y="1295400"/>
            <a:ext cx="91440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Status of Regulatory Submission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457200" y="2133600"/>
            <a:ext cx="8229600" cy="42545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results of the pre-clinical animal studies demonstrate that the Measles Vaccine Dry Powder can be delivered by inhalation using two novel, inexpensive, dry powder inhalers, is safe and non-toxic, and can induce protective immune responses against measles virus infection.</a:t>
            </a:r>
          </a:p>
          <a:p>
            <a:pPr marL="342900" marR="0" lvl="0" indent="-34290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Clinical Trial Application was submitted to the Drugs Controller General of India in July, 2010 to conduct a Phase 1 clinical trial of MVDP.</a:t>
            </a:r>
          </a:p>
          <a:p>
            <a:pPr marL="342900" marR="0" lvl="0" indent="-34290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4"/>
          <p:cNvCxnSpPr>
            <a:cxnSpLocks noChangeShapeType="1"/>
          </p:cNvCxnSpPr>
          <p:nvPr/>
        </p:nvCxnSpPr>
        <p:spPr bwMode="auto">
          <a:xfrm>
            <a:off x="381000" y="1905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b="83261"/>
          <a:stretch>
            <a:fillRect/>
          </a:stretch>
        </p:blipFill>
        <p:spPr bwMode="auto">
          <a:xfrm>
            <a:off x="181451" y="26504"/>
            <a:ext cx="8962549" cy="120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4025" y="400574"/>
            <a:ext cx="84613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1" hangingPunct="1"/>
            <a:endParaRPr lang="en-US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533400" y="1695974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3143774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defTabSz="457200" eaLnBrk="1" hangingPunct="1">
              <a:spcBef>
                <a:spcPct val="20000"/>
              </a:spcBef>
              <a:buFontTx/>
              <a:buChar char="–"/>
            </a:pPr>
            <a:endParaRPr lang="en-US">
              <a:latin typeface="Calibri" charset="0"/>
            </a:endParaRPr>
          </a:p>
          <a:p>
            <a:pPr marL="1143000" lvl="2" indent="-228600" defTabSz="457200" eaLnBrk="1" hangingPunct="1">
              <a:spcBef>
                <a:spcPct val="20000"/>
              </a:spcBef>
              <a:buFontTx/>
              <a:buChar char="•"/>
            </a:pPr>
            <a:endParaRPr lang="en-US">
              <a:latin typeface="Calibri" charset="0"/>
            </a:endParaRPr>
          </a:p>
          <a:p>
            <a:pPr marL="1143000" lvl="2" indent="-228600" defTabSz="457200" eaLnBrk="1" hangingPunct="1">
              <a:spcBef>
                <a:spcPct val="20000"/>
              </a:spcBef>
              <a:buFontTx/>
              <a:buChar char="•"/>
            </a:pPr>
            <a:endParaRPr lang="en-US">
              <a:latin typeface="Calibri" charset="0"/>
            </a:endParaRPr>
          </a:p>
          <a:p>
            <a:pPr marL="342900" indent="-342900" defTabSz="457200" eaLnBrk="1" hangingPunct="1">
              <a:spcBef>
                <a:spcPct val="20000"/>
              </a:spcBef>
              <a:buFontTx/>
              <a:buChar char="•"/>
            </a:pPr>
            <a:endParaRPr lang="en-US">
              <a:latin typeface="Calibri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533400" y="1391174"/>
            <a:ext cx="86106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82700" lvl="1" indent="-533400" algn="ctr" defTabSz="457200" eaLnBrk="1" hangingPunct="1">
              <a:spcBef>
                <a:spcPct val="20000"/>
              </a:spcBef>
            </a:pPr>
            <a:endParaRPr lang="en-US" b="1">
              <a:latin typeface="Calibri" charset="0"/>
            </a:endParaRPr>
          </a:p>
          <a:p>
            <a:pPr marL="1282700" lvl="1" indent="-533400" algn="ctr" defTabSz="457200" eaLnBrk="1" hangingPunct="1">
              <a:spcBef>
                <a:spcPct val="20000"/>
              </a:spcBef>
            </a:pPr>
            <a:endParaRPr lang="en-US" b="1">
              <a:latin typeface="Calibri" charset="0"/>
            </a:endParaRPr>
          </a:p>
          <a:p>
            <a:pPr marL="1282700" lvl="1" indent="-533400" algn="ctr" defTabSz="457200" eaLnBrk="1" hangingPunct="1">
              <a:spcBef>
                <a:spcPct val="20000"/>
              </a:spcBef>
            </a:pPr>
            <a:endParaRPr lang="en-US" b="1">
              <a:latin typeface="Calibri" charset="0"/>
            </a:endParaRP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304800" y="1001086"/>
            <a:ext cx="8610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Design of Phase 1 Clinical Study</a:t>
            </a: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>
          <a:xfrm>
            <a:off x="457200" y="1848374"/>
            <a:ext cx="8229600" cy="4373563"/>
          </a:xfrm>
          <a:prstGeom prst="rect">
            <a:avLst/>
          </a:prstGeom>
        </p:spPr>
        <p:txBody>
          <a:bodyPr/>
          <a:lstStyle/>
          <a:p>
            <a:pPr marL="342900" indent="-342900" defTabSz="4572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Study is sponsored by the Serum Institute of India, Ltd and will be conducted at a single hospital in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Pune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, India. </a:t>
            </a:r>
          </a:p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Study Objectives:</a:t>
            </a:r>
          </a:p>
          <a:p>
            <a:pPr marL="744538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Primary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to compare the safety of a single administration of 10 mg of inhaled MVDP aerosol given by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PuffHaler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or BD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Solovent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 a licensed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Edmonston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Zagreb measles vaccine given subcutaneously</a:t>
            </a:r>
          </a:p>
          <a:p>
            <a:pPr marL="744538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Safety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will be determined by the incidence of solicited and unsolicited adverse events, physical examination, clinical laboratory testing, and concomitant medication use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4538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Secondary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to compare the immune responses, as measured by ELISA and PRNT, induced by the three delivery methods</a:t>
            </a:r>
          </a:p>
          <a:p>
            <a:pPr marL="744538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4538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4538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b="83261"/>
          <a:stretch>
            <a:fillRect/>
          </a:stretch>
        </p:blipFill>
        <p:spPr bwMode="auto">
          <a:xfrm>
            <a:off x="1464968" y="177508"/>
            <a:ext cx="6853714" cy="91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501327" y="425345"/>
            <a:ext cx="8137525" cy="46166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Acknowledgements</a:t>
            </a:r>
          </a:p>
          <a:p>
            <a:pPr>
              <a:spcBef>
                <a:spcPct val="50000"/>
              </a:spcBef>
              <a:defRPr/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MMRHLB, CDC: Marcus Collins, Mark Papania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Georgia Tech: Mark Prausnitz and Chris Edens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CDC ARB: Jessica Ayers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Support from Georgia Research Alliance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1800" dirty="0" err="1" smtClean="0">
                <a:latin typeface="Arial" charset="0"/>
                <a:cs typeface="Arial" charset="0"/>
              </a:rPr>
              <a:t>Aktiv</a:t>
            </a:r>
            <a:r>
              <a:rPr lang="en-US" sz="1800" dirty="0" smtClean="0">
                <a:latin typeface="Arial" charset="0"/>
                <a:cs typeface="Arial" charset="0"/>
              </a:rPr>
              <a:t>-Dry, University of Colorado: Bob Sievers, Brian Quinn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SII: R </a:t>
            </a:r>
            <a:r>
              <a:rPr lang="en-US" sz="1800" dirty="0" err="1" smtClean="0">
                <a:latin typeface="Arial" charset="0"/>
                <a:cs typeface="Arial" charset="0"/>
              </a:rPr>
              <a:t>Dhere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JHU: Diane Griffin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Support from Bill and Melinda Gates Foundation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b="83261"/>
          <a:stretch>
            <a:fillRect/>
          </a:stretch>
        </p:blipFill>
        <p:spPr bwMode="auto">
          <a:xfrm>
            <a:off x="181451" y="5500025"/>
            <a:ext cx="8962549" cy="120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gra_Logo_20anniversar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1923" y="5673883"/>
            <a:ext cx="4019550" cy="7905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547" y="2608976"/>
            <a:ext cx="258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410200" y="2362200"/>
            <a:ext cx="35052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Structure of </a:t>
            </a:r>
            <a:b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myo-inositol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5319713"/>
            <a:ext cx="77724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SEM of dry powder containing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myo-inositol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(rice-derived) manufactured by CAN-BD. 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Inositol_ch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3276600"/>
            <a:ext cx="3429000" cy="1319213"/>
          </a:xfrm>
          <a:prstGeom prst="rect">
            <a:avLst/>
          </a:prstGeom>
        </p:spPr>
      </p:pic>
      <p:pic>
        <p:nvPicPr>
          <p:cNvPr id="5" name="Picture 5" descr="DM080910_D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62000" y="2057400"/>
            <a:ext cx="4332288" cy="3248025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38895" y="1053921"/>
            <a:ext cx="72937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Formulation of Measles Vaccine Dry Powder</a:t>
            </a:r>
          </a:p>
        </p:txBody>
      </p:sp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457200" y="19050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0" y="1917700"/>
            <a:ext cx="4191000" cy="487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Particles formed at &lt;60 °C from an aqueous solution containing 11% total dissolved solids (50 g/L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myo-inositol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25 g/L gelatin, 16 g/L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arginine-HCl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1 g/L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alanine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2.1 g/L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histidine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3.5 g/L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lactalbumin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hydrolysate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8.3 g/L MEM constituents, 3 g/L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tricine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pH 6.5 - 7.0).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Microparticles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averaged 1 µm in diameter and encased spherical virus particles averaged 120 nm.</a:t>
            </a:r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Mean viral potency of measles vaccine powder samples was 4.6 log CCID50 / 10 mg.</a:t>
            </a:r>
          </a:p>
        </p:txBody>
      </p:sp>
      <p:pic>
        <p:nvPicPr>
          <p:cNvPr id="3" name="Picture 3" descr="Freeze-Fracture-EM_graysc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912938"/>
            <a:ext cx="3748088" cy="4792662"/>
          </a:xfrm>
          <a:prstGeom prst="rect">
            <a:avLst/>
          </a:prstGeom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2700" y="914400"/>
            <a:ext cx="9144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FREEZE-FRACTURE SEM OF E-Z SUB-MICRON MEASLES VIRUS ENCASED IN MYO-INOSITOL-STABILIZED EXCIPIENT MICROPARTICLES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95" y="984321"/>
            <a:ext cx="8229600" cy="11430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Long-Term Objective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321" y="1484290"/>
            <a:ext cx="8229600" cy="1426335"/>
          </a:xfrm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To develop a microneedle-based patch that can successfully immunize an individual against measles virus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ompans_prausnitz2_m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569" y="3122143"/>
            <a:ext cx="4114800" cy="306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Vaccine Stability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Current WHO recommendations: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Store lyophilized vaccine at 2-8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Required stability is 7 days at 37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After reconstitution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multidose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vial, if not used within 8 hours, discard</a:t>
            </a:r>
          </a:p>
          <a:p>
            <a:pPr>
              <a:buClr>
                <a:srgbClr val="FF0000"/>
              </a:buClr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Dry Stability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Traditional vaccine rapidly loses titer after drying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0.43 logTCID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units lost after 1 day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Addition of 15%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trehalose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reduces loss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638" y="1323975"/>
            <a:ext cx="73247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Microneedles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70037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Micron-scale needles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Biologically inert: Stainless steel or titanium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Coated with dry vaccine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Vaccine rapidly dissolves in the skin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“ouch factor” is significantly decreased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426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edlespnas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4240" y="1123346"/>
            <a:ext cx="3086100" cy="2009775"/>
          </a:xfrm>
          <a:prstGeom prst="rect">
            <a:avLst/>
          </a:prstGeom>
        </p:spPr>
      </p:pic>
      <p:pic>
        <p:nvPicPr>
          <p:cNvPr id="3" name="Picture 2" descr="hollowneedle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9412" y="3471930"/>
            <a:ext cx="30861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collins\My Documents\My Pictures\ski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09800"/>
            <a:ext cx="64770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collins\My Documents\My Pictures\ski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09800"/>
            <a:ext cx="6477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4321" y="4807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Excipient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Selection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600200"/>
            <a:ext cx="8229600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CMC and F68 were added to increase coating effectiveness</a:t>
            </a:r>
          </a:p>
          <a:p>
            <a:pPr marL="342900" marR="0" lvl="0" indent="-342900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They negatively affect vaccine stability:</a:t>
            </a:r>
          </a:p>
          <a:p>
            <a:pPr marL="744538" marR="0" lvl="1" indent="-285750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2% CMC + 1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% F68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creates 2.48 logTCID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50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loss after 1 day</a:t>
            </a:r>
          </a:p>
          <a:p>
            <a:pPr marL="744538" marR="0" lvl="1" indent="-285750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addition of 15%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trehalose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reduces loss to 1.11 log units</a:t>
            </a:r>
          </a:p>
          <a:p>
            <a:pPr marL="744538" marR="0" lvl="1" indent="-285750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Replacing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trehalose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with 2.5% pig gelatin or 15%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myo-inositol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did not have a significant effect on stability</a:t>
            </a:r>
          </a:p>
          <a:p>
            <a:pPr marL="744538" marR="0" lvl="1" indent="-285750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LOG(TCID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per array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85801" y="1295400"/>
          <a:ext cx="7772399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VisID">
  <a:themeElements>
    <a:clrScheme name="3_VisID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_VisI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3_Vis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is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is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is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is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is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is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is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is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is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is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is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G:\master.ppt</Template>
  <TotalTime>5210</TotalTime>
  <Words>771</Words>
  <Application>Microsoft Office PowerPoint</Application>
  <PresentationFormat>On-screen Show (4:3)</PresentationFormat>
  <Paragraphs>127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master</vt:lpstr>
      <vt:lpstr>3_VisID</vt:lpstr>
      <vt:lpstr>Slide 1</vt:lpstr>
      <vt:lpstr>Slide 2</vt:lpstr>
      <vt:lpstr>Long-Term Objective</vt:lpstr>
      <vt:lpstr>Microneedles</vt:lpstr>
      <vt:lpstr>Slide 5</vt:lpstr>
      <vt:lpstr>Slide 6</vt:lpstr>
      <vt:lpstr>Slide 7</vt:lpstr>
      <vt:lpstr>Slide 8</vt:lpstr>
      <vt:lpstr>LOG(TCID50) per array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Vaccine Stability</vt:lpstr>
      <vt:lpstr>Slide 31</vt:lpstr>
    </vt:vector>
  </TitlesOfParts>
  <Company>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cdc</dc:creator>
  <cp:lastModifiedBy>Paul Rota</cp:lastModifiedBy>
  <cp:revision>239</cp:revision>
  <dcterms:created xsi:type="dcterms:W3CDTF">2004-01-15T22:45:36Z</dcterms:created>
  <dcterms:modified xsi:type="dcterms:W3CDTF">2011-03-14T13:32:19Z</dcterms:modified>
</cp:coreProperties>
</file>