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28.jpeg" ContentType="image/jpeg"/>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34.jpeg" ContentType="image/jpeg"/>
  <Override PartName="/ppt/media/image52.tif" ContentType="image/tiff"/>
  <Override PartName="/ppt/media/image7.png" ContentType="image/png"/>
  <Override PartName="/ppt/media/image8.png" ContentType="image/png"/>
  <Override PartName="/ppt/media/image9.jpeg" ContentType="image/jpeg"/>
  <Override PartName="/ppt/media/image10.png" ContentType="image/png"/>
  <Override PartName="/ppt/media/image29.jpeg" ContentType="image/jpeg"/>
  <Override PartName="/ppt/media/image11.png" ContentType="image/png"/>
  <Override PartName="/ppt/media/image12.jpeg" ContentType="image/jpeg"/>
  <Override PartName="/ppt/media/image13.jpeg" ContentType="image/jpeg"/>
  <Override PartName="/ppt/media/image14.jpeg" ContentType="image/jpeg"/>
  <Override PartName="/ppt/media/image15.png" ContentType="image/png"/>
  <Override PartName="/ppt/media/image16.jpeg" ContentType="image/jpeg"/>
  <Override PartName="/ppt/media/image18.jpeg" ContentType="image/jpeg"/>
  <Override PartName="/ppt/media/image19.jpeg" ContentType="image/jpeg"/>
  <Override PartName="/ppt/media/image22.png" ContentType="image/png"/>
  <Override PartName="/ppt/media/image20.jpeg" ContentType="image/jpeg"/>
  <Override PartName="/ppt/media/image21.jpeg" ContentType="image/jpeg"/>
  <Override PartName="/ppt/media/image54.png" ContentType="image/png"/>
  <Override PartName="/ppt/media/image23.png" ContentType="image/png"/>
  <Override PartName="/ppt/media/image35.wmf" ContentType="image/x-wmf"/>
  <Override PartName="/ppt/media/image24.jpeg" ContentType="image/jpeg"/>
  <Override PartName="/ppt/media/image25.png" ContentType="image/png"/>
  <Override PartName="/ppt/media/image26.jpeg" ContentType="image/jpeg"/>
  <Override PartName="/ppt/media/image27.jpeg" ContentType="image/jpeg"/>
  <Override PartName="/ppt/media/image47.png" ContentType="image/png"/>
  <Override PartName="/ppt/media/image30.jpeg" ContentType="image/jpeg"/>
  <Override PartName="/ppt/media/image32.png" ContentType="image/png"/>
  <Override PartName="/ppt/media/image31.jpeg" ContentType="image/jpeg"/>
  <Override PartName="/ppt/media/image33.wmf" ContentType="image/x-wmf"/>
  <Override PartName="/ppt/media/image36.png" ContentType="image/png"/>
  <Override PartName="/ppt/media/image37.jpeg" ContentType="image/jpeg"/>
  <Override PartName="/ppt/media/image38.png" ContentType="image/png"/>
  <Override PartName="/ppt/media/image39.jpeg" ContentType="image/jpeg"/>
  <Override PartName="/ppt/media/image40.jpeg" ContentType="image/jpeg"/>
  <Override PartName="/ppt/media/image41.jpeg" ContentType="image/jpeg"/>
  <Override PartName="/ppt/media/image42.jpeg" ContentType="image/jpeg"/>
  <Override PartName="/ppt/media/image43.png" ContentType="image/png"/>
  <Override PartName="/ppt/media/image49.jpeg" ContentType="image/jpeg"/>
  <Override PartName="/ppt/media/image44.jpeg" ContentType="image/jpeg"/>
  <Override PartName="/ppt/media/image45.png" ContentType="image/png"/>
  <Override PartName="/ppt/media/image46.png" ContentType="image/png"/>
  <Override PartName="/ppt/media/image48.png" ContentType="image/png"/>
  <Override PartName="/ppt/media/image50.jpeg" ContentType="image/jpeg"/>
  <Override PartName="/ppt/media/image51.jpeg" ContentType="image/jpeg"/>
  <Override PartName="/ppt/media/image53.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_rels/notesSlide14.xml.rels" ContentType="application/vnd.openxmlformats-package.relationships+xml"/>
  <Override PartName="/ppt/notesSlides/_rels/notesSlide6.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16.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17.xml.rels" ContentType="application/vnd.openxmlformats-package.relationships+xml"/>
  <Override PartName="/ppt/notesSlides/_rels/notesSlide19.xml.rels" ContentType="application/vnd.openxmlformats-package.relationships+xml"/>
  <Override PartName="/ppt/notesSlides/_rels/notesSlide21.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4.xml.rels" ContentType="application/vnd.openxmlformats-package.relationships+xml"/>
  <Override PartName="/ppt/notesSlides/_rels/notesSlide35.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x="9144000" cy="6858000"/>
  <p:notesSz cx="70104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146620720320142"/>
          <c:y val="0.0757445765412428"/>
          <c:w val="0.699588706091596"/>
          <c:h val="0.803529844343669"/>
        </c:manualLayout>
      </c:layout>
      <c:radarChart>
        <c:radarStyle val="marker"/>
        <c:varyColors val="0"/>
        <c:ser>
          <c:idx val="0"/>
          <c:order val="0"/>
          <c:tx>
            <c:strRef>
              <c:f>label 0</c:f>
              <c:strCache>
                <c:ptCount val="1"/>
                <c:pt idx="0">
                  <c:v>Non-clients (no health card)</c:v>
                </c:pt>
              </c:strCache>
            </c:strRef>
          </c:tx>
          <c:spPr>
            <a:solidFill>
              <a:srgbClr val="000000"/>
            </a:solidFill>
            <a:ln w="63360">
              <a:solidFill>
                <a:srgbClr val="000000"/>
              </a:solidFill>
              <a:prstDash val="sysDot"/>
              <a:round/>
            </a:ln>
          </c:spPr>
          <c:marker>
            <c:symbol val="triangle"/>
            <c:size val="18"/>
            <c:spPr>
              <a:solidFill>
                <a:srgbClr val="000000"/>
              </a:solidFill>
            </c:spPr>
          </c:marker>
          <c:dLbls>
            <c:txPr>
              <a:bodyPr wrap="square"/>
              <a:lstStyle/>
              <a:p>
                <a:pPr>
                  <a:defRPr b="0" sz="1000" spc="-1" strike="noStrike">
                    <a:solidFill>
                      <a:srgbClr val="000000"/>
                    </a:solidFill>
                    <a:latin typeface="Arial"/>
                  </a:defRPr>
                </a:pPr>
              </a:p>
            </c:txP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1"/>
                <c:pt idx="0">
                  <c:v>BURUNDI</c:v>
                </c:pt>
                <c:pt idx="1">
                  <c:v>NAMIBIA</c:v>
                </c:pt>
                <c:pt idx="2">
                  <c:v>MALI</c:v>
                </c:pt>
                <c:pt idx="3">
                  <c:v>BENIN</c:v>
                </c:pt>
                <c:pt idx="4">
                  <c:v>LESOTHO</c:v>
                </c:pt>
                <c:pt idx="5">
                  <c:v>SENEGAL</c:v>
                </c:pt>
                <c:pt idx="6">
                  <c:v>GUINEA</c:v>
                </c:pt>
                <c:pt idx="7">
                  <c:v>S. LEONE</c:v>
                </c:pt>
                <c:pt idx="8">
                  <c:v>S. LEONE</c:v>
                </c:pt>
                <c:pt idx="9">
                  <c:v>NIGER</c:v>
                </c:pt>
                <c:pt idx="10">
                  <c:v>BENIN</c:v>
                </c:pt>
                <c:pt idx="11">
                  <c:v>B-FASO</c:v>
                </c:pt>
                <c:pt idx="12">
                  <c:v>G-BISSAU</c:v>
                </c:pt>
                <c:pt idx="13">
                  <c:v>COTE D'IV</c:v>
                </c:pt>
                <c:pt idx="14">
                  <c:v>GAMBIA</c:v>
                </c:pt>
                <c:pt idx="15">
                  <c:v>TOGO</c:v>
                </c:pt>
                <c:pt idx="16">
                  <c:v>NIGER</c:v>
                </c:pt>
                <c:pt idx="17">
                  <c:v>COTE D'IV</c:v>
                </c:pt>
                <c:pt idx="18">
                  <c:v>BENIN</c:v>
                </c:pt>
                <c:pt idx="19">
                  <c:v>NAMIBIA</c:v>
                </c:pt>
                <c:pt idx="20">
                  <c:v>GHANA</c:v>
                </c:pt>
              </c:strCache>
            </c:strRef>
          </c:cat>
          <c:val>
            <c:numRef>
              <c:f>0</c:f>
              <c:numCache>
                <c:formatCode>General</c:formatCode>
                <c:ptCount val="21"/>
                <c:pt idx="0">
                  <c:v>90.3</c:v>
                </c:pt>
                <c:pt idx="1">
                  <c:v>46</c:v>
                </c:pt>
                <c:pt idx="2">
                  <c:v>56.4</c:v>
                </c:pt>
                <c:pt idx="3">
                  <c:v>90.7</c:v>
                </c:pt>
                <c:pt idx="4">
                  <c:v>18.5</c:v>
                </c:pt>
                <c:pt idx="5">
                  <c:v>39.7</c:v>
                </c:pt>
                <c:pt idx="6">
                  <c:v>38.2</c:v>
                </c:pt>
                <c:pt idx="7">
                  <c:v>70.5</c:v>
                </c:pt>
                <c:pt idx="8">
                  <c:v>77.1</c:v>
                </c:pt>
                <c:pt idx="9">
                  <c:v>71.6</c:v>
                </c:pt>
                <c:pt idx="10">
                  <c:v>63.9</c:v>
                </c:pt>
                <c:pt idx="11">
                  <c:v>91.8</c:v>
                </c:pt>
                <c:pt idx="12">
                  <c:v>62.9</c:v>
                </c:pt>
                <c:pt idx="13">
                  <c:v>65.2</c:v>
                </c:pt>
                <c:pt idx="14">
                  <c:v>89.4</c:v>
                </c:pt>
                <c:pt idx="15">
                  <c:v>89.7</c:v>
                </c:pt>
                <c:pt idx="16">
                  <c:v>69.3</c:v>
                </c:pt>
                <c:pt idx="17">
                  <c:v>80.5</c:v>
                </c:pt>
                <c:pt idx="18">
                  <c:v>61</c:v>
                </c:pt>
                <c:pt idx="19">
                  <c:v>64.9</c:v>
                </c:pt>
                <c:pt idx="20">
                  <c:v>32.7</c:v>
                </c:pt>
              </c:numCache>
            </c:numRef>
          </c:val>
        </c:ser>
        <c:ser>
          <c:idx val="1"/>
          <c:order val="1"/>
          <c:tx>
            <c:strRef>
              <c:f>label 1</c:f>
              <c:strCache>
                <c:ptCount val="1"/>
                <c:pt idx="0">
                  <c:v>RI Clients</c:v>
                </c:pt>
              </c:strCache>
            </c:strRef>
          </c:tx>
          <c:spPr>
            <a:solidFill>
              <a:srgbClr val="000000"/>
            </a:solidFill>
            <a:ln w="63360">
              <a:solidFill>
                <a:srgbClr val="000000"/>
              </a:solidFill>
              <a:round/>
            </a:ln>
          </c:spPr>
          <c:marker>
            <c:symbol val="square"/>
            <c:size val="15"/>
            <c:spPr>
              <a:solidFill>
                <a:srgbClr val="000000"/>
              </a:solidFill>
            </c:spPr>
          </c:marker>
          <c:dLbls>
            <c:txPr>
              <a:bodyPr wrap="square"/>
              <a:lstStyle/>
              <a:p>
                <a:pPr>
                  <a:defRPr b="0" sz="1000" spc="-1" strike="noStrike">
                    <a:solidFill>
                      <a:srgbClr val="000000"/>
                    </a:solidFill>
                    <a:latin typeface="Arial"/>
                  </a:defRPr>
                </a:pPr>
              </a:p>
            </c:txPr>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21"/>
                <c:pt idx="0">
                  <c:v>BURUNDI</c:v>
                </c:pt>
                <c:pt idx="1">
                  <c:v>NAMIBIA</c:v>
                </c:pt>
                <c:pt idx="2">
                  <c:v>MALI</c:v>
                </c:pt>
                <c:pt idx="3">
                  <c:v>BENIN</c:v>
                </c:pt>
                <c:pt idx="4">
                  <c:v>LESOTHO</c:v>
                </c:pt>
                <c:pt idx="5">
                  <c:v>SENEGAL</c:v>
                </c:pt>
                <c:pt idx="6">
                  <c:v>GUINEA</c:v>
                </c:pt>
                <c:pt idx="7">
                  <c:v>S. LEONE</c:v>
                </c:pt>
                <c:pt idx="8">
                  <c:v>S. LEONE</c:v>
                </c:pt>
                <c:pt idx="9">
                  <c:v>NIGER</c:v>
                </c:pt>
                <c:pt idx="10">
                  <c:v>BENIN</c:v>
                </c:pt>
                <c:pt idx="11">
                  <c:v>B-FASO</c:v>
                </c:pt>
                <c:pt idx="12">
                  <c:v>G-BISSAU</c:v>
                </c:pt>
                <c:pt idx="13">
                  <c:v>COTE D'IV</c:v>
                </c:pt>
                <c:pt idx="14">
                  <c:v>GAMBIA</c:v>
                </c:pt>
                <c:pt idx="15">
                  <c:v>TOGO</c:v>
                </c:pt>
                <c:pt idx="16">
                  <c:v>NIGER</c:v>
                </c:pt>
                <c:pt idx="17">
                  <c:v>COTE D'IV</c:v>
                </c:pt>
                <c:pt idx="18">
                  <c:v>BENIN</c:v>
                </c:pt>
                <c:pt idx="19">
                  <c:v>NAMIBIA</c:v>
                </c:pt>
                <c:pt idx="20">
                  <c:v>GHANA</c:v>
                </c:pt>
              </c:strCache>
            </c:strRef>
          </c:cat>
          <c:val>
            <c:numRef>
              <c:f>1</c:f>
              <c:numCache>
                <c:formatCode>General</c:formatCode>
                <c:ptCount val="21"/>
                <c:pt idx="0">
                  <c:v>96.5</c:v>
                </c:pt>
                <c:pt idx="1">
                  <c:v>74</c:v>
                </c:pt>
                <c:pt idx="2">
                  <c:v>86.8</c:v>
                </c:pt>
                <c:pt idx="3">
                  <c:v>92.1</c:v>
                </c:pt>
                <c:pt idx="4">
                  <c:v>71</c:v>
                </c:pt>
                <c:pt idx="5">
                  <c:v>86.4</c:v>
                </c:pt>
                <c:pt idx="6">
                  <c:v>80</c:v>
                </c:pt>
                <c:pt idx="7">
                  <c:v>83.5</c:v>
                </c:pt>
                <c:pt idx="8">
                  <c:v>89.9</c:v>
                </c:pt>
                <c:pt idx="9">
                  <c:v>78.1</c:v>
                </c:pt>
                <c:pt idx="10">
                  <c:v>81.2</c:v>
                </c:pt>
                <c:pt idx="11">
                  <c:v>95.9</c:v>
                </c:pt>
                <c:pt idx="12">
                  <c:v>85.6</c:v>
                </c:pt>
                <c:pt idx="13">
                  <c:v>79</c:v>
                </c:pt>
                <c:pt idx="14">
                  <c:v>98.6</c:v>
                </c:pt>
                <c:pt idx="15">
                  <c:v>88.4</c:v>
                </c:pt>
                <c:pt idx="16">
                  <c:v>74.2</c:v>
                </c:pt>
                <c:pt idx="17">
                  <c:v>90</c:v>
                </c:pt>
                <c:pt idx="18">
                  <c:v>85.5</c:v>
                </c:pt>
                <c:pt idx="19">
                  <c:v>84.2</c:v>
                </c:pt>
                <c:pt idx="20">
                  <c:v>91.4</c:v>
                </c:pt>
              </c:numCache>
            </c:numRef>
          </c:val>
        </c:ser>
        <c:axId val="28354339"/>
        <c:axId val="98002198"/>
      </c:radarChart>
      <c:catAx>
        <c:axId val="28354339"/>
        <c:scaling>
          <c:orientation val="maxMin"/>
        </c:scaling>
        <c:delete val="0"/>
        <c:axPos val="b"/>
        <c:majorGridlines>
          <c:spPr>
            <a:ln w="9360">
              <a:solidFill>
                <a:srgbClr val="878787"/>
              </a:solidFill>
              <a:round/>
            </a:ln>
          </c:spPr>
        </c:majorGridlines>
        <c:numFmt formatCode="General" sourceLinked="1"/>
        <c:majorTickMark val="out"/>
        <c:minorTickMark val="none"/>
        <c:tickLblPos val="nextTo"/>
        <c:spPr>
          <a:ln w="9360">
            <a:noFill/>
          </a:ln>
        </c:spPr>
        <c:txPr>
          <a:bodyPr/>
          <a:lstStyle/>
          <a:p>
            <a:pPr>
              <a:defRPr b="1" sz="1400" spc="-1" strike="noStrike">
                <a:solidFill>
                  <a:srgbClr val="000000"/>
                </a:solidFill>
                <a:latin typeface="Arial"/>
              </a:defRPr>
            </a:pPr>
          </a:p>
        </c:txPr>
        <c:crossAx val="98002198"/>
        <c:crosses val="autoZero"/>
        <c:auto val="1"/>
        <c:lblAlgn val="ctr"/>
        <c:lblOffset val="100"/>
        <c:noMultiLvlLbl val="0"/>
      </c:catAx>
      <c:valAx>
        <c:axId val="98002198"/>
        <c:scaling>
          <c:orientation val="minMax"/>
          <c:max val="100"/>
          <c:min val="0"/>
        </c:scaling>
        <c:delete val="0"/>
        <c:axPos val="l"/>
        <c:majorGridlines>
          <c:spPr>
            <a:ln w="9360">
              <a:solidFill>
                <a:srgbClr val="878787"/>
              </a:solidFill>
              <a:round/>
            </a:ln>
          </c:spPr>
        </c:majorGridlines>
        <c:numFmt formatCode="General" sourceLinked="0"/>
        <c:majorTickMark val="cross"/>
        <c:minorTickMark val="none"/>
        <c:tickLblPos val="nextTo"/>
        <c:spPr>
          <a:ln w="9360">
            <a:solidFill>
              <a:srgbClr val="878787"/>
            </a:solidFill>
            <a:round/>
          </a:ln>
        </c:spPr>
        <c:txPr>
          <a:bodyPr/>
          <a:lstStyle/>
          <a:p>
            <a:pPr>
              <a:defRPr b="1" sz="1800" spc="-1" strike="noStrike">
                <a:solidFill>
                  <a:srgbClr val="000000"/>
                </a:solidFill>
                <a:latin typeface="Arial"/>
              </a:defRPr>
            </a:pPr>
          </a:p>
        </c:txPr>
        <c:crossAx val="28354339"/>
        <c:crosses val="autoZero"/>
        <c:crossBetween val="midCat"/>
        <c:majorUnit val="20"/>
      </c:valAx>
      <c:spPr>
        <a:noFill/>
        <a:ln w="0">
          <a:noFill/>
        </a:ln>
      </c:spPr>
    </c:plotArea>
    <c:legend>
      <c:legendPos val="b"/>
      <c:overlay val="0"/>
      <c:spPr>
        <a:noFill/>
        <a:ln w="15840">
          <a:solidFill>
            <a:srgbClr val="000000"/>
          </a:solidFill>
          <a:round/>
        </a:ln>
      </c:spPr>
      <c:txPr>
        <a:bodyPr/>
        <a:lstStyle/>
        <a:p>
          <a:pPr>
            <a:defRPr b="1" sz="2000" spc="-1" strike="noStrike">
              <a:solidFill>
                <a:srgbClr val="000000"/>
              </a:solidFill>
              <a:latin typeface="Arial"/>
            </a:defRPr>
          </a:pPr>
        </a:p>
      </c:txPr>
    </c:legend>
    <c:plotVisOnly val="1"/>
    <c:dispBlanksAs val="gap"/>
  </c:chart>
  <c:spPr>
    <a:noFill/>
    <a:ln w="9360">
      <a:solidFill>
        <a:srgbClr val="d9d9d9"/>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percentStacked"/>
        <c:varyColors val="0"/>
        <c:ser>
          <c:idx val="0"/>
          <c:order val="0"/>
          <c:tx>
            <c:strRef>
              <c:f>label 0</c:f>
              <c:strCache>
                <c:ptCount val="1"/>
                <c:pt idx="0">
                  <c:v>Hse Not Visited</c:v>
                </c:pt>
              </c:strCache>
            </c:strRef>
          </c:tx>
          <c:spPr>
            <a:solidFill>
              <a:srgbClr val="008000"/>
            </a:solidFill>
            <a:ln w="0">
              <a:noFill/>
            </a:ln>
          </c:spPr>
          <c:invertIfNegative val="0"/>
          <c:dLbls>
            <c:numFmt formatCode="0%" sourceLinked="0"/>
            <c:txPr>
              <a:bodyPr wrap="square"/>
              <a:lstStyle/>
              <a:p>
                <a:pPr>
                  <a:defRPr b="0" sz="1800" spc="-1" strike="noStrike">
                    <a:solidFill>
                      <a:srgbClr val="000000"/>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10"/>
                <c:pt idx="0">
                  <c:v>Bauchi</c:v>
                </c:pt>
                <c:pt idx="1">
                  <c:v>Borno</c:v>
                </c:pt>
                <c:pt idx="2">
                  <c:v>Jigawa</c:v>
                </c:pt>
                <c:pt idx="3">
                  <c:v>Kano</c:v>
                </c:pt>
                <c:pt idx="4">
                  <c:v>Katsina</c:v>
                </c:pt>
                <c:pt idx="5">
                  <c:v>Kebbi</c:v>
                </c:pt>
                <c:pt idx="6">
                  <c:v>Niger</c:v>
                </c:pt>
                <c:pt idx="7">
                  <c:v>Sokoto</c:v>
                </c:pt>
                <c:pt idx="8">
                  <c:v>Zamfara</c:v>
                </c:pt>
                <c:pt idx="9">
                  <c:v>Total</c:v>
                </c:pt>
              </c:strCache>
            </c:strRef>
          </c:cat>
          <c:val>
            <c:numRef>
              <c:f>0</c:f>
              <c:numCache>
                <c:formatCode>General</c:formatCode>
                <c:ptCount val="10"/>
                <c:pt idx="0">
                  <c:v>0.0101137800252844</c:v>
                </c:pt>
                <c:pt idx="1">
                  <c:v>0.0274348422496571</c:v>
                </c:pt>
                <c:pt idx="2">
                  <c:v>0.037521815008726</c:v>
                </c:pt>
                <c:pt idx="3">
                  <c:v>0.0538497874350496</c:v>
                </c:pt>
                <c:pt idx="4">
                  <c:v>0.112017804154303</c:v>
                </c:pt>
                <c:pt idx="5">
                  <c:v>0.0568335588633288</c:v>
                </c:pt>
                <c:pt idx="6">
                  <c:v>0.0814814814814815</c:v>
                </c:pt>
                <c:pt idx="7">
                  <c:v>0.0987551867219917</c:v>
                </c:pt>
                <c:pt idx="8">
                  <c:v>0.0549019607843137</c:v>
                </c:pt>
                <c:pt idx="9">
                  <c:v>0.0624277456647399</c:v>
                </c:pt>
              </c:numCache>
            </c:numRef>
          </c:val>
        </c:ser>
        <c:ser>
          <c:idx val="1"/>
          <c:order val="1"/>
          <c:tx>
            <c:strRef>
              <c:f>label 1</c:f>
              <c:strCache>
                <c:ptCount val="1"/>
                <c:pt idx="0">
                  <c:v>Child Absent</c:v>
                </c:pt>
              </c:strCache>
            </c:strRef>
          </c:tx>
          <c:spPr>
            <a:solidFill>
              <a:srgbClr val="ffc000"/>
            </a:solidFill>
            <a:ln w="0">
              <a:noFill/>
            </a:ln>
          </c:spPr>
          <c:invertIfNegative val="0"/>
          <c:dLbls>
            <c:numFmt formatCode="0%" sourceLinked="0"/>
            <c:txPr>
              <a:bodyPr wrap="square"/>
              <a:lstStyle/>
              <a:p>
                <a:pPr>
                  <a:defRPr b="0" sz="1800" spc="-1" strike="noStrike">
                    <a:solidFill>
                      <a:srgbClr val="000000"/>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10"/>
                <c:pt idx="0">
                  <c:v>Bauchi</c:v>
                </c:pt>
                <c:pt idx="1">
                  <c:v>Borno</c:v>
                </c:pt>
                <c:pt idx="2">
                  <c:v>Jigawa</c:v>
                </c:pt>
                <c:pt idx="3">
                  <c:v>Kano</c:v>
                </c:pt>
                <c:pt idx="4">
                  <c:v>Katsina</c:v>
                </c:pt>
                <c:pt idx="5">
                  <c:v>Kebbi</c:v>
                </c:pt>
                <c:pt idx="6">
                  <c:v>Niger</c:v>
                </c:pt>
                <c:pt idx="7">
                  <c:v>Sokoto</c:v>
                </c:pt>
                <c:pt idx="8">
                  <c:v>Zamfara</c:v>
                </c:pt>
                <c:pt idx="9">
                  <c:v>Total</c:v>
                </c:pt>
              </c:strCache>
            </c:strRef>
          </c:cat>
          <c:val>
            <c:numRef>
              <c:f>1</c:f>
              <c:numCache>
                <c:formatCode>General</c:formatCode>
                <c:ptCount val="10"/>
                <c:pt idx="0">
                  <c:v>0.764854614412137</c:v>
                </c:pt>
                <c:pt idx="1">
                  <c:v>0.775034293552812</c:v>
                </c:pt>
                <c:pt idx="2">
                  <c:v>0.801919720767888</c:v>
                </c:pt>
                <c:pt idx="3">
                  <c:v>0.60651865847898</c:v>
                </c:pt>
                <c:pt idx="4">
                  <c:v>0.660979228486647</c:v>
                </c:pt>
                <c:pt idx="5">
                  <c:v>0.886332882273342</c:v>
                </c:pt>
                <c:pt idx="6">
                  <c:v>0.888888888888889</c:v>
                </c:pt>
                <c:pt idx="7">
                  <c:v>0.548547717842324</c:v>
                </c:pt>
                <c:pt idx="8">
                  <c:v>0.837908496732026</c:v>
                </c:pt>
                <c:pt idx="9">
                  <c:v>0.716868102995271</c:v>
                </c:pt>
              </c:numCache>
            </c:numRef>
          </c:val>
        </c:ser>
        <c:ser>
          <c:idx val="2"/>
          <c:order val="2"/>
          <c:tx>
            <c:strRef>
              <c:f>label 2</c:f>
              <c:strCache>
                <c:ptCount val="1"/>
                <c:pt idx="0">
                  <c:v>Non-Compliance</c:v>
                </c:pt>
              </c:strCache>
            </c:strRef>
          </c:tx>
          <c:spPr>
            <a:solidFill>
              <a:srgbClr val="ff0000"/>
            </a:solidFill>
            <a:ln w="0">
              <a:noFill/>
            </a:ln>
          </c:spPr>
          <c:invertIfNegative val="0"/>
          <c:dLbls>
            <c:numFmt formatCode="0%" sourceLinked="0"/>
            <c:txPr>
              <a:bodyPr wrap="square"/>
              <a:lstStyle/>
              <a:p>
                <a:pPr>
                  <a:defRPr b="0" sz="1800" spc="-1" strike="noStrike">
                    <a:solidFill>
                      <a:srgbClr val="000000"/>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10"/>
                <c:pt idx="0">
                  <c:v>Bauchi</c:v>
                </c:pt>
                <c:pt idx="1">
                  <c:v>Borno</c:v>
                </c:pt>
                <c:pt idx="2">
                  <c:v>Jigawa</c:v>
                </c:pt>
                <c:pt idx="3">
                  <c:v>Kano</c:v>
                </c:pt>
                <c:pt idx="4">
                  <c:v>Katsina</c:v>
                </c:pt>
                <c:pt idx="5">
                  <c:v>Kebbi</c:v>
                </c:pt>
                <c:pt idx="6">
                  <c:v>Niger</c:v>
                </c:pt>
                <c:pt idx="7">
                  <c:v>Sokoto</c:v>
                </c:pt>
                <c:pt idx="8">
                  <c:v>Zamfara</c:v>
                </c:pt>
                <c:pt idx="9">
                  <c:v>Total</c:v>
                </c:pt>
              </c:strCache>
            </c:strRef>
          </c:cat>
          <c:val>
            <c:numRef>
              <c:f>2</c:f>
              <c:numCache>
                <c:formatCode>General</c:formatCode>
                <c:ptCount val="10"/>
                <c:pt idx="0">
                  <c:v>0.225031605562579</c:v>
                </c:pt>
                <c:pt idx="1">
                  <c:v>0.197530864197531</c:v>
                </c:pt>
                <c:pt idx="2">
                  <c:v>0.160558464223386</c:v>
                </c:pt>
                <c:pt idx="3">
                  <c:v>0.339631554085971</c:v>
                </c:pt>
                <c:pt idx="4">
                  <c:v>0.22700296735905</c:v>
                </c:pt>
                <c:pt idx="5">
                  <c:v>0.0568335588633288</c:v>
                </c:pt>
                <c:pt idx="6">
                  <c:v>0.0296296296296296</c:v>
                </c:pt>
                <c:pt idx="7">
                  <c:v>0.352697095435685</c:v>
                </c:pt>
                <c:pt idx="8">
                  <c:v>0.10718954248366</c:v>
                </c:pt>
                <c:pt idx="9">
                  <c:v>0.22070415133999</c:v>
                </c:pt>
              </c:numCache>
            </c:numRef>
          </c:val>
        </c:ser>
        <c:gapWidth val="32"/>
        <c:overlap val="100"/>
        <c:axId val="14735025"/>
        <c:axId val="13639886"/>
      </c:barChart>
      <c:catAx>
        <c:axId val="14735025"/>
        <c:scaling>
          <c:orientation val="minMax"/>
        </c:scaling>
        <c:delete val="0"/>
        <c:axPos val="b"/>
        <c:numFmt formatCode="[$-409]mm/dd/yyyy" sourceLinked="1"/>
        <c:majorTickMark val="out"/>
        <c:minorTickMark val="none"/>
        <c:tickLblPos val="nextTo"/>
        <c:spPr>
          <a:ln w="9360">
            <a:solidFill>
              <a:srgbClr val="878787"/>
            </a:solidFill>
            <a:round/>
          </a:ln>
        </c:spPr>
        <c:txPr>
          <a:bodyPr rot="-3180000"/>
          <a:lstStyle/>
          <a:p>
            <a:pPr>
              <a:defRPr b="0" sz="1600" spc="-1" strike="noStrike">
                <a:solidFill>
                  <a:srgbClr val="000000"/>
                </a:solidFill>
                <a:latin typeface="Calibri"/>
              </a:defRPr>
            </a:pPr>
          </a:p>
        </c:txPr>
        <c:crossAx val="13639886"/>
        <c:crosses val="autoZero"/>
        <c:auto val="1"/>
        <c:lblAlgn val="ctr"/>
        <c:lblOffset val="100"/>
        <c:noMultiLvlLbl val="0"/>
      </c:catAx>
      <c:valAx>
        <c:axId val="13639886"/>
        <c:scaling>
          <c:orientation val="minMax"/>
        </c:scaling>
        <c:delete val="0"/>
        <c:axPos val="l"/>
        <c:majorGridlines>
          <c:spPr>
            <a:ln w="9360">
              <a:solidFill>
                <a:srgbClr val="878787"/>
              </a:solidFill>
              <a:round/>
            </a:ln>
          </c:spPr>
        </c:majorGridlines>
        <c:numFmt formatCode="0%" sourceLinked="0"/>
        <c:majorTickMark val="out"/>
        <c:minorTickMark val="none"/>
        <c:tickLblPos val="nextTo"/>
        <c:spPr>
          <a:ln w="9360">
            <a:solidFill>
              <a:srgbClr val="878787"/>
            </a:solidFill>
            <a:round/>
          </a:ln>
        </c:spPr>
        <c:txPr>
          <a:bodyPr/>
          <a:lstStyle/>
          <a:p>
            <a:pPr>
              <a:defRPr b="0" sz="1800" spc="-1" strike="noStrike">
                <a:solidFill>
                  <a:srgbClr val="000000"/>
                </a:solidFill>
                <a:latin typeface="Calibri"/>
              </a:defRPr>
            </a:pPr>
          </a:p>
        </c:txPr>
        <c:crossAx val="14735025"/>
        <c:crosses val="autoZero"/>
        <c:crossBetween val="between"/>
      </c:valAx>
      <c:spPr>
        <a:noFill/>
        <a:ln w="0">
          <a:noFill/>
        </a:ln>
      </c:spPr>
    </c:plotArea>
    <c:legend>
      <c:legendPos val="b"/>
      <c:overlay val="0"/>
      <c:spPr>
        <a:noFill/>
        <a:ln w="0">
          <a:noFill/>
        </a:ln>
      </c:spPr>
      <c:txPr>
        <a:bodyPr/>
        <a:lstStyle/>
        <a:p>
          <a:pPr>
            <a:defRPr b="0" sz="1800" spc="-1" strike="noStrike">
              <a:solidFill>
                <a:srgbClr val="000000"/>
              </a:solidFill>
              <a:latin typeface="Calibri"/>
            </a:defRPr>
          </a:pPr>
        </a:p>
      </c:txPr>
    </c:legend>
    <c:plotVisOnly val="1"/>
    <c:dispBlanksAs val="gap"/>
  </c:chart>
  <c:spPr>
    <a:noFill/>
    <a:ln w="9360">
      <a:solidFill>
        <a:srgbClr val="d9d9d9"/>
      </a:solidFill>
      <a:round/>
    </a:ln>
  </c:spPr>
</c:chartSpace>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layout>
        <c:manualLayout>
          <c:layoutTarget val="inner"/>
          <c:xMode val="edge"/>
          <c:yMode val="edge"/>
          <c:x val="0.0737447923377572"/>
          <c:y val="0.0317210348706412"/>
          <c:w val="0.861315122621655"/>
          <c:h val="0.908136482939633"/>
        </c:manualLayout>
      </c:layout>
      <c:barChart>
        <c:barDir val="col"/>
        <c:grouping val="clustered"/>
        <c:varyColors val="0"/>
        <c:ser>
          <c:idx val="0"/>
          <c:order val="0"/>
          <c:tx>
            <c:strRef>
              <c:f>label 0</c:f>
              <c:strCache>
                <c:ptCount val="1"/>
                <c:pt idx="0">
                  <c:v>Jan</c:v>
                </c:pt>
              </c:strCache>
            </c:strRef>
          </c:tx>
          <c:spPr>
            <a:gradFill>
              <a:gsLst>
                <a:gs pos="0">
                  <a:srgbClr val="77979a"/>
                </a:gs>
                <a:gs pos="100000">
                  <a:srgbClr val="9bc4c8"/>
                </a:gs>
              </a:gsLst>
              <a:lin ang="16200000"/>
            </a:gradFill>
            <a:ln w="0">
              <a:noFill/>
            </a:ln>
          </c:spPr>
          <c:invertIfNegative val="0"/>
          <c:dPt>
            <c:idx val="1"/>
            <c:invertIfNegative val="0"/>
            <c:spPr>
              <a:gradFill>
                <a:gsLst>
                  <a:gs pos="0">
                    <a:srgbClr val="77979a"/>
                  </a:gs>
                  <a:gs pos="100000">
                    <a:srgbClr val="9bc4c8"/>
                  </a:gs>
                </a:gsLst>
                <a:lin ang="16200000"/>
              </a:gradFill>
              <a:ln w="0">
                <a:noFill/>
              </a:ln>
            </c:spPr>
          </c:dPt>
          <c:dPt>
            <c:idx val="2"/>
            <c:invertIfNegative val="0"/>
            <c:spPr>
              <a:gradFill>
                <a:gsLst>
                  <a:gs pos="0">
                    <a:srgbClr val="77979a"/>
                  </a:gs>
                  <a:gs pos="100000">
                    <a:srgbClr val="9bc4c8"/>
                  </a:gs>
                </a:gsLst>
                <a:lin ang="16200000"/>
              </a:gradFill>
              <a:ln w="0">
                <a:noFill/>
              </a:ln>
            </c:spPr>
          </c:dPt>
          <c:dPt>
            <c:idx val="3"/>
            <c:invertIfNegative val="0"/>
            <c:spPr>
              <a:gradFill>
                <a:gsLst>
                  <a:gs pos="0">
                    <a:srgbClr val="77979a"/>
                  </a:gs>
                  <a:gs pos="100000">
                    <a:srgbClr val="9bc4c8"/>
                  </a:gs>
                </a:gsLst>
                <a:lin ang="16200000"/>
              </a:gradFill>
              <a:ln w="0">
                <a:noFill/>
              </a:ln>
            </c:spPr>
          </c:dPt>
          <c:dPt>
            <c:idx val="4"/>
            <c:invertIfNegative val="0"/>
            <c:spPr>
              <a:gradFill>
                <a:gsLst>
                  <a:gs pos="0">
                    <a:srgbClr val="77979a"/>
                  </a:gs>
                  <a:gs pos="100000">
                    <a:srgbClr val="9bc4c8"/>
                  </a:gs>
                </a:gsLst>
                <a:lin ang="16200000"/>
              </a:gradFill>
              <a:ln w="0">
                <a:noFill/>
              </a:ln>
            </c:spPr>
          </c:dPt>
          <c:dPt>
            <c:idx val="5"/>
            <c:invertIfNegative val="0"/>
            <c:spPr>
              <a:gradFill>
                <a:gsLst>
                  <a:gs pos="0">
                    <a:srgbClr val="77979a"/>
                  </a:gs>
                  <a:gs pos="100000">
                    <a:srgbClr val="9bc4c8"/>
                  </a:gs>
                </a:gsLst>
                <a:lin ang="16200000"/>
              </a:gradFill>
              <a:ln w="0">
                <a:noFill/>
              </a:ln>
            </c:spPr>
          </c:dPt>
          <c:dLbls>
            <c:numFmt formatCode="0%" sourceLinked="0"/>
            <c:dLbl>
              <c:idx val="1"/>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2"/>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3"/>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4"/>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5"/>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txPr>
              <a:bodyPr wrap="square"/>
              <a:lstStyle/>
              <a:p>
                <a:pPr>
                  <a:defRPr b="0" sz="1000" spc="-1" strike="noStrike">
                    <a:solidFill>
                      <a:srgbClr val="000000"/>
                    </a:solidFill>
                    <a:latin typeface="Arial"/>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6"/>
                <c:pt idx="0">
                  <c:v>National</c:v>
                </c:pt>
                <c:pt idx="1">
                  <c:v>Punjab</c:v>
                </c:pt>
                <c:pt idx="2">
                  <c:v>Sindh</c:v>
                </c:pt>
                <c:pt idx="3">
                  <c:v>KP</c:v>
                </c:pt>
                <c:pt idx="4">
                  <c:v>FATA</c:v>
                </c:pt>
                <c:pt idx="5">
                  <c:v>Balochistan</c:v>
                </c:pt>
              </c:strCache>
            </c:strRef>
          </c:cat>
          <c:val>
            <c:numRef>
              <c:f>0</c:f>
              <c:numCache>
                <c:formatCode>General</c:formatCode>
                <c:ptCount val="6"/>
                <c:pt idx="0">
                  <c:v>0.63</c:v>
                </c:pt>
                <c:pt idx="1">
                  <c:v>0.87</c:v>
                </c:pt>
                <c:pt idx="2">
                  <c:v>0.55</c:v>
                </c:pt>
                <c:pt idx="3">
                  <c:v>0.6</c:v>
                </c:pt>
                <c:pt idx="4">
                  <c:v>0.66</c:v>
                </c:pt>
                <c:pt idx="5">
                  <c:v>0.45</c:v>
                </c:pt>
              </c:numCache>
            </c:numRef>
          </c:val>
        </c:ser>
        <c:ser>
          <c:idx val="1"/>
          <c:order val="1"/>
          <c:tx>
            <c:strRef>
              <c:f>label 1</c:f>
              <c:strCache>
                <c:ptCount val="1"/>
                <c:pt idx="0">
                  <c:v>July</c:v>
                </c:pt>
              </c:strCache>
            </c:strRef>
          </c:tx>
          <c:spPr>
            <a:gradFill>
              <a:gsLst>
                <a:gs pos="0">
                  <a:srgbClr val="95afb0"/>
                </a:gs>
                <a:gs pos="100000">
                  <a:srgbClr val="c2e2e5"/>
                </a:gs>
              </a:gsLst>
              <a:lin ang="16200000"/>
            </a:gradFill>
            <a:ln w="0">
              <a:noFill/>
            </a:ln>
          </c:spPr>
          <c:invertIfNegative val="0"/>
          <c:dPt>
            <c:idx val="1"/>
            <c:invertIfNegative val="0"/>
            <c:spPr>
              <a:gradFill>
                <a:gsLst>
                  <a:gs pos="0">
                    <a:srgbClr val="95afb0"/>
                  </a:gs>
                  <a:gs pos="100000">
                    <a:srgbClr val="c2e2e5"/>
                  </a:gs>
                </a:gsLst>
                <a:lin ang="16200000"/>
              </a:gradFill>
              <a:ln w="0">
                <a:noFill/>
              </a:ln>
            </c:spPr>
          </c:dPt>
          <c:dPt>
            <c:idx val="2"/>
            <c:invertIfNegative val="0"/>
            <c:spPr>
              <a:gradFill>
                <a:gsLst>
                  <a:gs pos="0">
                    <a:srgbClr val="95afb0"/>
                  </a:gs>
                  <a:gs pos="100000">
                    <a:srgbClr val="c2e2e5"/>
                  </a:gs>
                </a:gsLst>
                <a:lin ang="16200000"/>
              </a:gradFill>
              <a:ln w="0">
                <a:noFill/>
              </a:ln>
            </c:spPr>
          </c:dPt>
          <c:dPt>
            <c:idx val="3"/>
            <c:invertIfNegative val="0"/>
            <c:spPr>
              <a:gradFill>
                <a:gsLst>
                  <a:gs pos="0">
                    <a:srgbClr val="95afb0"/>
                  </a:gs>
                  <a:gs pos="100000">
                    <a:srgbClr val="c2e2e5"/>
                  </a:gs>
                </a:gsLst>
                <a:lin ang="16200000"/>
              </a:gradFill>
              <a:ln w="0">
                <a:noFill/>
              </a:ln>
            </c:spPr>
          </c:dPt>
          <c:dPt>
            <c:idx val="4"/>
            <c:invertIfNegative val="0"/>
            <c:spPr>
              <a:gradFill>
                <a:gsLst>
                  <a:gs pos="0">
                    <a:srgbClr val="95afb0"/>
                  </a:gs>
                  <a:gs pos="100000">
                    <a:srgbClr val="c2e2e5"/>
                  </a:gs>
                </a:gsLst>
                <a:lin ang="16200000"/>
              </a:gradFill>
              <a:ln w="0">
                <a:noFill/>
              </a:ln>
            </c:spPr>
          </c:dPt>
          <c:dPt>
            <c:idx val="5"/>
            <c:invertIfNegative val="0"/>
            <c:spPr>
              <a:gradFill>
                <a:gsLst>
                  <a:gs pos="0">
                    <a:srgbClr val="95afb0"/>
                  </a:gs>
                  <a:gs pos="100000">
                    <a:srgbClr val="c2e2e5"/>
                  </a:gs>
                </a:gsLst>
                <a:lin ang="16200000"/>
              </a:gradFill>
              <a:ln w="0">
                <a:noFill/>
              </a:ln>
            </c:spPr>
          </c:dPt>
          <c:dLbls>
            <c:numFmt formatCode="0%" sourceLinked="0"/>
            <c:dLbl>
              <c:idx val="1"/>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2"/>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3"/>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4"/>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dLbl>
              <c:idx val="5"/>
              <c:txPr>
                <a:bodyPr wrap="square"/>
                <a:lstStyle/>
                <a:p>
                  <a:pPr>
                    <a:defRPr b="0" sz="1000" spc="-1" strike="noStrike">
                      <a:solidFill>
                        <a:srgbClr val="000000"/>
                      </a:solidFill>
                      <a:latin typeface="Arial"/>
                    </a:defRPr>
                  </a:pPr>
                </a:p>
              </c:txPr>
              <c:dLblPos val="outEnd"/>
              <c:showLegendKey val="0"/>
              <c:showVal val="0"/>
              <c:showCatName val="0"/>
              <c:showSerName val="0"/>
              <c:showPercent val="0"/>
              <c:separator>; </c:separator>
            </c:dLbl>
            <c:txPr>
              <a:bodyPr wrap="square"/>
              <a:lstStyle/>
              <a:p>
                <a:pPr>
                  <a:defRPr b="0" sz="1000" spc="-1" strike="noStrike">
                    <a:solidFill>
                      <a:srgbClr val="000000"/>
                    </a:solidFill>
                    <a:latin typeface="Arial"/>
                  </a:defRPr>
                </a:pPr>
              </a:p>
            </c:txPr>
            <c:dLblPos val="outEnd"/>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6"/>
                <c:pt idx="0">
                  <c:v>National</c:v>
                </c:pt>
                <c:pt idx="1">
                  <c:v>Punjab</c:v>
                </c:pt>
                <c:pt idx="2">
                  <c:v>Sindh</c:v>
                </c:pt>
                <c:pt idx="3">
                  <c:v>KP</c:v>
                </c:pt>
                <c:pt idx="4">
                  <c:v>FATA</c:v>
                </c:pt>
                <c:pt idx="5">
                  <c:v>Balochistan</c:v>
                </c:pt>
              </c:strCache>
            </c:strRef>
          </c:cat>
          <c:val>
            <c:numRef>
              <c:f>1</c:f>
              <c:numCache>
                <c:formatCode>General</c:formatCode>
                <c:ptCount val="6"/>
                <c:pt idx="0">
                  <c:v>0.72</c:v>
                </c:pt>
                <c:pt idx="1">
                  <c:v>0.83</c:v>
                </c:pt>
                <c:pt idx="2">
                  <c:v>0.65</c:v>
                </c:pt>
                <c:pt idx="3">
                  <c:v>0.68</c:v>
                </c:pt>
                <c:pt idx="4">
                  <c:v>0.72</c:v>
                </c:pt>
                <c:pt idx="5">
                  <c:v>0.7</c:v>
                </c:pt>
              </c:numCache>
            </c:numRef>
          </c:val>
        </c:ser>
        <c:gapWidth val="150"/>
        <c:overlap val="0"/>
        <c:axId val="59359734"/>
        <c:axId val="217206"/>
      </c:barChart>
      <c:catAx>
        <c:axId val="59359734"/>
        <c:scaling>
          <c:orientation val="minMax"/>
        </c:scaling>
        <c:delete val="0"/>
        <c:axPos val="b"/>
        <c:numFmt formatCode="[$-409]mm/dd/yyyy" sourceLinked="1"/>
        <c:majorTickMark val="out"/>
        <c:minorTickMark val="none"/>
        <c:tickLblPos val="nextTo"/>
        <c:spPr>
          <a:ln w="9360">
            <a:solidFill>
              <a:srgbClr val="878787"/>
            </a:solidFill>
            <a:round/>
          </a:ln>
        </c:spPr>
        <c:txPr>
          <a:bodyPr/>
          <a:lstStyle/>
          <a:p>
            <a:pPr>
              <a:defRPr b="0" sz="1000" spc="-1" strike="noStrike">
                <a:solidFill>
                  <a:srgbClr val="000000"/>
                </a:solidFill>
                <a:latin typeface="Arial"/>
              </a:defRPr>
            </a:pPr>
          </a:p>
        </c:txPr>
        <c:crossAx val="217206"/>
        <c:crosses val="autoZero"/>
        <c:auto val="1"/>
        <c:lblAlgn val="ctr"/>
        <c:lblOffset val="100"/>
        <c:noMultiLvlLbl val="0"/>
      </c:catAx>
      <c:valAx>
        <c:axId val="217206"/>
        <c:scaling>
          <c:orientation val="minMax"/>
        </c:scaling>
        <c:delete val="0"/>
        <c:axPos val="l"/>
        <c:numFmt formatCode="0%"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Arial"/>
              </a:defRPr>
            </a:pPr>
          </a:p>
        </c:txPr>
        <c:crossAx val="59359734"/>
        <c:crosses val="autoZero"/>
        <c:crossBetween val="between"/>
      </c:valAx>
      <c:spPr>
        <a:noFill/>
        <a:ln w="0">
          <a:noFill/>
        </a:ln>
      </c:spPr>
    </c:plotArea>
    <c:legend>
      <c:legendPos val="r"/>
      <c:overlay val="0"/>
      <c:spPr>
        <a:noFill/>
        <a:ln w="0">
          <a:noFill/>
        </a:ln>
      </c:spPr>
      <c:txPr>
        <a:bodyPr/>
        <a:lstStyle/>
        <a:p>
          <a:pPr>
            <a:defRPr b="0" sz="1000" spc="-1" strike="noStrike">
              <a:solidFill>
                <a:srgbClr val="000000"/>
              </a:solidFill>
              <a:latin typeface="Arial"/>
            </a:defRPr>
          </a:pPr>
        </a:p>
      </c:txPr>
    </c:legend>
    <c:plotVisOnly val="1"/>
    <c:dispBlanksAs val="gap"/>
  </c:chart>
  <c:spPr>
    <a:noFill/>
    <a:ln w="9360">
      <a:solidFill>
        <a:srgbClr val="d9d9d9"/>
      </a:solidFill>
      <a:round/>
    </a:ln>
  </c:spPr>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lang="en-US" sz="2800" spc="-1" strike="noStrike">
                <a:solidFill>
                  <a:srgbClr val="000000"/>
                </a:solidFill>
                <a:latin typeface="Calibri"/>
              </a:defRPr>
            </a:pPr>
            <a:r>
              <a:rPr b="1" lang="en-US" sz="2800" spc="-1" strike="noStrike">
                <a:solidFill>
                  <a:srgbClr val="000000"/>
                </a:solidFill>
                <a:latin typeface="Calibri"/>
              </a:rPr>
              <a:t>Refusals Reported &amp; Converted in Pakistan
during Jan-Jul 2012*</a:t>
            </a:r>
          </a:p>
        </c:rich>
      </c:tx>
      <c:layout>
        <c:manualLayout>
          <c:xMode val="edge"/>
          <c:yMode val="edge"/>
          <c:x val="0.115663789030623"/>
          <c:y val="0.0195392242636337"/>
        </c:manualLayout>
      </c:layout>
      <c:overlay val="0"/>
      <c:spPr>
        <a:noFill/>
        <a:ln w="0">
          <a:noFill/>
        </a:ln>
      </c:spPr>
    </c:title>
    <c:autoTitleDeleted val="0"/>
    <c:plotArea>
      <c:barChart>
        <c:barDir val="col"/>
        <c:grouping val="clustered"/>
        <c:varyColors val="0"/>
        <c:ser>
          <c:idx val="0"/>
          <c:order val="0"/>
          <c:tx>
            <c:strRef>
              <c:f>label 0</c:f>
              <c:strCache>
                <c:ptCount val="1"/>
                <c:pt idx="0">
                  <c:v>Reported (#)</c:v>
                </c:pt>
              </c:strCache>
            </c:strRef>
          </c:tx>
          <c:spPr>
            <a:solidFill>
              <a:srgbClr val="4f81bd"/>
            </a:solidFill>
            <a:ln w="0">
              <a:noFill/>
            </a:ln>
          </c:spPr>
          <c:invertIfNegative val="0"/>
          <c:dLbls>
            <c:numFmt formatCode="General" sourceLinked="0"/>
            <c:txPr>
              <a:bodyPr wrap="square"/>
              <a:lstStyle/>
              <a:p>
                <a:pPr>
                  <a:defRPr b="0" sz="1400" spc="-1" strike="noStrike">
                    <a:solidFill>
                      <a:srgbClr val="000000"/>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5"/>
                <c:pt idx="0">
                  <c:v>January</c:v>
                </c:pt>
                <c:pt idx="1">
                  <c:v>March</c:v>
                </c:pt>
                <c:pt idx="2">
                  <c:v>April</c:v>
                </c:pt>
                <c:pt idx="3">
                  <c:v>June</c:v>
                </c:pt>
                <c:pt idx="4">
                  <c:v>July</c:v>
                </c:pt>
              </c:strCache>
            </c:strRef>
          </c:cat>
          <c:val>
            <c:numRef>
              <c:f>0</c:f>
              <c:numCache>
                <c:formatCode>General</c:formatCode>
                <c:ptCount val="5"/>
                <c:pt idx="0">
                  <c:v>58742</c:v>
                </c:pt>
                <c:pt idx="1">
                  <c:v>43041</c:v>
                </c:pt>
                <c:pt idx="2">
                  <c:v>25293</c:v>
                </c:pt>
                <c:pt idx="3">
                  <c:v>27272</c:v>
                </c:pt>
                <c:pt idx="4">
                  <c:v>41219</c:v>
                </c:pt>
              </c:numCache>
            </c:numRef>
          </c:val>
        </c:ser>
        <c:ser>
          <c:idx val="1"/>
          <c:order val="1"/>
          <c:tx>
            <c:strRef>
              <c:f>label 1</c:f>
              <c:strCache>
                <c:ptCount val="1"/>
                <c:pt idx="0">
                  <c:v>Converted (#)</c:v>
                </c:pt>
              </c:strCache>
            </c:strRef>
          </c:tx>
          <c:spPr>
            <a:solidFill>
              <a:srgbClr val="c0504d"/>
            </a:solidFill>
            <a:ln w="0">
              <a:noFill/>
            </a:ln>
          </c:spPr>
          <c:invertIfNegative val="0"/>
          <c:dLbls>
            <c:numFmt formatCode="General" sourceLinked="0"/>
            <c:txPr>
              <a:bodyPr wrap="square"/>
              <a:lstStyle/>
              <a:p>
                <a:pPr>
                  <a:defRPr b="0" sz="1400" spc="-1" strike="noStrike">
                    <a:solidFill>
                      <a:srgbClr val="000000"/>
                    </a:solidFill>
                    <a:latin typeface="Calibri"/>
                  </a:defRPr>
                </a:pPr>
              </a:p>
            </c:txPr>
            <c:dLblPos val="inBase"/>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5"/>
                <c:pt idx="0">
                  <c:v>January</c:v>
                </c:pt>
                <c:pt idx="1">
                  <c:v>March</c:v>
                </c:pt>
                <c:pt idx="2">
                  <c:v>April</c:v>
                </c:pt>
                <c:pt idx="3">
                  <c:v>June</c:v>
                </c:pt>
                <c:pt idx="4">
                  <c:v>July</c:v>
                </c:pt>
              </c:strCache>
            </c:strRef>
          </c:cat>
          <c:val>
            <c:numRef>
              <c:f>1</c:f>
              <c:numCache>
                <c:formatCode>General</c:formatCode>
                <c:ptCount val="5"/>
                <c:pt idx="0">
                  <c:v>18614</c:v>
                </c:pt>
                <c:pt idx="1">
                  <c:v>16944</c:v>
                </c:pt>
                <c:pt idx="2">
                  <c:v>12612</c:v>
                </c:pt>
                <c:pt idx="3">
                  <c:v>14597</c:v>
                </c:pt>
                <c:pt idx="4">
                  <c:v>27934</c:v>
                </c:pt>
              </c:numCache>
            </c:numRef>
          </c:val>
        </c:ser>
        <c:gapWidth val="150"/>
        <c:overlap val="0"/>
        <c:axId val="22319229"/>
        <c:axId val="1062812"/>
      </c:barChart>
      <c:lineChart>
        <c:grouping val="standard"/>
        <c:varyColors val="0"/>
        <c:ser>
          <c:idx val="2"/>
          <c:order val="2"/>
          <c:tx>
            <c:strRef>
              <c:f>label 2</c:f>
              <c:strCache>
                <c:ptCount val="1"/>
                <c:pt idx="0">
                  <c:v>Converted (%)</c:v>
                </c:pt>
              </c:strCache>
            </c:strRef>
          </c:tx>
          <c:spPr>
            <a:solidFill>
              <a:srgbClr val="98b855"/>
            </a:solidFill>
            <a:ln w="38160">
              <a:solidFill>
                <a:srgbClr val="98b855"/>
              </a:solidFill>
              <a:round/>
            </a:ln>
          </c:spPr>
          <c:dLbls>
            <c:numFmt formatCode="General" sourceLinked="0"/>
            <c:txPr>
              <a:bodyPr wrap="square"/>
              <a:lstStyle/>
              <a:p>
                <a:pPr>
                  <a:defRPr b="1" sz="1200" spc="-1" strike="noStrike">
                    <a:solidFill>
                      <a:srgbClr val="000000"/>
                    </a:solidFill>
                    <a:latin typeface="Calibri"/>
                  </a:defRPr>
                </a:pPr>
              </a:p>
            </c:txPr>
            <c:dLblPos val="ctr"/>
            <c:showLegendKey val="0"/>
            <c:showVal val="1"/>
            <c:showCatName val="0"/>
            <c:showSerName val="0"/>
            <c:showPercent val="0"/>
            <c:separator>; </c:separator>
            <c:showLeaderLines val="0"/>
            <c:extLst>
              <c:ext xmlns:c15="http://schemas.microsoft.com/office/drawing/2012/chart" uri="{CE6537A1-D6FC-4f65-9D91-7224C49458BB}">
                <c15:showLeaderLines val="0"/>
              </c:ext>
            </c:extLst>
          </c:dLbls>
          <c:cat>
            <c:strRef>
              <c:f>categories</c:f>
              <c:strCache>
                <c:ptCount val="5"/>
                <c:pt idx="0">
                  <c:v>January</c:v>
                </c:pt>
                <c:pt idx="1">
                  <c:v>March</c:v>
                </c:pt>
                <c:pt idx="2">
                  <c:v>April</c:v>
                </c:pt>
                <c:pt idx="3">
                  <c:v>June</c:v>
                </c:pt>
                <c:pt idx="4">
                  <c:v>July</c:v>
                </c:pt>
              </c:strCache>
            </c:strRef>
          </c:cat>
          <c:val>
            <c:numRef>
              <c:f>2</c:f>
              <c:numCache>
                <c:formatCode>General</c:formatCode>
                <c:ptCount val="5"/>
                <c:pt idx="0">
                  <c:v>32</c:v>
                </c:pt>
                <c:pt idx="1">
                  <c:v>39</c:v>
                </c:pt>
                <c:pt idx="2">
                  <c:v>50</c:v>
                </c:pt>
                <c:pt idx="3">
                  <c:v>54</c:v>
                </c:pt>
                <c:pt idx="4">
                  <c:v>68</c:v>
                </c:pt>
              </c:numCache>
            </c:numRef>
          </c:val>
          <c:smooth val="0"/>
        </c:ser>
        <c:hiLowLines>
          <c:spPr>
            <a:ln w="0">
              <a:noFill/>
            </a:ln>
          </c:spPr>
        </c:hiLowLines>
        <c:marker val="1"/>
        <c:axId val="50336950"/>
        <c:axId val="98647131"/>
      </c:lineChart>
      <c:catAx>
        <c:axId val="22319229"/>
        <c:scaling>
          <c:orientation val="minMax"/>
        </c:scaling>
        <c:delete val="0"/>
        <c:axPos val="b"/>
        <c:numFmt formatCode="[$-409]mm/dd/yyyy" sourceLinked="1"/>
        <c:majorTickMark val="out"/>
        <c:minorTickMark val="none"/>
        <c:tickLblPos val="nextTo"/>
        <c:spPr>
          <a:ln w="9360">
            <a:solidFill>
              <a:srgbClr val="878787"/>
            </a:solidFill>
            <a:round/>
          </a:ln>
        </c:spPr>
        <c:txPr>
          <a:bodyPr/>
          <a:lstStyle/>
          <a:p>
            <a:pPr>
              <a:defRPr b="0" sz="2400" spc="-1" strike="noStrike">
                <a:solidFill>
                  <a:srgbClr val="000000"/>
                </a:solidFill>
                <a:latin typeface="Calibri"/>
              </a:defRPr>
            </a:pPr>
          </a:p>
        </c:txPr>
        <c:crossAx val="1062812"/>
        <c:crosses val="autoZero"/>
        <c:auto val="1"/>
        <c:lblAlgn val="ctr"/>
        <c:lblOffset val="100"/>
        <c:noMultiLvlLbl val="0"/>
      </c:catAx>
      <c:valAx>
        <c:axId val="1062812"/>
        <c:scaling>
          <c:orientation val="minMax"/>
        </c:scaling>
        <c:delete val="0"/>
        <c:axPos val="l"/>
        <c:majorGridlines>
          <c:spPr>
            <a:ln w="9360">
              <a:solidFill>
                <a:srgbClr val="878787"/>
              </a:solidFill>
              <a:round/>
            </a:ln>
          </c:spPr>
        </c:majorGridlines>
        <c:numFmt formatCode="General" sourceLinked="0"/>
        <c:majorTickMark val="out"/>
        <c:minorTickMark val="none"/>
        <c:tickLblPos val="nextTo"/>
        <c:spPr>
          <a:ln w="9360">
            <a:solidFill>
              <a:srgbClr val="878787"/>
            </a:solidFill>
            <a:round/>
          </a:ln>
        </c:spPr>
        <c:txPr>
          <a:bodyPr/>
          <a:lstStyle/>
          <a:p>
            <a:pPr>
              <a:defRPr b="0" sz="1400" spc="-1" strike="noStrike">
                <a:solidFill>
                  <a:srgbClr val="000000"/>
                </a:solidFill>
                <a:latin typeface="Calibri"/>
              </a:defRPr>
            </a:pPr>
          </a:p>
        </c:txPr>
        <c:crossAx val="22319229"/>
        <c:crosses val="autoZero"/>
        <c:crossBetween val="between"/>
      </c:valAx>
      <c:catAx>
        <c:axId val="50336950"/>
        <c:scaling>
          <c:orientation val="minMax"/>
        </c:scaling>
        <c:delete val="1"/>
        <c:axPos val="t"/>
        <c:numFmt formatCode="[$-409]mm/dd/yyyy" sourceLinked="1"/>
        <c:majorTickMark val="out"/>
        <c:minorTickMark val="none"/>
        <c:tickLblPos val="nextTo"/>
        <c:spPr>
          <a:ln w="9360">
            <a:solidFill>
              <a:srgbClr val="878787"/>
            </a:solidFill>
            <a:round/>
          </a:ln>
        </c:spPr>
        <c:txPr>
          <a:bodyPr/>
          <a:lstStyle/>
          <a:p>
            <a:pPr>
              <a:defRPr b="0" sz="1000" spc="-1" strike="noStrike">
                <a:solidFill>
                  <a:srgbClr val="000000"/>
                </a:solidFill>
                <a:latin typeface="Calibri"/>
              </a:defRPr>
            </a:pPr>
          </a:p>
        </c:txPr>
        <c:crossAx val="98647131"/>
        <c:auto val="1"/>
        <c:lblAlgn val="ctr"/>
        <c:lblOffset val="100"/>
        <c:noMultiLvlLbl val="0"/>
      </c:catAx>
      <c:valAx>
        <c:axId val="98647131"/>
        <c:scaling>
          <c:orientation val="minMax"/>
        </c:scaling>
        <c:delete val="0"/>
        <c:axPos val="r"/>
        <c:numFmt formatCode="General" sourceLinked="0"/>
        <c:majorTickMark val="out"/>
        <c:minorTickMark val="none"/>
        <c:tickLblPos val="nextTo"/>
        <c:spPr>
          <a:ln w="9360">
            <a:solidFill>
              <a:srgbClr val="878787"/>
            </a:solidFill>
            <a:round/>
          </a:ln>
        </c:spPr>
        <c:txPr>
          <a:bodyPr/>
          <a:lstStyle/>
          <a:p>
            <a:pPr>
              <a:defRPr b="0" sz="1000" spc="-1" strike="noStrike">
                <a:solidFill>
                  <a:srgbClr val="000000"/>
                </a:solidFill>
                <a:latin typeface="Calibri"/>
              </a:defRPr>
            </a:pPr>
          </a:p>
        </c:txPr>
        <c:crossAx val="50336950"/>
        <c:crosses val="max"/>
        <c:crossBetween val="between"/>
      </c:valAx>
      <c:spPr>
        <a:noFill/>
        <a:ln w="0">
          <a:noFill/>
        </a:ln>
      </c:spPr>
    </c:plotArea>
    <c:legend>
      <c:legendPos val="b"/>
      <c:overlay val="0"/>
      <c:spPr>
        <a:noFill/>
        <a:ln w="0">
          <a:noFill/>
        </a:ln>
      </c:spPr>
      <c:txPr>
        <a:bodyPr/>
        <a:lstStyle/>
        <a:p>
          <a:pPr>
            <a:defRPr b="0" sz="2400" spc="-1" strike="noStrike">
              <a:solidFill>
                <a:srgbClr val="000000"/>
              </a:solidFill>
              <a:latin typeface="Calibri"/>
            </a:defRPr>
          </a:pPr>
        </a:p>
      </c:txPr>
    </c:legend>
    <c:plotVisOnly val="1"/>
    <c:dispBlanksAs val="gap"/>
  </c:chart>
  <c:spPr>
    <a:noFill/>
    <a:ln w="9360">
      <a:solidFill>
        <a:srgbClr val="d9d9d9"/>
      </a:solidFill>
      <a:round/>
    </a:ln>
  </c:spPr>
</c:chartSpace>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3200" spc="-1" strike="noStrike">
                <a:solidFill>
                  <a:srgbClr val="000000"/>
                </a:solidFill>
                <a:latin typeface="Arial"/>
              </a:rPr>
              <a:t>Click to move the slide</a:t>
            </a:r>
            <a:endParaRPr b="0" lang="en-US" sz="3200" spc="-1" strike="noStrike">
              <a:solidFill>
                <a:srgbClr val="000000"/>
              </a:solidFill>
              <a:latin typeface="Arial"/>
            </a:endParaRPr>
          </a:p>
        </p:txBody>
      </p:sp>
      <p:sp>
        <p:nvSpPr>
          <p:cNvPr id="244"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245"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246"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247"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248"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6F40A775-4AC0-4C31-9A9A-8C591B180714}"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sldImg"/>
          </p:nvPr>
        </p:nvSpPr>
        <p:spPr>
          <a:xfrm>
            <a:off x="1181160" y="696960"/>
            <a:ext cx="4647960" cy="3485880"/>
          </a:xfrm>
          <a:prstGeom prst="rect">
            <a:avLst/>
          </a:prstGeom>
        </p:spPr>
      </p:sp>
      <p:sp>
        <p:nvSpPr>
          <p:cNvPr id="447"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Out of actual cases n=77 cases 2012</a:t>
            </a:r>
            <a:endParaRPr b="0" lang="en-US" sz="2000" spc="-1" strike="noStrike">
              <a:latin typeface="Arial"/>
            </a:endParaRPr>
          </a:p>
          <a:p>
            <a:pPr marL="216000" indent="-216000">
              <a:lnSpc>
                <a:spcPct val="100000"/>
              </a:lnSpc>
            </a:pPr>
            <a:r>
              <a:rPr b="0" lang="en-US" sz="2000" spc="-1" strike="noStrike">
                <a:latin typeface="Arial"/>
              </a:rPr>
              <a:t>Close to nomadic cases katsina state  (CDC nomadic cases; 9 AFP compatible in fulani)</a:t>
            </a:r>
            <a:endParaRPr b="0" lang="en-US" sz="2000" spc="-1" strike="noStrike">
              <a:latin typeface="Arial"/>
            </a:endParaRPr>
          </a:p>
          <a:p>
            <a:pPr marL="216000" indent="-216000">
              <a:lnSpc>
                <a:spcPct val="100000"/>
              </a:lnSpc>
            </a:pPr>
            <a:r>
              <a:rPr b="0" lang="en-US" sz="2000" spc="-1" strike="noStrike">
                <a:latin typeface="Arial"/>
              </a:rPr>
              <a:t>Concerns because can bring it to Niger or Mali; nomadic connections risk</a:t>
            </a:r>
            <a:endParaRPr b="0" lang="en-US" sz="2000" spc="-1" strike="noStrike">
              <a:latin typeface="Arial"/>
            </a:endParaRPr>
          </a:p>
        </p:txBody>
      </p:sp>
      <p:sp>
        <p:nvSpPr>
          <p:cNvPr id="448"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E84C383F-32CE-45AB-AC96-12EDE12176AB}"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Img"/>
          </p:nvPr>
        </p:nvSpPr>
        <p:spPr>
          <a:xfrm>
            <a:off x="1181160" y="696960"/>
            <a:ext cx="4647960" cy="3485880"/>
          </a:xfrm>
          <a:prstGeom prst="rect">
            <a:avLst/>
          </a:prstGeom>
        </p:spPr>
      </p:sp>
      <p:sp>
        <p:nvSpPr>
          <p:cNvPr id="450"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Special Investigation Tool:</a:t>
            </a:r>
            <a:endParaRPr b="0" lang="en-US" sz="2000" spc="-1" strike="noStrike">
              <a:latin typeface="Arial"/>
            </a:endParaRPr>
          </a:p>
          <a:p>
            <a:pPr marL="216000" indent="-216000">
              <a:lnSpc>
                <a:spcPct val="100000"/>
              </a:lnSpc>
            </a:pPr>
            <a:r>
              <a:rPr b="0" lang="en-US" sz="2000" spc="-1" strike="noStrike">
                <a:latin typeface="Arial"/>
              </a:rPr>
              <a:t>including social elements with operational causes</a:t>
            </a:r>
            <a:endParaRPr b="0" lang="en-US" sz="2000" spc="-1" strike="noStrike">
              <a:latin typeface="Arial"/>
            </a:endParaRPr>
          </a:p>
          <a:p>
            <a:pPr marL="216000" indent="-216000">
              <a:lnSpc>
                <a:spcPct val="100000"/>
              </a:lnSpc>
            </a:pPr>
            <a:r>
              <a:rPr b="0" lang="en-US" sz="2000" spc="-1" strike="noStrike">
                <a:latin typeface="Arial"/>
              </a:rPr>
              <a:t>- Confirmed case; zero AFP case; high % of missed children; high % refusals or missed children due to social reasons;</a:t>
            </a:r>
            <a:endParaRPr b="0" lang="en-US" sz="2000" spc="-1" strike="noStrike">
              <a:latin typeface="Arial"/>
            </a:endParaRPr>
          </a:p>
          <a:p>
            <a:pPr marL="216000" indent="-216000">
              <a:lnSpc>
                <a:spcPct val="100000"/>
              </a:lnSpc>
            </a:pPr>
            <a:r>
              <a:rPr b="0" lang="en-US" sz="2000" spc="-1" strike="noStrike">
                <a:latin typeface="Arial"/>
              </a:rPr>
              <a:t>Page 7 may report; </a:t>
            </a:r>
            <a:endParaRPr b="0" lang="en-US" sz="2000" spc="-1" strike="noStrike">
              <a:latin typeface="Arial"/>
            </a:endParaRPr>
          </a:p>
        </p:txBody>
      </p:sp>
      <p:sp>
        <p:nvSpPr>
          <p:cNvPr id="451"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37557E7B-FA93-4C35-863E-6DF593054E72}"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PlaceHolder 1"/>
          <p:cNvSpPr>
            <a:spLocks noGrp="1"/>
          </p:cNvSpPr>
          <p:nvPr>
            <p:ph type="sldImg"/>
          </p:nvPr>
        </p:nvSpPr>
        <p:spPr>
          <a:xfrm>
            <a:off x="1181160" y="696960"/>
            <a:ext cx="4647960" cy="3485880"/>
          </a:xfrm>
          <a:prstGeom prst="rect">
            <a:avLst/>
          </a:prstGeom>
        </p:spPr>
      </p:sp>
      <p:sp>
        <p:nvSpPr>
          <p:cNvPr id="453"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Team not visiting; poor team performance; refusals due to team performance; confusion of operational with social reasons</a:t>
            </a:r>
            <a:endParaRPr b="0" lang="en-US" sz="2000" spc="-1" strike="noStrike">
              <a:latin typeface="Arial"/>
            </a:endParaRPr>
          </a:p>
        </p:txBody>
      </p:sp>
      <p:sp>
        <p:nvSpPr>
          <p:cNvPr id="454"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2DD362B9-EB9A-496A-869C-0907FA7CFF7D}"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sldImg"/>
          </p:nvPr>
        </p:nvSpPr>
        <p:spPr>
          <a:xfrm>
            <a:off x="1181160" y="696960"/>
            <a:ext cx="4647960" cy="3485880"/>
          </a:xfrm>
          <a:prstGeom prst="rect">
            <a:avLst/>
          </a:prstGeom>
        </p:spPr>
      </p:sp>
      <p:sp>
        <p:nvSpPr>
          <p:cNvPr id="456"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Scale not 100%; refusals only small part of missed children;</a:t>
            </a:r>
            <a:endParaRPr b="0" lang="en-US" sz="2000" spc="-1" strike="noStrike">
              <a:latin typeface="Arial"/>
            </a:endParaRPr>
          </a:p>
          <a:p>
            <a:pPr marL="216000" indent="-216000">
              <a:lnSpc>
                <a:spcPct val="100000"/>
              </a:lnSpc>
            </a:pPr>
            <a:r>
              <a:rPr b="0" lang="en-US" sz="2000" spc="-1" strike="noStrike">
                <a:latin typeface="Arial"/>
              </a:rPr>
              <a:t>Quetta block (3 red in pak)</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457"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2122CA7D-19E4-4BC6-A8CE-1A7F66BA705A}"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PlaceHolder 1"/>
          <p:cNvSpPr>
            <a:spLocks noGrp="1"/>
          </p:cNvSpPr>
          <p:nvPr>
            <p:ph type="sldImg"/>
          </p:nvPr>
        </p:nvSpPr>
        <p:spPr>
          <a:xfrm>
            <a:off x="1181160" y="696960"/>
            <a:ext cx="4647960" cy="3485880"/>
          </a:xfrm>
          <a:prstGeom prst="rect">
            <a:avLst/>
          </a:prstGeom>
        </p:spPr>
      </p:sp>
      <p:sp>
        <p:nvSpPr>
          <p:cNvPr id="459"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Soft refusals; covert refusals; 70% of missed children is absent in Niger State; to dig why are they absent;</a:t>
            </a:r>
            <a:endParaRPr b="0" lang="en-US" sz="2000" spc="-1" strike="noStrike">
              <a:latin typeface="Arial"/>
            </a:endParaRPr>
          </a:p>
          <a:p>
            <a:pPr marL="216000" indent="-216000">
              <a:lnSpc>
                <a:spcPct val="100000"/>
              </a:lnSpc>
            </a:pPr>
            <a:r>
              <a:rPr b="0" lang="en-US" sz="2000" spc="-1" strike="noStrike">
                <a:latin typeface="Arial"/>
              </a:rPr>
              <a:t>If no refusal, the we could set up facility when mothers want active search for vaccinations ;</a:t>
            </a:r>
            <a:endParaRPr b="0" lang="en-US" sz="2000" spc="-1" strike="noStrike">
              <a:latin typeface="Arial"/>
            </a:endParaRPr>
          </a:p>
        </p:txBody>
      </p:sp>
      <p:sp>
        <p:nvSpPr>
          <p:cNvPr id="460"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D82605C5-80B7-4924-8AAA-C6A5D31296A0}"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sldImg"/>
          </p:nvPr>
        </p:nvSpPr>
        <p:spPr>
          <a:xfrm>
            <a:off x="1181160" y="696960"/>
            <a:ext cx="4647960" cy="3485880"/>
          </a:xfrm>
          <a:prstGeom prst="rect">
            <a:avLst/>
          </a:prstGeom>
        </p:spPr>
      </p:sp>
      <p:sp>
        <p:nvSpPr>
          <p:cNvPr id="462" name="PlaceHolder 2"/>
          <p:cNvSpPr>
            <a:spLocks noGrp="1"/>
          </p:cNvSpPr>
          <p:nvPr>
            <p:ph type="body"/>
          </p:nvPr>
        </p:nvSpPr>
        <p:spPr>
          <a:xfrm>
            <a:off x="701640" y="4416480"/>
            <a:ext cx="5606640" cy="4182840"/>
          </a:xfrm>
          <a:prstGeom prst="rect">
            <a:avLst/>
          </a:prstGeom>
        </p:spPr>
        <p:txBody>
          <a:bodyPr>
            <a:noAutofit/>
          </a:bodyPr>
          <a:p>
            <a:pPr>
              <a:lnSpc>
                <a:spcPct val="100000"/>
              </a:lnSpc>
              <a:tabLst>
                <a:tab algn="l" pos="0"/>
              </a:tabLst>
            </a:pPr>
            <a:r>
              <a:rPr b="0" lang="en-US" sz="2000" spc="-1" strike="noStrike">
                <a:latin typeface="Arial"/>
              </a:rPr>
              <a:t>Sometimes, service is not adapted to the beneficiaries and we need to understand the way high risk pops live;</a:t>
            </a:r>
            <a:endParaRPr b="0" lang="en-US" sz="2000" spc="-1" strike="noStrike">
              <a:latin typeface="Arial"/>
            </a:endParaRPr>
          </a:p>
          <a:p>
            <a:pPr>
              <a:lnSpc>
                <a:spcPct val="100000"/>
              </a:lnSpc>
              <a:tabLst>
                <a:tab algn="l" pos="0"/>
              </a:tabLst>
            </a:pPr>
            <a:r>
              <a:rPr b="0" lang="en-US" sz="2000" spc="-1" strike="noStrike">
                <a:latin typeface="Arial"/>
              </a:rPr>
              <a:t>Making the service more convenient; e.g. at koranic schools at night time; for nomadic populations at fulani market; </a:t>
            </a:r>
            <a:endParaRPr b="0" lang="en-US" sz="2000" spc="-1" strike="noStrike">
              <a:latin typeface="Arial"/>
            </a:endParaRPr>
          </a:p>
        </p:txBody>
      </p:sp>
      <p:sp>
        <p:nvSpPr>
          <p:cNvPr id="463"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E2B44914-06B0-4479-A5CE-A40102B1831F}"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PlaceHolder 1"/>
          <p:cNvSpPr>
            <a:spLocks noGrp="1"/>
          </p:cNvSpPr>
          <p:nvPr>
            <p:ph type="sldImg"/>
          </p:nvPr>
        </p:nvSpPr>
        <p:spPr>
          <a:xfrm>
            <a:off x="1181160" y="696960"/>
            <a:ext cx="4647960" cy="3485880"/>
          </a:xfrm>
          <a:prstGeom prst="rect">
            <a:avLst/>
          </a:prstGeom>
        </p:spPr>
      </p:sp>
      <p:sp>
        <p:nvSpPr>
          <p:cNvPr id="465" name="PlaceHolder 2"/>
          <p:cNvSpPr>
            <a:spLocks noGrp="1"/>
          </p:cNvSpPr>
          <p:nvPr>
            <p:ph type="body"/>
          </p:nvPr>
        </p:nvSpPr>
        <p:spPr>
          <a:xfrm>
            <a:off x="701640" y="4416480"/>
            <a:ext cx="5606640" cy="4182840"/>
          </a:xfrm>
          <a:prstGeom prst="rect">
            <a:avLst/>
          </a:prstGeom>
        </p:spPr>
        <p:txBody>
          <a:bodyPr>
            <a:noAutofit/>
          </a:bodyPr>
          <a:p>
            <a:endParaRPr b="0" lang="en-US" sz="2000" spc="-1" strike="noStrike">
              <a:latin typeface="Arial"/>
            </a:endParaRPr>
          </a:p>
        </p:txBody>
      </p:sp>
      <p:sp>
        <p:nvSpPr>
          <p:cNvPr id="466"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E9CFB833-2335-4322-A5C4-7CEBE50C9357}"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PlaceHolder 1"/>
          <p:cNvSpPr>
            <a:spLocks noGrp="1"/>
          </p:cNvSpPr>
          <p:nvPr>
            <p:ph type="sldImg"/>
          </p:nvPr>
        </p:nvSpPr>
        <p:spPr>
          <a:xfrm>
            <a:off x="1181160" y="696960"/>
            <a:ext cx="4647960" cy="3485880"/>
          </a:xfrm>
          <a:prstGeom prst="rect">
            <a:avLst/>
          </a:prstGeom>
        </p:spPr>
      </p:sp>
      <p:sp>
        <p:nvSpPr>
          <p:cNvPr id="468"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Nigeria: Men A and Polio for combination: too risky Pfizer scandal (Kano) </a:t>
            </a:r>
            <a:endParaRPr b="0" lang="en-US" sz="2000" spc="-1" strike="noStrike">
              <a:latin typeface="Arial"/>
            </a:endParaRPr>
          </a:p>
          <a:p>
            <a:pPr marL="216000" indent="-216000">
              <a:lnSpc>
                <a:spcPct val="100000"/>
              </a:lnSpc>
            </a:pPr>
            <a:r>
              <a:rPr b="0" lang="en-US" sz="2000" spc="-1" strike="noStrike">
                <a:latin typeface="Arial"/>
              </a:rPr>
              <a:t>Older age groups risky for birth control issues;</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469"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CAA4329A-64D5-4452-8828-1E9CD11AE9BA}"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sldImg"/>
          </p:nvPr>
        </p:nvSpPr>
        <p:spPr>
          <a:xfrm>
            <a:off x="1181160" y="696960"/>
            <a:ext cx="4647960" cy="3485880"/>
          </a:xfrm>
          <a:prstGeom prst="rect">
            <a:avLst/>
          </a:prstGeom>
        </p:spPr>
      </p:sp>
      <p:sp>
        <p:nvSpPr>
          <p:cNvPr id="471"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CHALLENGE</a:t>
            </a:r>
            <a:endParaRPr b="0" lang="en-US" sz="2000" spc="-1" strike="noStrike">
              <a:latin typeface="Arial"/>
            </a:endParaRPr>
          </a:p>
          <a:p>
            <a:pPr marL="216000" indent="-216000">
              <a:lnSpc>
                <a:spcPct val="100000"/>
              </a:lnSpc>
            </a:pPr>
            <a:r>
              <a:rPr b="0" lang="en-US" sz="2000" spc="-1" strike="noStrike">
                <a:latin typeface="Arial"/>
              </a:rPr>
              <a:t>Pakistan has one of the lowest awareness levels globally among endemic and re-established countries and India </a:t>
            </a:r>
            <a:endParaRPr b="0" lang="en-US" sz="2000" spc="-1" strike="noStrike">
              <a:latin typeface="Arial"/>
            </a:endParaRPr>
          </a:p>
        </p:txBody>
      </p:sp>
      <p:sp>
        <p:nvSpPr>
          <p:cNvPr id="472"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9A2B96D8-374D-4D8B-BD6B-77DD58BB33D7}"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PlaceHolder 1"/>
          <p:cNvSpPr>
            <a:spLocks noGrp="1"/>
          </p:cNvSpPr>
          <p:nvPr>
            <p:ph type="sldImg"/>
          </p:nvPr>
        </p:nvSpPr>
        <p:spPr>
          <a:xfrm>
            <a:off x="1181160" y="696960"/>
            <a:ext cx="4647960" cy="3485880"/>
          </a:xfrm>
          <a:prstGeom prst="rect">
            <a:avLst/>
          </a:prstGeom>
        </p:spPr>
      </p:sp>
      <p:sp>
        <p:nvSpPr>
          <p:cNvPr id="474"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CHALLENGE</a:t>
            </a:r>
            <a:endParaRPr b="0" lang="en-US" sz="2000" spc="-1" strike="noStrike">
              <a:latin typeface="Arial"/>
            </a:endParaRPr>
          </a:p>
          <a:p>
            <a:pPr marL="216000" indent="-216000">
              <a:lnSpc>
                <a:spcPct val="100000"/>
              </a:lnSpc>
            </a:pPr>
            <a:r>
              <a:rPr b="0" lang="en-US" sz="2000" spc="-1" strike="noStrike">
                <a:latin typeface="Arial"/>
              </a:rPr>
              <a:t>Recent KAP study further highlights this existing gap in awareness and knowledge leading to the current low demand for polio especially in high risk area</a:t>
            </a:r>
            <a:endParaRPr b="0" lang="en-US" sz="2000" spc="-1" strike="noStrike">
              <a:latin typeface="Arial"/>
            </a:endParaRPr>
          </a:p>
          <a:p>
            <a:pPr marL="216000" indent="-216000">
              <a:lnSpc>
                <a:spcPct val="100000"/>
              </a:lnSpc>
            </a:pPr>
            <a:r>
              <a:rPr b="0" lang="en-US" sz="2000" spc="-1" strike="noStrike">
                <a:latin typeface="Arial"/>
              </a:rPr>
              <a:t>In line with the NEA, PCO has supported the program to increase demand and awareness to improve quality of activities in Pakistan through the following initiatives:</a:t>
            </a:r>
            <a:endParaRPr b="0" lang="en-US" sz="2000" spc="-1" strike="noStrike">
              <a:latin typeface="Arial"/>
            </a:endParaRPr>
          </a:p>
          <a:p>
            <a:pPr marL="216000" indent="-216000">
              <a:lnSpc>
                <a:spcPct val="100000"/>
              </a:lnSpc>
            </a:pPr>
            <a:r>
              <a:rPr b="0" lang="en-US" sz="2000" spc="-1" strike="noStrike">
                <a:latin typeface="Arial"/>
              </a:rPr>
              <a:t>1-Mass media campaign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2- COMNet presence</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3 – Outreach to religious groups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4 - </a:t>
            </a:r>
            <a:endParaRPr b="0" lang="en-US" sz="2000" spc="-1" strike="noStrike">
              <a:latin typeface="Arial"/>
            </a:endParaRPr>
          </a:p>
        </p:txBody>
      </p:sp>
      <p:sp>
        <p:nvSpPr>
          <p:cNvPr id="475"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98EDAD96-77BE-4FF9-88E6-E699097B4063}"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sldImg"/>
          </p:nvPr>
        </p:nvSpPr>
        <p:spPr>
          <a:xfrm>
            <a:off x="1181160" y="696960"/>
            <a:ext cx="4647960" cy="3485880"/>
          </a:xfrm>
          <a:prstGeom prst="rect">
            <a:avLst/>
          </a:prstGeom>
        </p:spPr>
      </p:sp>
      <p:sp>
        <p:nvSpPr>
          <p:cNvPr id="477"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RESPONSE</a:t>
            </a:r>
            <a:endParaRPr b="0" lang="en-US" sz="2000" spc="-1" strike="noStrike">
              <a:latin typeface="Arial"/>
            </a:endParaRPr>
          </a:p>
          <a:p>
            <a:pPr marL="216000" indent="-216000">
              <a:lnSpc>
                <a:spcPct val="100000"/>
              </a:lnSpc>
            </a:pPr>
            <a:r>
              <a:rPr b="0" lang="en-US" sz="2000" spc="-1" strike="noStrike">
                <a:latin typeface="Arial"/>
              </a:rPr>
              <a:t>This special initiatives is also in line with responding to IMB recommendation regarding the frontline workers and focus on high risk communities </a:t>
            </a:r>
            <a:endParaRPr b="0" lang="en-US" sz="2000" spc="-1" strike="noStrike">
              <a:latin typeface="Arial"/>
            </a:endParaRPr>
          </a:p>
          <a:p>
            <a:pPr marL="216000" indent="-216000">
              <a:lnSpc>
                <a:spcPct val="100000"/>
              </a:lnSpc>
            </a:pPr>
            <a:r>
              <a:rPr b="0" lang="en-US" sz="2000" spc="-1" strike="noStrike">
                <a:latin typeface="Arial"/>
              </a:rPr>
              <a:t>The intensive mass media enables the program messages to better reach all areas, including inaccessible areas and high risk</a:t>
            </a:r>
            <a:endParaRPr b="0" lang="en-US" sz="2000" spc="-1" strike="noStrike">
              <a:latin typeface="Arial"/>
            </a:endParaRPr>
          </a:p>
        </p:txBody>
      </p:sp>
      <p:sp>
        <p:nvSpPr>
          <p:cNvPr id="478"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1E430AF8-4E5B-4AC6-B894-E7285EB2F0B4}"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PlaceHolder 1"/>
          <p:cNvSpPr>
            <a:spLocks noGrp="1"/>
          </p:cNvSpPr>
          <p:nvPr>
            <p:ph type="sldImg"/>
          </p:nvPr>
        </p:nvSpPr>
        <p:spPr>
          <a:xfrm>
            <a:off x="1181160" y="696960"/>
            <a:ext cx="4647960" cy="3485880"/>
          </a:xfrm>
          <a:prstGeom prst="rect">
            <a:avLst/>
          </a:prstGeom>
        </p:spPr>
      </p:sp>
      <p:sp>
        <p:nvSpPr>
          <p:cNvPr id="480"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ea typeface="ＭＳ Ｐゴシック"/>
              </a:rPr>
              <a:t>RESPONSE</a:t>
            </a:r>
            <a:br/>
            <a:r>
              <a:rPr b="0" lang="en-US" sz="2000" spc="-1" strike="noStrike">
                <a:latin typeface="Arial"/>
                <a:ea typeface="ＭＳ Ｐゴシック"/>
              </a:rPr>
              <a:t>3 out of 5 Pashto speakers found out about campaign through Posters, Radio, TV</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ea typeface="ＭＳ Ｐゴシック"/>
              </a:rPr>
              <a:t>PSA Public Service Announcement (radio or TV spot)</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ea typeface="ＭＳ Ｐゴシック"/>
              </a:rPr>
              <a:t>It means that in addition to the interpersonal communication through COMNet, that even in the high-risk areas where we may not have access, we’re reaching Pashto speakers in Pakistan. </a:t>
            </a:r>
            <a:endParaRPr b="0" lang="en-US" sz="2000" spc="-1" strike="noStrike">
              <a:latin typeface="Arial"/>
            </a:endParaRPr>
          </a:p>
        </p:txBody>
      </p:sp>
      <p:sp>
        <p:nvSpPr>
          <p:cNvPr id="481"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5901FCF1-BCC7-4CC1-ACF7-47112DE28B23}" type="slidenum">
              <a:rPr b="0"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sldImg"/>
          </p:nvPr>
        </p:nvSpPr>
        <p:spPr>
          <a:xfrm>
            <a:off x="1181160" y="696960"/>
            <a:ext cx="4647960" cy="3485880"/>
          </a:xfrm>
          <a:prstGeom prst="rect">
            <a:avLst/>
          </a:prstGeom>
        </p:spPr>
      </p:sp>
      <p:sp>
        <p:nvSpPr>
          <p:cNvPr id="483"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ea typeface="ＭＳ Ｐゴシック"/>
              </a:rPr>
              <a:t>IMPACT</a:t>
            </a:r>
            <a:endParaRPr b="0" lang="en-US" sz="2000" spc="-1" strike="noStrike">
              <a:latin typeface="Arial"/>
            </a:endParaRPr>
          </a:p>
          <a:p>
            <a:pPr marL="216000" indent="-216000">
              <a:lnSpc>
                <a:spcPct val="100000"/>
              </a:lnSpc>
            </a:pPr>
            <a:r>
              <a:rPr b="0" lang="en-US" sz="2000" spc="-1" strike="noStrike">
                <a:latin typeface="Arial"/>
                <a:ea typeface="ＭＳ Ｐゴシック"/>
              </a:rPr>
              <a:t>Source of information among those aware from TV has gone up from 27% to 51% in January – March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ea typeface="ＭＳ Ｐゴシック"/>
              </a:rPr>
              <a:t>High risk: all but Punjab</a:t>
            </a:r>
            <a:endParaRPr b="0" lang="en-US" sz="2000" spc="-1" strike="noStrike">
              <a:latin typeface="Arial"/>
            </a:endParaRPr>
          </a:p>
        </p:txBody>
      </p:sp>
      <p:sp>
        <p:nvSpPr>
          <p:cNvPr id="484"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C14564D2-403A-4A99-B0F0-215C8DCE4C3E}" type="slidenum">
              <a:rPr b="0"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sldImg"/>
          </p:nvPr>
        </p:nvSpPr>
        <p:spPr>
          <a:xfrm>
            <a:off x="1181160" y="696960"/>
            <a:ext cx="4647960" cy="3485880"/>
          </a:xfrm>
          <a:prstGeom prst="rect">
            <a:avLst/>
          </a:prstGeom>
        </p:spPr>
      </p:sp>
      <p:sp>
        <p:nvSpPr>
          <p:cNvPr id="486"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Red areas are the high risk areas </a:t>
            </a:r>
            <a:endParaRPr b="0" lang="en-US" sz="2000" spc="-1" strike="noStrike">
              <a:latin typeface="Arial"/>
            </a:endParaRPr>
          </a:p>
          <a:p>
            <a:pPr marL="216000" indent="-216000">
              <a:lnSpc>
                <a:spcPct val="100000"/>
              </a:lnSpc>
            </a:pPr>
            <a:r>
              <a:rPr b="0" lang="en-US" sz="2000" spc="-1" strike="noStrike">
                <a:latin typeface="Arial"/>
              </a:rPr>
              <a:t>No reach of media; need to go comnets ; high rate of refusals, actively have to persuade the pple to change attitudes; </a:t>
            </a:r>
            <a:endParaRPr b="0" lang="en-US" sz="2000" spc="-1" strike="noStrike">
              <a:latin typeface="Arial"/>
            </a:endParaRPr>
          </a:p>
          <a:p>
            <a:pPr marL="216000" indent="-216000">
              <a:lnSpc>
                <a:spcPct val="100000"/>
              </a:lnSpc>
            </a:pPr>
            <a:r>
              <a:rPr b="0" lang="en-US" sz="2000" spc="-1" strike="noStrike">
                <a:latin typeface="Arial"/>
              </a:rPr>
              <a:t>Reaching out to underserved areas; for equity; mobilizers h2h in refusal areas; hard to reach areas;</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CHALLENGE</a:t>
            </a:r>
            <a:endParaRPr b="0" lang="en-US" sz="2000" spc="-1" strike="noStrike">
              <a:latin typeface="Arial"/>
            </a:endParaRPr>
          </a:p>
          <a:p>
            <a:pPr marL="216000" indent="-216000">
              <a:lnSpc>
                <a:spcPct val="100000"/>
              </a:lnSpc>
            </a:pPr>
            <a:r>
              <a:rPr b="0" lang="en-US" sz="2000" spc="-1" strike="noStrike">
                <a:latin typeface="Arial"/>
              </a:rPr>
              <a:t>This slide reflects data from what month? Source of data?</a:t>
            </a:r>
            <a:endParaRPr b="0" lang="en-US" sz="2000" spc="-1" strike="noStrike">
              <a:latin typeface="Arial"/>
            </a:endParaRPr>
          </a:p>
        </p:txBody>
      </p:sp>
      <p:sp>
        <p:nvSpPr>
          <p:cNvPr id="487"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9D71AB03-1812-4DC5-A04C-8ECC2FBCDF74}"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sldImg"/>
          </p:nvPr>
        </p:nvSpPr>
        <p:spPr>
          <a:xfrm>
            <a:off x="1181160" y="696960"/>
            <a:ext cx="4647960" cy="3485880"/>
          </a:xfrm>
          <a:prstGeom prst="rect">
            <a:avLst/>
          </a:prstGeom>
        </p:spPr>
      </p:sp>
      <p:sp>
        <p:nvSpPr>
          <p:cNvPr id="489"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1085 Social Mobilizers; 202,481 doors</a:t>
            </a:r>
            <a:endParaRPr b="0" lang="en-US" sz="2000" spc="-1" strike="noStrike">
              <a:latin typeface="Arial"/>
            </a:endParaRPr>
          </a:p>
          <a:p>
            <a:pPr marL="216000" indent="-216000">
              <a:lnSpc>
                <a:spcPct val="100000"/>
              </a:lnSpc>
            </a:pPr>
            <a:r>
              <a:rPr b="0" lang="en-US" sz="2000" spc="-1" strike="noStrike">
                <a:latin typeface="Arial"/>
              </a:rPr>
              <a:t>RESPONSE</a:t>
            </a:r>
            <a:endParaRPr b="0" lang="en-US" sz="2000" spc="-1" strike="noStrike">
              <a:latin typeface="Arial"/>
            </a:endParaRPr>
          </a:p>
        </p:txBody>
      </p:sp>
      <p:sp>
        <p:nvSpPr>
          <p:cNvPr id="490"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529BF4CE-2C16-4C10-8740-5B48AD67C886}"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sldImg"/>
          </p:nvPr>
        </p:nvSpPr>
        <p:spPr>
          <a:xfrm>
            <a:off x="1181160" y="696960"/>
            <a:ext cx="4647960" cy="3485880"/>
          </a:xfrm>
          <a:prstGeom prst="rect">
            <a:avLst/>
          </a:prstGeom>
        </p:spPr>
      </p:sp>
      <p:sp>
        <p:nvSpPr>
          <p:cNvPr id="492"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IMPACT</a:t>
            </a:r>
            <a:endParaRPr b="0" lang="en-US" sz="2000" spc="-1" strike="noStrike">
              <a:latin typeface="Arial"/>
            </a:endParaRPr>
          </a:p>
          <a:p>
            <a:pPr marL="216000" indent="-216000">
              <a:lnSpc>
                <a:spcPct val="100000"/>
              </a:lnSpc>
            </a:pPr>
            <a:r>
              <a:rPr b="0" lang="en-US" sz="2000" spc="-1" strike="noStrike">
                <a:latin typeface="Arial"/>
              </a:rPr>
              <a:t>By SM network</a:t>
            </a:r>
            <a:endParaRPr b="0" lang="en-US" sz="2000" spc="-1" strike="noStrike">
              <a:latin typeface="Arial"/>
            </a:endParaRPr>
          </a:p>
        </p:txBody>
      </p:sp>
      <p:sp>
        <p:nvSpPr>
          <p:cNvPr id="493"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7F009985-325A-486B-A3F8-D4F6C63C1EFE}"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PlaceHolder 1"/>
          <p:cNvSpPr>
            <a:spLocks noGrp="1"/>
          </p:cNvSpPr>
          <p:nvPr>
            <p:ph type="sldImg"/>
          </p:nvPr>
        </p:nvSpPr>
        <p:spPr>
          <a:xfrm>
            <a:off x="1181160" y="696960"/>
            <a:ext cx="4647960" cy="3485880"/>
          </a:xfrm>
          <a:prstGeom prst="rect">
            <a:avLst/>
          </a:prstGeom>
        </p:spPr>
      </p:sp>
      <p:sp>
        <p:nvSpPr>
          <p:cNvPr id="495"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WHO  behavioural impacts methods;</a:t>
            </a:r>
            <a:endParaRPr b="0" lang="en-US" sz="2000" spc="-1" strike="noStrike">
              <a:latin typeface="Arial"/>
            </a:endParaRPr>
          </a:p>
          <a:p>
            <a:pPr marL="216000" indent="-216000">
              <a:lnSpc>
                <a:spcPct val="100000"/>
              </a:lnSpc>
            </a:pPr>
            <a:endParaRPr b="0" lang="en-US" sz="2000" spc="-1" strike="noStrike">
              <a:latin typeface="Arial"/>
            </a:endParaRPr>
          </a:p>
        </p:txBody>
      </p:sp>
      <p:sp>
        <p:nvSpPr>
          <p:cNvPr id="496"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8F348630-3553-4B81-AADE-357D43153C94}"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PlaceHolder 1"/>
          <p:cNvSpPr>
            <a:spLocks noGrp="1"/>
          </p:cNvSpPr>
          <p:nvPr>
            <p:ph type="sldImg"/>
          </p:nvPr>
        </p:nvSpPr>
        <p:spPr>
          <a:xfrm>
            <a:off x="1181160" y="696960"/>
            <a:ext cx="4647960" cy="3485880"/>
          </a:xfrm>
          <a:prstGeom prst="rect">
            <a:avLst/>
          </a:prstGeom>
        </p:spPr>
      </p:sp>
      <p:sp>
        <p:nvSpPr>
          <p:cNvPr id="498" name="PlaceHolder 2"/>
          <p:cNvSpPr>
            <a:spLocks noGrp="1"/>
          </p:cNvSpPr>
          <p:nvPr>
            <p:ph type="body"/>
          </p:nvPr>
        </p:nvSpPr>
        <p:spPr>
          <a:xfrm>
            <a:off x="701640" y="4416480"/>
            <a:ext cx="5606640" cy="4182840"/>
          </a:xfrm>
          <a:prstGeom prst="rect">
            <a:avLst/>
          </a:prstGeom>
        </p:spPr>
        <p:txBody>
          <a:bodyPr>
            <a:noAutofit/>
          </a:bodyPr>
          <a:p>
            <a:endParaRPr b="0" lang="en-US" sz="2000" spc="-1" strike="noStrike">
              <a:latin typeface="Arial"/>
            </a:endParaRPr>
          </a:p>
        </p:txBody>
      </p:sp>
      <p:sp>
        <p:nvSpPr>
          <p:cNvPr id="499"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4D4ECDB7-8221-48FF-8871-00F7EB880411}"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1181160" y="696960"/>
            <a:ext cx="4647960" cy="3485880"/>
          </a:xfrm>
          <a:prstGeom prst="rect">
            <a:avLst/>
          </a:prstGeom>
        </p:spPr>
      </p:sp>
      <p:sp>
        <p:nvSpPr>
          <p:cNvPr id="438"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In all countries we continue to miss children. But this is most serious in the countries where polio is still endemic, or where low immunity allowed the poliovirus to become re-established. However, continued wildpolio or vaccine derived poliovirus circulation is a good indicator of where we continue to miss children. the ‘polio sanctuaries’ marked in red on this map are the arras with most missed children and require extra efforts. (mention some if necessary)</a:t>
            </a:r>
            <a:endParaRPr b="0" lang="en-US" sz="2000" spc="-1" strike="noStrike">
              <a:latin typeface="Arial"/>
            </a:endParaRPr>
          </a:p>
        </p:txBody>
      </p:sp>
      <p:sp>
        <p:nvSpPr>
          <p:cNvPr id="439"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FE780DC8-1CFD-415C-9F65-366188DCFB6D}"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PlaceHolder 1"/>
          <p:cNvSpPr>
            <a:spLocks noGrp="1"/>
          </p:cNvSpPr>
          <p:nvPr>
            <p:ph type="sldImg"/>
          </p:nvPr>
        </p:nvSpPr>
        <p:spPr>
          <a:xfrm>
            <a:off x="1181160" y="696960"/>
            <a:ext cx="4647960" cy="3485880"/>
          </a:xfrm>
          <a:prstGeom prst="rect">
            <a:avLst/>
          </a:prstGeom>
        </p:spPr>
      </p:sp>
      <p:sp>
        <p:nvSpPr>
          <p:cNvPr id="441"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Insert this as slide 7 after the sanctuary maps</a:t>
            </a:r>
            <a:endParaRPr b="0" lang="en-US" sz="2000" spc="-1" strike="noStrike">
              <a:latin typeface="Arial"/>
            </a:endParaRPr>
          </a:p>
          <a:p>
            <a:pPr marL="216000" indent="-216000">
              <a:lnSpc>
                <a:spcPct val="100000"/>
              </a:lnSpc>
            </a:pPr>
            <a:r>
              <a:rPr b="0" lang="en-US" sz="2000" spc="-1" strike="noStrike">
                <a:latin typeface="Arial"/>
              </a:rPr>
              <a:t>In polio campaigns from IMB report; non AFP </a:t>
            </a:r>
            <a:endParaRPr b="0" lang="en-US" sz="2000" spc="-1" strike="noStrike">
              <a:latin typeface="Arial"/>
            </a:endParaRPr>
          </a:p>
        </p:txBody>
      </p:sp>
      <p:sp>
        <p:nvSpPr>
          <p:cNvPr id="442"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61F51D41-33E4-4B4B-A1CB-33DD23E1B52A}"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1181160" y="696960"/>
            <a:ext cx="4647960" cy="3485880"/>
          </a:xfrm>
          <a:prstGeom prst="rect">
            <a:avLst/>
          </a:prstGeom>
        </p:spPr>
      </p:sp>
      <p:sp>
        <p:nvSpPr>
          <p:cNvPr id="444" name="PlaceHolder 2"/>
          <p:cNvSpPr>
            <a:spLocks noGrp="1"/>
          </p:cNvSpPr>
          <p:nvPr>
            <p:ph type="body"/>
          </p:nvPr>
        </p:nvSpPr>
        <p:spPr>
          <a:xfrm>
            <a:off x="701640" y="4416480"/>
            <a:ext cx="5606640" cy="4182840"/>
          </a:xfrm>
          <a:prstGeom prst="rect">
            <a:avLst/>
          </a:prstGeom>
        </p:spPr>
        <p:txBody>
          <a:bodyPr>
            <a:noAutofit/>
          </a:bodyPr>
          <a:p>
            <a:pPr marL="216000" indent="-216000">
              <a:lnSpc>
                <a:spcPct val="100000"/>
              </a:lnSpc>
            </a:pPr>
            <a:r>
              <a:rPr b="0" lang="en-US" sz="2000" spc="-1" strike="noStrike">
                <a:latin typeface="Arial"/>
              </a:rPr>
              <a:t>As you’ll see from this graph, in addition to Independent Monitoring of campaigns and the increasing use of LQAS, investigating the vaccination status of non-polio-AFP cases is also a good indicator of where we continue to miss children. </a:t>
            </a:r>
            <a:endParaRPr b="0" lang="en-US" sz="2000" spc="-1" strike="noStrike">
              <a:latin typeface="Arial"/>
            </a:endParaRPr>
          </a:p>
          <a:p>
            <a:pPr marL="216000" indent="-216000">
              <a:lnSpc>
                <a:spcPct val="100000"/>
              </a:lnSpc>
            </a:pPr>
            <a:r>
              <a:rPr b="0" lang="en-US" sz="2000" spc="-1" strike="noStrike">
                <a:latin typeface="Arial"/>
              </a:rPr>
              <a:t>Trafic lights: CDC risk assessment</a:t>
            </a:r>
            <a:endParaRPr b="0" lang="en-US" sz="2000" spc="-1" strike="noStrike">
              <a:latin typeface="Arial"/>
            </a:endParaRPr>
          </a:p>
        </p:txBody>
      </p:sp>
      <p:sp>
        <p:nvSpPr>
          <p:cNvPr id="445" name="Slide Number Placeholder 3"/>
          <p:cNvSpPr txBox="1"/>
          <p:nvPr/>
        </p:nvSpPr>
        <p:spPr>
          <a:xfrm>
            <a:off x="3970440" y="8829720"/>
            <a:ext cx="3038040" cy="464760"/>
          </a:xfrm>
          <a:prstGeom prst="rect">
            <a:avLst/>
          </a:prstGeom>
          <a:noFill/>
          <a:ln w="0">
            <a:noFill/>
          </a:ln>
        </p:spPr>
        <p:txBody>
          <a:bodyPr anchor="b">
            <a:noAutofit/>
          </a:bodyPr>
          <a:p>
            <a:pPr algn="r">
              <a:lnSpc>
                <a:spcPct val="100000"/>
              </a:lnSpc>
            </a:pPr>
            <a:fld id="{A4CCDB2C-2C5B-451F-9269-9BD96E9EF4EF}" type="slidenum">
              <a:rPr b="1" lang="en-US" sz="1200" spc="-1" strike="noStrike">
                <a:solidFill>
                  <a:srgbClr val="000000"/>
                </a:solidFill>
                <a:latin typeface="Arial"/>
                <a:ea typeface="ＭＳ Ｐゴシック"/>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3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4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4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4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5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5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5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5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6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6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6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6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6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7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7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8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8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9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9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9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9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9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9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0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0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0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0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1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1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1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1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1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1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1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2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2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2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3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3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3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3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4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4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4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4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4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4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4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5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5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5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5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5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5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5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5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6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6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6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70"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7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7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7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7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7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8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8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8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8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8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87"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89"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90"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9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9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9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95"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97"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98"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99"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00"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01"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02"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0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10"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12"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2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1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1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21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2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2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23"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27"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29"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30"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3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3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3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35"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37"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38"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39"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40"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41"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42"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solidFill>
                <a:srgbClr val="000000"/>
              </a:solidFill>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3200" spc="-1" strike="noStrike">
              <a:solidFill>
                <a:srgbClr val="000000"/>
              </a:solid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solidFill>
                <a:srgbClr val="000000"/>
              </a:solidFill>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5" descr=""/>
          <p:cNvPicPr/>
          <p:nvPr/>
        </p:nvPicPr>
        <p:blipFill>
          <a:blip r:embed="rId2"/>
          <a:stretch/>
        </p:blipFill>
        <p:spPr>
          <a:xfrm>
            <a:off x="6553080" y="6343560"/>
            <a:ext cx="2144520" cy="514080"/>
          </a:xfrm>
          <a:prstGeom prst="rect">
            <a:avLst/>
          </a:prstGeom>
          <a:ln w="0">
            <a:noFill/>
          </a:ln>
        </p:spPr>
      </p:pic>
      <p:pic>
        <p:nvPicPr>
          <p:cNvPr id="1" name="Picture 16" descr="Unite2lines"/>
          <p:cNvPicPr/>
          <p:nvPr/>
        </p:nvPicPr>
        <p:blipFill>
          <a:blip r:embed="rId3"/>
          <a:stretch/>
        </p:blipFill>
        <p:spPr>
          <a:xfrm>
            <a:off x="533520" y="6276960"/>
            <a:ext cx="1139400" cy="580680"/>
          </a:xfrm>
          <a:prstGeom prst="rect">
            <a:avLst/>
          </a:prstGeom>
          <a:ln w="0">
            <a:noFill/>
          </a:ln>
        </p:spPr>
      </p:pic>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3200" spc="-1" strike="noStrike">
                <a:solidFill>
                  <a:srgbClr val="000000"/>
                </a:solidFill>
                <a:latin typeface="Arial"/>
              </a:rPr>
              <a:t>Click to edit the title text format</a:t>
            </a:r>
            <a:endParaRPr b="0" lang="en-US" sz="3200" spc="-1" strike="noStrike">
              <a:solidFill>
                <a:srgbClr val="000000"/>
              </a:solidFill>
              <a:latin typeface="Arial"/>
            </a:endParaRPr>
          </a:p>
        </p:txBody>
      </p:sp>
      <p:sp>
        <p:nvSpPr>
          <p:cNvPr id="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Second Outline Level</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Arial"/>
              </a:rPr>
              <a:t>Third Outline Level</a:t>
            </a:r>
            <a:endParaRPr b="0" lang="en-U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Picture 15" descr=""/>
          <p:cNvPicPr/>
          <p:nvPr/>
        </p:nvPicPr>
        <p:blipFill>
          <a:blip r:embed="rId2"/>
          <a:stretch/>
        </p:blipFill>
        <p:spPr>
          <a:xfrm>
            <a:off x="6553080" y="6343560"/>
            <a:ext cx="2144520" cy="514080"/>
          </a:xfrm>
          <a:prstGeom prst="rect">
            <a:avLst/>
          </a:prstGeom>
          <a:ln w="0">
            <a:noFill/>
          </a:ln>
        </p:spPr>
      </p:pic>
      <p:pic>
        <p:nvPicPr>
          <p:cNvPr id="41" name="Picture 16" descr="Unite2lines"/>
          <p:cNvPicPr/>
          <p:nvPr/>
        </p:nvPicPr>
        <p:blipFill>
          <a:blip r:embed="rId3"/>
          <a:stretch/>
        </p:blipFill>
        <p:spPr>
          <a:xfrm>
            <a:off x="533520" y="6276960"/>
            <a:ext cx="1139400" cy="580680"/>
          </a:xfrm>
          <a:prstGeom prst="rect">
            <a:avLst/>
          </a:prstGeom>
          <a:ln w="0">
            <a:noFill/>
          </a:ln>
        </p:spPr>
      </p:pic>
      <p:sp>
        <p:nvSpPr>
          <p:cNvPr id="42" name="PlaceHolder 1"/>
          <p:cNvSpPr>
            <a:spLocks noGrp="1"/>
          </p:cNvSpPr>
          <p:nvPr>
            <p:ph type="title"/>
          </p:nvPr>
        </p:nvSpPr>
        <p:spPr>
          <a:xfrm>
            <a:off x="0" y="0"/>
            <a:ext cx="9143640" cy="1142640"/>
          </a:xfrm>
          <a:prstGeom prst="rect">
            <a:avLst/>
          </a:prstGeom>
        </p:spPr>
        <p:txBody>
          <a:bodyPr lIns="90000" rIns="90000" tIns="45000" bIns="45000">
            <a:noAutofit/>
          </a:bodyPr>
          <a:p>
            <a:pPr algn="ctr">
              <a:lnSpc>
                <a:spcPct val="100000"/>
              </a:lnSpc>
            </a:pPr>
            <a:r>
              <a:rPr b="0" lang="en-GB" sz="4400" spc="-1" strike="noStrike">
                <a:solidFill>
                  <a:srgbClr val="ffffff"/>
                </a:solidFill>
                <a:latin typeface="Arial"/>
                <a:ea typeface="ＭＳ Ｐゴシック"/>
              </a:rPr>
              <a:t>Click to edit Master title style</a:t>
            </a:r>
            <a:endParaRPr b="0" lang="en-US" sz="4400" spc="-1" strike="noStrike">
              <a:solidFill>
                <a:srgbClr val="000000"/>
              </a:solidFill>
              <a:latin typeface="Arial"/>
            </a:endParaRPr>
          </a:p>
        </p:txBody>
      </p:sp>
      <p:sp>
        <p:nvSpPr>
          <p:cNvPr id="43"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Symbol" charset="2"/>
              <a:buChar char=""/>
            </a:pPr>
            <a:r>
              <a:rPr b="0" lang="en-GB" sz="3200" spc="-1" strike="noStrike">
                <a:solidFill>
                  <a:srgbClr val="000000"/>
                </a:solidFill>
                <a:latin typeface="Arial"/>
                <a:ea typeface="ＭＳ Ｐゴシック"/>
              </a:rPr>
              <a:t>Click to edit Master text styles</a:t>
            </a:r>
            <a:endParaRPr b="0" lang="en-US" sz="3200" spc="-1" strike="noStrike">
              <a:solidFill>
                <a:srgbClr val="000000"/>
              </a:solidFill>
              <a:latin typeface="Arial"/>
            </a:endParaRPr>
          </a:p>
          <a:p>
            <a:pPr lvl="1" marL="743040" indent="-285480">
              <a:lnSpc>
                <a:spcPct val="100000"/>
              </a:lnSpc>
              <a:spcBef>
                <a:spcPts val="561"/>
              </a:spcBef>
              <a:buClr>
                <a:srgbClr val="000000"/>
              </a:buClr>
              <a:buFont typeface="Symbol" charset="2"/>
              <a:buChar char=""/>
            </a:pPr>
            <a:r>
              <a:rPr b="0" lang="en-GB" sz="2800" spc="-1" strike="noStrike">
                <a:solidFill>
                  <a:srgbClr val="000000"/>
                </a:solidFill>
                <a:latin typeface="Arial"/>
                <a:ea typeface="ＭＳ Ｐゴシック"/>
              </a:rPr>
              <a:t>Second level</a:t>
            </a:r>
            <a:endParaRPr b="0" lang="en-US" sz="2800" spc="-1" strike="noStrike">
              <a:solidFill>
                <a:srgbClr val="000000"/>
              </a:solidFill>
              <a:latin typeface="Arial"/>
            </a:endParaRPr>
          </a:p>
          <a:p>
            <a:pPr lvl="2" marL="1143000" indent="-228240">
              <a:lnSpc>
                <a:spcPct val="100000"/>
              </a:lnSpc>
              <a:spcBef>
                <a:spcPts val="479"/>
              </a:spcBef>
              <a:buClr>
                <a:srgbClr val="000000"/>
              </a:buClr>
              <a:buFont typeface="Symbol" charset="2"/>
              <a:buChar char=""/>
            </a:pPr>
            <a:r>
              <a:rPr b="0" lang="en-GB" sz="2400" spc="-1" strike="noStrike">
                <a:solidFill>
                  <a:srgbClr val="000000"/>
                </a:solidFill>
                <a:latin typeface="Arial"/>
                <a:ea typeface="ＭＳ Ｐゴシック"/>
              </a:rPr>
              <a:t>Third level</a:t>
            </a:r>
            <a:endParaRPr b="0" lang="en-US" sz="2400" spc="-1" strike="noStrike">
              <a:solidFill>
                <a:srgbClr val="000000"/>
              </a:solidFill>
              <a:latin typeface="Arial"/>
            </a:endParaRPr>
          </a:p>
          <a:p>
            <a:pPr lvl="3" marL="1600200" indent="-228240">
              <a:lnSpc>
                <a:spcPct val="100000"/>
              </a:lnSpc>
              <a:spcBef>
                <a:spcPts val="400"/>
              </a:spcBef>
              <a:buClr>
                <a:srgbClr val="000000"/>
              </a:buClr>
              <a:buFont typeface="Symbol" charset="2"/>
              <a:buChar char=""/>
            </a:pPr>
            <a:r>
              <a:rPr b="0" lang="en-GB" sz="2000" spc="-1" strike="noStrike">
                <a:solidFill>
                  <a:srgbClr val="000000"/>
                </a:solidFill>
                <a:latin typeface="Arial"/>
                <a:ea typeface="ＭＳ Ｐゴシック"/>
              </a:rPr>
              <a:t>Fourth level</a:t>
            </a:r>
            <a:endParaRPr b="0" lang="en-US" sz="2000" spc="-1" strike="noStrike">
              <a:solidFill>
                <a:srgbClr val="000000"/>
              </a:solidFill>
              <a:latin typeface="Arial"/>
            </a:endParaRPr>
          </a:p>
          <a:p>
            <a:pPr lvl="4" marL="2057400" indent="-228240">
              <a:lnSpc>
                <a:spcPct val="100000"/>
              </a:lnSpc>
              <a:spcBef>
                <a:spcPts val="400"/>
              </a:spcBef>
              <a:buClr>
                <a:srgbClr val="000000"/>
              </a:buClr>
              <a:buFont typeface="StarSymbol"/>
              <a:buChar char="»"/>
            </a:pPr>
            <a:r>
              <a:rPr b="0" lang="en-GB" sz="2000" spc="-1" strike="noStrike">
                <a:solidFill>
                  <a:srgbClr val="000000"/>
                </a:solidFill>
                <a:latin typeface="Arial"/>
                <a:ea typeface="ＭＳ Ｐゴシック"/>
              </a:rPr>
              <a:t>Fifth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Arial"/>
            </a:endParaRPr>
          </a:p>
        </p:txBody>
      </p:sp>
      <p:sp>
        <p:nvSpPr>
          <p:cNvPr id="81"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82"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882F0845-330C-41C9-BD3C-60A8B24D6033}" type="datetime">
              <a:rPr b="1" lang="en-US" sz="1200" spc="-1" strike="noStrike">
                <a:solidFill>
                  <a:srgbClr val="8b8b8b"/>
                </a:solidFill>
                <a:latin typeface="Calibri"/>
                <a:ea typeface="ＭＳ Ｐゴシック"/>
              </a:rPr>
              <a:t>4/16/26</a:t>
            </a:fld>
            <a:endParaRPr b="0" lang="en-US" sz="1200" spc="-1" strike="noStrike">
              <a:latin typeface="Times New Roman"/>
            </a:endParaRPr>
          </a:p>
        </p:txBody>
      </p:sp>
      <p:sp>
        <p:nvSpPr>
          <p:cNvPr id="83" name="PlaceHolder 4"/>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84"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1A4744C0-E2F6-44F8-A33D-9CA162200742}" type="slidenum">
              <a:rPr b="1" lang="en-US" sz="1200" spc="-1" strike="noStrike">
                <a:solidFill>
                  <a:srgbClr val="8b8b8b"/>
                </a:solidFill>
                <a:latin typeface="Calibri"/>
                <a:ea typeface="ＭＳ Ｐゴシック"/>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Rectangle 14" hidden="1"/>
          <p:cNvSpPr/>
          <p:nvPr/>
        </p:nvSpPr>
        <p:spPr>
          <a:xfrm>
            <a:off x="0" y="6172200"/>
            <a:ext cx="9143640" cy="685440"/>
          </a:xfrm>
          <a:prstGeom prst="rect">
            <a:avLst/>
          </a:prstGeom>
          <a:solidFill>
            <a:srgbClr val="0099ff"/>
          </a:solidFill>
          <a:ln w="0">
            <a:noFill/>
          </a:ln>
        </p:spPr>
        <p:style>
          <a:lnRef idx="0"/>
          <a:fillRef idx="0"/>
          <a:effectRef idx="0"/>
          <a:fontRef idx="minor"/>
        </p:style>
      </p:sp>
      <p:pic>
        <p:nvPicPr>
          <p:cNvPr id="122" name="Picture 15" descr=""/>
          <p:cNvPicPr/>
          <p:nvPr/>
        </p:nvPicPr>
        <p:blipFill>
          <a:blip r:embed="rId2"/>
          <a:stretch/>
        </p:blipFill>
        <p:spPr>
          <a:xfrm>
            <a:off x="6553080" y="6343560"/>
            <a:ext cx="2144520" cy="514080"/>
          </a:xfrm>
          <a:prstGeom prst="rect">
            <a:avLst/>
          </a:prstGeom>
          <a:ln w="0">
            <a:noFill/>
          </a:ln>
        </p:spPr>
      </p:pic>
      <p:pic>
        <p:nvPicPr>
          <p:cNvPr id="123" name="Picture 16" descr="Unite2lines"/>
          <p:cNvPicPr/>
          <p:nvPr/>
        </p:nvPicPr>
        <p:blipFill>
          <a:blip r:embed="rId3"/>
          <a:stretch/>
        </p:blipFill>
        <p:spPr>
          <a:xfrm>
            <a:off x="533520" y="6276960"/>
            <a:ext cx="1139400" cy="580680"/>
          </a:xfrm>
          <a:prstGeom prst="rect">
            <a:avLst/>
          </a:prstGeom>
          <a:ln w="0">
            <a:noFill/>
          </a:ln>
        </p:spPr>
      </p:pic>
      <p:sp>
        <p:nvSpPr>
          <p:cNvPr id="124" name="PlaceHolder 1"/>
          <p:cNvSpPr>
            <a:spLocks noGrp="1"/>
          </p:cNvSpPr>
          <p:nvPr>
            <p:ph type="title"/>
          </p:nvPr>
        </p:nvSpPr>
        <p:spPr>
          <a:xfrm>
            <a:off x="0" y="0"/>
            <a:ext cx="9143640" cy="1142640"/>
          </a:xfrm>
          <a:prstGeom prst="rect">
            <a:avLst/>
          </a:prstGeom>
        </p:spPr>
        <p:txBody>
          <a:bodyPr anchor="ctr">
            <a:noAutofit/>
          </a:bodyPr>
          <a:p>
            <a:pPr algn="ctr">
              <a:lnSpc>
                <a:spcPct val="100000"/>
              </a:lnSpc>
            </a:pPr>
            <a:r>
              <a:rPr b="0" lang="en-GB" sz="4400" spc="-1" strike="noStrike">
                <a:solidFill>
                  <a:srgbClr val="ffffff"/>
                </a:solidFill>
                <a:latin typeface="Arial"/>
                <a:ea typeface="ＭＳ Ｐゴシック"/>
              </a:rPr>
              <a:t>Click to edit Master title style</a:t>
            </a:r>
            <a:endParaRPr b="0" lang="en-US" sz="4400" spc="-1" strike="noStrike">
              <a:solidFill>
                <a:srgbClr val="000000"/>
              </a:solidFill>
              <a:latin typeface="Arial"/>
            </a:endParaRPr>
          </a:p>
        </p:txBody>
      </p:sp>
      <p:sp>
        <p:nvSpPr>
          <p:cNvPr id="125"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Symbol" charset="2"/>
              <a:buChar char=""/>
            </a:pPr>
            <a:r>
              <a:rPr b="0" lang="en-GB" sz="3200" spc="-1" strike="noStrike">
                <a:solidFill>
                  <a:srgbClr val="000000"/>
                </a:solidFill>
                <a:latin typeface="Arial"/>
                <a:ea typeface="ＭＳ Ｐゴシック"/>
              </a:rPr>
              <a:t>Click to edit Master text styles</a:t>
            </a:r>
            <a:endParaRPr b="0" lang="en-US" sz="3200" spc="-1" strike="noStrike">
              <a:solidFill>
                <a:srgbClr val="000000"/>
              </a:solidFill>
              <a:latin typeface="Arial"/>
            </a:endParaRPr>
          </a:p>
          <a:p>
            <a:pPr lvl="1" marL="743040" indent="-285480">
              <a:lnSpc>
                <a:spcPct val="100000"/>
              </a:lnSpc>
              <a:spcBef>
                <a:spcPts val="561"/>
              </a:spcBef>
              <a:buClr>
                <a:srgbClr val="000000"/>
              </a:buClr>
              <a:buFont typeface="Symbol" charset="2"/>
              <a:buChar char=""/>
            </a:pPr>
            <a:r>
              <a:rPr b="0" lang="en-GB" sz="2800" spc="-1" strike="noStrike">
                <a:solidFill>
                  <a:srgbClr val="000000"/>
                </a:solidFill>
                <a:latin typeface="Arial"/>
                <a:ea typeface="ＭＳ Ｐゴシック"/>
              </a:rPr>
              <a:t>Second level</a:t>
            </a:r>
            <a:endParaRPr b="0" lang="en-US" sz="2800" spc="-1" strike="noStrike">
              <a:solidFill>
                <a:srgbClr val="000000"/>
              </a:solidFill>
              <a:latin typeface="Arial"/>
            </a:endParaRPr>
          </a:p>
          <a:p>
            <a:pPr lvl="2" marL="1143000" indent="-228240">
              <a:lnSpc>
                <a:spcPct val="100000"/>
              </a:lnSpc>
              <a:spcBef>
                <a:spcPts val="479"/>
              </a:spcBef>
              <a:buClr>
                <a:srgbClr val="000000"/>
              </a:buClr>
              <a:buFont typeface="Symbol" charset="2"/>
              <a:buChar char=""/>
            </a:pPr>
            <a:r>
              <a:rPr b="0" lang="en-GB" sz="2400" spc="-1" strike="noStrike">
                <a:solidFill>
                  <a:srgbClr val="000000"/>
                </a:solidFill>
                <a:latin typeface="Arial"/>
                <a:ea typeface="ＭＳ Ｐゴシック"/>
              </a:rPr>
              <a:t>Third level</a:t>
            </a:r>
            <a:endParaRPr b="0" lang="en-US" sz="2400" spc="-1" strike="noStrike">
              <a:solidFill>
                <a:srgbClr val="000000"/>
              </a:solidFill>
              <a:latin typeface="Arial"/>
            </a:endParaRPr>
          </a:p>
          <a:p>
            <a:pPr lvl="3" marL="1600200" indent="-228240">
              <a:lnSpc>
                <a:spcPct val="100000"/>
              </a:lnSpc>
              <a:spcBef>
                <a:spcPts val="400"/>
              </a:spcBef>
              <a:buClr>
                <a:srgbClr val="000000"/>
              </a:buClr>
              <a:buFont typeface="Symbol" charset="2"/>
              <a:buChar char=""/>
            </a:pPr>
            <a:r>
              <a:rPr b="0" lang="en-GB" sz="2000" spc="-1" strike="noStrike">
                <a:solidFill>
                  <a:srgbClr val="000000"/>
                </a:solidFill>
                <a:latin typeface="Arial"/>
                <a:ea typeface="ＭＳ Ｐゴシック"/>
              </a:rPr>
              <a:t>Fourth level</a:t>
            </a:r>
            <a:endParaRPr b="0" lang="en-US" sz="2000" spc="-1" strike="noStrike">
              <a:solidFill>
                <a:srgbClr val="000000"/>
              </a:solidFill>
              <a:latin typeface="Arial"/>
            </a:endParaRPr>
          </a:p>
          <a:p>
            <a:pPr lvl="4" marL="2057400" indent="-228240">
              <a:lnSpc>
                <a:spcPct val="100000"/>
              </a:lnSpc>
              <a:spcBef>
                <a:spcPts val="400"/>
              </a:spcBef>
              <a:buClr>
                <a:srgbClr val="000000"/>
              </a:buClr>
              <a:buFont typeface="StarSymbol"/>
              <a:buChar char="»"/>
            </a:pPr>
            <a:r>
              <a:rPr b="0" lang="en-GB" sz="2000" spc="-1" strike="noStrike">
                <a:solidFill>
                  <a:srgbClr val="000000"/>
                </a:solidFill>
                <a:latin typeface="Arial"/>
                <a:ea typeface="ＭＳ Ｐゴシック"/>
              </a:rPr>
              <a:t>Fifth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4680"/>
            <a:ext cx="8229240" cy="1142640"/>
          </a:xfrm>
          <a:prstGeom prst="rect">
            <a:avLst/>
          </a:prstGeom>
        </p:spPr>
        <p:txBody>
          <a:bodyPr anchor="ctr">
            <a:noAutofit/>
          </a:bodyPr>
          <a:p>
            <a:pPr algn="ctr">
              <a:lnSpc>
                <a:spcPct val="100000"/>
              </a:lnSpc>
            </a:pPr>
            <a:r>
              <a:rPr b="0" lang="en-US" sz="4400" spc="-1" strike="noStrike">
                <a:solidFill>
                  <a:srgbClr val="000000"/>
                </a:solidFill>
                <a:latin typeface="Calibri"/>
              </a:rPr>
              <a:t>Click to edit Master title style</a:t>
            </a:r>
            <a:endParaRPr b="0" lang="en-US" sz="4400" spc="-1" strike="noStrike">
              <a:solidFill>
                <a:srgbClr val="000000"/>
              </a:solidFill>
              <a:latin typeface="Arial"/>
            </a:endParaRPr>
          </a:p>
        </p:txBody>
      </p:sp>
      <p:sp>
        <p:nvSpPr>
          <p:cNvPr id="163" name="PlaceHolder 2"/>
          <p:cNvSpPr>
            <a:spLocks noGrp="1"/>
          </p:cNvSpPr>
          <p:nvPr>
            <p:ph type="body"/>
          </p:nvPr>
        </p:nvSpPr>
        <p:spPr>
          <a:xfrm>
            <a:off x="457200" y="1600200"/>
            <a:ext cx="8229240" cy="4525560"/>
          </a:xfrm>
          <a:prstGeom prst="rect">
            <a:avLst/>
          </a:prstGeom>
        </p:spPr>
        <p:txBody>
          <a:bodyPr>
            <a:noAutofit/>
          </a:bodyPr>
          <a:p>
            <a:pPr marL="343080" indent="-34272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48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24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24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24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164" name="PlaceHolder 3"/>
          <p:cNvSpPr>
            <a:spLocks noGrp="1"/>
          </p:cNvSpPr>
          <p:nvPr>
            <p:ph type="dt"/>
          </p:nvPr>
        </p:nvSpPr>
        <p:spPr>
          <a:xfrm>
            <a:off x="457200" y="6356520"/>
            <a:ext cx="2133360" cy="364680"/>
          </a:xfrm>
          <a:prstGeom prst="rect">
            <a:avLst/>
          </a:prstGeom>
        </p:spPr>
        <p:txBody>
          <a:bodyPr anchor="ctr">
            <a:noAutofit/>
          </a:bodyPr>
          <a:p>
            <a:pPr>
              <a:lnSpc>
                <a:spcPct val="100000"/>
              </a:lnSpc>
            </a:pPr>
            <a:fld id="{3B684E20-D278-4BE4-98D4-4ECE71777238}" type="datetime">
              <a:rPr b="1" lang="en-US" sz="1200" spc="-1" strike="noStrike">
                <a:solidFill>
                  <a:srgbClr val="8b8b8b"/>
                </a:solidFill>
                <a:latin typeface="Calibri"/>
                <a:ea typeface="ＭＳ Ｐゴシック"/>
              </a:rPr>
              <a:t>4/16/26</a:t>
            </a:fld>
            <a:endParaRPr b="0" lang="en-US" sz="1200" spc="-1" strike="noStrike">
              <a:latin typeface="Times New Roman"/>
            </a:endParaRPr>
          </a:p>
        </p:txBody>
      </p:sp>
      <p:sp>
        <p:nvSpPr>
          <p:cNvPr id="165" name="PlaceHolder 4"/>
          <p:cNvSpPr>
            <a:spLocks noGrp="1"/>
          </p:cNvSpPr>
          <p:nvPr>
            <p:ph type="ftr"/>
          </p:nvPr>
        </p:nvSpPr>
        <p:spPr>
          <a:xfrm>
            <a:off x="3124080" y="6356520"/>
            <a:ext cx="2895120" cy="364680"/>
          </a:xfrm>
          <a:prstGeom prst="rect">
            <a:avLst/>
          </a:prstGeom>
        </p:spPr>
        <p:txBody>
          <a:bodyPr anchor="ctr">
            <a:noAutofit/>
          </a:bodyPr>
          <a:p>
            <a:endParaRPr b="0" lang="en-US" sz="2400" spc="-1" strike="noStrike">
              <a:latin typeface="Times New Roman"/>
            </a:endParaRPr>
          </a:p>
        </p:txBody>
      </p:sp>
      <p:sp>
        <p:nvSpPr>
          <p:cNvPr id="166" name="PlaceHolder 5"/>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F4CAB03E-8430-4005-AB35-5AE7D33BCBA8}" type="slidenum">
              <a:rPr b="1" lang="en-US" sz="1200" spc="-1" strike="noStrike">
                <a:solidFill>
                  <a:srgbClr val="8b8b8b"/>
                </a:solidFill>
                <a:latin typeface="Calibri"/>
                <a:ea typeface="ＭＳ Ｐゴシック"/>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3" name="Picture 15" descr=""/>
          <p:cNvPicPr/>
          <p:nvPr/>
        </p:nvPicPr>
        <p:blipFill>
          <a:blip r:embed="rId2"/>
          <a:stretch/>
        </p:blipFill>
        <p:spPr>
          <a:xfrm>
            <a:off x="6553080" y="6343560"/>
            <a:ext cx="2144520" cy="514080"/>
          </a:xfrm>
          <a:prstGeom prst="rect">
            <a:avLst/>
          </a:prstGeom>
          <a:ln w="0">
            <a:noFill/>
          </a:ln>
        </p:spPr>
      </p:pic>
      <p:pic>
        <p:nvPicPr>
          <p:cNvPr id="204" name="Picture 16" descr="Unite2lines"/>
          <p:cNvPicPr/>
          <p:nvPr/>
        </p:nvPicPr>
        <p:blipFill>
          <a:blip r:embed="rId3"/>
          <a:stretch/>
        </p:blipFill>
        <p:spPr>
          <a:xfrm>
            <a:off x="533520" y="6276960"/>
            <a:ext cx="1139400" cy="580680"/>
          </a:xfrm>
          <a:prstGeom prst="rect">
            <a:avLst/>
          </a:prstGeom>
          <a:ln w="0">
            <a:noFill/>
          </a:ln>
        </p:spPr>
      </p:pic>
      <p:sp>
        <p:nvSpPr>
          <p:cNvPr id="205" name="PlaceHolder 1"/>
          <p:cNvSpPr>
            <a:spLocks noGrp="1"/>
          </p:cNvSpPr>
          <p:nvPr>
            <p:ph type="title"/>
          </p:nvPr>
        </p:nvSpPr>
        <p:spPr>
          <a:xfrm>
            <a:off x="685800" y="2130480"/>
            <a:ext cx="7772040" cy="1469520"/>
          </a:xfrm>
          <a:prstGeom prst="rect">
            <a:avLst/>
          </a:prstGeom>
        </p:spPr>
        <p:txBody>
          <a:bodyPr lIns="90000" rIns="90000" tIns="45000" bIns="45000">
            <a:noAutofit/>
          </a:bodyPr>
          <a:p>
            <a:pPr algn="ctr">
              <a:lnSpc>
                <a:spcPct val="100000"/>
              </a:lnSpc>
            </a:pPr>
            <a:r>
              <a:rPr b="0" lang="en-GB" sz="4400" spc="-1" strike="noStrike">
                <a:solidFill>
                  <a:srgbClr val="ffffff"/>
                </a:solidFill>
                <a:latin typeface="Arial"/>
                <a:ea typeface="ＭＳ Ｐゴシック"/>
              </a:rPr>
              <a:t>Click to edit Master title style</a:t>
            </a:r>
            <a:endParaRPr b="0" lang="en-US" sz="4400" spc="-1" strike="noStrike">
              <a:solidFill>
                <a:srgbClr val="000000"/>
              </a:solidFill>
              <a:latin typeface="Arial"/>
            </a:endParaRPr>
          </a:p>
        </p:txBody>
      </p:sp>
      <p:sp>
        <p:nvSpPr>
          <p:cNvPr id="206"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Arial"/>
              </a:rPr>
              <a:t>Second Outline Level</a:t>
            </a:r>
            <a:endParaRPr b="0" lang="en-US"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Arial"/>
              </a:rPr>
              <a:t>Third Outline Level</a:t>
            </a:r>
            <a:endParaRPr b="0" lang="en-US"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49.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49.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jpeg"/><Relationship Id="rId6" Type="http://schemas.openxmlformats.org/officeDocument/2006/relationships/slideLayout" Target="../slideLayouts/slideLayout37.xml"/><Relationship Id="rId7"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slideLayout" Target="../slideLayouts/slideLayout13.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jpeg"/><Relationship Id="rId3" Type="http://schemas.openxmlformats.org/officeDocument/2006/relationships/slideLayout" Target="../slideLayouts/slideLayout13.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13.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png"/><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png"/><Relationship Id="rId8" Type="http://schemas.openxmlformats.org/officeDocument/2006/relationships/image" Target="../media/image44.jpeg"/><Relationship Id="rId9" Type="http://schemas.openxmlformats.org/officeDocument/2006/relationships/image" Target="../media/image45.png"/><Relationship Id="rId10" Type="http://schemas.openxmlformats.org/officeDocument/2006/relationships/image" Target="../media/image46.png"/><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jpeg"/><Relationship Id="rId14" Type="http://schemas.openxmlformats.org/officeDocument/2006/relationships/image" Target="../media/image50.jpeg"/><Relationship Id="rId15" Type="http://schemas.openxmlformats.org/officeDocument/2006/relationships/image" Target="../media/image51.jpeg"/><Relationship Id="rId16" Type="http://schemas.openxmlformats.org/officeDocument/2006/relationships/image" Target="../media/image52.tif"/><Relationship Id="rId17" Type="http://schemas.openxmlformats.org/officeDocument/2006/relationships/image" Target="../media/image53.png"/><Relationship Id="rId18" Type="http://schemas.openxmlformats.org/officeDocument/2006/relationships/image" Target="../media/image54.png"/><Relationship Id="rId19"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49" name="Picture 3" descr="Slide01.jpg"/>
          <p:cNvPicPr/>
          <p:nvPr/>
        </p:nvPicPr>
        <p:blipFill>
          <a:blip r:embed="rId1"/>
          <a:stretch/>
        </p:blipFill>
        <p:spPr>
          <a:xfrm>
            <a:off x="0" y="0"/>
            <a:ext cx="9143640" cy="6857640"/>
          </a:xfrm>
          <a:prstGeom prst="rect">
            <a:avLst/>
          </a:prstGeom>
          <a:ln w="0">
            <a:noFill/>
          </a:ln>
        </p:spPr>
      </p:pic>
      <p:sp>
        <p:nvSpPr>
          <p:cNvPr id="250" name="Rectangle 1"/>
          <p:cNvSpPr/>
          <p:nvPr/>
        </p:nvSpPr>
        <p:spPr>
          <a:xfrm>
            <a:off x="192240" y="4717440"/>
            <a:ext cx="8759160" cy="1492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3600" spc="-1" strike="noStrike">
                <a:solidFill>
                  <a:srgbClr val="ffff00"/>
                </a:solidFill>
                <a:latin typeface="Arial"/>
                <a:ea typeface="ＭＳ Ｐゴシック"/>
              </a:rPr>
              <a:t>Reaching missed children</a:t>
            </a:r>
            <a:endParaRPr b="0" lang="en-US" sz="3600" spc="-1" strike="noStrike">
              <a:latin typeface="Arial"/>
            </a:endParaRPr>
          </a:p>
          <a:p>
            <a:pPr>
              <a:lnSpc>
                <a:spcPct val="100000"/>
              </a:lnSpc>
            </a:pPr>
            <a:r>
              <a:rPr b="1" lang="en-US" sz="2800" spc="-1" strike="noStrike">
                <a:solidFill>
                  <a:srgbClr val="ffff00"/>
                </a:solidFill>
                <a:latin typeface="Arial"/>
                <a:ea typeface="ＭＳ Ｐゴシック"/>
              </a:rPr>
              <a:t>Lessons learned from polio</a:t>
            </a:r>
            <a:endParaRPr b="0" lang="en-US" sz="2800" spc="-1" strike="noStrike">
              <a:latin typeface="Arial"/>
            </a:endParaRPr>
          </a:p>
          <a:p>
            <a:pPr>
              <a:lnSpc>
                <a:spcPct val="100000"/>
              </a:lnSpc>
            </a:pPr>
            <a:endParaRPr b="0" lang="en-US" sz="2800" spc="-1" strike="noStrike">
              <a:latin typeface="Arial"/>
            </a:endParaRPr>
          </a:p>
          <a:p>
            <a:pPr>
              <a:lnSpc>
                <a:spcPct val="100000"/>
              </a:lnSpc>
            </a:pPr>
            <a:r>
              <a:rPr b="1" lang="en-US" sz="2000" spc="-1" strike="noStrike">
                <a:solidFill>
                  <a:srgbClr val="ffff00"/>
                </a:solidFill>
                <a:latin typeface="Arial"/>
                <a:ea typeface="ＭＳ Ｐゴシック"/>
              </a:rPr>
              <a:t>Susan MacKay,  Maya van den Ent , UNICEF</a:t>
            </a:r>
            <a:endParaRPr b="0" lang="en-US" sz="2000" spc="-1" strike="noStrike">
              <a:latin typeface="Arial"/>
            </a:endParaRPr>
          </a:p>
        </p:txBody>
      </p:sp>
      <p:sp>
        <p:nvSpPr>
          <p:cNvPr id="251" name="Rectangle 14"/>
          <p:cNvSpPr/>
          <p:nvPr/>
        </p:nvSpPr>
        <p:spPr>
          <a:xfrm>
            <a:off x="0" y="6172200"/>
            <a:ext cx="9143640" cy="685440"/>
          </a:xfrm>
          <a:prstGeom prst="rect">
            <a:avLst/>
          </a:prstGeom>
          <a:solidFill>
            <a:srgbClr val="0099ff"/>
          </a:solidFill>
          <a:ln w="0">
            <a:noFill/>
          </a:ln>
        </p:spPr>
        <p:style>
          <a:lnRef idx="0"/>
          <a:fillRef idx="0"/>
          <a:effectRef idx="0"/>
          <a:fontRef idx="minor"/>
        </p:style>
      </p:sp>
      <p:pic>
        <p:nvPicPr>
          <p:cNvPr id="252" name="Picture 15" descr=""/>
          <p:cNvPicPr/>
          <p:nvPr/>
        </p:nvPicPr>
        <p:blipFill>
          <a:blip r:embed="rId2"/>
          <a:stretch/>
        </p:blipFill>
        <p:spPr>
          <a:xfrm>
            <a:off x="6553080" y="6343560"/>
            <a:ext cx="2144520" cy="514080"/>
          </a:xfrm>
          <a:prstGeom prst="rect">
            <a:avLst/>
          </a:prstGeom>
          <a:ln w="0">
            <a:noFill/>
          </a:ln>
        </p:spPr>
      </p:pic>
      <p:pic>
        <p:nvPicPr>
          <p:cNvPr id="253" name="Picture 16" descr="Unite2lines"/>
          <p:cNvPicPr/>
          <p:nvPr/>
        </p:nvPicPr>
        <p:blipFill>
          <a:blip r:embed="rId3"/>
          <a:stretch/>
        </p:blipFill>
        <p:spPr>
          <a:xfrm>
            <a:off x="533520" y="6276960"/>
            <a:ext cx="1139400" cy="580680"/>
          </a:xfrm>
          <a:prstGeom prst="rect">
            <a:avLst/>
          </a:prstGeom>
          <a:ln w="0">
            <a:noFill/>
          </a:ln>
        </p:spPr>
      </p:pic>
      <p:sp>
        <p:nvSpPr>
          <p:cNvPr id="254" name="TextBox 2"/>
          <p:cNvSpPr/>
          <p:nvPr/>
        </p:nvSpPr>
        <p:spPr>
          <a:xfrm>
            <a:off x="8708040" y="4391640"/>
            <a:ext cx="430560" cy="1765800"/>
          </a:xfrm>
          <a:prstGeom prst="rect">
            <a:avLst/>
          </a:prstGeom>
          <a:noFill/>
          <a:ln w="0">
            <a:noFill/>
          </a:ln>
        </p:spPr>
        <p:style>
          <a:lnRef idx="0"/>
          <a:fillRef idx="0"/>
          <a:effectRef idx="0"/>
          <a:fontRef idx="minor"/>
        </p:style>
        <p:txBody>
          <a:bodyPr lIns="90000" rIns="90000" tIns="45000" bIns="45000" vert="vert270" rot="16200000">
            <a:noAutofit/>
          </a:bodyPr>
          <a:p>
            <a:pPr>
              <a:lnSpc>
                <a:spcPct val="100000"/>
              </a:lnSpc>
            </a:pPr>
            <a:r>
              <a:rPr b="0" lang="en-US" sz="1600" spc="-1" strike="noStrike">
                <a:solidFill>
                  <a:srgbClr val="ffffff"/>
                </a:solidFill>
                <a:latin typeface="Arial"/>
                <a:ea typeface="ＭＳ Ｐゴシック"/>
              </a:rPr>
              <a:t>Photo: UNICEF</a:t>
            </a:r>
            <a:endParaRPr b="0" lang="en-US" sz="1600" spc="-1" strike="noStrike">
              <a:latin typeface="Arial"/>
            </a:endParaRPr>
          </a:p>
        </p:txBody>
      </p:sp>
    </p:spTree>
  </p:cSld>
  <p:transition spd="med">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Picture 2" descr="Slide10.jpg"/>
          <p:cNvPicPr/>
          <p:nvPr/>
        </p:nvPicPr>
        <p:blipFill>
          <a:blip r:embed="rId1"/>
          <a:stretch/>
        </p:blipFill>
        <p:spPr>
          <a:xfrm>
            <a:off x="0" y="0"/>
            <a:ext cx="9143640" cy="6857640"/>
          </a:xfrm>
          <a:prstGeom prst="rect">
            <a:avLst/>
          </a:prstGeom>
          <a:ln w="0">
            <a:noFill/>
          </a:ln>
        </p:spPr>
      </p:pic>
      <p:sp>
        <p:nvSpPr>
          <p:cNvPr id="279" name="Rectangle 3"/>
          <p:cNvSpPr/>
          <p:nvPr/>
        </p:nvSpPr>
        <p:spPr>
          <a:xfrm>
            <a:off x="123840" y="468000"/>
            <a:ext cx="6483240" cy="76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4400" spc="-1" strike="noStrike">
                <a:solidFill>
                  <a:srgbClr val="ffff00"/>
                </a:solidFill>
                <a:latin typeface="Arial"/>
                <a:ea typeface="ＭＳ Ｐゴシック"/>
              </a:rPr>
              <a:t>Risk</a:t>
            </a:r>
            <a:r>
              <a:rPr b="1" lang="en-GB" sz="4400" spc="-1" strike="noStrike">
                <a:solidFill>
                  <a:srgbClr val="ffffff"/>
                </a:solidFill>
                <a:latin typeface="Arial"/>
                <a:ea typeface="ＭＳ Ｐゴシック"/>
              </a:rPr>
              <a:t> profiling in Nigeria</a:t>
            </a:r>
            <a:endParaRPr b="0" lang="en-US" sz="4400" spc="-1" strike="noStrike">
              <a:latin typeface="Arial"/>
            </a:endParaRPr>
          </a:p>
        </p:txBody>
      </p:sp>
      <p:sp>
        <p:nvSpPr>
          <p:cNvPr id="280" name="Rectangle 4"/>
          <p:cNvSpPr/>
          <p:nvPr/>
        </p:nvSpPr>
        <p:spPr>
          <a:xfrm>
            <a:off x="123840" y="4622400"/>
            <a:ext cx="9019800" cy="17967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ffff00"/>
                </a:solidFill>
                <a:latin typeface="Calibri"/>
                <a:ea typeface="ＭＳ Ｐゴシック"/>
              </a:rPr>
              <a:t>Location: </a:t>
            </a:r>
            <a:r>
              <a:rPr b="1" lang="en-US" sz="2800" spc="-1" strike="noStrike">
                <a:solidFill>
                  <a:srgbClr val="ffffff"/>
                </a:solidFill>
                <a:latin typeface="Calibri"/>
                <a:ea typeface="ＭＳ Ｐゴシック"/>
              </a:rPr>
              <a:t>Rural 52%; Urban slums :28%</a:t>
            </a:r>
            <a:endParaRPr b="0" lang="en-US" sz="2800" spc="-1" strike="noStrike">
              <a:latin typeface="Arial"/>
            </a:endParaRPr>
          </a:p>
          <a:p>
            <a:pPr>
              <a:lnSpc>
                <a:spcPct val="100000"/>
              </a:lnSpc>
            </a:pPr>
            <a:r>
              <a:rPr b="1" lang="en-US" sz="2800" spc="-1" strike="noStrike">
                <a:solidFill>
                  <a:srgbClr val="ffff00"/>
                </a:solidFill>
                <a:latin typeface="Calibri"/>
                <a:ea typeface="ＭＳ Ｐゴシック"/>
              </a:rPr>
              <a:t>Literacy:</a:t>
            </a:r>
            <a:r>
              <a:rPr b="1" lang="en-US" sz="2800" spc="-1" strike="noStrike">
                <a:solidFill>
                  <a:srgbClr val="ffffff"/>
                </a:solidFill>
                <a:latin typeface="Calibri"/>
                <a:ea typeface="ＭＳ Ｐゴシック"/>
              </a:rPr>
              <a:t> Mothers (98%) , fathers (83%) illiterate</a:t>
            </a:r>
            <a:endParaRPr b="0" lang="en-US" sz="2800" spc="-1" strike="noStrike">
              <a:latin typeface="Arial"/>
            </a:endParaRPr>
          </a:p>
          <a:p>
            <a:pPr>
              <a:lnSpc>
                <a:spcPct val="100000"/>
              </a:lnSpc>
            </a:pPr>
            <a:r>
              <a:rPr b="1" lang="en-US" sz="2800" spc="-1" strike="noStrike">
                <a:solidFill>
                  <a:srgbClr val="ffff00"/>
                </a:solidFill>
                <a:latin typeface="Calibri"/>
                <a:ea typeface="ＭＳ Ｐゴシック"/>
              </a:rPr>
              <a:t>Occupation:</a:t>
            </a:r>
            <a:r>
              <a:rPr b="1" lang="en-US" sz="2800" spc="-1" strike="noStrike">
                <a:solidFill>
                  <a:srgbClr val="ffffff"/>
                </a:solidFill>
                <a:latin typeface="Calibri"/>
                <a:ea typeface="ＭＳ Ｐゴシック"/>
              </a:rPr>
              <a:t> 45% of cases are farmers; Trader 21%</a:t>
            </a:r>
            <a:endParaRPr b="0" lang="en-US" sz="2800" spc="-1" strike="noStrike">
              <a:latin typeface="Arial"/>
            </a:endParaRPr>
          </a:p>
          <a:p>
            <a:pPr>
              <a:lnSpc>
                <a:spcPct val="100000"/>
              </a:lnSpc>
            </a:pPr>
            <a:r>
              <a:rPr b="1" lang="en-US" sz="2800" spc="-1" strike="noStrike">
                <a:solidFill>
                  <a:srgbClr val="ffff00"/>
                </a:solidFill>
                <a:latin typeface="Calibri"/>
                <a:ea typeface="ＭＳ Ｐゴシック"/>
              </a:rPr>
              <a:t>Nomads:</a:t>
            </a:r>
            <a:r>
              <a:rPr b="1" lang="en-US" sz="2800" spc="-1" strike="noStrike">
                <a:solidFill>
                  <a:srgbClr val="ffffff"/>
                </a:solidFill>
                <a:latin typeface="Calibri"/>
                <a:ea typeface="ＭＳ Ｐゴシック"/>
              </a:rPr>
              <a:t> 8% with 49% living close to nomadic communities</a:t>
            </a:r>
            <a:endParaRPr b="0" lang="en-US" sz="2800" spc="-1" strike="noStrike">
              <a:latin typeface="Arial"/>
            </a:endParaRPr>
          </a:p>
        </p:txBody>
      </p:sp>
      <p:sp>
        <p:nvSpPr>
          <p:cNvPr id="281" name="TextBox 5"/>
          <p:cNvSpPr/>
          <p:nvPr/>
        </p:nvSpPr>
        <p:spPr>
          <a:xfrm>
            <a:off x="8694360" y="-235080"/>
            <a:ext cx="430560" cy="1765800"/>
          </a:xfrm>
          <a:prstGeom prst="rect">
            <a:avLst/>
          </a:prstGeom>
          <a:noFill/>
          <a:ln w="0">
            <a:noFill/>
          </a:ln>
        </p:spPr>
        <p:style>
          <a:lnRef idx="0"/>
          <a:fillRef idx="0"/>
          <a:effectRef idx="0"/>
          <a:fontRef idx="minor"/>
        </p:style>
        <p:txBody>
          <a:bodyPr lIns="90000" rIns="90000" tIns="45000" bIns="45000" vert="vert270" rot="16200000">
            <a:noAutofit/>
          </a:bodyPr>
          <a:p>
            <a:pPr>
              <a:lnSpc>
                <a:spcPct val="100000"/>
              </a:lnSpc>
            </a:pPr>
            <a:r>
              <a:rPr b="0" lang="en-US" sz="1600" spc="-1" strike="noStrike">
                <a:solidFill>
                  <a:srgbClr val="ffffff"/>
                </a:solidFill>
                <a:latin typeface="Arial"/>
                <a:ea typeface="ＭＳ Ｐゴシック"/>
              </a:rPr>
              <a:t>Photo: UNICEF</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82" name="Picture 4" descr="Slide11.jpg"/>
          <p:cNvPicPr/>
          <p:nvPr/>
        </p:nvPicPr>
        <p:blipFill>
          <a:blip r:embed="rId1"/>
          <a:stretch/>
        </p:blipFill>
        <p:spPr>
          <a:xfrm>
            <a:off x="0" y="0"/>
            <a:ext cx="9143640" cy="6857640"/>
          </a:xfrm>
          <a:prstGeom prst="rect">
            <a:avLst/>
          </a:prstGeom>
          <a:ln w="0">
            <a:noFill/>
          </a:ln>
        </p:spPr>
      </p:pic>
      <p:sp>
        <p:nvSpPr>
          <p:cNvPr id="283" name="Rectangle 3"/>
          <p:cNvSpPr/>
          <p:nvPr/>
        </p:nvSpPr>
        <p:spPr>
          <a:xfrm>
            <a:off x="370440" y="5118480"/>
            <a:ext cx="9419400" cy="1552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200" spc="-1" strike="noStrike">
                <a:solidFill>
                  <a:srgbClr val="ffffff"/>
                </a:solidFill>
                <a:latin typeface="Arial"/>
                <a:ea typeface="ＭＳ Ｐゴシック"/>
              </a:rPr>
              <a:t>We’re rapidly expanding our use of </a:t>
            </a:r>
            <a:r>
              <a:rPr b="1" lang="en-GB" sz="3200" spc="-1" strike="noStrike">
                <a:solidFill>
                  <a:srgbClr val="ffff00"/>
                </a:solidFill>
                <a:latin typeface="Arial"/>
                <a:ea typeface="ＭＳ Ｐゴシック"/>
              </a:rPr>
              <a:t>risk profiling </a:t>
            </a:r>
            <a:r>
              <a:rPr b="1" lang="en-GB" sz="3200" spc="-1" strike="noStrike">
                <a:solidFill>
                  <a:srgbClr val="ffffff"/>
                </a:solidFill>
                <a:latin typeface="Arial"/>
                <a:ea typeface="ＭＳ Ｐゴシック"/>
              </a:rPr>
              <a:t>and </a:t>
            </a:r>
            <a:r>
              <a:rPr b="1" lang="en-GB" sz="3200" spc="-1" strike="noStrike">
                <a:solidFill>
                  <a:srgbClr val="ffff00"/>
                </a:solidFill>
                <a:latin typeface="Arial"/>
                <a:ea typeface="ＭＳ Ｐゴシック"/>
              </a:rPr>
              <a:t>special investigations</a:t>
            </a:r>
            <a:r>
              <a:rPr b="1" lang="en-GB" sz="3200" spc="-1" strike="noStrike">
                <a:solidFill>
                  <a:srgbClr val="ffffff"/>
                </a:solidFill>
                <a:latin typeface="Arial"/>
                <a:ea typeface="ＭＳ Ｐゴシック"/>
              </a:rPr>
              <a:t> to better understand exactly who is most at risk</a:t>
            </a:r>
            <a:endParaRPr b="0" lang="en-US" sz="3200" spc="-1" strike="noStrike">
              <a:latin typeface="Arial"/>
            </a:endParaRPr>
          </a:p>
        </p:txBody>
      </p:sp>
      <p:sp>
        <p:nvSpPr>
          <p:cNvPr id="284" name="TextBox 5"/>
          <p:cNvSpPr/>
          <p:nvPr/>
        </p:nvSpPr>
        <p:spPr>
          <a:xfrm>
            <a:off x="8680680" y="-235080"/>
            <a:ext cx="430560" cy="1765800"/>
          </a:xfrm>
          <a:prstGeom prst="rect">
            <a:avLst/>
          </a:prstGeom>
          <a:noFill/>
          <a:ln w="0">
            <a:noFill/>
          </a:ln>
        </p:spPr>
        <p:style>
          <a:lnRef idx="0"/>
          <a:fillRef idx="0"/>
          <a:effectRef idx="0"/>
          <a:fontRef idx="minor"/>
        </p:style>
        <p:txBody>
          <a:bodyPr lIns="90000" rIns="90000" tIns="45000" bIns="45000" vert="vert270" rot="16200000">
            <a:noAutofit/>
          </a:bodyPr>
          <a:p>
            <a:pPr>
              <a:lnSpc>
                <a:spcPct val="100000"/>
              </a:lnSpc>
            </a:pPr>
            <a:r>
              <a:rPr b="0" lang="en-US" sz="1600" spc="-1" strike="noStrike">
                <a:solidFill>
                  <a:srgbClr val="ffffff"/>
                </a:solidFill>
                <a:latin typeface="Arial"/>
                <a:ea typeface="ＭＳ Ｐゴシック"/>
              </a:rPr>
              <a:t>Photo: UNICEF</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85" name="Rectangle 1"/>
          <p:cNvSpPr/>
          <p:nvPr/>
        </p:nvSpPr>
        <p:spPr>
          <a:xfrm>
            <a:off x="930240" y="2129760"/>
            <a:ext cx="7077960" cy="821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00"/>
                </a:solidFill>
                <a:latin typeface="Arial"/>
                <a:ea typeface="ＭＳ Ｐゴシック"/>
              </a:rPr>
              <a:t>Why</a:t>
            </a:r>
            <a:r>
              <a:rPr b="1" lang="en-US" sz="4800" spc="-1" strike="noStrike">
                <a:solidFill>
                  <a:srgbClr val="ffffff"/>
                </a:solidFill>
                <a:latin typeface="Arial"/>
                <a:ea typeface="ＭＳ Ｐゴシック"/>
              </a:rPr>
              <a:t> do we </a:t>
            </a:r>
            <a:r>
              <a:rPr b="1" lang="en-US" sz="4800" spc="-1" strike="noStrike">
                <a:solidFill>
                  <a:srgbClr val="ffff00"/>
                </a:solidFill>
                <a:latin typeface="Arial"/>
                <a:ea typeface="ＭＳ Ｐゴシック"/>
              </a:rPr>
              <a:t>miss </a:t>
            </a:r>
            <a:r>
              <a:rPr b="1" lang="en-US" sz="4800" spc="-1" strike="noStrike">
                <a:solidFill>
                  <a:srgbClr val="ffffff"/>
                </a:solidFill>
                <a:latin typeface="Arial"/>
                <a:ea typeface="ＭＳ Ｐゴシック"/>
              </a:rPr>
              <a:t>them?</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86" name="Picture 5" descr=""/>
          <p:cNvPicPr/>
          <p:nvPr/>
        </p:nvPicPr>
        <p:blipFill>
          <a:blip r:embed="rId1"/>
          <a:stretch/>
        </p:blipFill>
        <p:spPr>
          <a:xfrm>
            <a:off x="0" y="474120"/>
            <a:ext cx="9143640" cy="5865840"/>
          </a:xfrm>
          <a:prstGeom prst="rect">
            <a:avLst/>
          </a:prstGeom>
          <a:ln w="0">
            <a:noFill/>
          </a:ln>
        </p:spPr>
      </p:pic>
      <p:sp>
        <p:nvSpPr>
          <p:cNvPr id="287" name="Rectangle 7"/>
          <p:cNvSpPr/>
          <p:nvPr/>
        </p:nvSpPr>
        <p:spPr>
          <a:xfrm>
            <a:off x="5299200" y="6048000"/>
            <a:ext cx="3713760" cy="57780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GB" sz="3200" spc="-1" strike="noStrike">
                <a:solidFill>
                  <a:srgbClr val="ffff00"/>
                </a:solidFill>
                <a:latin typeface="Arial"/>
                <a:ea typeface="ＭＳ Ｐゴシック"/>
              </a:rPr>
              <a:t>www.polioinfo.org</a:t>
            </a:r>
            <a:endParaRPr b="0" lang="en-US" sz="3200" spc="-1" strike="noStrike">
              <a:latin typeface="Arial"/>
            </a:endParaRPr>
          </a:p>
        </p:txBody>
      </p:sp>
      <p:sp>
        <p:nvSpPr>
          <p:cNvPr id="288" name="Rectangle 8"/>
          <p:cNvSpPr/>
          <p:nvPr/>
        </p:nvSpPr>
        <p:spPr>
          <a:xfrm>
            <a:off x="0" y="216720"/>
            <a:ext cx="8537400" cy="1065240"/>
          </a:xfrm>
          <a:prstGeom prst="rect">
            <a:avLst/>
          </a:prstGeom>
          <a:noFill/>
          <a:ln w="0">
            <a:noFill/>
          </a:ln>
        </p:spPr>
        <p:style>
          <a:lnRef idx="0"/>
          <a:fillRef idx="0"/>
          <a:effectRef idx="0"/>
          <a:fontRef idx="minor"/>
        </p:style>
        <p:txBody>
          <a:bodyPr lIns="90000" rIns="90000" tIns="45000" bIns="45000">
            <a:spAutoFit/>
          </a:bodyPr>
          <a:p>
            <a:pPr algn="r">
              <a:lnSpc>
                <a:spcPct val="100000"/>
              </a:lnSpc>
            </a:pPr>
            <a:r>
              <a:rPr b="1" lang="en-GB" sz="3200" spc="-1" strike="noStrike">
                <a:solidFill>
                  <a:srgbClr val="ffff00"/>
                </a:solidFill>
                <a:latin typeface="Arial"/>
                <a:ea typeface="ＭＳ Ｐゴシック"/>
              </a:rPr>
              <a:t>Reasons for missed children – both social &amp; operational</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9" name="Picture 3" descr=""/>
          <p:cNvPicPr/>
          <p:nvPr/>
        </p:nvPicPr>
        <p:blipFill>
          <a:blip r:embed="rId1"/>
          <a:stretch/>
        </p:blipFill>
        <p:spPr>
          <a:xfrm>
            <a:off x="2971800" y="0"/>
            <a:ext cx="6248160" cy="6851160"/>
          </a:xfrm>
          <a:prstGeom prst="rect">
            <a:avLst/>
          </a:prstGeom>
          <a:ln w="0">
            <a:noFill/>
          </a:ln>
        </p:spPr>
      </p:pic>
      <p:sp>
        <p:nvSpPr>
          <p:cNvPr id="290" name="Title 1"/>
          <p:cNvSpPr/>
          <p:nvPr/>
        </p:nvSpPr>
        <p:spPr>
          <a:xfrm>
            <a:off x="34920" y="3124080"/>
            <a:ext cx="2626920" cy="1682280"/>
          </a:xfrm>
          <a:prstGeom prst="roundRect">
            <a:avLst>
              <a:gd name="adj" fmla="val 16667"/>
            </a:avLst>
          </a:prstGeom>
          <a:solidFill>
            <a:srgbClr val="8064a2"/>
          </a:solidFill>
          <a:ln>
            <a:solidFill>
              <a:srgbClr val="5e4977"/>
            </a:solidFill>
            <a:round/>
          </a:ln>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nSpc>
                <a:spcPct val="100000"/>
              </a:lnSpc>
            </a:pPr>
            <a:r>
              <a:rPr b="1" lang="en-US" sz="2000" spc="-1" strike="noStrike">
                <a:solidFill>
                  <a:srgbClr val="ffffff"/>
                </a:solidFill>
                <a:latin typeface="Calibri"/>
                <a:ea typeface="ＭＳ Ｐゴシック"/>
              </a:rPr>
              <a:t>DR Congo, Nigeria </a:t>
            </a:r>
            <a:r>
              <a:rPr b="0" lang="en-US" sz="2000" spc="-1" strike="noStrike">
                <a:solidFill>
                  <a:srgbClr val="ffffff"/>
                </a:solidFill>
                <a:latin typeface="Calibri"/>
                <a:ea typeface="ＭＳ Ｐゴシック"/>
              </a:rPr>
              <a:t>and </a:t>
            </a:r>
            <a:r>
              <a:rPr b="1" lang="en-US" sz="2000" spc="-1" strike="noStrike">
                <a:solidFill>
                  <a:srgbClr val="ffffff"/>
                </a:solidFill>
                <a:latin typeface="Calibri"/>
                <a:ea typeface="ＭＳ Ｐゴシック"/>
              </a:rPr>
              <a:t>Quetta Block (Pakistan) </a:t>
            </a:r>
            <a:r>
              <a:rPr b="0" lang="en-US" sz="2000" spc="-1" strike="noStrike">
                <a:solidFill>
                  <a:srgbClr val="ffffff"/>
                </a:solidFill>
                <a:latin typeface="Calibri"/>
                <a:ea typeface="ＭＳ Ｐゴシック"/>
              </a:rPr>
              <a:t>present the biggest challenges. </a:t>
            </a:r>
            <a:endParaRPr b="0" lang="en-US" sz="2000" spc="-1" strike="noStrike">
              <a:latin typeface="Arial"/>
            </a:endParaRPr>
          </a:p>
        </p:txBody>
      </p:sp>
      <p:sp>
        <p:nvSpPr>
          <p:cNvPr id="291" name="TextBox 5"/>
          <p:cNvSpPr/>
          <p:nvPr/>
        </p:nvSpPr>
        <p:spPr>
          <a:xfrm>
            <a:off x="3676680" y="-3240"/>
            <a:ext cx="5468400" cy="638280"/>
          </a:xfrm>
          <a:prstGeom prst="rect">
            <a:avLst/>
          </a:prstGeom>
          <a:solidFill>
            <a:schemeClr val="bg1"/>
          </a:solidFill>
          <a:ln w="0">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000000"/>
                </a:solidFill>
                <a:latin typeface="Arial"/>
                <a:ea typeface="ＭＳ Ｐゴシック"/>
              </a:rPr>
              <a:t>Share of refusals among all missed children in priority countries and select sanctuaries March 2012 </a:t>
            </a:r>
            <a:endParaRPr b="0" lang="en-US" sz="1400" spc="-1" strike="noStrike">
              <a:latin typeface="Arial"/>
            </a:endParaRPr>
          </a:p>
          <a:p>
            <a:pPr>
              <a:lnSpc>
                <a:spcPct val="100000"/>
              </a:lnSpc>
            </a:pPr>
            <a:r>
              <a:rPr b="1" lang="en-US" sz="800" spc="-1" strike="noStrike">
                <a:solidFill>
                  <a:srgbClr val="000000"/>
                </a:solidFill>
                <a:latin typeface="Arial"/>
                <a:ea typeface="ＭＳ Ｐゴシック"/>
              </a:rPr>
              <a:t>Source: Independent Monitoring Data</a:t>
            </a:r>
            <a:endParaRPr b="0" lang="en-US" sz="800" spc="-1" strike="noStrike">
              <a:latin typeface="Arial"/>
            </a:endParaRPr>
          </a:p>
        </p:txBody>
      </p:sp>
      <p:sp>
        <p:nvSpPr>
          <p:cNvPr id="292" name="Title 1"/>
          <p:cNvSpPr txBox="1"/>
          <p:nvPr/>
        </p:nvSpPr>
        <p:spPr>
          <a:xfrm>
            <a:off x="87480" y="15840"/>
            <a:ext cx="2808000" cy="2819160"/>
          </a:xfrm>
          <a:prstGeom prst="rect">
            <a:avLst/>
          </a:prstGeom>
          <a:noFill/>
          <a:ln w="0">
            <a:noFill/>
          </a:ln>
        </p:spPr>
        <p:txBody>
          <a:bodyPr anchor="ctr">
            <a:noAutofit/>
          </a:bodyPr>
          <a:p>
            <a:pPr>
              <a:lnSpc>
                <a:spcPct val="100000"/>
              </a:lnSpc>
            </a:pPr>
            <a:r>
              <a:rPr b="1" lang="en-US" sz="2800" spc="-1" strike="noStrike">
                <a:solidFill>
                  <a:srgbClr val="000000"/>
                </a:solidFill>
                <a:latin typeface="Calibri"/>
                <a:ea typeface="ＭＳ Ｐゴシック"/>
              </a:rPr>
              <a:t>Overt refusals are not the main reason for missing children in any country</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93" name="Content Placeholder 3"/>
          <p:cNvGraphicFramePr/>
          <p:nvPr/>
        </p:nvGraphicFramePr>
        <p:xfrm>
          <a:off x="152280" y="1143000"/>
          <a:ext cx="8838720" cy="4982760"/>
        </p:xfrm>
        <a:graphic>
          <a:graphicData uri="http://schemas.openxmlformats.org/drawingml/2006/chart">
            <c:chart xmlns:c="http://schemas.openxmlformats.org/drawingml/2006/chart" xmlns:r="http://schemas.openxmlformats.org/officeDocument/2006/relationships" r:id="rId1"/>
          </a:graphicData>
        </a:graphic>
      </p:graphicFrame>
      <p:sp>
        <p:nvSpPr>
          <p:cNvPr id="294" name="Title 1"/>
          <p:cNvSpPr txBox="1"/>
          <p:nvPr/>
        </p:nvSpPr>
        <p:spPr>
          <a:xfrm>
            <a:off x="0" y="-5760"/>
            <a:ext cx="9143640" cy="990360"/>
          </a:xfrm>
          <a:prstGeom prst="rect">
            <a:avLst/>
          </a:prstGeom>
          <a:solidFill>
            <a:srgbClr val="00b0f0"/>
          </a:solidFill>
          <a:ln w="9360">
            <a:noFill/>
          </a:ln>
        </p:spPr>
        <p:txBody>
          <a:bodyPr anchor="ctr">
            <a:noAutofit/>
          </a:bodyPr>
          <a:p>
            <a:pPr algn="ctr">
              <a:lnSpc>
                <a:spcPct val="100000"/>
              </a:lnSpc>
            </a:pPr>
            <a:r>
              <a:rPr b="1" lang="en-US" sz="3600" spc="-1" strike="noStrike">
                <a:solidFill>
                  <a:srgbClr val="ffffff"/>
                </a:solidFill>
                <a:latin typeface="Calibri"/>
              </a:rPr>
              <a:t>NIGERIA</a:t>
            </a:r>
            <a:r>
              <a:rPr b="0" lang="en-US" sz="3600" spc="-1" strike="noStrike">
                <a:solidFill>
                  <a:srgbClr val="ffffff"/>
                </a:solidFill>
                <a:latin typeface="Calibri"/>
              </a:rPr>
              <a:t>:  Reasons for Missed Children by State,</a:t>
            </a:r>
            <a:br/>
            <a:r>
              <a:rPr b="0" lang="en-US" sz="3600" spc="-1" strike="noStrike">
                <a:solidFill>
                  <a:srgbClr val="ffffff"/>
                </a:solidFill>
                <a:latin typeface="Calibri"/>
              </a:rPr>
              <a:t>High Risk States, July 2012</a:t>
            </a:r>
            <a:endParaRPr b="0" lang="en-US" sz="3600" spc="-1" strike="noStrike">
              <a:solidFill>
                <a:srgbClr val="000000"/>
              </a:solidFill>
              <a:latin typeface="Arial"/>
            </a:endParaRPr>
          </a:p>
        </p:txBody>
      </p:sp>
      <p:sp>
        <p:nvSpPr>
          <p:cNvPr id="295" name="Footer Placeholder 5"/>
          <p:cNvSpPr txBox="1"/>
          <p:nvPr/>
        </p:nvSpPr>
        <p:spPr>
          <a:xfrm>
            <a:off x="0" y="6492960"/>
            <a:ext cx="2895120" cy="364680"/>
          </a:xfrm>
          <a:prstGeom prst="rect">
            <a:avLst/>
          </a:prstGeom>
          <a:solidFill>
            <a:srgbClr val="00b0f0"/>
          </a:solidFill>
          <a:ln w="0">
            <a:noFill/>
          </a:ln>
        </p:spPr>
        <p:txBody>
          <a:bodyPr anchor="ctr">
            <a:noAutofit/>
          </a:bodyPr>
          <a:p>
            <a:pPr>
              <a:lnSpc>
                <a:spcPct val="100000"/>
              </a:lnSpc>
            </a:pPr>
            <a:r>
              <a:rPr b="1" lang="en-US" sz="1200" spc="-1" strike="noStrike">
                <a:solidFill>
                  <a:srgbClr val="ffffff"/>
                </a:solidFill>
                <a:latin typeface="Calibri"/>
                <a:ea typeface="ＭＳ Ｐゴシック"/>
              </a:rPr>
              <a:t>Inside Household Monitoring </a:t>
            </a:r>
            <a:endParaRPr b="0" lang="en-US" sz="1200" spc="-1" strike="noStrike">
              <a:latin typeface="Times New Roman"/>
            </a:endParaRPr>
          </a:p>
        </p:txBody>
      </p:sp>
      <p:sp>
        <p:nvSpPr>
          <p:cNvPr id="296" name="Oval 6"/>
          <p:cNvSpPr/>
          <p:nvPr/>
        </p:nvSpPr>
        <p:spPr>
          <a:xfrm>
            <a:off x="7986240" y="2073240"/>
            <a:ext cx="1004760" cy="221292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97" name="Oval 7"/>
          <p:cNvSpPr/>
          <p:nvPr/>
        </p:nvSpPr>
        <p:spPr>
          <a:xfrm>
            <a:off x="3642480" y="5489280"/>
            <a:ext cx="1860840" cy="782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98" name="Picture 1" descr="Slide16.jpg"/>
          <p:cNvPicPr/>
          <p:nvPr/>
        </p:nvPicPr>
        <p:blipFill>
          <a:blip r:embed="rId1"/>
          <a:stretch/>
        </p:blipFill>
        <p:spPr>
          <a:xfrm>
            <a:off x="0" y="0"/>
            <a:ext cx="9143640" cy="6857640"/>
          </a:xfrm>
          <a:prstGeom prst="rect">
            <a:avLst/>
          </a:prstGeom>
          <a:ln w="0">
            <a:noFill/>
          </a:ln>
        </p:spPr>
      </p:pic>
      <p:sp>
        <p:nvSpPr>
          <p:cNvPr id="299" name="Rectangle 6"/>
          <p:cNvSpPr/>
          <p:nvPr/>
        </p:nvSpPr>
        <p:spPr>
          <a:xfrm>
            <a:off x="497160" y="444960"/>
            <a:ext cx="4571640" cy="3382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ffffff"/>
                </a:solidFill>
                <a:latin typeface="Arial"/>
                <a:ea typeface="ＭＳ Ｐゴシック"/>
              </a:rPr>
              <a:t>Can we </a:t>
            </a:r>
            <a:r>
              <a:rPr b="1" lang="en-GB" sz="3600" spc="-1" strike="noStrike">
                <a:solidFill>
                  <a:srgbClr val="ffff00"/>
                </a:solidFill>
                <a:latin typeface="Arial"/>
                <a:ea typeface="ＭＳ Ｐゴシック"/>
              </a:rPr>
              <a:t>increase demand </a:t>
            </a:r>
            <a:r>
              <a:rPr b="1" lang="en-GB" sz="3600" spc="-1" strike="noStrike">
                <a:solidFill>
                  <a:srgbClr val="ffffff"/>
                </a:solidFill>
                <a:latin typeface="Arial"/>
                <a:ea typeface="ＭＳ Ｐゴシック"/>
              </a:rPr>
              <a:t>from parents so that they </a:t>
            </a:r>
            <a:r>
              <a:rPr b="1" lang="en-GB" sz="3600" spc="-1" strike="noStrike">
                <a:solidFill>
                  <a:srgbClr val="ffff00"/>
                </a:solidFill>
                <a:latin typeface="Arial"/>
                <a:ea typeface="ＭＳ Ｐゴシック"/>
              </a:rPr>
              <a:t>make</a:t>
            </a:r>
            <a:r>
              <a:rPr b="1" lang="en-GB" sz="3600" spc="-1" strike="noStrike">
                <a:solidFill>
                  <a:srgbClr val="ffffff"/>
                </a:solidFill>
                <a:latin typeface="Arial"/>
                <a:ea typeface="ＭＳ Ｐゴシック"/>
              </a:rPr>
              <a:t> </a:t>
            </a:r>
            <a:r>
              <a:rPr b="1" lang="en-GB" sz="3600" spc="-1" strike="noStrike">
                <a:solidFill>
                  <a:srgbClr val="ffff00"/>
                </a:solidFill>
                <a:latin typeface="Arial"/>
                <a:ea typeface="ＭＳ Ｐゴシック"/>
              </a:rPr>
              <a:t>sure</a:t>
            </a:r>
            <a:r>
              <a:rPr b="1" lang="en-GB" sz="3600" spc="-1" strike="noStrike">
                <a:solidFill>
                  <a:srgbClr val="ffffff"/>
                </a:solidFill>
                <a:latin typeface="Arial"/>
                <a:ea typeface="ＭＳ Ｐゴシック"/>
              </a:rPr>
              <a:t> their children are immunized?</a:t>
            </a:r>
            <a:endParaRPr b="0" lang="en-US" sz="3600" spc="-1" strike="noStrike">
              <a:latin typeface="Arial"/>
            </a:endParaRPr>
          </a:p>
        </p:txBody>
      </p:sp>
      <p:sp>
        <p:nvSpPr>
          <p:cNvPr id="300" name="TextBox 7"/>
          <p:cNvSpPr/>
          <p:nvPr/>
        </p:nvSpPr>
        <p:spPr>
          <a:xfrm>
            <a:off x="4965840" y="4950720"/>
            <a:ext cx="3822120" cy="1553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ffff00"/>
                </a:solidFill>
                <a:latin typeface="Arial"/>
                <a:ea typeface="ＭＳ Ｐゴシック"/>
              </a:rPr>
              <a:t>In Nigeria 22% are at the family farm, 28% at social events and 28% are playing nearby the house</a:t>
            </a:r>
            <a:endParaRPr b="0" lang="en-US" sz="2400" spc="-1" strike="noStrike">
              <a:latin typeface="Arial"/>
            </a:endParaRPr>
          </a:p>
        </p:txBody>
      </p:sp>
      <p:sp>
        <p:nvSpPr>
          <p:cNvPr id="301" name="TextBox 4"/>
          <p:cNvSpPr/>
          <p:nvPr/>
        </p:nvSpPr>
        <p:spPr>
          <a:xfrm>
            <a:off x="8708040" y="4664520"/>
            <a:ext cx="430560" cy="1765800"/>
          </a:xfrm>
          <a:prstGeom prst="rect">
            <a:avLst/>
          </a:prstGeom>
          <a:noFill/>
          <a:ln w="0">
            <a:noFill/>
          </a:ln>
        </p:spPr>
        <p:style>
          <a:lnRef idx="0"/>
          <a:fillRef idx="0"/>
          <a:effectRef idx="0"/>
          <a:fontRef idx="minor"/>
        </p:style>
        <p:txBody>
          <a:bodyPr lIns="90000" rIns="90000" tIns="45000" bIns="45000" vert="vert270" rot="16200000">
            <a:noAutofit/>
          </a:bodyPr>
          <a:p>
            <a:pPr>
              <a:lnSpc>
                <a:spcPct val="100000"/>
              </a:lnSpc>
            </a:pPr>
            <a:r>
              <a:rPr b="0" lang="en-US" sz="1600" spc="-1" strike="noStrike">
                <a:solidFill>
                  <a:srgbClr val="ffffff"/>
                </a:solidFill>
                <a:latin typeface="Arial"/>
                <a:ea typeface="ＭＳ Ｐゴシック"/>
              </a:rPr>
              <a:t>Photo: UNICEF</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302" name="Picture 1" descr="Slide17.jpg"/>
          <p:cNvPicPr/>
          <p:nvPr/>
        </p:nvPicPr>
        <p:blipFill>
          <a:blip r:embed="rId1"/>
          <a:stretch/>
        </p:blipFill>
        <p:spPr>
          <a:xfrm>
            <a:off x="0" y="0"/>
            <a:ext cx="9143640" cy="6857640"/>
          </a:xfrm>
          <a:prstGeom prst="rect">
            <a:avLst/>
          </a:prstGeom>
          <a:ln w="0">
            <a:noFill/>
          </a:ln>
        </p:spPr>
      </p:pic>
      <p:sp>
        <p:nvSpPr>
          <p:cNvPr id="303" name="TextBox 3"/>
          <p:cNvSpPr/>
          <p:nvPr/>
        </p:nvSpPr>
        <p:spPr>
          <a:xfrm>
            <a:off x="440280" y="5237280"/>
            <a:ext cx="294588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800" spc="-1" strike="noStrike">
                <a:solidFill>
                  <a:srgbClr val="000000"/>
                </a:solidFill>
                <a:latin typeface="Arial"/>
                <a:ea typeface="ＭＳ Ｐゴシック"/>
              </a:rPr>
              <a:t>Personal selling</a:t>
            </a:r>
            <a:endParaRPr b="0" lang="en-US" sz="1800" spc="-1" strike="noStrike">
              <a:latin typeface="Arial"/>
            </a:endParaRPr>
          </a:p>
          <a:p>
            <a:pPr>
              <a:lnSpc>
                <a:spcPct val="100000"/>
              </a:lnSpc>
            </a:pPr>
            <a:r>
              <a:rPr b="1" lang="en-US" sz="1800" spc="-1" strike="noStrike">
                <a:solidFill>
                  <a:srgbClr val="000000"/>
                </a:solidFill>
                <a:latin typeface="Arial"/>
                <a:ea typeface="ＭＳ Ｐゴシック"/>
              </a:rPr>
              <a:t>(Volunteer Community Mobilization Network)</a:t>
            </a:r>
            <a:endParaRPr b="0" lang="en-US" sz="1800" spc="-1" strike="noStrike">
              <a:latin typeface="Arial"/>
            </a:endParaRPr>
          </a:p>
        </p:txBody>
      </p:sp>
      <p:sp>
        <p:nvSpPr>
          <p:cNvPr id="304" name="Rectangle 7"/>
          <p:cNvSpPr/>
          <p:nvPr/>
        </p:nvSpPr>
        <p:spPr>
          <a:xfrm>
            <a:off x="117720" y="417240"/>
            <a:ext cx="4571640" cy="2284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ffffff"/>
                </a:solidFill>
                <a:latin typeface="Arial"/>
                <a:ea typeface="ＭＳ Ｐゴシック"/>
              </a:rPr>
              <a:t>Can we </a:t>
            </a:r>
            <a:r>
              <a:rPr b="1" lang="en-GB" sz="3600" spc="-1" strike="noStrike">
                <a:solidFill>
                  <a:srgbClr val="ffff00"/>
                </a:solidFill>
                <a:latin typeface="Arial"/>
                <a:ea typeface="ＭＳ Ｐゴシック"/>
              </a:rPr>
              <a:t>innovate</a:t>
            </a:r>
            <a:r>
              <a:rPr b="1" lang="en-GB" sz="3600" spc="-1" strike="noStrike">
                <a:solidFill>
                  <a:srgbClr val="ffffff"/>
                </a:solidFill>
                <a:latin typeface="Arial"/>
                <a:ea typeface="ＭＳ Ｐゴシック"/>
              </a:rPr>
              <a:t> to bring the vaccines to where the children are?</a:t>
            </a:r>
            <a:endParaRPr b="0" lang="en-US" sz="3600" spc="-1" strike="noStrike">
              <a:latin typeface="Arial"/>
            </a:endParaRPr>
          </a:p>
        </p:txBody>
      </p:sp>
      <p:sp>
        <p:nvSpPr>
          <p:cNvPr id="305" name="TextBox 8"/>
          <p:cNvSpPr/>
          <p:nvPr/>
        </p:nvSpPr>
        <p:spPr>
          <a:xfrm>
            <a:off x="4689720" y="4571280"/>
            <a:ext cx="4453920" cy="19191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ffff00"/>
                </a:solidFill>
                <a:latin typeface="Arial"/>
                <a:ea typeface="ＭＳ Ｐゴシック"/>
              </a:rPr>
              <a:t>Transit sites, border crossings, markets and other social gathering places give us valuable opportunities for both polio, measles and routine</a:t>
            </a:r>
            <a:endParaRPr b="0" lang="en-US" sz="2400" spc="-1" strike="noStrike">
              <a:latin typeface="Arial"/>
            </a:endParaRPr>
          </a:p>
        </p:txBody>
      </p:sp>
      <p:sp>
        <p:nvSpPr>
          <p:cNvPr id="306" name="TextBox 5"/>
          <p:cNvSpPr/>
          <p:nvPr/>
        </p:nvSpPr>
        <p:spPr>
          <a:xfrm>
            <a:off x="-54000" y="4719240"/>
            <a:ext cx="430560" cy="1765800"/>
          </a:xfrm>
          <a:prstGeom prst="rect">
            <a:avLst/>
          </a:prstGeom>
          <a:noFill/>
          <a:ln w="0">
            <a:noFill/>
          </a:ln>
        </p:spPr>
        <p:style>
          <a:lnRef idx="0"/>
          <a:fillRef idx="0"/>
          <a:effectRef idx="0"/>
          <a:fontRef idx="minor"/>
        </p:style>
        <p:txBody>
          <a:bodyPr lIns="90000" rIns="90000" tIns="45000" bIns="45000" vert="vert270" rot="16200000">
            <a:noAutofit/>
          </a:bodyPr>
          <a:p>
            <a:pPr>
              <a:lnSpc>
                <a:spcPct val="100000"/>
              </a:lnSpc>
            </a:pPr>
            <a:r>
              <a:rPr b="0" lang="en-US" sz="1600" spc="-1" strike="noStrike">
                <a:solidFill>
                  <a:srgbClr val="ffffff"/>
                </a:solidFill>
                <a:latin typeface="Arial"/>
                <a:ea typeface="ＭＳ Ｐゴシック"/>
              </a:rPr>
              <a:t>Photo: UNICEF</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07" name="Rectangle 1"/>
          <p:cNvSpPr/>
          <p:nvPr/>
        </p:nvSpPr>
        <p:spPr>
          <a:xfrm>
            <a:off x="930240" y="2129760"/>
            <a:ext cx="7077960" cy="2283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ff"/>
                </a:solidFill>
                <a:latin typeface="Arial"/>
                <a:ea typeface="ＭＳ Ｐゴシック"/>
              </a:rPr>
              <a:t>Importance of social data – answering the </a:t>
            </a:r>
            <a:r>
              <a:rPr b="1" lang="en-US" sz="4800" spc="-1" strike="noStrike">
                <a:solidFill>
                  <a:srgbClr val="ffff00"/>
                </a:solidFill>
                <a:latin typeface="Arial"/>
                <a:ea typeface="ＭＳ Ｐゴシック"/>
              </a:rPr>
              <a:t>‘what’</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08" name="Footer Placeholder 3"/>
          <p:cNvSpPr txBox="1"/>
          <p:nvPr/>
        </p:nvSpPr>
        <p:spPr>
          <a:xfrm>
            <a:off x="3304440" y="6288840"/>
            <a:ext cx="5238360" cy="364680"/>
          </a:xfrm>
          <a:prstGeom prst="rect">
            <a:avLst/>
          </a:prstGeom>
          <a:noFill/>
          <a:ln w="0">
            <a:noFill/>
          </a:ln>
        </p:spPr>
        <p:txBody>
          <a:bodyPr lIns="90000" rIns="90000" tIns="45000" bIns="45000">
            <a:noAutofit/>
          </a:bodyPr>
          <a:p>
            <a:pPr>
              <a:lnSpc>
                <a:spcPct val="100000"/>
              </a:lnSpc>
            </a:pPr>
            <a:r>
              <a:rPr b="1" lang="en-US" sz="3200" spc="-1" strike="noStrike">
                <a:solidFill>
                  <a:srgbClr val="000000"/>
                </a:solidFill>
                <a:latin typeface="Arial"/>
                <a:ea typeface="ＭＳ Ｐゴシック"/>
              </a:rPr>
              <a:t>September 2011</a:t>
            </a:r>
            <a:endParaRPr b="0" lang="en-US" sz="3200" spc="-1" strike="noStrike">
              <a:latin typeface="Times New Roman"/>
            </a:endParaRPr>
          </a:p>
        </p:txBody>
      </p:sp>
      <p:sp>
        <p:nvSpPr>
          <p:cNvPr id="309" name="Slide Number Placeholder 4"/>
          <p:cNvSpPr txBox="1"/>
          <p:nvPr/>
        </p:nvSpPr>
        <p:spPr>
          <a:xfrm>
            <a:off x="8404560" y="219600"/>
            <a:ext cx="492840" cy="364680"/>
          </a:xfrm>
          <a:prstGeom prst="rect">
            <a:avLst/>
          </a:prstGeom>
          <a:noFill/>
          <a:ln w="0">
            <a:noFill/>
          </a:ln>
        </p:spPr>
        <p:txBody>
          <a:bodyPr lIns="90000" rIns="90000" tIns="45000" bIns="45000">
            <a:noAutofit/>
          </a:bodyPr>
          <a:p>
            <a:pPr>
              <a:lnSpc>
                <a:spcPct val="100000"/>
              </a:lnSpc>
            </a:pPr>
            <a:fld id="{9EAA516B-F2E3-4668-93D9-2F706E2C2D33}" type="slidenum">
              <a:rPr b="1" lang="en-US" sz="3200" spc="-1" strike="noStrike">
                <a:solidFill>
                  <a:srgbClr val="000000"/>
                </a:solidFill>
                <a:latin typeface="Arial"/>
                <a:ea typeface="ＭＳ Ｐゴシック"/>
              </a:rPr>
              <a:t>4</a:t>
            </a:fld>
            <a:endParaRPr b="0" lang="en-US" sz="3200" spc="-1" strike="noStrike">
              <a:latin typeface="Times New Roman"/>
            </a:endParaRPr>
          </a:p>
        </p:txBody>
      </p:sp>
      <p:sp>
        <p:nvSpPr>
          <p:cNvPr id="310" name="Rectangle 5"/>
          <p:cNvSpPr/>
          <p:nvPr/>
        </p:nvSpPr>
        <p:spPr>
          <a:xfrm>
            <a:off x="0" y="0"/>
            <a:ext cx="9143640" cy="6951600"/>
          </a:xfrm>
          <a:prstGeom prst="rect">
            <a:avLst/>
          </a:prstGeom>
          <a:solidFill>
            <a:schemeClr val="bg1"/>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11" name="Picture 8" descr=""/>
          <p:cNvPicPr/>
          <p:nvPr/>
        </p:nvPicPr>
        <p:blipFill>
          <a:blip r:embed="rId1"/>
          <a:stretch/>
        </p:blipFill>
        <p:spPr>
          <a:xfrm>
            <a:off x="2391840" y="4697280"/>
            <a:ext cx="3201120" cy="2070720"/>
          </a:xfrm>
          <a:prstGeom prst="rect">
            <a:avLst/>
          </a:prstGeom>
          <a:ln w="0">
            <a:noFill/>
          </a:ln>
          <a:effectLst>
            <a:outerShdw algn="tl" blurRad="50760" dir="2700000" dist="37674" rotWithShape="0">
              <a:srgbClr val="000000">
                <a:alpha val="43000"/>
              </a:srgbClr>
            </a:outerShdw>
          </a:effectLst>
        </p:spPr>
      </p:pic>
      <p:pic>
        <p:nvPicPr>
          <p:cNvPr id="312" name="Picture 9" descr=""/>
          <p:cNvPicPr/>
          <p:nvPr/>
        </p:nvPicPr>
        <p:blipFill>
          <a:blip r:embed="rId2"/>
          <a:stretch/>
        </p:blipFill>
        <p:spPr>
          <a:xfrm>
            <a:off x="1191600" y="3283920"/>
            <a:ext cx="3154320" cy="2036160"/>
          </a:xfrm>
          <a:prstGeom prst="rect">
            <a:avLst/>
          </a:prstGeom>
          <a:ln w="0">
            <a:noFill/>
          </a:ln>
          <a:effectLst>
            <a:outerShdw algn="tl" blurRad="50760" dir="2700000" dist="37674" rotWithShape="0">
              <a:srgbClr val="000000">
                <a:alpha val="43000"/>
              </a:srgbClr>
            </a:outerShdw>
          </a:effectLst>
        </p:spPr>
      </p:pic>
      <p:pic>
        <p:nvPicPr>
          <p:cNvPr id="313" name="Picture 6" descr=""/>
          <p:cNvPicPr/>
          <p:nvPr/>
        </p:nvPicPr>
        <p:blipFill>
          <a:blip r:embed="rId3"/>
          <a:stretch/>
        </p:blipFill>
        <p:spPr>
          <a:xfrm>
            <a:off x="371520" y="535680"/>
            <a:ext cx="2396880" cy="3115080"/>
          </a:xfrm>
          <a:prstGeom prst="rect">
            <a:avLst/>
          </a:prstGeom>
          <a:ln w="0">
            <a:noFill/>
          </a:ln>
          <a:effectLst>
            <a:outerShdw algn="tl" blurRad="50760" dir="2700000" dist="37674" rotWithShape="0">
              <a:srgbClr val="000000">
                <a:alpha val="43000"/>
              </a:srgbClr>
            </a:outerShdw>
          </a:effectLst>
        </p:spPr>
      </p:pic>
      <p:sp>
        <p:nvSpPr>
          <p:cNvPr id="314" name="Title 1"/>
          <p:cNvSpPr/>
          <p:nvPr/>
        </p:nvSpPr>
        <p:spPr>
          <a:xfrm>
            <a:off x="979200" y="4876920"/>
            <a:ext cx="7563960" cy="1142640"/>
          </a:xfrm>
          <a:prstGeom prst="rect">
            <a:avLst/>
          </a:prstGeom>
          <a:noFill/>
          <a:ln w="0">
            <a:noFill/>
          </a:ln>
        </p:spPr>
        <p:style>
          <a:lnRef idx="0"/>
          <a:fillRef idx="0"/>
          <a:effectRef idx="0"/>
          <a:fontRef idx="minor"/>
        </p:style>
        <p:txBody>
          <a:bodyPr anchor="ctr">
            <a:noAutofit/>
          </a:bodyPr>
          <a:p>
            <a:pPr algn="r">
              <a:lnSpc>
                <a:spcPts val="3600"/>
              </a:lnSpc>
            </a:pPr>
            <a:r>
              <a:rPr b="1" lang="en-US" sz="2000" spc="-1" strike="noStrike">
                <a:solidFill>
                  <a:srgbClr val="222267"/>
                </a:solidFill>
                <a:latin typeface="Arial"/>
              </a:rPr>
              <a:t>www.polioinfo.org</a:t>
            </a:r>
            <a:endParaRPr b="0" lang="en-US" sz="2000" spc="-1" strike="noStrike">
              <a:latin typeface="Arial"/>
            </a:endParaRPr>
          </a:p>
        </p:txBody>
      </p:sp>
      <p:pic>
        <p:nvPicPr>
          <p:cNvPr id="315" name="Picture 13" descr="LogoUnicefBlue.png"/>
          <p:cNvPicPr/>
          <p:nvPr/>
        </p:nvPicPr>
        <p:blipFill>
          <a:blip r:embed="rId4"/>
          <a:stretch/>
        </p:blipFill>
        <p:spPr>
          <a:xfrm>
            <a:off x="6218280" y="5994360"/>
            <a:ext cx="2042280" cy="487080"/>
          </a:xfrm>
          <a:prstGeom prst="rect">
            <a:avLst/>
          </a:prstGeom>
          <a:ln w="0">
            <a:noFill/>
          </a:ln>
        </p:spPr>
      </p:pic>
      <p:pic>
        <p:nvPicPr>
          <p:cNvPr id="316" name="Picture 14" descr="screenshot4.jpg"/>
          <p:cNvPicPr/>
          <p:nvPr/>
        </p:nvPicPr>
        <p:blipFill>
          <a:blip r:embed="rId5"/>
          <a:stretch/>
        </p:blipFill>
        <p:spPr>
          <a:xfrm>
            <a:off x="4815720" y="2110320"/>
            <a:ext cx="3842280" cy="2766240"/>
          </a:xfrm>
          <a:prstGeom prst="rect">
            <a:avLst/>
          </a:prstGeom>
          <a:ln w="0">
            <a:noFill/>
          </a:ln>
        </p:spPr>
      </p:pic>
      <p:sp>
        <p:nvSpPr>
          <p:cNvPr id="317" name="Rectangle 11"/>
          <p:cNvSpPr/>
          <p:nvPr/>
        </p:nvSpPr>
        <p:spPr>
          <a:xfrm>
            <a:off x="2770560" y="393120"/>
            <a:ext cx="828648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600" spc="-1" strike="noStrike">
                <a:solidFill>
                  <a:srgbClr val="ffff00"/>
                </a:solidFill>
                <a:latin typeface="Arial"/>
                <a:ea typeface="ＭＳ Ｐゴシック"/>
              </a:rPr>
              <a:t>Data driven approach </a:t>
            </a:r>
            <a:r>
              <a:rPr b="1" lang="en-GB" sz="3600" spc="-1" strike="noStrike">
                <a:solidFill>
                  <a:srgbClr val="ffffff"/>
                </a:solidFill>
                <a:latin typeface="Arial"/>
                <a:ea typeface="ＭＳ Ｐゴシック"/>
              </a:rPr>
              <a:t>to communications and social mobilization</a:t>
            </a:r>
            <a:endParaRPr b="0" lang="en-US" sz="3600" spc="-1" strike="noStrike">
              <a:latin typeface="Arial"/>
            </a:endParaRPr>
          </a:p>
        </p:txBody>
      </p:sp>
      <p:sp>
        <p:nvSpPr>
          <p:cNvPr id="318" name="TextBox 12"/>
          <p:cNvSpPr/>
          <p:nvPr/>
        </p:nvSpPr>
        <p:spPr>
          <a:xfrm>
            <a:off x="-5400" y="3275640"/>
            <a:ext cx="4931640" cy="3928680"/>
          </a:xfrm>
          <a:prstGeom prst="rect">
            <a:avLst/>
          </a:prstGeom>
          <a:gradFill rotWithShape="0">
            <a:gsLst>
              <a:gs pos="0">
                <a:srgbClr val="808080"/>
              </a:gs>
              <a:gs pos="100000">
                <a:srgbClr val="f2f2f2"/>
              </a:gs>
            </a:gsLst>
            <a:lin ang="2700000"/>
          </a:gradFill>
          <a:ln w="0">
            <a:noFill/>
          </a:ln>
        </p:spPr>
        <p:style>
          <a:lnRef idx="0"/>
          <a:fillRef idx="0"/>
          <a:effectRef idx="0"/>
          <a:fontRef idx="minor"/>
        </p:style>
        <p:txBody>
          <a:bodyPr lIns="90000" rIns="90000" tIns="45000" bIns="45000">
            <a:spAutoFit/>
          </a:bodyPr>
          <a:p>
            <a:pPr>
              <a:lnSpc>
                <a:spcPct val="100000"/>
              </a:lnSpc>
            </a:pPr>
            <a:r>
              <a:rPr b="1" lang="en-US" sz="3200" spc="-1" strike="noStrike">
                <a:solidFill>
                  <a:srgbClr val="ffff00"/>
                </a:solidFill>
                <a:latin typeface="Arial"/>
                <a:ea typeface="ＭＳ Ｐゴシック"/>
              </a:rPr>
              <a:t>Indicators </a:t>
            </a:r>
            <a:endParaRPr b="0" lang="en-US" sz="3200" spc="-1" strike="noStrike">
              <a:latin typeface="Arial"/>
            </a:endParaRPr>
          </a:p>
          <a:p>
            <a:pPr>
              <a:lnSpc>
                <a:spcPct val="100000"/>
              </a:lnSpc>
            </a:pPr>
            <a:endParaRPr b="0" lang="en-US" sz="3200" spc="-1" strike="noStrike">
              <a:latin typeface="Arial"/>
            </a:endParaRPr>
          </a:p>
          <a:p>
            <a:pPr>
              <a:lnSpc>
                <a:spcPct val="100000"/>
              </a:lnSpc>
            </a:pPr>
            <a:r>
              <a:rPr b="1" lang="en-US" sz="3200" spc="-1" strike="noStrike">
                <a:solidFill>
                  <a:srgbClr val="ffff00"/>
                </a:solidFill>
                <a:latin typeface="Arial"/>
                <a:ea typeface="ＭＳ Ｐゴシック"/>
              </a:rPr>
              <a:t>Sources: </a:t>
            </a:r>
            <a:endParaRPr b="0" lang="en-US" sz="3200" spc="-1" strike="noStrike">
              <a:latin typeface="Arial"/>
            </a:endParaRPr>
          </a:p>
          <a:p>
            <a:pPr marL="343080" indent="-342720">
              <a:lnSpc>
                <a:spcPct val="100000"/>
              </a:lnSpc>
              <a:buClr>
                <a:srgbClr val="ffffff"/>
              </a:buClr>
              <a:buFont typeface="StarSymbol"/>
              <a:buChar char="-"/>
            </a:pPr>
            <a:r>
              <a:rPr b="1" lang="en-US" sz="2600" spc="-1" strike="noStrike">
                <a:solidFill>
                  <a:srgbClr val="ffffff"/>
                </a:solidFill>
                <a:latin typeface="Arial"/>
                <a:ea typeface="ＭＳ Ｐゴシック"/>
              </a:rPr>
              <a:t>Surveillance  reports (non – polio  AFP cases)</a:t>
            </a:r>
            <a:endParaRPr b="0" lang="en-US" sz="2600" spc="-1" strike="noStrike">
              <a:latin typeface="Arial"/>
            </a:endParaRPr>
          </a:p>
          <a:p>
            <a:pPr marL="343080" indent="-342720">
              <a:lnSpc>
                <a:spcPct val="100000"/>
              </a:lnSpc>
              <a:buClr>
                <a:srgbClr val="ffffff"/>
              </a:buClr>
              <a:buFont typeface="StarSymbol"/>
              <a:buChar char="-"/>
            </a:pPr>
            <a:r>
              <a:rPr b="1" lang="en-US" sz="2600" spc="-1" strike="noStrike">
                <a:solidFill>
                  <a:srgbClr val="ffffff"/>
                </a:solidFill>
                <a:latin typeface="Arial"/>
                <a:ea typeface="ＭＳ Ｐゴシック"/>
              </a:rPr>
              <a:t>Independent monitoring;</a:t>
            </a:r>
            <a:endParaRPr b="0" lang="en-US" sz="2600" spc="-1" strike="noStrike">
              <a:latin typeface="Arial"/>
            </a:endParaRPr>
          </a:p>
          <a:p>
            <a:pPr marL="343080" indent="-342720">
              <a:lnSpc>
                <a:spcPct val="100000"/>
              </a:lnSpc>
              <a:buClr>
                <a:srgbClr val="ffffff"/>
              </a:buClr>
              <a:buFont typeface="StarSymbol"/>
              <a:buChar char="-"/>
            </a:pPr>
            <a:r>
              <a:rPr b="1" lang="en-US" sz="2600" spc="-1" strike="noStrike">
                <a:solidFill>
                  <a:srgbClr val="ffffff"/>
                </a:solidFill>
                <a:latin typeface="Arial"/>
                <a:ea typeface="ＭＳ Ｐゴシック"/>
              </a:rPr>
              <a:t>LQAs </a:t>
            </a:r>
            <a:endParaRPr b="0" lang="en-US" sz="2600" spc="-1" strike="noStrike">
              <a:latin typeface="Arial"/>
            </a:endParaRPr>
          </a:p>
          <a:p>
            <a:pPr marL="343080" indent="-342720">
              <a:lnSpc>
                <a:spcPct val="100000"/>
              </a:lnSpc>
              <a:buClr>
                <a:srgbClr val="ffffff"/>
              </a:buClr>
              <a:buFont typeface="StarSymbol"/>
              <a:buChar char="-"/>
            </a:pPr>
            <a:r>
              <a:rPr b="1" lang="en-US" sz="2600" spc="-1" strike="noStrike">
                <a:solidFill>
                  <a:srgbClr val="ffffff"/>
                </a:solidFill>
                <a:latin typeface="Arial"/>
                <a:ea typeface="ＭＳ Ｐゴシック"/>
              </a:rPr>
              <a:t>UNICEF monitoring;</a:t>
            </a:r>
            <a:endParaRPr b="0" lang="en-US" sz="2600" spc="-1" strike="noStrike">
              <a:latin typeface="Arial"/>
            </a:endParaRPr>
          </a:p>
          <a:p>
            <a:pPr>
              <a:lnSpc>
                <a:spcPct val="100000"/>
              </a:lnSpc>
            </a:pP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318"/>
                                        </p:tgtEl>
                                        <p:attrNameLst>
                                          <p:attrName>style.visibility</p:attrName>
                                        </p:attrNameLst>
                                      </p:cBhvr>
                                      <p:to>
                                        <p:strVal val="visible"/>
                                      </p:to>
                                    </p:set>
                                    <p:anim calcmode="lin" valueType="num">
                                      <p:cBhvr additive="repl">
                                        <p:cTn id="19" dur="500" fill="hold"/>
                                        <p:tgtEl>
                                          <p:spTgt spid="318"/>
                                        </p:tgtEl>
                                        <p:attrNameLst>
                                          <p:attrName>ppt_x</p:attrName>
                                        </p:attrNameLst>
                                      </p:cBhvr>
                                      <p:tavLst>
                                        <p:tav tm="0">
                                          <p:val>
                                            <p:strVal val="#ppt_x"/>
                                          </p:val>
                                        </p:tav>
                                        <p:tav tm="100000">
                                          <p:val>
                                            <p:strVal val="#ppt_x"/>
                                          </p:val>
                                        </p:tav>
                                      </p:tavLst>
                                    </p:anim>
                                    <p:anim calcmode="lin" valueType="num">
                                      <p:cBhvr additive="repl">
                                        <p:cTn id="20" dur="500" fill="hold"/>
                                        <p:tgtEl>
                                          <p:spTgt spid="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55" name="Picture 3" descr="Slide02.jpg"/>
          <p:cNvPicPr/>
          <p:nvPr/>
        </p:nvPicPr>
        <p:blipFill>
          <a:blip r:embed="rId1"/>
          <a:stretch/>
        </p:blipFill>
        <p:spPr>
          <a:xfrm>
            <a:off x="0" y="0"/>
            <a:ext cx="9143640" cy="6857640"/>
          </a:xfrm>
          <a:prstGeom prst="rect">
            <a:avLst/>
          </a:prstGeom>
          <a:ln w="0">
            <a:noFill/>
          </a:ln>
        </p:spPr>
      </p:pic>
      <p:sp>
        <p:nvSpPr>
          <p:cNvPr id="256" name="Rectangle 1"/>
          <p:cNvSpPr/>
          <p:nvPr/>
        </p:nvSpPr>
        <p:spPr>
          <a:xfrm>
            <a:off x="312840" y="295200"/>
            <a:ext cx="7077960" cy="2771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400" spc="-1" strike="noStrike">
                <a:solidFill>
                  <a:srgbClr val="ffffff"/>
                </a:solidFill>
                <a:latin typeface="Arial"/>
                <a:ea typeface="ＭＳ Ｐゴシック"/>
              </a:rPr>
              <a:t>When it comes to </a:t>
            </a:r>
            <a:r>
              <a:rPr b="1" lang="en-US" sz="4400" spc="-1" strike="noStrike">
                <a:solidFill>
                  <a:srgbClr val="ffff00"/>
                </a:solidFill>
                <a:latin typeface="Arial"/>
                <a:ea typeface="ＭＳ Ｐゴシック"/>
              </a:rPr>
              <a:t>missing children</a:t>
            </a:r>
            <a:r>
              <a:rPr b="1" lang="en-US" sz="4400" spc="-1" strike="noStrike">
                <a:solidFill>
                  <a:srgbClr val="ffffff"/>
                </a:solidFill>
                <a:latin typeface="Arial"/>
                <a:ea typeface="ＭＳ Ｐゴシック"/>
              </a:rPr>
              <a:t> measles can learn a great deal from polio …</a:t>
            </a:r>
            <a:endParaRPr b="0" lang="en-US" sz="4400" spc="-1" strike="noStrike">
              <a:latin typeface="Arial"/>
            </a:endParaRPr>
          </a:p>
        </p:txBody>
      </p:sp>
      <p:sp>
        <p:nvSpPr>
          <p:cNvPr id="257" name="TextBox 4"/>
          <p:cNvSpPr/>
          <p:nvPr/>
        </p:nvSpPr>
        <p:spPr>
          <a:xfrm>
            <a:off x="8721720" y="5073840"/>
            <a:ext cx="430560" cy="1765800"/>
          </a:xfrm>
          <a:prstGeom prst="rect">
            <a:avLst/>
          </a:prstGeom>
          <a:noFill/>
          <a:ln w="0">
            <a:noFill/>
          </a:ln>
        </p:spPr>
        <p:style>
          <a:lnRef idx="0"/>
          <a:fillRef idx="0"/>
          <a:effectRef idx="0"/>
          <a:fontRef idx="minor"/>
        </p:style>
        <p:txBody>
          <a:bodyPr lIns="90000" rIns="90000" tIns="45000" bIns="45000" vert="vert270" rot="16200000">
            <a:noAutofit/>
          </a:bodyPr>
          <a:p>
            <a:pPr>
              <a:lnSpc>
                <a:spcPct val="100000"/>
              </a:lnSpc>
            </a:pPr>
            <a:r>
              <a:rPr b="0" lang="en-US" sz="1600" spc="-1" strike="noStrike">
                <a:solidFill>
                  <a:srgbClr val="ffffff"/>
                </a:solidFill>
                <a:latin typeface="Arial"/>
                <a:ea typeface="ＭＳ Ｐゴシック"/>
              </a:rPr>
              <a:t>Photo: UNICEF</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19" name="Rectangle 1"/>
          <p:cNvSpPr/>
          <p:nvPr/>
        </p:nvSpPr>
        <p:spPr>
          <a:xfrm>
            <a:off x="930240" y="2129760"/>
            <a:ext cx="7077960" cy="2283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ff"/>
                </a:solidFill>
                <a:latin typeface="Arial"/>
                <a:ea typeface="ＭＳ Ｐゴシック"/>
              </a:rPr>
              <a:t>Importance of social research – answering the </a:t>
            </a:r>
            <a:r>
              <a:rPr b="1" lang="en-US" sz="4800" spc="-1" strike="noStrike">
                <a:solidFill>
                  <a:srgbClr val="ffff00"/>
                </a:solidFill>
                <a:latin typeface="Arial"/>
                <a:ea typeface="ＭＳ Ｐゴシック"/>
              </a:rPr>
              <a:t>‘why’</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320" name="Picture 3" descr="Slide23.jpg"/>
          <p:cNvPicPr/>
          <p:nvPr/>
        </p:nvPicPr>
        <p:blipFill>
          <a:blip r:embed="rId1"/>
          <a:stretch/>
        </p:blipFill>
        <p:spPr>
          <a:xfrm>
            <a:off x="0" y="0"/>
            <a:ext cx="9143640" cy="6857640"/>
          </a:xfrm>
          <a:prstGeom prst="rect">
            <a:avLst/>
          </a:prstGeom>
          <a:ln w="0">
            <a:noFill/>
          </a:ln>
        </p:spPr>
      </p:pic>
      <p:sp>
        <p:nvSpPr>
          <p:cNvPr id="321" name="Rectangle 2"/>
          <p:cNvSpPr/>
          <p:nvPr/>
        </p:nvSpPr>
        <p:spPr>
          <a:xfrm>
            <a:off x="929160" y="2445840"/>
            <a:ext cx="5085720" cy="3015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3200" spc="-1" strike="noStrike">
                <a:solidFill>
                  <a:srgbClr val="ffff00"/>
                </a:solidFill>
                <a:latin typeface="Arial"/>
                <a:ea typeface="ＭＳ Ｐゴシック"/>
              </a:rPr>
              <a:t>Rapid social research </a:t>
            </a:r>
            <a:r>
              <a:rPr b="1" lang="en-GB" sz="3200" spc="-1" strike="noStrike">
                <a:solidFill>
                  <a:srgbClr val="ffffff"/>
                </a:solidFill>
                <a:latin typeface="Arial"/>
                <a:ea typeface="ＭＳ Ｐゴシック"/>
              </a:rPr>
              <a:t>using FGDs and other qualitative techniques is proving </a:t>
            </a:r>
            <a:r>
              <a:rPr b="1" lang="en-GB" sz="3200" spc="-1" strike="noStrike">
                <a:solidFill>
                  <a:srgbClr val="ffff00"/>
                </a:solidFill>
                <a:latin typeface="Arial"/>
                <a:ea typeface="ＭＳ Ｐゴシック"/>
              </a:rPr>
              <a:t>vital</a:t>
            </a:r>
            <a:r>
              <a:rPr b="1" lang="en-GB" sz="3200" spc="-1" strike="noStrike">
                <a:solidFill>
                  <a:srgbClr val="ffffff"/>
                </a:solidFill>
                <a:latin typeface="Arial"/>
                <a:ea typeface="ＭＳ Ｐゴシック"/>
              </a:rPr>
              <a:t> for revising communication – and operational - strategies</a:t>
            </a:r>
            <a:endParaRPr b="0" lang="en-US" sz="3200" spc="-1" strike="noStrike">
              <a:latin typeface="Arial"/>
            </a:endParaRPr>
          </a:p>
        </p:txBody>
      </p:sp>
      <p:sp>
        <p:nvSpPr>
          <p:cNvPr id="322" name="TextBox 4"/>
          <p:cNvSpPr/>
          <p:nvPr/>
        </p:nvSpPr>
        <p:spPr>
          <a:xfrm>
            <a:off x="360" y="4678200"/>
            <a:ext cx="430560" cy="1765800"/>
          </a:xfrm>
          <a:prstGeom prst="rect">
            <a:avLst/>
          </a:prstGeom>
          <a:noFill/>
          <a:ln w="0">
            <a:noFill/>
          </a:ln>
        </p:spPr>
        <p:style>
          <a:lnRef idx="0"/>
          <a:fillRef idx="0"/>
          <a:effectRef idx="0"/>
          <a:fontRef idx="minor"/>
        </p:style>
        <p:txBody>
          <a:bodyPr lIns="90000" rIns="90000" tIns="45000" bIns="45000" vert="vert270" rot="16200000">
            <a:noAutofit/>
          </a:bodyPr>
          <a:p>
            <a:pPr>
              <a:lnSpc>
                <a:spcPct val="100000"/>
              </a:lnSpc>
            </a:pPr>
            <a:r>
              <a:rPr b="0" lang="en-US" sz="1600" spc="-1" strike="noStrike">
                <a:solidFill>
                  <a:srgbClr val="ffffff"/>
                </a:solidFill>
                <a:latin typeface="Arial"/>
                <a:ea typeface="ＭＳ Ｐゴシック"/>
              </a:rPr>
              <a:t>Photo: UNICEF</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23" name="Rectangle 1"/>
          <p:cNvSpPr/>
          <p:nvPr/>
        </p:nvSpPr>
        <p:spPr>
          <a:xfrm>
            <a:off x="930240" y="2129760"/>
            <a:ext cx="7077960" cy="2283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ff"/>
                </a:solidFill>
                <a:latin typeface="Arial"/>
                <a:ea typeface="ＭＳ Ｐゴシック"/>
              </a:rPr>
              <a:t>How to </a:t>
            </a:r>
            <a:r>
              <a:rPr b="1" lang="en-US" sz="4800" spc="-1" strike="noStrike">
                <a:solidFill>
                  <a:srgbClr val="ffff00"/>
                </a:solidFill>
                <a:latin typeface="Arial"/>
                <a:ea typeface="ＭＳ Ｐゴシック"/>
              </a:rPr>
              <a:t>improve</a:t>
            </a:r>
            <a:r>
              <a:rPr b="1" lang="en-US" sz="4800" spc="-1" strike="noStrike">
                <a:solidFill>
                  <a:srgbClr val="ffffff"/>
                </a:solidFill>
                <a:latin typeface="Arial"/>
                <a:ea typeface="ＭＳ Ｐゴシック"/>
              </a:rPr>
              <a:t> communication and social mobilization</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4" name="Picture 3" descr=""/>
          <p:cNvPicPr/>
          <p:nvPr/>
        </p:nvPicPr>
        <p:blipFill>
          <a:blip r:embed="rId1"/>
          <a:stretch/>
        </p:blipFill>
        <p:spPr>
          <a:xfrm>
            <a:off x="0" y="609480"/>
            <a:ext cx="9143640" cy="6171840"/>
          </a:xfrm>
          <a:prstGeom prst="rect">
            <a:avLst/>
          </a:prstGeom>
          <a:ln w="0">
            <a:noFill/>
          </a:ln>
        </p:spPr>
      </p:pic>
      <p:sp>
        <p:nvSpPr>
          <p:cNvPr id="325" name="TextBox 4"/>
          <p:cNvSpPr/>
          <p:nvPr/>
        </p:nvSpPr>
        <p:spPr>
          <a:xfrm>
            <a:off x="0" y="0"/>
            <a:ext cx="8762760" cy="516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000000"/>
                </a:solidFill>
                <a:latin typeface="Arial"/>
                <a:ea typeface="ＭＳ Ｐゴシック"/>
              </a:rPr>
              <a:t>Campaign awareness globally</a:t>
            </a:r>
            <a:endParaRPr b="0" lang="en-US" sz="2800" spc="-1" strike="noStrike">
              <a:latin typeface="Arial"/>
            </a:endParaRPr>
          </a:p>
        </p:txBody>
      </p:sp>
      <p:sp>
        <p:nvSpPr>
          <p:cNvPr id="326" name="Oval 1"/>
          <p:cNvSpPr/>
          <p:nvPr/>
        </p:nvSpPr>
        <p:spPr>
          <a:xfrm>
            <a:off x="4572000" y="2362320"/>
            <a:ext cx="1218960" cy="3962160"/>
          </a:xfrm>
          <a:prstGeom prst="ellipse">
            <a:avLst/>
          </a:prstGeom>
          <a:noFill/>
          <a:ln w="57150">
            <a:solidFill>
              <a:srgbClr val="ff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27" name="TextBox 6"/>
          <p:cNvSpPr/>
          <p:nvPr/>
        </p:nvSpPr>
        <p:spPr>
          <a:xfrm>
            <a:off x="228600" y="52920"/>
            <a:ext cx="8428320" cy="118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3600" spc="-1" strike="noStrike">
                <a:solidFill>
                  <a:srgbClr val="000000"/>
                </a:solidFill>
                <a:latin typeface="Arial"/>
                <a:ea typeface="ＭＳ Ｐゴシック"/>
              </a:rPr>
              <a:t>Awareness &amp; Knowledge of Polio - Pakistan </a:t>
            </a:r>
            <a:endParaRPr b="0" lang="en-US" sz="3600" spc="-1" strike="noStrike">
              <a:latin typeface="Arial"/>
            </a:endParaRPr>
          </a:p>
        </p:txBody>
      </p:sp>
      <p:sp>
        <p:nvSpPr>
          <p:cNvPr id="328" name="TextBox 10"/>
          <p:cNvSpPr/>
          <p:nvPr/>
        </p:nvSpPr>
        <p:spPr>
          <a:xfrm>
            <a:off x="702720" y="2013840"/>
            <a:ext cx="6917400" cy="4113720"/>
          </a:xfrm>
          <a:prstGeom prst="rect">
            <a:avLst/>
          </a:prstGeom>
          <a:noFill/>
          <a:ln w="0">
            <a:noFill/>
          </a:ln>
        </p:spPr>
        <p:style>
          <a:lnRef idx="0"/>
          <a:fillRef idx="0"/>
          <a:effectRef idx="0"/>
          <a:fontRef idx="minor"/>
        </p:style>
        <p:txBody>
          <a:bodyPr lIns="90000" rIns="90000" tIns="45000" bIns="45000">
            <a:spAutoFit/>
          </a:bodyPr>
          <a:p>
            <a:pPr marL="343080" indent="-342720">
              <a:lnSpc>
                <a:spcPct val="100000"/>
              </a:lnSpc>
              <a:buClr>
                <a:srgbClr val="ffffff"/>
              </a:buClr>
              <a:buFont typeface="Arial"/>
              <a:buChar char="•"/>
            </a:pPr>
            <a:r>
              <a:rPr b="1" lang="en-US" sz="2400" spc="-1" strike="noStrike">
                <a:solidFill>
                  <a:srgbClr val="ffffff"/>
                </a:solidFill>
                <a:latin typeface="Arial"/>
                <a:ea typeface="ＭＳ Ｐゴシック"/>
              </a:rPr>
              <a:t>Recent KAP study in </a:t>
            </a:r>
            <a:r>
              <a:rPr b="1" lang="en-US" sz="2400" spc="-1" strike="noStrike">
                <a:solidFill>
                  <a:srgbClr val="ffff00"/>
                </a:solidFill>
                <a:latin typeface="Arial"/>
                <a:ea typeface="ＭＳ Ｐゴシック"/>
              </a:rPr>
              <a:t>high risk populations</a:t>
            </a:r>
            <a:endParaRPr b="0" lang="en-US" sz="2400" spc="-1" strike="noStrike">
              <a:latin typeface="Arial"/>
            </a:endParaRPr>
          </a:p>
          <a:p>
            <a:pPr>
              <a:lnSpc>
                <a:spcPct val="100000"/>
              </a:lnSpc>
            </a:pPr>
            <a:endParaRPr b="0" lang="en-US" sz="2400" spc="-1" strike="noStrike">
              <a:latin typeface="Arial"/>
            </a:endParaRPr>
          </a:p>
          <a:p>
            <a:pPr lvl="1" marL="800280" indent="-342720">
              <a:lnSpc>
                <a:spcPct val="100000"/>
              </a:lnSpc>
              <a:buClr>
                <a:srgbClr val="ffff00"/>
              </a:buClr>
              <a:buFont typeface="Arial"/>
              <a:buChar char="•"/>
            </a:pPr>
            <a:r>
              <a:rPr b="1" lang="en-US" sz="2400" spc="-1" strike="noStrike">
                <a:solidFill>
                  <a:srgbClr val="ffff00"/>
                </a:solidFill>
                <a:latin typeface="Arial"/>
                <a:ea typeface="ＭＳ Ｐゴシック"/>
              </a:rPr>
              <a:t>Only 6%</a:t>
            </a:r>
            <a:r>
              <a:rPr b="1" lang="en-US" sz="2400" spc="-1" strike="noStrike">
                <a:solidFill>
                  <a:srgbClr val="ffffff"/>
                </a:solidFill>
                <a:latin typeface="Arial"/>
                <a:ea typeface="ＭＳ Ｐゴシック"/>
              </a:rPr>
              <a:t> heard of polio but don’t exactly know what it is</a:t>
            </a:r>
            <a:endParaRPr b="0" lang="en-US" sz="2400" spc="-1" strike="noStrike">
              <a:latin typeface="Arial"/>
            </a:endParaRPr>
          </a:p>
          <a:p>
            <a:pPr>
              <a:lnSpc>
                <a:spcPct val="100000"/>
              </a:lnSpc>
            </a:pPr>
            <a:endParaRPr b="0" lang="en-US" sz="2400" spc="-1" strike="noStrike">
              <a:latin typeface="Arial"/>
            </a:endParaRPr>
          </a:p>
          <a:p>
            <a:pPr lvl="1" marL="800280" indent="-342720">
              <a:lnSpc>
                <a:spcPct val="100000"/>
              </a:lnSpc>
              <a:buClr>
                <a:srgbClr val="ffff00"/>
              </a:buClr>
              <a:buFont typeface="Arial"/>
              <a:buChar char="•"/>
            </a:pPr>
            <a:r>
              <a:rPr b="1" lang="en-US" sz="2400" spc="-1" strike="noStrike">
                <a:solidFill>
                  <a:srgbClr val="ffff00"/>
                </a:solidFill>
                <a:latin typeface="Arial"/>
                <a:ea typeface="ＭＳ Ｐゴシック"/>
              </a:rPr>
              <a:t>Only 55% </a:t>
            </a:r>
            <a:r>
              <a:rPr b="1" lang="en-US" sz="2400" spc="-1" strike="noStrike">
                <a:solidFill>
                  <a:srgbClr val="ffffff"/>
                </a:solidFill>
                <a:latin typeface="Arial"/>
                <a:ea typeface="ＭＳ Ｐゴシック"/>
              </a:rPr>
              <a:t>named polio vaccination as a way to protect from polio disease </a:t>
            </a:r>
            <a:endParaRPr b="0" lang="en-US" sz="2400" spc="-1" strike="noStrike">
              <a:latin typeface="Arial"/>
            </a:endParaRPr>
          </a:p>
          <a:p>
            <a:pPr>
              <a:lnSpc>
                <a:spcPct val="100000"/>
              </a:lnSpc>
            </a:pPr>
            <a:endParaRPr b="0" lang="en-US" sz="2400" spc="-1" strike="noStrike">
              <a:latin typeface="Arial"/>
            </a:endParaRPr>
          </a:p>
          <a:p>
            <a:pPr lvl="1" marL="800280" indent="-342720">
              <a:lnSpc>
                <a:spcPct val="100000"/>
              </a:lnSpc>
              <a:buClr>
                <a:srgbClr val="ffff00"/>
              </a:buClr>
              <a:buFont typeface="Arial"/>
              <a:buChar char="•"/>
            </a:pPr>
            <a:r>
              <a:rPr b="1" lang="en-US" sz="2400" spc="-1" strike="noStrike">
                <a:solidFill>
                  <a:srgbClr val="ffff00"/>
                </a:solidFill>
                <a:latin typeface="Arial"/>
                <a:ea typeface="ＭＳ Ｐゴシック"/>
              </a:rPr>
              <a:t>20% </a:t>
            </a:r>
            <a:r>
              <a:rPr b="1" lang="en-US" sz="2400" spc="-1" strike="noStrike">
                <a:solidFill>
                  <a:srgbClr val="ffffff"/>
                </a:solidFill>
                <a:latin typeface="Arial"/>
                <a:ea typeface="ＭＳ Ｐゴシック"/>
              </a:rPr>
              <a:t>still don’t know how to prevent polio </a:t>
            </a:r>
            <a:endParaRPr b="0" lang="en-US" sz="2400" spc="-1" strike="noStrike">
              <a:latin typeface="Arial"/>
            </a:endParaRPr>
          </a:p>
          <a:p>
            <a:pPr>
              <a:lnSpc>
                <a:spcPct val="100000"/>
              </a:lnSpc>
            </a:pPr>
            <a:r>
              <a:rPr b="1" lang="en-US" sz="2400" spc="-1" strike="noStrike">
                <a:solidFill>
                  <a:srgbClr val="ffffff"/>
                </a:solidFill>
                <a:latin typeface="Arial"/>
                <a:ea typeface="ＭＳ Ｐゴシック"/>
              </a:rPr>
              <a:t>   </a:t>
            </a:r>
            <a:r>
              <a:rPr b="1" lang="en-US" sz="2400" spc="-1" strike="noStrike">
                <a:solidFill>
                  <a:srgbClr val="ffffff"/>
                </a:solidFill>
                <a:latin typeface="Arial"/>
                <a:ea typeface="ＭＳ Ｐゴシック"/>
              </a:rPr>
              <a:t>	</a:t>
            </a:r>
            <a:endParaRPr b="0" lang="en-US" sz="2400" spc="-1" strike="noStrike">
              <a:latin typeface="Arial"/>
            </a:endParaRPr>
          </a:p>
        </p:txBody>
      </p:sp>
      <p:sp>
        <p:nvSpPr>
          <p:cNvPr id="329" name="Rectangle 3"/>
          <p:cNvSpPr/>
          <p:nvPr/>
        </p:nvSpPr>
        <p:spPr>
          <a:xfrm>
            <a:off x="370440" y="699480"/>
            <a:ext cx="8286480" cy="821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GB" sz="4800" spc="-1" strike="noStrike">
                <a:solidFill>
                  <a:srgbClr val="ffff00"/>
                </a:solidFill>
                <a:latin typeface="Arial"/>
                <a:ea typeface="ＭＳ Ｐゴシック"/>
              </a:rPr>
              <a:t>Example from Pakistan</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Rounded Rectangle 3"/>
          <p:cNvSpPr/>
          <p:nvPr/>
        </p:nvSpPr>
        <p:spPr>
          <a:xfrm>
            <a:off x="120600" y="228600"/>
            <a:ext cx="4952520" cy="1371240"/>
          </a:xfrm>
          <a:prstGeom prst="roundRect">
            <a:avLst>
              <a:gd name="adj" fmla="val 16667"/>
            </a:avLst>
          </a:prstGeom>
          <a:solidFill>
            <a:schemeClr val="bg1">
              <a:lumMod val="75000"/>
              <a:alpha val="7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2000" spc="-1" strike="noStrike">
                <a:solidFill>
                  <a:srgbClr val="000000"/>
                </a:solidFill>
                <a:latin typeface="Arial"/>
                <a:ea typeface="ＭＳ Ｐゴシック"/>
              </a:rPr>
              <a:t>Mass Media Campaign reaches over 110 million caregivers each month with at least 3 contacts – through TV, radio, print materials</a:t>
            </a:r>
            <a:endParaRPr b="0" lang="en-US" sz="2000" spc="-1" strike="noStrike">
              <a:latin typeface="Arial"/>
            </a:endParaRPr>
          </a:p>
        </p:txBody>
      </p:sp>
      <p:sp>
        <p:nvSpPr>
          <p:cNvPr id="331" name="Rounded Rectangle 4"/>
          <p:cNvSpPr/>
          <p:nvPr/>
        </p:nvSpPr>
        <p:spPr>
          <a:xfrm>
            <a:off x="3657600" y="2136600"/>
            <a:ext cx="5333760" cy="2485080"/>
          </a:xfrm>
          <a:prstGeom prst="roundRect">
            <a:avLst>
              <a:gd name="adj" fmla="val 16667"/>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3200" spc="-1" strike="noStrike">
                <a:solidFill>
                  <a:srgbClr val="ffc000"/>
                </a:solidFill>
                <a:latin typeface="Arial"/>
                <a:ea typeface="ＭＳ Ｐゴシック"/>
              </a:rPr>
              <a:t>   </a:t>
            </a:r>
            <a:r>
              <a:rPr b="1" lang="en-US" sz="2400" spc="-1" strike="noStrike">
                <a:solidFill>
                  <a:srgbClr val="ffc000"/>
                </a:solidFill>
                <a:latin typeface="Arial"/>
                <a:ea typeface="ＭＳ Ｐゴシック"/>
              </a:rPr>
              <a:t>How Far Would You Go to Eradicate Polio? </a:t>
            </a:r>
            <a:endParaRPr b="0" lang="en-US" sz="2400" spc="-1" strike="noStrike">
              <a:latin typeface="Arial"/>
            </a:endParaRPr>
          </a:p>
          <a:p>
            <a:pPr algn="r">
              <a:lnSpc>
                <a:spcPct val="100000"/>
              </a:lnSpc>
            </a:pPr>
            <a:r>
              <a:rPr b="1" lang="en-US" sz="1800" spc="-1" strike="noStrike">
                <a:solidFill>
                  <a:srgbClr val="ffffff"/>
                </a:solidFill>
                <a:latin typeface="Arial"/>
                <a:ea typeface="ＭＳ Ｐゴシック"/>
              </a:rPr>
              <a:t>Vaccination is important. It’s everyone’s responsibility. Going the extra mile to vaccinate your child/every child is heroic</a:t>
            </a:r>
            <a:endParaRPr b="0" lang="en-US" sz="1800" spc="-1" strike="noStrike">
              <a:latin typeface="Arial"/>
            </a:endParaRPr>
          </a:p>
        </p:txBody>
      </p:sp>
      <p:pic>
        <p:nvPicPr>
          <p:cNvPr id="332" name="Picture 5" descr=""/>
          <p:cNvPicPr/>
          <p:nvPr/>
        </p:nvPicPr>
        <p:blipFill>
          <a:blip r:embed="rId1"/>
          <a:stretch/>
        </p:blipFill>
        <p:spPr>
          <a:xfrm>
            <a:off x="120600" y="2027160"/>
            <a:ext cx="3276360" cy="2193480"/>
          </a:xfrm>
          <a:prstGeom prst="rect">
            <a:avLst/>
          </a:prstGeom>
          <a:ln w="0">
            <a:noFill/>
          </a:ln>
        </p:spPr>
      </p:pic>
      <p:sp>
        <p:nvSpPr>
          <p:cNvPr id="333" name="Rounded Rectangle 6"/>
          <p:cNvSpPr/>
          <p:nvPr/>
        </p:nvSpPr>
        <p:spPr>
          <a:xfrm>
            <a:off x="210960" y="4876920"/>
            <a:ext cx="4952520" cy="1371240"/>
          </a:xfrm>
          <a:prstGeom prst="roundRect">
            <a:avLst>
              <a:gd name="adj" fmla="val 16667"/>
            </a:avLst>
          </a:prstGeom>
          <a:solidFill>
            <a:schemeClr val="accent3">
              <a:lumMod val="75000"/>
              <a:alpha val="77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1" lang="en-US" sz="2000" spc="-1" strike="noStrike">
                <a:solidFill>
                  <a:srgbClr val="000000"/>
                </a:solidFill>
                <a:latin typeface="Arial"/>
                <a:ea typeface="ＭＳ Ｐゴシック"/>
              </a:rPr>
              <a:t>Profiling Polio Hero’s: Mothers, Vaccinators, Athletes, Civil Society</a:t>
            </a:r>
            <a:endParaRPr b="0" lang="en-US" sz="2000" spc="-1" strike="noStrike">
              <a:latin typeface="Arial"/>
            </a:endParaRPr>
          </a:p>
        </p:txBody>
      </p:sp>
      <p:pic>
        <p:nvPicPr>
          <p:cNvPr id="334" name="Picture 2" descr="http://sphotos-b.xx.fbcdn.net/hphotos-snc7/c0.0.403.403/p403x403/293273_10151009912434837_1592300786_n.jpg"/>
          <p:cNvPicPr/>
          <p:nvPr/>
        </p:nvPicPr>
        <p:blipFill>
          <a:blip r:embed="rId2"/>
          <a:stretch/>
        </p:blipFill>
        <p:spPr>
          <a:xfrm>
            <a:off x="6629400" y="4343400"/>
            <a:ext cx="2514240" cy="2514240"/>
          </a:xfrm>
          <a:prstGeom prst="rect">
            <a:avLst/>
          </a:prstGeom>
          <a:ln w="0">
            <a:noFill/>
          </a:ln>
        </p:spPr>
      </p:pic>
      <p:sp>
        <p:nvSpPr>
          <p:cNvPr id="335" name="Chevron 8"/>
          <p:cNvSpPr/>
          <p:nvPr/>
        </p:nvSpPr>
        <p:spPr>
          <a:xfrm>
            <a:off x="4800600" y="4876920"/>
            <a:ext cx="761760" cy="1371240"/>
          </a:xfrm>
          <a:prstGeom prst="chevron">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36" name="Chevron 9"/>
          <p:cNvSpPr/>
          <p:nvPr/>
        </p:nvSpPr>
        <p:spPr>
          <a:xfrm>
            <a:off x="4648320" y="228600"/>
            <a:ext cx="761760" cy="1371240"/>
          </a:xfrm>
          <a:prstGeom prst="chevron">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37" name="Chevron 10"/>
          <p:cNvSpPr/>
          <p:nvPr/>
        </p:nvSpPr>
        <p:spPr>
          <a:xfrm flipH="1">
            <a:off x="3276000" y="2274840"/>
            <a:ext cx="914040" cy="1915920"/>
          </a:xfrm>
          <a:prstGeom prst="chevron">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sp>
      <p:pic>
        <p:nvPicPr>
          <p:cNvPr id="338" name="Picture 2" descr="C:\Users\mcoleman\AppData\Local\Temp\notes52CA9C\St5.jpg"/>
          <p:cNvPicPr/>
          <p:nvPr/>
        </p:nvPicPr>
        <p:blipFill>
          <a:blip r:embed="rId3"/>
          <a:stretch/>
        </p:blipFill>
        <p:spPr>
          <a:xfrm>
            <a:off x="5829480" y="106200"/>
            <a:ext cx="2590560" cy="20728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9" name="Picture 3" descr=""/>
          <p:cNvPicPr/>
          <p:nvPr/>
        </p:nvPicPr>
        <p:blipFill>
          <a:blip r:embed="rId1"/>
          <a:stretch/>
        </p:blipFill>
        <p:spPr>
          <a:xfrm>
            <a:off x="0" y="-119160"/>
            <a:ext cx="9143640" cy="69814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40" name="Chart 11"/>
          <p:cNvGraphicFramePr/>
          <p:nvPr/>
        </p:nvGraphicFramePr>
        <p:xfrm>
          <a:off x="87480" y="1523880"/>
          <a:ext cx="8381520" cy="4800240"/>
        </p:xfrm>
        <a:graphic>
          <a:graphicData uri="http://schemas.openxmlformats.org/drawingml/2006/chart">
            <c:chart xmlns:c="http://schemas.openxmlformats.org/drawingml/2006/chart" xmlns:r="http://schemas.openxmlformats.org/officeDocument/2006/relationships" r:id="rId1"/>
          </a:graphicData>
        </a:graphic>
      </p:graphicFrame>
      <p:sp>
        <p:nvSpPr>
          <p:cNvPr id="341" name="Oval 9"/>
          <p:cNvSpPr/>
          <p:nvPr/>
        </p:nvSpPr>
        <p:spPr>
          <a:xfrm>
            <a:off x="914400" y="2590920"/>
            <a:ext cx="761760" cy="76176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342" name="TextBox 10"/>
          <p:cNvSpPr/>
          <p:nvPr/>
        </p:nvSpPr>
        <p:spPr>
          <a:xfrm>
            <a:off x="15840" y="0"/>
            <a:ext cx="8899200" cy="15901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000000"/>
                </a:solidFill>
                <a:latin typeface="Arial"/>
                <a:ea typeface="ＭＳ Ｐゴシック"/>
              </a:rPr>
              <a:t>Polio campaign awareness nationwide has increased almost 10% after 3 campaigns</a:t>
            </a:r>
            <a:endParaRPr b="0" lang="en-US" sz="2800" spc="-1" strike="noStrike">
              <a:latin typeface="Arial"/>
            </a:endParaRPr>
          </a:p>
          <a:p>
            <a:pPr>
              <a:lnSpc>
                <a:spcPct val="100000"/>
              </a:lnSpc>
            </a:pPr>
            <a:r>
              <a:rPr b="1" lang="en-US" sz="1050" spc="-1" strike="noStrike">
                <a:solidFill>
                  <a:srgbClr val="000000"/>
                </a:solidFill>
                <a:latin typeface="Arial"/>
                <a:ea typeface="ＭＳ Ｐゴシック"/>
              </a:rPr>
              <a:t>Source: PCM Data</a:t>
            </a:r>
            <a:endParaRPr b="0" lang="en-US" sz="1050" spc="-1" strike="noStrike">
              <a:latin typeface="Arial"/>
            </a:endParaRPr>
          </a:p>
          <a:p>
            <a:pPr>
              <a:lnSpc>
                <a:spcPct val="100000"/>
              </a:lnSpc>
            </a:pPr>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343" name="Group 48"/>
          <p:cNvGrpSpPr/>
          <p:nvPr/>
        </p:nvGrpSpPr>
        <p:grpSpPr>
          <a:xfrm>
            <a:off x="-1363680" y="533520"/>
            <a:ext cx="7916400" cy="4517280"/>
            <a:chOff x="-1363680" y="533520"/>
            <a:chExt cx="7916400" cy="4517280"/>
          </a:xfrm>
        </p:grpSpPr>
        <p:sp>
          <p:nvSpPr>
            <p:cNvPr id="344" name="AutoShape 10"/>
            <p:cNvSpPr/>
            <p:nvPr/>
          </p:nvSpPr>
          <p:spPr>
            <a:xfrm>
              <a:off x="-1363680" y="533520"/>
              <a:ext cx="7916400" cy="4510080"/>
            </a:xfrm>
            <a:prstGeom prst="rect">
              <a:avLst/>
            </a:prstGeom>
            <a:noFill/>
            <a:ln w="0">
              <a:noFill/>
            </a:ln>
          </p:spPr>
          <p:style>
            <a:lnRef idx="0"/>
            <a:fillRef idx="0"/>
            <a:effectRef idx="0"/>
            <a:fontRef idx="minor"/>
          </p:style>
        </p:sp>
        <p:sp>
          <p:nvSpPr>
            <p:cNvPr id="345" name="Freeform 50"/>
            <p:cNvSpPr/>
            <p:nvPr/>
          </p:nvSpPr>
          <p:spPr>
            <a:xfrm>
              <a:off x="3269160" y="533520"/>
              <a:ext cx="1424520" cy="1942560"/>
            </a:xfrm>
            <a:custGeom>
              <a:avLst/>
              <a:gdLst/>
              <a:ahLst/>
              <a:rect l="l" t="t" r="r" b="b"/>
              <a:pathLst>
                <a:path w="187" h="255">
                  <a:moveTo>
                    <a:pt x="164" y="0"/>
                  </a:moveTo>
                  <a:lnTo>
                    <a:pt x="164" y="1"/>
                  </a:lnTo>
                  <a:lnTo>
                    <a:pt x="165" y="1"/>
                  </a:lnTo>
                  <a:lnTo>
                    <a:pt x="166" y="2"/>
                  </a:lnTo>
                  <a:lnTo>
                    <a:pt x="166" y="3"/>
                  </a:lnTo>
                  <a:lnTo>
                    <a:pt x="167" y="3"/>
                  </a:lnTo>
                  <a:lnTo>
                    <a:pt x="168" y="4"/>
                  </a:lnTo>
                  <a:lnTo>
                    <a:pt x="169" y="4"/>
                  </a:lnTo>
                  <a:lnTo>
                    <a:pt x="170" y="4"/>
                  </a:lnTo>
                  <a:lnTo>
                    <a:pt x="171" y="5"/>
                  </a:lnTo>
                  <a:lnTo>
                    <a:pt x="172" y="5"/>
                  </a:lnTo>
                  <a:lnTo>
                    <a:pt x="173" y="5"/>
                  </a:lnTo>
                  <a:lnTo>
                    <a:pt x="173" y="6"/>
                  </a:lnTo>
                  <a:lnTo>
                    <a:pt x="174" y="7"/>
                  </a:lnTo>
                  <a:lnTo>
                    <a:pt x="173" y="8"/>
                  </a:lnTo>
                  <a:lnTo>
                    <a:pt x="174" y="8"/>
                  </a:lnTo>
                  <a:lnTo>
                    <a:pt x="174" y="9"/>
                  </a:lnTo>
                  <a:lnTo>
                    <a:pt x="173" y="9"/>
                  </a:lnTo>
                  <a:lnTo>
                    <a:pt x="172" y="9"/>
                  </a:lnTo>
                  <a:lnTo>
                    <a:pt x="171" y="9"/>
                  </a:lnTo>
                  <a:lnTo>
                    <a:pt x="171" y="8"/>
                  </a:lnTo>
                  <a:lnTo>
                    <a:pt x="171" y="9"/>
                  </a:lnTo>
                  <a:lnTo>
                    <a:pt x="170" y="9"/>
                  </a:lnTo>
                  <a:lnTo>
                    <a:pt x="169" y="9"/>
                  </a:lnTo>
                  <a:lnTo>
                    <a:pt x="168" y="9"/>
                  </a:lnTo>
                  <a:lnTo>
                    <a:pt x="167" y="9"/>
                  </a:lnTo>
                  <a:lnTo>
                    <a:pt x="166" y="9"/>
                  </a:lnTo>
                  <a:lnTo>
                    <a:pt x="163" y="8"/>
                  </a:lnTo>
                  <a:lnTo>
                    <a:pt x="159" y="7"/>
                  </a:lnTo>
                  <a:lnTo>
                    <a:pt x="155" y="8"/>
                  </a:lnTo>
                  <a:lnTo>
                    <a:pt x="154" y="8"/>
                  </a:lnTo>
                  <a:lnTo>
                    <a:pt x="150" y="9"/>
                  </a:lnTo>
                  <a:lnTo>
                    <a:pt x="147" y="9"/>
                  </a:lnTo>
                  <a:lnTo>
                    <a:pt x="144" y="9"/>
                  </a:lnTo>
                  <a:lnTo>
                    <a:pt x="144" y="10"/>
                  </a:lnTo>
                  <a:lnTo>
                    <a:pt x="143" y="9"/>
                  </a:lnTo>
                  <a:lnTo>
                    <a:pt x="142" y="9"/>
                  </a:lnTo>
                  <a:lnTo>
                    <a:pt x="142" y="10"/>
                  </a:lnTo>
                  <a:lnTo>
                    <a:pt x="141" y="10"/>
                  </a:lnTo>
                  <a:lnTo>
                    <a:pt x="140" y="10"/>
                  </a:lnTo>
                  <a:lnTo>
                    <a:pt x="139" y="10"/>
                  </a:lnTo>
                  <a:lnTo>
                    <a:pt x="138" y="10"/>
                  </a:lnTo>
                  <a:lnTo>
                    <a:pt x="137" y="10"/>
                  </a:lnTo>
                  <a:lnTo>
                    <a:pt x="137" y="11"/>
                  </a:lnTo>
                  <a:lnTo>
                    <a:pt x="138" y="11"/>
                  </a:lnTo>
                  <a:lnTo>
                    <a:pt x="138" y="12"/>
                  </a:lnTo>
                  <a:lnTo>
                    <a:pt x="138" y="13"/>
                  </a:lnTo>
                  <a:lnTo>
                    <a:pt x="138" y="14"/>
                  </a:lnTo>
                  <a:lnTo>
                    <a:pt x="139" y="14"/>
                  </a:lnTo>
                  <a:lnTo>
                    <a:pt x="138" y="15"/>
                  </a:lnTo>
                  <a:lnTo>
                    <a:pt x="138" y="16"/>
                  </a:lnTo>
                  <a:lnTo>
                    <a:pt x="137" y="16"/>
                  </a:lnTo>
                  <a:lnTo>
                    <a:pt x="137" y="17"/>
                  </a:lnTo>
                  <a:lnTo>
                    <a:pt x="137" y="18"/>
                  </a:lnTo>
                  <a:lnTo>
                    <a:pt x="136" y="18"/>
                  </a:lnTo>
                  <a:lnTo>
                    <a:pt x="135" y="18"/>
                  </a:lnTo>
                  <a:lnTo>
                    <a:pt x="135" y="19"/>
                  </a:lnTo>
                  <a:lnTo>
                    <a:pt x="134" y="19"/>
                  </a:lnTo>
                  <a:lnTo>
                    <a:pt x="134" y="20"/>
                  </a:lnTo>
                  <a:lnTo>
                    <a:pt x="134" y="21"/>
                  </a:lnTo>
                  <a:lnTo>
                    <a:pt x="133" y="21"/>
                  </a:lnTo>
                  <a:lnTo>
                    <a:pt x="132" y="21"/>
                  </a:lnTo>
                  <a:lnTo>
                    <a:pt x="131" y="21"/>
                  </a:lnTo>
                  <a:lnTo>
                    <a:pt x="130" y="21"/>
                  </a:lnTo>
                  <a:lnTo>
                    <a:pt x="130" y="22"/>
                  </a:lnTo>
                  <a:lnTo>
                    <a:pt x="129" y="22"/>
                  </a:lnTo>
                  <a:lnTo>
                    <a:pt x="129" y="23"/>
                  </a:lnTo>
                  <a:lnTo>
                    <a:pt x="129" y="24"/>
                  </a:lnTo>
                  <a:lnTo>
                    <a:pt x="129" y="25"/>
                  </a:lnTo>
                  <a:lnTo>
                    <a:pt x="128" y="25"/>
                  </a:lnTo>
                  <a:lnTo>
                    <a:pt x="127" y="25"/>
                  </a:lnTo>
                  <a:lnTo>
                    <a:pt x="126" y="26"/>
                  </a:lnTo>
                  <a:lnTo>
                    <a:pt x="125" y="27"/>
                  </a:lnTo>
                  <a:lnTo>
                    <a:pt x="124" y="27"/>
                  </a:lnTo>
                  <a:lnTo>
                    <a:pt x="124" y="28"/>
                  </a:lnTo>
                  <a:lnTo>
                    <a:pt x="123" y="28"/>
                  </a:lnTo>
                  <a:lnTo>
                    <a:pt x="122" y="29"/>
                  </a:lnTo>
                  <a:lnTo>
                    <a:pt x="121" y="29"/>
                  </a:lnTo>
                  <a:lnTo>
                    <a:pt x="121" y="30"/>
                  </a:lnTo>
                  <a:lnTo>
                    <a:pt x="120" y="30"/>
                  </a:lnTo>
                  <a:lnTo>
                    <a:pt x="119" y="30"/>
                  </a:lnTo>
                  <a:lnTo>
                    <a:pt x="118" y="30"/>
                  </a:lnTo>
                  <a:lnTo>
                    <a:pt x="117" y="30"/>
                  </a:lnTo>
                  <a:lnTo>
                    <a:pt x="116" y="30"/>
                  </a:lnTo>
                  <a:lnTo>
                    <a:pt x="116" y="31"/>
                  </a:lnTo>
                  <a:lnTo>
                    <a:pt x="115" y="32"/>
                  </a:lnTo>
                  <a:lnTo>
                    <a:pt x="115" y="33"/>
                  </a:lnTo>
                  <a:lnTo>
                    <a:pt x="115" y="34"/>
                  </a:lnTo>
                  <a:lnTo>
                    <a:pt x="115" y="35"/>
                  </a:lnTo>
                  <a:lnTo>
                    <a:pt x="115" y="36"/>
                  </a:lnTo>
                  <a:lnTo>
                    <a:pt x="114" y="37"/>
                  </a:lnTo>
                  <a:lnTo>
                    <a:pt x="114" y="38"/>
                  </a:lnTo>
                  <a:lnTo>
                    <a:pt x="114" y="39"/>
                  </a:lnTo>
                  <a:lnTo>
                    <a:pt x="115" y="39"/>
                  </a:lnTo>
                  <a:lnTo>
                    <a:pt x="115" y="40"/>
                  </a:lnTo>
                  <a:lnTo>
                    <a:pt x="116" y="40"/>
                  </a:lnTo>
                  <a:lnTo>
                    <a:pt x="116" y="41"/>
                  </a:lnTo>
                  <a:lnTo>
                    <a:pt x="116" y="42"/>
                  </a:lnTo>
                  <a:lnTo>
                    <a:pt x="115" y="42"/>
                  </a:lnTo>
                  <a:lnTo>
                    <a:pt x="115" y="43"/>
                  </a:lnTo>
                  <a:lnTo>
                    <a:pt x="114" y="43"/>
                  </a:lnTo>
                  <a:lnTo>
                    <a:pt x="114" y="44"/>
                  </a:lnTo>
                  <a:lnTo>
                    <a:pt x="113" y="45"/>
                  </a:lnTo>
                  <a:lnTo>
                    <a:pt x="113" y="46"/>
                  </a:lnTo>
                  <a:lnTo>
                    <a:pt x="114" y="47"/>
                  </a:lnTo>
                  <a:lnTo>
                    <a:pt x="115" y="47"/>
                  </a:lnTo>
                  <a:lnTo>
                    <a:pt x="116" y="48"/>
                  </a:lnTo>
                  <a:lnTo>
                    <a:pt x="117" y="48"/>
                  </a:lnTo>
                  <a:lnTo>
                    <a:pt x="117" y="49"/>
                  </a:lnTo>
                  <a:lnTo>
                    <a:pt x="118" y="49"/>
                  </a:lnTo>
                  <a:lnTo>
                    <a:pt x="119" y="49"/>
                  </a:lnTo>
                  <a:lnTo>
                    <a:pt x="120" y="49"/>
                  </a:lnTo>
                  <a:lnTo>
                    <a:pt x="120" y="50"/>
                  </a:lnTo>
                  <a:lnTo>
                    <a:pt x="121" y="50"/>
                  </a:lnTo>
                  <a:lnTo>
                    <a:pt x="122" y="49"/>
                  </a:lnTo>
                  <a:lnTo>
                    <a:pt x="123" y="49"/>
                  </a:lnTo>
                  <a:lnTo>
                    <a:pt x="124" y="49"/>
                  </a:lnTo>
                  <a:lnTo>
                    <a:pt x="124" y="50"/>
                  </a:lnTo>
                  <a:lnTo>
                    <a:pt x="125" y="49"/>
                  </a:lnTo>
                  <a:lnTo>
                    <a:pt x="126" y="49"/>
                  </a:lnTo>
                  <a:lnTo>
                    <a:pt x="127" y="48"/>
                  </a:lnTo>
                  <a:lnTo>
                    <a:pt x="128" y="48"/>
                  </a:lnTo>
                  <a:lnTo>
                    <a:pt x="129" y="48"/>
                  </a:lnTo>
                  <a:lnTo>
                    <a:pt x="130" y="48"/>
                  </a:lnTo>
                  <a:lnTo>
                    <a:pt x="130" y="49"/>
                  </a:lnTo>
                  <a:lnTo>
                    <a:pt x="131" y="49"/>
                  </a:lnTo>
                  <a:lnTo>
                    <a:pt x="132" y="49"/>
                  </a:lnTo>
                  <a:lnTo>
                    <a:pt x="133" y="49"/>
                  </a:lnTo>
                  <a:lnTo>
                    <a:pt x="134" y="49"/>
                  </a:lnTo>
                  <a:lnTo>
                    <a:pt x="135" y="49"/>
                  </a:lnTo>
                  <a:lnTo>
                    <a:pt x="136" y="48"/>
                  </a:lnTo>
                  <a:lnTo>
                    <a:pt x="137" y="48"/>
                  </a:lnTo>
                  <a:lnTo>
                    <a:pt x="137" y="49"/>
                  </a:lnTo>
                  <a:lnTo>
                    <a:pt x="138" y="48"/>
                  </a:lnTo>
                  <a:lnTo>
                    <a:pt x="139" y="48"/>
                  </a:lnTo>
                  <a:lnTo>
                    <a:pt x="140" y="48"/>
                  </a:lnTo>
                  <a:lnTo>
                    <a:pt x="141" y="48"/>
                  </a:lnTo>
                  <a:lnTo>
                    <a:pt x="142" y="49"/>
                  </a:lnTo>
                  <a:lnTo>
                    <a:pt x="141" y="50"/>
                  </a:lnTo>
                  <a:lnTo>
                    <a:pt x="141" y="51"/>
                  </a:lnTo>
                  <a:lnTo>
                    <a:pt x="141" y="52"/>
                  </a:lnTo>
                  <a:lnTo>
                    <a:pt x="141" y="53"/>
                  </a:lnTo>
                  <a:lnTo>
                    <a:pt x="142" y="54"/>
                  </a:lnTo>
                  <a:lnTo>
                    <a:pt x="142" y="55"/>
                  </a:lnTo>
                  <a:lnTo>
                    <a:pt x="143" y="55"/>
                  </a:lnTo>
                  <a:lnTo>
                    <a:pt x="144" y="56"/>
                  </a:lnTo>
                  <a:lnTo>
                    <a:pt x="145" y="57"/>
                  </a:lnTo>
                  <a:lnTo>
                    <a:pt x="146" y="57"/>
                  </a:lnTo>
                  <a:lnTo>
                    <a:pt x="147" y="58"/>
                  </a:lnTo>
                  <a:lnTo>
                    <a:pt x="148" y="58"/>
                  </a:lnTo>
                  <a:lnTo>
                    <a:pt x="149" y="59"/>
                  </a:lnTo>
                  <a:lnTo>
                    <a:pt x="150" y="59"/>
                  </a:lnTo>
                  <a:lnTo>
                    <a:pt x="151" y="59"/>
                  </a:lnTo>
                  <a:lnTo>
                    <a:pt x="152" y="59"/>
                  </a:lnTo>
                  <a:lnTo>
                    <a:pt x="152" y="60"/>
                  </a:lnTo>
                  <a:lnTo>
                    <a:pt x="153" y="60"/>
                  </a:lnTo>
                  <a:lnTo>
                    <a:pt x="154" y="61"/>
                  </a:lnTo>
                  <a:lnTo>
                    <a:pt x="155" y="61"/>
                  </a:lnTo>
                  <a:lnTo>
                    <a:pt x="156" y="60"/>
                  </a:lnTo>
                  <a:lnTo>
                    <a:pt x="157" y="60"/>
                  </a:lnTo>
                  <a:lnTo>
                    <a:pt x="158" y="60"/>
                  </a:lnTo>
                  <a:lnTo>
                    <a:pt x="159" y="61"/>
                  </a:lnTo>
                  <a:lnTo>
                    <a:pt x="160" y="61"/>
                  </a:lnTo>
                  <a:lnTo>
                    <a:pt x="161" y="61"/>
                  </a:lnTo>
                  <a:lnTo>
                    <a:pt x="162" y="61"/>
                  </a:lnTo>
                  <a:lnTo>
                    <a:pt x="163" y="61"/>
                  </a:lnTo>
                  <a:lnTo>
                    <a:pt x="164" y="61"/>
                  </a:lnTo>
                  <a:lnTo>
                    <a:pt x="165" y="61"/>
                  </a:lnTo>
                  <a:lnTo>
                    <a:pt x="166" y="61"/>
                  </a:lnTo>
                  <a:lnTo>
                    <a:pt x="167" y="61"/>
                  </a:lnTo>
                  <a:lnTo>
                    <a:pt x="169" y="61"/>
                  </a:lnTo>
                  <a:lnTo>
                    <a:pt x="170" y="62"/>
                  </a:lnTo>
                  <a:lnTo>
                    <a:pt x="171" y="63"/>
                  </a:lnTo>
                  <a:lnTo>
                    <a:pt x="172" y="63"/>
                  </a:lnTo>
                  <a:lnTo>
                    <a:pt x="172" y="64"/>
                  </a:lnTo>
                  <a:lnTo>
                    <a:pt x="171" y="65"/>
                  </a:lnTo>
                  <a:lnTo>
                    <a:pt x="171" y="66"/>
                  </a:lnTo>
                  <a:lnTo>
                    <a:pt x="170" y="66"/>
                  </a:lnTo>
                  <a:lnTo>
                    <a:pt x="169" y="67"/>
                  </a:lnTo>
                  <a:lnTo>
                    <a:pt x="169" y="68"/>
                  </a:lnTo>
                  <a:lnTo>
                    <a:pt x="168" y="68"/>
                  </a:lnTo>
                  <a:lnTo>
                    <a:pt x="168" y="69"/>
                  </a:lnTo>
                  <a:lnTo>
                    <a:pt x="168" y="70"/>
                  </a:lnTo>
                  <a:lnTo>
                    <a:pt x="168" y="71"/>
                  </a:lnTo>
                  <a:lnTo>
                    <a:pt x="168" y="72"/>
                  </a:lnTo>
                  <a:lnTo>
                    <a:pt x="168" y="73"/>
                  </a:lnTo>
                  <a:lnTo>
                    <a:pt x="169" y="74"/>
                  </a:lnTo>
                  <a:lnTo>
                    <a:pt x="169" y="75"/>
                  </a:lnTo>
                  <a:lnTo>
                    <a:pt x="169" y="76"/>
                  </a:lnTo>
                  <a:lnTo>
                    <a:pt x="170" y="76"/>
                  </a:lnTo>
                  <a:lnTo>
                    <a:pt x="170" y="75"/>
                  </a:lnTo>
                  <a:lnTo>
                    <a:pt x="171" y="75"/>
                  </a:lnTo>
                  <a:lnTo>
                    <a:pt x="172" y="75"/>
                  </a:lnTo>
                  <a:lnTo>
                    <a:pt x="173" y="75"/>
                  </a:lnTo>
                  <a:lnTo>
                    <a:pt x="174" y="75"/>
                  </a:lnTo>
                  <a:lnTo>
                    <a:pt x="174" y="76"/>
                  </a:lnTo>
                  <a:lnTo>
                    <a:pt x="175" y="76"/>
                  </a:lnTo>
                  <a:lnTo>
                    <a:pt x="176" y="76"/>
                  </a:lnTo>
                  <a:lnTo>
                    <a:pt x="177" y="76"/>
                  </a:lnTo>
                  <a:lnTo>
                    <a:pt x="178" y="76"/>
                  </a:lnTo>
                  <a:lnTo>
                    <a:pt x="179" y="77"/>
                  </a:lnTo>
                  <a:lnTo>
                    <a:pt x="180" y="78"/>
                  </a:lnTo>
                  <a:lnTo>
                    <a:pt x="181" y="77"/>
                  </a:lnTo>
                  <a:lnTo>
                    <a:pt x="182" y="78"/>
                  </a:lnTo>
                  <a:lnTo>
                    <a:pt x="182" y="79"/>
                  </a:lnTo>
                  <a:lnTo>
                    <a:pt x="183" y="79"/>
                  </a:lnTo>
                  <a:lnTo>
                    <a:pt x="184" y="79"/>
                  </a:lnTo>
                  <a:lnTo>
                    <a:pt x="185" y="79"/>
                  </a:lnTo>
                  <a:lnTo>
                    <a:pt x="186" y="79"/>
                  </a:lnTo>
                  <a:lnTo>
                    <a:pt x="187" y="79"/>
                  </a:lnTo>
                  <a:lnTo>
                    <a:pt x="187" y="80"/>
                  </a:lnTo>
                  <a:lnTo>
                    <a:pt x="186" y="81"/>
                  </a:lnTo>
                  <a:lnTo>
                    <a:pt x="185" y="82"/>
                  </a:lnTo>
                  <a:lnTo>
                    <a:pt x="185" y="83"/>
                  </a:lnTo>
                  <a:lnTo>
                    <a:pt x="185" y="84"/>
                  </a:lnTo>
                  <a:lnTo>
                    <a:pt x="186" y="84"/>
                  </a:lnTo>
                  <a:lnTo>
                    <a:pt x="186" y="85"/>
                  </a:lnTo>
                  <a:lnTo>
                    <a:pt x="185" y="86"/>
                  </a:lnTo>
                  <a:lnTo>
                    <a:pt x="185" y="87"/>
                  </a:lnTo>
                  <a:lnTo>
                    <a:pt x="184" y="87"/>
                  </a:lnTo>
                  <a:lnTo>
                    <a:pt x="184" y="88"/>
                  </a:lnTo>
                  <a:lnTo>
                    <a:pt x="184" y="89"/>
                  </a:lnTo>
                  <a:lnTo>
                    <a:pt x="183" y="90"/>
                  </a:lnTo>
                  <a:lnTo>
                    <a:pt x="183" y="91"/>
                  </a:lnTo>
                  <a:lnTo>
                    <a:pt x="182" y="91"/>
                  </a:lnTo>
                  <a:lnTo>
                    <a:pt x="181" y="92"/>
                  </a:lnTo>
                  <a:lnTo>
                    <a:pt x="180" y="93"/>
                  </a:lnTo>
                  <a:lnTo>
                    <a:pt x="179" y="93"/>
                  </a:lnTo>
                  <a:lnTo>
                    <a:pt x="179" y="94"/>
                  </a:lnTo>
                  <a:lnTo>
                    <a:pt x="178" y="94"/>
                  </a:lnTo>
                  <a:lnTo>
                    <a:pt x="177" y="94"/>
                  </a:lnTo>
                  <a:lnTo>
                    <a:pt x="176" y="94"/>
                  </a:lnTo>
                  <a:lnTo>
                    <a:pt x="175" y="94"/>
                  </a:lnTo>
                  <a:lnTo>
                    <a:pt x="174" y="94"/>
                  </a:lnTo>
                  <a:lnTo>
                    <a:pt x="174" y="95"/>
                  </a:lnTo>
                  <a:lnTo>
                    <a:pt x="173" y="95"/>
                  </a:lnTo>
                  <a:lnTo>
                    <a:pt x="172" y="95"/>
                  </a:lnTo>
                  <a:lnTo>
                    <a:pt x="171" y="95"/>
                  </a:lnTo>
                  <a:lnTo>
                    <a:pt x="171" y="96"/>
                  </a:lnTo>
                  <a:lnTo>
                    <a:pt x="170" y="96"/>
                  </a:lnTo>
                  <a:lnTo>
                    <a:pt x="169" y="97"/>
                  </a:lnTo>
                  <a:lnTo>
                    <a:pt x="169" y="98"/>
                  </a:lnTo>
                  <a:lnTo>
                    <a:pt x="168" y="99"/>
                  </a:lnTo>
                  <a:lnTo>
                    <a:pt x="167" y="100"/>
                  </a:lnTo>
                  <a:lnTo>
                    <a:pt x="167" y="101"/>
                  </a:lnTo>
                  <a:lnTo>
                    <a:pt x="168" y="102"/>
                  </a:lnTo>
                  <a:lnTo>
                    <a:pt x="167" y="103"/>
                  </a:lnTo>
                  <a:lnTo>
                    <a:pt x="167" y="104"/>
                  </a:lnTo>
                  <a:lnTo>
                    <a:pt x="167" y="105"/>
                  </a:lnTo>
                  <a:lnTo>
                    <a:pt x="166" y="105"/>
                  </a:lnTo>
                  <a:lnTo>
                    <a:pt x="165" y="105"/>
                  </a:lnTo>
                  <a:lnTo>
                    <a:pt x="164" y="105"/>
                  </a:lnTo>
                  <a:lnTo>
                    <a:pt x="163" y="105"/>
                  </a:lnTo>
                  <a:lnTo>
                    <a:pt x="162" y="105"/>
                  </a:lnTo>
                  <a:lnTo>
                    <a:pt x="161" y="105"/>
                  </a:lnTo>
                  <a:lnTo>
                    <a:pt x="160" y="105"/>
                  </a:lnTo>
                  <a:lnTo>
                    <a:pt x="159" y="105"/>
                  </a:lnTo>
                  <a:lnTo>
                    <a:pt x="158" y="105"/>
                  </a:lnTo>
                  <a:lnTo>
                    <a:pt x="157" y="106"/>
                  </a:lnTo>
                  <a:lnTo>
                    <a:pt x="157" y="107"/>
                  </a:lnTo>
                  <a:lnTo>
                    <a:pt x="157" y="108"/>
                  </a:lnTo>
                  <a:lnTo>
                    <a:pt x="157" y="109"/>
                  </a:lnTo>
                  <a:lnTo>
                    <a:pt x="157" y="110"/>
                  </a:lnTo>
                  <a:lnTo>
                    <a:pt x="156" y="111"/>
                  </a:lnTo>
                  <a:lnTo>
                    <a:pt x="156" y="112"/>
                  </a:lnTo>
                  <a:lnTo>
                    <a:pt x="156" y="113"/>
                  </a:lnTo>
                  <a:lnTo>
                    <a:pt x="155" y="114"/>
                  </a:lnTo>
                  <a:lnTo>
                    <a:pt x="155" y="115"/>
                  </a:lnTo>
                  <a:lnTo>
                    <a:pt x="156" y="116"/>
                  </a:lnTo>
                  <a:lnTo>
                    <a:pt x="157" y="117"/>
                  </a:lnTo>
                  <a:lnTo>
                    <a:pt x="157" y="118"/>
                  </a:lnTo>
                  <a:lnTo>
                    <a:pt x="158" y="118"/>
                  </a:lnTo>
                  <a:lnTo>
                    <a:pt x="159" y="119"/>
                  </a:lnTo>
                  <a:lnTo>
                    <a:pt x="159" y="120"/>
                  </a:lnTo>
                  <a:lnTo>
                    <a:pt x="159" y="121"/>
                  </a:lnTo>
                  <a:lnTo>
                    <a:pt x="159" y="122"/>
                  </a:lnTo>
                  <a:lnTo>
                    <a:pt x="159" y="123"/>
                  </a:lnTo>
                  <a:lnTo>
                    <a:pt x="159" y="124"/>
                  </a:lnTo>
                  <a:lnTo>
                    <a:pt x="159" y="125"/>
                  </a:lnTo>
                  <a:lnTo>
                    <a:pt x="159" y="126"/>
                  </a:lnTo>
                  <a:lnTo>
                    <a:pt x="160" y="126"/>
                  </a:lnTo>
                  <a:lnTo>
                    <a:pt x="160" y="127"/>
                  </a:lnTo>
                  <a:lnTo>
                    <a:pt x="160" y="128"/>
                  </a:lnTo>
                  <a:lnTo>
                    <a:pt x="160" y="129"/>
                  </a:lnTo>
                  <a:lnTo>
                    <a:pt x="160" y="130"/>
                  </a:lnTo>
                  <a:lnTo>
                    <a:pt x="159" y="130"/>
                  </a:lnTo>
                  <a:lnTo>
                    <a:pt x="159" y="131"/>
                  </a:lnTo>
                  <a:lnTo>
                    <a:pt x="158" y="131"/>
                  </a:lnTo>
                  <a:lnTo>
                    <a:pt x="157" y="132"/>
                  </a:lnTo>
                  <a:lnTo>
                    <a:pt x="157" y="133"/>
                  </a:lnTo>
                  <a:lnTo>
                    <a:pt x="156" y="133"/>
                  </a:lnTo>
                  <a:lnTo>
                    <a:pt x="155" y="132"/>
                  </a:lnTo>
                  <a:lnTo>
                    <a:pt x="154" y="133"/>
                  </a:lnTo>
                  <a:lnTo>
                    <a:pt x="155" y="134"/>
                  </a:lnTo>
                  <a:lnTo>
                    <a:pt x="154" y="134"/>
                  </a:lnTo>
                  <a:lnTo>
                    <a:pt x="154" y="135"/>
                  </a:lnTo>
                  <a:lnTo>
                    <a:pt x="153" y="135"/>
                  </a:lnTo>
                  <a:lnTo>
                    <a:pt x="152" y="136"/>
                  </a:lnTo>
                  <a:lnTo>
                    <a:pt x="152" y="137"/>
                  </a:lnTo>
                  <a:lnTo>
                    <a:pt x="151" y="137"/>
                  </a:lnTo>
                  <a:lnTo>
                    <a:pt x="151" y="138"/>
                  </a:lnTo>
                  <a:lnTo>
                    <a:pt x="150" y="138"/>
                  </a:lnTo>
                  <a:lnTo>
                    <a:pt x="149" y="138"/>
                  </a:lnTo>
                  <a:lnTo>
                    <a:pt x="148" y="139"/>
                  </a:lnTo>
                  <a:lnTo>
                    <a:pt x="147" y="139"/>
                  </a:lnTo>
                  <a:lnTo>
                    <a:pt x="147" y="140"/>
                  </a:lnTo>
                  <a:lnTo>
                    <a:pt x="146" y="140"/>
                  </a:lnTo>
                  <a:lnTo>
                    <a:pt x="145" y="140"/>
                  </a:lnTo>
                  <a:lnTo>
                    <a:pt x="144" y="140"/>
                  </a:lnTo>
                  <a:lnTo>
                    <a:pt x="143" y="140"/>
                  </a:lnTo>
                  <a:lnTo>
                    <a:pt x="143" y="141"/>
                  </a:lnTo>
                  <a:lnTo>
                    <a:pt x="142" y="141"/>
                  </a:lnTo>
                  <a:lnTo>
                    <a:pt x="141" y="141"/>
                  </a:lnTo>
                  <a:lnTo>
                    <a:pt x="140" y="141"/>
                  </a:lnTo>
                  <a:lnTo>
                    <a:pt x="139" y="141"/>
                  </a:lnTo>
                  <a:lnTo>
                    <a:pt x="138" y="142"/>
                  </a:lnTo>
                  <a:lnTo>
                    <a:pt x="137" y="142"/>
                  </a:lnTo>
                  <a:lnTo>
                    <a:pt x="137" y="143"/>
                  </a:lnTo>
                  <a:lnTo>
                    <a:pt x="136" y="143"/>
                  </a:lnTo>
                  <a:lnTo>
                    <a:pt x="135" y="143"/>
                  </a:lnTo>
                  <a:lnTo>
                    <a:pt x="134" y="143"/>
                  </a:lnTo>
                  <a:lnTo>
                    <a:pt x="134" y="144"/>
                  </a:lnTo>
                  <a:lnTo>
                    <a:pt x="134" y="143"/>
                  </a:lnTo>
                  <a:lnTo>
                    <a:pt x="133" y="143"/>
                  </a:lnTo>
                  <a:lnTo>
                    <a:pt x="132" y="143"/>
                  </a:lnTo>
                  <a:lnTo>
                    <a:pt x="132" y="142"/>
                  </a:lnTo>
                  <a:lnTo>
                    <a:pt x="131" y="142"/>
                  </a:lnTo>
                  <a:lnTo>
                    <a:pt x="130" y="142"/>
                  </a:lnTo>
                  <a:lnTo>
                    <a:pt x="129" y="142"/>
                  </a:lnTo>
                  <a:lnTo>
                    <a:pt x="129" y="141"/>
                  </a:lnTo>
                  <a:lnTo>
                    <a:pt x="130" y="141"/>
                  </a:lnTo>
                  <a:lnTo>
                    <a:pt x="130" y="140"/>
                  </a:lnTo>
                  <a:lnTo>
                    <a:pt x="131" y="140"/>
                  </a:lnTo>
                  <a:lnTo>
                    <a:pt x="130" y="140"/>
                  </a:lnTo>
                  <a:lnTo>
                    <a:pt x="129" y="139"/>
                  </a:lnTo>
                  <a:lnTo>
                    <a:pt x="129" y="138"/>
                  </a:lnTo>
                  <a:lnTo>
                    <a:pt x="130" y="138"/>
                  </a:lnTo>
                  <a:lnTo>
                    <a:pt x="130" y="137"/>
                  </a:lnTo>
                  <a:lnTo>
                    <a:pt x="129" y="137"/>
                  </a:lnTo>
                  <a:lnTo>
                    <a:pt x="128" y="137"/>
                  </a:lnTo>
                  <a:lnTo>
                    <a:pt x="128" y="136"/>
                  </a:lnTo>
                  <a:lnTo>
                    <a:pt x="127" y="136"/>
                  </a:lnTo>
                  <a:lnTo>
                    <a:pt x="127" y="135"/>
                  </a:lnTo>
                  <a:lnTo>
                    <a:pt x="127" y="134"/>
                  </a:lnTo>
                  <a:lnTo>
                    <a:pt x="126" y="134"/>
                  </a:lnTo>
                  <a:lnTo>
                    <a:pt x="125" y="134"/>
                  </a:lnTo>
                  <a:lnTo>
                    <a:pt x="125" y="135"/>
                  </a:lnTo>
                  <a:lnTo>
                    <a:pt x="124" y="135"/>
                  </a:lnTo>
                  <a:lnTo>
                    <a:pt x="124" y="136"/>
                  </a:lnTo>
                  <a:lnTo>
                    <a:pt x="123" y="136"/>
                  </a:lnTo>
                  <a:lnTo>
                    <a:pt x="123" y="137"/>
                  </a:lnTo>
                  <a:lnTo>
                    <a:pt x="122" y="137"/>
                  </a:lnTo>
                  <a:lnTo>
                    <a:pt x="122" y="138"/>
                  </a:lnTo>
                  <a:lnTo>
                    <a:pt x="121" y="138"/>
                  </a:lnTo>
                  <a:lnTo>
                    <a:pt x="120" y="138"/>
                  </a:lnTo>
                  <a:lnTo>
                    <a:pt x="120" y="137"/>
                  </a:lnTo>
                  <a:lnTo>
                    <a:pt x="119" y="137"/>
                  </a:lnTo>
                  <a:lnTo>
                    <a:pt x="119" y="136"/>
                  </a:lnTo>
                  <a:lnTo>
                    <a:pt x="120" y="135"/>
                  </a:lnTo>
                  <a:lnTo>
                    <a:pt x="121" y="134"/>
                  </a:lnTo>
                  <a:lnTo>
                    <a:pt x="120" y="134"/>
                  </a:lnTo>
                  <a:lnTo>
                    <a:pt x="118" y="134"/>
                  </a:lnTo>
                  <a:lnTo>
                    <a:pt x="117" y="134"/>
                  </a:lnTo>
                  <a:lnTo>
                    <a:pt x="116" y="134"/>
                  </a:lnTo>
                  <a:lnTo>
                    <a:pt x="116" y="133"/>
                  </a:lnTo>
                  <a:lnTo>
                    <a:pt x="116" y="132"/>
                  </a:lnTo>
                  <a:lnTo>
                    <a:pt x="115" y="132"/>
                  </a:lnTo>
                  <a:lnTo>
                    <a:pt x="114" y="132"/>
                  </a:lnTo>
                  <a:lnTo>
                    <a:pt x="113" y="132"/>
                  </a:lnTo>
                  <a:lnTo>
                    <a:pt x="112" y="132"/>
                  </a:lnTo>
                  <a:lnTo>
                    <a:pt x="111" y="132"/>
                  </a:lnTo>
                  <a:lnTo>
                    <a:pt x="110" y="132"/>
                  </a:lnTo>
                  <a:lnTo>
                    <a:pt x="109" y="132"/>
                  </a:lnTo>
                  <a:lnTo>
                    <a:pt x="109" y="133"/>
                  </a:lnTo>
                  <a:lnTo>
                    <a:pt x="108" y="133"/>
                  </a:lnTo>
                  <a:lnTo>
                    <a:pt x="108" y="134"/>
                  </a:lnTo>
                  <a:lnTo>
                    <a:pt x="107" y="134"/>
                  </a:lnTo>
                  <a:lnTo>
                    <a:pt x="106" y="134"/>
                  </a:lnTo>
                  <a:lnTo>
                    <a:pt x="105" y="134"/>
                  </a:lnTo>
                  <a:lnTo>
                    <a:pt x="104" y="135"/>
                  </a:lnTo>
                  <a:lnTo>
                    <a:pt x="103" y="136"/>
                  </a:lnTo>
                  <a:lnTo>
                    <a:pt x="102" y="136"/>
                  </a:lnTo>
                  <a:lnTo>
                    <a:pt x="101" y="136"/>
                  </a:lnTo>
                  <a:lnTo>
                    <a:pt x="101" y="137"/>
                  </a:lnTo>
                  <a:lnTo>
                    <a:pt x="101" y="138"/>
                  </a:lnTo>
                  <a:lnTo>
                    <a:pt x="101" y="139"/>
                  </a:lnTo>
                  <a:lnTo>
                    <a:pt x="101" y="140"/>
                  </a:lnTo>
                  <a:lnTo>
                    <a:pt x="101" y="141"/>
                  </a:lnTo>
                  <a:lnTo>
                    <a:pt x="101" y="142"/>
                  </a:lnTo>
                  <a:lnTo>
                    <a:pt x="100" y="142"/>
                  </a:lnTo>
                  <a:lnTo>
                    <a:pt x="99" y="142"/>
                  </a:lnTo>
                  <a:lnTo>
                    <a:pt x="98" y="142"/>
                  </a:lnTo>
                  <a:lnTo>
                    <a:pt x="97" y="142"/>
                  </a:lnTo>
                  <a:lnTo>
                    <a:pt x="96" y="142"/>
                  </a:lnTo>
                  <a:lnTo>
                    <a:pt x="95" y="141"/>
                  </a:lnTo>
                  <a:lnTo>
                    <a:pt x="94" y="141"/>
                  </a:lnTo>
                  <a:lnTo>
                    <a:pt x="94" y="142"/>
                  </a:lnTo>
                  <a:lnTo>
                    <a:pt x="93" y="142"/>
                  </a:lnTo>
                  <a:lnTo>
                    <a:pt x="92" y="143"/>
                  </a:lnTo>
                  <a:lnTo>
                    <a:pt x="91" y="144"/>
                  </a:lnTo>
                  <a:lnTo>
                    <a:pt x="91" y="145"/>
                  </a:lnTo>
                  <a:lnTo>
                    <a:pt x="90" y="146"/>
                  </a:lnTo>
                  <a:lnTo>
                    <a:pt x="90" y="147"/>
                  </a:lnTo>
                  <a:lnTo>
                    <a:pt x="89" y="148"/>
                  </a:lnTo>
                  <a:lnTo>
                    <a:pt x="89" y="149"/>
                  </a:lnTo>
                  <a:lnTo>
                    <a:pt x="89" y="150"/>
                  </a:lnTo>
                  <a:lnTo>
                    <a:pt x="89" y="151"/>
                  </a:lnTo>
                  <a:lnTo>
                    <a:pt x="88" y="151"/>
                  </a:lnTo>
                  <a:lnTo>
                    <a:pt x="88" y="152"/>
                  </a:lnTo>
                  <a:lnTo>
                    <a:pt x="89" y="153"/>
                  </a:lnTo>
                  <a:lnTo>
                    <a:pt x="88" y="153"/>
                  </a:lnTo>
                  <a:lnTo>
                    <a:pt x="88" y="154"/>
                  </a:lnTo>
                  <a:lnTo>
                    <a:pt x="87" y="154"/>
                  </a:lnTo>
                  <a:lnTo>
                    <a:pt x="87" y="155"/>
                  </a:lnTo>
                  <a:lnTo>
                    <a:pt x="86" y="155"/>
                  </a:lnTo>
                  <a:lnTo>
                    <a:pt x="85" y="155"/>
                  </a:lnTo>
                  <a:lnTo>
                    <a:pt x="85" y="156"/>
                  </a:lnTo>
                  <a:lnTo>
                    <a:pt x="84" y="156"/>
                  </a:lnTo>
                  <a:lnTo>
                    <a:pt x="84" y="157"/>
                  </a:lnTo>
                  <a:lnTo>
                    <a:pt x="84" y="158"/>
                  </a:lnTo>
                  <a:lnTo>
                    <a:pt x="83" y="158"/>
                  </a:lnTo>
                  <a:lnTo>
                    <a:pt x="82" y="158"/>
                  </a:lnTo>
                  <a:lnTo>
                    <a:pt x="81" y="158"/>
                  </a:lnTo>
                  <a:lnTo>
                    <a:pt x="81" y="159"/>
                  </a:lnTo>
                  <a:lnTo>
                    <a:pt x="80" y="159"/>
                  </a:lnTo>
                  <a:lnTo>
                    <a:pt x="79" y="159"/>
                  </a:lnTo>
                  <a:lnTo>
                    <a:pt x="79" y="160"/>
                  </a:lnTo>
                  <a:lnTo>
                    <a:pt x="78" y="160"/>
                  </a:lnTo>
                  <a:lnTo>
                    <a:pt x="77" y="161"/>
                  </a:lnTo>
                  <a:lnTo>
                    <a:pt x="77" y="162"/>
                  </a:lnTo>
                  <a:lnTo>
                    <a:pt x="78" y="162"/>
                  </a:lnTo>
                  <a:lnTo>
                    <a:pt x="77" y="163"/>
                  </a:lnTo>
                  <a:lnTo>
                    <a:pt x="77" y="164"/>
                  </a:lnTo>
                  <a:lnTo>
                    <a:pt x="77" y="165"/>
                  </a:lnTo>
                  <a:lnTo>
                    <a:pt x="77" y="166"/>
                  </a:lnTo>
                  <a:lnTo>
                    <a:pt x="78" y="166"/>
                  </a:lnTo>
                  <a:lnTo>
                    <a:pt x="79" y="167"/>
                  </a:lnTo>
                  <a:lnTo>
                    <a:pt x="79" y="168"/>
                  </a:lnTo>
                  <a:lnTo>
                    <a:pt x="78" y="169"/>
                  </a:lnTo>
                  <a:lnTo>
                    <a:pt x="78" y="170"/>
                  </a:lnTo>
                  <a:lnTo>
                    <a:pt x="77" y="171"/>
                  </a:lnTo>
                  <a:lnTo>
                    <a:pt x="77" y="172"/>
                  </a:lnTo>
                  <a:lnTo>
                    <a:pt x="77" y="173"/>
                  </a:lnTo>
                  <a:lnTo>
                    <a:pt x="77" y="174"/>
                  </a:lnTo>
                  <a:lnTo>
                    <a:pt x="76" y="174"/>
                  </a:lnTo>
                  <a:lnTo>
                    <a:pt x="75" y="173"/>
                  </a:lnTo>
                  <a:lnTo>
                    <a:pt x="74" y="173"/>
                  </a:lnTo>
                  <a:lnTo>
                    <a:pt x="73" y="172"/>
                  </a:lnTo>
                  <a:lnTo>
                    <a:pt x="73" y="171"/>
                  </a:lnTo>
                  <a:lnTo>
                    <a:pt x="72" y="170"/>
                  </a:lnTo>
                  <a:lnTo>
                    <a:pt x="72" y="169"/>
                  </a:lnTo>
                  <a:lnTo>
                    <a:pt x="71" y="168"/>
                  </a:lnTo>
                  <a:lnTo>
                    <a:pt x="70" y="167"/>
                  </a:lnTo>
                  <a:lnTo>
                    <a:pt x="69" y="167"/>
                  </a:lnTo>
                  <a:lnTo>
                    <a:pt x="69" y="166"/>
                  </a:lnTo>
                  <a:lnTo>
                    <a:pt x="68" y="167"/>
                  </a:lnTo>
                  <a:lnTo>
                    <a:pt x="67" y="167"/>
                  </a:lnTo>
                  <a:lnTo>
                    <a:pt x="66" y="167"/>
                  </a:lnTo>
                  <a:lnTo>
                    <a:pt x="65" y="166"/>
                  </a:lnTo>
                  <a:lnTo>
                    <a:pt x="64" y="166"/>
                  </a:lnTo>
                  <a:lnTo>
                    <a:pt x="64" y="165"/>
                  </a:lnTo>
                  <a:lnTo>
                    <a:pt x="63" y="166"/>
                  </a:lnTo>
                  <a:lnTo>
                    <a:pt x="63" y="167"/>
                  </a:lnTo>
                  <a:lnTo>
                    <a:pt x="63" y="168"/>
                  </a:lnTo>
                  <a:lnTo>
                    <a:pt x="64" y="168"/>
                  </a:lnTo>
                  <a:lnTo>
                    <a:pt x="64" y="169"/>
                  </a:lnTo>
                  <a:lnTo>
                    <a:pt x="64" y="170"/>
                  </a:lnTo>
                  <a:lnTo>
                    <a:pt x="65" y="170"/>
                  </a:lnTo>
                  <a:lnTo>
                    <a:pt x="64" y="171"/>
                  </a:lnTo>
                  <a:lnTo>
                    <a:pt x="64" y="172"/>
                  </a:lnTo>
                  <a:lnTo>
                    <a:pt x="64" y="173"/>
                  </a:lnTo>
                  <a:lnTo>
                    <a:pt x="65" y="173"/>
                  </a:lnTo>
                  <a:lnTo>
                    <a:pt x="66" y="173"/>
                  </a:lnTo>
                  <a:lnTo>
                    <a:pt x="65" y="174"/>
                  </a:lnTo>
                  <a:lnTo>
                    <a:pt x="65" y="175"/>
                  </a:lnTo>
                  <a:lnTo>
                    <a:pt x="64" y="176"/>
                  </a:lnTo>
                  <a:lnTo>
                    <a:pt x="63" y="176"/>
                  </a:lnTo>
                  <a:lnTo>
                    <a:pt x="62" y="176"/>
                  </a:lnTo>
                  <a:lnTo>
                    <a:pt x="61" y="176"/>
                  </a:lnTo>
                  <a:lnTo>
                    <a:pt x="60" y="176"/>
                  </a:lnTo>
                  <a:lnTo>
                    <a:pt x="59" y="176"/>
                  </a:lnTo>
                  <a:lnTo>
                    <a:pt x="58" y="176"/>
                  </a:lnTo>
                  <a:lnTo>
                    <a:pt x="57" y="176"/>
                  </a:lnTo>
                  <a:lnTo>
                    <a:pt x="56" y="176"/>
                  </a:lnTo>
                  <a:lnTo>
                    <a:pt x="55" y="177"/>
                  </a:lnTo>
                  <a:lnTo>
                    <a:pt x="54" y="177"/>
                  </a:lnTo>
                  <a:lnTo>
                    <a:pt x="53" y="178"/>
                  </a:lnTo>
                  <a:lnTo>
                    <a:pt x="52" y="178"/>
                  </a:lnTo>
                  <a:lnTo>
                    <a:pt x="52" y="179"/>
                  </a:lnTo>
                  <a:lnTo>
                    <a:pt x="51" y="180"/>
                  </a:lnTo>
                  <a:lnTo>
                    <a:pt x="50" y="181"/>
                  </a:lnTo>
                  <a:lnTo>
                    <a:pt x="50" y="182"/>
                  </a:lnTo>
                  <a:lnTo>
                    <a:pt x="50" y="183"/>
                  </a:lnTo>
                  <a:lnTo>
                    <a:pt x="51" y="184"/>
                  </a:lnTo>
                  <a:lnTo>
                    <a:pt x="50" y="185"/>
                  </a:lnTo>
                  <a:lnTo>
                    <a:pt x="49" y="185"/>
                  </a:lnTo>
                  <a:lnTo>
                    <a:pt x="49" y="186"/>
                  </a:lnTo>
                  <a:lnTo>
                    <a:pt x="50" y="186"/>
                  </a:lnTo>
                  <a:lnTo>
                    <a:pt x="49" y="187"/>
                  </a:lnTo>
                  <a:lnTo>
                    <a:pt x="50" y="188"/>
                  </a:lnTo>
                  <a:lnTo>
                    <a:pt x="50" y="189"/>
                  </a:lnTo>
                  <a:lnTo>
                    <a:pt x="50" y="190"/>
                  </a:lnTo>
                  <a:lnTo>
                    <a:pt x="50" y="191"/>
                  </a:lnTo>
                  <a:lnTo>
                    <a:pt x="51" y="192"/>
                  </a:lnTo>
                  <a:lnTo>
                    <a:pt x="51" y="193"/>
                  </a:lnTo>
                  <a:lnTo>
                    <a:pt x="52" y="194"/>
                  </a:lnTo>
                  <a:lnTo>
                    <a:pt x="52" y="195"/>
                  </a:lnTo>
                  <a:lnTo>
                    <a:pt x="53" y="195"/>
                  </a:lnTo>
                  <a:lnTo>
                    <a:pt x="54" y="195"/>
                  </a:lnTo>
                  <a:lnTo>
                    <a:pt x="55" y="194"/>
                  </a:lnTo>
                  <a:lnTo>
                    <a:pt x="56" y="195"/>
                  </a:lnTo>
                  <a:lnTo>
                    <a:pt x="56" y="196"/>
                  </a:lnTo>
                  <a:lnTo>
                    <a:pt x="55" y="197"/>
                  </a:lnTo>
                  <a:lnTo>
                    <a:pt x="55" y="198"/>
                  </a:lnTo>
                  <a:lnTo>
                    <a:pt x="56" y="199"/>
                  </a:lnTo>
                  <a:lnTo>
                    <a:pt x="57" y="199"/>
                  </a:lnTo>
                  <a:lnTo>
                    <a:pt x="57" y="198"/>
                  </a:lnTo>
                  <a:lnTo>
                    <a:pt x="58" y="197"/>
                  </a:lnTo>
                  <a:lnTo>
                    <a:pt x="59" y="197"/>
                  </a:lnTo>
                  <a:lnTo>
                    <a:pt x="60" y="198"/>
                  </a:lnTo>
                  <a:lnTo>
                    <a:pt x="61" y="198"/>
                  </a:lnTo>
                  <a:lnTo>
                    <a:pt x="61" y="199"/>
                  </a:lnTo>
                  <a:lnTo>
                    <a:pt x="60" y="199"/>
                  </a:lnTo>
                  <a:lnTo>
                    <a:pt x="60" y="200"/>
                  </a:lnTo>
                  <a:lnTo>
                    <a:pt x="60" y="201"/>
                  </a:lnTo>
                  <a:lnTo>
                    <a:pt x="60" y="202"/>
                  </a:lnTo>
                  <a:lnTo>
                    <a:pt x="60" y="203"/>
                  </a:lnTo>
                  <a:lnTo>
                    <a:pt x="60" y="204"/>
                  </a:lnTo>
                  <a:lnTo>
                    <a:pt x="60" y="205"/>
                  </a:lnTo>
                  <a:lnTo>
                    <a:pt x="59" y="205"/>
                  </a:lnTo>
                  <a:lnTo>
                    <a:pt x="58" y="205"/>
                  </a:lnTo>
                  <a:lnTo>
                    <a:pt x="57" y="205"/>
                  </a:lnTo>
                  <a:lnTo>
                    <a:pt x="56" y="205"/>
                  </a:lnTo>
                  <a:lnTo>
                    <a:pt x="56" y="206"/>
                  </a:lnTo>
                  <a:lnTo>
                    <a:pt x="55" y="207"/>
                  </a:lnTo>
                  <a:lnTo>
                    <a:pt x="54" y="208"/>
                  </a:lnTo>
                  <a:lnTo>
                    <a:pt x="53" y="209"/>
                  </a:lnTo>
                  <a:lnTo>
                    <a:pt x="53" y="210"/>
                  </a:lnTo>
                  <a:lnTo>
                    <a:pt x="52" y="210"/>
                  </a:lnTo>
                  <a:lnTo>
                    <a:pt x="52" y="211"/>
                  </a:lnTo>
                  <a:lnTo>
                    <a:pt x="52" y="212"/>
                  </a:lnTo>
                  <a:lnTo>
                    <a:pt x="52" y="213"/>
                  </a:lnTo>
                  <a:lnTo>
                    <a:pt x="51" y="213"/>
                  </a:lnTo>
                  <a:lnTo>
                    <a:pt x="51" y="214"/>
                  </a:lnTo>
                  <a:lnTo>
                    <a:pt x="50" y="214"/>
                  </a:lnTo>
                  <a:lnTo>
                    <a:pt x="49" y="214"/>
                  </a:lnTo>
                  <a:lnTo>
                    <a:pt x="49" y="215"/>
                  </a:lnTo>
                  <a:lnTo>
                    <a:pt x="49" y="216"/>
                  </a:lnTo>
                  <a:lnTo>
                    <a:pt x="49" y="217"/>
                  </a:lnTo>
                  <a:lnTo>
                    <a:pt x="49" y="218"/>
                  </a:lnTo>
                  <a:lnTo>
                    <a:pt x="48" y="218"/>
                  </a:lnTo>
                  <a:lnTo>
                    <a:pt x="48" y="219"/>
                  </a:lnTo>
                  <a:lnTo>
                    <a:pt x="47" y="220"/>
                  </a:lnTo>
                  <a:lnTo>
                    <a:pt x="47" y="222"/>
                  </a:lnTo>
                  <a:lnTo>
                    <a:pt x="46" y="222"/>
                  </a:lnTo>
                  <a:lnTo>
                    <a:pt x="46" y="223"/>
                  </a:lnTo>
                  <a:lnTo>
                    <a:pt x="46" y="224"/>
                  </a:lnTo>
                  <a:lnTo>
                    <a:pt x="46" y="225"/>
                  </a:lnTo>
                  <a:lnTo>
                    <a:pt x="46" y="226"/>
                  </a:lnTo>
                  <a:lnTo>
                    <a:pt x="45" y="226"/>
                  </a:lnTo>
                  <a:lnTo>
                    <a:pt x="45" y="227"/>
                  </a:lnTo>
                  <a:lnTo>
                    <a:pt x="44" y="227"/>
                  </a:lnTo>
                  <a:lnTo>
                    <a:pt x="44" y="228"/>
                  </a:lnTo>
                  <a:lnTo>
                    <a:pt x="43" y="229"/>
                  </a:lnTo>
                  <a:lnTo>
                    <a:pt x="42" y="230"/>
                  </a:lnTo>
                  <a:lnTo>
                    <a:pt x="42" y="231"/>
                  </a:lnTo>
                  <a:lnTo>
                    <a:pt x="41" y="231"/>
                  </a:lnTo>
                  <a:lnTo>
                    <a:pt x="41" y="232"/>
                  </a:lnTo>
                  <a:lnTo>
                    <a:pt x="40" y="233"/>
                  </a:lnTo>
                  <a:lnTo>
                    <a:pt x="40" y="234"/>
                  </a:lnTo>
                  <a:lnTo>
                    <a:pt x="40" y="235"/>
                  </a:lnTo>
                  <a:lnTo>
                    <a:pt x="39" y="235"/>
                  </a:lnTo>
                  <a:lnTo>
                    <a:pt x="38" y="235"/>
                  </a:lnTo>
                  <a:lnTo>
                    <a:pt x="38" y="236"/>
                  </a:lnTo>
                  <a:lnTo>
                    <a:pt x="38" y="237"/>
                  </a:lnTo>
                  <a:lnTo>
                    <a:pt x="37" y="238"/>
                  </a:lnTo>
                  <a:lnTo>
                    <a:pt x="37" y="239"/>
                  </a:lnTo>
                  <a:lnTo>
                    <a:pt x="37" y="240"/>
                  </a:lnTo>
                  <a:lnTo>
                    <a:pt x="37" y="241"/>
                  </a:lnTo>
                  <a:lnTo>
                    <a:pt x="37" y="242"/>
                  </a:lnTo>
                  <a:lnTo>
                    <a:pt x="38" y="242"/>
                  </a:lnTo>
                  <a:lnTo>
                    <a:pt x="38" y="243"/>
                  </a:lnTo>
                  <a:lnTo>
                    <a:pt x="37" y="243"/>
                  </a:lnTo>
                  <a:lnTo>
                    <a:pt x="37" y="244"/>
                  </a:lnTo>
                  <a:lnTo>
                    <a:pt x="38" y="245"/>
                  </a:lnTo>
                  <a:lnTo>
                    <a:pt x="37" y="246"/>
                  </a:lnTo>
                  <a:lnTo>
                    <a:pt x="37" y="247"/>
                  </a:lnTo>
                  <a:lnTo>
                    <a:pt x="36" y="247"/>
                  </a:lnTo>
                  <a:lnTo>
                    <a:pt x="35" y="248"/>
                  </a:lnTo>
                  <a:lnTo>
                    <a:pt x="35" y="249"/>
                  </a:lnTo>
                  <a:lnTo>
                    <a:pt x="35" y="250"/>
                  </a:lnTo>
                  <a:lnTo>
                    <a:pt x="34" y="250"/>
                  </a:lnTo>
                  <a:lnTo>
                    <a:pt x="34" y="251"/>
                  </a:lnTo>
                  <a:lnTo>
                    <a:pt x="34" y="252"/>
                  </a:lnTo>
                  <a:lnTo>
                    <a:pt x="33" y="252"/>
                  </a:lnTo>
                  <a:lnTo>
                    <a:pt x="32" y="252"/>
                  </a:lnTo>
                  <a:lnTo>
                    <a:pt x="31" y="252"/>
                  </a:lnTo>
                  <a:lnTo>
                    <a:pt x="31" y="251"/>
                  </a:lnTo>
                  <a:lnTo>
                    <a:pt x="30" y="251"/>
                  </a:lnTo>
                  <a:lnTo>
                    <a:pt x="29" y="251"/>
                  </a:lnTo>
                  <a:lnTo>
                    <a:pt x="28" y="251"/>
                  </a:lnTo>
                  <a:lnTo>
                    <a:pt x="28" y="252"/>
                  </a:lnTo>
                  <a:lnTo>
                    <a:pt x="27" y="252"/>
                  </a:lnTo>
                  <a:lnTo>
                    <a:pt x="26" y="252"/>
                  </a:lnTo>
                  <a:lnTo>
                    <a:pt x="25" y="251"/>
                  </a:lnTo>
                  <a:lnTo>
                    <a:pt x="24" y="251"/>
                  </a:lnTo>
                  <a:lnTo>
                    <a:pt x="23" y="251"/>
                  </a:lnTo>
                  <a:lnTo>
                    <a:pt x="22" y="251"/>
                  </a:lnTo>
                  <a:lnTo>
                    <a:pt x="21" y="251"/>
                  </a:lnTo>
                  <a:lnTo>
                    <a:pt x="21" y="252"/>
                  </a:lnTo>
                  <a:lnTo>
                    <a:pt x="20" y="252"/>
                  </a:lnTo>
                  <a:lnTo>
                    <a:pt x="19" y="252"/>
                  </a:lnTo>
                  <a:lnTo>
                    <a:pt x="18" y="252"/>
                  </a:lnTo>
                  <a:lnTo>
                    <a:pt x="17" y="252"/>
                  </a:lnTo>
                  <a:lnTo>
                    <a:pt x="17" y="253"/>
                  </a:lnTo>
                  <a:lnTo>
                    <a:pt x="17" y="254"/>
                  </a:lnTo>
                  <a:lnTo>
                    <a:pt x="16" y="254"/>
                  </a:lnTo>
                  <a:lnTo>
                    <a:pt x="16" y="255"/>
                  </a:lnTo>
                  <a:lnTo>
                    <a:pt x="15" y="255"/>
                  </a:lnTo>
                  <a:lnTo>
                    <a:pt x="15" y="254"/>
                  </a:lnTo>
                  <a:lnTo>
                    <a:pt x="15" y="255"/>
                  </a:lnTo>
                  <a:lnTo>
                    <a:pt x="15" y="254"/>
                  </a:lnTo>
                  <a:lnTo>
                    <a:pt x="14" y="253"/>
                  </a:lnTo>
                  <a:lnTo>
                    <a:pt x="14" y="252"/>
                  </a:lnTo>
                  <a:lnTo>
                    <a:pt x="14" y="251"/>
                  </a:lnTo>
                  <a:lnTo>
                    <a:pt x="13" y="251"/>
                  </a:lnTo>
                  <a:lnTo>
                    <a:pt x="13" y="250"/>
                  </a:lnTo>
                  <a:lnTo>
                    <a:pt x="13" y="249"/>
                  </a:lnTo>
                  <a:lnTo>
                    <a:pt x="12" y="248"/>
                  </a:lnTo>
                  <a:lnTo>
                    <a:pt x="12" y="247"/>
                  </a:lnTo>
                  <a:lnTo>
                    <a:pt x="12" y="246"/>
                  </a:lnTo>
                  <a:lnTo>
                    <a:pt x="12" y="245"/>
                  </a:lnTo>
                  <a:lnTo>
                    <a:pt x="12" y="244"/>
                  </a:lnTo>
                  <a:lnTo>
                    <a:pt x="11" y="244"/>
                  </a:lnTo>
                  <a:lnTo>
                    <a:pt x="11" y="243"/>
                  </a:lnTo>
                  <a:lnTo>
                    <a:pt x="11" y="242"/>
                  </a:lnTo>
                  <a:lnTo>
                    <a:pt x="10" y="241"/>
                  </a:lnTo>
                  <a:lnTo>
                    <a:pt x="10" y="240"/>
                  </a:lnTo>
                  <a:lnTo>
                    <a:pt x="10" y="239"/>
                  </a:lnTo>
                  <a:lnTo>
                    <a:pt x="9" y="239"/>
                  </a:lnTo>
                  <a:lnTo>
                    <a:pt x="9" y="238"/>
                  </a:lnTo>
                  <a:lnTo>
                    <a:pt x="9" y="237"/>
                  </a:lnTo>
                  <a:lnTo>
                    <a:pt x="8" y="237"/>
                  </a:lnTo>
                  <a:lnTo>
                    <a:pt x="8" y="236"/>
                  </a:lnTo>
                  <a:lnTo>
                    <a:pt x="8" y="235"/>
                  </a:lnTo>
                  <a:lnTo>
                    <a:pt x="8" y="234"/>
                  </a:lnTo>
                  <a:lnTo>
                    <a:pt x="7" y="234"/>
                  </a:lnTo>
                  <a:lnTo>
                    <a:pt x="7" y="233"/>
                  </a:lnTo>
                  <a:lnTo>
                    <a:pt x="7" y="232"/>
                  </a:lnTo>
                  <a:lnTo>
                    <a:pt x="6" y="231"/>
                  </a:lnTo>
                  <a:lnTo>
                    <a:pt x="6" y="230"/>
                  </a:lnTo>
                  <a:lnTo>
                    <a:pt x="6" y="229"/>
                  </a:lnTo>
                  <a:lnTo>
                    <a:pt x="6" y="228"/>
                  </a:lnTo>
                  <a:lnTo>
                    <a:pt x="6" y="227"/>
                  </a:lnTo>
                  <a:lnTo>
                    <a:pt x="6" y="226"/>
                  </a:lnTo>
                  <a:lnTo>
                    <a:pt x="6" y="225"/>
                  </a:lnTo>
                  <a:lnTo>
                    <a:pt x="6" y="224"/>
                  </a:lnTo>
                  <a:lnTo>
                    <a:pt x="5" y="223"/>
                  </a:lnTo>
                  <a:lnTo>
                    <a:pt x="5" y="222"/>
                  </a:lnTo>
                  <a:lnTo>
                    <a:pt x="5" y="221"/>
                  </a:lnTo>
                  <a:lnTo>
                    <a:pt x="4" y="220"/>
                  </a:lnTo>
                  <a:lnTo>
                    <a:pt x="3" y="220"/>
                  </a:lnTo>
                  <a:lnTo>
                    <a:pt x="3" y="219"/>
                  </a:lnTo>
                  <a:lnTo>
                    <a:pt x="2" y="219"/>
                  </a:lnTo>
                  <a:lnTo>
                    <a:pt x="2" y="218"/>
                  </a:lnTo>
                  <a:lnTo>
                    <a:pt x="2" y="217"/>
                  </a:lnTo>
                  <a:lnTo>
                    <a:pt x="2" y="216"/>
                  </a:lnTo>
                  <a:lnTo>
                    <a:pt x="1" y="216"/>
                  </a:lnTo>
                  <a:lnTo>
                    <a:pt x="1" y="215"/>
                  </a:lnTo>
                  <a:lnTo>
                    <a:pt x="0" y="214"/>
                  </a:lnTo>
                  <a:lnTo>
                    <a:pt x="0" y="213"/>
                  </a:lnTo>
                  <a:lnTo>
                    <a:pt x="0" y="212"/>
                  </a:lnTo>
                  <a:lnTo>
                    <a:pt x="1" y="212"/>
                  </a:lnTo>
                  <a:lnTo>
                    <a:pt x="1" y="211"/>
                  </a:lnTo>
                  <a:lnTo>
                    <a:pt x="2" y="211"/>
                  </a:lnTo>
                  <a:lnTo>
                    <a:pt x="3" y="210"/>
                  </a:lnTo>
                  <a:lnTo>
                    <a:pt x="4" y="210"/>
                  </a:lnTo>
                  <a:lnTo>
                    <a:pt x="5" y="209"/>
                  </a:lnTo>
                  <a:lnTo>
                    <a:pt x="6" y="208"/>
                  </a:lnTo>
                  <a:lnTo>
                    <a:pt x="6" y="207"/>
                  </a:lnTo>
                  <a:lnTo>
                    <a:pt x="7" y="207"/>
                  </a:lnTo>
                  <a:lnTo>
                    <a:pt x="8" y="207"/>
                  </a:lnTo>
                  <a:lnTo>
                    <a:pt x="9" y="207"/>
                  </a:lnTo>
                  <a:lnTo>
                    <a:pt x="10" y="207"/>
                  </a:lnTo>
                  <a:lnTo>
                    <a:pt x="11" y="207"/>
                  </a:lnTo>
                  <a:lnTo>
                    <a:pt x="11" y="206"/>
                  </a:lnTo>
                  <a:lnTo>
                    <a:pt x="12" y="206"/>
                  </a:lnTo>
                  <a:lnTo>
                    <a:pt x="13" y="205"/>
                  </a:lnTo>
                  <a:lnTo>
                    <a:pt x="14" y="204"/>
                  </a:lnTo>
                  <a:lnTo>
                    <a:pt x="15" y="204"/>
                  </a:lnTo>
                  <a:lnTo>
                    <a:pt x="15" y="203"/>
                  </a:lnTo>
                  <a:lnTo>
                    <a:pt x="16" y="203"/>
                  </a:lnTo>
                  <a:lnTo>
                    <a:pt x="16" y="202"/>
                  </a:lnTo>
                  <a:lnTo>
                    <a:pt x="17" y="202"/>
                  </a:lnTo>
                  <a:lnTo>
                    <a:pt x="17" y="201"/>
                  </a:lnTo>
                  <a:lnTo>
                    <a:pt x="18" y="201"/>
                  </a:lnTo>
                  <a:lnTo>
                    <a:pt x="18" y="200"/>
                  </a:lnTo>
                  <a:lnTo>
                    <a:pt x="18" y="199"/>
                  </a:lnTo>
                  <a:lnTo>
                    <a:pt x="18" y="198"/>
                  </a:lnTo>
                  <a:lnTo>
                    <a:pt x="19" y="198"/>
                  </a:lnTo>
                  <a:lnTo>
                    <a:pt x="20" y="198"/>
                  </a:lnTo>
                  <a:lnTo>
                    <a:pt x="21" y="198"/>
                  </a:lnTo>
                  <a:lnTo>
                    <a:pt x="21" y="199"/>
                  </a:lnTo>
                  <a:lnTo>
                    <a:pt x="22" y="199"/>
                  </a:lnTo>
                  <a:lnTo>
                    <a:pt x="23" y="200"/>
                  </a:lnTo>
                  <a:lnTo>
                    <a:pt x="24" y="200"/>
                  </a:lnTo>
                  <a:lnTo>
                    <a:pt x="25" y="200"/>
                  </a:lnTo>
                  <a:lnTo>
                    <a:pt x="25" y="199"/>
                  </a:lnTo>
                  <a:lnTo>
                    <a:pt x="24" y="199"/>
                  </a:lnTo>
                  <a:lnTo>
                    <a:pt x="24" y="198"/>
                  </a:lnTo>
                  <a:lnTo>
                    <a:pt x="23" y="197"/>
                  </a:lnTo>
                  <a:lnTo>
                    <a:pt x="22" y="197"/>
                  </a:lnTo>
                  <a:lnTo>
                    <a:pt x="22" y="196"/>
                  </a:lnTo>
                  <a:lnTo>
                    <a:pt x="21" y="196"/>
                  </a:lnTo>
                  <a:lnTo>
                    <a:pt x="21" y="195"/>
                  </a:lnTo>
                  <a:lnTo>
                    <a:pt x="20" y="194"/>
                  </a:lnTo>
                  <a:lnTo>
                    <a:pt x="19" y="194"/>
                  </a:lnTo>
                  <a:lnTo>
                    <a:pt x="19" y="193"/>
                  </a:lnTo>
                  <a:lnTo>
                    <a:pt x="18" y="192"/>
                  </a:lnTo>
                  <a:lnTo>
                    <a:pt x="18" y="191"/>
                  </a:lnTo>
                  <a:lnTo>
                    <a:pt x="17" y="191"/>
                  </a:lnTo>
                  <a:lnTo>
                    <a:pt x="16" y="190"/>
                  </a:lnTo>
                  <a:lnTo>
                    <a:pt x="16" y="189"/>
                  </a:lnTo>
                  <a:lnTo>
                    <a:pt x="16" y="188"/>
                  </a:lnTo>
                  <a:lnTo>
                    <a:pt x="16" y="189"/>
                  </a:lnTo>
                  <a:lnTo>
                    <a:pt x="15" y="189"/>
                  </a:lnTo>
                  <a:lnTo>
                    <a:pt x="15" y="188"/>
                  </a:lnTo>
                  <a:lnTo>
                    <a:pt x="15" y="187"/>
                  </a:lnTo>
                  <a:lnTo>
                    <a:pt x="15" y="186"/>
                  </a:lnTo>
                  <a:lnTo>
                    <a:pt x="15" y="185"/>
                  </a:lnTo>
                  <a:lnTo>
                    <a:pt x="15" y="184"/>
                  </a:lnTo>
                  <a:lnTo>
                    <a:pt x="15" y="183"/>
                  </a:lnTo>
                  <a:lnTo>
                    <a:pt x="16" y="183"/>
                  </a:lnTo>
                  <a:lnTo>
                    <a:pt x="17" y="182"/>
                  </a:lnTo>
                  <a:lnTo>
                    <a:pt x="17" y="181"/>
                  </a:lnTo>
                  <a:lnTo>
                    <a:pt x="18" y="181"/>
                  </a:lnTo>
                  <a:lnTo>
                    <a:pt x="18" y="180"/>
                  </a:lnTo>
                  <a:lnTo>
                    <a:pt x="19" y="179"/>
                  </a:lnTo>
                  <a:lnTo>
                    <a:pt x="19" y="178"/>
                  </a:lnTo>
                  <a:lnTo>
                    <a:pt x="20" y="177"/>
                  </a:lnTo>
                  <a:lnTo>
                    <a:pt x="20" y="176"/>
                  </a:lnTo>
                  <a:lnTo>
                    <a:pt x="20" y="175"/>
                  </a:lnTo>
                  <a:lnTo>
                    <a:pt x="21" y="175"/>
                  </a:lnTo>
                  <a:lnTo>
                    <a:pt x="22" y="175"/>
                  </a:lnTo>
                  <a:lnTo>
                    <a:pt x="22" y="174"/>
                  </a:lnTo>
                  <a:lnTo>
                    <a:pt x="23" y="174"/>
                  </a:lnTo>
                  <a:lnTo>
                    <a:pt x="24" y="174"/>
                  </a:lnTo>
                  <a:lnTo>
                    <a:pt x="25" y="174"/>
                  </a:lnTo>
                  <a:lnTo>
                    <a:pt x="26" y="174"/>
                  </a:lnTo>
                  <a:lnTo>
                    <a:pt x="27" y="174"/>
                  </a:lnTo>
                  <a:lnTo>
                    <a:pt x="28" y="174"/>
                  </a:lnTo>
                  <a:lnTo>
                    <a:pt x="29" y="174"/>
                  </a:lnTo>
                  <a:lnTo>
                    <a:pt x="30" y="174"/>
                  </a:lnTo>
                  <a:lnTo>
                    <a:pt x="31" y="174"/>
                  </a:lnTo>
                  <a:lnTo>
                    <a:pt x="31" y="173"/>
                  </a:lnTo>
                  <a:lnTo>
                    <a:pt x="32" y="173"/>
                  </a:lnTo>
                  <a:lnTo>
                    <a:pt x="32" y="172"/>
                  </a:lnTo>
                  <a:lnTo>
                    <a:pt x="33" y="172"/>
                  </a:lnTo>
                  <a:lnTo>
                    <a:pt x="34" y="172"/>
                  </a:lnTo>
                  <a:lnTo>
                    <a:pt x="34" y="171"/>
                  </a:lnTo>
                  <a:lnTo>
                    <a:pt x="35" y="171"/>
                  </a:lnTo>
                  <a:lnTo>
                    <a:pt x="35" y="170"/>
                  </a:lnTo>
                  <a:lnTo>
                    <a:pt x="36" y="170"/>
                  </a:lnTo>
                  <a:lnTo>
                    <a:pt x="37" y="169"/>
                  </a:lnTo>
                  <a:lnTo>
                    <a:pt x="38" y="169"/>
                  </a:lnTo>
                  <a:lnTo>
                    <a:pt x="38" y="168"/>
                  </a:lnTo>
                  <a:lnTo>
                    <a:pt x="38" y="167"/>
                  </a:lnTo>
                  <a:lnTo>
                    <a:pt x="37" y="167"/>
                  </a:lnTo>
                  <a:lnTo>
                    <a:pt x="36" y="167"/>
                  </a:lnTo>
                  <a:lnTo>
                    <a:pt x="35" y="167"/>
                  </a:lnTo>
                  <a:lnTo>
                    <a:pt x="34" y="167"/>
                  </a:lnTo>
                  <a:lnTo>
                    <a:pt x="33" y="167"/>
                  </a:lnTo>
                  <a:lnTo>
                    <a:pt x="32" y="166"/>
                  </a:lnTo>
                  <a:lnTo>
                    <a:pt x="31" y="166"/>
                  </a:lnTo>
                  <a:lnTo>
                    <a:pt x="30" y="166"/>
                  </a:lnTo>
                  <a:lnTo>
                    <a:pt x="29" y="166"/>
                  </a:lnTo>
                  <a:lnTo>
                    <a:pt x="29" y="165"/>
                  </a:lnTo>
                  <a:lnTo>
                    <a:pt x="30" y="165"/>
                  </a:lnTo>
                  <a:lnTo>
                    <a:pt x="29" y="164"/>
                  </a:lnTo>
                  <a:lnTo>
                    <a:pt x="28" y="165"/>
                  </a:lnTo>
                  <a:lnTo>
                    <a:pt x="28" y="164"/>
                  </a:lnTo>
                  <a:lnTo>
                    <a:pt x="27" y="164"/>
                  </a:lnTo>
                  <a:lnTo>
                    <a:pt x="26" y="164"/>
                  </a:lnTo>
                  <a:lnTo>
                    <a:pt x="25" y="164"/>
                  </a:lnTo>
                  <a:lnTo>
                    <a:pt x="25" y="163"/>
                  </a:lnTo>
                  <a:lnTo>
                    <a:pt x="24" y="163"/>
                  </a:lnTo>
                  <a:lnTo>
                    <a:pt x="24" y="162"/>
                  </a:lnTo>
                  <a:lnTo>
                    <a:pt x="23" y="162"/>
                  </a:lnTo>
                  <a:lnTo>
                    <a:pt x="23" y="161"/>
                  </a:lnTo>
                  <a:lnTo>
                    <a:pt x="22" y="161"/>
                  </a:lnTo>
                  <a:lnTo>
                    <a:pt x="22" y="160"/>
                  </a:lnTo>
                  <a:lnTo>
                    <a:pt x="21" y="160"/>
                  </a:lnTo>
                  <a:lnTo>
                    <a:pt x="21" y="159"/>
                  </a:lnTo>
                  <a:lnTo>
                    <a:pt x="20" y="159"/>
                  </a:lnTo>
                  <a:lnTo>
                    <a:pt x="20" y="158"/>
                  </a:lnTo>
                  <a:lnTo>
                    <a:pt x="20" y="157"/>
                  </a:lnTo>
                  <a:lnTo>
                    <a:pt x="21" y="157"/>
                  </a:lnTo>
                  <a:lnTo>
                    <a:pt x="22" y="157"/>
                  </a:lnTo>
                  <a:lnTo>
                    <a:pt x="23" y="157"/>
                  </a:lnTo>
                  <a:lnTo>
                    <a:pt x="24" y="157"/>
                  </a:lnTo>
                  <a:lnTo>
                    <a:pt x="25" y="157"/>
                  </a:lnTo>
                  <a:lnTo>
                    <a:pt x="26" y="156"/>
                  </a:lnTo>
                  <a:lnTo>
                    <a:pt x="27" y="155"/>
                  </a:lnTo>
                  <a:lnTo>
                    <a:pt x="28" y="155"/>
                  </a:lnTo>
                  <a:lnTo>
                    <a:pt x="29" y="155"/>
                  </a:lnTo>
                  <a:lnTo>
                    <a:pt x="30" y="154"/>
                  </a:lnTo>
                  <a:lnTo>
                    <a:pt x="31" y="154"/>
                  </a:lnTo>
                  <a:lnTo>
                    <a:pt x="32" y="154"/>
                  </a:lnTo>
                  <a:lnTo>
                    <a:pt x="32" y="153"/>
                  </a:lnTo>
                  <a:lnTo>
                    <a:pt x="32" y="152"/>
                  </a:lnTo>
                  <a:lnTo>
                    <a:pt x="32" y="151"/>
                  </a:lnTo>
                  <a:lnTo>
                    <a:pt x="32" y="150"/>
                  </a:lnTo>
                  <a:lnTo>
                    <a:pt x="33" y="150"/>
                  </a:lnTo>
                  <a:lnTo>
                    <a:pt x="34" y="150"/>
                  </a:lnTo>
                  <a:lnTo>
                    <a:pt x="35" y="150"/>
                  </a:lnTo>
                  <a:lnTo>
                    <a:pt x="36" y="151"/>
                  </a:lnTo>
                  <a:lnTo>
                    <a:pt x="37" y="151"/>
                  </a:lnTo>
                  <a:lnTo>
                    <a:pt x="38" y="151"/>
                  </a:lnTo>
                  <a:lnTo>
                    <a:pt x="39" y="151"/>
                  </a:lnTo>
                  <a:lnTo>
                    <a:pt x="40" y="151"/>
                  </a:lnTo>
                  <a:lnTo>
                    <a:pt x="40" y="152"/>
                  </a:lnTo>
                  <a:lnTo>
                    <a:pt x="41" y="152"/>
                  </a:lnTo>
                  <a:lnTo>
                    <a:pt x="41" y="151"/>
                  </a:lnTo>
                  <a:lnTo>
                    <a:pt x="42" y="151"/>
                  </a:lnTo>
                  <a:lnTo>
                    <a:pt x="43" y="152"/>
                  </a:lnTo>
                  <a:lnTo>
                    <a:pt x="44" y="152"/>
                  </a:lnTo>
                  <a:lnTo>
                    <a:pt x="44" y="151"/>
                  </a:lnTo>
                  <a:lnTo>
                    <a:pt x="45" y="151"/>
                  </a:lnTo>
                  <a:lnTo>
                    <a:pt x="46" y="151"/>
                  </a:lnTo>
                  <a:lnTo>
                    <a:pt x="46" y="150"/>
                  </a:lnTo>
                  <a:lnTo>
                    <a:pt x="47" y="150"/>
                  </a:lnTo>
                  <a:lnTo>
                    <a:pt x="48" y="150"/>
                  </a:lnTo>
                  <a:lnTo>
                    <a:pt x="49" y="150"/>
                  </a:lnTo>
                  <a:lnTo>
                    <a:pt x="49" y="149"/>
                  </a:lnTo>
                  <a:lnTo>
                    <a:pt x="48" y="149"/>
                  </a:lnTo>
                  <a:lnTo>
                    <a:pt x="48" y="148"/>
                  </a:lnTo>
                  <a:lnTo>
                    <a:pt x="49" y="148"/>
                  </a:lnTo>
                  <a:lnTo>
                    <a:pt x="50" y="148"/>
                  </a:lnTo>
                  <a:lnTo>
                    <a:pt x="50" y="147"/>
                  </a:lnTo>
                  <a:lnTo>
                    <a:pt x="51" y="147"/>
                  </a:lnTo>
                  <a:lnTo>
                    <a:pt x="51" y="146"/>
                  </a:lnTo>
                  <a:lnTo>
                    <a:pt x="50" y="146"/>
                  </a:lnTo>
                  <a:lnTo>
                    <a:pt x="50" y="145"/>
                  </a:lnTo>
                  <a:lnTo>
                    <a:pt x="50" y="144"/>
                  </a:lnTo>
                  <a:lnTo>
                    <a:pt x="50" y="143"/>
                  </a:lnTo>
                  <a:lnTo>
                    <a:pt x="51" y="143"/>
                  </a:lnTo>
                  <a:lnTo>
                    <a:pt x="52" y="143"/>
                  </a:lnTo>
                  <a:lnTo>
                    <a:pt x="52" y="144"/>
                  </a:lnTo>
                  <a:lnTo>
                    <a:pt x="53" y="144"/>
                  </a:lnTo>
                  <a:lnTo>
                    <a:pt x="54" y="144"/>
                  </a:lnTo>
                  <a:lnTo>
                    <a:pt x="54" y="145"/>
                  </a:lnTo>
                  <a:lnTo>
                    <a:pt x="55" y="145"/>
                  </a:lnTo>
                  <a:lnTo>
                    <a:pt x="55" y="146"/>
                  </a:lnTo>
                  <a:lnTo>
                    <a:pt x="56" y="146"/>
                  </a:lnTo>
                  <a:lnTo>
                    <a:pt x="56" y="147"/>
                  </a:lnTo>
                  <a:lnTo>
                    <a:pt x="57" y="147"/>
                  </a:lnTo>
                  <a:lnTo>
                    <a:pt x="58" y="147"/>
                  </a:lnTo>
                  <a:lnTo>
                    <a:pt x="58" y="148"/>
                  </a:lnTo>
                  <a:lnTo>
                    <a:pt x="59" y="148"/>
                  </a:lnTo>
                  <a:lnTo>
                    <a:pt x="60" y="148"/>
                  </a:lnTo>
                  <a:lnTo>
                    <a:pt x="61" y="148"/>
                  </a:lnTo>
                  <a:lnTo>
                    <a:pt x="62" y="148"/>
                  </a:lnTo>
                  <a:lnTo>
                    <a:pt x="63" y="148"/>
                  </a:lnTo>
                  <a:lnTo>
                    <a:pt x="64" y="148"/>
                  </a:lnTo>
                  <a:lnTo>
                    <a:pt x="64" y="147"/>
                  </a:lnTo>
                  <a:lnTo>
                    <a:pt x="65" y="148"/>
                  </a:lnTo>
                  <a:lnTo>
                    <a:pt x="66" y="148"/>
                  </a:lnTo>
                  <a:lnTo>
                    <a:pt x="67" y="148"/>
                  </a:lnTo>
                  <a:lnTo>
                    <a:pt x="68" y="148"/>
                  </a:lnTo>
                  <a:lnTo>
                    <a:pt x="69" y="148"/>
                  </a:lnTo>
                  <a:lnTo>
                    <a:pt x="70" y="148"/>
                  </a:lnTo>
                  <a:lnTo>
                    <a:pt x="71" y="148"/>
                  </a:lnTo>
                  <a:lnTo>
                    <a:pt x="72" y="148"/>
                  </a:lnTo>
                  <a:lnTo>
                    <a:pt x="73" y="148"/>
                  </a:lnTo>
                  <a:lnTo>
                    <a:pt x="74" y="148"/>
                  </a:lnTo>
                  <a:lnTo>
                    <a:pt x="74" y="149"/>
                  </a:lnTo>
                  <a:lnTo>
                    <a:pt x="73" y="149"/>
                  </a:lnTo>
                  <a:lnTo>
                    <a:pt x="73" y="150"/>
                  </a:lnTo>
                  <a:lnTo>
                    <a:pt x="72" y="150"/>
                  </a:lnTo>
                  <a:lnTo>
                    <a:pt x="71" y="150"/>
                  </a:lnTo>
                  <a:lnTo>
                    <a:pt x="71" y="151"/>
                  </a:lnTo>
                  <a:lnTo>
                    <a:pt x="72" y="151"/>
                  </a:lnTo>
                  <a:lnTo>
                    <a:pt x="72" y="152"/>
                  </a:lnTo>
                  <a:lnTo>
                    <a:pt x="73" y="152"/>
                  </a:lnTo>
                  <a:lnTo>
                    <a:pt x="74" y="152"/>
                  </a:lnTo>
                  <a:lnTo>
                    <a:pt x="75" y="152"/>
                  </a:lnTo>
                  <a:lnTo>
                    <a:pt x="76" y="152"/>
                  </a:lnTo>
                  <a:lnTo>
                    <a:pt x="77" y="151"/>
                  </a:lnTo>
                  <a:lnTo>
                    <a:pt x="78" y="151"/>
                  </a:lnTo>
                  <a:lnTo>
                    <a:pt x="79" y="151"/>
                  </a:lnTo>
                  <a:lnTo>
                    <a:pt x="80" y="150"/>
                  </a:lnTo>
                  <a:lnTo>
                    <a:pt x="81" y="150"/>
                  </a:lnTo>
                  <a:lnTo>
                    <a:pt x="82" y="149"/>
                  </a:lnTo>
                  <a:lnTo>
                    <a:pt x="83" y="149"/>
                  </a:lnTo>
                  <a:lnTo>
                    <a:pt x="83" y="148"/>
                  </a:lnTo>
                  <a:lnTo>
                    <a:pt x="82" y="148"/>
                  </a:lnTo>
                  <a:lnTo>
                    <a:pt x="82" y="147"/>
                  </a:lnTo>
                  <a:lnTo>
                    <a:pt x="81" y="147"/>
                  </a:lnTo>
                  <a:lnTo>
                    <a:pt x="81" y="146"/>
                  </a:lnTo>
                  <a:lnTo>
                    <a:pt x="81" y="145"/>
                  </a:lnTo>
                  <a:lnTo>
                    <a:pt x="82" y="145"/>
                  </a:lnTo>
                  <a:lnTo>
                    <a:pt x="83" y="144"/>
                  </a:lnTo>
                  <a:lnTo>
                    <a:pt x="83" y="143"/>
                  </a:lnTo>
                  <a:lnTo>
                    <a:pt x="84" y="143"/>
                  </a:lnTo>
                  <a:lnTo>
                    <a:pt x="84" y="142"/>
                  </a:lnTo>
                  <a:lnTo>
                    <a:pt x="83" y="142"/>
                  </a:lnTo>
                  <a:lnTo>
                    <a:pt x="83" y="141"/>
                  </a:lnTo>
                  <a:lnTo>
                    <a:pt x="82" y="141"/>
                  </a:lnTo>
                  <a:lnTo>
                    <a:pt x="81" y="141"/>
                  </a:lnTo>
                  <a:lnTo>
                    <a:pt x="80" y="141"/>
                  </a:lnTo>
                  <a:lnTo>
                    <a:pt x="80" y="140"/>
                  </a:lnTo>
                  <a:lnTo>
                    <a:pt x="79" y="140"/>
                  </a:lnTo>
                  <a:lnTo>
                    <a:pt x="79" y="139"/>
                  </a:lnTo>
                  <a:lnTo>
                    <a:pt x="78" y="139"/>
                  </a:lnTo>
                  <a:lnTo>
                    <a:pt x="78" y="140"/>
                  </a:lnTo>
                  <a:lnTo>
                    <a:pt x="77" y="140"/>
                  </a:lnTo>
                  <a:lnTo>
                    <a:pt x="77" y="141"/>
                  </a:lnTo>
                  <a:lnTo>
                    <a:pt x="76" y="142"/>
                  </a:lnTo>
                  <a:lnTo>
                    <a:pt x="75" y="142"/>
                  </a:lnTo>
                  <a:lnTo>
                    <a:pt x="74" y="143"/>
                  </a:lnTo>
                  <a:lnTo>
                    <a:pt x="73" y="143"/>
                  </a:lnTo>
                  <a:lnTo>
                    <a:pt x="72" y="143"/>
                  </a:lnTo>
                  <a:lnTo>
                    <a:pt x="72" y="144"/>
                  </a:lnTo>
                  <a:lnTo>
                    <a:pt x="71" y="144"/>
                  </a:lnTo>
                  <a:lnTo>
                    <a:pt x="70" y="144"/>
                  </a:lnTo>
                  <a:lnTo>
                    <a:pt x="69" y="144"/>
                  </a:lnTo>
                  <a:lnTo>
                    <a:pt x="68" y="144"/>
                  </a:lnTo>
                  <a:lnTo>
                    <a:pt x="68" y="143"/>
                  </a:lnTo>
                  <a:lnTo>
                    <a:pt x="67" y="143"/>
                  </a:lnTo>
                  <a:lnTo>
                    <a:pt x="67" y="142"/>
                  </a:lnTo>
                  <a:lnTo>
                    <a:pt x="67" y="141"/>
                  </a:lnTo>
                  <a:lnTo>
                    <a:pt x="68" y="141"/>
                  </a:lnTo>
                  <a:lnTo>
                    <a:pt x="68" y="140"/>
                  </a:lnTo>
                  <a:lnTo>
                    <a:pt x="67" y="140"/>
                  </a:lnTo>
                  <a:lnTo>
                    <a:pt x="67" y="139"/>
                  </a:lnTo>
                  <a:lnTo>
                    <a:pt x="66" y="139"/>
                  </a:lnTo>
                  <a:lnTo>
                    <a:pt x="66" y="138"/>
                  </a:lnTo>
                  <a:lnTo>
                    <a:pt x="65" y="138"/>
                  </a:lnTo>
                  <a:lnTo>
                    <a:pt x="64" y="138"/>
                  </a:lnTo>
                  <a:lnTo>
                    <a:pt x="64" y="137"/>
                  </a:lnTo>
                  <a:lnTo>
                    <a:pt x="64" y="136"/>
                  </a:lnTo>
                  <a:lnTo>
                    <a:pt x="64" y="135"/>
                  </a:lnTo>
                  <a:lnTo>
                    <a:pt x="63" y="134"/>
                  </a:lnTo>
                  <a:lnTo>
                    <a:pt x="63" y="133"/>
                  </a:lnTo>
                  <a:lnTo>
                    <a:pt x="62" y="133"/>
                  </a:lnTo>
                  <a:lnTo>
                    <a:pt x="62" y="132"/>
                  </a:lnTo>
                  <a:lnTo>
                    <a:pt x="61" y="131"/>
                  </a:lnTo>
                  <a:lnTo>
                    <a:pt x="61" y="130"/>
                  </a:lnTo>
                  <a:lnTo>
                    <a:pt x="61" y="129"/>
                  </a:lnTo>
                  <a:lnTo>
                    <a:pt x="62" y="129"/>
                  </a:lnTo>
                  <a:lnTo>
                    <a:pt x="62" y="128"/>
                  </a:lnTo>
                  <a:lnTo>
                    <a:pt x="61" y="128"/>
                  </a:lnTo>
                  <a:lnTo>
                    <a:pt x="61" y="127"/>
                  </a:lnTo>
                  <a:lnTo>
                    <a:pt x="62" y="127"/>
                  </a:lnTo>
                  <a:lnTo>
                    <a:pt x="62" y="126"/>
                  </a:lnTo>
                  <a:lnTo>
                    <a:pt x="62" y="125"/>
                  </a:lnTo>
                  <a:lnTo>
                    <a:pt x="63" y="125"/>
                  </a:lnTo>
                  <a:lnTo>
                    <a:pt x="63" y="124"/>
                  </a:lnTo>
                  <a:lnTo>
                    <a:pt x="64" y="123"/>
                  </a:lnTo>
                  <a:lnTo>
                    <a:pt x="64" y="122"/>
                  </a:lnTo>
                  <a:lnTo>
                    <a:pt x="65" y="122"/>
                  </a:lnTo>
                  <a:lnTo>
                    <a:pt x="66" y="122"/>
                  </a:lnTo>
                  <a:lnTo>
                    <a:pt x="66" y="121"/>
                  </a:lnTo>
                  <a:lnTo>
                    <a:pt x="67" y="121"/>
                  </a:lnTo>
                  <a:lnTo>
                    <a:pt x="67" y="120"/>
                  </a:lnTo>
                  <a:lnTo>
                    <a:pt x="67" y="121"/>
                  </a:lnTo>
                  <a:lnTo>
                    <a:pt x="67" y="120"/>
                  </a:lnTo>
                  <a:lnTo>
                    <a:pt x="68" y="120"/>
                  </a:lnTo>
                  <a:lnTo>
                    <a:pt x="68" y="119"/>
                  </a:lnTo>
                  <a:lnTo>
                    <a:pt x="69" y="119"/>
                  </a:lnTo>
                  <a:lnTo>
                    <a:pt x="69" y="118"/>
                  </a:lnTo>
                  <a:lnTo>
                    <a:pt x="69" y="117"/>
                  </a:lnTo>
                  <a:lnTo>
                    <a:pt x="70" y="116"/>
                  </a:lnTo>
                  <a:lnTo>
                    <a:pt x="71" y="116"/>
                  </a:lnTo>
                  <a:lnTo>
                    <a:pt x="71" y="115"/>
                  </a:lnTo>
                  <a:lnTo>
                    <a:pt x="72" y="115"/>
                  </a:lnTo>
                  <a:lnTo>
                    <a:pt x="73" y="115"/>
                  </a:lnTo>
                  <a:lnTo>
                    <a:pt x="74" y="114"/>
                  </a:lnTo>
                  <a:lnTo>
                    <a:pt x="74" y="113"/>
                  </a:lnTo>
                  <a:lnTo>
                    <a:pt x="75" y="113"/>
                  </a:lnTo>
                  <a:lnTo>
                    <a:pt x="75" y="112"/>
                  </a:lnTo>
                  <a:lnTo>
                    <a:pt x="76" y="112"/>
                  </a:lnTo>
                  <a:lnTo>
                    <a:pt x="76" y="111"/>
                  </a:lnTo>
                  <a:lnTo>
                    <a:pt x="76" y="110"/>
                  </a:lnTo>
                  <a:lnTo>
                    <a:pt x="75" y="110"/>
                  </a:lnTo>
                  <a:lnTo>
                    <a:pt x="75" y="109"/>
                  </a:lnTo>
                  <a:lnTo>
                    <a:pt x="74" y="108"/>
                  </a:lnTo>
                  <a:lnTo>
                    <a:pt x="74" y="107"/>
                  </a:lnTo>
                  <a:lnTo>
                    <a:pt x="74" y="106"/>
                  </a:lnTo>
                  <a:lnTo>
                    <a:pt x="74" y="105"/>
                  </a:lnTo>
                  <a:lnTo>
                    <a:pt x="75" y="105"/>
                  </a:lnTo>
                  <a:lnTo>
                    <a:pt x="75" y="104"/>
                  </a:lnTo>
                  <a:lnTo>
                    <a:pt x="76" y="103"/>
                  </a:lnTo>
                  <a:lnTo>
                    <a:pt x="77" y="102"/>
                  </a:lnTo>
                  <a:lnTo>
                    <a:pt x="78" y="102"/>
                  </a:lnTo>
                  <a:lnTo>
                    <a:pt x="79" y="102"/>
                  </a:lnTo>
                  <a:lnTo>
                    <a:pt x="79" y="101"/>
                  </a:lnTo>
                  <a:lnTo>
                    <a:pt x="79" y="100"/>
                  </a:lnTo>
                  <a:lnTo>
                    <a:pt x="80" y="100"/>
                  </a:lnTo>
                  <a:lnTo>
                    <a:pt x="80" y="99"/>
                  </a:lnTo>
                  <a:lnTo>
                    <a:pt x="79" y="99"/>
                  </a:lnTo>
                  <a:lnTo>
                    <a:pt x="79" y="98"/>
                  </a:lnTo>
                  <a:lnTo>
                    <a:pt x="80" y="98"/>
                  </a:lnTo>
                  <a:lnTo>
                    <a:pt x="80" y="97"/>
                  </a:lnTo>
                  <a:lnTo>
                    <a:pt x="81" y="97"/>
                  </a:lnTo>
                  <a:lnTo>
                    <a:pt x="80" y="96"/>
                  </a:lnTo>
                  <a:lnTo>
                    <a:pt x="79" y="96"/>
                  </a:lnTo>
                  <a:lnTo>
                    <a:pt x="78" y="96"/>
                  </a:lnTo>
                  <a:lnTo>
                    <a:pt x="78" y="95"/>
                  </a:lnTo>
                  <a:lnTo>
                    <a:pt x="77" y="95"/>
                  </a:lnTo>
                  <a:lnTo>
                    <a:pt x="76" y="95"/>
                  </a:lnTo>
                  <a:lnTo>
                    <a:pt x="75" y="95"/>
                  </a:lnTo>
                  <a:lnTo>
                    <a:pt x="74" y="95"/>
                  </a:lnTo>
                  <a:lnTo>
                    <a:pt x="73" y="95"/>
                  </a:lnTo>
                  <a:lnTo>
                    <a:pt x="72" y="94"/>
                  </a:lnTo>
                  <a:lnTo>
                    <a:pt x="72" y="93"/>
                  </a:lnTo>
                  <a:lnTo>
                    <a:pt x="72" y="92"/>
                  </a:lnTo>
                  <a:lnTo>
                    <a:pt x="71" y="92"/>
                  </a:lnTo>
                  <a:lnTo>
                    <a:pt x="71" y="91"/>
                  </a:lnTo>
                  <a:lnTo>
                    <a:pt x="71" y="90"/>
                  </a:lnTo>
                  <a:lnTo>
                    <a:pt x="70" y="90"/>
                  </a:lnTo>
                  <a:lnTo>
                    <a:pt x="70" y="89"/>
                  </a:lnTo>
                  <a:lnTo>
                    <a:pt x="69" y="89"/>
                  </a:lnTo>
                  <a:lnTo>
                    <a:pt x="68" y="88"/>
                  </a:lnTo>
                  <a:lnTo>
                    <a:pt x="67" y="88"/>
                  </a:lnTo>
                  <a:lnTo>
                    <a:pt x="66" y="88"/>
                  </a:lnTo>
                  <a:lnTo>
                    <a:pt x="66" y="87"/>
                  </a:lnTo>
                  <a:lnTo>
                    <a:pt x="67" y="87"/>
                  </a:lnTo>
                  <a:lnTo>
                    <a:pt x="68" y="87"/>
                  </a:lnTo>
                  <a:lnTo>
                    <a:pt x="68" y="86"/>
                  </a:lnTo>
                  <a:lnTo>
                    <a:pt x="68" y="85"/>
                  </a:lnTo>
                  <a:lnTo>
                    <a:pt x="69" y="85"/>
                  </a:lnTo>
                  <a:lnTo>
                    <a:pt x="70" y="85"/>
                  </a:lnTo>
                  <a:lnTo>
                    <a:pt x="70" y="84"/>
                  </a:lnTo>
                  <a:lnTo>
                    <a:pt x="69" y="83"/>
                  </a:lnTo>
                  <a:lnTo>
                    <a:pt x="69" y="82"/>
                  </a:lnTo>
                  <a:lnTo>
                    <a:pt x="70" y="81"/>
                  </a:lnTo>
                  <a:lnTo>
                    <a:pt x="71" y="81"/>
                  </a:lnTo>
                  <a:lnTo>
                    <a:pt x="72" y="80"/>
                  </a:lnTo>
                  <a:lnTo>
                    <a:pt x="73" y="80"/>
                  </a:lnTo>
                  <a:lnTo>
                    <a:pt x="73" y="79"/>
                  </a:lnTo>
                  <a:lnTo>
                    <a:pt x="74" y="78"/>
                  </a:lnTo>
                  <a:lnTo>
                    <a:pt x="74" y="77"/>
                  </a:lnTo>
                  <a:lnTo>
                    <a:pt x="73" y="77"/>
                  </a:lnTo>
                  <a:lnTo>
                    <a:pt x="72" y="76"/>
                  </a:lnTo>
                  <a:lnTo>
                    <a:pt x="71" y="75"/>
                  </a:lnTo>
                  <a:lnTo>
                    <a:pt x="70" y="75"/>
                  </a:lnTo>
                  <a:lnTo>
                    <a:pt x="70" y="74"/>
                  </a:lnTo>
                  <a:lnTo>
                    <a:pt x="69" y="74"/>
                  </a:lnTo>
                  <a:lnTo>
                    <a:pt x="69" y="73"/>
                  </a:lnTo>
                  <a:lnTo>
                    <a:pt x="69" y="72"/>
                  </a:lnTo>
                  <a:lnTo>
                    <a:pt x="69" y="71"/>
                  </a:lnTo>
                  <a:lnTo>
                    <a:pt x="70" y="70"/>
                  </a:lnTo>
                  <a:lnTo>
                    <a:pt x="71" y="69"/>
                  </a:lnTo>
                  <a:lnTo>
                    <a:pt x="72" y="68"/>
                  </a:lnTo>
                  <a:lnTo>
                    <a:pt x="73" y="68"/>
                  </a:lnTo>
                  <a:lnTo>
                    <a:pt x="73" y="67"/>
                  </a:lnTo>
                  <a:lnTo>
                    <a:pt x="72" y="66"/>
                  </a:lnTo>
                  <a:lnTo>
                    <a:pt x="72" y="65"/>
                  </a:lnTo>
                  <a:lnTo>
                    <a:pt x="71" y="65"/>
                  </a:lnTo>
                  <a:lnTo>
                    <a:pt x="71" y="64"/>
                  </a:lnTo>
                  <a:lnTo>
                    <a:pt x="71" y="63"/>
                  </a:lnTo>
                  <a:lnTo>
                    <a:pt x="72" y="62"/>
                  </a:lnTo>
                  <a:lnTo>
                    <a:pt x="72" y="61"/>
                  </a:lnTo>
                  <a:lnTo>
                    <a:pt x="71" y="61"/>
                  </a:lnTo>
                  <a:lnTo>
                    <a:pt x="70" y="61"/>
                  </a:lnTo>
                  <a:lnTo>
                    <a:pt x="70" y="60"/>
                  </a:lnTo>
                  <a:lnTo>
                    <a:pt x="69" y="60"/>
                  </a:lnTo>
                  <a:lnTo>
                    <a:pt x="68" y="60"/>
                  </a:lnTo>
                  <a:lnTo>
                    <a:pt x="67" y="59"/>
                  </a:lnTo>
                  <a:lnTo>
                    <a:pt x="67" y="58"/>
                  </a:lnTo>
                  <a:lnTo>
                    <a:pt x="67" y="57"/>
                  </a:lnTo>
                  <a:lnTo>
                    <a:pt x="68" y="57"/>
                  </a:lnTo>
                  <a:lnTo>
                    <a:pt x="68" y="56"/>
                  </a:lnTo>
                  <a:lnTo>
                    <a:pt x="69" y="56"/>
                  </a:lnTo>
                  <a:lnTo>
                    <a:pt x="69" y="55"/>
                  </a:lnTo>
                  <a:lnTo>
                    <a:pt x="68" y="55"/>
                  </a:lnTo>
                  <a:lnTo>
                    <a:pt x="68" y="54"/>
                  </a:lnTo>
                  <a:lnTo>
                    <a:pt x="67" y="54"/>
                  </a:lnTo>
                  <a:lnTo>
                    <a:pt x="66" y="53"/>
                  </a:lnTo>
                  <a:lnTo>
                    <a:pt x="66" y="52"/>
                  </a:lnTo>
                  <a:lnTo>
                    <a:pt x="66" y="51"/>
                  </a:lnTo>
                  <a:lnTo>
                    <a:pt x="65" y="51"/>
                  </a:lnTo>
                  <a:lnTo>
                    <a:pt x="65" y="50"/>
                  </a:lnTo>
                  <a:lnTo>
                    <a:pt x="64" y="49"/>
                  </a:lnTo>
                  <a:lnTo>
                    <a:pt x="64" y="48"/>
                  </a:lnTo>
                  <a:lnTo>
                    <a:pt x="63" y="47"/>
                  </a:lnTo>
                  <a:lnTo>
                    <a:pt x="63" y="46"/>
                  </a:lnTo>
                  <a:lnTo>
                    <a:pt x="62" y="46"/>
                  </a:lnTo>
                  <a:lnTo>
                    <a:pt x="61" y="45"/>
                  </a:lnTo>
                  <a:lnTo>
                    <a:pt x="62" y="45"/>
                  </a:lnTo>
                  <a:lnTo>
                    <a:pt x="61" y="44"/>
                  </a:lnTo>
                  <a:lnTo>
                    <a:pt x="60" y="44"/>
                  </a:lnTo>
                  <a:lnTo>
                    <a:pt x="60" y="43"/>
                  </a:lnTo>
                  <a:lnTo>
                    <a:pt x="59" y="43"/>
                  </a:lnTo>
                  <a:lnTo>
                    <a:pt x="58" y="43"/>
                  </a:lnTo>
                  <a:lnTo>
                    <a:pt x="57" y="42"/>
                  </a:lnTo>
                  <a:lnTo>
                    <a:pt x="56" y="42"/>
                  </a:lnTo>
                  <a:lnTo>
                    <a:pt x="56" y="41"/>
                  </a:lnTo>
                  <a:lnTo>
                    <a:pt x="55" y="41"/>
                  </a:lnTo>
                  <a:lnTo>
                    <a:pt x="54" y="40"/>
                  </a:lnTo>
                  <a:lnTo>
                    <a:pt x="53" y="40"/>
                  </a:lnTo>
                  <a:lnTo>
                    <a:pt x="53" y="39"/>
                  </a:lnTo>
                  <a:lnTo>
                    <a:pt x="54" y="39"/>
                  </a:lnTo>
                  <a:lnTo>
                    <a:pt x="54" y="38"/>
                  </a:lnTo>
                  <a:lnTo>
                    <a:pt x="55" y="38"/>
                  </a:lnTo>
                  <a:lnTo>
                    <a:pt x="55" y="37"/>
                  </a:lnTo>
                  <a:lnTo>
                    <a:pt x="56" y="36"/>
                  </a:lnTo>
                  <a:lnTo>
                    <a:pt x="57" y="35"/>
                  </a:lnTo>
                  <a:lnTo>
                    <a:pt x="58" y="35"/>
                  </a:lnTo>
                  <a:lnTo>
                    <a:pt x="59" y="34"/>
                  </a:lnTo>
                  <a:lnTo>
                    <a:pt x="60" y="34"/>
                  </a:lnTo>
                  <a:lnTo>
                    <a:pt x="61" y="33"/>
                  </a:lnTo>
                  <a:lnTo>
                    <a:pt x="62" y="33"/>
                  </a:lnTo>
                  <a:lnTo>
                    <a:pt x="63" y="32"/>
                  </a:lnTo>
                  <a:lnTo>
                    <a:pt x="64" y="31"/>
                  </a:lnTo>
                  <a:lnTo>
                    <a:pt x="64" y="30"/>
                  </a:lnTo>
                  <a:lnTo>
                    <a:pt x="65" y="29"/>
                  </a:lnTo>
                  <a:lnTo>
                    <a:pt x="66" y="29"/>
                  </a:lnTo>
                  <a:lnTo>
                    <a:pt x="66" y="28"/>
                  </a:lnTo>
                  <a:lnTo>
                    <a:pt x="67" y="28"/>
                  </a:lnTo>
                  <a:lnTo>
                    <a:pt x="68" y="27"/>
                  </a:lnTo>
                  <a:lnTo>
                    <a:pt x="69" y="27"/>
                  </a:lnTo>
                  <a:lnTo>
                    <a:pt x="70" y="27"/>
                  </a:lnTo>
                  <a:lnTo>
                    <a:pt x="71" y="27"/>
                  </a:lnTo>
                  <a:lnTo>
                    <a:pt x="70" y="26"/>
                  </a:lnTo>
                  <a:lnTo>
                    <a:pt x="70" y="25"/>
                  </a:lnTo>
                  <a:lnTo>
                    <a:pt x="71" y="24"/>
                  </a:lnTo>
                  <a:lnTo>
                    <a:pt x="72" y="24"/>
                  </a:lnTo>
                  <a:lnTo>
                    <a:pt x="72" y="23"/>
                  </a:lnTo>
                  <a:lnTo>
                    <a:pt x="72" y="22"/>
                  </a:lnTo>
                  <a:lnTo>
                    <a:pt x="73" y="22"/>
                  </a:lnTo>
                  <a:lnTo>
                    <a:pt x="73" y="21"/>
                  </a:lnTo>
                  <a:lnTo>
                    <a:pt x="73" y="20"/>
                  </a:lnTo>
                  <a:lnTo>
                    <a:pt x="74" y="20"/>
                  </a:lnTo>
                  <a:lnTo>
                    <a:pt x="76" y="21"/>
                  </a:lnTo>
                  <a:lnTo>
                    <a:pt x="77" y="22"/>
                  </a:lnTo>
                  <a:lnTo>
                    <a:pt x="78" y="22"/>
                  </a:lnTo>
                  <a:lnTo>
                    <a:pt x="78" y="23"/>
                  </a:lnTo>
                  <a:lnTo>
                    <a:pt x="79" y="23"/>
                  </a:lnTo>
                  <a:lnTo>
                    <a:pt x="80" y="24"/>
                  </a:lnTo>
                  <a:lnTo>
                    <a:pt x="81" y="24"/>
                  </a:lnTo>
                  <a:lnTo>
                    <a:pt x="82" y="24"/>
                  </a:lnTo>
                  <a:lnTo>
                    <a:pt x="83" y="24"/>
                  </a:lnTo>
                  <a:lnTo>
                    <a:pt x="83" y="23"/>
                  </a:lnTo>
                  <a:lnTo>
                    <a:pt x="82" y="23"/>
                  </a:lnTo>
                  <a:lnTo>
                    <a:pt x="81" y="23"/>
                  </a:lnTo>
                  <a:lnTo>
                    <a:pt x="81" y="22"/>
                  </a:lnTo>
                  <a:lnTo>
                    <a:pt x="81" y="21"/>
                  </a:lnTo>
                  <a:lnTo>
                    <a:pt x="81" y="20"/>
                  </a:lnTo>
                  <a:lnTo>
                    <a:pt x="82" y="19"/>
                  </a:lnTo>
                  <a:lnTo>
                    <a:pt x="83" y="19"/>
                  </a:lnTo>
                  <a:lnTo>
                    <a:pt x="84" y="19"/>
                  </a:lnTo>
                  <a:lnTo>
                    <a:pt x="85" y="19"/>
                  </a:lnTo>
                  <a:lnTo>
                    <a:pt x="86" y="18"/>
                  </a:lnTo>
                  <a:lnTo>
                    <a:pt x="86" y="17"/>
                  </a:lnTo>
                  <a:lnTo>
                    <a:pt x="87" y="17"/>
                  </a:lnTo>
                  <a:lnTo>
                    <a:pt x="88" y="17"/>
                  </a:lnTo>
                  <a:lnTo>
                    <a:pt x="89" y="17"/>
                  </a:lnTo>
                  <a:lnTo>
                    <a:pt x="90" y="16"/>
                  </a:lnTo>
                  <a:lnTo>
                    <a:pt x="91" y="16"/>
                  </a:lnTo>
                  <a:lnTo>
                    <a:pt x="92" y="15"/>
                  </a:lnTo>
                  <a:lnTo>
                    <a:pt x="93" y="15"/>
                  </a:lnTo>
                  <a:lnTo>
                    <a:pt x="94" y="15"/>
                  </a:lnTo>
                  <a:lnTo>
                    <a:pt x="94" y="14"/>
                  </a:lnTo>
                  <a:lnTo>
                    <a:pt x="94" y="13"/>
                  </a:lnTo>
                  <a:lnTo>
                    <a:pt x="95" y="13"/>
                  </a:lnTo>
                  <a:lnTo>
                    <a:pt x="97" y="13"/>
                  </a:lnTo>
                  <a:lnTo>
                    <a:pt x="98" y="12"/>
                  </a:lnTo>
                  <a:lnTo>
                    <a:pt x="99" y="12"/>
                  </a:lnTo>
                  <a:lnTo>
                    <a:pt x="99" y="11"/>
                  </a:lnTo>
                  <a:lnTo>
                    <a:pt x="99" y="10"/>
                  </a:lnTo>
                  <a:lnTo>
                    <a:pt x="99" y="9"/>
                  </a:lnTo>
                  <a:lnTo>
                    <a:pt x="100" y="8"/>
                  </a:lnTo>
                  <a:lnTo>
                    <a:pt x="101" y="8"/>
                  </a:lnTo>
                  <a:lnTo>
                    <a:pt x="102" y="8"/>
                  </a:lnTo>
                  <a:lnTo>
                    <a:pt x="104" y="8"/>
                  </a:lnTo>
                  <a:lnTo>
                    <a:pt x="105" y="8"/>
                  </a:lnTo>
                  <a:lnTo>
                    <a:pt x="106" y="8"/>
                  </a:lnTo>
                  <a:lnTo>
                    <a:pt x="107" y="7"/>
                  </a:lnTo>
                  <a:lnTo>
                    <a:pt x="109" y="7"/>
                  </a:lnTo>
                  <a:lnTo>
                    <a:pt x="110" y="7"/>
                  </a:lnTo>
                  <a:lnTo>
                    <a:pt x="111" y="7"/>
                  </a:lnTo>
                  <a:lnTo>
                    <a:pt x="112" y="6"/>
                  </a:lnTo>
                  <a:lnTo>
                    <a:pt x="113" y="6"/>
                  </a:lnTo>
                  <a:lnTo>
                    <a:pt x="114" y="5"/>
                  </a:lnTo>
                  <a:lnTo>
                    <a:pt x="115" y="4"/>
                  </a:lnTo>
                  <a:lnTo>
                    <a:pt x="116" y="4"/>
                  </a:lnTo>
                  <a:lnTo>
                    <a:pt x="117" y="4"/>
                  </a:lnTo>
                  <a:lnTo>
                    <a:pt x="118" y="3"/>
                  </a:lnTo>
                  <a:lnTo>
                    <a:pt x="119" y="3"/>
                  </a:lnTo>
                  <a:lnTo>
                    <a:pt x="120" y="3"/>
                  </a:lnTo>
                  <a:lnTo>
                    <a:pt x="121" y="3"/>
                  </a:lnTo>
                  <a:lnTo>
                    <a:pt x="122" y="4"/>
                  </a:lnTo>
                  <a:lnTo>
                    <a:pt x="123" y="3"/>
                  </a:lnTo>
                  <a:lnTo>
                    <a:pt x="124" y="3"/>
                  </a:lnTo>
                  <a:lnTo>
                    <a:pt x="126" y="3"/>
                  </a:lnTo>
                  <a:lnTo>
                    <a:pt x="127" y="3"/>
                  </a:lnTo>
                  <a:lnTo>
                    <a:pt x="128" y="3"/>
                  </a:lnTo>
                  <a:lnTo>
                    <a:pt x="129" y="3"/>
                  </a:lnTo>
                  <a:lnTo>
                    <a:pt x="130" y="3"/>
                  </a:lnTo>
                  <a:lnTo>
                    <a:pt x="131" y="3"/>
                  </a:lnTo>
                  <a:lnTo>
                    <a:pt x="132" y="2"/>
                  </a:lnTo>
                  <a:lnTo>
                    <a:pt x="133" y="2"/>
                  </a:lnTo>
                  <a:lnTo>
                    <a:pt x="134" y="2"/>
                  </a:lnTo>
                  <a:lnTo>
                    <a:pt x="135" y="2"/>
                  </a:lnTo>
                  <a:lnTo>
                    <a:pt x="136" y="2"/>
                  </a:lnTo>
                  <a:lnTo>
                    <a:pt x="137" y="2"/>
                  </a:lnTo>
                  <a:lnTo>
                    <a:pt x="138" y="1"/>
                  </a:lnTo>
                  <a:lnTo>
                    <a:pt x="139" y="1"/>
                  </a:lnTo>
                  <a:lnTo>
                    <a:pt x="140" y="1"/>
                  </a:lnTo>
                  <a:lnTo>
                    <a:pt x="141" y="1"/>
                  </a:lnTo>
                  <a:lnTo>
                    <a:pt x="142" y="1"/>
                  </a:lnTo>
                  <a:lnTo>
                    <a:pt x="143" y="1"/>
                  </a:lnTo>
                  <a:lnTo>
                    <a:pt x="144" y="1"/>
                  </a:lnTo>
                  <a:lnTo>
                    <a:pt x="145" y="1"/>
                  </a:lnTo>
                  <a:lnTo>
                    <a:pt x="146" y="1"/>
                  </a:lnTo>
                  <a:lnTo>
                    <a:pt x="147" y="1"/>
                  </a:lnTo>
                  <a:lnTo>
                    <a:pt x="148" y="1"/>
                  </a:lnTo>
                  <a:lnTo>
                    <a:pt x="149" y="1"/>
                  </a:lnTo>
                  <a:lnTo>
                    <a:pt x="150" y="1"/>
                  </a:lnTo>
                  <a:lnTo>
                    <a:pt x="151" y="1"/>
                  </a:lnTo>
                  <a:lnTo>
                    <a:pt x="152" y="1"/>
                  </a:lnTo>
                  <a:lnTo>
                    <a:pt x="152" y="0"/>
                  </a:lnTo>
                  <a:lnTo>
                    <a:pt x="153" y="0"/>
                  </a:lnTo>
                  <a:lnTo>
                    <a:pt x="154" y="1"/>
                  </a:lnTo>
                  <a:lnTo>
                    <a:pt x="155" y="1"/>
                  </a:lnTo>
                  <a:lnTo>
                    <a:pt x="156" y="0"/>
                  </a:lnTo>
                  <a:lnTo>
                    <a:pt x="157" y="0"/>
                  </a:lnTo>
                  <a:lnTo>
                    <a:pt x="158" y="1"/>
                  </a:lnTo>
                  <a:lnTo>
                    <a:pt x="159" y="1"/>
                  </a:lnTo>
                  <a:lnTo>
                    <a:pt x="160" y="0"/>
                  </a:lnTo>
                  <a:lnTo>
                    <a:pt x="161" y="0"/>
                  </a:lnTo>
                  <a:lnTo>
                    <a:pt x="162" y="0"/>
                  </a:lnTo>
                  <a:lnTo>
                    <a:pt x="163" y="0"/>
                  </a:lnTo>
                  <a:lnTo>
                    <a:pt x="164" y="0"/>
                  </a:lnTo>
                  <a:close/>
                </a:path>
              </a:pathLst>
            </a:custGeom>
            <a:solidFill>
              <a:srgbClr val="ff0000"/>
            </a:solidFill>
            <a:ln w="0">
              <a:noFill/>
            </a:ln>
          </p:spPr>
          <p:style>
            <a:lnRef idx="0"/>
            <a:fillRef idx="0"/>
            <a:effectRef idx="0"/>
            <a:fontRef idx="minor"/>
          </p:style>
        </p:sp>
        <p:sp>
          <p:nvSpPr>
            <p:cNvPr id="346" name="Freeform 51"/>
            <p:cNvSpPr/>
            <p:nvPr/>
          </p:nvSpPr>
          <p:spPr>
            <a:xfrm>
              <a:off x="3269160" y="533520"/>
              <a:ext cx="1424520" cy="1942560"/>
            </a:xfrm>
            <a:custGeom>
              <a:avLst/>
              <a:gdLst/>
              <a:ahLst/>
              <a:rect l="l" t="t" r="r" b="b"/>
              <a:pathLst>
                <a:path w="187" h="255">
                  <a:moveTo>
                    <a:pt x="164" y="0"/>
                  </a:moveTo>
                  <a:lnTo>
                    <a:pt x="164" y="1"/>
                  </a:lnTo>
                  <a:lnTo>
                    <a:pt x="165" y="1"/>
                  </a:lnTo>
                  <a:lnTo>
                    <a:pt x="166" y="2"/>
                  </a:lnTo>
                  <a:lnTo>
                    <a:pt x="166" y="3"/>
                  </a:lnTo>
                  <a:lnTo>
                    <a:pt x="167" y="3"/>
                  </a:lnTo>
                  <a:lnTo>
                    <a:pt x="168" y="4"/>
                  </a:lnTo>
                  <a:lnTo>
                    <a:pt x="169" y="4"/>
                  </a:lnTo>
                  <a:lnTo>
                    <a:pt x="170" y="4"/>
                  </a:lnTo>
                  <a:lnTo>
                    <a:pt x="171" y="5"/>
                  </a:lnTo>
                  <a:lnTo>
                    <a:pt x="172" y="5"/>
                  </a:lnTo>
                  <a:lnTo>
                    <a:pt x="173" y="5"/>
                  </a:lnTo>
                  <a:lnTo>
                    <a:pt x="173" y="6"/>
                  </a:lnTo>
                  <a:lnTo>
                    <a:pt x="174" y="7"/>
                  </a:lnTo>
                  <a:lnTo>
                    <a:pt x="173" y="8"/>
                  </a:lnTo>
                  <a:lnTo>
                    <a:pt x="174" y="8"/>
                  </a:lnTo>
                  <a:lnTo>
                    <a:pt x="174" y="9"/>
                  </a:lnTo>
                  <a:lnTo>
                    <a:pt x="173" y="9"/>
                  </a:lnTo>
                  <a:lnTo>
                    <a:pt x="172" y="9"/>
                  </a:lnTo>
                  <a:lnTo>
                    <a:pt x="171" y="9"/>
                  </a:lnTo>
                  <a:lnTo>
                    <a:pt x="171" y="8"/>
                  </a:lnTo>
                  <a:lnTo>
                    <a:pt x="171" y="9"/>
                  </a:lnTo>
                  <a:lnTo>
                    <a:pt x="170" y="9"/>
                  </a:lnTo>
                  <a:lnTo>
                    <a:pt x="169" y="9"/>
                  </a:lnTo>
                  <a:lnTo>
                    <a:pt x="168" y="9"/>
                  </a:lnTo>
                  <a:lnTo>
                    <a:pt x="167" y="9"/>
                  </a:lnTo>
                  <a:lnTo>
                    <a:pt x="166" y="9"/>
                  </a:lnTo>
                  <a:lnTo>
                    <a:pt x="163" y="8"/>
                  </a:lnTo>
                  <a:lnTo>
                    <a:pt x="159" y="7"/>
                  </a:lnTo>
                  <a:lnTo>
                    <a:pt x="155" y="8"/>
                  </a:lnTo>
                  <a:lnTo>
                    <a:pt x="154" y="8"/>
                  </a:lnTo>
                  <a:lnTo>
                    <a:pt x="150" y="9"/>
                  </a:lnTo>
                  <a:lnTo>
                    <a:pt x="147" y="9"/>
                  </a:lnTo>
                  <a:lnTo>
                    <a:pt x="144" y="9"/>
                  </a:lnTo>
                  <a:lnTo>
                    <a:pt x="144" y="10"/>
                  </a:lnTo>
                  <a:lnTo>
                    <a:pt x="143" y="9"/>
                  </a:lnTo>
                  <a:lnTo>
                    <a:pt x="142" y="9"/>
                  </a:lnTo>
                  <a:lnTo>
                    <a:pt x="142" y="10"/>
                  </a:lnTo>
                  <a:lnTo>
                    <a:pt x="141" y="10"/>
                  </a:lnTo>
                  <a:lnTo>
                    <a:pt x="140" y="10"/>
                  </a:lnTo>
                  <a:lnTo>
                    <a:pt x="139" y="10"/>
                  </a:lnTo>
                  <a:lnTo>
                    <a:pt x="138" y="10"/>
                  </a:lnTo>
                  <a:lnTo>
                    <a:pt x="137" y="10"/>
                  </a:lnTo>
                  <a:lnTo>
                    <a:pt x="137" y="11"/>
                  </a:lnTo>
                  <a:lnTo>
                    <a:pt x="138" y="11"/>
                  </a:lnTo>
                  <a:lnTo>
                    <a:pt x="138" y="12"/>
                  </a:lnTo>
                  <a:lnTo>
                    <a:pt x="138" y="13"/>
                  </a:lnTo>
                  <a:lnTo>
                    <a:pt x="138" y="14"/>
                  </a:lnTo>
                  <a:lnTo>
                    <a:pt x="139" y="14"/>
                  </a:lnTo>
                  <a:lnTo>
                    <a:pt x="138" y="15"/>
                  </a:lnTo>
                  <a:lnTo>
                    <a:pt x="138" y="16"/>
                  </a:lnTo>
                  <a:lnTo>
                    <a:pt x="137" y="16"/>
                  </a:lnTo>
                  <a:lnTo>
                    <a:pt x="137" y="17"/>
                  </a:lnTo>
                  <a:lnTo>
                    <a:pt x="137" y="18"/>
                  </a:lnTo>
                  <a:lnTo>
                    <a:pt x="136" y="18"/>
                  </a:lnTo>
                  <a:lnTo>
                    <a:pt x="135" y="18"/>
                  </a:lnTo>
                  <a:lnTo>
                    <a:pt x="135" y="19"/>
                  </a:lnTo>
                  <a:lnTo>
                    <a:pt x="134" y="19"/>
                  </a:lnTo>
                  <a:lnTo>
                    <a:pt x="134" y="20"/>
                  </a:lnTo>
                  <a:lnTo>
                    <a:pt x="134" y="21"/>
                  </a:lnTo>
                  <a:lnTo>
                    <a:pt x="133" y="21"/>
                  </a:lnTo>
                  <a:lnTo>
                    <a:pt x="132" y="21"/>
                  </a:lnTo>
                  <a:lnTo>
                    <a:pt x="131" y="21"/>
                  </a:lnTo>
                  <a:lnTo>
                    <a:pt x="130" y="21"/>
                  </a:lnTo>
                  <a:lnTo>
                    <a:pt x="130" y="22"/>
                  </a:lnTo>
                  <a:lnTo>
                    <a:pt x="129" y="22"/>
                  </a:lnTo>
                  <a:lnTo>
                    <a:pt x="129" y="23"/>
                  </a:lnTo>
                  <a:lnTo>
                    <a:pt x="129" y="24"/>
                  </a:lnTo>
                  <a:lnTo>
                    <a:pt x="129" y="25"/>
                  </a:lnTo>
                  <a:lnTo>
                    <a:pt x="128" y="25"/>
                  </a:lnTo>
                  <a:lnTo>
                    <a:pt x="127" y="25"/>
                  </a:lnTo>
                  <a:lnTo>
                    <a:pt x="126" y="26"/>
                  </a:lnTo>
                  <a:lnTo>
                    <a:pt x="125" y="27"/>
                  </a:lnTo>
                  <a:lnTo>
                    <a:pt x="124" y="27"/>
                  </a:lnTo>
                  <a:lnTo>
                    <a:pt x="124" y="28"/>
                  </a:lnTo>
                  <a:lnTo>
                    <a:pt x="123" y="28"/>
                  </a:lnTo>
                  <a:lnTo>
                    <a:pt x="122" y="29"/>
                  </a:lnTo>
                  <a:lnTo>
                    <a:pt x="121" y="29"/>
                  </a:lnTo>
                  <a:lnTo>
                    <a:pt x="121" y="30"/>
                  </a:lnTo>
                  <a:lnTo>
                    <a:pt x="120" y="30"/>
                  </a:lnTo>
                  <a:lnTo>
                    <a:pt x="119" y="30"/>
                  </a:lnTo>
                  <a:lnTo>
                    <a:pt x="118" y="30"/>
                  </a:lnTo>
                  <a:lnTo>
                    <a:pt x="117" y="30"/>
                  </a:lnTo>
                  <a:lnTo>
                    <a:pt x="116" y="30"/>
                  </a:lnTo>
                  <a:lnTo>
                    <a:pt x="116" y="31"/>
                  </a:lnTo>
                  <a:lnTo>
                    <a:pt x="115" y="32"/>
                  </a:lnTo>
                  <a:lnTo>
                    <a:pt x="115" y="33"/>
                  </a:lnTo>
                  <a:lnTo>
                    <a:pt x="115" y="34"/>
                  </a:lnTo>
                  <a:lnTo>
                    <a:pt x="115" y="35"/>
                  </a:lnTo>
                  <a:lnTo>
                    <a:pt x="115" y="36"/>
                  </a:lnTo>
                  <a:lnTo>
                    <a:pt x="114" y="37"/>
                  </a:lnTo>
                  <a:lnTo>
                    <a:pt x="114" y="38"/>
                  </a:lnTo>
                  <a:lnTo>
                    <a:pt x="114" y="39"/>
                  </a:lnTo>
                  <a:lnTo>
                    <a:pt x="115" y="39"/>
                  </a:lnTo>
                  <a:lnTo>
                    <a:pt x="115" y="40"/>
                  </a:lnTo>
                  <a:lnTo>
                    <a:pt x="116" y="40"/>
                  </a:lnTo>
                  <a:lnTo>
                    <a:pt x="116" y="41"/>
                  </a:lnTo>
                  <a:lnTo>
                    <a:pt x="116" y="42"/>
                  </a:lnTo>
                  <a:lnTo>
                    <a:pt x="115" y="42"/>
                  </a:lnTo>
                  <a:lnTo>
                    <a:pt x="115" y="43"/>
                  </a:lnTo>
                  <a:lnTo>
                    <a:pt x="114" y="43"/>
                  </a:lnTo>
                  <a:lnTo>
                    <a:pt x="114" y="44"/>
                  </a:lnTo>
                  <a:lnTo>
                    <a:pt x="113" y="45"/>
                  </a:lnTo>
                  <a:lnTo>
                    <a:pt x="113" y="46"/>
                  </a:lnTo>
                  <a:lnTo>
                    <a:pt x="114" y="47"/>
                  </a:lnTo>
                  <a:lnTo>
                    <a:pt x="115" y="47"/>
                  </a:lnTo>
                  <a:lnTo>
                    <a:pt x="116" y="48"/>
                  </a:lnTo>
                  <a:lnTo>
                    <a:pt x="117" y="48"/>
                  </a:lnTo>
                  <a:lnTo>
                    <a:pt x="117" y="49"/>
                  </a:lnTo>
                  <a:lnTo>
                    <a:pt x="118" y="49"/>
                  </a:lnTo>
                  <a:lnTo>
                    <a:pt x="119" y="49"/>
                  </a:lnTo>
                  <a:lnTo>
                    <a:pt x="120" y="49"/>
                  </a:lnTo>
                  <a:lnTo>
                    <a:pt x="120" y="50"/>
                  </a:lnTo>
                  <a:lnTo>
                    <a:pt x="121" y="50"/>
                  </a:lnTo>
                  <a:lnTo>
                    <a:pt x="122" y="49"/>
                  </a:lnTo>
                  <a:lnTo>
                    <a:pt x="123" y="49"/>
                  </a:lnTo>
                  <a:lnTo>
                    <a:pt x="124" y="49"/>
                  </a:lnTo>
                  <a:lnTo>
                    <a:pt x="124" y="50"/>
                  </a:lnTo>
                  <a:lnTo>
                    <a:pt x="125" y="49"/>
                  </a:lnTo>
                  <a:lnTo>
                    <a:pt x="126" y="49"/>
                  </a:lnTo>
                  <a:lnTo>
                    <a:pt x="127" y="48"/>
                  </a:lnTo>
                  <a:lnTo>
                    <a:pt x="128" y="48"/>
                  </a:lnTo>
                  <a:lnTo>
                    <a:pt x="129" y="48"/>
                  </a:lnTo>
                  <a:lnTo>
                    <a:pt x="130" y="48"/>
                  </a:lnTo>
                  <a:lnTo>
                    <a:pt x="130" y="49"/>
                  </a:lnTo>
                  <a:lnTo>
                    <a:pt x="131" y="49"/>
                  </a:lnTo>
                  <a:lnTo>
                    <a:pt x="132" y="49"/>
                  </a:lnTo>
                  <a:lnTo>
                    <a:pt x="133" y="49"/>
                  </a:lnTo>
                  <a:lnTo>
                    <a:pt x="134" y="49"/>
                  </a:lnTo>
                  <a:lnTo>
                    <a:pt x="135" y="49"/>
                  </a:lnTo>
                  <a:lnTo>
                    <a:pt x="136" y="48"/>
                  </a:lnTo>
                  <a:lnTo>
                    <a:pt x="137" y="48"/>
                  </a:lnTo>
                  <a:lnTo>
                    <a:pt x="137" y="49"/>
                  </a:lnTo>
                  <a:lnTo>
                    <a:pt x="138" y="48"/>
                  </a:lnTo>
                  <a:lnTo>
                    <a:pt x="139" y="48"/>
                  </a:lnTo>
                  <a:lnTo>
                    <a:pt x="140" y="48"/>
                  </a:lnTo>
                  <a:lnTo>
                    <a:pt x="141" y="48"/>
                  </a:lnTo>
                  <a:lnTo>
                    <a:pt x="142" y="49"/>
                  </a:lnTo>
                  <a:lnTo>
                    <a:pt x="141" y="50"/>
                  </a:lnTo>
                  <a:lnTo>
                    <a:pt x="141" y="51"/>
                  </a:lnTo>
                  <a:lnTo>
                    <a:pt x="141" y="52"/>
                  </a:lnTo>
                  <a:lnTo>
                    <a:pt x="141" y="53"/>
                  </a:lnTo>
                  <a:lnTo>
                    <a:pt x="142" y="54"/>
                  </a:lnTo>
                  <a:lnTo>
                    <a:pt x="142" y="55"/>
                  </a:lnTo>
                  <a:lnTo>
                    <a:pt x="143" y="55"/>
                  </a:lnTo>
                  <a:lnTo>
                    <a:pt x="144" y="56"/>
                  </a:lnTo>
                  <a:lnTo>
                    <a:pt x="145" y="57"/>
                  </a:lnTo>
                  <a:lnTo>
                    <a:pt x="146" y="57"/>
                  </a:lnTo>
                  <a:lnTo>
                    <a:pt x="147" y="58"/>
                  </a:lnTo>
                  <a:lnTo>
                    <a:pt x="148" y="58"/>
                  </a:lnTo>
                  <a:lnTo>
                    <a:pt x="149" y="59"/>
                  </a:lnTo>
                  <a:lnTo>
                    <a:pt x="150" y="59"/>
                  </a:lnTo>
                  <a:lnTo>
                    <a:pt x="151" y="59"/>
                  </a:lnTo>
                  <a:lnTo>
                    <a:pt x="152" y="59"/>
                  </a:lnTo>
                  <a:lnTo>
                    <a:pt x="152" y="60"/>
                  </a:lnTo>
                  <a:lnTo>
                    <a:pt x="153" y="60"/>
                  </a:lnTo>
                  <a:lnTo>
                    <a:pt x="154" y="61"/>
                  </a:lnTo>
                  <a:lnTo>
                    <a:pt x="155" y="61"/>
                  </a:lnTo>
                  <a:lnTo>
                    <a:pt x="156" y="60"/>
                  </a:lnTo>
                  <a:lnTo>
                    <a:pt x="157" y="60"/>
                  </a:lnTo>
                  <a:lnTo>
                    <a:pt x="158" y="60"/>
                  </a:lnTo>
                  <a:lnTo>
                    <a:pt x="159" y="61"/>
                  </a:lnTo>
                  <a:lnTo>
                    <a:pt x="160" y="61"/>
                  </a:lnTo>
                  <a:lnTo>
                    <a:pt x="161" y="61"/>
                  </a:lnTo>
                  <a:lnTo>
                    <a:pt x="162" y="61"/>
                  </a:lnTo>
                  <a:lnTo>
                    <a:pt x="163" y="61"/>
                  </a:lnTo>
                  <a:lnTo>
                    <a:pt x="164" y="61"/>
                  </a:lnTo>
                  <a:lnTo>
                    <a:pt x="165" y="61"/>
                  </a:lnTo>
                  <a:lnTo>
                    <a:pt x="166" y="61"/>
                  </a:lnTo>
                  <a:lnTo>
                    <a:pt x="167" y="61"/>
                  </a:lnTo>
                  <a:lnTo>
                    <a:pt x="169" y="61"/>
                  </a:lnTo>
                  <a:lnTo>
                    <a:pt x="170" y="62"/>
                  </a:lnTo>
                  <a:lnTo>
                    <a:pt x="171" y="63"/>
                  </a:lnTo>
                  <a:lnTo>
                    <a:pt x="172" y="63"/>
                  </a:lnTo>
                  <a:lnTo>
                    <a:pt x="172" y="64"/>
                  </a:lnTo>
                  <a:lnTo>
                    <a:pt x="171" y="65"/>
                  </a:lnTo>
                  <a:lnTo>
                    <a:pt x="171" y="66"/>
                  </a:lnTo>
                  <a:lnTo>
                    <a:pt x="170" y="66"/>
                  </a:lnTo>
                  <a:lnTo>
                    <a:pt x="169" y="67"/>
                  </a:lnTo>
                  <a:lnTo>
                    <a:pt x="169" y="68"/>
                  </a:lnTo>
                  <a:lnTo>
                    <a:pt x="168" y="68"/>
                  </a:lnTo>
                  <a:lnTo>
                    <a:pt x="168" y="69"/>
                  </a:lnTo>
                  <a:lnTo>
                    <a:pt x="168" y="70"/>
                  </a:lnTo>
                  <a:lnTo>
                    <a:pt x="168" y="71"/>
                  </a:lnTo>
                  <a:lnTo>
                    <a:pt x="168" y="72"/>
                  </a:lnTo>
                  <a:lnTo>
                    <a:pt x="168" y="73"/>
                  </a:lnTo>
                  <a:lnTo>
                    <a:pt x="169" y="74"/>
                  </a:lnTo>
                  <a:lnTo>
                    <a:pt x="169" y="75"/>
                  </a:lnTo>
                  <a:lnTo>
                    <a:pt x="169" y="76"/>
                  </a:lnTo>
                  <a:lnTo>
                    <a:pt x="170" y="76"/>
                  </a:lnTo>
                  <a:lnTo>
                    <a:pt x="170" y="75"/>
                  </a:lnTo>
                  <a:lnTo>
                    <a:pt x="171" y="75"/>
                  </a:lnTo>
                  <a:lnTo>
                    <a:pt x="172" y="75"/>
                  </a:lnTo>
                  <a:lnTo>
                    <a:pt x="173" y="75"/>
                  </a:lnTo>
                  <a:lnTo>
                    <a:pt x="174" y="75"/>
                  </a:lnTo>
                  <a:lnTo>
                    <a:pt x="174" y="76"/>
                  </a:lnTo>
                  <a:lnTo>
                    <a:pt x="175" y="76"/>
                  </a:lnTo>
                  <a:lnTo>
                    <a:pt x="176" y="76"/>
                  </a:lnTo>
                  <a:lnTo>
                    <a:pt x="177" y="76"/>
                  </a:lnTo>
                  <a:lnTo>
                    <a:pt x="178" y="76"/>
                  </a:lnTo>
                  <a:lnTo>
                    <a:pt x="179" y="77"/>
                  </a:lnTo>
                  <a:lnTo>
                    <a:pt x="180" y="78"/>
                  </a:lnTo>
                  <a:lnTo>
                    <a:pt x="181" y="77"/>
                  </a:lnTo>
                  <a:lnTo>
                    <a:pt x="182" y="78"/>
                  </a:lnTo>
                  <a:lnTo>
                    <a:pt x="182" y="79"/>
                  </a:lnTo>
                  <a:lnTo>
                    <a:pt x="183" y="79"/>
                  </a:lnTo>
                  <a:lnTo>
                    <a:pt x="184" y="79"/>
                  </a:lnTo>
                  <a:lnTo>
                    <a:pt x="185" y="79"/>
                  </a:lnTo>
                  <a:lnTo>
                    <a:pt x="186" y="79"/>
                  </a:lnTo>
                  <a:lnTo>
                    <a:pt x="187" y="79"/>
                  </a:lnTo>
                  <a:lnTo>
                    <a:pt x="187" y="80"/>
                  </a:lnTo>
                  <a:lnTo>
                    <a:pt x="186" y="81"/>
                  </a:lnTo>
                  <a:lnTo>
                    <a:pt x="185" y="82"/>
                  </a:lnTo>
                  <a:lnTo>
                    <a:pt x="185" y="83"/>
                  </a:lnTo>
                  <a:lnTo>
                    <a:pt x="185" y="84"/>
                  </a:lnTo>
                  <a:lnTo>
                    <a:pt x="186" y="84"/>
                  </a:lnTo>
                  <a:lnTo>
                    <a:pt x="186" y="85"/>
                  </a:lnTo>
                  <a:lnTo>
                    <a:pt x="185" y="86"/>
                  </a:lnTo>
                  <a:lnTo>
                    <a:pt x="185" y="87"/>
                  </a:lnTo>
                  <a:lnTo>
                    <a:pt x="184" y="87"/>
                  </a:lnTo>
                  <a:lnTo>
                    <a:pt x="184" y="88"/>
                  </a:lnTo>
                  <a:lnTo>
                    <a:pt x="184" y="89"/>
                  </a:lnTo>
                  <a:lnTo>
                    <a:pt x="183" y="90"/>
                  </a:lnTo>
                  <a:lnTo>
                    <a:pt x="183" y="91"/>
                  </a:lnTo>
                  <a:lnTo>
                    <a:pt x="182" y="91"/>
                  </a:lnTo>
                  <a:lnTo>
                    <a:pt x="181" y="92"/>
                  </a:lnTo>
                  <a:lnTo>
                    <a:pt x="180" y="93"/>
                  </a:lnTo>
                  <a:lnTo>
                    <a:pt x="179" y="93"/>
                  </a:lnTo>
                  <a:lnTo>
                    <a:pt x="179" y="94"/>
                  </a:lnTo>
                  <a:lnTo>
                    <a:pt x="178" y="94"/>
                  </a:lnTo>
                  <a:lnTo>
                    <a:pt x="177" y="94"/>
                  </a:lnTo>
                  <a:lnTo>
                    <a:pt x="176" y="94"/>
                  </a:lnTo>
                  <a:lnTo>
                    <a:pt x="175" y="94"/>
                  </a:lnTo>
                  <a:lnTo>
                    <a:pt x="174" y="94"/>
                  </a:lnTo>
                  <a:lnTo>
                    <a:pt x="174" y="95"/>
                  </a:lnTo>
                  <a:lnTo>
                    <a:pt x="173" y="95"/>
                  </a:lnTo>
                  <a:lnTo>
                    <a:pt x="172" y="95"/>
                  </a:lnTo>
                  <a:lnTo>
                    <a:pt x="171" y="95"/>
                  </a:lnTo>
                  <a:lnTo>
                    <a:pt x="171" y="96"/>
                  </a:lnTo>
                  <a:lnTo>
                    <a:pt x="170" y="96"/>
                  </a:lnTo>
                  <a:lnTo>
                    <a:pt x="169" y="97"/>
                  </a:lnTo>
                  <a:lnTo>
                    <a:pt x="169" y="98"/>
                  </a:lnTo>
                  <a:lnTo>
                    <a:pt x="168" y="99"/>
                  </a:lnTo>
                  <a:lnTo>
                    <a:pt x="167" y="100"/>
                  </a:lnTo>
                  <a:lnTo>
                    <a:pt x="167" y="101"/>
                  </a:lnTo>
                  <a:lnTo>
                    <a:pt x="168" y="102"/>
                  </a:lnTo>
                  <a:lnTo>
                    <a:pt x="167" y="103"/>
                  </a:lnTo>
                  <a:lnTo>
                    <a:pt x="167" y="104"/>
                  </a:lnTo>
                  <a:lnTo>
                    <a:pt x="167" y="105"/>
                  </a:lnTo>
                  <a:lnTo>
                    <a:pt x="166" y="105"/>
                  </a:lnTo>
                  <a:lnTo>
                    <a:pt x="165" y="105"/>
                  </a:lnTo>
                  <a:lnTo>
                    <a:pt x="164" y="105"/>
                  </a:lnTo>
                  <a:lnTo>
                    <a:pt x="163" y="105"/>
                  </a:lnTo>
                  <a:lnTo>
                    <a:pt x="162" y="105"/>
                  </a:lnTo>
                  <a:lnTo>
                    <a:pt x="161" y="105"/>
                  </a:lnTo>
                  <a:lnTo>
                    <a:pt x="160" y="105"/>
                  </a:lnTo>
                  <a:lnTo>
                    <a:pt x="159" y="105"/>
                  </a:lnTo>
                  <a:lnTo>
                    <a:pt x="158" y="105"/>
                  </a:lnTo>
                  <a:lnTo>
                    <a:pt x="157" y="106"/>
                  </a:lnTo>
                  <a:lnTo>
                    <a:pt x="157" y="107"/>
                  </a:lnTo>
                  <a:lnTo>
                    <a:pt x="157" y="108"/>
                  </a:lnTo>
                  <a:lnTo>
                    <a:pt x="157" y="109"/>
                  </a:lnTo>
                  <a:lnTo>
                    <a:pt x="157" y="110"/>
                  </a:lnTo>
                  <a:lnTo>
                    <a:pt x="156" y="111"/>
                  </a:lnTo>
                  <a:lnTo>
                    <a:pt x="156" y="112"/>
                  </a:lnTo>
                  <a:lnTo>
                    <a:pt x="156" y="113"/>
                  </a:lnTo>
                  <a:lnTo>
                    <a:pt x="155" y="114"/>
                  </a:lnTo>
                  <a:lnTo>
                    <a:pt x="155" y="115"/>
                  </a:lnTo>
                  <a:lnTo>
                    <a:pt x="156" y="116"/>
                  </a:lnTo>
                  <a:lnTo>
                    <a:pt x="157" y="117"/>
                  </a:lnTo>
                  <a:lnTo>
                    <a:pt x="157" y="118"/>
                  </a:lnTo>
                  <a:lnTo>
                    <a:pt x="158" y="118"/>
                  </a:lnTo>
                  <a:lnTo>
                    <a:pt x="159" y="119"/>
                  </a:lnTo>
                  <a:lnTo>
                    <a:pt x="159" y="120"/>
                  </a:lnTo>
                  <a:lnTo>
                    <a:pt x="159" y="121"/>
                  </a:lnTo>
                  <a:lnTo>
                    <a:pt x="159" y="122"/>
                  </a:lnTo>
                  <a:lnTo>
                    <a:pt x="159" y="123"/>
                  </a:lnTo>
                  <a:lnTo>
                    <a:pt x="159" y="124"/>
                  </a:lnTo>
                  <a:lnTo>
                    <a:pt x="159" y="125"/>
                  </a:lnTo>
                  <a:lnTo>
                    <a:pt x="159" y="126"/>
                  </a:lnTo>
                  <a:lnTo>
                    <a:pt x="160" y="126"/>
                  </a:lnTo>
                  <a:lnTo>
                    <a:pt x="160" y="127"/>
                  </a:lnTo>
                  <a:lnTo>
                    <a:pt x="160" y="128"/>
                  </a:lnTo>
                  <a:lnTo>
                    <a:pt x="160" y="129"/>
                  </a:lnTo>
                  <a:lnTo>
                    <a:pt x="160" y="130"/>
                  </a:lnTo>
                  <a:lnTo>
                    <a:pt x="159" y="130"/>
                  </a:lnTo>
                  <a:lnTo>
                    <a:pt x="159" y="131"/>
                  </a:lnTo>
                  <a:lnTo>
                    <a:pt x="158" y="131"/>
                  </a:lnTo>
                  <a:lnTo>
                    <a:pt x="157" y="132"/>
                  </a:lnTo>
                  <a:lnTo>
                    <a:pt x="157" y="133"/>
                  </a:lnTo>
                  <a:lnTo>
                    <a:pt x="156" y="133"/>
                  </a:lnTo>
                  <a:lnTo>
                    <a:pt x="155" y="132"/>
                  </a:lnTo>
                  <a:lnTo>
                    <a:pt x="154" y="133"/>
                  </a:lnTo>
                  <a:lnTo>
                    <a:pt x="155" y="134"/>
                  </a:lnTo>
                  <a:lnTo>
                    <a:pt x="154" y="134"/>
                  </a:lnTo>
                  <a:lnTo>
                    <a:pt x="154" y="135"/>
                  </a:lnTo>
                  <a:lnTo>
                    <a:pt x="153" y="135"/>
                  </a:lnTo>
                  <a:lnTo>
                    <a:pt x="152" y="136"/>
                  </a:lnTo>
                  <a:lnTo>
                    <a:pt x="152" y="137"/>
                  </a:lnTo>
                  <a:lnTo>
                    <a:pt x="151" y="137"/>
                  </a:lnTo>
                  <a:lnTo>
                    <a:pt x="151" y="138"/>
                  </a:lnTo>
                  <a:lnTo>
                    <a:pt x="150" y="138"/>
                  </a:lnTo>
                  <a:lnTo>
                    <a:pt x="149" y="138"/>
                  </a:lnTo>
                  <a:lnTo>
                    <a:pt x="148" y="139"/>
                  </a:lnTo>
                  <a:lnTo>
                    <a:pt x="147" y="139"/>
                  </a:lnTo>
                  <a:lnTo>
                    <a:pt x="147" y="140"/>
                  </a:lnTo>
                  <a:lnTo>
                    <a:pt x="146" y="140"/>
                  </a:lnTo>
                  <a:lnTo>
                    <a:pt x="145" y="140"/>
                  </a:lnTo>
                  <a:lnTo>
                    <a:pt x="144" y="140"/>
                  </a:lnTo>
                  <a:lnTo>
                    <a:pt x="143" y="140"/>
                  </a:lnTo>
                  <a:lnTo>
                    <a:pt x="143" y="141"/>
                  </a:lnTo>
                  <a:lnTo>
                    <a:pt x="142" y="141"/>
                  </a:lnTo>
                  <a:lnTo>
                    <a:pt x="141" y="141"/>
                  </a:lnTo>
                  <a:lnTo>
                    <a:pt x="140" y="141"/>
                  </a:lnTo>
                  <a:lnTo>
                    <a:pt x="139" y="141"/>
                  </a:lnTo>
                  <a:lnTo>
                    <a:pt x="138" y="142"/>
                  </a:lnTo>
                  <a:lnTo>
                    <a:pt x="137" y="142"/>
                  </a:lnTo>
                  <a:lnTo>
                    <a:pt x="137" y="143"/>
                  </a:lnTo>
                  <a:lnTo>
                    <a:pt x="136" y="143"/>
                  </a:lnTo>
                  <a:lnTo>
                    <a:pt x="135" y="143"/>
                  </a:lnTo>
                  <a:lnTo>
                    <a:pt x="134" y="143"/>
                  </a:lnTo>
                  <a:lnTo>
                    <a:pt x="134" y="144"/>
                  </a:lnTo>
                  <a:lnTo>
                    <a:pt x="134" y="143"/>
                  </a:lnTo>
                  <a:lnTo>
                    <a:pt x="133" y="143"/>
                  </a:lnTo>
                  <a:lnTo>
                    <a:pt x="132" y="143"/>
                  </a:lnTo>
                  <a:lnTo>
                    <a:pt x="132" y="142"/>
                  </a:lnTo>
                  <a:lnTo>
                    <a:pt x="131" y="142"/>
                  </a:lnTo>
                  <a:lnTo>
                    <a:pt x="130" y="142"/>
                  </a:lnTo>
                  <a:lnTo>
                    <a:pt x="129" y="142"/>
                  </a:lnTo>
                  <a:lnTo>
                    <a:pt x="129" y="141"/>
                  </a:lnTo>
                  <a:lnTo>
                    <a:pt x="130" y="141"/>
                  </a:lnTo>
                  <a:lnTo>
                    <a:pt x="130" y="140"/>
                  </a:lnTo>
                  <a:lnTo>
                    <a:pt x="131" y="140"/>
                  </a:lnTo>
                  <a:lnTo>
                    <a:pt x="130" y="140"/>
                  </a:lnTo>
                  <a:lnTo>
                    <a:pt x="129" y="139"/>
                  </a:lnTo>
                  <a:lnTo>
                    <a:pt x="129" y="138"/>
                  </a:lnTo>
                  <a:lnTo>
                    <a:pt x="130" y="138"/>
                  </a:lnTo>
                  <a:lnTo>
                    <a:pt x="130" y="137"/>
                  </a:lnTo>
                  <a:lnTo>
                    <a:pt x="129" y="137"/>
                  </a:lnTo>
                  <a:lnTo>
                    <a:pt x="128" y="137"/>
                  </a:lnTo>
                  <a:lnTo>
                    <a:pt x="128" y="136"/>
                  </a:lnTo>
                  <a:lnTo>
                    <a:pt x="127" y="136"/>
                  </a:lnTo>
                  <a:lnTo>
                    <a:pt x="127" y="135"/>
                  </a:lnTo>
                  <a:lnTo>
                    <a:pt x="127" y="134"/>
                  </a:lnTo>
                  <a:lnTo>
                    <a:pt x="126" y="134"/>
                  </a:lnTo>
                  <a:lnTo>
                    <a:pt x="125" y="134"/>
                  </a:lnTo>
                  <a:lnTo>
                    <a:pt x="125" y="135"/>
                  </a:lnTo>
                  <a:lnTo>
                    <a:pt x="124" y="135"/>
                  </a:lnTo>
                  <a:lnTo>
                    <a:pt x="124" y="136"/>
                  </a:lnTo>
                  <a:lnTo>
                    <a:pt x="123" y="136"/>
                  </a:lnTo>
                  <a:lnTo>
                    <a:pt x="123" y="137"/>
                  </a:lnTo>
                  <a:lnTo>
                    <a:pt x="122" y="137"/>
                  </a:lnTo>
                  <a:lnTo>
                    <a:pt x="122" y="138"/>
                  </a:lnTo>
                  <a:lnTo>
                    <a:pt x="121" y="138"/>
                  </a:lnTo>
                  <a:lnTo>
                    <a:pt x="120" y="138"/>
                  </a:lnTo>
                  <a:lnTo>
                    <a:pt x="120" y="137"/>
                  </a:lnTo>
                  <a:lnTo>
                    <a:pt x="119" y="137"/>
                  </a:lnTo>
                  <a:lnTo>
                    <a:pt x="119" y="136"/>
                  </a:lnTo>
                  <a:lnTo>
                    <a:pt x="120" y="135"/>
                  </a:lnTo>
                  <a:lnTo>
                    <a:pt x="121" y="134"/>
                  </a:lnTo>
                  <a:lnTo>
                    <a:pt x="120" y="134"/>
                  </a:lnTo>
                  <a:lnTo>
                    <a:pt x="118" y="134"/>
                  </a:lnTo>
                  <a:lnTo>
                    <a:pt x="117" y="134"/>
                  </a:lnTo>
                  <a:lnTo>
                    <a:pt x="116" y="134"/>
                  </a:lnTo>
                  <a:lnTo>
                    <a:pt x="116" y="133"/>
                  </a:lnTo>
                  <a:lnTo>
                    <a:pt x="116" y="132"/>
                  </a:lnTo>
                  <a:lnTo>
                    <a:pt x="115" y="132"/>
                  </a:lnTo>
                  <a:lnTo>
                    <a:pt x="114" y="132"/>
                  </a:lnTo>
                  <a:lnTo>
                    <a:pt x="113" y="132"/>
                  </a:lnTo>
                  <a:lnTo>
                    <a:pt x="112" y="132"/>
                  </a:lnTo>
                  <a:lnTo>
                    <a:pt x="111" y="132"/>
                  </a:lnTo>
                  <a:lnTo>
                    <a:pt x="110" y="132"/>
                  </a:lnTo>
                  <a:lnTo>
                    <a:pt x="109" y="132"/>
                  </a:lnTo>
                  <a:lnTo>
                    <a:pt x="109" y="133"/>
                  </a:lnTo>
                  <a:lnTo>
                    <a:pt x="108" y="133"/>
                  </a:lnTo>
                  <a:lnTo>
                    <a:pt x="108" y="134"/>
                  </a:lnTo>
                  <a:lnTo>
                    <a:pt x="107" y="134"/>
                  </a:lnTo>
                  <a:lnTo>
                    <a:pt x="106" y="134"/>
                  </a:lnTo>
                  <a:lnTo>
                    <a:pt x="105" y="134"/>
                  </a:lnTo>
                  <a:lnTo>
                    <a:pt x="104" y="135"/>
                  </a:lnTo>
                  <a:lnTo>
                    <a:pt x="103" y="136"/>
                  </a:lnTo>
                  <a:lnTo>
                    <a:pt x="102" y="136"/>
                  </a:lnTo>
                  <a:lnTo>
                    <a:pt x="101" y="136"/>
                  </a:lnTo>
                  <a:lnTo>
                    <a:pt x="101" y="137"/>
                  </a:lnTo>
                  <a:lnTo>
                    <a:pt x="101" y="138"/>
                  </a:lnTo>
                  <a:lnTo>
                    <a:pt x="101" y="139"/>
                  </a:lnTo>
                  <a:lnTo>
                    <a:pt x="101" y="140"/>
                  </a:lnTo>
                  <a:lnTo>
                    <a:pt x="101" y="141"/>
                  </a:lnTo>
                  <a:lnTo>
                    <a:pt x="101" y="142"/>
                  </a:lnTo>
                  <a:lnTo>
                    <a:pt x="100" y="142"/>
                  </a:lnTo>
                  <a:lnTo>
                    <a:pt x="99" y="142"/>
                  </a:lnTo>
                  <a:lnTo>
                    <a:pt x="98" y="142"/>
                  </a:lnTo>
                  <a:lnTo>
                    <a:pt x="97" y="142"/>
                  </a:lnTo>
                  <a:lnTo>
                    <a:pt x="96" y="142"/>
                  </a:lnTo>
                  <a:lnTo>
                    <a:pt x="95" y="141"/>
                  </a:lnTo>
                  <a:lnTo>
                    <a:pt x="94" y="141"/>
                  </a:lnTo>
                  <a:lnTo>
                    <a:pt x="94" y="142"/>
                  </a:lnTo>
                  <a:lnTo>
                    <a:pt x="93" y="142"/>
                  </a:lnTo>
                  <a:lnTo>
                    <a:pt x="92" y="143"/>
                  </a:lnTo>
                  <a:lnTo>
                    <a:pt x="91" y="144"/>
                  </a:lnTo>
                  <a:lnTo>
                    <a:pt x="91" y="145"/>
                  </a:lnTo>
                  <a:lnTo>
                    <a:pt x="90" y="146"/>
                  </a:lnTo>
                  <a:lnTo>
                    <a:pt x="90" y="147"/>
                  </a:lnTo>
                  <a:lnTo>
                    <a:pt x="89" y="148"/>
                  </a:lnTo>
                  <a:lnTo>
                    <a:pt x="89" y="149"/>
                  </a:lnTo>
                  <a:lnTo>
                    <a:pt x="89" y="150"/>
                  </a:lnTo>
                  <a:lnTo>
                    <a:pt x="89" y="151"/>
                  </a:lnTo>
                  <a:lnTo>
                    <a:pt x="88" y="151"/>
                  </a:lnTo>
                  <a:lnTo>
                    <a:pt x="88" y="152"/>
                  </a:lnTo>
                  <a:lnTo>
                    <a:pt x="89" y="153"/>
                  </a:lnTo>
                  <a:lnTo>
                    <a:pt x="88" y="153"/>
                  </a:lnTo>
                  <a:lnTo>
                    <a:pt x="88" y="154"/>
                  </a:lnTo>
                  <a:lnTo>
                    <a:pt x="87" y="154"/>
                  </a:lnTo>
                  <a:lnTo>
                    <a:pt x="87" y="155"/>
                  </a:lnTo>
                  <a:lnTo>
                    <a:pt x="86" y="155"/>
                  </a:lnTo>
                  <a:lnTo>
                    <a:pt x="85" y="155"/>
                  </a:lnTo>
                  <a:lnTo>
                    <a:pt x="85" y="156"/>
                  </a:lnTo>
                  <a:lnTo>
                    <a:pt x="84" y="156"/>
                  </a:lnTo>
                  <a:lnTo>
                    <a:pt x="84" y="157"/>
                  </a:lnTo>
                  <a:lnTo>
                    <a:pt x="84" y="158"/>
                  </a:lnTo>
                  <a:lnTo>
                    <a:pt x="83" y="158"/>
                  </a:lnTo>
                  <a:lnTo>
                    <a:pt x="82" y="158"/>
                  </a:lnTo>
                  <a:lnTo>
                    <a:pt x="81" y="158"/>
                  </a:lnTo>
                  <a:lnTo>
                    <a:pt x="81" y="159"/>
                  </a:lnTo>
                  <a:lnTo>
                    <a:pt x="80" y="159"/>
                  </a:lnTo>
                  <a:lnTo>
                    <a:pt x="79" y="159"/>
                  </a:lnTo>
                  <a:lnTo>
                    <a:pt x="79" y="160"/>
                  </a:lnTo>
                  <a:lnTo>
                    <a:pt x="78" y="160"/>
                  </a:lnTo>
                  <a:lnTo>
                    <a:pt x="77" y="161"/>
                  </a:lnTo>
                  <a:lnTo>
                    <a:pt x="77" y="162"/>
                  </a:lnTo>
                  <a:lnTo>
                    <a:pt x="78" y="162"/>
                  </a:lnTo>
                  <a:lnTo>
                    <a:pt x="77" y="163"/>
                  </a:lnTo>
                  <a:lnTo>
                    <a:pt x="77" y="164"/>
                  </a:lnTo>
                  <a:lnTo>
                    <a:pt x="77" y="165"/>
                  </a:lnTo>
                  <a:lnTo>
                    <a:pt x="77" y="166"/>
                  </a:lnTo>
                  <a:lnTo>
                    <a:pt x="78" y="166"/>
                  </a:lnTo>
                  <a:lnTo>
                    <a:pt x="79" y="167"/>
                  </a:lnTo>
                  <a:lnTo>
                    <a:pt x="79" y="168"/>
                  </a:lnTo>
                  <a:lnTo>
                    <a:pt x="78" y="169"/>
                  </a:lnTo>
                  <a:lnTo>
                    <a:pt x="78" y="170"/>
                  </a:lnTo>
                  <a:lnTo>
                    <a:pt x="77" y="171"/>
                  </a:lnTo>
                  <a:lnTo>
                    <a:pt x="77" y="172"/>
                  </a:lnTo>
                  <a:lnTo>
                    <a:pt x="77" y="173"/>
                  </a:lnTo>
                  <a:lnTo>
                    <a:pt x="77" y="174"/>
                  </a:lnTo>
                  <a:lnTo>
                    <a:pt x="76" y="174"/>
                  </a:lnTo>
                  <a:lnTo>
                    <a:pt x="75" y="173"/>
                  </a:lnTo>
                  <a:lnTo>
                    <a:pt x="74" y="173"/>
                  </a:lnTo>
                  <a:lnTo>
                    <a:pt x="73" y="172"/>
                  </a:lnTo>
                  <a:lnTo>
                    <a:pt x="73" y="171"/>
                  </a:lnTo>
                  <a:lnTo>
                    <a:pt x="72" y="170"/>
                  </a:lnTo>
                  <a:lnTo>
                    <a:pt x="72" y="169"/>
                  </a:lnTo>
                  <a:lnTo>
                    <a:pt x="71" y="168"/>
                  </a:lnTo>
                  <a:lnTo>
                    <a:pt x="70" y="167"/>
                  </a:lnTo>
                  <a:lnTo>
                    <a:pt x="69" y="167"/>
                  </a:lnTo>
                  <a:lnTo>
                    <a:pt x="69" y="166"/>
                  </a:lnTo>
                  <a:lnTo>
                    <a:pt x="68" y="167"/>
                  </a:lnTo>
                  <a:lnTo>
                    <a:pt x="67" y="167"/>
                  </a:lnTo>
                  <a:lnTo>
                    <a:pt x="66" y="167"/>
                  </a:lnTo>
                  <a:lnTo>
                    <a:pt x="65" y="166"/>
                  </a:lnTo>
                  <a:lnTo>
                    <a:pt x="64" y="166"/>
                  </a:lnTo>
                  <a:lnTo>
                    <a:pt x="64" y="165"/>
                  </a:lnTo>
                  <a:lnTo>
                    <a:pt x="63" y="166"/>
                  </a:lnTo>
                  <a:lnTo>
                    <a:pt x="63" y="167"/>
                  </a:lnTo>
                  <a:lnTo>
                    <a:pt x="63" y="168"/>
                  </a:lnTo>
                  <a:lnTo>
                    <a:pt x="64" y="168"/>
                  </a:lnTo>
                  <a:lnTo>
                    <a:pt x="64" y="169"/>
                  </a:lnTo>
                  <a:lnTo>
                    <a:pt x="64" y="170"/>
                  </a:lnTo>
                  <a:lnTo>
                    <a:pt x="65" y="170"/>
                  </a:lnTo>
                  <a:lnTo>
                    <a:pt x="64" y="171"/>
                  </a:lnTo>
                  <a:lnTo>
                    <a:pt x="64" y="172"/>
                  </a:lnTo>
                  <a:lnTo>
                    <a:pt x="64" y="173"/>
                  </a:lnTo>
                  <a:lnTo>
                    <a:pt x="65" y="173"/>
                  </a:lnTo>
                  <a:lnTo>
                    <a:pt x="66" y="173"/>
                  </a:lnTo>
                  <a:lnTo>
                    <a:pt x="65" y="174"/>
                  </a:lnTo>
                  <a:lnTo>
                    <a:pt x="65" y="175"/>
                  </a:lnTo>
                  <a:lnTo>
                    <a:pt x="64" y="176"/>
                  </a:lnTo>
                  <a:lnTo>
                    <a:pt x="63" y="176"/>
                  </a:lnTo>
                  <a:lnTo>
                    <a:pt x="62" y="176"/>
                  </a:lnTo>
                  <a:lnTo>
                    <a:pt x="61" y="176"/>
                  </a:lnTo>
                  <a:lnTo>
                    <a:pt x="60" y="176"/>
                  </a:lnTo>
                  <a:lnTo>
                    <a:pt x="59" y="176"/>
                  </a:lnTo>
                  <a:lnTo>
                    <a:pt x="58" y="176"/>
                  </a:lnTo>
                  <a:lnTo>
                    <a:pt x="57" y="176"/>
                  </a:lnTo>
                  <a:lnTo>
                    <a:pt x="56" y="176"/>
                  </a:lnTo>
                  <a:lnTo>
                    <a:pt x="55" y="177"/>
                  </a:lnTo>
                  <a:lnTo>
                    <a:pt x="54" y="177"/>
                  </a:lnTo>
                  <a:lnTo>
                    <a:pt x="53" y="178"/>
                  </a:lnTo>
                  <a:lnTo>
                    <a:pt x="52" y="178"/>
                  </a:lnTo>
                  <a:lnTo>
                    <a:pt x="52" y="179"/>
                  </a:lnTo>
                  <a:lnTo>
                    <a:pt x="51" y="180"/>
                  </a:lnTo>
                  <a:lnTo>
                    <a:pt x="50" y="181"/>
                  </a:lnTo>
                  <a:lnTo>
                    <a:pt x="50" y="182"/>
                  </a:lnTo>
                  <a:lnTo>
                    <a:pt x="50" y="183"/>
                  </a:lnTo>
                  <a:lnTo>
                    <a:pt x="51" y="184"/>
                  </a:lnTo>
                  <a:lnTo>
                    <a:pt x="50" y="185"/>
                  </a:lnTo>
                  <a:lnTo>
                    <a:pt x="49" y="185"/>
                  </a:lnTo>
                  <a:lnTo>
                    <a:pt x="49" y="186"/>
                  </a:lnTo>
                  <a:lnTo>
                    <a:pt x="50" y="186"/>
                  </a:lnTo>
                  <a:lnTo>
                    <a:pt x="49" y="187"/>
                  </a:lnTo>
                  <a:lnTo>
                    <a:pt x="50" y="188"/>
                  </a:lnTo>
                  <a:lnTo>
                    <a:pt x="50" y="189"/>
                  </a:lnTo>
                  <a:lnTo>
                    <a:pt x="50" y="190"/>
                  </a:lnTo>
                  <a:lnTo>
                    <a:pt x="50" y="191"/>
                  </a:lnTo>
                  <a:lnTo>
                    <a:pt x="51" y="192"/>
                  </a:lnTo>
                  <a:lnTo>
                    <a:pt x="51" y="193"/>
                  </a:lnTo>
                  <a:lnTo>
                    <a:pt x="52" y="194"/>
                  </a:lnTo>
                  <a:lnTo>
                    <a:pt x="52" y="195"/>
                  </a:lnTo>
                  <a:lnTo>
                    <a:pt x="53" y="195"/>
                  </a:lnTo>
                  <a:lnTo>
                    <a:pt x="54" y="195"/>
                  </a:lnTo>
                  <a:lnTo>
                    <a:pt x="55" y="194"/>
                  </a:lnTo>
                  <a:lnTo>
                    <a:pt x="56" y="195"/>
                  </a:lnTo>
                  <a:lnTo>
                    <a:pt x="56" y="196"/>
                  </a:lnTo>
                  <a:lnTo>
                    <a:pt x="55" y="197"/>
                  </a:lnTo>
                  <a:lnTo>
                    <a:pt x="55" y="198"/>
                  </a:lnTo>
                  <a:lnTo>
                    <a:pt x="56" y="199"/>
                  </a:lnTo>
                  <a:lnTo>
                    <a:pt x="57" y="199"/>
                  </a:lnTo>
                  <a:lnTo>
                    <a:pt x="57" y="198"/>
                  </a:lnTo>
                  <a:lnTo>
                    <a:pt x="58" y="197"/>
                  </a:lnTo>
                  <a:lnTo>
                    <a:pt x="59" y="197"/>
                  </a:lnTo>
                  <a:lnTo>
                    <a:pt x="60" y="198"/>
                  </a:lnTo>
                  <a:lnTo>
                    <a:pt x="61" y="198"/>
                  </a:lnTo>
                  <a:lnTo>
                    <a:pt x="61" y="199"/>
                  </a:lnTo>
                  <a:lnTo>
                    <a:pt x="60" y="199"/>
                  </a:lnTo>
                  <a:lnTo>
                    <a:pt x="60" y="200"/>
                  </a:lnTo>
                  <a:lnTo>
                    <a:pt x="60" y="201"/>
                  </a:lnTo>
                  <a:lnTo>
                    <a:pt x="60" y="202"/>
                  </a:lnTo>
                  <a:lnTo>
                    <a:pt x="60" y="203"/>
                  </a:lnTo>
                  <a:lnTo>
                    <a:pt x="60" y="204"/>
                  </a:lnTo>
                  <a:lnTo>
                    <a:pt x="60" y="205"/>
                  </a:lnTo>
                  <a:lnTo>
                    <a:pt x="59" y="205"/>
                  </a:lnTo>
                  <a:lnTo>
                    <a:pt x="58" y="205"/>
                  </a:lnTo>
                  <a:lnTo>
                    <a:pt x="57" y="205"/>
                  </a:lnTo>
                  <a:lnTo>
                    <a:pt x="56" y="205"/>
                  </a:lnTo>
                  <a:lnTo>
                    <a:pt x="56" y="206"/>
                  </a:lnTo>
                  <a:lnTo>
                    <a:pt x="55" y="207"/>
                  </a:lnTo>
                  <a:lnTo>
                    <a:pt x="54" y="208"/>
                  </a:lnTo>
                  <a:lnTo>
                    <a:pt x="53" y="209"/>
                  </a:lnTo>
                  <a:lnTo>
                    <a:pt x="53" y="210"/>
                  </a:lnTo>
                  <a:lnTo>
                    <a:pt x="52" y="210"/>
                  </a:lnTo>
                  <a:lnTo>
                    <a:pt x="52" y="211"/>
                  </a:lnTo>
                  <a:lnTo>
                    <a:pt x="52" y="212"/>
                  </a:lnTo>
                  <a:lnTo>
                    <a:pt x="52" y="213"/>
                  </a:lnTo>
                  <a:lnTo>
                    <a:pt x="51" y="213"/>
                  </a:lnTo>
                  <a:lnTo>
                    <a:pt x="51" y="214"/>
                  </a:lnTo>
                  <a:lnTo>
                    <a:pt x="50" y="214"/>
                  </a:lnTo>
                  <a:lnTo>
                    <a:pt x="49" y="214"/>
                  </a:lnTo>
                  <a:lnTo>
                    <a:pt x="49" y="215"/>
                  </a:lnTo>
                  <a:lnTo>
                    <a:pt x="49" y="216"/>
                  </a:lnTo>
                  <a:lnTo>
                    <a:pt x="49" y="217"/>
                  </a:lnTo>
                  <a:lnTo>
                    <a:pt x="49" y="218"/>
                  </a:lnTo>
                  <a:lnTo>
                    <a:pt x="48" y="218"/>
                  </a:lnTo>
                  <a:lnTo>
                    <a:pt x="48" y="219"/>
                  </a:lnTo>
                  <a:lnTo>
                    <a:pt x="47" y="220"/>
                  </a:lnTo>
                  <a:lnTo>
                    <a:pt x="47" y="222"/>
                  </a:lnTo>
                  <a:lnTo>
                    <a:pt x="46" y="222"/>
                  </a:lnTo>
                  <a:lnTo>
                    <a:pt x="46" y="223"/>
                  </a:lnTo>
                  <a:lnTo>
                    <a:pt x="46" y="224"/>
                  </a:lnTo>
                  <a:lnTo>
                    <a:pt x="46" y="225"/>
                  </a:lnTo>
                  <a:lnTo>
                    <a:pt x="46" y="226"/>
                  </a:lnTo>
                  <a:lnTo>
                    <a:pt x="45" y="226"/>
                  </a:lnTo>
                  <a:lnTo>
                    <a:pt x="45" y="227"/>
                  </a:lnTo>
                  <a:lnTo>
                    <a:pt x="44" y="227"/>
                  </a:lnTo>
                  <a:lnTo>
                    <a:pt x="44" y="228"/>
                  </a:lnTo>
                  <a:lnTo>
                    <a:pt x="43" y="229"/>
                  </a:lnTo>
                  <a:lnTo>
                    <a:pt x="42" y="230"/>
                  </a:lnTo>
                  <a:lnTo>
                    <a:pt x="42" y="231"/>
                  </a:lnTo>
                  <a:lnTo>
                    <a:pt x="41" y="231"/>
                  </a:lnTo>
                  <a:lnTo>
                    <a:pt x="41" y="232"/>
                  </a:lnTo>
                  <a:lnTo>
                    <a:pt x="40" y="233"/>
                  </a:lnTo>
                  <a:lnTo>
                    <a:pt x="40" y="234"/>
                  </a:lnTo>
                  <a:lnTo>
                    <a:pt x="40" y="235"/>
                  </a:lnTo>
                  <a:lnTo>
                    <a:pt x="39" y="235"/>
                  </a:lnTo>
                  <a:lnTo>
                    <a:pt x="38" y="235"/>
                  </a:lnTo>
                  <a:lnTo>
                    <a:pt x="38" y="236"/>
                  </a:lnTo>
                  <a:lnTo>
                    <a:pt x="38" y="237"/>
                  </a:lnTo>
                  <a:lnTo>
                    <a:pt x="37" y="238"/>
                  </a:lnTo>
                  <a:lnTo>
                    <a:pt x="37" y="239"/>
                  </a:lnTo>
                  <a:lnTo>
                    <a:pt x="37" y="240"/>
                  </a:lnTo>
                  <a:lnTo>
                    <a:pt x="37" y="241"/>
                  </a:lnTo>
                  <a:lnTo>
                    <a:pt x="37" y="242"/>
                  </a:lnTo>
                  <a:lnTo>
                    <a:pt x="38" y="242"/>
                  </a:lnTo>
                  <a:lnTo>
                    <a:pt x="38" y="243"/>
                  </a:lnTo>
                  <a:lnTo>
                    <a:pt x="37" y="243"/>
                  </a:lnTo>
                  <a:lnTo>
                    <a:pt x="37" y="244"/>
                  </a:lnTo>
                  <a:lnTo>
                    <a:pt x="38" y="245"/>
                  </a:lnTo>
                  <a:lnTo>
                    <a:pt x="37" y="246"/>
                  </a:lnTo>
                  <a:lnTo>
                    <a:pt x="37" y="247"/>
                  </a:lnTo>
                  <a:lnTo>
                    <a:pt x="36" y="247"/>
                  </a:lnTo>
                  <a:lnTo>
                    <a:pt x="35" y="248"/>
                  </a:lnTo>
                  <a:lnTo>
                    <a:pt x="35" y="249"/>
                  </a:lnTo>
                  <a:lnTo>
                    <a:pt x="35" y="250"/>
                  </a:lnTo>
                  <a:lnTo>
                    <a:pt x="34" y="250"/>
                  </a:lnTo>
                  <a:lnTo>
                    <a:pt x="34" y="251"/>
                  </a:lnTo>
                  <a:lnTo>
                    <a:pt x="34" y="252"/>
                  </a:lnTo>
                  <a:lnTo>
                    <a:pt x="33" y="252"/>
                  </a:lnTo>
                  <a:lnTo>
                    <a:pt x="32" y="252"/>
                  </a:lnTo>
                  <a:lnTo>
                    <a:pt x="31" y="252"/>
                  </a:lnTo>
                  <a:lnTo>
                    <a:pt x="31" y="251"/>
                  </a:lnTo>
                  <a:lnTo>
                    <a:pt x="30" y="251"/>
                  </a:lnTo>
                  <a:lnTo>
                    <a:pt x="29" y="251"/>
                  </a:lnTo>
                  <a:lnTo>
                    <a:pt x="28" y="251"/>
                  </a:lnTo>
                  <a:lnTo>
                    <a:pt x="28" y="252"/>
                  </a:lnTo>
                  <a:lnTo>
                    <a:pt x="27" y="252"/>
                  </a:lnTo>
                  <a:lnTo>
                    <a:pt x="26" y="252"/>
                  </a:lnTo>
                  <a:lnTo>
                    <a:pt x="25" y="251"/>
                  </a:lnTo>
                  <a:lnTo>
                    <a:pt x="24" y="251"/>
                  </a:lnTo>
                  <a:lnTo>
                    <a:pt x="23" y="251"/>
                  </a:lnTo>
                  <a:lnTo>
                    <a:pt x="22" y="251"/>
                  </a:lnTo>
                  <a:lnTo>
                    <a:pt x="21" y="251"/>
                  </a:lnTo>
                  <a:lnTo>
                    <a:pt x="21" y="252"/>
                  </a:lnTo>
                  <a:lnTo>
                    <a:pt x="20" y="252"/>
                  </a:lnTo>
                  <a:lnTo>
                    <a:pt x="19" y="252"/>
                  </a:lnTo>
                  <a:lnTo>
                    <a:pt x="18" y="252"/>
                  </a:lnTo>
                  <a:lnTo>
                    <a:pt x="17" y="252"/>
                  </a:lnTo>
                  <a:lnTo>
                    <a:pt x="17" y="253"/>
                  </a:lnTo>
                  <a:lnTo>
                    <a:pt x="17" y="254"/>
                  </a:lnTo>
                  <a:lnTo>
                    <a:pt x="16" y="254"/>
                  </a:lnTo>
                  <a:lnTo>
                    <a:pt x="16" y="255"/>
                  </a:lnTo>
                  <a:lnTo>
                    <a:pt x="15" y="255"/>
                  </a:lnTo>
                  <a:lnTo>
                    <a:pt x="15" y="254"/>
                  </a:lnTo>
                  <a:lnTo>
                    <a:pt x="15" y="255"/>
                  </a:lnTo>
                  <a:lnTo>
                    <a:pt x="15" y="254"/>
                  </a:lnTo>
                  <a:lnTo>
                    <a:pt x="14" y="253"/>
                  </a:lnTo>
                  <a:lnTo>
                    <a:pt x="14" y="252"/>
                  </a:lnTo>
                  <a:lnTo>
                    <a:pt x="14" y="251"/>
                  </a:lnTo>
                  <a:lnTo>
                    <a:pt x="13" y="251"/>
                  </a:lnTo>
                  <a:lnTo>
                    <a:pt x="13" y="250"/>
                  </a:lnTo>
                  <a:lnTo>
                    <a:pt x="13" y="249"/>
                  </a:lnTo>
                  <a:lnTo>
                    <a:pt x="12" y="248"/>
                  </a:lnTo>
                  <a:lnTo>
                    <a:pt x="12" y="247"/>
                  </a:lnTo>
                  <a:lnTo>
                    <a:pt x="12" y="246"/>
                  </a:lnTo>
                  <a:lnTo>
                    <a:pt x="12" y="245"/>
                  </a:lnTo>
                  <a:lnTo>
                    <a:pt x="12" y="244"/>
                  </a:lnTo>
                  <a:lnTo>
                    <a:pt x="11" y="244"/>
                  </a:lnTo>
                  <a:lnTo>
                    <a:pt x="11" y="243"/>
                  </a:lnTo>
                  <a:lnTo>
                    <a:pt x="11" y="242"/>
                  </a:lnTo>
                  <a:lnTo>
                    <a:pt x="10" y="241"/>
                  </a:lnTo>
                  <a:lnTo>
                    <a:pt x="10" y="240"/>
                  </a:lnTo>
                  <a:lnTo>
                    <a:pt x="10" y="239"/>
                  </a:lnTo>
                  <a:lnTo>
                    <a:pt x="9" y="239"/>
                  </a:lnTo>
                  <a:lnTo>
                    <a:pt x="9" y="238"/>
                  </a:lnTo>
                  <a:lnTo>
                    <a:pt x="9" y="237"/>
                  </a:lnTo>
                  <a:lnTo>
                    <a:pt x="8" y="237"/>
                  </a:lnTo>
                  <a:lnTo>
                    <a:pt x="8" y="236"/>
                  </a:lnTo>
                  <a:lnTo>
                    <a:pt x="8" y="235"/>
                  </a:lnTo>
                  <a:lnTo>
                    <a:pt x="8" y="234"/>
                  </a:lnTo>
                  <a:lnTo>
                    <a:pt x="7" y="234"/>
                  </a:lnTo>
                  <a:lnTo>
                    <a:pt x="7" y="233"/>
                  </a:lnTo>
                  <a:lnTo>
                    <a:pt x="7" y="232"/>
                  </a:lnTo>
                  <a:lnTo>
                    <a:pt x="6" y="231"/>
                  </a:lnTo>
                  <a:lnTo>
                    <a:pt x="6" y="230"/>
                  </a:lnTo>
                  <a:lnTo>
                    <a:pt x="6" y="229"/>
                  </a:lnTo>
                  <a:lnTo>
                    <a:pt x="6" y="228"/>
                  </a:lnTo>
                  <a:lnTo>
                    <a:pt x="6" y="227"/>
                  </a:lnTo>
                  <a:lnTo>
                    <a:pt x="6" y="226"/>
                  </a:lnTo>
                  <a:lnTo>
                    <a:pt x="6" y="225"/>
                  </a:lnTo>
                  <a:lnTo>
                    <a:pt x="6" y="224"/>
                  </a:lnTo>
                  <a:lnTo>
                    <a:pt x="5" y="223"/>
                  </a:lnTo>
                  <a:lnTo>
                    <a:pt x="5" y="222"/>
                  </a:lnTo>
                  <a:lnTo>
                    <a:pt x="5" y="221"/>
                  </a:lnTo>
                  <a:lnTo>
                    <a:pt x="4" y="220"/>
                  </a:lnTo>
                  <a:lnTo>
                    <a:pt x="3" y="220"/>
                  </a:lnTo>
                  <a:lnTo>
                    <a:pt x="3" y="219"/>
                  </a:lnTo>
                  <a:lnTo>
                    <a:pt x="2" y="219"/>
                  </a:lnTo>
                  <a:lnTo>
                    <a:pt x="2" y="218"/>
                  </a:lnTo>
                  <a:lnTo>
                    <a:pt x="2" y="217"/>
                  </a:lnTo>
                  <a:lnTo>
                    <a:pt x="2" y="216"/>
                  </a:lnTo>
                  <a:lnTo>
                    <a:pt x="1" y="216"/>
                  </a:lnTo>
                  <a:lnTo>
                    <a:pt x="1" y="215"/>
                  </a:lnTo>
                  <a:lnTo>
                    <a:pt x="0" y="214"/>
                  </a:lnTo>
                  <a:lnTo>
                    <a:pt x="0" y="213"/>
                  </a:lnTo>
                  <a:lnTo>
                    <a:pt x="0" y="212"/>
                  </a:lnTo>
                  <a:lnTo>
                    <a:pt x="1" y="212"/>
                  </a:lnTo>
                  <a:lnTo>
                    <a:pt x="1" y="211"/>
                  </a:lnTo>
                  <a:lnTo>
                    <a:pt x="2" y="211"/>
                  </a:lnTo>
                  <a:lnTo>
                    <a:pt x="3" y="210"/>
                  </a:lnTo>
                  <a:lnTo>
                    <a:pt x="4" y="210"/>
                  </a:lnTo>
                  <a:lnTo>
                    <a:pt x="5" y="209"/>
                  </a:lnTo>
                  <a:lnTo>
                    <a:pt x="6" y="208"/>
                  </a:lnTo>
                  <a:lnTo>
                    <a:pt x="6" y="207"/>
                  </a:lnTo>
                  <a:lnTo>
                    <a:pt x="7" y="207"/>
                  </a:lnTo>
                  <a:lnTo>
                    <a:pt x="8" y="207"/>
                  </a:lnTo>
                  <a:lnTo>
                    <a:pt x="9" y="207"/>
                  </a:lnTo>
                  <a:lnTo>
                    <a:pt x="10" y="207"/>
                  </a:lnTo>
                  <a:lnTo>
                    <a:pt x="11" y="207"/>
                  </a:lnTo>
                  <a:lnTo>
                    <a:pt x="11" y="206"/>
                  </a:lnTo>
                  <a:lnTo>
                    <a:pt x="12" y="206"/>
                  </a:lnTo>
                  <a:lnTo>
                    <a:pt x="13" y="205"/>
                  </a:lnTo>
                  <a:lnTo>
                    <a:pt x="14" y="204"/>
                  </a:lnTo>
                  <a:lnTo>
                    <a:pt x="15" y="204"/>
                  </a:lnTo>
                  <a:lnTo>
                    <a:pt x="15" y="203"/>
                  </a:lnTo>
                  <a:lnTo>
                    <a:pt x="16" y="203"/>
                  </a:lnTo>
                  <a:lnTo>
                    <a:pt x="16" y="202"/>
                  </a:lnTo>
                  <a:lnTo>
                    <a:pt x="17" y="202"/>
                  </a:lnTo>
                  <a:lnTo>
                    <a:pt x="17" y="201"/>
                  </a:lnTo>
                  <a:lnTo>
                    <a:pt x="18" y="201"/>
                  </a:lnTo>
                  <a:lnTo>
                    <a:pt x="18" y="200"/>
                  </a:lnTo>
                  <a:lnTo>
                    <a:pt x="18" y="199"/>
                  </a:lnTo>
                  <a:lnTo>
                    <a:pt x="18" y="198"/>
                  </a:lnTo>
                  <a:lnTo>
                    <a:pt x="19" y="198"/>
                  </a:lnTo>
                  <a:lnTo>
                    <a:pt x="20" y="198"/>
                  </a:lnTo>
                  <a:lnTo>
                    <a:pt x="21" y="198"/>
                  </a:lnTo>
                  <a:lnTo>
                    <a:pt x="21" y="199"/>
                  </a:lnTo>
                  <a:lnTo>
                    <a:pt x="22" y="199"/>
                  </a:lnTo>
                  <a:lnTo>
                    <a:pt x="23" y="200"/>
                  </a:lnTo>
                  <a:lnTo>
                    <a:pt x="24" y="200"/>
                  </a:lnTo>
                  <a:lnTo>
                    <a:pt x="25" y="200"/>
                  </a:lnTo>
                  <a:lnTo>
                    <a:pt x="25" y="199"/>
                  </a:lnTo>
                  <a:lnTo>
                    <a:pt x="24" y="199"/>
                  </a:lnTo>
                  <a:lnTo>
                    <a:pt x="24" y="198"/>
                  </a:lnTo>
                  <a:lnTo>
                    <a:pt x="23" y="197"/>
                  </a:lnTo>
                  <a:lnTo>
                    <a:pt x="22" y="197"/>
                  </a:lnTo>
                  <a:lnTo>
                    <a:pt x="22" y="196"/>
                  </a:lnTo>
                  <a:lnTo>
                    <a:pt x="21" y="196"/>
                  </a:lnTo>
                  <a:lnTo>
                    <a:pt x="21" y="195"/>
                  </a:lnTo>
                  <a:lnTo>
                    <a:pt x="20" y="194"/>
                  </a:lnTo>
                  <a:lnTo>
                    <a:pt x="19" y="194"/>
                  </a:lnTo>
                  <a:lnTo>
                    <a:pt x="19" y="193"/>
                  </a:lnTo>
                  <a:lnTo>
                    <a:pt x="18" y="192"/>
                  </a:lnTo>
                  <a:lnTo>
                    <a:pt x="18" y="191"/>
                  </a:lnTo>
                  <a:lnTo>
                    <a:pt x="17" y="191"/>
                  </a:lnTo>
                  <a:lnTo>
                    <a:pt x="16" y="190"/>
                  </a:lnTo>
                  <a:lnTo>
                    <a:pt x="16" y="189"/>
                  </a:lnTo>
                  <a:lnTo>
                    <a:pt x="16" y="188"/>
                  </a:lnTo>
                  <a:lnTo>
                    <a:pt x="16" y="189"/>
                  </a:lnTo>
                  <a:lnTo>
                    <a:pt x="15" y="189"/>
                  </a:lnTo>
                  <a:lnTo>
                    <a:pt x="15" y="188"/>
                  </a:lnTo>
                  <a:lnTo>
                    <a:pt x="15" y="187"/>
                  </a:lnTo>
                  <a:lnTo>
                    <a:pt x="15" y="186"/>
                  </a:lnTo>
                  <a:lnTo>
                    <a:pt x="15" y="185"/>
                  </a:lnTo>
                  <a:lnTo>
                    <a:pt x="15" y="184"/>
                  </a:lnTo>
                  <a:lnTo>
                    <a:pt x="15" y="183"/>
                  </a:lnTo>
                  <a:lnTo>
                    <a:pt x="16" y="183"/>
                  </a:lnTo>
                  <a:lnTo>
                    <a:pt x="17" y="182"/>
                  </a:lnTo>
                  <a:lnTo>
                    <a:pt x="17" y="181"/>
                  </a:lnTo>
                  <a:lnTo>
                    <a:pt x="18" y="181"/>
                  </a:lnTo>
                  <a:lnTo>
                    <a:pt x="18" y="180"/>
                  </a:lnTo>
                  <a:lnTo>
                    <a:pt x="19" y="179"/>
                  </a:lnTo>
                  <a:lnTo>
                    <a:pt x="19" y="178"/>
                  </a:lnTo>
                  <a:lnTo>
                    <a:pt x="20" y="177"/>
                  </a:lnTo>
                  <a:lnTo>
                    <a:pt x="20" y="176"/>
                  </a:lnTo>
                  <a:lnTo>
                    <a:pt x="20" y="175"/>
                  </a:lnTo>
                  <a:lnTo>
                    <a:pt x="21" y="175"/>
                  </a:lnTo>
                  <a:lnTo>
                    <a:pt x="22" y="175"/>
                  </a:lnTo>
                  <a:lnTo>
                    <a:pt x="22" y="174"/>
                  </a:lnTo>
                  <a:lnTo>
                    <a:pt x="23" y="174"/>
                  </a:lnTo>
                  <a:lnTo>
                    <a:pt x="24" y="174"/>
                  </a:lnTo>
                  <a:lnTo>
                    <a:pt x="25" y="174"/>
                  </a:lnTo>
                  <a:lnTo>
                    <a:pt x="26" y="174"/>
                  </a:lnTo>
                  <a:lnTo>
                    <a:pt x="27" y="174"/>
                  </a:lnTo>
                  <a:lnTo>
                    <a:pt x="28" y="174"/>
                  </a:lnTo>
                  <a:lnTo>
                    <a:pt x="29" y="174"/>
                  </a:lnTo>
                  <a:lnTo>
                    <a:pt x="30" y="174"/>
                  </a:lnTo>
                  <a:lnTo>
                    <a:pt x="31" y="174"/>
                  </a:lnTo>
                  <a:lnTo>
                    <a:pt x="31" y="173"/>
                  </a:lnTo>
                  <a:lnTo>
                    <a:pt x="32" y="173"/>
                  </a:lnTo>
                  <a:lnTo>
                    <a:pt x="32" y="172"/>
                  </a:lnTo>
                  <a:lnTo>
                    <a:pt x="33" y="172"/>
                  </a:lnTo>
                  <a:lnTo>
                    <a:pt x="34" y="172"/>
                  </a:lnTo>
                  <a:lnTo>
                    <a:pt x="34" y="171"/>
                  </a:lnTo>
                  <a:lnTo>
                    <a:pt x="35" y="171"/>
                  </a:lnTo>
                  <a:lnTo>
                    <a:pt x="35" y="170"/>
                  </a:lnTo>
                  <a:lnTo>
                    <a:pt x="36" y="170"/>
                  </a:lnTo>
                  <a:lnTo>
                    <a:pt x="37" y="169"/>
                  </a:lnTo>
                  <a:lnTo>
                    <a:pt x="38" y="169"/>
                  </a:lnTo>
                  <a:lnTo>
                    <a:pt x="38" y="168"/>
                  </a:lnTo>
                  <a:lnTo>
                    <a:pt x="38" y="167"/>
                  </a:lnTo>
                  <a:lnTo>
                    <a:pt x="37" y="167"/>
                  </a:lnTo>
                  <a:lnTo>
                    <a:pt x="36" y="167"/>
                  </a:lnTo>
                  <a:lnTo>
                    <a:pt x="35" y="167"/>
                  </a:lnTo>
                  <a:lnTo>
                    <a:pt x="34" y="167"/>
                  </a:lnTo>
                  <a:lnTo>
                    <a:pt x="33" y="167"/>
                  </a:lnTo>
                  <a:lnTo>
                    <a:pt x="32" y="166"/>
                  </a:lnTo>
                  <a:lnTo>
                    <a:pt x="31" y="166"/>
                  </a:lnTo>
                  <a:lnTo>
                    <a:pt x="30" y="166"/>
                  </a:lnTo>
                  <a:lnTo>
                    <a:pt x="29" y="166"/>
                  </a:lnTo>
                  <a:lnTo>
                    <a:pt x="29" y="165"/>
                  </a:lnTo>
                  <a:lnTo>
                    <a:pt x="30" y="165"/>
                  </a:lnTo>
                  <a:lnTo>
                    <a:pt x="29" y="164"/>
                  </a:lnTo>
                  <a:lnTo>
                    <a:pt x="28" y="165"/>
                  </a:lnTo>
                  <a:lnTo>
                    <a:pt x="28" y="164"/>
                  </a:lnTo>
                  <a:lnTo>
                    <a:pt x="27" y="164"/>
                  </a:lnTo>
                  <a:lnTo>
                    <a:pt x="26" y="164"/>
                  </a:lnTo>
                  <a:lnTo>
                    <a:pt x="25" y="164"/>
                  </a:lnTo>
                  <a:lnTo>
                    <a:pt x="25" y="163"/>
                  </a:lnTo>
                  <a:lnTo>
                    <a:pt x="24" y="163"/>
                  </a:lnTo>
                  <a:lnTo>
                    <a:pt x="24" y="162"/>
                  </a:lnTo>
                  <a:lnTo>
                    <a:pt x="23" y="162"/>
                  </a:lnTo>
                  <a:lnTo>
                    <a:pt x="23" y="161"/>
                  </a:lnTo>
                  <a:lnTo>
                    <a:pt x="22" y="161"/>
                  </a:lnTo>
                  <a:lnTo>
                    <a:pt x="22" y="160"/>
                  </a:lnTo>
                  <a:lnTo>
                    <a:pt x="21" y="160"/>
                  </a:lnTo>
                  <a:lnTo>
                    <a:pt x="21" y="159"/>
                  </a:lnTo>
                  <a:lnTo>
                    <a:pt x="20" y="159"/>
                  </a:lnTo>
                  <a:lnTo>
                    <a:pt x="20" y="158"/>
                  </a:lnTo>
                  <a:lnTo>
                    <a:pt x="20" y="157"/>
                  </a:lnTo>
                  <a:lnTo>
                    <a:pt x="21" y="157"/>
                  </a:lnTo>
                  <a:lnTo>
                    <a:pt x="22" y="157"/>
                  </a:lnTo>
                  <a:lnTo>
                    <a:pt x="23" y="157"/>
                  </a:lnTo>
                  <a:lnTo>
                    <a:pt x="24" y="157"/>
                  </a:lnTo>
                  <a:lnTo>
                    <a:pt x="25" y="157"/>
                  </a:lnTo>
                  <a:lnTo>
                    <a:pt x="26" y="156"/>
                  </a:lnTo>
                  <a:lnTo>
                    <a:pt x="27" y="155"/>
                  </a:lnTo>
                  <a:lnTo>
                    <a:pt x="28" y="155"/>
                  </a:lnTo>
                  <a:lnTo>
                    <a:pt x="29" y="155"/>
                  </a:lnTo>
                  <a:lnTo>
                    <a:pt x="30" y="154"/>
                  </a:lnTo>
                  <a:lnTo>
                    <a:pt x="31" y="154"/>
                  </a:lnTo>
                  <a:lnTo>
                    <a:pt x="32" y="154"/>
                  </a:lnTo>
                  <a:lnTo>
                    <a:pt x="32" y="153"/>
                  </a:lnTo>
                  <a:lnTo>
                    <a:pt x="32" y="152"/>
                  </a:lnTo>
                  <a:lnTo>
                    <a:pt x="32" y="151"/>
                  </a:lnTo>
                  <a:lnTo>
                    <a:pt x="32" y="150"/>
                  </a:lnTo>
                  <a:lnTo>
                    <a:pt x="33" y="150"/>
                  </a:lnTo>
                  <a:lnTo>
                    <a:pt x="34" y="150"/>
                  </a:lnTo>
                  <a:lnTo>
                    <a:pt x="35" y="150"/>
                  </a:lnTo>
                  <a:lnTo>
                    <a:pt x="36" y="151"/>
                  </a:lnTo>
                  <a:lnTo>
                    <a:pt x="37" y="151"/>
                  </a:lnTo>
                  <a:lnTo>
                    <a:pt x="38" y="151"/>
                  </a:lnTo>
                  <a:lnTo>
                    <a:pt x="39" y="151"/>
                  </a:lnTo>
                  <a:lnTo>
                    <a:pt x="40" y="151"/>
                  </a:lnTo>
                  <a:lnTo>
                    <a:pt x="40" y="152"/>
                  </a:lnTo>
                  <a:lnTo>
                    <a:pt x="41" y="152"/>
                  </a:lnTo>
                  <a:lnTo>
                    <a:pt x="41" y="151"/>
                  </a:lnTo>
                  <a:lnTo>
                    <a:pt x="42" y="151"/>
                  </a:lnTo>
                  <a:lnTo>
                    <a:pt x="43" y="152"/>
                  </a:lnTo>
                  <a:lnTo>
                    <a:pt x="44" y="152"/>
                  </a:lnTo>
                  <a:lnTo>
                    <a:pt x="44" y="151"/>
                  </a:lnTo>
                  <a:lnTo>
                    <a:pt x="45" y="151"/>
                  </a:lnTo>
                  <a:lnTo>
                    <a:pt x="46" y="151"/>
                  </a:lnTo>
                  <a:lnTo>
                    <a:pt x="46" y="150"/>
                  </a:lnTo>
                  <a:lnTo>
                    <a:pt x="47" y="150"/>
                  </a:lnTo>
                  <a:lnTo>
                    <a:pt x="48" y="150"/>
                  </a:lnTo>
                  <a:lnTo>
                    <a:pt x="49" y="150"/>
                  </a:lnTo>
                  <a:lnTo>
                    <a:pt x="49" y="149"/>
                  </a:lnTo>
                  <a:lnTo>
                    <a:pt x="48" y="149"/>
                  </a:lnTo>
                  <a:lnTo>
                    <a:pt x="48" y="148"/>
                  </a:lnTo>
                  <a:lnTo>
                    <a:pt x="49" y="148"/>
                  </a:lnTo>
                  <a:lnTo>
                    <a:pt x="50" y="148"/>
                  </a:lnTo>
                  <a:lnTo>
                    <a:pt x="50" y="147"/>
                  </a:lnTo>
                  <a:lnTo>
                    <a:pt x="51" y="147"/>
                  </a:lnTo>
                  <a:lnTo>
                    <a:pt x="51" y="146"/>
                  </a:lnTo>
                  <a:lnTo>
                    <a:pt x="50" y="146"/>
                  </a:lnTo>
                  <a:lnTo>
                    <a:pt x="50" y="145"/>
                  </a:lnTo>
                  <a:lnTo>
                    <a:pt x="50" y="144"/>
                  </a:lnTo>
                  <a:lnTo>
                    <a:pt x="50" y="143"/>
                  </a:lnTo>
                  <a:lnTo>
                    <a:pt x="51" y="143"/>
                  </a:lnTo>
                  <a:lnTo>
                    <a:pt x="52" y="143"/>
                  </a:lnTo>
                  <a:lnTo>
                    <a:pt x="52" y="144"/>
                  </a:lnTo>
                  <a:lnTo>
                    <a:pt x="53" y="144"/>
                  </a:lnTo>
                  <a:lnTo>
                    <a:pt x="54" y="144"/>
                  </a:lnTo>
                  <a:lnTo>
                    <a:pt x="54" y="145"/>
                  </a:lnTo>
                  <a:lnTo>
                    <a:pt x="55" y="145"/>
                  </a:lnTo>
                  <a:lnTo>
                    <a:pt x="55" y="146"/>
                  </a:lnTo>
                  <a:lnTo>
                    <a:pt x="56" y="146"/>
                  </a:lnTo>
                  <a:lnTo>
                    <a:pt x="56" y="147"/>
                  </a:lnTo>
                  <a:lnTo>
                    <a:pt x="57" y="147"/>
                  </a:lnTo>
                  <a:lnTo>
                    <a:pt x="58" y="147"/>
                  </a:lnTo>
                  <a:lnTo>
                    <a:pt x="58" y="148"/>
                  </a:lnTo>
                  <a:lnTo>
                    <a:pt x="59" y="148"/>
                  </a:lnTo>
                  <a:lnTo>
                    <a:pt x="60" y="148"/>
                  </a:lnTo>
                  <a:lnTo>
                    <a:pt x="61" y="148"/>
                  </a:lnTo>
                  <a:lnTo>
                    <a:pt x="62" y="148"/>
                  </a:lnTo>
                  <a:lnTo>
                    <a:pt x="63" y="148"/>
                  </a:lnTo>
                  <a:lnTo>
                    <a:pt x="64" y="148"/>
                  </a:lnTo>
                  <a:lnTo>
                    <a:pt x="64" y="147"/>
                  </a:lnTo>
                  <a:lnTo>
                    <a:pt x="65" y="148"/>
                  </a:lnTo>
                  <a:lnTo>
                    <a:pt x="66" y="148"/>
                  </a:lnTo>
                  <a:lnTo>
                    <a:pt x="67" y="148"/>
                  </a:lnTo>
                  <a:lnTo>
                    <a:pt x="68" y="148"/>
                  </a:lnTo>
                  <a:lnTo>
                    <a:pt x="69" y="148"/>
                  </a:lnTo>
                  <a:lnTo>
                    <a:pt x="70" y="148"/>
                  </a:lnTo>
                  <a:lnTo>
                    <a:pt x="71" y="148"/>
                  </a:lnTo>
                  <a:lnTo>
                    <a:pt x="72" y="148"/>
                  </a:lnTo>
                  <a:lnTo>
                    <a:pt x="73" y="148"/>
                  </a:lnTo>
                  <a:lnTo>
                    <a:pt x="74" y="148"/>
                  </a:lnTo>
                  <a:lnTo>
                    <a:pt x="74" y="149"/>
                  </a:lnTo>
                  <a:lnTo>
                    <a:pt x="73" y="149"/>
                  </a:lnTo>
                  <a:lnTo>
                    <a:pt x="73" y="150"/>
                  </a:lnTo>
                  <a:lnTo>
                    <a:pt x="72" y="150"/>
                  </a:lnTo>
                  <a:lnTo>
                    <a:pt x="71" y="150"/>
                  </a:lnTo>
                  <a:lnTo>
                    <a:pt x="71" y="151"/>
                  </a:lnTo>
                  <a:lnTo>
                    <a:pt x="72" y="151"/>
                  </a:lnTo>
                  <a:lnTo>
                    <a:pt x="72" y="152"/>
                  </a:lnTo>
                  <a:lnTo>
                    <a:pt x="73" y="152"/>
                  </a:lnTo>
                  <a:lnTo>
                    <a:pt x="74" y="152"/>
                  </a:lnTo>
                  <a:lnTo>
                    <a:pt x="75" y="152"/>
                  </a:lnTo>
                  <a:lnTo>
                    <a:pt x="76" y="152"/>
                  </a:lnTo>
                  <a:lnTo>
                    <a:pt x="77" y="151"/>
                  </a:lnTo>
                  <a:lnTo>
                    <a:pt x="78" y="151"/>
                  </a:lnTo>
                  <a:lnTo>
                    <a:pt x="79" y="151"/>
                  </a:lnTo>
                  <a:lnTo>
                    <a:pt x="80" y="150"/>
                  </a:lnTo>
                  <a:lnTo>
                    <a:pt x="81" y="150"/>
                  </a:lnTo>
                  <a:lnTo>
                    <a:pt x="82" y="149"/>
                  </a:lnTo>
                  <a:lnTo>
                    <a:pt x="83" y="149"/>
                  </a:lnTo>
                  <a:lnTo>
                    <a:pt x="83" y="148"/>
                  </a:lnTo>
                  <a:lnTo>
                    <a:pt x="82" y="148"/>
                  </a:lnTo>
                  <a:lnTo>
                    <a:pt x="82" y="147"/>
                  </a:lnTo>
                  <a:lnTo>
                    <a:pt x="81" y="147"/>
                  </a:lnTo>
                  <a:lnTo>
                    <a:pt x="81" y="146"/>
                  </a:lnTo>
                  <a:lnTo>
                    <a:pt x="81" y="145"/>
                  </a:lnTo>
                  <a:lnTo>
                    <a:pt x="82" y="145"/>
                  </a:lnTo>
                  <a:lnTo>
                    <a:pt x="83" y="144"/>
                  </a:lnTo>
                  <a:lnTo>
                    <a:pt x="83" y="143"/>
                  </a:lnTo>
                  <a:lnTo>
                    <a:pt x="84" y="143"/>
                  </a:lnTo>
                  <a:lnTo>
                    <a:pt x="84" y="142"/>
                  </a:lnTo>
                  <a:lnTo>
                    <a:pt x="83" y="142"/>
                  </a:lnTo>
                  <a:lnTo>
                    <a:pt x="83" y="141"/>
                  </a:lnTo>
                  <a:lnTo>
                    <a:pt x="82" y="141"/>
                  </a:lnTo>
                  <a:lnTo>
                    <a:pt x="81" y="141"/>
                  </a:lnTo>
                  <a:lnTo>
                    <a:pt x="80" y="141"/>
                  </a:lnTo>
                  <a:lnTo>
                    <a:pt x="80" y="140"/>
                  </a:lnTo>
                  <a:lnTo>
                    <a:pt x="79" y="140"/>
                  </a:lnTo>
                  <a:lnTo>
                    <a:pt x="79" y="139"/>
                  </a:lnTo>
                  <a:lnTo>
                    <a:pt x="78" y="139"/>
                  </a:lnTo>
                  <a:lnTo>
                    <a:pt x="78" y="140"/>
                  </a:lnTo>
                  <a:lnTo>
                    <a:pt x="77" y="140"/>
                  </a:lnTo>
                  <a:lnTo>
                    <a:pt x="77" y="141"/>
                  </a:lnTo>
                  <a:lnTo>
                    <a:pt x="76" y="142"/>
                  </a:lnTo>
                  <a:lnTo>
                    <a:pt x="75" y="142"/>
                  </a:lnTo>
                  <a:lnTo>
                    <a:pt x="74" y="143"/>
                  </a:lnTo>
                  <a:lnTo>
                    <a:pt x="73" y="143"/>
                  </a:lnTo>
                  <a:lnTo>
                    <a:pt x="72" y="143"/>
                  </a:lnTo>
                  <a:lnTo>
                    <a:pt x="72" y="144"/>
                  </a:lnTo>
                  <a:lnTo>
                    <a:pt x="71" y="144"/>
                  </a:lnTo>
                  <a:lnTo>
                    <a:pt x="70" y="144"/>
                  </a:lnTo>
                  <a:lnTo>
                    <a:pt x="69" y="144"/>
                  </a:lnTo>
                  <a:lnTo>
                    <a:pt x="68" y="144"/>
                  </a:lnTo>
                  <a:lnTo>
                    <a:pt x="68" y="143"/>
                  </a:lnTo>
                  <a:lnTo>
                    <a:pt x="67" y="143"/>
                  </a:lnTo>
                  <a:lnTo>
                    <a:pt x="67" y="142"/>
                  </a:lnTo>
                  <a:lnTo>
                    <a:pt x="67" y="141"/>
                  </a:lnTo>
                  <a:lnTo>
                    <a:pt x="68" y="141"/>
                  </a:lnTo>
                  <a:lnTo>
                    <a:pt x="68" y="140"/>
                  </a:lnTo>
                  <a:lnTo>
                    <a:pt x="67" y="140"/>
                  </a:lnTo>
                  <a:lnTo>
                    <a:pt x="67" y="139"/>
                  </a:lnTo>
                  <a:lnTo>
                    <a:pt x="66" y="139"/>
                  </a:lnTo>
                  <a:lnTo>
                    <a:pt x="66" y="138"/>
                  </a:lnTo>
                  <a:lnTo>
                    <a:pt x="65" y="138"/>
                  </a:lnTo>
                  <a:lnTo>
                    <a:pt x="64" y="138"/>
                  </a:lnTo>
                  <a:lnTo>
                    <a:pt x="64" y="137"/>
                  </a:lnTo>
                  <a:lnTo>
                    <a:pt x="64" y="136"/>
                  </a:lnTo>
                  <a:lnTo>
                    <a:pt x="64" y="135"/>
                  </a:lnTo>
                  <a:lnTo>
                    <a:pt x="63" y="134"/>
                  </a:lnTo>
                  <a:lnTo>
                    <a:pt x="63" y="133"/>
                  </a:lnTo>
                  <a:lnTo>
                    <a:pt x="62" y="133"/>
                  </a:lnTo>
                  <a:lnTo>
                    <a:pt x="62" y="132"/>
                  </a:lnTo>
                  <a:lnTo>
                    <a:pt x="61" y="131"/>
                  </a:lnTo>
                  <a:lnTo>
                    <a:pt x="61" y="130"/>
                  </a:lnTo>
                  <a:lnTo>
                    <a:pt x="61" y="129"/>
                  </a:lnTo>
                  <a:lnTo>
                    <a:pt x="62" y="129"/>
                  </a:lnTo>
                  <a:lnTo>
                    <a:pt x="62" y="128"/>
                  </a:lnTo>
                  <a:lnTo>
                    <a:pt x="61" y="128"/>
                  </a:lnTo>
                  <a:lnTo>
                    <a:pt x="61" y="127"/>
                  </a:lnTo>
                  <a:lnTo>
                    <a:pt x="62" y="127"/>
                  </a:lnTo>
                  <a:lnTo>
                    <a:pt x="62" y="126"/>
                  </a:lnTo>
                  <a:lnTo>
                    <a:pt x="62" y="125"/>
                  </a:lnTo>
                  <a:lnTo>
                    <a:pt x="63" y="125"/>
                  </a:lnTo>
                  <a:lnTo>
                    <a:pt x="63" y="124"/>
                  </a:lnTo>
                  <a:lnTo>
                    <a:pt x="64" y="123"/>
                  </a:lnTo>
                  <a:lnTo>
                    <a:pt x="64" y="122"/>
                  </a:lnTo>
                  <a:lnTo>
                    <a:pt x="65" y="122"/>
                  </a:lnTo>
                  <a:lnTo>
                    <a:pt x="66" y="122"/>
                  </a:lnTo>
                  <a:lnTo>
                    <a:pt x="66" y="121"/>
                  </a:lnTo>
                  <a:lnTo>
                    <a:pt x="67" y="121"/>
                  </a:lnTo>
                  <a:lnTo>
                    <a:pt x="67" y="120"/>
                  </a:lnTo>
                  <a:lnTo>
                    <a:pt x="67" y="121"/>
                  </a:lnTo>
                  <a:lnTo>
                    <a:pt x="67" y="120"/>
                  </a:lnTo>
                  <a:lnTo>
                    <a:pt x="68" y="120"/>
                  </a:lnTo>
                  <a:lnTo>
                    <a:pt x="68" y="119"/>
                  </a:lnTo>
                  <a:lnTo>
                    <a:pt x="69" y="119"/>
                  </a:lnTo>
                  <a:lnTo>
                    <a:pt x="69" y="118"/>
                  </a:lnTo>
                  <a:lnTo>
                    <a:pt x="69" y="117"/>
                  </a:lnTo>
                  <a:lnTo>
                    <a:pt x="70" y="116"/>
                  </a:lnTo>
                  <a:lnTo>
                    <a:pt x="71" y="116"/>
                  </a:lnTo>
                  <a:lnTo>
                    <a:pt x="71" y="115"/>
                  </a:lnTo>
                  <a:lnTo>
                    <a:pt x="72" y="115"/>
                  </a:lnTo>
                  <a:lnTo>
                    <a:pt x="73" y="115"/>
                  </a:lnTo>
                  <a:lnTo>
                    <a:pt x="74" y="114"/>
                  </a:lnTo>
                  <a:lnTo>
                    <a:pt x="74" y="113"/>
                  </a:lnTo>
                  <a:lnTo>
                    <a:pt x="75" y="113"/>
                  </a:lnTo>
                  <a:lnTo>
                    <a:pt x="75" y="112"/>
                  </a:lnTo>
                  <a:lnTo>
                    <a:pt x="76" y="112"/>
                  </a:lnTo>
                  <a:lnTo>
                    <a:pt x="76" y="111"/>
                  </a:lnTo>
                  <a:lnTo>
                    <a:pt x="76" y="110"/>
                  </a:lnTo>
                  <a:lnTo>
                    <a:pt x="75" y="110"/>
                  </a:lnTo>
                  <a:lnTo>
                    <a:pt x="75" y="109"/>
                  </a:lnTo>
                  <a:lnTo>
                    <a:pt x="74" y="108"/>
                  </a:lnTo>
                  <a:lnTo>
                    <a:pt x="74" y="107"/>
                  </a:lnTo>
                  <a:lnTo>
                    <a:pt x="74" y="106"/>
                  </a:lnTo>
                  <a:lnTo>
                    <a:pt x="74" y="105"/>
                  </a:lnTo>
                  <a:lnTo>
                    <a:pt x="75" y="105"/>
                  </a:lnTo>
                  <a:lnTo>
                    <a:pt x="75" y="104"/>
                  </a:lnTo>
                  <a:lnTo>
                    <a:pt x="76" y="103"/>
                  </a:lnTo>
                  <a:lnTo>
                    <a:pt x="77" y="102"/>
                  </a:lnTo>
                  <a:lnTo>
                    <a:pt x="78" y="102"/>
                  </a:lnTo>
                  <a:lnTo>
                    <a:pt x="79" y="102"/>
                  </a:lnTo>
                  <a:lnTo>
                    <a:pt x="79" y="101"/>
                  </a:lnTo>
                  <a:lnTo>
                    <a:pt x="79" y="100"/>
                  </a:lnTo>
                  <a:lnTo>
                    <a:pt x="80" y="100"/>
                  </a:lnTo>
                  <a:lnTo>
                    <a:pt x="80" y="99"/>
                  </a:lnTo>
                  <a:lnTo>
                    <a:pt x="79" y="99"/>
                  </a:lnTo>
                  <a:lnTo>
                    <a:pt x="79" y="98"/>
                  </a:lnTo>
                  <a:lnTo>
                    <a:pt x="80" y="98"/>
                  </a:lnTo>
                  <a:lnTo>
                    <a:pt x="80" y="97"/>
                  </a:lnTo>
                  <a:lnTo>
                    <a:pt x="81" y="97"/>
                  </a:lnTo>
                  <a:lnTo>
                    <a:pt x="80" y="96"/>
                  </a:lnTo>
                  <a:lnTo>
                    <a:pt x="79" y="96"/>
                  </a:lnTo>
                  <a:lnTo>
                    <a:pt x="78" y="96"/>
                  </a:lnTo>
                  <a:lnTo>
                    <a:pt x="78" y="95"/>
                  </a:lnTo>
                  <a:lnTo>
                    <a:pt x="77" y="95"/>
                  </a:lnTo>
                  <a:lnTo>
                    <a:pt x="76" y="95"/>
                  </a:lnTo>
                  <a:lnTo>
                    <a:pt x="75" y="95"/>
                  </a:lnTo>
                  <a:lnTo>
                    <a:pt x="74" y="95"/>
                  </a:lnTo>
                  <a:lnTo>
                    <a:pt x="73" y="95"/>
                  </a:lnTo>
                  <a:lnTo>
                    <a:pt x="72" y="94"/>
                  </a:lnTo>
                  <a:lnTo>
                    <a:pt x="72" y="93"/>
                  </a:lnTo>
                  <a:lnTo>
                    <a:pt x="72" y="92"/>
                  </a:lnTo>
                  <a:lnTo>
                    <a:pt x="71" y="92"/>
                  </a:lnTo>
                  <a:lnTo>
                    <a:pt x="71" y="91"/>
                  </a:lnTo>
                  <a:lnTo>
                    <a:pt x="71" y="90"/>
                  </a:lnTo>
                  <a:lnTo>
                    <a:pt x="70" y="90"/>
                  </a:lnTo>
                  <a:lnTo>
                    <a:pt x="70" y="89"/>
                  </a:lnTo>
                  <a:lnTo>
                    <a:pt x="69" y="89"/>
                  </a:lnTo>
                  <a:lnTo>
                    <a:pt x="68" y="88"/>
                  </a:lnTo>
                  <a:lnTo>
                    <a:pt x="67" y="88"/>
                  </a:lnTo>
                  <a:lnTo>
                    <a:pt x="66" y="88"/>
                  </a:lnTo>
                  <a:lnTo>
                    <a:pt x="66" y="87"/>
                  </a:lnTo>
                  <a:lnTo>
                    <a:pt x="67" y="87"/>
                  </a:lnTo>
                  <a:lnTo>
                    <a:pt x="68" y="87"/>
                  </a:lnTo>
                  <a:lnTo>
                    <a:pt x="68" y="86"/>
                  </a:lnTo>
                  <a:lnTo>
                    <a:pt x="68" y="85"/>
                  </a:lnTo>
                  <a:lnTo>
                    <a:pt x="69" y="85"/>
                  </a:lnTo>
                  <a:lnTo>
                    <a:pt x="70" y="85"/>
                  </a:lnTo>
                  <a:lnTo>
                    <a:pt x="70" y="84"/>
                  </a:lnTo>
                  <a:lnTo>
                    <a:pt x="69" y="83"/>
                  </a:lnTo>
                  <a:lnTo>
                    <a:pt x="69" y="82"/>
                  </a:lnTo>
                  <a:lnTo>
                    <a:pt x="70" y="81"/>
                  </a:lnTo>
                  <a:lnTo>
                    <a:pt x="71" y="81"/>
                  </a:lnTo>
                  <a:lnTo>
                    <a:pt x="72" y="80"/>
                  </a:lnTo>
                  <a:lnTo>
                    <a:pt x="73" y="80"/>
                  </a:lnTo>
                  <a:lnTo>
                    <a:pt x="73" y="79"/>
                  </a:lnTo>
                  <a:lnTo>
                    <a:pt x="74" y="78"/>
                  </a:lnTo>
                  <a:lnTo>
                    <a:pt x="74" y="77"/>
                  </a:lnTo>
                  <a:lnTo>
                    <a:pt x="73" y="77"/>
                  </a:lnTo>
                  <a:lnTo>
                    <a:pt x="72" y="76"/>
                  </a:lnTo>
                  <a:lnTo>
                    <a:pt x="71" y="75"/>
                  </a:lnTo>
                  <a:lnTo>
                    <a:pt x="70" y="75"/>
                  </a:lnTo>
                  <a:lnTo>
                    <a:pt x="70" y="74"/>
                  </a:lnTo>
                  <a:lnTo>
                    <a:pt x="69" y="74"/>
                  </a:lnTo>
                  <a:lnTo>
                    <a:pt x="69" y="73"/>
                  </a:lnTo>
                  <a:lnTo>
                    <a:pt x="69" y="72"/>
                  </a:lnTo>
                  <a:lnTo>
                    <a:pt x="69" y="71"/>
                  </a:lnTo>
                  <a:lnTo>
                    <a:pt x="70" y="70"/>
                  </a:lnTo>
                  <a:lnTo>
                    <a:pt x="71" y="69"/>
                  </a:lnTo>
                  <a:lnTo>
                    <a:pt x="72" y="68"/>
                  </a:lnTo>
                  <a:lnTo>
                    <a:pt x="73" y="68"/>
                  </a:lnTo>
                  <a:lnTo>
                    <a:pt x="73" y="67"/>
                  </a:lnTo>
                  <a:lnTo>
                    <a:pt x="72" y="66"/>
                  </a:lnTo>
                  <a:lnTo>
                    <a:pt x="72" y="65"/>
                  </a:lnTo>
                  <a:lnTo>
                    <a:pt x="71" y="65"/>
                  </a:lnTo>
                  <a:lnTo>
                    <a:pt x="71" y="64"/>
                  </a:lnTo>
                  <a:lnTo>
                    <a:pt x="71" y="63"/>
                  </a:lnTo>
                  <a:lnTo>
                    <a:pt x="72" y="62"/>
                  </a:lnTo>
                  <a:lnTo>
                    <a:pt x="72" y="61"/>
                  </a:lnTo>
                  <a:lnTo>
                    <a:pt x="71" y="61"/>
                  </a:lnTo>
                  <a:lnTo>
                    <a:pt x="70" y="61"/>
                  </a:lnTo>
                  <a:lnTo>
                    <a:pt x="70" y="60"/>
                  </a:lnTo>
                  <a:lnTo>
                    <a:pt x="69" y="60"/>
                  </a:lnTo>
                  <a:lnTo>
                    <a:pt x="68" y="60"/>
                  </a:lnTo>
                  <a:lnTo>
                    <a:pt x="67" y="59"/>
                  </a:lnTo>
                  <a:lnTo>
                    <a:pt x="67" y="58"/>
                  </a:lnTo>
                  <a:lnTo>
                    <a:pt x="67" y="57"/>
                  </a:lnTo>
                  <a:lnTo>
                    <a:pt x="68" y="57"/>
                  </a:lnTo>
                  <a:lnTo>
                    <a:pt x="68" y="56"/>
                  </a:lnTo>
                  <a:lnTo>
                    <a:pt x="69" y="56"/>
                  </a:lnTo>
                  <a:lnTo>
                    <a:pt x="69" y="55"/>
                  </a:lnTo>
                  <a:lnTo>
                    <a:pt x="68" y="55"/>
                  </a:lnTo>
                  <a:lnTo>
                    <a:pt x="68" y="54"/>
                  </a:lnTo>
                  <a:lnTo>
                    <a:pt x="67" y="54"/>
                  </a:lnTo>
                  <a:lnTo>
                    <a:pt x="66" y="53"/>
                  </a:lnTo>
                  <a:lnTo>
                    <a:pt x="66" y="52"/>
                  </a:lnTo>
                  <a:lnTo>
                    <a:pt x="66" y="51"/>
                  </a:lnTo>
                  <a:lnTo>
                    <a:pt x="65" y="51"/>
                  </a:lnTo>
                  <a:lnTo>
                    <a:pt x="65" y="50"/>
                  </a:lnTo>
                  <a:lnTo>
                    <a:pt x="64" y="49"/>
                  </a:lnTo>
                  <a:lnTo>
                    <a:pt x="64" y="48"/>
                  </a:lnTo>
                  <a:lnTo>
                    <a:pt x="63" y="47"/>
                  </a:lnTo>
                  <a:lnTo>
                    <a:pt x="63" y="46"/>
                  </a:lnTo>
                  <a:lnTo>
                    <a:pt x="62" y="46"/>
                  </a:lnTo>
                  <a:lnTo>
                    <a:pt x="61" y="45"/>
                  </a:lnTo>
                  <a:lnTo>
                    <a:pt x="62" y="45"/>
                  </a:lnTo>
                  <a:lnTo>
                    <a:pt x="61" y="44"/>
                  </a:lnTo>
                  <a:lnTo>
                    <a:pt x="60" y="44"/>
                  </a:lnTo>
                  <a:lnTo>
                    <a:pt x="60" y="43"/>
                  </a:lnTo>
                  <a:lnTo>
                    <a:pt x="59" y="43"/>
                  </a:lnTo>
                  <a:lnTo>
                    <a:pt x="58" y="43"/>
                  </a:lnTo>
                  <a:lnTo>
                    <a:pt x="57" y="42"/>
                  </a:lnTo>
                  <a:lnTo>
                    <a:pt x="56" y="42"/>
                  </a:lnTo>
                  <a:lnTo>
                    <a:pt x="56" y="41"/>
                  </a:lnTo>
                  <a:lnTo>
                    <a:pt x="55" y="41"/>
                  </a:lnTo>
                  <a:lnTo>
                    <a:pt x="54" y="40"/>
                  </a:lnTo>
                  <a:lnTo>
                    <a:pt x="53" y="40"/>
                  </a:lnTo>
                  <a:lnTo>
                    <a:pt x="53" y="39"/>
                  </a:lnTo>
                  <a:lnTo>
                    <a:pt x="54" y="39"/>
                  </a:lnTo>
                  <a:lnTo>
                    <a:pt x="54" y="38"/>
                  </a:lnTo>
                  <a:lnTo>
                    <a:pt x="55" y="38"/>
                  </a:lnTo>
                  <a:lnTo>
                    <a:pt x="55" y="37"/>
                  </a:lnTo>
                  <a:lnTo>
                    <a:pt x="56" y="36"/>
                  </a:lnTo>
                  <a:lnTo>
                    <a:pt x="57" y="35"/>
                  </a:lnTo>
                  <a:lnTo>
                    <a:pt x="58" y="35"/>
                  </a:lnTo>
                  <a:lnTo>
                    <a:pt x="59" y="34"/>
                  </a:lnTo>
                  <a:lnTo>
                    <a:pt x="60" y="34"/>
                  </a:lnTo>
                  <a:lnTo>
                    <a:pt x="61" y="33"/>
                  </a:lnTo>
                  <a:lnTo>
                    <a:pt x="62" y="33"/>
                  </a:lnTo>
                  <a:lnTo>
                    <a:pt x="63" y="32"/>
                  </a:lnTo>
                  <a:lnTo>
                    <a:pt x="64" y="31"/>
                  </a:lnTo>
                  <a:lnTo>
                    <a:pt x="64" y="30"/>
                  </a:lnTo>
                  <a:lnTo>
                    <a:pt x="65" y="29"/>
                  </a:lnTo>
                  <a:lnTo>
                    <a:pt x="66" y="29"/>
                  </a:lnTo>
                  <a:lnTo>
                    <a:pt x="66" y="28"/>
                  </a:lnTo>
                  <a:lnTo>
                    <a:pt x="67" y="28"/>
                  </a:lnTo>
                  <a:lnTo>
                    <a:pt x="68" y="27"/>
                  </a:lnTo>
                  <a:lnTo>
                    <a:pt x="69" y="27"/>
                  </a:lnTo>
                  <a:lnTo>
                    <a:pt x="70" y="27"/>
                  </a:lnTo>
                  <a:lnTo>
                    <a:pt x="71" y="27"/>
                  </a:lnTo>
                  <a:lnTo>
                    <a:pt x="70" y="26"/>
                  </a:lnTo>
                  <a:lnTo>
                    <a:pt x="70" y="25"/>
                  </a:lnTo>
                  <a:lnTo>
                    <a:pt x="71" y="24"/>
                  </a:lnTo>
                  <a:lnTo>
                    <a:pt x="72" y="24"/>
                  </a:lnTo>
                  <a:lnTo>
                    <a:pt x="72" y="23"/>
                  </a:lnTo>
                  <a:lnTo>
                    <a:pt x="72" y="22"/>
                  </a:lnTo>
                  <a:lnTo>
                    <a:pt x="73" y="22"/>
                  </a:lnTo>
                  <a:lnTo>
                    <a:pt x="73" y="21"/>
                  </a:lnTo>
                  <a:lnTo>
                    <a:pt x="73" y="20"/>
                  </a:lnTo>
                  <a:lnTo>
                    <a:pt x="74" y="20"/>
                  </a:lnTo>
                  <a:lnTo>
                    <a:pt x="76" y="21"/>
                  </a:lnTo>
                  <a:lnTo>
                    <a:pt x="77" y="22"/>
                  </a:lnTo>
                  <a:lnTo>
                    <a:pt x="78" y="22"/>
                  </a:lnTo>
                  <a:lnTo>
                    <a:pt x="78" y="23"/>
                  </a:lnTo>
                  <a:lnTo>
                    <a:pt x="79" y="23"/>
                  </a:lnTo>
                  <a:lnTo>
                    <a:pt x="80" y="24"/>
                  </a:lnTo>
                  <a:lnTo>
                    <a:pt x="81" y="24"/>
                  </a:lnTo>
                  <a:lnTo>
                    <a:pt x="82" y="24"/>
                  </a:lnTo>
                  <a:lnTo>
                    <a:pt x="83" y="24"/>
                  </a:lnTo>
                  <a:lnTo>
                    <a:pt x="83" y="23"/>
                  </a:lnTo>
                  <a:lnTo>
                    <a:pt x="82" y="23"/>
                  </a:lnTo>
                  <a:lnTo>
                    <a:pt x="81" y="23"/>
                  </a:lnTo>
                  <a:lnTo>
                    <a:pt x="81" y="22"/>
                  </a:lnTo>
                  <a:lnTo>
                    <a:pt x="81" y="21"/>
                  </a:lnTo>
                  <a:lnTo>
                    <a:pt x="81" y="20"/>
                  </a:lnTo>
                  <a:lnTo>
                    <a:pt x="82" y="19"/>
                  </a:lnTo>
                  <a:lnTo>
                    <a:pt x="83" y="19"/>
                  </a:lnTo>
                  <a:lnTo>
                    <a:pt x="84" y="19"/>
                  </a:lnTo>
                  <a:lnTo>
                    <a:pt x="85" y="19"/>
                  </a:lnTo>
                  <a:lnTo>
                    <a:pt x="86" y="18"/>
                  </a:lnTo>
                  <a:lnTo>
                    <a:pt x="86" y="17"/>
                  </a:lnTo>
                  <a:lnTo>
                    <a:pt x="87" y="17"/>
                  </a:lnTo>
                  <a:lnTo>
                    <a:pt x="88" y="17"/>
                  </a:lnTo>
                  <a:lnTo>
                    <a:pt x="89" y="17"/>
                  </a:lnTo>
                  <a:lnTo>
                    <a:pt x="90" y="16"/>
                  </a:lnTo>
                  <a:lnTo>
                    <a:pt x="91" y="16"/>
                  </a:lnTo>
                  <a:lnTo>
                    <a:pt x="92" y="15"/>
                  </a:lnTo>
                  <a:lnTo>
                    <a:pt x="93" y="15"/>
                  </a:lnTo>
                  <a:lnTo>
                    <a:pt x="94" y="15"/>
                  </a:lnTo>
                  <a:lnTo>
                    <a:pt x="94" y="14"/>
                  </a:lnTo>
                  <a:lnTo>
                    <a:pt x="94" y="13"/>
                  </a:lnTo>
                  <a:lnTo>
                    <a:pt x="95" y="13"/>
                  </a:lnTo>
                  <a:lnTo>
                    <a:pt x="97" y="13"/>
                  </a:lnTo>
                  <a:lnTo>
                    <a:pt x="98" y="12"/>
                  </a:lnTo>
                  <a:lnTo>
                    <a:pt x="99" y="12"/>
                  </a:lnTo>
                  <a:lnTo>
                    <a:pt x="99" y="11"/>
                  </a:lnTo>
                  <a:lnTo>
                    <a:pt x="99" y="10"/>
                  </a:lnTo>
                  <a:lnTo>
                    <a:pt x="99" y="9"/>
                  </a:lnTo>
                  <a:lnTo>
                    <a:pt x="100" y="8"/>
                  </a:lnTo>
                  <a:lnTo>
                    <a:pt x="101" y="8"/>
                  </a:lnTo>
                  <a:lnTo>
                    <a:pt x="102" y="8"/>
                  </a:lnTo>
                  <a:lnTo>
                    <a:pt x="104" y="8"/>
                  </a:lnTo>
                  <a:lnTo>
                    <a:pt x="105" y="8"/>
                  </a:lnTo>
                  <a:lnTo>
                    <a:pt x="106" y="8"/>
                  </a:lnTo>
                  <a:lnTo>
                    <a:pt x="107" y="7"/>
                  </a:lnTo>
                  <a:lnTo>
                    <a:pt x="109" y="7"/>
                  </a:lnTo>
                  <a:lnTo>
                    <a:pt x="110" y="7"/>
                  </a:lnTo>
                  <a:lnTo>
                    <a:pt x="111" y="7"/>
                  </a:lnTo>
                  <a:lnTo>
                    <a:pt x="112" y="6"/>
                  </a:lnTo>
                  <a:lnTo>
                    <a:pt x="113" y="6"/>
                  </a:lnTo>
                  <a:lnTo>
                    <a:pt x="114" y="5"/>
                  </a:lnTo>
                  <a:lnTo>
                    <a:pt x="115" y="4"/>
                  </a:lnTo>
                  <a:lnTo>
                    <a:pt x="116" y="4"/>
                  </a:lnTo>
                  <a:lnTo>
                    <a:pt x="117" y="4"/>
                  </a:lnTo>
                  <a:lnTo>
                    <a:pt x="118" y="3"/>
                  </a:lnTo>
                  <a:lnTo>
                    <a:pt x="119" y="3"/>
                  </a:lnTo>
                  <a:lnTo>
                    <a:pt x="120" y="3"/>
                  </a:lnTo>
                  <a:lnTo>
                    <a:pt x="121" y="3"/>
                  </a:lnTo>
                  <a:lnTo>
                    <a:pt x="122" y="4"/>
                  </a:lnTo>
                  <a:lnTo>
                    <a:pt x="123" y="3"/>
                  </a:lnTo>
                  <a:lnTo>
                    <a:pt x="124" y="3"/>
                  </a:lnTo>
                  <a:lnTo>
                    <a:pt x="126" y="3"/>
                  </a:lnTo>
                  <a:lnTo>
                    <a:pt x="127" y="3"/>
                  </a:lnTo>
                  <a:lnTo>
                    <a:pt x="128" y="3"/>
                  </a:lnTo>
                  <a:lnTo>
                    <a:pt x="129" y="3"/>
                  </a:lnTo>
                  <a:lnTo>
                    <a:pt x="130" y="3"/>
                  </a:lnTo>
                  <a:lnTo>
                    <a:pt x="131" y="3"/>
                  </a:lnTo>
                  <a:lnTo>
                    <a:pt x="132" y="2"/>
                  </a:lnTo>
                  <a:lnTo>
                    <a:pt x="133" y="2"/>
                  </a:lnTo>
                  <a:lnTo>
                    <a:pt x="134" y="2"/>
                  </a:lnTo>
                  <a:lnTo>
                    <a:pt x="135" y="2"/>
                  </a:lnTo>
                  <a:lnTo>
                    <a:pt x="136" y="2"/>
                  </a:lnTo>
                  <a:lnTo>
                    <a:pt x="137" y="2"/>
                  </a:lnTo>
                  <a:lnTo>
                    <a:pt x="138" y="1"/>
                  </a:lnTo>
                  <a:lnTo>
                    <a:pt x="139" y="1"/>
                  </a:lnTo>
                  <a:lnTo>
                    <a:pt x="140" y="1"/>
                  </a:lnTo>
                  <a:lnTo>
                    <a:pt x="141" y="1"/>
                  </a:lnTo>
                  <a:lnTo>
                    <a:pt x="142" y="1"/>
                  </a:lnTo>
                  <a:lnTo>
                    <a:pt x="143" y="1"/>
                  </a:lnTo>
                  <a:lnTo>
                    <a:pt x="144" y="1"/>
                  </a:lnTo>
                  <a:lnTo>
                    <a:pt x="145" y="1"/>
                  </a:lnTo>
                  <a:lnTo>
                    <a:pt x="146" y="1"/>
                  </a:lnTo>
                  <a:lnTo>
                    <a:pt x="147" y="1"/>
                  </a:lnTo>
                  <a:lnTo>
                    <a:pt x="148" y="1"/>
                  </a:lnTo>
                  <a:lnTo>
                    <a:pt x="149" y="1"/>
                  </a:lnTo>
                  <a:lnTo>
                    <a:pt x="150" y="1"/>
                  </a:lnTo>
                  <a:lnTo>
                    <a:pt x="151" y="1"/>
                  </a:lnTo>
                  <a:lnTo>
                    <a:pt x="152" y="1"/>
                  </a:lnTo>
                  <a:lnTo>
                    <a:pt x="152" y="0"/>
                  </a:lnTo>
                  <a:lnTo>
                    <a:pt x="153" y="0"/>
                  </a:lnTo>
                  <a:lnTo>
                    <a:pt x="154" y="1"/>
                  </a:lnTo>
                  <a:lnTo>
                    <a:pt x="155" y="1"/>
                  </a:lnTo>
                  <a:lnTo>
                    <a:pt x="156" y="0"/>
                  </a:lnTo>
                  <a:lnTo>
                    <a:pt x="157" y="0"/>
                  </a:lnTo>
                  <a:lnTo>
                    <a:pt x="158" y="1"/>
                  </a:lnTo>
                  <a:lnTo>
                    <a:pt x="159" y="1"/>
                  </a:lnTo>
                  <a:lnTo>
                    <a:pt x="160" y="0"/>
                  </a:lnTo>
                  <a:lnTo>
                    <a:pt x="161" y="0"/>
                  </a:lnTo>
                  <a:lnTo>
                    <a:pt x="162" y="0"/>
                  </a:lnTo>
                  <a:lnTo>
                    <a:pt x="163" y="0"/>
                  </a:lnTo>
                  <a:lnTo>
                    <a:pt x="164" y="0"/>
                  </a:lnTo>
                  <a:close/>
                </a:path>
              </a:pathLst>
            </a:custGeom>
            <a:noFill/>
            <a:ln w="1">
              <a:solidFill>
                <a:srgbClr val="d3d3d3"/>
              </a:solidFill>
            </a:ln>
          </p:spPr>
          <p:style>
            <a:lnRef idx="0"/>
            <a:fillRef idx="0"/>
            <a:effectRef idx="0"/>
            <a:fontRef idx="minor"/>
          </p:style>
        </p:sp>
        <p:sp>
          <p:nvSpPr>
            <p:cNvPr id="347" name="Freeform 52"/>
            <p:cNvSpPr/>
            <p:nvPr/>
          </p:nvSpPr>
          <p:spPr>
            <a:xfrm>
              <a:off x="2065320" y="3405600"/>
              <a:ext cx="1584360" cy="1645200"/>
            </a:xfrm>
            <a:custGeom>
              <a:avLst/>
              <a:gdLst/>
              <a:ahLst/>
              <a:rect l="l" t="t" r="r" b="b"/>
              <a:pathLst>
                <a:path w="208" h="216">
                  <a:moveTo>
                    <a:pt x="127" y="2"/>
                  </a:moveTo>
                  <a:lnTo>
                    <a:pt x="128" y="2"/>
                  </a:lnTo>
                  <a:lnTo>
                    <a:pt x="129" y="2"/>
                  </a:lnTo>
                  <a:lnTo>
                    <a:pt x="129" y="1"/>
                  </a:lnTo>
                  <a:lnTo>
                    <a:pt x="130" y="1"/>
                  </a:lnTo>
                  <a:lnTo>
                    <a:pt x="131" y="0"/>
                  </a:lnTo>
                  <a:lnTo>
                    <a:pt x="132" y="0"/>
                  </a:lnTo>
                  <a:lnTo>
                    <a:pt x="138" y="1"/>
                  </a:lnTo>
                  <a:lnTo>
                    <a:pt x="137" y="3"/>
                  </a:lnTo>
                  <a:lnTo>
                    <a:pt x="138" y="3"/>
                  </a:lnTo>
                  <a:lnTo>
                    <a:pt x="139" y="3"/>
                  </a:lnTo>
                  <a:lnTo>
                    <a:pt x="140" y="3"/>
                  </a:lnTo>
                  <a:lnTo>
                    <a:pt x="141" y="3"/>
                  </a:lnTo>
                  <a:lnTo>
                    <a:pt x="142" y="3"/>
                  </a:lnTo>
                  <a:lnTo>
                    <a:pt x="143" y="3"/>
                  </a:lnTo>
                  <a:lnTo>
                    <a:pt x="143" y="4"/>
                  </a:lnTo>
                  <a:lnTo>
                    <a:pt x="143" y="5"/>
                  </a:lnTo>
                  <a:lnTo>
                    <a:pt x="144" y="5"/>
                  </a:lnTo>
                  <a:lnTo>
                    <a:pt x="144" y="6"/>
                  </a:lnTo>
                  <a:lnTo>
                    <a:pt x="145" y="6"/>
                  </a:lnTo>
                  <a:lnTo>
                    <a:pt x="146" y="6"/>
                  </a:lnTo>
                  <a:lnTo>
                    <a:pt x="146" y="7"/>
                  </a:lnTo>
                  <a:lnTo>
                    <a:pt x="146" y="8"/>
                  </a:lnTo>
                  <a:lnTo>
                    <a:pt x="146" y="9"/>
                  </a:lnTo>
                  <a:lnTo>
                    <a:pt x="146" y="10"/>
                  </a:lnTo>
                  <a:lnTo>
                    <a:pt x="147" y="10"/>
                  </a:lnTo>
                  <a:lnTo>
                    <a:pt x="147" y="11"/>
                  </a:lnTo>
                  <a:lnTo>
                    <a:pt x="147" y="12"/>
                  </a:lnTo>
                  <a:lnTo>
                    <a:pt x="147" y="13"/>
                  </a:lnTo>
                  <a:lnTo>
                    <a:pt x="148" y="13"/>
                  </a:lnTo>
                  <a:lnTo>
                    <a:pt x="148" y="14"/>
                  </a:lnTo>
                  <a:lnTo>
                    <a:pt x="148" y="15"/>
                  </a:lnTo>
                  <a:lnTo>
                    <a:pt x="148" y="16"/>
                  </a:lnTo>
                  <a:lnTo>
                    <a:pt x="148" y="17"/>
                  </a:lnTo>
                  <a:lnTo>
                    <a:pt x="149" y="18"/>
                  </a:lnTo>
                  <a:lnTo>
                    <a:pt x="149" y="19"/>
                  </a:lnTo>
                  <a:lnTo>
                    <a:pt x="150" y="20"/>
                  </a:lnTo>
                  <a:lnTo>
                    <a:pt x="151" y="21"/>
                  </a:lnTo>
                  <a:lnTo>
                    <a:pt x="152" y="22"/>
                  </a:lnTo>
                  <a:lnTo>
                    <a:pt x="153" y="22"/>
                  </a:lnTo>
                  <a:lnTo>
                    <a:pt x="153" y="23"/>
                  </a:lnTo>
                  <a:lnTo>
                    <a:pt x="154" y="24"/>
                  </a:lnTo>
                  <a:lnTo>
                    <a:pt x="155" y="25"/>
                  </a:lnTo>
                  <a:lnTo>
                    <a:pt x="156" y="25"/>
                  </a:lnTo>
                  <a:lnTo>
                    <a:pt x="157" y="26"/>
                  </a:lnTo>
                  <a:lnTo>
                    <a:pt x="157" y="27"/>
                  </a:lnTo>
                  <a:lnTo>
                    <a:pt x="158" y="27"/>
                  </a:lnTo>
                  <a:lnTo>
                    <a:pt x="159" y="27"/>
                  </a:lnTo>
                  <a:lnTo>
                    <a:pt x="160" y="27"/>
                  </a:lnTo>
                  <a:lnTo>
                    <a:pt x="161" y="28"/>
                  </a:lnTo>
                  <a:lnTo>
                    <a:pt x="162" y="28"/>
                  </a:lnTo>
                  <a:lnTo>
                    <a:pt x="163" y="29"/>
                  </a:lnTo>
                  <a:lnTo>
                    <a:pt x="164" y="29"/>
                  </a:lnTo>
                  <a:lnTo>
                    <a:pt x="163" y="29"/>
                  </a:lnTo>
                  <a:lnTo>
                    <a:pt x="162" y="30"/>
                  </a:lnTo>
                  <a:lnTo>
                    <a:pt x="162" y="31"/>
                  </a:lnTo>
                  <a:lnTo>
                    <a:pt x="161" y="31"/>
                  </a:lnTo>
                  <a:lnTo>
                    <a:pt x="161" y="32"/>
                  </a:lnTo>
                  <a:lnTo>
                    <a:pt x="160" y="33"/>
                  </a:lnTo>
                  <a:lnTo>
                    <a:pt x="160" y="34"/>
                  </a:lnTo>
                  <a:lnTo>
                    <a:pt x="159" y="35"/>
                  </a:lnTo>
                  <a:lnTo>
                    <a:pt x="159" y="36"/>
                  </a:lnTo>
                  <a:lnTo>
                    <a:pt x="159" y="37"/>
                  </a:lnTo>
                  <a:lnTo>
                    <a:pt x="158" y="38"/>
                  </a:lnTo>
                  <a:lnTo>
                    <a:pt x="158" y="39"/>
                  </a:lnTo>
                  <a:lnTo>
                    <a:pt x="158" y="40"/>
                  </a:lnTo>
                  <a:lnTo>
                    <a:pt x="157" y="40"/>
                  </a:lnTo>
                  <a:lnTo>
                    <a:pt x="157" y="41"/>
                  </a:lnTo>
                  <a:lnTo>
                    <a:pt x="156" y="42"/>
                  </a:lnTo>
                  <a:lnTo>
                    <a:pt x="156" y="43"/>
                  </a:lnTo>
                  <a:lnTo>
                    <a:pt x="155" y="43"/>
                  </a:lnTo>
                  <a:lnTo>
                    <a:pt x="154" y="44"/>
                  </a:lnTo>
                  <a:lnTo>
                    <a:pt x="153" y="44"/>
                  </a:lnTo>
                  <a:lnTo>
                    <a:pt x="153" y="45"/>
                  </a:lnTo>
                  <a:lnTo>
                    <a:pt x="152" y="45"/>
                  </a:lnTo>
                  <a:lnTo>
                    <a:pt x="152" y="46"/>
                  </a:lnTo>
                  <a:lnTo>
                    <a:pt x="151" y="47"/>
                  </a:lnTo>
                  <a:lnTo>
                    <a:pt x="149" y="49"/>
                  </a:lnTo>
                  <a:lnTo>
                    <a:pt x="149" y="50"/>
                  </a:lnTo>
                  <a:lnTo>
                    <a:pt x="148" y="50"/>
                  </a:lnTo>
                  <a:lnTo>
                    <a:pt x="148" y="51"/>
                  </a:lnTo>
                  <a:lnTo>
                    <a:pt x="147" y="51"/>
                  </a:lnTo>
                  <a:lnTo>
                    <a:pt x="146" y="52"/>
                  </a:lnTo>
                  <a:lnTo>
                    <a:pt x="143" y="54"/>
                  </a:lnTo>
                  <a:lnTo>
                    <a:pt x="142" y="54"/>
                  </a:lnTo>
                  <a:lnTo>
                    <a:pt x="142" y="55"/>
                  </a:lnTo>
                  <a:lnTo>
                    <a:pt x="141" y="55"/>
                  </a:lnTo>
                  <a:lnTo>
                    <a:pt x="141" y="56"/>
                  </a:lnTo>
                  <a:lnTo>
                    <a:pt x="140" y="56"/>
                  </a:lnTo>
                  <a:lnTo>
                    <a:pt x="139" y="57"/>
                  </a:lnTo>
                  <a:lnTo>
                    <a:pt x="139" y="58"/>
                  </a:lnTo>
                  <a:lnTo>
                    <a:pt x="138" y="58"/>
                  </a:lnTo>
                  <a:lnTo>
                    <a:pt x="137" y="58"/>
                  </a:lnTo>
                  <a:lnTo>
                    <a:pt x="137" y="59"/>
                  </a:lnTo>
                  <a:lnTo>
                    <a:pt x="136" y="60"/>
                  </a:lnTo>
                  <a:lnTo>
                    <a:pt x="136" y="61"/>
                  </a:lnTo>
                  <a:lnTo>
                    <a:pt x="135" y="62"/>
                  </a:lnTo>
                  <a:lnTo>
                    <a:pt x="135" y="63"/>
                  </a:lnTo>
                  <a:lnTo>
                    <a:pt x="134" y="64"/>
                  </a:lnTo>
                  <a:lnTo>
                    <a:pt x="133" y="66"/>
                  </a:lnTo>
                  <a:lnTo>
                    <a:pt x="133" y="68"/>
                  </a:lnTo>
                  <a:lnTo>
                    <a:pt x="133" y="69"/>
                  </a:lnTo>
                  <a:lnTo>
                    <a:pt x="133" y="72"/>
                  </a:lnTo>
                  <a:lnTo>
                    <a:pt x="132" y="76"/>
                  </a:lnTo>
                  <a:lnTo>
                    <a:pt x="132" y="77"/>
                  </a:lnTo>
                  <a:lnTo>
                    <a:pt x="132" y="78"/>
                  </a:lnTo>
                  <a:lnTo>
                    <a:pt x="133" y="78"/>
                  </a:lnTo>
                  <a:lnTo>
                    <a:pt x="133" y="79"/>
                  </a:lnTo>
                  <a:lnTo>
                    <a:pt x="133" y="80"/>
                  </a:lnTo>
                  <a:lnTo>
                    <a:pt x="134" y="80"/>
                  </a:lnTo>
                  <a:lnTo>
                    <a:pt x="135" y="80"/>
                  </a:lnTo>
                  <a:lnTo>
                    <a:pt x="136" y="80"/>
                  </a:lnTo>
                  <a:lnTo>
                    <a:pt x="136" y="81"/>
                  </a:lnTo>
                  <a:lnTo>
                    <a:pt x="137" y="81"/>
                  </a:lnTo>
                  <a:lnTo>
                    <a:pt x="138" y="82"/>
                  </a:lnTo>
                  <a:lnTo>
                    <a:pt x="139" y="82"/>
                  </a:lnTo>
                  <a:lnTo>
                    <a:pt x="140" y="83"/>
                  </a:lnTo>
                  <a:lnTo>
                    <a:pt x="141" y="83"/>
                  </a:lnTo>
                  <a:lnTo>
                    <a:pt x="142" y="83"/>
                  </a:lnTo>
                  <a:lnTo>
                    <a:pt x="143" y="84"/>
                  </a:lnTo>
                  <a:lnTo>
                    <a:pt x="145" y="85"/>
                  </a:lnTo>
                  <a:lnTo>
                    <a:pt x="146" y="85"/>
                  </a:lnTo>
                  <a:lnTo>
                    <a:pt x="147" y="86"/>
                  </a:lnTo>
                  <a:lnTo>
                    <a:pt x="148" y="86"/>
                  </a:lnTo>
                  <a:lnTo>
                    <a:pt x="148" y="87"/>
                  </a:lnTo>
                  <a:lnTo>
                    <a:pt x="149" y="87"/>
                  </a:lnTo>
                  <a:lnTo>
                    <a:pt x="150" y="87"/>
                  </a:lnTo>
                  <a:lnTo>
                    <a:pt x="151" y="87"/>
                  </a:lnTo>
                  <a:lnTo>
                    <a:pt x="152" y="87"/>
                  </a:lnTo>
                  <a:lnTo>
                    <a:pt x="153" y="87"/>
                  </a:lnTo>
                  <a:lnTo>
                    <a:pt x="154" y="86"/>
                  </a:lnTo>
                  <a:lnTo>
                    <a:pt x="155" y="86"/>
                  </a:lnTo>
                  <a:lnTo>
                    <a:pt x="156" y="86"/>
                  </a:lnTo>
                  <a:lnTo>
                    <a:pt x="157" y="86"/>
                  </a:lnTo>
                  <a:lnTo>
                    <a:pt x="158" y="86"/>
                  </a:lnTo>
                  <a:lnTo>
                    <a:pt x="159" y="86"/>
                  </a:lnTo>
                  <a:lnTo>
                    <a:pt x="160" y="86"/>
                  </a:lnTo>
                  <a:lnTo>
                    <a:pt x="161" y="86"/>
                  </a:lnTo>
                  <a:lnTo>
                    <a:pt x="162" y="87"/>
                  </a:lnTo>
                  <a:lnTo>
                    <a:pt x="163" y="87"/>
                  </a:lnTo>
                  <a:lnTo>
                    <a:pt x="163" y="88"/>
                  </a:lnTo>
                  <a:lnTo>
                    <a:pt x="164" y="88"/>
                  </a:lnTo>
                  <a:lnTo>
                    <a:pt x="164" y="89"/>
                  </a:lnTo>
                  <a:lnTo>
                    <a:pt x="164" y="91"/>
                  </a:lnTo>
                  <a:lnTo>
                    <a:pt x="164" y="92"/>
                  </a:lnTo>
                  <a:lnTo>
                    <a:pt x="164" y="93"/>
                  </a:lnTo>
                  <a:lnTo>
                    <a:pt x="164" y="94"/>
                  </a:lnTo>
                  <a:lnTo>
                    <a:pt x="164" y="95"/>
                  </a:lnTo>
                  <a:lnTo>
                    <a:pt x="164" y="96"/>
                  </a:lnTo>
                  <a:lnTo>
                    <a:pt x="164" y="98"/>
                  </a:lnTo>
                  <a:lnTo>
                    <a:pt x="163" y="99"/>
                  </a:lnTo>
                  <a:lnTo>
                    <a:pt x="163" y="100"/>
                  </a:lnTo>
                  <a:lnTo>
                    <a:pt x="164" y="100"/>
                  </a:lnTo>
                  <a:lnTo>
                    <a:pt x="164" y="101"/>
                  </a:lnTo>
                  <a:lnTo>
                    <a:pt x="164" y="102"/>
                  </a:lnTo>
                  <a:lnTo>
                    <a:pt x="163" y="103"/>
                  </a:lnTo>
                  <a:lnTo>
                    <a:pt x="163" y="104"/>
                  </a:lnTo>
                  <a:lnTo>
                    <a:pt x="163" y="105"/>
                  </a:lnTo>
                  <a:lnTo>
                    <a:pt x="162" y="105"/>
                  </a:lnTo>
                  <a:lnTo>
                    <a:pt x="162" y="106"/>
                  </a:lnTo>
                  <a:lnTo>
                    <a:pt x="161" y="107"/>
                  </a:lnTo>
                  <a:lnTo>
                    <a:pt x="161" y="108"/>
                  </a:lnTo>
                  <a:lnTo>
                    <a:pt x="160" y="108"/>
                  </a:lnTo>
                  <a:lnTo>
                    <a:pt x="160" y="109"/>
                  </a:lnTo>
                  <a:lnTo>
                    <a:pt x="160" y="110"/>
                  </a:lnTo>
                  <a:lnTo>
                    <a:pt x="160" y="111"/>
                  </a:lnTo>
                  <a:lnTo>
                    <a:pt x="160" y="112"/>
                  </a:lnTo>
                  <a:lnTo>
                    <a:pt x="160" y="113"/>
                  </a:lnTo>
                  <a:lnTo>
                    <a:pt x="160" y="114"/>
                  </a:lnTo>
                  <a:lnTo>
                    <a:pt x="160" y="115"/>
                  </a:lnTo>
                  <a:lnTo>
                    <a:pt x="160" y="116"/>
                  </a:lnTo>
                  <a:lnTo>
                    <a:pt x="161" y="116"/>
                  </a:lnTo>
                  <a:lnTo>
                    <a:pt x="161" y="117"/>
                  </a:lnTo>
                  <a:lnTo>
                    <a:pt x="162" y="117"/>
                  </a:lnTo>
                  <a:lnTo>
                    <a:pt x="162" y="118"/>
                  </a:lnTo>
                  <a:lnTo>
                    <a:pt x="163" y="119"/>
                  </a:lnTo>
                  <a:lnTo>
                    <a:pt x="164" y="120"/>
                  </a:lnTo>
                  <a:lnTo>
                    <a:pt x="165" y="120"/>
                  </a:lnTo>
                  <a:lnTo>
                    <a:pt x="166" y="121"/>
                  </a:lnTo>
                  <a:lnTo>
                    <a:pt x="166" y="122"/>
                  </a:lnTo>
                  <a:lnTo>
                    <a:pt x="167" y="122"/>
                  </a:lnTo>
                  <a:lnTo>
                    <a:pt x="167" y="123"/>
                  </a:lnTo>
                  <a:lnTo>
                    <a:pt x="168" y="123"/>
                  </a:lnTo>
                  <a:lnTo>
                    <a:pt x="168" y="124"/>
                  </a:lnTo>
                  <a:lnTo>
                    <a:pt x="168" y="125"/>
                  </a:lnTo>
                  <a:lnTo>
                    <a:pt x="169" y="125"/>
                  </a:lnTo>
                  <a:lnTo>
                    <a:pt x="170" y="125"/>
                  </a:lnTo>
                  <a:lnTo>
                    <a:pt x="171" y="126"/>
                  </a:lnTo>
                  <a:lnTo>
                    <a:pt x="173" y="126"/>
                  </a:lnTo>
                  <a:lnTo>
                    <a:pt x="174" y="126"/>
                  </a:lnTo>
                  <a:lnTo>
                    <a:pt x="175" y="126"/>
                  </a:lnTo>
                  <a:lnTo>
                    <a:pt x="176" y="126"/>
                  </a:lnTo>
                  <a:lnTo>
                    <a:pt x="178" y="126"/>
                  </a:lnTo>
                  <a:lnTo>
                    <a:pt x="179" y="126"/>
                  </a:lnTo>
                  <a:lnTo>
                    <a:pt x="180" y="126"/>
                  </a:lnTo>
                  <a:lnTo>
                    <a:pt x="181" y="126"/>
                  </a:lnTo>
                  <a:lnTo>
                    <a:pt x="182" y="125"/>
                  </a:lnTo>
                  <a:lnTo>
                    <a:pt x="183" y="125"/>
                  </a:lnTo>
                  <a:lnTo>
                    <a:pt x="184" y="125"/>
                  </a:lnTo>
                  <a:lnTo>
                    <a:pt x="185" y="125"/>
                  </a:lnTo>
                  <a:lnTo>
                    <a:pt x="186" y="125"/>
                  </a:lnTo>
                  <a:lnTo>
                    <a:pt x="187" y="126"/>
                  </a:lnTo>
                  <a:lnTo>
                    <a:pt x="187" y="127"/>
                  </a:lnTo>
                  <a:lnTo>
                    <a:pt x="187" y="128"/>
                  </a:lnTo>
                  <a:lnTo>
                    <a:pt x="187" y="129"/>
                  </a:lnTo>
                  <a:lnTo>
                    <a:pt x="187" y="130"/>
                  </a:lnTo>
                  <a:lnTo>
                    <a:pt x="187" y="131"/>
                  </a:lnTo>
                  <a:lnTo>
                    <a:pt x="187" y="132"/>
                  </a:lnTo>
                  <a:lnTo>
                    <a:pt x="187" y="133"/>
                  </a:lnTo>
                  <a:lnTo>
                    <a:pt x="188" y="133"/>
                  </a:lnTo>
                  <a:lnTo>
                    <a:pt x="188" y="134"/>
                  </a:lnTo>
                  <a:lnTo>
                    <a:pt x="188" y="135"/>
                  </a:lnTo>
                  <a:lnTo>
                    <a:pt x="188" y="136"/>
                  </a:lnTo>
                  <a:lnTo>
                    <a:pt x="188" y="137"/>
                  </a:lnTo>
                  <a:lnTo>
                    <a:pt x="188" y="138"/>
                  </a:lnTo>
                  <a:lnTo>
                    <a:pt x="188" y="139"/>
                  </a:lnTo>
                  <a:lnTo>
                    <a:pt x="188" y="140"/>
                  </a:lnTo>
                  <a:lnTo>
                    <a:pt x="190" y="142"/>
                  </a:lnTo>
                  <a:lnTo>
                    <a:pt x="191" y="142"/>
                  </a:lnTo>
                  <a:lnTo>
                    <a:pt x="191" y="143"/>
                  </a:lnTo>
                  <a:lnTo>
                    <a:pt x="191" y="144"/>
                  </a:lnTo>
                  <a:lnTo>
                    <a:pt x="191" y="145"/>
                  </a:lnTo>
                  <a:lnTo>
                    <a:pt x="192" y="145"/>
                  </a:lnTo>
                  <a:lnTo>
                    <a:pt x="193" y="146"/>
                  </a:lnTo>
                  <a:lnTo>
                    <a:pt x="194" y="146"/>
                  </a:lnTo>
                  <a:lnTo>
                    <a:pt x="194" y="147"/>
                  </a:lnTo>
                  <a:lnTo>
                    <a:pt x="195" y="147"/>
                  </a:lnTo>
                  <a:lnTo>
                    <a:pt x="195" y="148"/>
                  </a:lnTo>
                  <a:lnTo>
                    <a:pt x="196" y="148"/>
                  </a:lnTo>
                  <a:lnTo>
                    <a:pt x="196" y="149"/>
                  </a:lnTo>
                  <a:lnTo>
                    <a:pt x="197" y="149"/>
                  </a:lnTo>
                  <a:lnTo>
                    <a:pt x="197" y="150"/>
                  </a:lnTo>
                  <a:lnTo>
                    <a:pt x="198" y="151"/>
                  </a:lnTo>
                  <a:lnTo>
                    <a:pt x="198" y="152"/>
                  </a:lnTo>
                  <a:lnTo>
                    <a:pt x="198" y="153"/>
                  </a:lnTo>
                  <a:lnTo>
                    <a:pt x="198" y="154"/>
                  </a:lnTo>
                  <a:lnTo>
                    <a:pt x="199" y="154"/>
                  </a:lnTo>
                  <a:lnTo>
                    <a:pt x="199" y="155"/>
                  </a:lnTo>
                  <a:lnTo>
                    <a:pt x="199" y="156"/>
                  </a:lnTo>
                  <a:lnTo>
                    <a:pt x="199" y="157"/>
                  </a:lnTo>
                  <a:lnTo>
                    <a:pt x="200" y="158"/>
                  </a:lnTo>
                  <a:lnTo>
                    <a:pt x="200" y="159"/>
                  </a:lnTo>
                  <a:lnTo>
                    <a:pt x="201" y="160"/>
                  </a:lnTo>
                  <a:lnTo>
                    <a:pt x="201" y="161"/>
                  </a:lnTo>
                  <a:lnTo>
                    <a:pt x="202" y="162"/>
                  </a:lnTo>
                  <a:lnTo>
                    <a:pt x="202" y="163"/>
                  </a:lnTo>
                  <a:lnTo>
                    <a:pt x="203" y="163"/>
                  </a:lnTo>
                  <a:lnTo>
                    <a:pt x="203" y="164"/>
                  </a:lnTo>
                  <a:lnTo>
                    <a:pt x="204" y="164"/>
                  </a:lnTo>
                  <a:lnTo>
                    <a:pt x="204" y="165"/>
                  </a:lnTo>
                  <a:lnTo>
                    <a:pt x="205" y="165"/>
                  </a:lnTo>
                  <a:lnTo>
                    <a:pt x="205" y="166"/>
                  </a:lnTo>
                  <a:lnTo>
                    <a:pt x="205" y="167"/>
                  </a:lnTo>
                  <a:lnTo>
                    <a:pt x="206" y="168"/>
                  </a:lnTo>
                  <a:lnTo>
                    <a:pt x="206" y="169"/>
                  </a:lnTo>
                  <a:lnTo>
                    <a:pt x="207" y="169"/>
                  </a:lnTo>
                  <a:lnTo>
                    <a:pt x="207" y="170"/>
                  </a:lnTo>
                  <a:lnTo>
                    <a:pt x="208" y="171"/>
                  </a:lnTo>
                  <a:lnTo>
                    <a:pt x="207" y="171"/>
                  </a:lnTo>
                  <a:lnTo>
                    <a:pt x="207" y="172"/>
                  </a:lnTo>
                  <a:lnTo>
                    <a:pt x="206" y="172"/>
                  </a:lnTo>
                  <a:lnTo>
                    <a:pt x="206" y="171"/>
                  </a:lnTo>
                  <a:lnTo>
                    <a:pt x="205" y="172"/>
                  </a:lnTo>
                  <a:lnTo>
                    <a:pt x="204" y="172"/>
                  </a:lnTo>
                  <a:lnTo>
                    <a:pt x="203" y="173"/>
                  </a:lnTo>
                  <a:lnTo>
                    <a:pt x="202" y="174"/>
                  </a:lnTo>
                  <a:lnTo>
                    <a:pt x="202" y="175"/>
                  </a:lnTo>
                  <a:lnTo>
                    <a:pt x="202" y="177"/>
                  </a:lnTo>
                  <a:lnTo>
                    <a:pt x="202" y="178"/>
                  </a:lnTo>
                  <a:lnTo>
                    <a:pt x="202" y="179"/>
                  </a:lnTo>
                  <a:lnTo>
                    <a:pt x="202" y="180"/>
                  </a:lnTo>
                  <a:lnTo>
                    <a:pt x="202" y="181"/>
                  </a:lnTo>
                  <a:lnTo>
                    <a:pt x="202" y="182"/>
                  </a:lnTo>
                  <a:lnTo>
                    <a:pt x="203" y="182"/>
                  </a:lnTo>
                  <a:lnTo>
                    <a:pt x="206" y="182"/>
                  </a:lnTo>
                  <a:lnTo>
                    <a:pt x="207" y="182"/>
                  </a:lnTo>
                  <a:lnTo>
                    <a:pt x="208" y="182"/>
                  </a:lnTo>
                  <a:lnTo>
                    <a:pt x="208" y="183"/>
                  </a:lnTo>
                  <a:lnTo>
                    <a:pt x="207" y="184"/>
                  </a:lnTo>
                  <a:lnTo>
                    <a:pt x="206" y="184"/>
                  </a:lnTo>
                  <a:lnTo>
                    <a:pt x="205" y="185"/>
                  </a:lnTo>
                  <a:lnTo>
                    <a:pt x="204" y="186"/>
                  </a:lnTo>
                  <a:lnTo>
                    <a:pt x="203" y="186"/>
                  </a:lnTo>
                  <a:lnTo>
                    <a:pt x="202" y="186"/>
                  </a:lnTo>
                  <a:lnTo>
                    <a:pt x="202" y="185"/>
                  </a:lnTo>
                  <a:lnTo>
                    <a:pt x="201" y="185"/>
                  </a:lnTo>
                  <a:lnTo>
                    <a:pt x="200" y="186"/>
                  </a:lnTo>
                  <a:lnTo>
                    <a:pt x="199" y="186"/>
                  </a:lnTo>
                  <a:lnTo>
                    <a:pt x="198" y="187"/>
                  </a:lnTo>
                  <a:lnTo>
                    <a:pt x="197" y="188"/>
                  </a:lnTo>
                  <a:lnTo>
                    <a:pt x="196" y="188"/>
                  </a:lnTo>
                  <a:lnTo>
                    <a:pt x="196" y="189"/>
                  </a:lnTo>
                  <a:lnTo>
                    <a:pt x="197" y="189"/>
                  </a:lnTo>
                  <a:lnTo>
                    <a:pt x="198" y="190"/>
                  </a:lnTo>
                  <a:lnTo>
                    <a:pt x="197" y="190"/>
                  </a:lnTo>
                  <a:lnTo>
                    <a:pt x="196" y="190"/>
                  </a:lnTo>
                  <a:lnTo>
                    <a:pt x="195" y="191"/>
                  </a:lnTo>
                  <a:lnTo>
                    <a:pt x="194" y="192"/>
                  </a:lnTo>
                  <a:lnTo>
                    <a:pt x="193" y="192"/>
                  </a:lnTo>
                  <a:lnTo>
                    <a:pt x="190" y="192"/>
                  </a:lnTo>
                  <a:lnTo>
                    <a:pt x="188" y="192"/>
                  </a:lnTo>
                  <a:lnTo>
                    <a:pt x="186" y="192"/>
                  </a:lnTo>
                  <a:lnTo>
                    <a:pt x="185" y="191"/>
                  </a:lnTo>
                  <a:lnTo>
                    <a:pt x="184" y="191"/>
                  </a:lnTo>
                  <a:lnTo>
                    <a:pt x="183" y="191"/>
                  </a:lnTo>
                  <a:lnTo>
                    <a:pt x="182" y="190"/>
                  </a:lnTo>
                  <a:lnTo>
                    <a:pt x="183" y="189"/>
                  </a:lnTo>
                  <a:lnTo>
                    <a:pt x="182" y="189"/>
                  </a:lnTo>
                  <a:lnTo>
                    <a:pt x="182" y="188"/>
                  </a:lnTo>
                  <a:lnTo>
                    <a:pt x="183" y="188"/>
                  </a:lnTo>
                  <a:lnTo>
                    <a:pt x="183" y="187"/>
                  </a:lnTo>
                  <a:lnTo>
                    <a:pt x="182" y="187"/>
                  </a:lnTo>
                  <a:lnTo>
                    <a:pt x="182" y="186"/>
                  </a:lnTo>
                  <a:lnTo>
                    <a:pt x="182" y="185"/>
                  </a:lnTo>
                  <a:lnTo>
                    <a:pt x="183" y="185"/>
                  </a:lnTo>
                  <a:lnTo>
                    <a:pt x="183" y="184"/>
                  </a:lnTo>
                  <a:lnTo>
                    <a:pt x="183" y="183"/>
                  </a:lnTo>
                  <a:lnTo>
                    <a:pt x="182" y="183"/>
                  </a:lnTo>
                  <a:lnTo>
                    <a:pt x="180" y="183"/>
                  </a:lnTo>
                  <a:lnTo>
                    <a:pt x="177" y="184"/>
                  </a:lnTo>
                  <a:lnTo>
                    <a:pt x="172" y="186"/>
                  </a:lnTo>
                  <a:lnTo>
                    <a:pt x="170" y="186"/>
                  </a:lnTo>
                  <a:lnTo>
                    <a:pt x="168" y="187"/>
                  </a:lnTo>
                  <a:lnTo>
                    <a:pt x="167" y="187"/>
                  </a:lnTo>
                  <a:lnTo>
                    <a:pt x="165" y="188"/>
                  </a:lnTo>
                  <a:lnTo>
                    <a:pt x="163" y="188"/>
                  </a:lnTo>
                  <a:lnTo>
                    <a:pt x="162" y="188"/>
                  </a:lnTo>
                  <a:lnTo>
                    <a:pt x="161" y="189"/>
                  </a:lnTo>
                  <a:lnTo>
                    <a:pt x="161" y="190"/>
                  </a:lnTo>
                  <a:lnTo>
                    <a:pt x="160" y="191"/>
                  </a:lnTo>
                  <a:lnTo>
                    <a:pt x="159" y="192"/>
                  </a:lnTo>
                  <a:lnTo>
                    <a:pt x="159" y="193"/>
                  </a:lnTo>
                  <a:lnTo>
                    <a:pt x="158" y="193"/>
                  </a:lnTo>
                  <a:lnTo>
                    <a:pt x="157" y="194"/>
                  </a:lnTo>
                  <a:lnTo>
                    <a:pt x="156" y="194"/>
                  </a:lnTo>
                  <a:lnTo>
                    <a:pt x="155" y="194"/>
                  </a:lnTo>
                  <a:lnTo>
                    <a:pt x="152" y="194"/>
                  </a:lnTo>
                  <a:lnTo>
                    <a:pt x="151" y="194"/>
                  </a:lnTo>
                  <a:lnTo>
                    <a:pt x="150" y="194"/>
                  </a:lnTo>
                  <a:lnTo>
                    <a:pt x="149" y="194"/>
                  </a:lnTo>
                  <a:lnTo>
                    <a:pt x="148" y="194"/>
                  </a:lnTo>
                  <a:lnTo>
                    <a:pt x="145" y="194"/>
                  </a:lnTo>
                  <a:lnTo>
                    <a:pt x="144" y="194"/>
                  </a:lnTo>
                  <a:lnTo>
                    <a:pt x="143" y="194"/>
                  </a:lnTo>
                  <a:lnTo>
                    <a:pt x="142" y="193"/>
                  </a:lnTo>
                  <a:lnTo>
                    <a:pt x="141" y="193"/>
                  </a:lnTo>
                  <a:lnTo>
                    <a:pt x="141" y="192"/>
                  </a:lnTo>
                  <a:lnTo>
                    <a:pt x="140" y="192"/>
                  </a:lnTo>
                  <a:lnTo>
                    <a:pt x="138" y="190"/>
                  </a:lnTo>
                  <a:lnTo>
                    <a:pt x="137" y="189"/>
                  </a:lnTo>
                  <a:lnTo>
                    <a:pt x="136" y="189"/>
                  </a:lnTo>
                  <a:lnTo>
                    <a:pt x="135" y="189"/>
                  </a:lnTo>
                  <a:lnTo>
                    <a:pt x="134" y="189"/>
                  </a:lnTo>
                  <a:lnTo>
                    <a:pt x="133" y="190"/>
                  </a:lnTo>
                  <a:lnTo>
                    <a:pt x="132" y="190"/>
                  </a:lnTo>
                  <a:lnTo>
                    <a:pt x="131" y="190"/>
                  </a:lnTo>
                  <a:lnTo>
                    <a:pt x="130" y="190"/>
                  </a:lnTo>
                  <a:lnTo>
                    <a:pt x="130" y="189"/>
                  </a:lnTo>
                  <a:lnTo>
                    <a:pt x="129" y="189"/>
                  </a:lnTo>
                  <a:lnTo>
                    <a:pt x="128" y="189"/>
                  </a:lnTo>
                  <a:lnTo>
                    <a:pt x="128" y="190"/>
                  </a:lnTo>
                  <a:lnTo>
                    <a:pt x="127" y="190"/>
                  </a:lnTo>
                  <a:lnTo>
                    <a:pt x="126" y="190"/>
                  </a:lnTo>
                  <a:lnTo>
                    <a:pt x="125" y="189"/>
                  </a:lnTo>
                  <a:lnTo>
                    <a:pt x="124" y="189"/>
                  </a:lnTo>
                  <a:lnTo>
                    <a:pt x="123" y="189"/>
                  </a:lnTo>
                  <a:lnTo>
                    <a:pt x="122" y="190"/>
                  </a:lnTo>
                  <a:lnTo>
                    <a:pt x="121" y="190"/>
                  </a:lnTo>
                  <a:lnTo>
                    <a:pt x="120" y="190"/>
                  </a:lnTo>
                  <a:lnTo>
                    <a:pt x="120" y="191"/>
                  </a:lnTo>
                  <a:lnTo>
                    <a:pt x="119" y="191"/>
                  </a:lnTo>
                  <a:lnTo>
                    <a:pt x="118" y="191"/>
                  </a:lnTo>
                  <a:lnTo>
                    <a:pt x="117" y="191"/>
                  </a:lnTo>
                  <a:lnTo>
                    <a:pt x="117" y="190"/>
                  </a:lnTo>
                  <a:lnTo>
                    <a:pt x="116" y="190"/>
                  </a:lnTo>
                  <a:lnTo>
                    <a:pt x="115" y="190"/>
                  </a:lnTo>
                  <a:lnTo>
                    <a:pt x="114" y="190"/>
                  </a:lnTo>
                  <a:lnTo>
                    <a:pt x="113" y="190"/>
                  </a:lnTo>
                  <a:lnTo>
                    <a:pt x="111" y="191"/>
                  </a:lnTo>
                  <a:lnTo>
                    <a:pt x="110" y="191"/>
                  </a:lnTo>
                  <a:lnTo>
                    <a:pt x="109" y="191"/>
                  </a:lnTo>
                  <a:lnTo>
                    <a:pt x="108" y="191"/>
                  </a:lnTo>
                  <a:lnTo>
                    <a:pt x="107" y="190"/>
                  </a:lnTo>
                  <a:lnTo>
                    <a:pt x="107" y="189"/>
                  </a:lnTo>
                  <a:lnTo>
                    <a:pt x="106" y="189"/>
                  </a:lnTo>
                  <a:lnTo>
                    <a:pt x="106" y="188"/>
                  </a:lnTo>
                  <a:lnTo>
                    <a:pt x="105" y="189"/>
                  </a:lnTo>
                  <a:lnTo>
                    <a:pt x="104" y="190"/>
                  </a:lnTo>
                  <a:lnTo>
                    <a:pt x="104" y="191"/>
                  </a:lnTo>
                  <a:lnTo>
                    <a:pt x="104" y="192"/>
                  </a:lnTo>
                  <a:lnTo>
                    <a:pt x="103" y="192"/>
                  </a:lnTo>
                  <a:lnTo>
                    <a:pt x="102" y="192"/>
                  </a:lnTo>
                  <a:lnTo>
                    <a:pt x="102" y="191"/>
                  </a:lnTo>
                  <a:lnTo>
                    <a:pt x="102" y="190"/>
                  </a:lnTo>
                  <a:lnTo>
                    <a:pt x="101" y="189"/>
                  </a:lnTo>
                  <a:lnTo>
                    <a:pt x="101" y="188"/>
                  </a:lnTo>
                  <a:lnTo>
                    <a:pt x="100" y="188"/>
                  </a:lnTo>
                  <a:lnTo>
                    <a:pt x="99" y="188"/>
                  </a:lnTo>
                  <a:lnTo>
                    <a:pt x="98" y="189"/>
                  </a:lnTo>
                  <a:lnTo>
                    <a:pt x="98" y="191"/>
                  </a:lnTo>
                  <a:lnTo>
                    <a:pt x="98" y="192"/>
                  </a:lnTo>
                  <a:lnTo>
                    <a:pt x="98" y="193"/>
                  </a:lnTo>
                  <a:lnTo>
                    <a:pt x="98" y="194"/>
                  </a:lnTo>
                  <a:lnTo>
                    <a:pt x="98" y="197"/>
                  </a:lnTo>
                  <a:lnTo>
                    <a:pt x="98" y="200"/>
                  </a:lnTo>
                  <a:lnTo>
                    <a:pt x="98" y="202"/>
                  </a:lnTo>
                  <a:lnTo>
                    <a:pt x="98" y="203"/>
                  </a:lnTo>
                  <a:lnTo>
                    <a:pt x="81" y="203"/>
                  </a:lnTo>
                  <a:lnTo>
                    <a:pt x="80" y="203"/>
                  </a:lnTo>
                  <a:lnTo>
                    <a:pt x="80" y="202"/>
                  </a:lnTo>
                  <a:lnTo>
                    <a:pt x="80" y="203"/>
                  </a:lnTo>
                  <a:lnTo>
                    <a:pt x="79" y="203"/>
                  </a:lnTo>
                  <a:lnTo>
                    <a:pt x="78" y="203"/>
                  </a:lnTo>
                  <a:lnTo>
                    <a:pt x="77" y="204"/>
                  </a:lnTo>
                  <a:lnTo>
                    <a:pt x="76" y="204"/>
                  </a:lnTo>
                  <a:lnTo>
                    <a:pt x="76" y="205"/>
                  </a:lnTo>
                  <a:lnTo>
                    <a:pt x="75" y="205"/>
                  </a:lnTo>
                  <a:lnTo>
                    <a:pt x="75" y="206"/>
                  </a:lnTo>
                  <a:lnTo>
                    <a:pt x="74" y="206"/>
                  </a:lnTo>
                  <a:lnTo>
                    <a:pt x="73" y="207"/>
                  </a:lnTo>
                  <a:lnTo>
                    <a:pt x="72" y="207"/>
                  </a:lnTo>
                  <a:lnTo>
                    <a:pt x="71" y="207"/>
                  </a:lnTo>
                  <a:lnTo>
                    <a:pt x="71" y="208"/>
                  </a:lnTo>
                  <a:lnTo>
                    <a:pt x="70" y="209"/>
                  </a:lnTo>
                  <a:lnTo>
                    <a:pt x="70" y="210"/>
                  </a:lnTo>
                  <a:lnTo>
                    <a:pt x="70" y="211"/>
                  </a:lnTo>
                  <a:lnTo>
                    <a:pt x="70" y="212"/>
                  </a:lnTo>
                  <a:lnTo>
                    <a:pt x="70" y="213"/>
                  </a:lnTo>
                  <a:lnTo>
                    <a:pt x="69" y="213"/>
                  </a:lnTo>
                  <a:lnTo>
                    <a:pt x="69" y="214"/>
                  </a:lnTo>
                  <a:lnTo>
                    <a:pt x="69" y="215"/>
                  </a:lnTo>
                  <a:lnTo>
                    <a:pt x="69" y="216"/>
                  </a:lnTo>
                  <a:lnTo>
                    <a:pt x="68" y="216"/>
                  </a:lnTo>
                  <a:lnTo>
                    <a:pt x="67" y="216"/>
                  </a:lnTo>
                  <a:lnTo>
                    <a:pt x="67" y="215"/>
                  </a:lnTo>
                  <a:lnTo>
                    <a:pt x="66" y="215"/>
                  </a:lnTo>
                  <a:lnTo>
                    <a:pt x="65" y="215"/>
                  </a:lnTo>
                  <a:lnTo>
                    <a:pt x="65" y="216"/>
                  </a:lnTo>
                  <a:lnTo>
                    <a:pt x="64" y="216"/>
                  </a:lnTo>
                  <a:lnTo>
                    <a:pt x="64" y="215"/>
                  </a:lnTo>
                  <a:lnTo>
                    <a:pt x="64" y="214"/>
                  </a:lnTo>
                  <a:lnTo>
                    <a:pt x="65" y="214"/>
                  </a:lnTo>
                  <a:lnTo>
                    <a:pt x="65" y="213"/>
                  </a:lnTo>
                  <a:lnTo>
                    <a:pt x="65" y="212"/>
                  </a:lnTo>
                  <a:lnTo>
                    <a:pt x="66" y="210"/>
                  </a:lnTo>
                  <a:lnTo>
                    <a:pt x="65" y="209"/>
                  </a:lnTo>
                  <a:lnTo>
                    <a:pt x="65" y="208"/>
                  </a:lnTo>
                  <a:lnTo>
                    <a:pt x="64" y="207"/>
                  </a:lnTo>
                  <a:lnTo>
                    <a:pt x="63" y="207"/>
                  </a:lnTo>
                  <a:lnTo>
                    <a:pt x="63" y="208"/>
                  </a:lnTo>
                  <a:lnTo>
                    <a:pt x="63" y="209"/>
                  </a:lnTo>
                  <a:lnTo>
                    <a:pt x="63" y="210"/>
                  </a:lnTo>
                  <a:lnTo>
                    <a:pt x="63" y="211"/>
                  </a:lnTo>
                  <a:lnTo>
                    <a:pt x="63" y="212"/>
                  </a:lnTo>
                  <a:lnTo>
                    <a:pt x="62" y="212"/>
                  </a:lnTo>
                  <a:lnTo>
                    <a:pt x="61" y="212"/>
                  </a:lnTo>
                  <a:lnTo>
                    <a:pt x="60" y="211"/>
                  </a:lnTo>
                  <a:lnTo>
                    <a:pt x="59" y="211"/>
                  </a:lnTo>
                  <a:lnTo>
                    <a:pt x="59" y="210"/>
                  </a:lnTo>
                  <a:lnTo>
                    <a:pt x="58" y="210"/>
                  </a:lnTo>
                  <a:lnTo>
                    <a:pt x="57" y="210"/>
                  </a:lnTo>
                  <a:lnTo>
                    <a:pt x="57" y="209"/>
                  </a:lnTo>
                  <a:lnTo>
                    <a:pt x="56" y="209"/>
                  </a:lnTo>
                  <a:lnTo>
                    <a:pt x="55" y="209"/>
                  </a:lnTo>
                  <a:lnTo>
                    <a:pt x="55" y="208"/>
                  </a:lnTo>
                  <a:lnTo>
                    <a:pt x="54" y="208"/>
                  </a:lnTo>
                  <a:lnTo>
                    <a:pt x="54" y="209"/>
                  </a:lnTo>
                  <a:lnTo>
                    <a:pt x="53" y="209"/>
                  </a:lnTo>
                  <a:lnTo>
                    <a:pt x="52" y="209"/>
                  </a:lnTo>
                  <a:lnTo>
                    <a:pt x="51" y="209"/>
                  </a:lnTo>
                  <a:lnTo>
                    <a:pt x="51" y="210"/>
                  </a:lnTo>
                  <a:lnTo>
                    <a:pt x="50" y="209"/>
                  </a:lnTo>
                  <a:lnTo>
                    <a:pt x="49" y="209"/>
                  </a:lnTo>
                  <a:lnTo>
                    <a:pt x="49" y="208"/>
                  </a:lnTo>
                  <a:lnTo>
                    <a:pt x="49" y="207"/>
                  </a:lnTo>
                  <a:lnTo>
                    <a:pt x="48" y="207"/>
                  </a:lnTo>
                  <a:lnTo>
                    <a:pt x="47" y="207"/>
                  </a:lnTo>
                  <a:lnTo>
                    <a:pt x="46" y="208"/>
                  </a:lnTo>
                  <a:lnTo>
                    <a:pt x="45" y="208"/>
                  </a:lnTo>
                  <a:lnTo>
                    <a:pt x="45" y="207"/>
                  </a:lnTo>
                  <a:lnTo>
                    <a:pt x="44" y="207"/>
                  </a:lnTo>
                  <a:lnTo>
                    <a:pt x="43" y="207"/>
                  </a:lnTo>
                  <a:lnTo>
                    <a:pt x="42" y="207"/>
                  </a:lnTo>
                  <a:lnTo>
                    <a:pt x="42" y="206"/>
                  </a:lnTo>
                  <a:lnTo>
                    <a:pt x="41" y="206"/>
                  </a:lnTo>
                  <a:lnTo>
                    <a:pt x="40" y="206"/>
                  </a:lnTo>
                  <a:lnTo>
                    <a:pt x="39" y="205"/>
                  </a:lnTo>
                  <a:lnTo>
                    <a:pt x="38" y="205"/>
                  </a:lnTo>
                  <a:lnTo>
                    <a:pt x="37" y="205"/>
                  </a:lnTo>
                  <a:lnTo>
                    <a:pt x="36" y="205"/>
                  </a:lnTo>
                  <a:lnTo>
                    <a:pt x="36" y="204"/>
                  </a:lnTo>
                  <a:lnTo>
                    <a:pt x="36" y="203"/>
                  </a:lnTo>
                  <a:lnTo>
                    <a:pt x="36" y="202"/>
                  </a:lnTo>
                  <a:lnTo>
                    <a:pt x="35" y="202"/>
                  </a:lnTo>
                  <a:lnTo>
                    <a:pt x="34" y="202"/>
                  </a:lnTo>
                  <a:lnTo>
                    <a:pt x="34" y="201"/>
                  </a:lnTo>
                  <a:lnTo>
                    <a:pt x="33" y="200"/>
                  </a:lnTo>
                  <a:lnTo>
                    <a:pt x="32" y="200"/>
                  </a:lnTo>
                  <a:lnTo>
                    <a:pt x="31" y="200"/>
                  </a:lnTo>
                  <a:lnTo>
                    <a:pt x="31" y="199"/>
                  </a:lnTo>
                  <a:lnTo>
                    <a:pt x="30" y="199"/>
                  </a:lnTo>
                  <a:lnTo>
                    <a:pt x="31" y="198"/>
                  </a:lnTo>
                  <a:lnTo>
                    <a:pt x="30" y="197"/>
                  </a:lnTo>
                  <a:lnTo>
                    <a:pt x="30" y="196"/>
                  </a:lnTo>
                  <a:lnTo>
                    <a:pt x="30" y="195"/>
                  </a:lnTo>
                  <a:lnTo>
                    <a:pt x="30" y="194"/>
                  </a:lnTo>
                  <a:lnTo>
                    <a:pt x="30" y="193"/>
                  </a:lnTo>
                  <a:lnTo>
                    <a:pt x="29" y="192"/>
                  </a:lnTo>
                  <a:lnTo>
                    <a:pt x="28" y="191"/>
                  </a:lnTo>
                  <a:lnTo>
                    <a:pt x="28" y="190"/>
                  </a:lnTo>
                  <a:lnTo>
                    <a:pt x="29" y="189"/>
                  </a:lnTo>
                  <a:lnTo>
                    <a:pt x="29" y="188"/>
                  </a:lnTo>
                  <a:lnTo>
                    <a:pt x="29" y="187"/>
                  </a:lnTo>
                  <a:lnTo>
                    <a:pt x="28" y="186"/>
                  </a:lnTo>
                  <a:lnTo>
                    <a:pt x="28" y="185"/>
                  </a:lnTo>
                  <a:lnTo>
                    <a:pt x="28" y="184"/>
                  </a:lnTo>
                  <a:lnTo>
                    <a:pt x="28" y="183"/>
                  </a:lnTo>
                  <a:lnTo>
                    <a:pt x="27" y="182"/>
                  </a:lnTo>
                  <a:lnTo>
                    <a:pt x="27" y="181"/>
                  </a:lnTo>
                  <a:lnTo>
                    <a:pt x="27" y="180"/>
                  </a:lnTo>
                  <a:lnTo>
                    <a:pt x="26" y="180"/>
                  </a:lnTo>
                  <a:lnTo>
                    <a:pt x="26" y="179"/>
                  </a:lnTo>
                  <a:lnTo>
                    <a:pt x="26" y="178"/>
                  </a:lnTo>
                  <a:lnTo>
                    <a:pt x="25" y="178"/>
                  </a:lnTo>
                  <a:lnTo>
                    <a:pt x="25" y="177"/>
                  </a:lnTo>
                  <a:lnTo>
                    <a:pt x="25" y="176"/>
                  </a:lnTo>
                  <a:lnTo>
                    <a:pt x="24" y="175"/>
                  </a:lnTo>
                  <a:lnTo>
                    <a:pt x="24" y="174"/>
                  </a:lnTo>
                  <a:lnTo>
                    <a:pt x="24" y="173"/>
                  </a:lnTo>
                  <a:lnTo>
                    <a:pt x="23" y="173"/>
                  </a:lnTo>
                  <a:lnTo>
                    <a:pt x="23" y="172"/>
                  </a:lnTo>
                  <a:lnTo>
                    <a:pt x="22" y="171"/>
                  </a:lnTo>
                  <a:lnTo>
                    <a:pt x="21" y="171"/>
                  </a:lnTo>
                  <a:lnTo>
                    <a:pt x="21" y="170"/>
                  </a:lnTo>
                  <a:lnTo>
                    <a:pt x="21" y="169"/>
                  </a:lnTo>
                  <a:lnTo>
                    <a:pt x="20" y="168"/>
                  </a:lnTo>
                  <a:lnTo>
                    <a:pt x="19" y="168"/>
                  </a:lnTo>
                  <a:lnTo>
                    <a:pt x="19" y="167"/>
                  </a:lnTo>
                  <a:lnTo>
                    <a:pt x="18" y="167"/>
                  </a:lnTo>
                  <a:lnTo>
                    <a:pt x="17" y="167"/>
                  </a:lnTo>
                  <a:lnTo>
                    <a:pt x="17" y="166"/>
                  </a:lnTo>
                  <a:lnTo>
                    <a:pt x="16" y="166"/>
                  </a:lnTo>
                  <a:lnTo>
                    <a:pt x="15" y="166"/>
                  </a:lnTo>
                  <a:lnTo>
                    <a:pt x="14" y="166"/>
                  </a:lnTo>
                  <a:lnTo>
                    <a:pt x="13" y="166"/>
                  </a:lnTo>
                  <a:lnTo>
                    <a:pt x="13" y="165"/>
                  </a:lnTo>
                  <a:lnTo>
                    <a:pt x="12" y="165"/>
                  </a:lnTo>
                  <a:lnTo>
                    <a:pt x="11" y="165"/>
                  </a:lnTo>
                  <a:lnTo>
                    <a:pt x="11" y="164"/>
                  </a:lnTo>
                  <a:lnTo>
                    <a:pt x="10" y="164"/>
                  </a:lnTo>
                  <a:lnTo>
                    <a:pt x="9" y="164"/>
                  </a:lnTo>
                  <a:lnTo>
                    <a:pt x="8" y="164"/>
                  </a:lnTo>
                  <a:lnTo>
                    <a:pt x="7" y="164"/>
                  </a:lnTo>
                  <a:lnTo>
                    <a:pt x="6" y="164"/>
                  </a:lnTo>
                  <a:lnTo>
                    <a:pt x="5" y="164"/>
                  </a:lnTo>
                  <a:lnTo>
                    <a:pt x="4" y="164"/>
                  </a:lnTo>
                  <a:lnTo>
                    <a:pt x="3" y="164"/>
                  </a:lnTo>
                  <a:lnTo>
                    <a:pt x="3" y="165"/>
                  </a:lnTo>
                  <a:lnTo>
                    <a:pt x="2" y="165"/>
                  </a:lnTo>
                  <a:lnTo>
                    <a:pt x="1" y="165"/>
                  </a:lnTo>
                  <a:lnTo>
                    <a:pt x="0" y="165"/>
                  </a:lnTo>
                  <a:lnTo>
                    <a:pt x="0" y="164"/>
                  </a:lnTo>
                  <a:lnTo>
                    <a:pt x="0" y="162"/>
                  </a:lnTo>
                  <a:lnTo>
                    <a:pt x="1" y="162"/>
                  </a:lnTo>
                  <a:lnTo>
                    <a:pt x="2" y="161"/>
                  </a:lnTo>
                  <a:lnTo>
                    <a:pt x="3" y="161"/>
                  </a:lnTo>
                  <a:lnTo>
                    <a:pt x="3" y="160"/>
                  </a:lnTo>
                  <a:lnTo>
                    <a:pt x="4" y="160"/>
                  </a:lnTo>
                  <a:lnTo>
                    <a:pt x="5" y="160"/>
                  </a:lnTo>
                  <a:lnTo>
                    <a:pt x="5" y="159"/>
                  </a:lnTo>
                  <a:lnTo>
                    <a:pt x="6" y="158"/>
                  </a:lnTo>
                  <a:lnTo>
                    <a:pt x="7" y="158"/>
                  </a:lnTo>
                  <a:lnTo>
                    <a:pt x="8" y="157"/>
                  </a:lnTo>
                  <a:lnTo>
                    <a:pt x="9" y="157"/>
                  </a:lnTo>
                  <a:lnTo>
                    <a:pt x="10" y="156"/>
                  </a:lnTo>
                  <a:lnTo>
                    <a:pt x="11" y="155"/>
                  </a:lnTo>
                  <a:lnTo>
                    <a:pt x="13" y="154"/>
                  </a:lnTo>
                  <a:lnTo>
                    <a:pt x="14" y="153"/>
                  </a:lnTo>
                  <a:lnTo>
                    <a:pt x="15" y="152"/>
                  </a:lnTo>
                  <a:lnTo>
                    <a:pt x="15" y="151"/>
                  </a:lnTo>
                  <a:lnTo>
                    <a:pt x="16" y="150"/>
                  </a:lnTo>
                  <a:lnTo>
                    <a:pt x="16" y="149"/>
                  </a:lnTo>
                  <a:lnTo>
                    <a:pt x="16" y="148"/>
                  </a:lnTo>
                  <a:lnTo>
                    <a:pt x="17" y="147"/>
                  </a:lnTo>
                  <a:lnTo>
                    <a:pt x="18" y="147"/>
                  </a:lnTo>
                  <a:lnTo>
                    <a:pt x="19" y="146"/>
                  </a:lnTo>
                  <a:lnTo>
                    <a:pt x="20" y="145"/>
                  </a:lnTo>
                  <a:lnTo>
                    <a:pt x="20" y="144"/>
                  </a:lnTo>
                  <a:lnTo>
                    <a:pt x="21" y="144"/>
                  </a:lnTo>
                  <a:lnTo>
                    <a:pt x="21" y="143"/>
                  </a:lnTo>
                  <a:lnTo>
                    <a:pt x="22" y="142"/>
                  </a:lnTo>
                  <a:lnTo>
                    <a:pt x="22" y="141"/>
                  </a:lnTo>
                  <a:lnTo>
                    <a:pt x="23" y="141"/>
                  </a:lnTo>
                  <a:lnTo>
                    <a:pt x="23" y="140"/>
                  </a:lnTo>
                  <a:lnTo>
                    <a:pt x="23" y="139"/>
                  </a:lnTo>
                  <a:lnTo>
                    <a:pt x="23" y="138"/>
                  </a:lnTo>
                  <a:lnTo>
                    <a:pt x="24" y="137"/>
                  </a:lnTo>
                  <a:lnTo>
                    <a:pt x="24" y="136"/>
                  </a:lnTo>
                  <a:lnTo>
                    <a:pt x="25" y="135"/>
                  </a:lnTo>
                  <a:lnTo>
                    <a:pt x="25" y="134"/>
                  </a:lnTo>
                  <a:lnTo>
                    <a:pt x="26" y="134"/>
                  </a:lnTo>
                  <a:lnTo>
                    <a:pt x="26" y="133"/>
                  </a:lnTo>
                  <a:lnTo>
                    <a:pt x="27" y="133"/>
                  </a:lnTo>
                  <a:lnTo>
                    <a:pt x="28" y="132"/>
                  </a:lnTo>
                  <a:lnTo>
                    <a:pt x="29" y="132"/>
                  </a:lnTo>
                  <a:lnTo>
                    <a:pt x="30" y="131"/>
                  </a:lnTo>
                  <a:lnTo>
                    <a:pt x="30" y="130"/>
                  </a:lnTo>
                  <a:lnTo>
                    <a:pt x="31" y="130"/>
                  </a:lnTo>
                  <a:lnTo>
                    <a:pt x="31" y="129"/>
                  </a:lnTo>
                  <a:lnTo>
                    <a:pt x="31" y="128"/>
                  </a:lnTo>
                  <a:lnTo>
                    <a:pt x="31" y="127"/>
                  </a:lnTo>
                  <a:lnTo>
                    <a:pt x="32" y="127"/>
                  </a:lnTo>
                  <a:lnTo>
                    <a:pt x="32" y="126"/>
                  </a:lnTo>
                  <a:lnTo>
                    <a:pt x="32" y="125"/>
                  </a:lnTo>
                  <a:lnTo>
                    <a:pt x="33" y="124"/>
                  </a:lnTo>
                  <a:lnTo>
                    <a:pt x="34" y="123"/>
                  </a:lnTo>
                  <a:lnTo>
                    <a:pt x="34" y="122"/>
                  </a:lnTo>
                  <a:lnTo>
                    <a:pt x="35" y="122"/>
                  </a:lnTo>
                  <a:lnTo>
                    <a:pt x="35" y="121"/>
                  </a:lnTo>
                  <a:lnTo>
                    <a:pt x="35" y="119"/>
                  </a:lnTo>
                  <a:lnTo>
                    <a:pt x="35" y="117"/>
                  </a:lnTo>
                  <a:lnTo>
                    <a:pt x="35" y="116"/>
                  </a:lnTo>
                  <a:lnTo>
                    <a:pt x="35" y="115"/>
                  </a:lnTo>
                  <a:lnTo>
                    <a:pt x="35" y="114"/>
                  </a:lnTo>
                  <a:lnTo>
                    <a:pt x="35" y="112"/>
                  </a:lnTo>
                  <a:lnTo>
                    <a:pt x="36" y="111"/>
                  </a:lnTo>
                  <a:lnTo>
                    <a:pt x="36" y="110"/>
                  </a:lnTo>
                  <a:lnTo>
                    <a:pt x="36" y="109"/>
                  </a:lnTo>
                  <a:lnTo>
                    <a:pt x="36" y="108"/>
                  </a:lnTo>
                  <a:lnTo>
                    <a:pt x="35" y="106"/>
                  </a:lnTo>
                  <a:lnTo>
                    <a:pt x="34" y="105"/>
                  </a:lnTo>
                  <a:lnTo>
                    <a:pt x="34" y="104"/>
                  </a:lnTo>
                  <a:lnTo>
                    <a:pt x="33" y="103"/>
                  </a:lnTo>
                  <a:lnTo>
                    <a:pt x="32" y="102"/>
                  </a:lnTo>
                  <a:lnTo>
                    <a:pt x="32" y="101"/>
                  </a:lnTo>
                  <a:lnTo>
                    <a:pt x="31" y="100"/>
                  </a:lnTo>
                  <a:lnTo>
                    <a:pt x="30" y="100"/>
                  </a:lnTo>
                  <a:lnTo>
                    <a:pt x="30" y="99"/>
                  </a:lnTo>
                  <a:lnTo>
                    <a:pt x="30" y="98"/>
                  </a:lnTo>
                  <a:lnTo>
                    <a:pt x="29" y="97"/>
                  </a:lnTo>
                  <a:lnTo>
                    <a:pt x="29" y="96"/>
                  </a:lnTo>
                  <a:lnTo>
                    <a:pt x="29" y="95"/>
                  </a:lnTo>
                  <a:lnTo>
                    <a:pt x="28" y="94"/>
                  </a:lnTo>
                  <a:lnTo>
                    <a:pt x="27" y="93"/>
                  </a:lnTo>
                  <a:lnTo>
                    <a:pt x="27" y="92"/>
                  </a:lnTo>
                  <a:lnTo>
                    <a:pt x="26" y="92"/>
                  </a:lnTo>
                  <a:lnTo>
                    <a:pt x="26" y="91"/>
                  </a:lnTo>
                  <a:lnTo>
                    <a:pt x="25" y="91"/>
                  </a:lnTo>
                  <a:lnTo>
                    <a:pt x="25" y="90"/>
                  </a:lnTo>
                  <a:lnTo>
                    <a:pt x="25" y="89"/>
                  </a:lnTo>
                  <a:lnTo>
                    <a:pt x="24" y="88"/>
                  </a:lnTo>
                  <a:lnTo>
                    <a:pt x="24" y="87"/>
                  </a:lnTo>
                  <a:lnTo>
                    <a:pt x="23" y="86"/>
                  </a:lnTo>
                  <a:lnTo>
                    <a:pt x="23" y="85"/>
                  </a:lnTo>
                  <a:lnTo>
                    <a:pt x="23" y="84"/>
                  </a:lnTo>
                  <a:lnTo>
                    <a:pt x="23" y="83"/>
                  </a:lnTo>
                  <a:lnTo>
                    <a:pt x="23" y="82"/>
                  </a:lnTo>
                  <a:lnTo>
                    <a:pt x="23" y="81"/>
                  </a:lnTo>
                  <a:lnTo>
                    <a:pt x="23" y="80"/>
                  </a:lnTo>
                  <a:lnTo>
                    <a:pt x="23" y="79"/>
                  </a:lnTo>
                  <a:lnTo>
                    <a:pt x="23" y="78"/>
                  </a:lnTo>
                  <a:lnTo>
                    <a:pt x="23" y="77"/>
                  </a:lnTo>
                  <a:lnTo>
                    <a:pt x="23" y="76"/>
                  </a:lnTo>
                  <a:lnTo>
                    <a:pt x="23" y="74"/>
                  </a:lnTo>
                  <a:lnTo>
                    <a:pt x="23" y="73"/>
                  </a:lnTo>
                  <a:lnTo>
                    <a:pt x="23" y="72"/>
                  </a:lnTo>
                  <a:lnTo>
                    <a:pt x="23" y="71"/>
                  </a:lnTo>
                  <a:lnTo>
                    <a:pt x="23" y="70"/>
                  </a:lnTo>
                  <a:lnTo>
                    <a:pt x="24" y="69"/>
                  </a:lnTo>
                  <a:lnTo>
                    <a:pt x="23" y="68"/>
                  </a:lnTo>
                  <a:lnTo>
                    <a:pt x="23" y="67"/>
                  </a:lnTo>
                  <a:lnTo>
                    <a:pt x="23" y="66"/>
                  </a:lnTo>
                  <a:lnTo>
                    <a:pt x="24" y="66"/>
                  </a:lnTo>
                  <a:lnTo>
                    <a:pt x="24" y="65"/>
                  </a:lnTo>
                  <a:lnTo>
                    <a:pt x="24" y="63"/>
                  </a:lnTo>
                  <a:lnTo>
                    <a:pt x="24" y="62"/>
                  </a:lnTo>
                  <a:lnTo>
                    <a:pt x="24" y="61"/>
                  </a:lnTo>
                  <a:lnTo>
                    <a:pt x="24" y="60"/>
                  </a:lnTo>
                  <a:lnTo>
                    <a:pt x="24" y="59"/>
                  </a:lnTo>
                  <a:lnTo>
                    <a:pt x="24" y="58"/>
                  </a:lnTo>
                  <a:lnTo>
                    <a:pt x="23" y="57"/>
                  </a:lnTo>
                  <a:lnTo>
                    <a:pt x="23" y="56"/>
                  </a:lnTo>
                  <a:lnTo>
                    <a:pt x="23" y="55"/>
                  </a:lnTo>
                  <a:lnTo>
                    <a:pt x="23" y="54"/>
                  </a:lnTo>
                  <a:lnTo>
                    <a:pt x="23" y="53"/>
                  </a:lnTo>
                  <a:lnTo>
                    <a:pt x="24" y="52"/>
                  </a:lnTo>
                  <a:lnTo>
                    <a:pt x="24" y="50"/>
                  </a:lnTo>
                  <a:lnTo>
                    <a:pt x="25" y="49"/>
                  </a:lnTo>
                  <a:lnTo>
                    <a:pt x="25" y="48"/>
                  </a:lnTo>
                  <a:lnTo>
                    <a:pt x="25" y="47"/>
                  </a:lnTo>
                  <a:lnTo>
                    <a:pt x="25" y="46"/>
                  </a:lnTo>
                  <a:lnTo>
                    <a:pt x="25" y="45"/>
                  </a:lnTo>
                  <a:lnTo>
                    <a:pt x="26" y="44"/>
                  </a:lnTo>
                  <a:lnTo>
                    <a:pt x="27" y="42"/>
                  </a:lnTo>
                  <a:lnTo>
                    <a:pt x="28" y="42"/>
                  </a:lnTo>
                  <a:lnTo>
                    <a:pt x="28" y="41"/>
                  </a:lnTo>
                  <a:lnTo>
                    <a:pt x="29" y="40"/>
                  </a:lnTo>
                  <a:lnTo>
                    <a:pt x="29" y="39"/>
                  </a:lnTo>
                  <a:lnTo>
                    <a:pt x="29" y="38"/>
                  </a:lnTo>
                  <a:lnTo>
                    <a:pt x="30" y="37"/>
                  </a:lnTo>
                  <a:lnTo>
                    <a:pt x="31" y="37"/>
                  </a:lnTo>
                  <a:lnTo>
                    <a:pt x="32" y="36"/>
                  </a:lnTo>
                  <a:lnTo>
                    <a:pt x="33" y="36"/>
                  </a:lnTo>
                  <a:lnTo>
                    <a:pt x="33" y="35"/>
                  </a:lnTo>
                  <a:lnTo>
                    <a:pt x="33" y="34"/>
                  </a:lnTo>
                  <a:lnTo>
                    <a:pt x="33" y="33"/>
                  </a:lnTo>
                  <a:lnTo>
                    <a:pt x="34" y="32"/>
                  </a:lnTo>
                  <a:lnTo>
                    <a:pt x="34" y="31"/>
                  </a:lnTo>
                  <a:lnTo>
                    <a:pt x="35" y="30"/>
                  </a:lnTo>
                  <a:lnTo>
                    <a:pt x="35" y="29"/>
                  </a:lnTo>
                  <a:lnTo>
                    <a:pt x="35" y="28"/>
                  </a:lnTo>
                  <a:lnTo>
                    <a:pt x="36" y="28"/>
                  </a:lnTo>
                  <a:lnTo>
                    <a:pt x="36" y="27"/>
                  </a:lnTo>
                  <a:lnTo>
                    <a:pt x="37" y="28"/>
                  </a:lnTo>
                  <a:lnTo>
                    <a:pt x="38" y="28"/>
                  </a:lnTo>
                  <a:lnTo>
                    <a:pt x="39" y="28"/>
                  </a:lnTo>
                  <a:lnTo>
                    <a:pt x="41" y="28"/>
                  </a:lnTo>
                  <a:lnTo>
                    <a:pt x="42" y="27"/>
                  </a:lnTo>
                  <a:lnTo>
                    <a:pt x="43" y="27"/>
                  </a:lnTo>
                  <a:lnTo>
                    <a:pt x="44" y="27"/>
                  </a:lnTo>
                  <a:lnTo>
                    <a:pt x="45" y="27"/>
                  </a:lnTo>
                  <a:lnTo>
                    <a:pt x="46" y="27"/>
                  </a:lnTo>
                  <a:lnTo>
                    <a:pt x="46" y="26"/>
                  </a:lnTo>
                  <a:lnTo>
                    <a:pt x="47" y="26"/>
                  </a:lnTo>
                  <a:lnTo>
                    <a:pt x="48" y="26"/>
                  </a:lnTo>
                  <a:lnTo>
                    <a:pt x="49" y="26"/>
                  </a:lnTo>
                  <a:lnTo>
                    <a:pt x="50" y="26"/>
                  </a:lnTo>
                  <a:lnTo>
                    <a:pt x="52" y="25"/>
                  </a:lnTo>
                  <a:lnTo>
                    <a:pt x="54" y="24"/>
                  </a:lnTo>
                  <a:lnTo>
                    <a:pt x="55" y="24"/>
                  </a:lnTo>
                  <a:lnTo>
                    <a:pt x="57" y="23"/>
                  </a:lnTo>
                  <a:lnTo>
                    <a:pt x="58" y="23"/>
                  </a:lnTo>
                  <a:lnTo>
                    <a:pt x="59" y="23"/>
                  </a:lnTo>
                  <a:lnTo>
                    <a:pt x="60" y="22"/>
                  </a:lnTo>
                  <a:lnTo>
                    <a:pt x="60" y="21"/>
                  </a:lnTo>
                  <a:lnTo>
                    <a:pt x="60" y="20"/>
                  </a:lnTo>
                  <a:lnTo>
                    <a:pt x="61" y="19"/>
                  </a:lnTo>
                  <a:lnTo>
                    <a:pt x="62" y="19"/>
                  </a:lnTo>
                  <a:lnTo>
                    <a:pt x="63" y="18"/>
                  </a:lnTo>
                  <a:lnTo>
                    <a:pt x="64" y="18"/>
                  </a:lnTo>
                  <a:lnTo>
                    <a:pt x="65" y="17"/>
                  </a:lnTo>
                  <a:lnTo>
                    <a:pt x="66" y="17"/>
                  </a:lnTo>
                  <a:lnTo>
                    <a:pt x="66" y="16"/>
                  </a:lnTo>
                  <a:lnTo>
                    <a:pt x="67" y="16"/>
                  </a:lnTo>
                  <a:lnTo>
                    <a:pt x="68" y="15"/>
                  </a:lnTo>
                  <a:lnTo>
                    <a:pt x="69" y="14"/>
                  </a:lnTo>
                  <a:lnTo>
                    <a:pt x="70" y="13"/>
                  </a:lnTo>
                  <a:lnTo>
                    <a:pt x="71" y="13"/>
                  </a:lnTo>
                  <a:lnTo>
                    <a:pt x="72" y="12"/>
                  </a:lnTo>
                  <a:lnTo>
                    <a:pt x="74" y="11"/>
                  </a:lnTo>
                  <a:lnTo>
                    <a:pt x="75" y="11"/>
                  </a:lnTo>
                  <a:lnTo>
                    <a:pt x="76" y="11"/>
                  </a:lnTo>
                  <a:lnTo>
                    <a:pt x="77" y="10"/>
                  </a:lnTo>
                  <a:lnTo>
                    <a:pt x="78" y="10"/>
                  </a:lnTo>
                  <a:lnTo>
                    <a:pt x="79" y="9"/>
                  </a:lnTo>
                  <a:lnTo>
                    <a:pt x="80" y="9"/>
                  </a:lnTo>
                  <a:lnTo>
                    <a:pt x="81" y="8"/>
                  </a:lnTo>
                  <a:lnTo>
                    <a:pt x="81" y="7"/>
                  </a:lnTo>
                  <a:lnTo>
                    <a:pt x="82" y="6"/>
                  </a:lnTo>
                  <a:lnTo>
                    <a:pt x="82" y="5"/>
                  </a:lnTo>
                  <a:lnTo>
                    <a:pt x="83" y="5"/>
                  </a:lnTo>
                  <a:lnTo>
                    <a:pt x="84" y="4"/>
                  </a:lnTo>
                  <a:lnTo>
                    <a:pt x="85" y="4"/>
                  </a:lnTo>
                  <a:lnTo>
                    <a:pt x="85" y="3"/>
                  </a:lnTo>
                  <a:lnTo>
                    <a:pt x="86" y="3"/>
                  </a:lnTo>
                  <a:lnTo>
                    <a:pt x="87" y="3"/>
                  </a:lnTo>
                  <a:lnTo>
                    <a:pt x="88" y="3"/>
                  </a:lnTo>
                  <a:lnTo>
                    <a:pt x="89" y="3"/>
                  </a:lnTo>
                  <a:lnTo>
                    <a:pt x="90" y="3"/>
                  </a:lnTo>
                  <a:lnTo>
                    <a:pt x="91" y="3"/>
                  </a:lnTo>
                  <a:lnTo>
                    <a:pt x="92" y="3"/>
                  </a:lnTo>
                  <a:lnTo>
                    <a:pt x="93" y="3"/>
                  </a:lnTo>
                  <a:lnTo>
                    <a:pt x="94" y="3"/>
                  </a:lnTo>
                  <a:lnTo>
                    <a:pt x="95" y="3"/>
                  </a:lnTo>
                  <a:lnTo>
                    <a:pt x="96" y="3"/>
                  </a:lnTo>
                  <a:lnTo>
                    <a:pt x="98" y="3"/>
                  </a:lnTo>
                  <a:lnTo>
                    <a:pt x="99" y="3"/>
                  </a:lnTo>
                  <a:lnTo>
                    <a:pt x="100" y="3"/>
                  </a:lnTo>
                  <a:lnTo>
                    <a:pt x="101" y="3"/>
                  </a:lnTo>
                  <a:lnTo>
                    <a:pt x="102" y="3"/>
                  </a:lnTo>
                  <a:lnTo>
                    <a:pt x="103" y="3"/>
                  </a:lnTo>
                  <a:lnTo>
                    <a:pt x="104" y="3"/>
                  </a:lnTo>
                  <a:lnTo>
                    <a:pt x="105" y="3"/>
                  </a:lnTo>
                  <a:lnTo>
                    <a:pt x="106" y="3"/>
                  </a:lnTo>
                  <a:lnTo>
                    <a:pt x="107" y="3"/>
                  </a:lnTo>
                  <a:lnTo>
                    <a:pt x="108" y="3"/>
                  </a:lnTo>
                  <a:lnTo>
                    <a:pt x="109" y="3"/>
                  </a:lnTo>
                  <a:lnTo>
                    <a:pt x="110" y="3"/>
                  </a:lnTo>
                  <a:lnTo>
                    <a:pt x="111" y="3"/>
                  </a:lnTo>
                  <a:lnTo>
                    <a:pt x="112" y="3"/>
                  </a:lnTo>
                  <a:lnTo>
                    <a:pt x="113" y="3"/>
                  </a:lnTo>
                  <a:lnTo>
                    <a:pt x="114" y="3"/>
                  </a:lnTo>
                  <a:lnTo>
                    <a:pt x="115" y="3"/>
                  </a:lnTo>
                  <a:lnTo>
                    <a:pt x="116" y="3"/>
                  </a:lnTo>
                  <a:lnTo>
                    <a:pt x="117" y="3"/>
                  </a:lnTo>
                  <a:lnTo>
                    <a:pt x="118" y="3"/>
                  </a:lnTo>
                  <a:lnTo>
                    <a:pt x="119" y="3"/>
                  </a:lnTo>
                  <a:lnTo>
                    <a:pt x="120" y="3"/>
                  </a:lnTo>
                  <a:lnTo>
                    <a:pt x="121" y="3"/>
                  </a:lnTo>
                  <a:lnTo>
                    <a:pt x="122" y="3"/>
                  </a:lnTo>
                  <a:lnTo>
                    <a:pt x="123" y="3"/>
                  </a:lnTo>
                  <a:lnTo>
                    <a:pt x="124" y="3"/>
                  </a:lnTo>
                  <a:lnTo>
                    <a:pt x="125" y="3"/>
                  </a:lnTo>
                  <a:lnTo>
                    <a:pt x="126" y="3"/>
                  </a:lnTo>
                  <a:lnTo>
                    <a:pt x="127" y="3"/>
                  </a:lnTo>
                  <a:lnTo>
                    <a:pt x="127" y="2"/>
                  </a:lnTo>
                  <a:close/>
                </a:path>
              </a:pathLst>
            </a:custGeom>
            <a:solidFill>
              <a:srgbClr val="00ff00"/>
            </a:solidFill>
            <a:ln w="0">
              <a:noFill/>
            </a:ln>
          </p:spPr>
          <p:style>
            <a:lnRef idx="0"/>
            <a:fillRef idx="0"/>
            <a:effectRef idx="0"/>
            <a:fontRef idx="minor"/>
          </p:style>
        </p:sp>
        <p:sp>
          <p:nvSpPr>
            <p:cNvPr id="348" name="Freeform 53"/>
            <p:cNvSpPr/>
            <p:nvPr/>
          </p:nvSpPr>
          <p:spPr>
            <a:xfrm>
              <a:off x="2065320" y="3405600"/>
              <a:ext cx="1584360" cy="1645200"/>
            </a:xfrm>
            <a:custGeom>
              <a:avLst/>
              <a:gdLst/>
              <a:ahLst/>
              <a:rect l="l" t="t" r="r" b="b"/>
              <a:pathLst>
                <a:path w="208" h="216">
                  <a:moveTo>
                    <a:pt x="127" y="2"/>
                  </a:moveTo>
                  <a:lnTo>
                    <a:pt x="128" y="2"/>
                  </a:lnTo>
                  <a:lnTo>
                    <a:pt x="129" y="2"/>
                  </a:lnTo>
                  <a:lnTo>
                    <a:pt x="129" y="1"/>
                  </a:lnTo>
                  <a:lnTo>
                    <a:pt x="130" y="1"/>
                  </a:lnTo>
                  <a:lnTo>
                    <a:pt x="131" y="0"/>
                  </a:lnTo>
                  <a:lnTo>
                    <a:pt x="132" y="0"/>
                  </a:lnTo>
                  <a:lnTo>
                    <a:pt x="138" y="1"/>
                  </a:lnTo>
                  <a:lnTo>
                    <a:pt x="137" y="3"/>
                  </a:lnTo>
                  <a:lnTo>
                    <a:pt x="138" y="3"/>
                  </a:lnTo>
                  <a:lnTo>
                    <a:pt x="139" y="3"/>
                  </a:lnTo>
                  <a:lnTo>
                    <a:pt x="140" y="3"/>
                  </a:lnTo>
                  <a:lnTo>
                    <a:pt x="141" y="3"/>
                  </a:lnTo>
                  <a:lnTo>
                    <a:pt x="142" y="3"/>
                  </a:lnTo>
                  <a:lnTo>
                    <a:pt x="143" y="3"/>
                  </a:lnTo>
                  <a:lnTo>
                    <a:pt x="143" y="4"/>
                  </a:lnTo>
                  <a:lnTo>
                    <a:pt x="143" y="5"/>
                  </a:lnTo>
                  <a:lnTo>
                    <a:pt x="144" y="5"/>
                  </a:lnTo>
                  <a:lnTo>
                    <a:pt x="144" y="6"/>
                  </a:lnTo>
                  <a:lnTo>
                    <a:pt x="145" y="6"/>
                  </a:lnTo>
                  <a:lnTo>
                    <a:pt x="146" y="6"/>
                  </a:lnTo>
                  <a:lnTo>
                    <a:pt x="146" y="7"/>
                  </a:lnTo>
                  <a:lnTo>
                    <a:pt x="146" y="8"/>
                  </a:lnTo>
                  <a:lnTo>
                    <a:pt x="146" y="9"/>
                  </a:lnTo>
                  <a:lnTo>
                    <a:pt x="146" y="10"/>
                  </a:lnTo>
                  <a:lnTo>
                    <a:pt x="147" y="10"/>
                  </a:lnTo>
                  <a:lnTo>
                    <a:pt x="147" y="11"/>
                  </a:lnTo>
                  <a:lnTo>
                    <a:pt x="147" y="12"/>
                  </a:lnTo>
                  <a:lnTo>
                    <a:pt x="147" y="13"/>
                  </a:lnTo>
                  <a:lnTo>
                    <a:pt x="148" y="13"/>
                  </a:lnTo>
                  <a:lnTo>
                    <a:pt x="148" y="14"/>
                  </a:lnTo>
                  <a:lnTo>
                    <a:pt x="148" y="15"/>
                  </a:lnTo>
                  <a:lnTo>
                    <a:pt x="148" y="16"/>
                  </a:lnTo>
                  <a:lnTo>
                    <a:pt x="148" y="17"/>
                  </a:lnTo>
                  <a:lnTo>
                    <a:pt x="149" y="18"/>
                  </a:lnTo>
                  <a:lnTo>
                    <a:pt x="149" y="19"/>
                  </a:lnTo>
                  <a:lnTo>
                    <a:pt x="150" y="20"/>
                  </a:lnTo>
                  <a:lnTo>
                    <a:pt x="151" y="21"/>
                  </a:lnTo>
                  <a:lnTo>
                    <a:pt x="152" y="22"/>
                  </a:lnTo>
                  <a:lnTo>
                    <a:pt x="153" y="22"/>
                  </a:lnTo>
                  <a:lnTo>
                    <a:pt x="153" y="23"/>
                  </a:lnTo>
                  <a:lnTo>
                    <a:pt x="154" y="24"/>
                  </a:lnTo>
                  <a:lnTo>
                    <a:pt x="155" y="25"/>
                  </a:lnTo>
                  <a:lnTo>
                    <a:pt x="156" y="25"/>
                  </a:lnTo>
                  <a:lnTo>
                    <a:pt x="157" y="26"/>
                  </a:lnTo>
                  <a:lnTo>
                    <a:pt x="157" y="27"/>
                  </a:lnTo>
                  <a:lnTo>
                    <a:pt x="158" y="27"/>
                  </a:lnTo>
                  <a:lnTo>
                    <a:pt x="159" y="27"/>
                  </a:lnTo>
                  <a:lnTo>
                    <a:pt x="160" y="27"/>
                  </a:lnTo>
                  <a:lnTo>
                    <a:pt x="161" y="28"/>
                  </a:lnTo>
                  <a:lnTo>
                    <a:pt x="162" y="28"/>
                  </a:lnTo>
                  <a:lnTo>
                    <a:pt x="163" y="29"/>
                  </a:lnTo>
                  <a:lnTo>
                    <a:pt x="164" y="29"/>
                  </a:lnTo>
                  <a:lnTo>
                    <a:pt x="163" y="29"/>
                  </a:lnTo>
                  <a:lnTo>
                    <a:pt x="162" y="30"/>
                  </a:lnTo>
                  <a:lnTo>
                    <a:pt x="162" y="31"/>
                  </a:lnTo>
                  <a:lnTo>
                    <a:pt x="161" y="31"/>
                  </a:lnTo>
                  <a:lnTo>
                    <a:pt x="161" y="32"/>
                  </a:lnTo>
                  <a:lnTo>
                    <a:pt x="160" y="33"/>
                  </a:lnTo>
                  <a:lnTo>
                    <a:pt x="160" y="34"/>
                  </a:lnTo>
                  <a:lnTo>
                    <a:pt x="159" y="35"/>
                  </a:lnTo>
                  <a:lnTo>
                    <a:pt x="159" y="36"/>
                  </a:lnTo>
                  <a:lnTo>
                    <a:pt x="159" y="37"/>
                  </a:lnTo>
                  <a:lnTo>
                    <a:pt x="158" y="38"/>
                  </a:lnTo>
                  <a:lnTo>
                    <a:pt x="158" y="39"/>
                  </a:lnTo>
                  <a:lnTo>
                    <a:pt x="158" y="40"/>
                  </a:lnTo>
                  <a:lnTo>
                    <a:pt x="157" y="40"/>
                  </a:lnTo>
                  <a:lnTo>
                    <a:pt x="157" y="41"/>
                  </a:lnTo>
                  <a:lnTo>
                    <a:pt x="156" y="42"/>
                  </a:lnTo>
                  <a:lnTo>
                    <a:pt x="156" y="43"/>
                  </a:lnTo>
                  <a:lnTo>
                    <a:pt x="155" y="43"/>
                  </a:lnTo>
                  <a:lnTo>
                    <a:pt x="154" y="44"/>
                  </a:lnTo>
                  <a:lnTo>
                    <a:pt x="153" y="44"/>
                  </a:lnTo>
                  <a:lnTo>
                    <a:pt x="153" y="45"/>
                  </a:lnTo>
                  <a:lnTo>
                    <a:pt x="152" y="45"/>
                  </a:lnTo>
                  <a:lnTo>
                    <a:pt x="152" y="46"/>
                  </a:lnTo>
                  <a:lnTo>
                    <a:pt x="151" y="47"/>
                  </a:lnTo>
                  <a:lnTo>
                    <a:pt x="149" y="49"/>
                  </a:lnTo>
                  <a:lnTo>
                    <a:pt x="149" y="50"/>
                  </a:lnTo>
                  <a:lnTo>
                    <a:pt x="148" y="50"/>
                  </a:lnTo>
                  <a:lnTo>
                    <a:pt x="148" y="51"/>
                  </a:lnTo>
                  <a:lnTo>
                    <a:pt x="147" y="51"/>
                  </a:lnTo>
                  <a:lnTo>
                    <a:pt x="146" y="52"/>
                  </a:lnTo>
                  <a:lnTo>
                    <a:pt x="143" y="54"/>
                  </a:lnTo>
                  <a:lnTo>
                    <a:pt x="142" y="54"/>
                  </a:lnTo>
                  <a:lnTo>
                    <a:pt x="142" y="55"/>
                  </a:lnTo>
                  <a:lnTo>
                    <a:pt x="141" y="55"/>
                  </a:lnTo>
                  <a:lnTo>
                    <a:pt x="141" y="56"/>
                  </a:lnTo>
                  <a:lnTo>
                    <a:pt x="140" y="56"/>
                  </a:lnTo>
                  <a:lnTo>
                    <a:pt x="139" y="57"/>
                  </a:lnTo>
                  <a:lnTo>
                    <a:pt x="139" y="58"/>
                  </a:lnTo>
                  <a:lnTo>
                    <a:pt x="138" y="58"/>
                  </a:lnTo>
                  <a:lnTo>
                    <a:pt x="137" y="58"/>
                  </a:lnTo>
                  <a:lnTo>
                    <a:pt x="137" y="59"/>
                  </a:lnTo>
                  <a:lnTo>
                    <a:pt x="136" y="60"/>
                  </a:lnTo>
                  <a:lnTo>
                    <a:pt x="136" y="61"/>
                  </a:lnTo>
                  <a:lnTo>
                    <a:pt x="135" y="62"/>
                  </a:lnTo>
                  <a:lnTo>
                    <a:pt x="135" y="63"/>
                  </a:lnTo>
                  <a:lnTo>
                    <a:pt x="134" y="64"/>
                  </a:lnTo>
                  <a:lnTo>
                    <a:pt x="133" y="66"/>
                  </a:lnTo>
                  <a:lnTo>
                    <a:pt x="133" y="68"/>
                  </a:lnTo>
                  <a:lnTo>
                    <a:pt x="133" y="69"/>
                  </a:lnTo>
                  <a:lnTo>
                    <a:pt x="133" y="72"/>
                  </a:lnTo>
                  <a:lnTo>
                    <a:pt x="132" y="76"/>
                  </a:lnTo>
                  <a:lnTo>
                    <a:pt x="132" y="77"/>
                  </a:lnTo>
                  <a:lnTo>
                    <a:pt x="132" y="78"/>
                  </a:lnTo>
                  <a:lnTo>
                    <a:pt x="133" y="78"/>
                  </a:lnTo>
                  <a:lnTo>
                    <a:pt x="133" y="79"/>
                  </a:lnTo>
                  <a:lnTo>
                    <a:pt x="133" y="80"/>
                  </a:lnTo>
                  <a:lnTo>
                    <a:pt x="134" y="80"/>
                  </a:lnTo>
                  <a:lnTo>
                    <a:pt x="135" y="80"/>
                  </a:lnTo>
                  <a:lnTo>
                    <a:pt x="136" y="80"/>
                  </a:lnTo>
                  <a:lnTo>
                    <a:pt x="136" y="81"/>
                  </a:lnTo>
                  <a:lnTo>
                    <a:pt x="137" y="81"/>
                  </a:lnTo>
                  <a:lnTo>
                    <a:pt x="138" y="82"/>
                  </a:lnTo>
                  <a:lnTo>
                    <a:pt x="139" y="82"/>
                  </a:lnTo>
                  <a:lnTo>
                    <a:pt x="140" y="83"/>
                  </a:lnTo>
                  <a:lnTo>
                    <a:pt x="141" y="83"/>
                  </a:lnTo>
                  <a:lnTo>
                    <a:pt x="142" y="83"/>
                  </a:lnTo>
                  <a:lnTo>
                    <a:pt x="143" y="84"/>
                  </a:lnTo>
                  <a:lnTo>
                    <a:pt x="145" y="85"/>
                  </a:lnTo>
                  <a:lnTo>
                    <a:pt x="146" y="85"/>
                  </a:lnTo>
                  <a:lnTo>
                    <a:pt x="147" y="86"/>
                  </a:lnTo>
                  <a:lnTo>
                    <a:pt x="148" y="86"/>
                  </a:lnTo>
                  <a:lnTo>
                    <a:pt x="148" y="87"/>
                  </a:lnTo>
                  <a:lnTo>
                    <a:pt x="149" y="87"/>
                  </a:lnTo>
                  <a:lnTo>
                    <a:pt x="150" y="87"/>
                  </a:lnTo>
                  <a:lnTo>
                    <a:pt x="151" y="87"/>
                  </a:lnTo>
                  <a:lnTo>
                    <a:pt x="152" y="87"/>
                  </a:lnTo>
                  <a:lnTo>
                    <a:pt x="153" y="87"/>
                  </a:lnTo>
                  <a:lnTo>
                    <a:pt x="154" y="86"/>
                  </a:lnTo>
                  <a:lnTo>
                    <a:pt x="155" y="86"/>
                  </a:lnTo>
                  <a:lnTo>
                    <a:pt x="156" y="86"/>
                  </a:lnTo>
                  <a:lnTo>
                    <a:pt x="157" y="86"/>
                  </a:lnTo>
                  <a:lnTo>
                    <a:pt x="158" y="86"/>
                  </a:lnTo>
                  <a:lnTo>
                    <a:pt x="159" y="86"/>
                  </a:lnTo>
                  <a:lnTo>
                    <a:pt x="160" y="86"/>
                  </a:lnTo>
                  <a:lnTo>
                    <a:pt x="161" y="86"/>
                  </a:lnTo>
                  <a:lnTo>
                    <a:pt x="162" y="87"/>
                  </a:lnTo>
                  <a:lnTo>
                    <a:pt x="163" y="87"/>
                  </a:lnTo>
                  <a:lnTo>
                    <a:pt x="163" y="88"/>
                  </a:lnTo>
                  <a:lnTo>
                    <a:pt x="164" y="88"/>
                  </a:lnTo>
                  <a:lnTo>
                    <a:pt x="164" y="89"/>
                  </a:lnTo>
                  <a:lnTo>
                    <a:pt x="164" y="91"/>
                  </a:lnTo>
                  <a:lnTo>
                    <a:pt x="164" y="92"/>
                  </a:lnTo>
                  <a:lnTo>
                    <a:pt x="164" y="93"/>
                  </a:lnTo>
                  <a:lnTo>
                    <a:pt x="164" y="94"/>
                  </a:lnTo>
                  <a:lnTo>
                    <a:pt x="164" y="95"/>
                  </a:lnTo>
                  <a:lnTo>
                    <a:pt x="164" y="96"/>
                  </a:lnTo>
                  <a:lnTo>
                    <a:pt x="164" y="98"/>
                  </a:lnTo>
                  <a:lnTo>
                    <a:pt x="163" y="99"/>
                  </a:lnTo>
                  <a:lnTo>
                    <a:pt x="163" y="100"/>
                  </a:lnTo>
                  <a:lnTo>
                    <a:pt x="164" y="100"/>
                  </a:lnTo>
                  <a:lnTo>
                    <a:pt x="164" y="101"/>
                  </a:lnTo>
                  <a:lnTo>
                    <a:pt x="164" y="102"/>
                  </a:lnTo>
                  <a:lnTo>
                    <a:pt x="163" y="103"/>
                  </a:lnTo>
                  <a:lnTo>
                    <a:pt x="163" y="104"/>
                  </a:lnTo>
                  <a:lnTo>
                    <a:pt x="163" y="105"/>
                  </a:lnTo>
                  <a:lnTo>
                    <a:pt x="162" y="105"/>
                  </a:lnTo>
                  <a:lnTo>
                    <a:pt x="162" y="106"/>
                  </a:lnTo>
                  <a:lnTo>
                    <a:pt x="161" y="107"/>
                  </a:lnTo>
                  <a:lnTo>
                    <a:pt x="161" y="108"/>
                  </a:lnTo>
                  <a:lnTo>
                    <a:pt x="160" y="108"/>
                  </a:lnTo>
                  <a:lnTo>
                    <a:pt x="160" y="109"/>
                  </a:lnTo>
                  <a:lnTo>
                    <a:pt x="160" y="110"/>
                  </a:lnTo>
                  <a:lnTo>
                    <a:pt x="160" y="111"/>
                  </a:lnTo>
                  <a:lnTo>
                    <a:pt x="160" y="112"/>
                  </a:lnTo>
                  <a:lnTo>
                    <a:pt x="160" y="113"/>
                  </a:lnTo>
                  <a:lnTo>
                    <a:pt x="160" y="114"/>
                  </a:lnTo>
                  <a:lnTo>
                    <a:pt x="160" y="115"/>
                  </a:lnTo>
                  <a:lnTo>
                    <a:pt x="160" y="116"/>
                  </a:lnTo>
                  <a:lnTo>
                    <a:pt x="161" y="116"/>
                  </a:lnTo>
                  <a:lnTo>
                    <a:pt x="161" y="117"/>
                  </a:lnTo>
                  <a:lnTo>
                    <a:pt x="162" y="117"/>
                  </a:lnTo>
                  <a:lnTo>
                    <a:pt x="162" y="118"/>
                  </a:lnTo>
                  <a:lnTo>
                    <a:pt x="163" y="119"/>
                  </a:lnTo>
                  <a:lnTo>
                    <a:pt x="164" y="120"/>
                  </a:lnTo>
                  <a:lnTo>
                    <a:pt x="165" y="120"/>
                  </a:lnTo>
                  <a:lnTo>
                    <a:pt x="166" y="121"/>
                  </a:lnTo>
                  <a:lnTo>
                    <a:pt x="166" y="122"/>
                  </a:lnTo>
                  <a:lnTo>
                    <a:pt x="167" y="122"/>
                  </a:lnTo>
                  <a:lnTo>
                    <a:pt x="167" y="123"/>
                  </a:lnTo>
                  <a:lnTo>
                    <a:pt x="168" y="123"/>
                  </a:lnTo>
                  <a:lnTo>
                    <a:pt x="168" y="124"/>
                  </a:lnTo>
                  <a:lnTo>
                    <a:pt x="168" y="125"/>
                  </a:lnTo>
                  <a:lnTo>
                    <a:pt x="169" y="125"/>
                  </a:lnTo>
                  <a:lnTo>
                    <a:pt x="170" y="125"/>
                  </a:lnTo>
                  <a:lnTo>
                    <a:pt x="171" y="126"/>
                  </a:lnTo>
                  <a:lnTo>
                    <a:pt x="173" y="126"/>
                  </a:lnTo>
                  <a:lnTo>
                    <a:pt x="174" y="126"/>
                  </a:lnTo>
                  <a:lnTo>
                    <a:pt x="175" y="126"/>
                  </a:lnTo>
                  <a:lnTo>
                    <a:pt x="176" y="126"/>
                  </a:lnTo>
                  <a:lnTo>
                    <a:pt x="178" y="126"/>
                  </a:lnTo>
                  <a:lnTo>
                    <a:pt x="179" y="126"/>
                  </a:lnTo>
                  <a:lnTo>
                    <a:pt x="180" y="126"/>
                  </a:lnTo>
                  <a:lnTo>
                    <a:pt x="181" y="126"/>
                  </a:lnTo>
                  <a:lnTo>
                    <a:pt x="182" y="125"/>
                  </a:lnTo>
                  <a:lnTo>
                    <a:pt x="183" y="125"/>
                  </a:lnTo>
                  <a:lnTo>
                    <a:pt x="184" y="125"/>
                  </a:lnTo>
                  <a:lnTo>
                    <a:pt x="185" y="125"/>
                  </a:lnTo>
                  <a:lnTo>
                    <a:pt x="186" y="125"/>
                  </a:lnTo>
                  <a:lnTo>
                    <a:pt x="187" y="126"/>
                  </a:lnTo>
                  <a:lnTo>
                    <a:pt x="187" y="127"/>
                  </a:lnTo>
                  <a:lnTo>
                    <a:pt x="187" y="128"/>
                  </a:lnTo>
                  <a:lnTo>
                    <a:pt x="187" y="129"/>
                  </a:lnTo>
                  <a:lnTo>
                    <a:pt x="187" y="130"/>
                  </a:lnTo>
                  <a:lnTo>
                    <a:pt x="187" y="131"/>
                  </a:lnTo>
                  <a:lnTo>
                    <a:pt x="187" y="132"/>
                  </a:lnTo>
                  <a:lnTo>
                    <a:pt x="187" y="133"/>
                  </a:lnTo>
                  <a:lnTo>
                    <a:pt x="188" y="133"/>
                  </a:lnTo>
                  <a:lnTo>
                    <a:pt x="188" y="134"/>
                  </a:lnTo>
                  <a:lnTo>
                    <a:pt x="188" y="135"/>
                  </a:lnTo>
                  <a:lnTo>
                    <a:pt x="188" y="136"/>
                  </a:lnTo>
                  <a:lnTo>
                    <a:pt x="188" y="137"/>
                  </a:lnTo>
                  <a:lnTo>
                    <a:pt x="188" y="138"/>
                  </a:lnTo>
                  <a:lnTo>
                    <a:pt x="188" y="139"/>
                  </a:lnTo>
                  <a:lnTo>
                    <a:pt x="188" y="140"/>
                  </a:lnTo>
                  <a:lnTo>
                    <a:pt x="190" y="142"/>
                  </a:lnTo>
                  <a:lnTo>
                    <a:pt x="191" y="142"/>
                  </a:lnTo>
                  <a:lnTo>
                    <a:pt x="191" y="143"/>
                  </a:lnTo>
                  <a:lnTo>
                    <a:pt x="191" y="144"/>
                  </a:lnTo>
                  <a:lnTo>
                    <a:pt x="191" y="145"/>
                  </a:lnTo>
                  <a:lnTo>
                    <a:pt x="192" y="145"/>
                  </a:lnTo>
                  <a:lnTo>
                    <a:pt x="193" y="146"/>
                  </a:lnTo>
                  <a:lnTo>
                    <a:pt x="194" y="146"/>
                  </a:lnTo>
                  <a:lnTo>
                    <a:pt x="194" y="147"/>
                  </a:lnTo>
                  <a:lnTo>
                    <a:pt x="195" y="147"/>
                  </a:lnTo>
                  <a:lnTo>
                    <a:pt x="195" y="148"/>
                  </a:lnTo>
                  <a:lnTo>
                    <a:pt x="196" y="148"/>
                  </a:lnTo>
                  <a:lnTo>
                    <a:pt x="196" y="149"/>
                  </a:lnTo>
                  <a:lnTo>
                    <a:pt x="197" y="149"/>
                  </a:lnTo>
                  <a:lnTo>
                    <a:pt x="197" y="150"/>
                  </a:lnTo>
                  <a:lnTo>
                    <a:pt x="198" y="151"/>
                  </a:lnTo>
                  <a:lnTo>
                    <a:pt x="198" y="152"/>
                  </a:lnTo>
                  <a:lnTo>
                    <a:pt x="198" y="153"/>
                  </a:lnTo>
                  <a:lnTo>
                    <a:pt x="198" y="154"/>
                  </a:lnTo>
                  <a:lnTo>
                    <a:pt x="199" y="154"/>
                  </a:lnTo>
                  <a:lnTo>
                    <a:pt x="199" y="155"/>
                  </a:lnTo>
                  <a:lnTo>
                    <a:pt x="199" y="156"/>
                  </a:lnTo>
                  <a:lnTo>
                    <a:pt x="199" y="157"/>
                  </a:lnTo>
                  <a:lnTo>
                    <a:pt x="200" y="158"/>
                  </a:lnTo>
                  <a:lnTo>
                    <a:pt x="200" y="159"/>
                  </a:lnTo>
                  <a:lnTo>
                    <a:pt x="201" y="160"/>
                  </a:lnTo>
                  <a:lnTo>
                    <a:pt x="201" y="161"/>
                  </a:lnTo>
                  <a:lnTo>
                    <a:pt x="202" y="162"/>
                  </a:lnTo>
                  <a:lnTo>
                    <a:pt x="202" y="163"/>
                  </a:lnTo>
                  <a:lnTo>
                    <a:pt x="203" y="163"/>
                  </a:lnTo>
                  <a:lnTo>
                    <a:pt x="203" y="164"/>
                  </a:lnTo>
                  <a:lnTo>
                    <a:pt x="204" y="164"/>
                  </a:lnTo>
                  <a:lnTo>
                    <a:pt x="204" y="165"/>
                  </a:lnTo>
                  <a:lnTo>
                    <a:pt x="205" y="165"/>
                  </a:lnTo>
                  <a:lnTo>
                    <a:pt x="205" y="166"/>
                  </a:lnTo>
                  <a:lnTo>
                    <a:pt x="205" y="167"/>
                  </a:lnTo>
                  <a:lnTo>
                    <a:pt x="206" y="168"/>
                  </a:lnTo>
                  <a:lnTo>
                    <a:pt x="206" y="169"/>
                  </a:lnTo>
                  <a:lnTo>
                    <a:pt x="207" y="169"/>
                  </a:lnTo>
                  <a:lnTo>
                    <a:pt x="207" y="170"/>
                  </a:lnTo>
                  <a:lnTo>
                    <a:pt x="208" y="171"/>
                  </a:lnTo>
                  <a:lnTo>
                    <a:pt x="207" y="171"/>
                  </a:lnTo>
                  <a:lnTo>
                    <a:pt x="207" y="172"/>
                  </a:lnTo>
                  <a:lnTo>
                    <a:pt x="206" y="172"/>
                  </a:lnTo>
                  <a:lnTo>
                    <a:pt x="206" y="171"/>
                  </a:lnTo>
                  <a:lnTo>
                    <a:pt x="205" y="172"/>
                  </a:lnTo>
                  <a:lnTo>
                    <a:pt x="204" y="172"/>
                  </a:lnTo>
                  <a:lnTo>
                    <a:pt x="203" y="173"/>
                  </a:lnTo>
                  <a:lnTo>
                    <a:pt x="202" y="174"/>
                  </a:lnTo>
                  <a:lnTo>
                    <a:pt x="202" y="175"/>
                  </a:lnTo>
                  <a:lnTo>
                    <a:pt x="202" y="177"/>
                  </a:lnTo>
                  <a:lnTo>
                    <a:pt x="202" y="178"/>
                  </a:lnTo>
                  <a:lnTo>
                    <a:pt x="202" y="179"/>
                  </a:lnTo>
                  <a:lnTo>
                    <a:pt x="202" y="180"/>
                  </a:lnTo>
                  <a:lnTo>
                    <a:pt x="202" y="181"/>
                  </a:lnTo>
                  <a:lnTo>
                    <a:pt x="202" y="182"/>
                  </a:lnTo>
                  <a:lnTo>
                    <a:pt x="203" y="182"/>
                  </a:lnTo>
                  <a:lnTo>
                    <a:pt x="206" y="182"/>
                  </a:lnTo>
                  <a:lnTo>
                    <a:pt x="207" y="182"/>
                  </a:lnTo>
                  <a:lnTo>
                    <a:pt x="208" y="182"/>
                  </a:lnTo>
                  <a:lnTo>
                    <a:pt x="208" y="183"/>
                  </a:lnTo>
                  <a:lnTo>
                    <a:pt x="207" y="184"/>
                  </a:lnTo>
                  <a:lnTo>
                    <a:pt x="206" y="184"/>
                  </a:lnTo>
                  <a:lnTo>
                    <a:pt x="205" y="185"/>
                  </a:lnTo>
                  <a:lnTo>
                    <a:pt x="204" y="186"/>
                  </a:lnTo>
                  <a:lnTo>
                    <a:pt x="203" y="186"/>
                  </a:lnTo>
                  <a:lnTo>
                    <a:pt x="202" y="186"/>
                  </a:lnTo>
                  <a:lnTo>
                    <a:pt x="202" y="185"/>
                  </a:lnTo>
                  <a:lnTo>
                    <a:pt x="201" y="185"/>
                  </a:lnTo>
                  <a:lnTo>
                    <a:pt x="200" y="186"/>
                  </a:lnTo>
                  <a:lnTo>
                    <a:pt x="199" y="186"/>
                  </a:lnTo>
                  <a:lnTo>
                    <a:pt x="198" y="187"/>
                  </a:lnTo>
                  <a:lnTo>
                    <a:pt x="197" y="188"/>
                  </a:lnTo>
                  <a:lnTo>
                    <a:pt x="196" y="188"/>
                  </a:lnTo>
                  <a:lnTo>
                    <a:pt x="196" y="189"/>
                  </a:lnTo>
                  <a:lnTo>
                    <a:pt x="197" y="189"/>
                  </a:lnTo>
                  <a:lnTo>
                    <a:pt x="198" y="190"/>
                  </a:lnTo>
                  <a:lnTo>
                    <a:pt x="197" y="190"/>
                  </a:lnTo>
                  <a:lnTo>
                    <a:pt x="196" y="190"/>
                  </a:lnTo>
                  <a:lnTo>
                    <a:pt x="195" y="191"/>
                  </a:lnTo>
                  <a:lnTo>
                    <a:pt x="194" y="192"/>
                  </a:lnTo>
                  <a:lnTo>
                    <a:pt x="193" y="192"/>
                  </a:lnTo>
                  <a:lnTo>
                    <a:pt x="190" y="192"/>
                  </a:lnTo>
                  <a:lnTo>
                    <a:pt x="188" y="192"/>
                  </a:lnTo>
                  <a:lnTo>
                    <a:pt x="186" y="192"/>
                  </a:lnTo>
                  <a:lnTo>
                    <a:pt x="185" y="191"/>
                  </a:lnTo>
                  <a:lnTo>
                    <a:pt x="184" y="191"/>
                  </a:lnTo>
                  <a:lnTo>
                    <a:pt x="183" y="191"/>
                  </a:lnTo>
                  <a:lnTo>
                    <a:pt x="182" y="190"/>
                  </a:lnTo>
                  <a:lnTo>
                    <a:pt x="183" y="189"/>
                  </a:lnTo>
                  <a:lnTo>
                    <a:pt x="182" y="189"/>
                  </a:lnTo>
                  <a:lnTo>
                    <a:pt x="182" y="188"/>
                  </a:lnTo>
                  <a:lnTo>
                    <a:pt x="183" y="188"/>
                  </a:lnTo>
                  <a:lnTo>
                    <a:pt x="183" y="187"/>
                  </a:lnTo>
                  <a:lnTo>
                    <a:pt x="182" y="187"/>
                  </a:lnTo>
                  <a:lnTo>
                    <a:pt x="182" y="186"/>
                  </a:lnTo>
                  <a:lnTo>
                    <a:pt x="182" y="185"/>
                  </a:lnTo>
                  <a:lnTo>
                    <a:pt x="183" y="185"/>
                  </a:lnTo>
                  <a:lnTo>
                    <a:pt x="183" y="184"/>
                  </a:lnTo>
                  <a:lnTo>
                    <a:pt x="183" y="183"/>
                  </a:lnTo>
                  <a:lnTo>
                    <a:pt x="182" y="183"/>
                  </a:lnTo>
                  <a:lnTo>
                    <a:pt x="180" y="183"/>
                  </a:lnTo>
                  <a:lnTo>
                    <a:pt x="177" y="184"/>
                  </a:lnTo>
                  <a:lnTo>
                    <a:pt x="172" y="186"/>
                  </a:lnTo>
                  <a:lnTo>
                    <a:pt x="170" y="186"/>
                  </a:lnTo>
                  <a:lnTo>
                    <a:pt x="168" y="187"/>
                  </a:lnTo>
                  <a:lnTo>
                    <a:pt x="167" y="187"/>
                  </a:lnTo>
                  <a:lnTo>
                    <a:pt x="165" y="188"/>
                  </a:lnTo>
                  <a:lnTo>
                    <a:pt x="163" y="188"/>
                  </a:lnTo>
                  <a:lnTo>
                    <a:pt x="162" y="188"/>
                  </a:lnTo>
                  <a:lnTo>
                    <a:pt x="161" y="189"/>
                  </a:lnTo>
                  <a:lnTo>
                    <a:pt x="161" y="190"/>
                  </a:lnTo>
                  <a:lnTo>
                    <a:pt x="160" y="191"/>
                  </a:lnTo>
                  <a:lnTo>
                    <a:pt x="159" y="192"/>
                  </a:lnTo>
                  <a:lnTo>
                    <a:pt x="159" y="193"/>
                  </a:lnTo>
                  <a:lnTo>
                    <a:pt x="158" y="193"/>
                  </a:lnTo>
                  <a:lnTo>
                    <a:pt x="157" y="194"/>
                  </a:lnTo>
                  <a:lnTo>
                    <a:pt x="156" y="194"/>
                  </a:lnTo>
                  <a:lnTo>
                    <a:pt x="155" y="194"/>
                  </a:lnTo>
                  <a:lnTo>
                    <a:pt x="152" y="194"/>
                  </a:lnTo>
                  <a:lnTo>
                    <a:pt x="151" y="194"/>
                  </a:lnTo>
                  <a:lnTo>
                    <a:pt x="150" y="194"/>
                  </a:lnTo>
                  <a:lnTo>
                    <a:pt x="149" y="194"/>
                  </a:lnTo>
                  <a:lnTo>
                    <a:pt x="148" y="194"/>
                  </a:lnTo>
                  <a:lnTo>
                    <a:pt x="145" y="194"/>
                  </a:lnTo>
                  <a:lnTo>
                    <a:pt x="144" y="194"/>
                  </a:lnTo>
                  <a:lnTo>
                    <a:pt x="143" y="194"/>
                  </a:lnTo>
                  <a:lnTo>
                    <a:pt x="142" y="193"/>
                  </a:lnTo>
                  <a:lnTo>
                    <a:pt x="141" y="193"/>
                  </a:lnTo>
                  <a:lnTo>
                    <a:pt x="141" y="192"/>
                  </a:lnTo>
                  <a:lnTo>
                    <a:pt x="140" y="192"/>
                  </a:lnTo>
                  <a:lnTo>
                    <a:pt x="138" y="190"/>
                  </a:lnTo>
                  <a:lnTo>
                    <a:pt x="137" y="189"/>
                  </a:lnTo>
                  <a:lnTo>
                    <a:pt x="136" y="189"/>
                  </a:lnTo>
                  <a:lnTo>
                    <a:pt x="135" y="189"/>
                  </a:lnTo>
                  <a:lnTo>
                    <a:pt x="134" y="189"/>
                  </a:lnTo>
                  <a:lnTo>
                    <a:pt x="133" y="190"/>
                  </a:lnTo>
                  <a:lnTo>
                    <a:pt x="132" y="190"/>
                  </a:lnTo>
                  <a:lnTo>
                    <a:pt x="131" y="190"/>
                  </a:lnTo>
                  <a:lnTo>
                    <a:pt x="130" y="190"/>
                  </a:lnTo>
                  <a:lnTo>
                    <a:pt x="130" y="189"/>
                  </a:lnTo>
                  <a:lnTo>
                    <a:pt x="129" y="189"/>
                  </a:lnTo>
                  <a:lnTo>
                    <a:pt x="128" y="189"/>
                  </a:lnTo>
                  <a:lnTo>
                    <a:pt x="128" y="190"/>
                  </a:lnTo>
                  <a:lnTo>
                    <a:pt x="127" y="190"/>
                  </a:lnTo>
                  <a:lnTo>
                    <a:pt x="126" y="190"/>
                  </a:lnTo>
                  <a:lnTo>
                    <a:pt x="125" y="189"/>
                  </a:lnTo>
                  <a:lnTo>
                    <a:pt x="124" y="189"/>
                  </a:lnTo>
                  <a:lnTo>
                    <a:pt x="123" y="189"/>
                  </a:lnTo>
                  <a:lnTo>
                    <a:pt x="122" y="190"/>
                  </a:lnTo>
                  <a:lnTo>
                    <a:pt x="121" y="190"/>
                  </a:lnTo>
                  <a:lnTo>
                    <a:pt x="120" y="190"/>
                  </a:lnTo>
                  <a:lnTo>
                    <a:pt x="120" y="191"/>
                  </a:lnTo>
                  <a:lnTo>
                    <a:pt x="119" y="191"/>
                  </a:lnTo>
                  <a:lnTo>
                    <a:pt x="118" y="191"/>
                  </a:lnTo>
                  <a:lnTo>
                    <a:pt x="117" y="191"/>
                  </a:lnTo>
                  <a:lnTo>
                    <a:pt x="117" y="190"/>
                  </a:lnTo>
                  <a:lnTo>
                    <a:pt x="116" y="190"/>
                  </a:lnTo>
                  <a:lnTo>
                    <a:pt x="115" y="190"/>
                  </a:lnTo>
                  <a:lnTo>
                    <a:pt x="114" y="190"/>
                  </a:lnTo>
                  <a:lnTo>
                    <a:pt x="113" y="190"/>
                  </a:lnTo>
                  <a:lnTo>
                    <a:pt x="111" y="191"/>
                  </a:lnTo>
                  <a:lnTo>
                    <a:pt x="110" y="191"/>
                  </a:lnTo>
                  <a:lnTo>
                    <a:pt x="109" y="191"/>
                  </a:lnTo>
                  <a:lnTo>
                    <a:pt x="108" y="191"/>
                  </a:lnTo>
                  <a:lnTo>
                    <a:pt x="107" y="190"/>
                  </a:lnTo>
                  <a:lnTo>
                    <a:pt x="107" y="189"/>
                  </a:lnTo>
                  <a:lnTo>
                    <a:pt x="106" y="189"/>
                  </a:lnTo>
                  <a:lnTo>
                    <a:pt x="106" y="188"/>
                  </a:lnTo>
                  <a:lnTo>
                    <a:pt x="105" y="189"/>
                  </a:lnTo>
                  <a:lnTo>
                    <a:pt x="104" y="190"/>
                  </a:lnTo>
                  <a:lnTo>
                    <a:pt x="104" y="191"/>
                  </a:lnTo>
                  <a:lnTo>
                    <a:pt x="104" y="192"/>
                  </a:lnTo>
                  <a:lnTo>
                    <a:pt x="103" y="192"/>
                  </a:lnTo>
                  <a:lnTo>
                    <a:pt x="102" y="192"/>
                  </a:lnTo>
                  <a:lnTo>
                    <a:pt x="102" y="191"/>
                  </a:lnTo>
                  <a:lnTo>
                    <a:pt x="102" y="190"/>
                  </a:lnTo>
                  <a:lnTo>
                    <a:pt x="101" y="189"/>
                  </a:lnTo>
                  <a:lnTo>
                    <a:pt x="101" y="188"/>
                  </a:lnTo>
                  <a:lnTo>
                    <a:pt x="100" y="188"/>
                  </a:lnTo>
                  <a:lnTo>
                    <a:pt x="99" y="188"/>
                  </a:lnTo>
                  <a:lnTo>
                    <a:pt x="98" y="189"/>
                  </a:lnTo>
                  <a:lnTo>
                    <a:pt x="98" y="191"/>
                  </a:lnTo>
                  <a:lnTo>
                    <a:pt x="98" y="192"/>
                  </a:lnTo>
                  <a:lnTo>
                    <a:pt x="98" y="193"/>
                  </a:lnTo>
                  <a:lnTo>
                    <a:pt x="98" y="194"/>
                  </a:lnTo>
                  <a:lnTo>
                    <a:pt x="98" y="197"/>
                  </a:lnTo>
                  <a:lnTo>
                    <a:pt x="98" y="200"/>
                  </a:lnTo>
                  <a:lnTo>
                    <a:pt x="98" y="202"/>
                  </a:lnTo>
                  <a:lnTo>
                    <a:pt x="98" y="203"/>
                  </a:lnTo>
                  <a:lnTo>
                    <a:pt x="81" y="203"/>
                  </a:lnTo>
                  <a:lnTo>
                    <a:pt x="80" y="203"/>
                  </a:lnTo>
                  <a:lnTo>
                    <a:pt x="80" y="202"/>
                  </a:lnTo>
                  <a:lnTo>
                    <a:pt x="80" y="203"/>
                  </a:lnTo>
                  <a:lnTo>
                    <a:pt x="79" y="203"/>
                  </a:lnTo>
                  <a:lnTo>
                    <a:pt x="78" y="203"/>
                  </a:lnTo>
                  <a:lnTo>
                    <a:pt x="77" y="204"/>
                  </a:lnTo>
                  <a:lnTo>
                    <a:pt x="76" y="204"/>
                  </a:lnTo>
                  <a:lnTo>
                    <a:pt x="76" y="205"/>
                  </a:lnTo>
                  <a:lnTo>
                    <a:pt x="75" y="205"/>
                  </a:lnTo>
                  <a:lnTo>
                    <a:pt x="75" y="206"/>
                  </a:lnTo>
                  <a:lnTo>
                    <a:pt x="74" y="206"/>
                  </a:lnTo>
                  <a:lnTo>
                    <a:pt x="73" y="207"/>
                  </a:lnTo>
                  <a:lnTo>
                    <a:pt x="72" y="207"/>
                  </a:lnTo>
                  <a:lnTo>
                    <a:pt x="71" y="207"/>
                  </a:lnTo>
                  <a:lnTo>
                    <a:pt x="71" y="208"/>
                  </a:lnTo>
                  <a:lnTo>
                    <a:pt x="70" y="209"/>
                  </a:lnTo>
                  <a:lnTo>
                    <a:pt x="70" y="210"/>
                  </a:lnTo>
                  <a:lnTo>
                    <a:pt x="70" y="211"/>
                  </a:lnTo>
                  <a:lnTo>
                    <a:pt x="70" y="212"/>
                  </a:lnTo>
                  <a:lnTo>
                    <a:pt x="70" y="213"/>
                  </a:lnTo>
                  <a:lnTo>
                    <a:pt x="69" y="213"/>
                  </a:lnTo>
                  <a:lnTo>
                    <a:pt x="69" y="214"/>
                  </a:lnTo>
                  <a:lnTo>
                    <a:pt x="69" y="215"/>
                  </a:lnTo>
                  <a:lnTo>
                    <a:pt x="69" y="216"/>
                  </a:lnTo>
                  <a:lnTo>
                    <a:pt x="68" y="216"/>
                  </a:lnTo>
                  <a:lnTo>
                    <a:pt x="67" y="216"/>
                  </a:lnTo>
                  <a:lnTo>
                    <a:pt x="67" y="215"/>
                  </a:lnTo>
                  <a:lnTo>
                    <a:pt x="66" y="215"/>
                  </a:lnTo>
                  <a:lnTo>
                    <a:pt x="65" y="215"/>
                  </a:lnTo>
                  <a:lnTo>
                    <a:pt x="65" y="216"/>
                  </a:lnTo>
                  <a:lnTo>
                    <a:pt x="64" y="216"/>
                  </a:lnTo>
                  <a:lnTo>
                    <a:pt x="64" y="215"/>
                  </a:lnTo>
                  <a:lnTo>
                    <a:pt x="64" y="214"/>
                  </a:lnTo>
                  <a:lnTo>
                    <a:pt x="65" y="214"/>
                  </a:lnTo>
                  <a:lnTo>
                    <a:pt x="65" y="213"/>
                  </a:lnTo>
                  <a:lnTo>
                    <a:pt x="65" y="212"/>
                  </a:lnTo>
                  <a:lnTo>
                    <a:pt x="66" y="210"/>
                  </a:lnTo>
                  <a:lnTo>
                    <a:pt x="65" y="209"/>
                  </a:lnTo>
                  <a:lnTo>
                    <a:pt x="65" y="208"/>
                  </a:lnTo>
                  <a:lnTo>
                    <a:pt x="64" y="207"/>
                  </a:lnTo>
                  <a:lnTo>
                    <a:pt x="63" y="207"/>
                  </a:lnTo>
                  <a:lnTo>
                    <a:pt x="63" y="208"/>
                  </a:lnTo>
                  <a:lnTo>
                    <a:pt x="63" y="209"/>
                  </a:lnTo>
                  <a:lnTo>
                    <a:pt x="63" y="210"/>
                  </a:lnTo>
                  <a:lnTo>
                    <a:pt x="63" y="211"/>
                  </a:lnTo>
                  <a:lnTo>
                    <a:pt x="63" y="212"/>
                  </a:lnTo>
                  <a:lnTo>
                    <a:pt x="62" y="212"/>
                  </a:lnTo>
                  <a:lnTo>
                    <a:pt x="61" y="212"/>
                  </a:lnTo>
                  <a:lnTo>
                    <a:pt x="60" y="211"/>
                  </a:lnTo>
                  <a:lnTo>
                    <a:pt x="59" y="211"/>
                  </a:lnTo>
                  <a:lnTo>
                    <a:pt x="59" y="210"/>
                  </a:lnTo>
                  <a:lnTo>
                    <a:pt x="58" y="210"/>
                  </a:lnTo>
                  <a:lnTo>
                    <a:pt x="57" y="210"/>
                  </a:lnTo>
                  <a:lnTo>
                    <a:pt x="57" y="209"/>
                  </a:lnTo>
                  <a:lnTo>
                    <a:pt x="56" y="209"/>
                  </a:lnTo>
                  <a:lnTo>
                    <a:pt x="55" y="209"/>
                  </a:lnTo>
                  <a:lnTo>
                    <a:pt x="55" y="208"/>
                  </a:lnTo>
                  <a:lnTo>
                    <a:pt x="54" y="208"/>
                  </a:lnTo>
                  <a:lnTo>
                    <a:pt x="54" y="209"/>
                  </a:lnTo>
                  <a:lnTo>
                    <a:pt x="53" y="209"/>
                  </a:lnTo>
                  <a:lnTo>
                    <a:pt x="52" y="209"/>
                  </a:lnTo>
                  <a:lnTo>
                    <a:pt x="51" y="209"/>
                  </a:lnTo>
                  <a:lnTo>
                    <a:pt x="51" y="210"/>
                  </a:lnTo>
                  <a:lnTo>
                    <a:pt x="50" y="209"/>
                  </a:lnTo>
                  <a:lnTo>
                    <a:pt x="49" y="209"/>
                  </a:lnTo>
                  <a:lnTo>
                    <a:pt x="49" y="208"/>
                  </a:lnTo>
                  <a:lnTo>
                    <a:pt x="49" y="207"/>
                  </a:lnTo>
                  <a:lnTo>
                    <a:pt x="48" y="207"/>
                  </a:lnTo>
                  <a:lnTo>
                    <a:pt x="47" y="207"/>
                  </a:lnTo>
                  <a:lnTo>
                    <a:pt x="46" y="208"/>
                  </a:lnTo>
                  <a:lnTo>
                    <a:pt x="45" y="208"/>
                  </a:lnTo>
                  <a:lnTo>
                    <a:pt x="45" y="207"/>
                  </a:lnTo>
                  <a:lnTo>
                    <a:pt x="44" y="207"/>
                  </a:lnTo>
                  <a:lnTo>
                    <a:pt x="43" y="207"/>
                  </a:lnTo>
                  <a:lnTo>
                    <a:pt x="42" y="207"/>
                  </a:lnTo>
                  <a:lnTo>
                    <a:pt x="42" y="206"/>
                  </a:lnTo>
                  <a:lnTo>
                    <a:pt x="41" y="206"/>
                  </a:lnTo>
                  <a:lnTo>
                    <a:pt x="40" y="206"/>
                  </a:lnTo>
                  <a:lnTo>
                    <a:pt x="39" y="205"/>
                  </a:lnTo>
                  <a:lnTo>
                    <a:pt x="38" y="205"/>
                  </a:lnTo>
                  <a:lnTo>
                    <a:pt x="37" y="205"/>
                  </a:lnTo>
                  <a:lnTo>
                    <a:pt x="36" y="205"/>
                  </a:lnTo>
                  <a:lnTo>
                    <a:pt x="36" y="204"/>
                  </a:lnTo>
                  <a:lnTo>
                    <a:pt x="36" y="203"/>
                  </a:lnTo>
                  <a:lnTo>
                    <a:pt x="36" y="202"/>
                  </a:lnTo>
                  <a:lnTo>
                    <a:pt x="35" y="202"/>
                  </a:lnTo>
                  <a:lnTo>
                    <a:pt x="34" y="202"/>
                  </a:lnTo>
                  <a:lnTo>
                    <a:pt x="34" y="201"/>
                  </a:lnTo>
                  <a:lnTo>
                    <a:pt x="33" y="200"/>
                  </a:lnTo>
                  <a:lnTo>
                    <a:pt x="32" y="200"/>
                  </a:lnTo>
                  <a:lnTo>
                    <a:pt x="31" y="200"/>
                  </a:lnTo>
                  <a:lnTo>
                    <a:pt x="31" y="199"/>
                  </a:lnTo>
                  <a:lnTo>
                    <a:pt x="30" y="199"/>
                  </a:lnTo>
                  <a:lnTo>
                    <a:pt x="31" y="198"/>
                  </a:lnTo>
                  <a:lnTo>
                    <a:pt x="30" y="197"/>
                  </a:lnTo>
                  <a:lnTo>
                    <a:pt x="30" y="196"/>
                  </a:lnTo>
                  <a:lnTo>
                    <a:pt x="30" y="195"/>
                  </a:lnTo>
                  <a:lnTo>
                    <a:pt x="30" y="194"/>
                  </a:lnTo>
                  <a:lnTo>
                    <a:pt x="30" y="193"/>
                  </a:lnTo>
                  <a:lnTo>
                    <a:pt x="29" y="192"/>
                  </a:lnTo>
                  <a:lnTo>
                    <a:pt x="28" y="191"/>
                  </a:lnTo>
                  <a:lnTo>
                    <a:pt x="28" y="190"/>
                  </a:lnTo>
                  <a:lnTo>
                    <a:pt x="29" y="189"/>
                  </a:lnTo>
                  <a:lnTo>
                    <a:pt x="29" y="188"/>
                  </a:lnTo>
                  <a:lnTo>
                    <a:pt x="29" y="187"/>
                  </a:lnTo>
                  <a:lnTo>
                    <a:pt x="28" y="186"/>
                  </a:lnTo>
                  <a:lnTo>
                    <a:pt x="28" y="185"/>
                  </a:lnTo>
                  <a:lnTo>
                    <a:pt x="28" y="184"/>
                  </a:lnTo>
                  <a:lnTo>
                    <a:pt x="28" y="183"/>
                  </a:lnTo>
                  <a:lnTo>
                    <a:pt x="27" y="182"/>
                  </a:lnTo>
                  <a:lnTo>
                    <a:pt x="27" y="181"/>
                  </a:lnTo>
                  <a:lnTo>
                    <a:pt x="27" y="180"/>
                  </a:lnTo>
                  <a:lnTo>
                    <a:pt x="26" y="180"/>
                  </a:lnTo>
                  <a:lnTo>
                    <a:pt x="26" y="179"/>
                  </a:lnTo>
                  <a:lnTo>
                    <a:pt x="26" y="178"/>
                  </a:lnTo>
                  <a:lnTo>
                    <a:pt x="25" y="178"/>
                  </a:lnTo>
                  <a:lnTo>
                    <a:pt x="25" y="177"/>
                  </a:lnTo>
                  <a:lnTo>
                    <a:pt x="25" y="176"/>
                  </a:lnTo>
                  <a:lnTo>
                    <a:pt x="24" y="175"/>
                  </a:lnTo>
                  <a:lnTo>
                    <a:pt x="24" y="174"/>
                  </a:lnTo>
                  <a:lnTo>
                    <a:pt x="24" y="173"/>
                  </a:lnTo>
                  <a:lnTo>
                    <a:pt x="23" y="173"/>
                  </a:lnTo>
                  <a:lnTo>
                    <a:pt x="23" y="172"/>
                  </a:lnTo>
                  <a:lnTo>
                    <a:pt x="22" y="171"/>
                  </a:lnTo>
                  <a:lnTo>
                    <a:pt x="21" y="171"/>
                  </a:lnTo>
                  <a:lnTo>
                    <a:pt x="21" y="170"/>
                  </a:lnTo>
                  <a:lnTo>
                    <a:pt x="21" y="169"/>
                  </a:lnTo>
                  <a:lnTo>
                    <a:pt x="20" y="168"/>
                  </a:lnTo>
                  <a:lnTo>
                    <a:pt x="19" y="168"/>
                  </a:lnTo>
                  <a:lnTo>
                    <a:pt x="19" y="167"/>
                  </a:lnTo>
                  <a:lnTo>
                    <a:pt x="18" y="167"/>
                  </a:lnTo>
                  <a:lnTo>
                    <a:pt x="17" y="167"/>
                  </a:lnTo>
                  <a:lnTo>
                    <a:pt x="17" y="166"/>
                  </a:lnTo>
                  <a:lnTo>
                    <a:pt x="16" y="166"/>
                  </a:lnTo>
                  <a:lnTo>
                    <a:pt x="15" y="166"/>
                  </a:lnTo>
                  <a:lnTo>
                    <a:pt x="14" y="166"/>
                  </a:lnTo>
                  <a:lnTo>
                    <a:pt x="13" y="166"/>
                  </a:lnTo>
                  <a:lnTo>
                    <a:pt x="13" y="165"/>
                  </a:lnTo>
                  <a:lnTo>
                    <a:pt x="12" y="165"/>
                  </a:lnTo>
                  <a:lnTo>
                    <a:pt x="11" y="165"/>
                  </a:lnTo>
                  <a:lnTo>
                    <a:pt x="11" y="164"/>
                  </a:lnTo>
                  <a:lnTo>
                    <a:pt x="10" y="164"/>
                  </a:lnTo>
                  <a:lnTo>
                    <a:pt x="9" y="164"/>
                  </a:lnTo>
                  <a:lnTo>
                    <a:pt x="8" y="164"/>
                  </a:lnTo>
                  <a:lnTo>
                    <a:pt x="7" y="164"/>
                  </a:lnTo>
                  <a:lnTo>
                    <a:pt x="6" y="164"/>
                  </a:lnTo>
                  <a:lnTo>
                    <a:pt x="5" y="164"/>
                  </a:lnTo>
                  <a:lnTo>
                    <a:pt x="4" y="164"/>
                  </a:lnTo>
                  <a:lnTo>
                    <a:pt x="3" y="164"/>
                  </a:lnTo>
                  <a:lnTo>
                    <a:pt x="3" y="165"/>
                  </a:lnTo>
                  <a:lnTo>
                    <a:pt x="2" y="165"/>
                  </a:lnTo>
                  <a:lnTo>
                    <a:pt x="1" y="165"/>
                  </a:lnTo>
                  <a:lnTo>
                    <a:pt x="0" y="165"/>
                  </a:lnTo>
                  <a:lnTo>
                    <a:pt x="0" y="164"/>
                  </a:lnTo>
                  <a:lnTo>
                    <a:pt x="0" y="162"/>
                  </a:lnTo>
                  <a:lnTo>
                    <a:pt x="1" y="162"/>
                  </a:lnTo>
                  <a:lnTo>
                    <a:pt x="2" y="161"/>
                  </a:lnTo>
                  <a:lnTo>
                    <a:pt x="3" y="161"/>
                  </a:lnTo>
                  <a:lnTo>
                    <a:pt x="3" y="160"/>
                  </a:lnTo>
                  <a:lnTo>
                    <a:pt x="4" y="160"/>
                  </a:lnTo>
                  <a:lnTo>
                    <a:pt x="5" y="160"/>
                  </a:lnTo>
                  <a:lnTo>
                    <a:pt x="5" y="159"/>
                  </a:lnTo>
                  <a:lnTo>
                    <a:pt x="6" y="158"/>
                  </a:lnTo>
                  <a:lnTo>
                    <a:pt x="7" y="158"/>
                  </a:lnTo>
                  <a:lnTo>
                    <a:pt x="8" y="157"/>
                  </a:lnTo>
                  <a:lnTo>
                    <a:pt x="9" y="157"/>
                  </a:lnTo>
                  <a:lnTo>
                    <a:pt x="10" y="156"/>
                  </a:lnTo>
                  <a:lnTo>
                    <a:pt x="11" y="155"/>
                  </a:lnTo>
                  <a:lnTo>
                    <a:pt x="13" y="154"/>
                  </a:lnTo>
                  <a:lnTo>
                    <a:pt x="14" y="153"/>
                  </a:lnTo>
                  <a:lnTo>
                    <a:pt x="15" y="152"/>
                  </a:lnTo>
                  <a:lnTo>
                    <a:pt x="15" y="151"/>
                  </a:lnTo>
                  <a:lnTo>
                    <a:pt x="16" y="150"/>
                  </a:lnTo>
                  <a:lnTo>
                    <a:pt x="16" y="149"/>
                  </a:lnTo>
                  <a:lnTo>
                    <a:pt x="16" y="148"/>
                  </a:lnTo>
                  <a:lnTo>
                    <a:pt x="17" y="147"/>
                  </a:lnTo>
                  <a:lnTo>
                    <a:pt x="18" y="147"/>
                  </a:lnTo>
                  <a:lnTo>
                    <a:pt x="19" y="146"/>
                  </a:lnTo>
                  <a:lnTo>
                    <a:pt x="20" y="145"/>
                  </a:lnTo>
                  <a:lnTo>
                    <a:pt x="20" y="144"/>
                  </a:lnTo>
                  <a:lnTo>
                    <a:pt x="21" y="144"/>
                  </a:lnTo>
                  <a:lnTo>
                    <a:pt x="21" y="143"/>
                  </a:lnTo>
                  <a:lnTo>
                    <a:pt x="22" y="142"/>
                  </a:lnTo>
                  <a:lnTo>
                    <a:pt x="22" y="141"/>
                  </a:lnTo>
                  <a:lnTo>
                    <a:pt x="23" y="141"/>
                  </a:lnTo>
                  <a:lnTo>
                    <a:pt x="23" y="140"/>
                  </a:lnTo>
                  <a:lnTo>
                    <a:pt x="23" y="139"/>
                  </a:lnTo>
                  <a:lnTo>
                    <a:pt x="23" y="138"/>
                  </a:lnTo>
                  <a:lnTo>
                    <a:pt x="24" y="137"/>
                  </a:lnTo>
                  <a:lnTo>
                    <a:pt x="24" y="136"/>
                  </a:lnTo>
                  <a:lnTo>
                    <a:pt x="25" y="135"/>
                  </a:lnTo>
                  <a:lnTo>
                    <a:pt x="25" y="134"/>
                  </a:lnTo>
                  <a:lnTo>
                    <a:pt x="26" y="134"/>
                  </a:lnTo>
                  <a:lnTo>
                    <a:pt x="26" y="133"/>
                  </a:lnTo>
                  <a:lnTo>
                    <a:pt x="27" y="133"/>
                  </a:lnTo>
                  <a:lnTo>
                    <a:pt x="28" y="132"/>
                  </a:lnTo>
                  <a:lnTo>
                    <a:pt x="29" y="132"/>
                  </a:lnTo>
                  <a:lnTo>
                    <a:pt x="30" y="131"/>
                  </a:lnTo>
                  <a:lnTo>
                    <a:pt x="30" y="130"/>
                  </a:lnTo>
                  <a:lnTo>
                    <a:pt x="31" y="130"/>
                  </a:lnTo>
                  <a:lnTo>
                    <a:pt x="31" y="129"/>
                  </a:lnTo>
                  <a:lnTo>
                    <a:pt x="31" y="128"/>
                  </a:lnTo>
                  <a:lnTo>
                    <a:pt x="31" y="127"/>
                  </a:lnTo>
                  <a:lnTo>
                    <a:pt x="32" y="127"/>
                  </a:lnTo>
                  <a:lnTo>
                    <a:pt x="32" y="126"/>
                  </a:lnTo>
                  <a:lnTo>
                    <a:pt x="32" y="125"/>
                  </a:lnTo>
                  <a:lnTo>
                    <a:pt x="33" y="124"/>
                  </a:lnTo>
                  <a:lnTo>
                    <a:pt x="34" y="123"/>
                  </a:lnTo>
                  <a:lnTo>
                    <a:pt x="34" y="122"/>
                  </a:lnTo>
                  <a:lnTo>
                    <a:pt x="35" y="122"/>
                  </a:lnTo>
                  <a:lnTo>
                    <a:pt x="35" y="121"/>
                  </a:lnTo>
                  <a:lnTo>
                    <a:pt x="35" y="119"/>
                  </a:lnTo>
                  <a:lnTo>
                    <a:pt x="35" y="117"/>
                  </a:lnTo>
                  <a:lnTo>
                    <a:pt x="35" y="116"/>
                  </a:lnTo>
                  <a:lnTo>
                    <a:pt x="35" y="115"/>
                  </a:lnTo>
                  <a:lnTo>
                    <a:pt x="35" y="114"/>
                  </a:lnTo>
                  <a:lnTo>
                    <a:pt x="35" y="112"/>
                  </a:lnTo>
                  <a:lnTo>
                    <a:pt x="36" y="111"/>
                  </a:lnTo>
                  <a:lnTo>
                    <a:pt x="36" y="110"/>
                  </a:lnTo>
                  <a:lnTo>
                    <a:pt x="36" y="109"/>
                  </a:lnTo>
                  <a:lnTo>
                    <a:pt x="36" y="108"/>
                  </a:lnTo>
                  <a:lnTo>
                    <a:pt x="35" y="106"/>
                  </a:lnTo>
                  <a:lnTo>
                    <a:pt x="34" y="105"/>
                  </a:lnTo>
                  <a:lnTo>
                    <a:pt x="34" y="104"/>
                  </a:lnTo>
                  <a:lnTo>
                    <a:pt x="33" y="103"/>
                  </a:lnTo>
                  <a:lnTo>
                    <a:pt x="32" y="102"/>
                  </a:lnTo>
                  <a:lnTo>
                    <a:pt x="32" y="101"/>
                  </a:lnTo>
                  <a:lnTo>
                    <a:pt x="31" y="100"/>
                  </a:lnTo>
                  <a:lnTo>
                    <a:pt x="30" y="100"/>
                  </a:lnTo>
                  <a:lnTo>
                    <a:pt x="30" y="99"/>
                  </a:lnTo>
                  <a:lnTo>
                    <a:pt x="30" y="98"/>
                  </a:lnTo>
                  <a:lnTo>
                    <a:pt x="29" y="97"/>
                  </a:lnTo>
                  <a:lnTo>
                    <a:pt x="29" y="96"/>
                  </a:lnTo>
                  <a:lnTo>
                    <a:pt x="29" y="95"/>
                  </a:lnTo>
                  <a:lnTo>
                    <a:pt x="28" y="94"/>
                  </a:lnTo>
                  <a:lnTo>
                    <a:pt x="27" y="93"/>
                  </a:lnTo>
                  <a:lnTo>
                    <a:pt x="27" y="92"/>
                  </a:lnTo>
                  <a:lnTo>
                    <a:pt x="26" y="92"/>
                  </a:lnTo>
                  <a:lnTo>
                    <a:pt x="26" y="91"/>
                  </a:lnTo>
                  <a:lnTo>
                    <a:pt x="25" y="91"/>
                  </a:lnTo>
                  <a:lnTo>
                    <a:pt x="25" y="90"/>
                  </a:lnTo>
                  <a:lnTo>
                    <a:pt x="25" y="89"/>
                  </a:lnTo>
                  <a:lnTo>
                    <a:pt x="24" y="88"/>
                  </a:lnTo>
                  <a:lnTo>
                    <a:pt x="24" y="87"/>
                  </a:lnTo>
                  <a:lnTo>
                    <a:pt x="23" y="86"/>
                  </a:lnTo>
                  <a:lnTo>
                    <a:pt x="23" y="85"/>
                  </a:lnTo>
                  <a:lnTo>
                    <a:pt x="23" y="84"/>
                  </a:lnTo>
                  <a:lnTo>
                    <a:pt x="23" y="83"/>
                  </a:lnTo>
                  <a:lnTo>
                    <a:pt x="23" y="82"/>
                  </a:lnTo>
                  <a:lnTo>
                    <a:pt x="23" y="81"/>
                  </a:lnTo>
                  <a:lnTo>
                    <a:pt x="23" y="80"/>
                  </a:lnTo>
                  <a:lnTo>
                    <a:pt x="23" y="79"/>
                  </a:lnTo>
                  <a:lnTo>
                    <a:pt x="23" y="78"/>
                  </a:lnTo>
                  <a:lnTo>
                    <a:pt x="23" y="77"/>
                  </a:lnTo>
                  <a:lnTo>
                    <a:pt x="23" y="76"/>
                  </a:lnTo>
                  <a:lnTo>
                    <a:pt x="23" y="74"/>
                  </a:lnTo>
                  <a:lnTo>
                    <a:pt x="23" y="73"/>
                  </a:lnTo>
                  <a:lnTo>
                    <a:pt x="23" y="72"/>
                  </a:lnTo>
                  <a:lnTo>
                    <a:pt x="23" y="71"/>
                  </a:lnTo>
                  <a:lnTo>
                    <a:pt x="23" y="70"/>
                  </a:lnTo>
                  <a:lnTo>
                    <a:pt x="24" y="69"/>
                  </a:lnTo>
                  <a:lnTo>
                    <a:pt x="23" y="68"/>
                  </a:lnTo>
                  <a:lnTo>
                    <a:pt x="23" y="67"/>
                  </a:lnTo>
                  <a:lnTo>
                    <a:pt x="23" y="66"/>
                  </a:lnTo>
                  <a:lnTo>
                    <a:pt x="24" y="66"/>
                  </a:lnTo>
                  <a:lnTo>
                    <a:pt x="24" y="65"/>
                  </a:lnTo>
                  <a:lnTo>
                    <a:pt x="24" y="63"/>
                  </a:lnTo>
                  <a:lnTo>
                    <a:pt x="24" y="62"/>
                  </a:lnTo>
                  <a:lnTo>
                    <a:pt x="24" y="61"/>
                  </a:lnTo>
                  <a:lnTo>
                    <a:pt x="24" y="60"/>
                  </a:lnTo>
                  <a:lnTo>
                    <a:pt x="24" y="59"/>
                  </a:lnTo>
                  <a:lnTo>
                    <a:pt x="24" y="58"/>
                  </a:lnTo>
                  <a:lnTo>
                    <a:pt x="23" y="57"/>
                  </a:lnTo>
                  <a:lnTo>
                    <a:pt x="23" y="56"/>
                  </a:lnTo>
                  <a:lnTo>
                    <a:pt x="23" y="55"/>
                  </a:lnTo>
                  <a:lnTo>
                    <a:pt x="23" y="54"/>
                  </a:lnTo>
                  <a:lnTo>
                    <a:pt x="23" y="53"/>
                  </a:lnTo>
                  <a:lnTo>
                    <a:pt x="24" y="52"/>
                  </a:lnTo>
                  <a:lnTo>
                    <a:pt x="24" y="50"/>
                  </a:lnTo>
                  <a:lnTo>
                    <a:pt x="25" y="49"/>
                  </a:lnTo>
                  <a:lnTo>
                    <a:pt x="25" y="48"/>
                  </a:lnTo>
                  <a:lnTo>
                    <a:pt x="25" y="47"/>
                  </a:lnTo>
                  <a:lnTo>
                    <a:pt x="25" y="46"/>
                  </a:lnTo>
                  <a:lnTo>
                    <a:pt x="25" y="45"/>
                  </a:lnTo>
                  <a:lnTo>
                    <a:pt x="26" y="44"/>
                  </a:lnTo>
                  <a:lnTo>
                    <a:pt x="27" y="42"/>
                  </a:lnTo>
                  <a:lnTo>
                    <a:pt x="28" y="42"/>
                  </a:lnTo>
                  <a:lnTo>
                    <a:pt x="28" y="41"/>
                  </a:lnTo>
                  <a:lnTo>
                    <a:pt x="29" y="40"/>
                  </a:lnTo>
                  <a:lnTo>
                    <a:pt x="29" y="39"/>
                  </a:lnTo>
                  <a:lnTo>
                    <a:pt x="29" y="38"/>
                  </a:lnTo>
                  <a:lnTo>
                    <a:pt x="30" y="37"/>
                  </a:lnTo>
                  <a:lnTo>
                    <a:pt x="31" y="37"/>
                  </a:lnTo>
                  <a:lnTo>
                    <a:pt x="32" y="36"/>
                  </a:lnTo>
                  <a:lnTo>
                    <a:pt x="33" y="36"/>
                  </a:lnTo>
                  <a:lnTo>
                    <a:pt x="33" y="35"/>
                  </a:lnTo>
                  <a:lnTo>
                    <a:pt x="33" y="34"/>
                  </a:lnTo>
                  <a:lnTo>
                    <a:pt x="33" y="33"/>
                  </a:lnTo>
                  <a:lnTo>
                    <a:pt x="34" y="32"/>
                  </a:lnTo>
                  <a:lnTo>
                    <a:pt x="34" y="31"/>
                  </a:lnTo>
                  <a:lnTo>
                    <a:pt x="35" y="30"/>
                  </a:lnTo>
                  <a:lnTo>
                    <a:pt x="35" y="29"/>
                  </a:lnTo>
                  <a:lnTo>
                    <a:pt x="35" y="28"/>
                  </a:lnTo>
                  <a:lnTo>
                    <a:pt x="36" y="28"/>
                  </a:lnTo>
                  <a:lnTo>
                    <a:pt x="36" y="27"/>
                  </a:lnTo>
                  <a:lnTo>
                    <a:pt x="37" y="28"/>
                  </a:lnTo>
                  <a:lnTo>
                    <a:pt x="38" y="28"/>
                  </a:lnTo>
                  <a:lnTo>
                    <a:pt x="39" y="28"/>
                  </a:lnTo>
                  <a:lnTo>
                    <a:pt x="41" y="28"/>
                  </a:lnTo>
                  <a:lnTo>
                    <a:pt x="42" y="27"/>
                  </a:lnTo>
                  <a:lnTo>
                    <a:pt x="43" y="27"/>
                  </a:lnTo>
                  <a:lnTo>
                    <a:pt x="44" y="27"/>
                  </a:lnTo>
                  <a:lnTo>
                    <a:pt x="45" y="27"/>
                  </a:lnTo>
                  <a:lnTo>
                    <a:pt x="46" y="27"/>
                  </a:lnTo>
                  <a:lnTo>
                    <a:pt x="46" y="26"/>
                  </a:lnTo>
                  <a:lnTo>
                    <a:pt x="47" y="26"/>
                  </a:lnTo>
                  <a:lnTo>
                    <a:pt x="48" y="26"/>
                  </a:lnTo>
                  <a:lnTo>
                    <a:pt x="49" y="26"/>
                  </a:lnTo>
                  <a:lnTo>
                    <a:pt x="50" y="26"/>
                  </a:lnTo>
                  <a:lnTo>
                    <a:pt x="52" y="25"/>
                  </a:lnTo>
                  <a:lnTo>
                    <a:pt x="54" y="24"/>
                  </a:lnTo>
                  <a:lnTo>
                    <a:pt x="55" y="24"/>
                  </a:lnTo>
                  <a:lnTo>
                    <a:pt x="57" y="23"/>
                  </a:lnTo>
                  <a:lnTo>
                    <a:pt x="58" y="23"/>
                  </a:lnTo>
                  <a:lnTo>
                    <a:pt x="59" y="23"/>
                  </a:lnTo>
                  <a:lnTo>
                    <a:pt x="60" y="22"/>
                  </a:lnTo>
                  <a:lnTo>
                    <a:pt x="60" y="21"/>
                  </a:lnTo>
                  <a:lnTo>
                    <a:pt x="60" y="20"/>
                  </a:lnTo>
                  <a:lnTo>
                    <a:pt x="61" y="19"/>
                  </a:lnTo>
                  <a:lnTo>
                    <a:pt x="62" y="19"/>
                  </a:lnTo>
                  <a:lnTo>
                    <a:pt x="63" y="18"/>
                  </a:lnTo>
                  <a:lnTo>
                    <a:pt x="64" y="18"/>
                  </a:lnTo>
                  <a:lnTo>
                    <a:pt x="65" y="17"/>
                  </a:lnTo>
                  <a:lnTo>
                    <a:pt x="66" y="17"/>
                  </a:lnTo>
                  <a:lnTo>
                    <a:pt x="66" y="16"/>
                  </a:lnTo>
                  <a:lnTo>
                    <a:pt x="67" y="16"/>
                  </a:lnTo>
                  <a:lnTo>
                    <a:pt x="68" y="15"/>
                  </a:lnTo>
                  <a:lnTo>
                    <a:pt x="69" y="14"/>
                  </a:lnTo>
                  <a:lnTo>
                    <a:pt x="70" y="13"/>
                  </a:lnTo>
                  <a:lnTo>
                    <a:pt x="71" y="13"/>
                  </a:lnTo>
                  <a:lnTo>
                    <a:pt x="72" y="12"/>
                  </a:lnTo>
                  <a:lnTo>
                    <a:pt x="74" y="11"/>
                  </a:lnTo>
                  <a:lnTo>
                    <a:pt x="75" y="11"/>
                  </a:lnTo>
                  <a:lnTo>
                    <a:pt x="76" y="11"/>
                  </a:lnTo>
                  <a:lnTo>
                    <a:pt x="77" y="10"/>
                  </a:lnTo>
                  <a:lnTo>
                    <a:pt x="78" y="10"/>
                  </a:lnTo>
                  <a:lnTo>
                    <a:pt x="79" y="9"/>
                  </a:lnTo>
                  <a:lnTo>
                    <a:pt x="80" y="9"/>
                  </a:lnTo>
                  <a:lnTo>
                    <a:pt x="81" y="8"/>
                  </a:lnTo>
                  <a:lnTo>
                    <a:pt x="81" y="7"/>
                  </a:lnTo>
                  <a:lnTo>
                    <a:pt x="82" y="6"/>
                  </a:lnTo>
                  <a:lnTo>
                    <a:pt x="82" y="5"/>
                  </a:lnTo>
                  <a:lnTo>
                    <a:pt x="83" y="5"/>
                  </a:lnTo>
                  <a:lnTo>
                    <a:pt x="84" y="4"/>
                  </a:lnTo>
                  <a:lnTo>
                    <a:pt x="85" y="4"/>
                  </a:lnTo>
                  <a:lnTo>
                    <a:pt x="85" y="3"/>
                  </a:lnTo>
                  <a:lnTo>
                    <a:pt x="86" y="3"/>
                  </a:lnTo>
                  <a:lnTo>
                    <a:pt x="87" y="3"/>
                  </a:lnTo>
                  <a:lnTo>
                    <a:pt x="88" y="3"/>
                  </a:lnTo>
                  <a:lnTo>
                    <a:pt x="89" y="3"/>
                  </a:lnTo>
                  <a:lnTo>
                    <a:pt x="90" y="3"/>
                  </a:lnTo>
                  <a:lnTo>
                    <a:pt x="91" y="3"/>
                  </a:lnTo>
                  <a:lnTo>
                    <a:pt x="92" y="3"/>
                  </a:lnTo>
                  <a:lnTo>
                    <a:pt x="93" y="3"/>
                  </a:lnTo>
                  <a:lnTo>
                    <a:pt x="94" y="3"/>
                  </a:lnTo>
                  <a:lnTo>
                    <a:pt x="95" y="3"/>
                  </a:lnTo>
                  <a:lnTo>
                    <a:pt x="96" y="3"/>
                  </a:lnTo>
                  <a:lnTo>
                    <a:pt x="98" y="3"/>
                  </a:lnTo>
                  <a:lnTo>
                    <a:pt x="99" y="3"/>
                  </a:lnTo>
                  <a:lnTo>
                    <a:pt x="100" y="3"/>
                  </a:lnTo>
                  <a:lnTo>
                    <a:pt x="101" y="3"/>
                  </a:lnTo>
                  <a:lnTo>
                    <a:pt x="102" y="3"/>
                  </a:lnTo>
                  <a:lnTo>
                    <a:pt x="103" y="3"/>
                  </a:lnTo>
                  <a:lnTo>
                    <a:pt x="104" y="3"/>
                  </a:lnTo>
                  <a:lnTo>
                    <a:pt x="105" y="3"/>
                  </a:lnTo>
                  <a:lnTo>
                    <a:pt x="106" y="3"/>
                  </a:lnTo>
                  <a:lnTo>
                    <a:pt x="107" y="3"/>
                  </a:lnTo>
                  <a:lnTo>
                    <a:pt x="108" y="3"/>
                  </a:lnTo>
                  <a:lnTo>
                    <a:pt x="109" y="3"/>
                  </a:lnTo>
                  <a:lnTo>
                    <a:pt x="110" y="3"/>
                  </a:lnTo>
                  <a:lnTo>
                    <a:pt x="111" y="3"/>
                  </a:lnTo>
                  <a:lnTo>
                    <a:pt x="112" y="3"/>
                  </a:lnTo>
                  <a:lnTo>
                    <a:pt x="113" y="3"/>
                  </a:lnTo>
                  <a:lnTo>
                    <a:pt x="114" y="3"/>
                  </a:lnTo>
                  <a:lnTo>
                    <a:pt x="115" y="3"/>
                  </a:lnTo>
                  <a:lnTo>
                    <a:pt x="116" y="3"/>
                  </a:lnTo>
                  <a:lnTo>
                    <a:pt x="117" y="3"/>
                  </a:lnTo>
                  <a:lnTo>
                    <a:pt x="118" y="3"/>
                  </a:lnTo>
                  <a:lnTo>
                    <a:pt x="119" y="3"/>
                  </a:lnTo>
                  <a:lnTo>
                    <a:pt x="120" y="3"/>
                  </a:lnTo>
                  <a:lnTo>
                    <a:pt x="121" y="3"/>
                  </a:lnTo>
                  <a:lnTo>
                    <a:pt x="122" y="3"/>
                  </a:lnTo>
                  <a:lnTo>
                    <a:pt x="123" y="3"/>
                  </a:lnTo>
                  <a:lnTo>
                    <a:pt x="124" y="3"/>
                  </a:lnTo>
                  <a:lnTo>
                    <a:pt x="125" y="3"/>
                  </a:lnTo>
                  <a:lnTo>
                    <a:pt x="126" y="3"/>
                  </a:lnTo>
                  <a:lnTo>
                    <a:pt x="127" y="3"/>
                  </a:lnTo>
                  <a:lnTo>
                    <a:pt x="127" y="2"/>
                  </a:lnTo>
                  <a:close/>
                </a:path>
              </a:pathLst>
            </a:custGeom>
            <a:noFill/>
            <a:ln w="1">
              <a:solidFill>
                <a:srgbClr val="d3d3d3"/>
              </a:solidFill>
            </a:ln>
          </p:spPr>
          <p:style>
            <a:lnRef idx="0"/>
            <a:fillRef idx="0"/>
            <a:effectRef idx="0"/>
            <a:fontRef idx="minor"/>
          </p:style>
        </p:sp>
        <p:sp>
          <p:nvSpPr>
            <p:cNvPr id="349" name="Freeform 54"/>
            <p:cNvSpPr/>
            <p:nvPr/>
          </p:nvSpPr>
          <p:spPr>
            <a:xfrm>
              <a:off x="3009960" y="1523880"/>
              <a:ext cx="2148480" cy="2148120"/>
            </a:xfrm>
            <a:custGeom>
              <a:avLst/>
              <a:gdLst/>
              <a:ahLst/>
              <a:rect l="l" t="t" r="r" b="b"/>
              <a:pathLst>
                <a:path w="282" h="282">
                  <a:moveTo>
                    <a:pt x="179" y="10"/>
                  </a:moveTo>
                  <a:lnTo>
                    <a:pt x="179" y="10"/>
                  </a:lnTo>
                  <a:lnTo>
                    <a:pt x="180" y="10"/>
                  </a:lnTo>
                  <a:lnTo>
                    <a:pt x="181" y="10"/>
                  </a:lnTo>
                  <a:lnTo>
                    <a:pt x="181" y="9"/>
                  </a:lnTo>
                  <a:lnTo>
                    <a:pt x="182" y="9"/>
                  </a:lnTo>
                  <a:lnTo>
                    <a:pt x="183" y="8"/>
                  </a:lnTo>
                  <a:lnTo>
                    <a:pt x="184" y="8"/>
                  </a:lnTo>
                  <a:lnTo>
                    <a:pt x="185" y="8"/>
                  </a:lnTo>
                  <a:lnTo>
                    <a:pt x="185" y="7"/>
                  </a:lnTo>
                  <a:lnTo>
                    <a:pt x="186" y="7"/>
                  </a:lnTo>
                  <a:lnTo>
                    <a:pt x="186" y="6"/>
                  </a:lnTo>
                  <a:lnTo>
                    <a:pt x="187" y="5"/>
                  </a:lnTo>
                  <a:lnTo>
                    <a:pt x="188" y="5"/>
                  </a:lnTo>
                  <a:lnTo>
                    <a:pt x="188" y="4"/>
                  </a:lnTo>
                  <a:lnTo>
                    <a:pt x="189" y="4"/>
                  </a:lnTo>
                  <a:lnTo>
                    <a:pt x="188" y="3"/>
                  </a:lnTo>
                  <a:lnTo>
                    <a:pt x="189" y="2"/>
                  </a:lnTo>
                  <a:lnTo>
                    <a:pt x="190" y="3"/>
                  </a:lnTo>
                  <a:lnTo>
                    <a:pt x="191" y="3"/>
                  </a:lnTo>
                  <a:lnTo>
                    <a:pt x="191" y="2"/>
                  </a:lnTo>
                  <a:lnTo>
                    <a:pt x="192" y="1"/>
                  </a:lnTo>
                  <a:lnTo>
                    <a:pt x="193" y="1"/>
                  </a:lnTo>
                  <a:lnTo>
                    <a:pt x="193" y="0"/>
                  </a:lnTo>
                  <a:lnTo>
                    <a:pt x="194" y="0"/>
                  </a:lnTo>
                  <a:lnTo>
                    <a:pt x="195" y="1"/>
                  </a:lnTo>
                  <a:lnTo>
                    <a:pt x="196" y="3"/>
                  </a:lnTo>
                  <a:lnTo>
                    <a:pt x="196" y="4"/>
                  </a:lnTo>
                  <a:lnTo>
                    <a:pt x="197" y="5"/>
                  </a:lnTo>
                  <a:lnTo>
                    <a:pt x="198" y="6"/>
                  </a:lnTo>
                  <a:lnTo>
                    <a:pt x="198" y="7"/>
                  </a:lnTo>
                  <a:lnTo>
                    <a:pt x="199" y="8"/>
                  </a:lnTo>
                  <a:lnTo>
                    <a:pt x="198" y="9"/>
                  </a:lnTo>
                  <a:lnTo>
                    <a:pt x="198" y="10"/>
                  </a:lnTo>
                  <a:lnTo>
                    <a:pt x="197" y="11"/>
                  </a:lnTo>
                  <a:lnTo>
                    <a:pt x="197" y="12"/>
                  </a:lnTo>
                  <a:lnTo>
                    <a:pt x="198" y="12"/>
                  </a:lnTo>
                  <a:lnTo>
                    <a:pt x="198" y="13"/>
                  </a:lnTo>
                  <a:lnTo>
                    <a:pt x="199" y="14"/>
                  </a:lnTo>
                  <a:lnTo>
                    <a:pt x="199" y="15"/>
                  </a:lnTo>
                  <a:lnTo>
                    <a:pt x="198" y="16"/>
                  </a:lnTo>
                  <a:lnTo>
                    <a:pt x="197" y="17"/>
                  </a:lnTo>
                  <a:lnTo>
                    <a:pt x="197" y="18"/>
                  </a:lnTo>
                  <a:lnTo>
                    <a:pt x="197" y="19"/>
                  </a:lnTo>
                  <a:lnTo>
                    <a:pt x="198" y="19"/>
                  </a:lnTo>
                  <a:lnTo>
                    <a:pt x="199" y="20"/>
                  </a:lnTo>
                  <a:lnTo>
                    <a:pt x="199" y="21"/>
                  </a:lnTo>
                  <a:lnTo>
                    <a:pt x="200" y="22"/>
                  </a:lnTo>
                  <a:lnTo>
                    <a:pt x="200" y="23"/>
                  </a:lnTo>
                  <a:lnTo>
                    <a:pt x="200" y="24"/>
                  </a:lnTo>
                  <a:lnTo>
                    <a:pt x="199" y="24"/>
                  </a:lnTo>
                  <a:lnTo>
                    <a:pt x="199" y="25"/>
                  </a:lnTo>
                  <a:lnTo>
                    <a:pt x="200" y="26"/>
                  </a:lnTo>
                  <a:lnTo>
                    <a:pt x="199" y="27"/>
                  </a:lnTo>
                  <a:lnTo>
                    <a:pt x="199" y="26"/>
                  </a:lnTo>
                  <a:lnTo>
                    <a:pt x="198" y="27"/>
                  </a:lnTo>
                  <a:lnTo>
                    <a:pt x="198" y="28"/>
                  </a:lnTo>
                  <a:lnTo>
                    <a:pt x="198" y="29"/>
                  </a:lnTo>
                  <a:lnTo>
                    <a:pt x="197" y="29"/>
                  </a:lnTo>
                  <a:lnTo>
                    <a:pt x="197" y="30"/>
                  </a:lnTo>
                  <a:lnTo>
                    <a:pt x="197" y="31"/>
                  </a:lnTo>
                  <a:lnTo>
                    <a:pt x="197" y="32"/>
                  </a:lnTo>
                  <a:lnTo>
                    <a:pt x="198" y="33"/>
                  </a:lnTo>
                  <a:lnTo>
                    <a:pt x="198" y="34"/>
                  </a:lnTo>
                  <a:lnTo>
                    <a:pt x="198" y="35"/>
                  </a:lnTo>
                  <a:lnTo>
                    <a:pt x="199" y="36"/>
                  </a:lnTo>
                  <a:lnTo>
                    <a:pt x="199" y="37"/>
                  </a:lnTo>
                  <a:lnTo>
                    <a:pt x="200" y="37"/>
                  </a:lnTo>
                  <a:lnTo>
                    <a:pt x="199" y="37"/>
                  </a:lnTo>
                  <a:lnTo>
                    <a:pt x="199" y="38"/>
                  </a:lnTo>
                  <a:lnTo>
                    <a:pt x="200" y="38"/>
                  </a:lnTo>
                  <a:lnTo>
                    <a:pt x="200" y="39"/>
                  </a:lnTo>
                  <a:lnTo>
                    <a:pt x="200" y="40"/>
                  </a:lnTo>
                  <a:lnTo>
                    <a:pt x="199" y="41"/>
                  </a:lnTo>
                  <a:lnTo>
                    <a:pt x="198" y="41"/>
                  </a:lnTo>
                  <a:lnTo>
                    <a:pt x="198" y="42"/>
                  </a:lnTo>
                  <a:lnTo>
                    <a:pt x="199" y="42"/>
                  </a:lnTo>
                  <a:lnTo>
                    <a:pt x="199" y="43"/>
                  </a:lnTo>
                  <a:lnTo>
                    <a:pt x="200" y="43"/>
                  </a:lnTo>
                  <a:lnTo>
                    <a:pt x="201" y="43"/>
                  </a:lnTo>
                  <a:lnTo>
                    <a:pt x="202" y="43"/>
                  </a:lnTo>
                  <a:lnTo>
                    <a:pt x="203" y="43"/>
                  </a:lnTo>
                  <a:lnTo>
                    <a:pt x="203" y="44"/>
                  </a:lnTo>
                  <a:lnTo>
                    <a:pt x="204" y="44"/>
                  </a:lnTo>
                  <a:lnTo>
                    <a:pt x="204" y="45"/>
                  </a:lnTo>
                  <a:lnTo>
                    <a:pt x="204" y="46"/>
                  </a:lnTo>
                  <a:lnTo>
                    <a:pt x="205" y="46"/>
                  </a:lnTo>
                  <a:lnTo>
                    <a:pt x="206" y="47"/>
                  </a:lnTo>
                  <a:lnTo>
                    <a:pt x="206" y="48"/>
                  </a:lnTo>
                  <a:lnTo>
                    <a:pt x="207" y="48"/>
                  </a:lnTo>
                  <a:lnTo>
                    <a:pt x="207" y="47"/>
                  </a:lnTo>
                  <a:lnTo>
                    <a:pt x="208" y="47"/>
                  </a:lnTo>
                  <a:lnTo>
                    <a:pt x="208" y="46"/>
                  </a:lnTo>
                  <a:lnTo>
                    <a:pt x="209" y="47"/>
                  </a:lnTo>
                  <a:lnTo>
                    <a:pt x="210" y="47"/>
                  </a:lnTo>
                  <a:lnTo>
                    <a:pt x="211" y="47"/>
                  </a:lnTo>
                  <a:lnTo>
                    <a:pt x="212" y="47"/>
                  </a:lnTo>
                  <a:lnTo>
                    <a:pt x="212" y="48"/>
                  </a:lnTo>
                  <a:lnTo>
                    <a:pt x="213" y="48"/>
                  </a:lnTo>
                  <a:lnTo>
                    <a:pt x="214" y="48"/>
                  </a:lnTo>
                  <a:lnTo>
                    <a:pt x="215" y="49"/>
                  </a:lnTo>
                  <a:lnTo>
                    <a:pt x="216" y="49"/>
                  </a:lnTo>
                  <a:lnTo>
                    <a:pt x="216" y="50"/>
                  </a:lnTo>
                  <a:lnTo>
                    <a:pt x="215" y="50"/>
                  </a:lnTo>
                  <a:lnTo>
                    <a:pt x="216" y="51"/>
                  </a:lnTo>
                  <a:lnTo>
                    <a:pt x="217" y="51"/>
                  </a:lnTo>
                  <a:lnTo>
                    <a:pt x="218" y="50"/>
                  </a:lnTo>
                  <a:lnTo>
                    <a:pt x="218" y="51"/>
                  </a:lnTo>
                  <a:lnTo>
                    <a:pt x="219" y="51"/>
                  </a:lnTo>
                  <a:lnTo>
                    <a:pt x="219" y="52"/>
                  </a:lnTo>
                  <a:lnTo>
                    <a:pt x="220" y="52"/>
                  </a:lnTo>
                  <a:lnTo>
                    <a:pt x="221" y="52"/>
                  </a:lnTo>
                  <a:lnTo>
                    <a:pt x="222" y="52"/>
                  </a:lnTo>
                  <a:lnTo>
                    <a:pt x="223" y="53"/>
                  </a:lnTo>
                  <a:lnTo>
                    <a:pt x="224" y="53"/>
                  </a:lnTo>
                  <a:lnTo>
                    <a:pt x="225" y="53"/>
                  </a:lnTo>
                  <a:lnTo>
                    <a:pt x="226" y="53"/>
                  </a:lnTo>
                  <a:lnTo>
                    <a:pt x="226" y="54"/>
                  </a:lnTo>
                  <a:lnTo>
                    <a:pt x="227" y="55"/>
                  </a:lnTo>
                  <a:lnTo>
                    <a:pt x="228" y="55"/>
                  </a:lnTo>
                  <a:lnTo>
                    <a:pt x="229" y="55"/>
                  </a:lnTo>
                  <a:lnTo>
                    <a:pt x="230" y="56"/>
                  </a:lnTo>
                  <a:lnTo>
                    <a:pt x="231" y="56"/>
                  </a:lnTo>
                  <a:lnTo>
                    <a:pt x="231" y="57"/>
                  </a:lnTo>
                  <a:lnTo>
                    <a:pt x="231" y="58"/>
                  </a:lnTo>
                  <a:lnTo>
                    <a:pt x="232" y="58"/>
                  </a:lnTo>
                  <a:lnTo>
                    <a:pt x="233" y="58"/>
                  </a:lnTo>
                  <a:lnTo>
                    <a:pt x="234" y="58"/>
                  </a:lnTo>
                  <a:lnTo>
                    <a:pt x="235" y="58"/>
                  </a:lnTo>
                  <a:lnTo>
                    <a:pt x="236" y="57"/>
                  </a:lnTo>
                  <a:lnTo>
                    <a:pt x="237" y="57"/>
                  </a:lnTo>
                  <a:lnTo>
                    <a:pt x="238" y="58"/>
                  </a:lnTo>
                  <a:lnTo>
                    <a:pt x="239" y="58"/>
                  </a:lnTo>
                  <a:lnTo>
                    <a:pt x="240" y="59"/>
                  </a:lnTo>
                  <a:lnTo>
                    <a:pt x="241" y="59"/>
                  </a:lnTo>
                  <a:lnTo>
                    <a:pt x="242" y="59"/>
                  </a:lnTo>
                  <a:lnTo>
                    <a:pt x="243" y="58"/>
                  </a:lnTo>
                  <a:lnTo>
                    <a:pt x="244" y="58"/>
                  </a:lnTo>
                  <a:lnTo>
                    <a:pt x="245" y="58"/>
                  </a:lnTo>
                  <a:lnTo>
                    <a:pt x="246" y="57"/>
                  </a:lnTo>
                  <a:lnTo>
                    <a:pt x="246" y="56"/>
                  </a:lnTo>
                  <a:lnTo>
                    <a:pt x="247" y="56"/>
                  </a:lnTo>
                  <a:lnTo>
                    <a:pt x="247" y="55"/>
                  </a:lnTo>
                  <a:lnTo>
                    <a:pt x="248" y="55"/>
                  </a:lnTo>
                  <a:lnTo>
                    <a:pt x="249" y="55"/>
                  </a:lnTo>
                  <a:lnTo>
                    <a:pt x="249" y="56"/>
                  </a:lnTo>
                  <a:lnTo>
                    <a:pt x="248" y="56"/>
                  </a:lnTo>
                  <a:lnTo>
                    <a:pt x="248" y="57"/>
                  </a:lnTo>
                  <a:lnTo>
                    <a:pt x="248" y="58"/>
                  </a:lnTo>
                  <a:lnTo>
                    <a:pt x="248" y="59"/>
                  </a:lnTo>
                  <a:lnTo>
                    <a:pt x="249" y="60"/>
                  </a:lnTo>
                  <a:lnTo>
                    <a:pt x="249" y="61"/>
                  </a:lnTo>
                  <a:lnTo>
                    <a:pt x="248" y="61"/>
                  </a:lnTo>
                  <a:lnTo>
                    <a:pt x="248" y="62"/>
                  </a:lnTo>
                  <a:lnTo>
                    <a:pt x="247" y="63"/>
                  </a:lnTo>
                  <a:lnTo>
                    <a:pt x="248" y="63"/>
                  </a:lnTo>
                  <a:lnTo>
                    <a:pt x="248" y="64"/>
                  </a:lnTo>
                  <a:lnTo>
                    <a:pt x="248" y="65"/>
                  </a:lnTo>
                  <a:lnTo>
                    <a:pt x="249" y="66"/>
                  </a:lnTo>
                  <a:lnTo>
                    <a:pt x="249" y="67"/>
                  </a:lnTo>
                  <a:lnTo>
                    <a:pt x="250" y="68"/>
                  </a:lnTo>
                  <a:lnTo>
                    <a:pt x="251" y="68"/>
                  </a:lnTo>
                  <a:lnTo>
                    <a:pt x="252" y="68"/>
                  </a:lnTo>
                  <a:lnTo>
                    <a:pt x="253" y="68"/>
                  </a:lnTo>
                  <a:lnTo>
                    <a:pt x="255" y="68"/>
                  </a:lnTo>
                  <a:lnTo>
                    <a:pt x="256" y="68"/>
                  </a:lnTo>
                  <a:lnTo>
                    <a:pt x="257" y="68"/>
                  </a:lnTo>
                  <a:lnTo>
                    <a:pt x="258" y="68"/>
                  </a:lnTo>
                  <a:lnTo>
                    <a:pt x="259" y="68"/>
                  </a:lnTo>
                  <a:lnTo>
                    <a:pt x="259" y="69"/>
                  </a:lnTo>
                  <a:lnTo>
                    <a:pt x="261" y="69"/>
                  </a:lnTo>
                  <a:lnTo>
                    <a:pt x="262" y="70"/>
                  </a:lnTo>
                  <a:lnTo>
                    <a:pt x="263" y="70"/>
                  </a:lnTo>
                  <a:lnTo>
                    <a:pt x="264" y="70"/>
                  </a:lnTo>
                  <a:lnTo>
                    <a:pt x="264" y="69"/>
                  </a:lnTo>
                  <a:lnTo>
                    <a:pt x="265" y="68"/>
                  </a:lnTo>
                  <a:lnTo>
                    <a:pt x="266" y="68"/>
                  </a:lnTo>
                  <a:lnTo>
                    <a:pt x="267" y="68"/>
                  </a:lnTo>
                  <a:lnTo>
                    <a:pt x="268" y="68"/>
                  </a:lnTo>
                  <a:lnTo>
                    <a:pt x="269" y="69"/>
                  </a:lnTo>
                  <a:lnTo>
                    <a:pt x="269" y="70"/>
                  </a:lnTo>
                  <a:lnTo>
                    <a:pt x="270" y="70"/>
                  </a:lnTo>
                  <a:lnTo>
                    <a:pt x="270" y="71"/>
                  </a:lnTo>
                  <a:lnTo>
                    <a:pt x="271" y="71"/>
                  </a:lnTo>
                  <a:lnTo>
                    <a:pt x="272" y="71"/>
                  </a:lnTo>
                  <a:lnTo>
                    <a:pt x="273" y="71"/>
                  </a:lnTo>
                  <a:lnTo>
                    <a:pt x="273" y="72"/>
                  </a:lnTo>
                  <a:lnTo>
                    <a:pt x="274" y="72"/>
                  </a:lnTo>
                  <a:lnTo>
                    <a:pt x="275" y="72"/>
                  </a:lnTo>
                  <a:lnTo>
                    <a:pt x="276" y="73"/>
                  </a:lnTo>
                  <a:lnTo>
                    <a:pt x="277" y="73"/>
                  </a:lnTo>
                  <a:lnTo>
                    <a:pt x="277" y="74"/>
                  </a:lnTo>
                  <a:lnTo>
                    <a:pt x="279" y="74"/>
                  </a:lnTo>
                  <a:lnTo>
                    <a:pt x="279" y="75"/>
                  </a:lnTo>
                  <a:lnTo>
                    <a:pt x="280" y="75"/>
                  </a:lnTo>
                  <a:lnTo>
                    <a:pt x="280" y="76"/>
                  </a:lnTo>
                  <a:lnTo>
                    <a:pt x="280" y="77"/>
                  </a:lnTo>
                  <a:lnTo>
                    <a:pt x="281" y="78"/>
                  </a:lnTo>
                  <a:lnTo>
                    <a:pt x="282" y="78"/>
                  </a:lnTo>
                  <a:lnTo>
                    <a:pt x="281" y="79"/>
                  </a:lnTo>
                  <a:lnTo>
                    <a:pt x="281" y="80"/>
                  </a:lnTo>
                  <a:lnTo>
                    <a:pt x="279" y="81"/>
                  </a:lnTo>
                  <a:lnTo>
                    <a:pt x="279" y="82"/>
                  </a:lnTo>
                  <a:lnTo>
                    <a:pt x="279" y="83"/>
                  </a:lnTo>
                  <a:lnTo>
                    <a:pt x="278" y="83"/>
                  </a:lnTo>
                  <a:lnTo>
                    <a:pt x="277" y="83"/>
                  </a:lnTo>
                  <a:lnTo>
                    <a:pt x="277" y="84"/>
                  </a:lnTo>
                  <a:lnTo>
                    <a:pt x="277" y="85"/>
                  </a:lnTo>
                  <a:lnTo>
                    <a:pt x="275" y="86"/>
                  </a:lnTo>
                  <a:lnTo>
                    <a:pt x="274" y="86"/>
                  </a:lnTo>
                  <a:lnTo>
                    <a:pt x="274" y="85"/>
                  </a:lnTo>
                  <a:lnTo>
                    <a:pt x="273" y="85"/>
                  </a:lnTo>
                  <a:lnTo>
                    <a:pt x="273" y="86"/>
                  </a:lnTo>
                  <a:lnTo>
                    <a:pt x="272" y="87"/>
                  </a:lnTo>
                  <a:lnTo>
                    <a:pt x="271" y="87"/>
                  </a:lnTo>
                  <a:lnTo>
                    <a:pt x="270" y="87"/>
                  </a:lnTo>
                  <a:lnTo>
                    <a:pt x="269" y="87"/>
                  </a:lnTo>
                  <a:lnTo>
                    <a:pt x="268" y="87"/>
                  </a:lnTo>
                  <a:lnTo>
                    <a:pt x="266" y="88"/>
                  </a:lnTo>
                  <a:lnTo>
                    <a:pt x="265" y="88"/>
                  </a:lnTo>
                  <a:lnTo>
                    <a:pt x="265" y="89"/>
                  </a:lnTo>
                  <a:lnTo>
                    <a:pt x="264" y="89"/>
                  </a:lnTo>
                  <a:lnTo>
                    <a:pt x="264" y="88"/>
                  </a:lnTo>
                  <a:lnTo>
                    <a:pt x="262" y="87"/>
                  </a:lnTo>
                  <a:lnTo>
                    <a:pt x="261" y="87"/>
                  </a:lnTo>
                  <a:lnTo>
                    <a:pt x="260" y="87"/>
                  </a:lnTo>
                  <a:lnTo>
                    <a:pt x="260" y="88"/>
                  </a:lnTo>
                  <a:lnTo>
                    <a:pt x="259" y="89"/>
                  </a:lnTo>
                  <a:lnTo>
                    <a:pt x="258" y="89"/>
                  </a:lnTo>
                  <a:lnTo>
                    <a:pt x="257" y="90"/>
                  </a:lnTo>
                  <a:lnTo>
                    <a:pt x="256" y="90"/>
                  </a:lnTo>
                  <a:lnTo>
                    <a:pt x="256" y="91"/>
                  </a:lnTo>
                  <a:lnTo>
                    <a:pt x="255" y="92"/>
                  </a:lnTo>
                  <a:lnTo>
                    <a:pt x="254" y="93"/>
                  </a:lnTo>
                  <a:lnTo>
                    <a:pt x="253" y="93"/>
                  </a:lnTo>
                  <a:lnTo>
                    <a:pt x="252" y="93"/>
                  </a:lnTo>
                  <a:lnTo>
                    <a:pt x="251" y="93"/>
                  </a:lnTo>
                  <a:lnTo>
                    <a:pt x="251" y="92"/>
                  </a:lnTo>
                  <a:lnTo>
                    <a:pt x="250" y="93"/>
                  </a:lnTo>
                  <a:lnTo>
                    <a:pt x="249" y="94"/>
                  </a:lnTo>
                  <a:lnTo>
                    <a:pt x="248" y="95"/>
                  </a:lnTo>
                  <a:lnTo>
                    <a:pt x="247" y="95"/>
                  </a:lnTo>
                  <a:lnTo>
                    <a:pt x="246" y="96"/>
                  </a:lnTo>
                  <a:lnTo>
                    <a:pt x="245" y="97"/>
                  </a:lnTo>
                  <a:lnTo>
                    <a:pt x="244" y="97"/>
                  </a:lnTo>
                  <a:lnTo>
                    <a:pt x="244" y="98"/>
                  </a:lnTo>
                  <a:lnTo>
                    <a:pt x="243" y="98"/>
                  </a:lnTo>
                  <a:lnTo>
                    <a:pt x="243" y="99"/>
                  </a:lnTo>
                  <a:lnTo>
                    <a:pt x="243" y="100"/>
                  </a:lnTo>
                  <a:lnTo>
                    <a:pt x="243" y="101"/>
                  </a:lnTo>
                  <a:lnTo>
                    <a:pt x="242" y="101"/>
                  </a:lnTo>
                  <a:lnTo>
                    <a:pt x="242" y="102"/>
                  </a:lnTo>
                  <a:lnTo>
                    <a:pt x="241" y="102"/>
                  </a:lnTo>
                  <a:lnTo>
                    <a:pt x="241" y="103"/>
                  </a:lnTo>
                  <a:lnTo>
                    <a:pt x="242" y="104"/>
                  </a:lnTo>
                  <a:lnTo>
                    <a:pt x="243" y="104"/>
                  </a:lnTo>
                  <a:lnTo>
                    <a:pt x="243" y="105"/>
                  </a:lnTo>
                  <a:lnTo>
                    <a:pt x="244" y="107"/>
                  </a:lnTo>
                  <a:lnTo>
                    <a:pt x="245" y="108"/>
                  </a:lnTo>
                  <a:lnTo>
                    <a:pt x="246" y="109"/>
                  </a:lnTo>
                  <a:lnTo>
                    <a:pt x="246" y="111"/>
                  </a:lnTo>
                  <a:lnTo>
                    <a:pt x="246" y="112"/>
                  </a:lnTo>
                  <a:lnTo>
                    <a:pt x="247" y="113"/>
                  </a:lnTo>
                  <a:lnTo>
                    <a:pt x="247" y="114"/>
                  </a:lnTo>
                  <a:lnTo>
                    <a:pt x="247" y="116"/>
                  </a:lnTo>
                  <a:lnTo>
                    <a:pt x="246" y="117"/>
                  </a:lnTo>
                  <a:lnTo>
                    <a:pt x="245" y="117"/>
                  </a:lnTo>
                  <a:lnTo>
                    <a:pt x="244" y="119"/>
                  </a:lnTo>
                  <a:lnTo>
                    <a:pt x="244" y="120"/>
                  </a:lnTo>
                  <a:lnTo>
                    <a:pt x="243" y="122"/>
                  </a:lnTo>
                  <a:lnTo>
                    <a:pt x="243" y="123"/>
                  </a:lnTo>
                  <a:lnTo>
                    <a:pt x="243" y="126"/>
                  </a:lnTo>
                  <a:lnTo>
                    <a:pt x="242" y="126"/>
                  </a:lnTo>
                  <a:lnTo>
                    <a:pt x="242" y="127"/>
                  </a:lnTo>
                  <a:lnTo>
                    <a:pt x="243" y="128"/>
                  </a:lnTo>
                  <a:lnTo>
                    <a:pt x="243" y="129"/>
                  </a:lnTo>
                  <a:lnTo>
                    <a:pt x="244" y="130"/>
                  </a:lnTo>
                  <a:lnTo>
                    <a:pt x="245" y="130"/>
                  </a:lnTo>
                  <a:lnTo>
                    <a:pt x="246" y="129"/>
                  </a:lnTo>
                  <a:lnTo>
                    <a:pt x="247" y="130"/>
                  </a:lnTo>
                  <a:lnTo>
                    <a:pt x="248" y="130"/>
                  </a:lnTo>
                  <a:lnTo>
                    <a:pt x="249" y="130"/>
                  </a:lnTo>
                  <a:lnTo>
                    <a:pt x="249" y="131"/>
                  </a:lnTo>
                  <a:lnTo>
                    <a:pt x="250" y="132"/>
                  </a:lnTo>
                  <a:lnTo>
                    <a:pt x="249" y="132"/>
                  </a:lnTo>
                  <a:lnTo>
                    <a:pt x="248" y="132"/>
                  </a:lnTo>
                  <a:lnTo>
                    <a:pt x="248" y="133"/>
                  </a:lnTo>
                  <a:lnTo>
                    <a:pt x="248" y="134"/>
                  </a:lnTo>
                  <a:lnTo>
                    <a:pt x="247" y="134"/>
                  </a:lnTo>
                  <a:lnTo>
                    <a:pt x="246" y="134"/>
                  </a:lnTo>
                  <a:lnTo>
                    <a:pt x="246" y="133"/>
                  </a:lnTo>
                  <a:lnTo>
                    <a:pt x="245" y="133"/>
                  </a:lnTo>
                  <a:lnTo>
                    <a:pt x="245" y="132"/>
                  </a:lnTo>
                  <a:lnTo>
                    <a:pt x="244" y="132"/>
                  </a:lnTo>
                  <a:lnTo>
                    <a:pt x="243" y="132"/>
                  </a:lnTo>
                  <a:lnTo>
                    <a:pt x="243" y="134"/>
                  </a:lnTo>
                  <a:lnTo>
                    <a:pt x="243" y="135"/>
                  </a:lnTo>
                  <a:lnTo>
                    <a:pt x="242" y="136"/>
                  </a:lnTo>
                  <a:lnTo>
                    <a:pt x="241" y="136"/>
                  </a:lnTo>
                  <a:lnTo>
                    <a:pt x="240" y="136"/>
                  </a:lnTo>
                  <a:lnTo>
                    <a:pt x="239" y="136"/>
                  </a:lnTo>
                  <a:lnTo>
                    <a:pt x="238" y="137"/>
                  </a:lnTo>
                  <a:lnTo>
                    <a:pt x="238" y="138"/>
                  </a:lnTo>
                  <a:lnTo>
                    <a:pt x="237" y="138"/>
                  </a:lnTo>
                  <a:lnTo>
                    <a:pt x="237" y="139"/>
                  </a:lnTo>
                  <a:lnTo>
                    <a:pt x="236" y="139"/>
                  </a:lnTo>
                  <a:lnTo>
                    <a:pt x="235" y="140"/>
                  </a:lnTo>
                  <a:lnTo>
                    <a:pt x="234" y="140"/>
                  </a:lnTo>
                  <a:lnTo>
                    <a:pt x="234" y="141"/>
                  </a:lnTo>
                  <a:lnTo>
                    <a:pt x="235" y="141"/>
                  </a:lnTo>
                  <a:lnTo>
                    <a:pt x="234" y="142"/>
                  </a:lnTo>
                  <a:lnTo>
                    <a:pt x="234" y="141"/>
                  </a:lnTo>
                  <a:lnTo>
                    <a:pt x="233" y="142"/>
                  </a:lnTo>
                  <a:lnTo>
                    <a:pt x="232" y="142"/>
                  </a:lnTo>
                  <a:lnTo>
                    <a:pt x="232" y="143"/>
                  </a:lnTo>
                  <a:lnTo>
                    <a:pt x="231" y="144"/>
                  </a:lnTo>
                  <a:lnTo>
                    <a:pt x="232" y="144"/>
                  </a:lnTo>
                  <a:lnTo>
                    <a:pt x="231" y="145"/>
                  </a:lnTo>
                  <a:lnTo>
                    <a:pt x="230" y="145"/>
                  </a:lnTo>
                  <a:lnTo>
                    <a:pt x="230" y="146"/>
                  </a:lnTo>
                  <a:lnTo>
                    <a:pt x="231" y="147"/>
                  </a:lnTo>
                  <a:lnTo>
                    <a:pt x="230" y="147"/>
                  </a:lnTo>
                  <a:lnTo>
                    <a:pt x="229" y="147"/>
                  </a:lnTo>
                  <a:lnTo>
                    <a:pt x="228" y="147"/>
                  </a:lnTo>
                  <a:lnTo>
                    <a:pt x="228" y="148"/>
                  </a:lnTo>
                  <a:lnTo>
                    <a:pt x="227" y="149"/>
                  </a:lnTo>
                  <a:lnTo>
                    <a:pt x="226" y="150"/>
                  </a:lnTo>
                  <a:lnTo>
                    <a:pt x="225" y="151"/>
                  </a:lnTo>
                  <a:lnTo>
                    <a:pt x="224" y="151"/>
                  </a:lnTo>
                  <a:lnTo>
                    <a:pt x="223" y="152"/>
                  </a:lnTo>
                  <a:lnTo>
                    <a:pt x="222" y="152"/>
                  </a:lnTo>
                  <a:lnTo>
                    <a:pt x="222" y="153"/>
                  </a:lnTo>
                  <a:lnTo>
                    <a:pt x="222" y="154"/>
                  </a:lnTo>
                  <a:lnTo>
                    <a:pt x="221" y="154"/>
                  </a:lnTo>
                  <a:lnTo>
                    <a:pt x="221" y="155"/>
                  </a:lnTo>
                  <a:lnTo>
                    <a:pt x="222" y="155"/>
                  </a:lnTo>
                  <a:lnTo>
                    <a:pt x="221" y="156"/>
                  </a:lnTo>
                  <a:lnTo>
                    <a:pt x="220" y="156"/>
                  </a:lnTo>
                  <a:lnTo>
                    <a:pt x="219" y="156"/>
                  </a:lnTo>
                  <a:lnTo>
                    <a:pt x="217" y="157"/>
                  </a:lnTo>
                  <a:lnTo>
                    <a:pt x="216" y="158"/>
                  </a:lnTo>
                  <a:lnTo>
                    <a:pt x="216" y="159"/>
                  </a:lnTo>
                  <a:lnTo>
                    <a:pt x="215" y="159"/>
                  </a:lnTo>
                  <a:lnTo>
                    <a:pt x="214" y="159"/>
                  </a:lnTo>
                  <a:lnTo>
                    <a:pt x="215" y="160"/>
                  </a:lnTo>
                  <a:lnTo>
                    <a:pt x="214" y="160"/>
                  </a:lnTo>
                  <a:lnTo>
                    <a:pt x="214" y="161"/>
                  </a:lnTo>
                  <a:lnTo>
                    <a:pt x="213" y="161"/>
                  </a:lnTo>
                  <a:lnTo>
                    <a:pt x="213" y="162"/>
                  </a:lnTo>
                  <a:lnTo>
                    <a:pt x="212" y="162"/>
                  </a:lnTo>
                  <a:lnTo>
                    <a:pt x="212" y="163"/>
                  </a:lnTo>
                  <a:lnTo>
                    <a:pt x="213" y="164"/>
                  </a:lnTo>
                  <a:lnTo>
                    <a:pt x="214" y="164"/>
                  </a:lnTo>
                  <a:lnTo>
                    <a:pt x="214" y="165"/>
                  </a:lnTo>
                  <a:lnTo>
                    <a:pt x="215" y="166"/>
                  </a:lnTo>
                  <a:lnTo>
                    <a:pt x="216" y="167"/>
                  </a:lnTo>
                  <a:lnTo>
                    <a:pt x="216" y="169"/>
                  </a:lnTo>
                  <a:lnTo>
                    <a:pt x="216" y="171"/>
                  </a:lnTo>
                  <a:lnTo>
                    <a:pt x="215" y="172"/>
                  </a:lnTo>
                  <a:lnTo>
                    <a:pt x="214" y="172"/>
                  </a:lnTo>
                  <a:lnTo>
                    <a:pt x="214" y="173"/>
                  </a:lnTo>
                  <a:lnTo>
                    <a:pt x="213" y="173"/>
                  </a:lnTo>
                  <a:lnTo>
                    <a:pt x="211" y="175"/>
                  </a:lnTo>
                  <a:lnTo>
                    <a:pt x="210" y="175"/>
                  </a:lnTo>
                  <a:lnTo>
                    <a:pt x="209" y="176"/>
                  </a:lnTo>
                  <a:lnTo>
                    <a:pt x="208" y="176"/>
                  </a:lnTo>
                  <a:lnTo>
                    <a:pt x="208" y="177"/>
                  </a:lnTo>
                  <a:lnTo>
                    <a:pt x="207" y="177"/>
                  </a:lnTo>
                  <a:lnTo>
                    <a:pt x="204" y="178"/>
                  </a:lnTo>
                  <a:lnTo>
                    <a:pt x="200" y="179"/>
                  </a:lnTo>
                  <a:lnTo>
                    <a:pt x="198" y="179"/>
                  </a:lnTo>
                  <a:lnTo>
                    <a:pt x="197" y="180"/>
                  </a:lnTo>
                  <a:lnTo>
                    <a:pt x="193" y="181"/>
                  </a:lnTo>
                  <a:lnTo>
                    <a:pt x="190" y="182"/>
                  </a:lnTo>
                  <a:lnTo>
                    <a:pt x="189" y="183"/>
                  </a:lnTo>
                  <a:lnTo>
                    <a:pt x="189" y="184"/>
                  </a:lnTo>
                  <a:lnTo>
                    <a:pt x="189" y="185"/>
                  </a:lnTo>
                  <a:lnTo>
                    <a:pt x="188" y="186"/>
                  </a:lnTo>
                  <a:lnTo>
                    <a:pt x="187" y="190"/>
                  </a:lnTo>
                  <a:lnTo>
                    <a:pt x="187" y="191"/>
                  </a:lnTo>
                  <a:lnTo>
                    <a:pt x="187" y="192"/>
                  </a:lnTo>
                  <a:lnTo>
                    <a:pt x="186" y="193"/>
                  </a:lnTo>
                  <a:lnTo>
                    <a:pt x="186" y="195"/>
                  </a:lnTo>
                  <a:lnTo>
                    <a:pt x="184" y="198"/>
                  </a:lnTo>
                  <a:lnTo>
                    <a:pt x="184" y="199"/>
                  </a:lnTo>
                  <a:lnTo>
                    <a:pt x="183" y="201"/>
                  </a:lnTo>
                  <a:lnTo>
                    <a:pt x="182" y="202"/>
                  </a:lnTo>
                  <a:lnTo>
                    <a:pt x="182" y="203"/>
                  </a:lnTo>
                  <a:lnTo>
                    <a:pt x="181" y="204"/>
                  </a:lnTo>
                  <a:lnTo>
                    <a:pt x="180" y="205"/>
                  </a:lnTo>
                  <a:lnTo>
                    <a:pt x="179" y="207"/>
                  </a:lnTo>
                  <a:lnTo>
                    <a:pt x="177" y="210"/>
                  </a:lnTo>
                  <a:lnTo>
                    <a:pt x="176" y="213"/>
                  </a:lnTo>
                  <a:lnTo>
                    <a:pt x="173" y="216"/>
                  </a:lnTo>
                  <a:lnTo>
                    <a:pt x="171" y="217"/>
                  </a:lnTo>
                  <a:lnTo>
                    <a:pt x="171" y="218"/>
                  </a:lnTo>
                  <a:lnTo>
                    <a:pt x="170" y="221"/>
                  </a:lnTo>
                  <a:lnTo>
                    <a:pt x="169" y="221"/>
                  </a:lnTo>
                  <a:lnTo>
                    <a:pt x="169" y="223"/>
                  </a:lnTo>
                  <a:lnTo>
                    <a:pt x="168" y="223"/>
                  </a:lnTo>
                  <a:lnTo>
                    <a:pt x="167" y="224"/>
                  </a:lnTo>
                  <a:lnTo>
                    <a:pt x="165" y="224"/>
                  </a:lnTo>
                  <a:lnTo>
                    <a:pt x="164" y="225"/>
                  </a:lnTo>
                  <a:lnTo>
                    <a:pt x="161" y="226"/>
                  </a:lnTo>
                  <a:lnTo>
                    <a:pt x="160" y="226"/>
                  </a:lnTo>
                  <a:lnTo>
                    <a:pt x="159" y="227"/>
                  </a:lnTo>
                  <a:lnTo>
                    <a:pt x="158" y="227"/>
                  </a:lnTo>
                  <a:lnTo>
                    <a:pt x="157" y="227"/>
                  </a:lnTo>
                  <a:lnTo>
                    <a:pt x="157" y="228"/>
                  </a:lnTo>
                  <a:lnTo>
                    <a:pt x="156" y="228"/>
                  </a:lnTo>
                  <a:lnTo>
                    <a:pt x="154" y="229"/>
                  </a:lnTo>
                  <a:lnTo>
                    <a:pt x="153" y="230"/>
                  </a:lnTo>
                  <a:lnTo>
                    <a:pt x="152" y="230"/>
                  </a:lnTo>
                  <a:lnTo>
                    <a:pt x="151" y="231"/>
                  </a:lnTo>
                  <a:lnTo>
                    <a:pt x="150" y="231"/>
                  </a:lnTo>
                  <a:lnTo>
                    <a:pt x="150" y="232"/>
                  </a:lnTo>
                  <a:lnTo>
                    <a:pt x="148" y="232"/>
                  </a:lnTo>
                  <a:lnTo>
                    <a:pt x="147" y="233"/>
                  </a:lnTo>
                  <a:lnTo>
                    <a:pt x="144" y="234"/>
                  </a:lnTo>
                  <a:lnTo>
                    <a:pt x="143" y="235"/>
                  </a:lnTo>
                  <a:lnTo>
                    <a:pt x="140" y="238"/>
                  </a:lnTo>
                  <a:lnTo>
                    <a:pt x="139" y="239"/>
                  </a:lnTo>
                  <a:lnTo>
                    <a:pt x="138" y="242"/>
                  </a:lnTo>
                  <a:lnTo>
                    <a:pt x="136" y="246"/>
                  </a:lnTo>
                  <a:lnTo>
                    <a:pt x="136" y="247"/>
                  </a:lnTo>
                  <a:lnTo>
                    <a:pt x="136" y="248"/>
                  </a:lnTo>
                  <a:lnTo>
                    <a:pt x="134" y="251"/>
                  </a:lnTo>
                  <a:lnTo>
                    <a:pt x="133" y="253"/>
                  </a:lnTo>
                  <a:lnTo>
                    <a:pt x="132" y="254"/>
                  </a:lnTo>
                  <a:lnTo>
                    <a:pt x="132" y="255"/>
                  </a:lnTo>
                  <a:lnTo>
                    <a:pt x="131" y="255"/>
                  </a:lnTo>
                  <a:lnTo>
                    <a:pt x="130" y="256"/>
                  </a:lnTo>
                  <a:lnTo>
                    <a:pt x="129" y="257"/>
                  </a:lnTo>
                  <a:lnTo>
                    <a:pt x="127" y="258"/>
                  </a:lnTo>
                  <a:lnTo>
                    <a:pt x="126" y="259"/>
                  </a:lnTo>
                  <a:lnTo>
                    <a:pt x="124" y="260"/>
                  </a:lnTo>
                  <a:lnTo>
                    <a:pt x="123" y="261"/>
                  </a:lnTo>
                  <a:lnTo>
                    <a:pt x="121" y="264"/>
                  </a:lnTo>
                  <a:lnTo>
                    <a:pt x="121" y="265"/>
                  </a:lnTo>
                  <a:lnTo>
                    <a:pt x="121" y="267"/>
                  </a:lnTo>
                  <a:lnTo>
                    <a:pt x="120" y="271"/>
                  </a:lnTo>
                  <a:lnTo>
                    <a:pt x="119" y="271"/>
                  </a:lnTo>
                  <a:lnTo>
                    <a:pt x="117" y="272"/>
                  </a:lnTo>
                  <a:lnTo>
                    <a:pt x="113" y="273"/>
                  </a:lnTo>
                  <a:lnTo>
                    <a:pt x="112" y="274"/>
                  </a:lnTo>
                  <a:lnTo>
                    <a:pt x="111" y="274"/>
                  </a:lnTo>
                  <a:lnTo>
                    <a:pt x="110" y="274"/>
                  </a:lnTo>
                  <a:lnTo>
                    <a:pt x="105" y="275"/>
                  </a:lnTo>
                  <a:lnTo>
                    <a:pt x="102" y="275"/>
                  </a:lnTo>
                  <a:lnTo>
                    <a:pt x="98" y="275"/>
                  </a:lnTo>
                  <a:lnTo>
                    <a:pt x="95" y="275"/>
                  </a:lnTo>
                  <a:lnTo>
                    <a:pt x="94" y="275"/>
                  </a:lnTo>
                  <a:lnTo>
                    <a:pt x="90" y="276"/>
                  </a:lnTo>
                  <a:lnTo>
                    <a:pt x="88" y="276"/>
                  </a:lnTo>
                  <a:lnTo>
                    <a:pt x="86" y="277"/>
                  </a:lnTo>
                  <a:lnTo>
                    <a:pt x="85" y="278"/>
                  </a:lnTo>
                  <a:lnTo>
                    <a:pt x="82" y="279"/>
                  </a:lnTo>
                  <a:lnTo>
                    <a:pt x="79" y="280"/>
                  </a:lnTo>
                  <a:lnTo>
                    <a:pt x="75" y="282"/>
                  </a:lnTo>
                  <a:lnTo>
                    <a:pt x="74" y="282"/>
                  </a:lnTo>
                  <a:lnTo>
                    <a:pt x="73" y="282"/>
                  </a:lnTo>
                  <a:lnTo>
                    <a:pt x="72" y="282"/>
                  </a:lnTo>
                  <a:lnTo>
                    <a:pt x="71" y="282"/>
                  </a:lnTo>
                  <a:lnTo>
                    <a:pt x="70" y="282"/>
                  </a:lnTo>
                  <a:lnTo>
                    <a:pt x="69" y="282"/>
                  </a:lnTo>
                  <a:lnTo>
                    <a:pt x="67" y="282"/>
                  </a:lnTo>
                  <a:lnTo>
                    <a:pt x="66" y="281"/>
                  </a:lnTo>
                  <a:lnTo>
                    <a:pt x="66" y="280"/>
                  </a:lnTo>
                  <a:lnTo>
                    <a:pt x="65" y="280"/>
                  </a:lnTo>
                  <a:lnTo>
                    <a:pt x="65" y="279"/>
                  </a:lnTo>
                  <a:lnTo>
                    <a:pt x="65" y="278"/>
                  </a:lnTo>
                  <a:lnTo>
                    <a:pt x="64" y="278"/>
                  </a:lnTo>
                  <a:lnTo>
                    <a:pt x="64" y="277"/>
                  </a:lnTo>
                  <a:lnTo>
                    <a:pt x="63" y="277"/>
                  </a:lnTo>
                  <a:lnTo>
                    <a:pt x="63" y="276"/>
                  </a:lnTo>
                  <a:lnTo>
                    <a:pt x="63" y="275"/>
                  </a:lnTo>
                  <a:lnTo>
                    <a:pt x="63" y="273"/>
                  </a:lnTo>
                  <a:lnTo>
                    <a:pt x="62" y="272"/>
                  </a:lnTo>
                  <a:lnTo>
                    <a:pt x="61" y="271"/>
                  </a:lnTo>
                  <a:lnTo>
                    <a:pt x="60" y="270"/>
                  </a:lnTo>
                  <a:lnTo>
                    <a:pt x="58" y="268"/>
                  </a:lnTo>
                  <a:lnTo>
                    <a:pt x="56" y="268"/>
                  </a:lnTo>
                  <a:lnTo>
                    <a:pt x="55" y="268"/>
                  </a:lnTo>
                  <a:lnTo>
                    <a:pt x="54" y="268"/>
                  </a:lnTo>
                  <a:lnTo>
                    <a:pt x="53" y="268"/>
                  </a:lnTo>
                  <a:lnTo>
                    <a:pt x="52" y="268"/>
                  </a:lnTo>
                  <a:lnTo>
                    <a:pt x="51" y="268"/>
                  </a:lnTo>
                  <a:lnTo>
                    <a:pt x="50" y="268"/>
                  </a:lnTo>
                  <a:lnTo>
                    <a:pt x="49" y="269"/>
                  </a:lnTo>
                  <a:lnTo>
                    <a:pt x="48" y="269"/>
                  </a:lnTo>
                  <a:lnTo>
                    <a:pt x="47" y="269"/>
                  </a:lnTo>
                  <a:lnTo>
                    <a:pt x="46" y="270"/>
                  </a:lnTo>
                  <a:lnTo>
                    <a:pt x="46" y="271"/>
                  </a:lnTo>
                  <a:lnTo>
                    <a:pt x="45" y="271"/>
                  </a:lnTo>
                  <a:lnTo>
                    <a:pt x="44" y="272"/>
                  </a:lnTo>
                  <a:lnTo>
                    <a:pt x="43" y="272"/>
                  </a:lnTo>
                  <a:lnTo>
                    <a:pt x="43" y="273"/>
                  </a:lnTo>
                  <a:lnTo>
                    <a:pt x="42" y="273"/>
                  </a:lnTo>
                  <a:lnTo>
                    <a:pt x="41" y="273"/>
                  </a:lnTo>
                  <a:lnTo>
                    <a:pt x="40" y="274"/>
                  </a:lnTo>
                  <a:lnTo>
                    <a:pt x="39" y="274"/>
                  </a:lnTo>
                  <a:lnTo>
                    <a:pt x="39" y="275"/>
                  </a:lnTo>
                  <a:lnTo>
                    <a:pt x="38" y="275"/>
                  </a:lnTo>
                  <a:lnTo>
                    <a:pt x="37" y="275"/>
                  </a:lnTo>
                  <a:lnTo>
                    <a:pt x="36" y="274"/>
                  </a:lnTo>
                  <a:lnTo>
                    <a:pt x="35" y="274"/>
                  </a:lnTo>
                  <a:lnTo>
                    <a:pt x="34" y="274"/>
                  </a:lnTo>
                  <a:lnTo>
                    <a:pt x="33" y="274"/>
                  </a:lnTo>
                  <a:lnTo>
                    <a:pt x="33" y="273"/>
                  </a:lnTo>
                  <a:lnTo>
                    <a:pt x="32" y="272"/>
                  </a:lnTo>
                  <a:lnTo>
                    <a:pt x="31" y="272"/>
                  </a:lnTo>
                  <a:lnTo>
                    <a:pt x="30" y="271"/>
                  </a:lnTo>
                  <a:lnTo>
                    <a:pt x="29" y="270"/>
                  </a:lnTo>
                  <a:lnTo>
                    <a:pt x="29" y="269"/>
                  </a:lnTo>
                  <a:lnTo>
                    <a:pt x="28" y="269"/>
                  </a:lnTo>
                  <a:lnTo>
                    <a:pt x="27" y="268"/>
                  </a:lnTo>
                  <a:lnTo>
                    <a:pt x="26" y="267"/>
                  </a:lnTo>
                  <a:lnTo>
                    <a:pt x="25" y="266"/>
                  </a:lnTo>
                  <a:lnTo>
                    <a:pt x="25" y="265"/>
                  </a:lnTo>
                  <a:lnTo>
                    <a:pt x="24" y="264"/>
                  </a:lnTo>
                  <a:lnTo>
                    <a:pt x="24" y="263"/>
                  </a:lnTo>
                  <a:lnTo>
                    <a:pt x="24" y="262"/>
                  </a:lnTo>
                  <a:lnTo>
                    <a:pt x="24" y="261"/>
                  </a:lnTo>
                  <a:lnTo>
                    <a:pt x="24" y="260"/>
                  </a:lnTo>
                  <a:lnTo>
                    <a:pt x="23" y="260"/>
                  </a:lnTo>
                  <a:lnTo>
                    <a:pt x="23" y="259"/>
                  </a:lnTo>
                  <a:lnTo>
                    <a:pt x="23" y="258"/>
                  </a:lnTo>
                  <a:lnTo>
                    <a:pt x="23" y="257"/>
                  </a:lnTo>
                  <a:lnTo>
                    <a:pt x="22" y="257"/>
                  </a:lnTo>
                  <a:lnTo>
                    <a:pt x="22" y="256"/>
                  </a:lnTo>
                  <a:lnTo>
                    <a:pt x="22" y="255"/>
                  </a:lnTo>
                  <a:lnTo>
                    <a:pt x="22" y="254"/>
                  </a:lnTo>
                  <a:lnTo>
                    <a:pt x="22" y="253"/>
                  </a:lnTo>
                  <a:lnTo>
                    <a:pt x="21" y="253"/>
                  </a:lnTo>
                  <a:lnTo>
                    <a:pt x="20" y="253"/>
                  </a:lnTo>
                  <a:lnTo>
                    <a:pt x="20" y="252"/>
                  </a:lnTo>
                  <a:lnTo>
                    <a:pt x="19" y="252"/>
                  </a:lnTo>
                  <a:lnTo>
                    <a:pt x="19" y="251"/>
                  </a:lnTo>
                  <a:lnTo>
                    <a:pt x="19" y="250"/>
                  </a:lnTo>
                  <a:lnTo>
                    <a:pt x="18" y="250"/>
                  </a:lnTo>
                  <a:lnTo>
                    <a:pt x="17" y="250"/>
                  </a:lnTo>
                  <a:lnTo>
                    <a:pt x="16" y="250"/>
                  </a:lnTo>
                  <a:lnTo>
                    <a:pt x="15" y="250"/>
                  </a:lnTo>
                  <a:lnTo>
                    <a:pt x="14" y="250"/>
                  </a:lnTo>
                  <a:lnTo>
                    <a:pt x="13" y="250"/>
                  </a:lnTo>
                  <a:lnTo>
                    <a:pt x="14" y="248"/>
                  </a:lnTo>
                  <a:lnTo>
                    <a:pt x="8" y="247"/>
                  </a:lnTo>
                  <a:lnTo>
                    <a:pt x="7" y="247"/>
                  </a:lnTo>
                  <a:lnTo>
                    <a:pt x="6" y="248"/>
                  </a:lnTo>
                  <a:lnTo>
                    <a:pt x="5" y="248"/>
                  </a:lnTo>
                  <a:lnTo>
                    <a:pt x="5" y="249"/>
                  </a:lnTo>
                  <a:lnTo>
                    <a:pt x="4" y="249"/>
                  </a:lnTo>
                  <a:lnTo>
                    <a:pt x="3" y="249"/>
                  </a:lnTo>
                  <a:lnTo>
                    <a:pt x="3" y="248"/>
                  </a:lnTo>
                  <a:lnTo>
                    <a:pt x="2" y="248"/>
                  </a:lnTo>
                  <a:lnTo>
                    <a:pt x="1" y="247"/>
                  </a:lnTo>
                  <a:lnTo>
                    <a:pt x="1" y="246"/>
                  </a:lnTo>
                  <a:lnTo>
                    <a:pt x="0" y="246"/>
                  </a:lnTo>
                  <a:lnTo>
                    <a:pt x="1" y="245"/>
                  </a:lnTo>
                  <a:lnTo>
                    <a:pt x="3" y="244"/>
                  </a:lnTo>
                  <a:lnTo>
                    <a:pt x="4" y="244"/>
                  </a:lnTo>
                  <a:lnTo>
                    <a:pt x="5" y="243"/>
                  </a:lnTo>
                  <a:lnTo>
                    <a:pt x="6" y="242"/>
                  </a:lnTo>
                  <a:lnTo>
                    <a:pt x="6" y="241"/>
                  </a:lnTo>
                  <a:lnTo>
                    <a:pt x="7" y="240"/>
                  </a:lnTo>
                  <a:lnTo>
                    <a:pt x="8" y="239"/>
                  </a:lnTo>
                  <a:lnTo>
                    <a:pt x="8" y="238"/>
                  </a:lnTo>
                  <a:lnTo>
                    <a:pt x="9" y="237"/>
                  </a:lnTo>
                  <a:lnTo>
                    <a:pt x="9" y="236"/>
                  </a:lnTo>
                  <a:lnTo>
                    <a:pt x="10" y="235"/>
                  </a:lnTo>
                  <a:lnTo>
                    <a:pt x="10" y="234"/>
                  </a:lnTo>
                  <a:lnTo>
                    <a:pt x="9" y="233"/>
                  </a:lnTo>
                  <a:lnTo>
                    <a:pt x="8" y="232"/>
                  </a:lnTo>
                  <a:lnTo>
                    <a:pt x="8" y="231"/>
                  </a:lnTo>
                  <a:lnTo>
                    <a:pt x="8" y="230"/>
                  </a:lnTo>
                  <a:lnTo>
                    <a:pt x="9" y="229"/>
                  </a:lnTo>
                  <a:lnTo>
                    <a:pt x="10" y="228"/>
                  </a:lnTo>
                  <a:lnTo>
                    <a:pt x="11" y="227"/>
                  </a:lnTo>
                  <a:lnTo>
                    <a:pt x="12" y="227"/>
                  </a:lnTo>
                  <a:lnTo>
                    <a:pt x="12" y="226"/>
                  </a:lnTo>
                  <a:lnTo>
                    <a:pt x="13" y="225"/>
                  </a:lnTo>
                  <a:lnTo>
                    <a:pt x="13" y="224"/>
                  </a:lnTo>
                  <a:lnTo>
                    <a:pt x="14" y="224"/>
                  </a:lnTo>
                  <a:lnTo>
                    <a:pt x="14" y="223"/>
                  </a:lnTo>
                  <a:lnTo>
                    <a:pt x="15" y="223"/>
                  </a:lnTo>
                  <a:lnTo>
                    <a:pt x="15" y="222"/>
                  </a:lnTo>
                  <a:lnTo>
                    <a:pt x="16" y="221"/>
                  </a:lnTo>
                  <a:lnTo>
                    <a:pt x="17" y="221"/>
                  </a:lnTo>
                  <a:lnTo>
                    <a:pt x="18" y="221"/>
                  </a:lnTo>
                  <a:lnTo>
                    <a:pt x="18" y="220"/>
                  </a:lnTo>
                  <a:lnTo>
                    <a:pt x="19" y="219"/>
                  </a:lnTo>
                  <a:lnTo>
                    <a:pt x="19" y="218"/>
                  </a:lnTo>
                  <a:lnTo>
                    <a:pt x="19" y="217"/>
                  </a:lnTo>
                  <a:lnTo>
                    <a:pt x="19" y="216"/>
                  </a:lnTo>
                  <a:lnTo>
                    <a:pt x="19" y="215"/>
                  </a:lnTo>
                  <a:lnTo>
                    <a:pt x="20" y="214"/>
                  </a:lnTo>
                  <a:lnTo>
                    <a:pt x="20" y="213"/>
                  </a:lnTo>
                  <a:lnTo>
                    <a:pt x="20" y="212"/>
                  </a:lnTo>
                  <a:lnTo>
                    <a:pt x="19" y="212"/>
                  </a:lnTo>
                  <a:lnTo>
                    <a:pt x="18" y="213"/>
                  </a:lnTo>
                  <a:lnTo>
                    <a:pt x="17" y="213"/>
                  </a:lnTo>
                  <a:lnTo>
                    <a:pt x="17" y="212"/>
                  </a:lnTo>
                  <a:lnTo>
                    <a:pt x="16" y="211"/>
                  </a:lnTo>
                  <a:lnTo>
                    <a:pt x="16" y="210"/>
                  </a:lnTo>
                  <a:lnTo>
                    <a:pt x="16" y="209"/>
                  </a:lnTo>
                  <a:lnTo>
                    <a:pt x="16" y="208"/>
                  </a:lnTo>
                  <a:lnTo>
                    <a:pt x="15" y="207"/>
                  </a:lnTo>
                  <a:lnTo>
                    <a:pt x="14" y="207"/>
                  </a:lnTo>
                  <a:lnTo>
                    <a:pt x="13" y="206"/>
                  </a:lnTo>
                  <a:lnTo>
                    <a:pt x="12" y="207"/>
                  </a:lnTo>
                  <a:lnTo>
                    <a:pt x="11" y="207"/>
                  </a:lnTo>
                  <a:lnTo>
                    <a:pt x="11" y="206"/>
                  </a:lnTo>
                  <a:lnTo>
                    <a:pt x="11" y="205"/>
                  </a:lnTo>
                  <a:lnTo>
                    <a:pt x="12" y="204"/>
                  </a:lnTo>
                  <a:lnTo>
                    <a:pt x="12" y="203"/>
                  </a:lnTo>
                  <a:lnTo>
                    <a:pt x="12" y="202"/>
                  </a:lnTo>
                  <a:lnTo>
                    <a:pt x="12" y="201"/>
                  </a:lnTo>
                  <a:lnTo>
                    <a:pt x="12" y="200"/>
                  </a:lnTo>
                  <a:lnTo>
                    <a:pt x="12" y="199"/>
                  </a:lnTo>
                  <a:lnTo>
                    <a:pt x="12" y="198"/>
                  </a:lnTo>
                  <a:lnTo>
                    <a:pt x="12" y="197"/>
                  </a:lnTo>
                  <a:lnTo>
                    <a:pt x="13" y="196"/>
                  </a:lnTo>
                  <a:lnTo>
                    <a:pt x="13" y="195"/>
                  </a:lnTo>
                  <a:lnTo>
                    <a:pt x="14" y="195"/>
                  </a:lnTo>
                  <a:lnTo>
                    <a:pt x="15" y="194"/>
                  </a:lnTo>
                  <a:lnTo>
                    <a:pt x="16" y="194"/>
                  </a:lnTo>
                  <a:lnTo>
                    <a:pt x="17" y="194"/>
                  </a:lnTo>
                  <a:lnTo>
                    <a:pt x="18" y="193"/>
                  </a:lnTo>
                  <a:lnTo>
                    <a:pt x="19" y="193"/>
                  </a:lnTo>
                  <a:lnTo>
                    <a:pt x="20" y="192"/>
                  </a:lnTo>
                  <a:lnTo>
                    <a:pt x="20" y="191"/>
                  </a:lnTo>
                  <a:lnTo>
                    <a:pt x="21" y="191"/>
                  </a:lnTo>
                  <a:lnTo>
                    <a:pt x="21" y="190"/>
                  </a:lnTo>
                  <a:lnTo>
                    <a:pt x="22" y="190"/>
                  </a:lnTo>
                  <a:lnTo>
                    <a:pt x="23" y="190"/>
                  </a:lnTo>
                  <a:lnTo>
                    <a:pt x="23" y="189"/>
                  </a:lnTo>
                  <a:lnTo>
                    <a:pt x="24" y="189"/>
                  </a:lnTo>
                  <a:lnTo>
                    <a:pt x="24" y="188"/>
                  </a:lnTo>
                  <a:lnTo>
                    <a:pt x="24" y="187"/>
                  </a:lnTo>
                  <a:lnTo>
                    <a:pt x="25" y="186"/>
                  </a:lnTo>
                  <a:lnTo>
                    <a:pt x="25" y="185"/>
                  </a:lnTo>
                  <a:lnTo>
                    <a:pt x="26" y="184"/>
                  </a:lnTo>
                  <a:lnTo>
                    <a:pt x="26" y="183"/>
                  </a:lnTo>
                  <a:lnTo>
                    <a:pt x="27" y="182"/>
                  </a:lnTo>
                  <a:lnTo>
                    <a:pt x="27" y="181"/>
                  </a:lnTo>
                  <a:lnTo>
                    <a:pt x="28" y="181"/>
                  </a:lnTo>
                  <a:lnTo>
                    <a:pt x="28" y="180"/>
                  </a:lnTo>
                  <a:lnTo>
                    <a:pt x="29" y="179"/>
                  </a:lnTo>
                  <a:lnTo>
                    <a:pt x="29" y="178"/>
                  </a:lnTo>
                  <a:lnTo>
                    <a:pt x="29" y="177"/>
                  </a:lnTo>
                  <a:lnTo>
                    <a:pt x="29" y="176"/>
                  </a:lnTo>
                  <a:lnTo>
                    <a:pt x="29" y="175"/>
                  </a:lnTo>
                  <a:lnTo>
                    <a:pt x="30" y="175"/>
                  </a:lnTo>
                  <a:lnTo>
                    <a:pt x="30" y="174"/>
                  </a:lnTo>
                  <a:lnTo>
                    <a:pt x="31" y="174"/>
                  </a:lnTo>
                  <a:lnTo>
                    <a:pt x="31" y="173"/>
                  </a:lnTo>
                  <a:lnTo>
                    <a:pt x="32" y="172"/>
                  </a:lnTo>
                  <a:lnTo>
                    <a:pt x="32" y="171"/>
                  </a:lnTo>
                  <a:lnTo>
                    <a:pt x="33" y="171"/>
                  </a:lnTo>
                  <a:lnTo>
                    <a:pt x="33" y="170"/>
                  </a:lnTo>
                  <a:lnTo>
                    <a:pt x="34" y="170"/>
                  </a:lnTo>
                  <a:lnTo>
                    <a:pt x="33" y="170"/>
                  </a:lnTo>
                  <a:lnTo>
                    <a:pt x="33" y="169"/>
                  </a:lnTo>
                  <a:lnTo>
                    <a:pt x="32" y="169"/>
                  </a:lnTo>
                  <a:lnTo>
                    <a:pt x="31" y="169"/>
                  </a:lnTo>
                  <a:lnTo>
                    <a:pt x="30" y="169"/>
                  </a:lnTo>
                  <a:lnTo>
                    <a:pt x="30" y="170"/>
                  </a:lnTo>
                  <a:lnTo>
                    <a:pt x="29" y="170"/>
                  </a:lnTo>
                  <a:lnTo>
                    <a:pt x="29" y="169"/>
                  </a:lnTo>
                  <a:lnTo>
                    <a:pt x="29" y="168"/>
                  </a:lnTo>
                  <a:lnTo>
                    <a:pt x="28" y="168"/>
                  </a:lnTo>
                  <a:lnTo>
                    <a:pt x="27" y="168"/>
                  </a:lnTo>
                  <a:lnTo>
                    <a:pt x="28" y="167"/>
                  </a:lnTo>
                  <a:lnTo>
                    <a:pt x="29" y="166"/>
                  </a:lnTo>
                  <a:lnTo>
                    <a:pt x="29" y="165"/>
                  </a:lnTo>
                  <a:lnTo>
                    <a:pt x="29" y="164"/>
                  </a:lnTo>
                  <a:lnTo>
                    <a:pt x="29" y="163"/>
                  </a:lnTo>
                  <a:lnTo>
                    <a:pt x="29" y="162"/>
                  </a:lnTo>
                  <a:lnTo>
                    <a:pt x="29" y="161"/>
                  </a:lnTo>
                  <a:lnTo>
                    <a:pt x="30" y="161"/>
                  </a:lnTo>
                  <a:lnTo>
                    <a:pt x="30" y="160"/>
                  </a:lnTo>
                  <a:lnTo>
                    <a:pt x="31" y="160"/>
                  </a:lnTo>
                  <a:lnTo>
                    <a:pt x="31" y="159"/>
                  </a:lnTo>
                  <a:lnTo>
                    <a:pt x="31" y="158"/>
                  </a:lnTo>
                  <a:lnTo>
                    <a:pt x="32" y="158"/>
                  </a:lnTo>
                  <a:lnTo>
                    <a:pt x="32" y="157"/>
                  </a:lnTo>
                  <a:lnTo>
                    <a:pt x="33" y="156"/>
                  </a:lnTo>
                  <a:lnTo>
                    <a:pt x="33" y="155"/>
                  </a:lnTo>
                  <a:lnTo>
                    <a:pt x="34" y="155"/>
                  </a:lnTo>
                  <a:lnTo>
                    <a:pt x="34" y="154"/>
                  </a:lnTo>
                  <a:lnTo>
                    <a:pt x="34" y="153"/>
                  </a:lnTo>
                  <a:lnTo>
                    <a:pt x="34" y="152"/>
                  </a:lnTo>
                  <a:lnTo>
                    <a:pt x="34" y="151"/>
                  </a:lnTo>
                  <a:lnTo>
                    <a:pt x="34" y="150"/>
                  </a:lnTo>
                  <a:lnTo>
                    <a:pt x="34" y="149"/>
                  </a:lnTo>
                  <a:lnTo>
                    <a:pt x="35" y="148"/>
                  </a:lnTo>
                  <a:lnTo>
                    <a:pt x="36" y="148"/>
                  </a:lnTo>
                  <a:lnTo>
                    <a:pt x="37" y="148"/>
                  </a:lnTo>
                  <a:lnTo>
                    <a:pt x="37" y="147"/>
                  </a:lnTo>
                  <a:lnTo>
                    <a:pt x="37" y="146"/>
                  </a:lnTo>
                  <a:lnTo>
                    <a:pt x="38" y="146"/>
                  </a:lnTo>
                  <a:lnTo>
                    <a:pt x="39" y="146"/>
                  </a:lnTo>
                  <a:lnTo>
                    <a:pt x="39" y="145"/>
                  </a:lnTo>
                  <a:lnTo>
                    <a:pt x="39" y="144"/>
                  </a:lnTo>
                  <a:lnTo>
                    <a:pt x="39" y="143"/>
                  </a:lnTo>
                  <a:lnTo>
                    <a:pt x="40" y="143"/>
                  </a:lnTo>
                  <a:lnTo>
                    <a:pt x="41" y="143"/>
                  </a:lnTo>
                  <a:lnTo>
                    <a:pt x="42" y="143"/>
                  </a:lnTo>
                  <a:lnTo>
                    <a:pt x="42" y="142"/>
                  </a:lnTo>
                  <a:lnTo>
                    <a:pt x="42" y="141"/>
                  </a:lnTo>
                  <a:lnTo>
                    <a:pt x="41" y="141"/>
                  </a:lnTo>
                  <a:lnTo>
                    <a:pt x="41" y="140"/>
                  </a:lnTo>
                  <a:lnTo>
                    <a:pt x="41" y="139"/>
                  </a:lnTo>
                  <a:lnTo>
                    <a:pt x="41" y="138"/>
                  </a:lnTo>
                  <a:lnTo>
                    <a:pt x="41" y="137"/>
                  </a:lnTo>
                  <a:lnTo>
                    <a:pt x="41" y="136"/>
                  </a:lnTo>
                  <a:lnTo>
                    <a:pt x="41" y="135"/>
                  </a:lnTo>
                  <a:lnTo>
                    <a:pt x="41" y="134"/>
                  </a:lnTo>
                  <a:lnTo>
                    <a:pt x="41" y="133"/>
                  </a:lnTo>
                  <a:lnTo>
                    <a:pt x="41" y="132"/>
                  </a:lnTo>
                  <a:lnTo>
                    <a:pt x="42" y="132"/>
                  </a:lnTo>
                  <a:lnTo>
                    <a:pt x="42" y="131"/>
                  </a:lnTo>
                  <a:lnTo>
                    <a:pt x="42" y="130"/>
                  </a:lnTo>
                  <a:lnTo>
                    <a:pt x="41" y="130"/>
                  </a:lnTo>
                  <a:lnTo>
                    <a:pt x="42" y="129"/>
                  </a:lnTo>
                  <a:lnTo>
                    <a:pt x="42" y="128"/>
                  </a:lnTo>
                  <a:lnTo>
                    <a:pt x="43" y="128"/>
                  </a:lnTo>
                  <a:lnTo>
                    <a:pt x="44" y="128"/>
                  </a:lnTo>
                  <a:lnTo>
                    <a:pt x="45" y="127"/>
                  </a:lnTo>
                  <a:lnTo>
                    <a:pt x="46" y="127"/>
                  </a:lnTo>
                  <a:lnTo>
                    <a:pt x="47" y="127"/>
                  </a:lnTo>
                  <a:lnTo>
                    <a:pt x="48" y="127"/>
                  </a:lnTo>
                  <a:lnTo>
                    <a:pt x="49" y="127"/>
                  </a:lnTo>
                  <a:lnTo>
                    <a:pt x="49" y="126"/>
                  </a:lnTo>
                  <a:lnTo>
                    <a:pt x="49" y="125"/>
                  </a:lnTo>
                  <a:lnTo>
                    <a:pt x="49" y="124"/>
                  </a:lnTo>
                  <a:lnTo>
                    <a:pt x="49" y="125"/>
                  </a:lnTo>
                  <a:lnTo>
                    <a:pt x="50" y="125"/>
                  </a:lnTo>
                  <a:lnTo>
                    <a:pt x="50" y="124"/>
                  </a:lnTo>
                  <a:lnTo>
                    <a:pt x="51" y="124"/>
                  </a:lnTo>
                  <a:lnTo>
                    <a:pt x="51" y="123"/>
                  </a:lnTo>
                  <a:lnTo>
                    <a:pt x="51" y="122"/>
                  </a:lnTo>
                  <a:lnTo>
                    <a:pt x="52" y="122"/>
                  </a:lnTo>
                  <a:lnTo>
                    <a:pt x="53" y="122"/>
                  </a:lnTo>
                  <a:lnTo>
                    <a:pt x="54" y="122"/>
                  </a:lnTo>
                  <a:lnTo>
                    <a:pt x="55" y="122"/>
                  </a:lnTo>
                  <a:lnTo>
                    <a:pt x="55" y="121"/>
                  </a:lnTo>
                  <a:lnTo>
                    <a:pt x="56" y="121"/>
                  </a:lnTo>
                  <a:lnTo>
                    <a:pt x="57" y="121"/>
                  </a:lnTo>
                  <a:lnTo>
                    <a:pt x="58" y="121"/>
                  </a:lnTo>
                  <a:lnTo>
                    <a:pt x="59" y="121"/>
                  </a:lnTo>
                  <a:lnTo>
                    <a:pt x="60" y="122"/>
                  </a:lnTo>
                  <a:lnTo>
                    <a:pt x="61" y="122"/>
                  </a:lnTo>
                  <a:lnTo>
                    <a:pt x="62" y="122"/>
                  </a:lnTo>
                  <a:lnTo>
                    <a:pt x="62" y="121"/>
                  </a:lnTo>
                  <a:lnTo>
                    <a:pt x="63" y="121"/>
                  </a:lnTo>
                  <a:lnTo>
                    <a:pt x="64" y="121"/>
                  </a:lnTo>
                  <a:lnTo>
                    <a:pt x="65" y="121"/>
                  </a:lnTo>
                  <a:lnTo>
                    <a:pt x="65" y="122"/>
                  </a:lnTo>
                  <a:lnTo>
                    <a:pt x="66" y="122"/>
                  </a:lnTo>
                  <a:lnTo>
                    <a:pt x="67" y="122"/>
                  </a:lnTo>
                  <a:lnTo>
                    <a:pt x="68" y="122"/>
                  </a:lnTo>
                  <a:lnTo>
                    <a:pt x="68" y="121"/>
                  </a:lnTo>
                  <a:lnTo>
                    <a:pt x="68" y="120"/>
                  </a:lnTo>
                  <a:lnTo>
                    <a:pt x="69" y="120"/>
                  </a:lnTo>
                  <a:lnTo>
                    <a:pt x="69" y="119"/>
                  </a:lnTo>
                  <a:lnTo>
                    <a:pt x="69" y="118"/>
                  </a:lnTo>
                  <a:lnTo>
                    <a:pt x="70" y="117"/>
                  </a:lnTo>
                  <a:lnTo>
                    <a:pt x="71" y="117"/>
                  </a:lnTo>
                  <a:lnTo>
                    <a:pt x="71" y="116"/>
                  </a:lnTo>
                  <a:lnTo>
                    <a:pt x="72" y="115"/>
                  </a:lnTo>
                  <a:lnTo>
                    <a:pt x="71" y="114"/>
                  </a:lnTo>
                  <a:lnTo>
                    <a:pt x="71" y="113"/>
                  </a:lnTo>
                  <a:lnTo>
                    <a:pt x="72" y="113"/>
                  </a:lnTo>
                  <a:lnTo>
                    <a:pt x="72" y="112"/>
                  </a:lnTo>
                  <a:lnTo>
                    <a:pt x="71" y="112"/>
                  </a:lnTo>
                  <a:lnTo>
                    <a:pt x="71" y="111"/>
                  </a:lnTo>
                  <a:lnTo>
                    <a:pt x="71" y="110"/>
                  </a:lnTo>
                  <a:lnTo>
                    <a:pt x="71" y="109"/>
                  </a:lnTo>
                  <a:lnTo>
                    <a:pt x="71" y="108"/>
                  </a:lnTo>
                  <a:lnTo>
                    <a:pt x="72" y="107"/>
                  </a:lnTo>
                  <a:lnTo>
                    <a:pt x="72" y="106"/>
                  </a:lnTo>
                  <a:lnTo>
                    <a:pt x="72" y="105"/>
                  </a:lnTo>
                  <a:lnTo>
                    <a:pt x="73" y="105"/>
                  </a:lnTo>
                  <a:lnTo>
                    <a:pt x="74" y="105"/>
                  </a:lnTo>
                  <a:lnTo>
                    <a:pt x="74" y="104"/>
                  </a:lnTo>
                  <a:lnTo>
                    <a:pt x="74" y="103"/>
                  </a:lnTo>
                  <a:lnTo>
                    <a:pt x="75" y="102"/>
                  </a:lnTo>
                  <a:lnTo>
                    <a:pt x="75" y="101"/>
                  </a:lnTo>
                  <a:lnTo>
                    <a:pt x="76" y="101"/>
                  </a:lnTo>
                  <a:lnTo>
                    <a:pt x="76" y="100"/>
                  </a:lnTo>
                  <a:lnTo>
                    <a:pt x="77" y="99"/>
                  </a:lnTo>
                  <a:lnTo>
                    <a:pt x="78" y="98"/>
                  </a:lnTo>
                  <a:lnTo>
                    <a:pt x="78" y="97"/>
                  </a:lnTo>
                  <a:lnTo>
                    <a:pt x="79" y="97"/>
                  </a:lnTo>
                  <a:lnTo>
                    <a:pt x="79" y="96"/>
                  </a:lnTo>
                  <a:lnTo>
                    <a:pt x="80" y="96"/>
                  </a:lnTo>
                  <a:lnTo>
                    <a:pt x="80" y="95"/>
                  </a:lnTo>
                  <a:lnTo>
                    <a:pt x="80" y="94"/>
                  </a:lnTo>
                  <a:lnTo>
                    <a:pt x="80" y="93"/>
                  </a:lnTo>
                  <a:lnTo>
                    <a:pt x="80" y="92"/>
                  </a:lnTo>
                  <a:lnTo>
                    <a:pt x="81" y="92"/>
                  </a:lnTo>
                  <a:lnTo>
                    <a:pt x="81" y="90"/>
                  </a:lnTo>
                  <a:lnTo>
                    <a:pt x="82" y="89"/>
                  </a:lnTo>
                  <a:lnTo>
                    <a:pt x="82" y="88"/>
                  </a:lnTo>
                  <a:lnTo>
                    <a:pt x="83" y="88"/>
                  </a:lnTo>
                  <a:lnTo>
                    <a:pt x="83" y="87"/>
                  </a:lnTo>
                  <a:lnTo>
                    <a:pt x="83" y="86"/>
                  </a:lnTo>
                  <a:lnTo>
                    <a:pt x="83" y="85"/>
                  </a:lnTo>
                  <a:lnTo>
                    <a:pt x="83" y="84"/>
                  </a:lnTo>
                  <a:lnTo>
                    <a:pt x="84" y="84"/>
                  </a:lnTo>
                  <a:lnTo>
                    <a:pt x="85" y="84"/>
                  </a:lnTo>
                  <a:lnTo>
                    <a:pt x="85" y="83"/>
                  </a:lnTo>
                  <a:lnTo>
                    <a:pt x="86" y="83"/>
                  </a:lnTo>
                  <a:lnTo>
                    <a:pt x="86" y="82"/>
                  </a:lnTo>
                  <a:lnTo>
                    <a:pt x="86" y="81"/>
                  </a:lnTo>
                  <a:lnTo>
                    <a:pt x="86" y="80"/>
                  </a:lnTo>
                  <a:lnTo>
                    <a:pt x="87" y="80"/>
                  </a:lnTo>
                  <a:lnTo>
                    <a:pt x="87" y="79"/>
                  </a:lnTo>
                  <a:lnTo>
                    <a:pt x="88" y="78"/>
                  </a:lnTo>
                  <a:lnTo>
                    <a:pt x="89" y="77"/>
                  </a:lnTo>
                  <a:lnTo>
                    <a:pt x="90" y="76"/>
                  </a:lnTo>
                  <a:lnTo>
                    <a:pt x="90" y="75"/>
                  </a:lnTo>
                  <a:lnTo>
                    <a:pt x="91" y="75"/>
                  </a:lnTo>
                  <a:lnTo>
                    <a:pt x="92" y="75"/>
                  </a:lnTo>
                  <a:lnTo>
                    <a:pt x="93" y="75"/>
                  </a:lnTo>
                  <a:lnTo>
                    <a:pt x="94" y="75"/>
                  </a:lnTo>
                  <a:lnTo>
                    <a:pt x="94" y="74"/>
                  </a:lnTo>
                  <a:lnTo>
                    <a:pt x="94" y="73"/>
                  </a:lnTo>
                  <a:lnTo>
                    <a:pt x="94" y="72"/>
                  </a:lnTo>
                  <a:lnTo>
                    <a:pt x="94" y="71"/>
                  </a:lnTo>
                  <a:lnTo>
                    <a:pt x="94" y="70"/>
                  </a:lnTo>
                  <a:lnTo>
                    <a:pt x="94" y="69"/>
                  </a:lnTo>
                  <a:lnTo>
                    <a:pt x="95" y="69"/>
                  </a:lnTo>
                  <a:lnTo>
                    <a:pt x="95" y="68"/>
                  </a:lnTo>
                  <a:lnTo>
                    <a:pt x="94" y="68"/>
                  </a:lnTo>
                  <a:lnTo>
                    <a:pt x="93" y="67"/>
                  </a:lnTo>
                  <a:lnTo>
                    <a:pt x="92" y="67"/>
                  </a:lnTo>
                  <a:lnTo>
                    <a:pt x="91" y="68"/>
                  </a:lnTo>
                  <a:lnTo>
                    <a:pt x="91" y="69"/>
                  </a:lnTo>
                  <a:lnTo>
                    <a:pt x="90" y="69"/>
                  </a:lnTo>
                  <a:lnTo>
                    <a:pt x="89" y="68"/>
                  </a:lnTo>
                  <a:lnTo>
                    <a:pt x="89" y="67"/>
                  </a:lnTo>
                  <a:lnTo>
                    <a:pt x="90" y="66"/>
                  </a:lnTo>
                  <a:lnTo>
                    <a:pt x="90" y="65"/>
                  </a:lnTo>
                  <a:lnTo>
                    <a:pt x="89" y="64"/>
                  </a:lnTo>
                  <a:lnTo>
                    <a:pt x="88" y="65"/>
                  </a:lnTo>
                  <a:lnTo>
                    <a:pt x="87" y="65"/>
                  </a:lnTo>
                  <a:lnTo>
                    <a:pt x="86" y="65"/>
                  </a:lnTo>
                  <a:lnTo>
                    <a:pt x="86" y="64"/>
                  </a:lnTo>
                  <a:lnTo>
                    <a:pt x="85" y="63"/>
                  </a:lnTo>
                  <a:lnTo>
                    <a:pt x="85" y="62"/>
                  </a:lnTo>
                  <a:lnTo>
                    <a:pt x="84" y="61"/>
                  </a:lnTo>
                  <a:lnTo>
                    <a:pt x="84" y="60"/>
                  </a:lnTo>
                  <a:lnTo>
                    <a:pt x="84" y="59"/>
                  </a:lnTo>
                  <a:lnTo>
                    <a:pt x="84" y="58"/>
                  </a:lnTo>
                  <a:lnTo>
                    <a:pt x="83" y="57"/>
                  </a:lnTo>
                  <a:lnTo>
                    <a:pt x="84" y="56"/>
                  </a:lnTo>
                  <a:lnTo>
                    <a:pt x="83" y="56"/>
                  </a:lnTo>
                  <a:lnTo>
                    <a:pt x="83" y="55"/>
                  </a:lnTo>
                  <a:lnTo>
                    <a:pt x="84" y="55"/>
                  </a:lnTo>
                  <a:lnTo>
                    <a:pt x="85" y="54"/>
                  </a:lnTo>
                  <a:lnTo>
                    <a:pt x="84" y="53"/>
                  </a:lnTo>
                  <a:lnTo>
                    <a:pt x="84" y="52"/>
                  </a:lnTo>
                  <a:lnTo>
                    <a:pt x="84" y="51"/>
                  </a:lnTo>
                  <a:lnTo>
                    <a:pt x="85" y="50"/>
                  </a:lnTo>
                  <a:lnTo>
                    <a:pt x="86" y="49"/>
                  </a:lnTo>
                  <a:lnTo>
                    <a:pt x="86" y="48"/>
                  </a:lnTo>
                  <a:lnTo>
                    <a:pt x="87" y="48"/>
                  </a:lnTo>
                  <a:lnTo>
                    <a:pt x="88" y="47"/>
                  </a:lnTo>
                  <a:lnTo>
                    <a:pt x="89" y="47"/>
                  </a:lnTo>
                  <a:lnTo>
                    <a:pt x="90" y="46"/>
                  </a:lnTo>
                  <a:lnTo>
                    <a:pt x="91" y="46"/>
                  </a:lnTo>
                  <a:lnTo>
                    <a:pt x="92" y="46"/>
                  </a:lnTo>
                  <a:lnTo>
                    <a:pt x="93" y="46"/>
                  </a:lnTo>
                  <a:lnTo>
                    <a:pt x="94" y="46"/>
                  </a:lnTo>
                  <a:lnTo>
                    <a:pt x="95" y="46"/>
                  </a:lnTo>
                  <a:lnTo>
                    <a:pt x="96" y="46"/>
                  </a:lnTo>
                  <a:lnTo>
                    <a:pt x="97" y="46"/>
                  </a:lnTo>
                  <a:lnTo>
                    <a:pt x="98" y="46"/>
                  </a:lnTo>
                  <a:lnTo>
                    <a:pt x="99" y="45"/>
                  </a:lnTo>
                  <a:lnTo>
                    <a:pt x="99" y="44"/>
                  </a:lnTo>
                  <a:lnTo>
                    <a:pt x="100" y="43"/>
                  </a:lnTo>
                  <a:lnTo>
                    <a:pt x="99" y="43"/>
                  </a:lnTo>
                  <a:lnTo>
                    <a:pt x="98" y="43"/>
                  </a:lnTo>
                  <a:lnTo>
                    <a:pt x="98" y="42"/>
                  </a:lnTo>
                  <a:lnTo>
                    <a:pt x="98" y="41"/>
                  </a:lnTo>
                  <a:lnTo>
                    <a:pt x="99" y="40"/>
                  </a:lnTo>
                  <a:lnTo>
                    <a:pt x="98" y="40"/>
                  </a:lnTo>
                  <a:lnTo>
                    <a:pt x="98" y="39"/>
                  </a:lnTo>
                  <a:lnTo>
                    <a:pt x="98" y="38"/>
                  </a:lnTo>
                  <a:lnTo>
                    <a:pt x="97" y="38"/>
                  </a:lnTo>
                  <a:lnTo>
                    <a:pt x="97" y="37"/>
                  </a:lnTo>
                  <a:lnTo>
                    <a:pt x="97" y="36"/>
                  </a:lnTo>
                  <a:lnTo>
                    <a:pt x="98" y="35"/>
                  </a:lnTo>
                  <a:lnTo>
                    <a:pt x="98" y="36"/>
                  </a:lnTo>
                  <a:lnTo>
                    <a:pt x="99" y="36"/>
                  </a:lnTo>
                  <a:lnTo>
                    <a:pt x="100" y="37"/>
                  </a:lnTo>
                  <a:lnTo>
                    <a:pt x="101" y="37"/>
                  </a:lnTo>
                  <a:lnTo>
                    <a:pt x="102" y="37"/>
                  </a:lnTo>
                  <a:lnTo>
                    <a:pt x="103" y="36"/>
                  </a:lnTo>
                  <a:lnTo>
                    <a:pt x="103" y="37"/>
                  </a:lnTo>
                  <a:lnTo>
                    <a:pt x="104" y="37"/>
                  </a:lnTo>
                  <a:lnTo>
                    <a:pt x="105" y="38"/>
                  </a:lnTo>
                  <a:lnTo>
                    <a:pt x="106" y="39"/>
                  </a:lnTo>
                  <a:lnTo>
                    <a:pt x="106" y="40"/>
                  </a:lnTo>
                  <a:lnTo>
                    <a:pt x="107" y="41"/>
                  </a:lnTo>
                  <a:lnTo>
                    <a:pt x="107" y="42"/>
                  </a:lnTo>
                  <a:lnTo>
                    <a:pt x="108" y="43"/>
                  </a:lnTo>
                  <a:lnTo>
                    <a:pt x="109" y="43"/>
                  </a:lnTo>
                  <a:lnTo>
                    <a:pt x="110" y="44"/>
                  </a:lnTo>
                  <a:lnTo>
                    <a:pt x="111" y="44"/>
                  </a:lnTo>
                  <a:lnTo>
                    <a:pt x="111" y="43"/>
                  </a:lnTo>
                  <a:lnTo>
                    <a:pt x="111" y="42"/>
                  </a:lnTo>
                  <a:lnTo>
                    <a:pt x="111" y="41"/>
                  </a:lnTo>
                  <a:lnTo>
                    <a:pt x="112" y="40"/>
                  </a:lnTo>
                  <a:lnTo>
                    <a:pt x="112" y="39"/>
                  </a:lnTo>
                  <a:lnTo>
                    <a:pt x="113" y="38"/>
                  </a:lnTo>
                  <a:lnTo>
                    <a:pt x="113" y="37"/>
                  </a:lnTo>
                  <a:lnTo>
                    <a:pt x="112" y="36"/>
                  </a:lnTo>
                  <a:lnTo>
                    <a:pt x="111" y="36"/>
                  </a:lnTo>
                  <a:lnTo>
                    <a:pt x="111" y="35"/>
                  </a:lnTo>
                  <a:lnTo>
                    <a:pt x="111" y="34"/>
                  </a:lnTo>
                  <a:lnTo>
                    <a:pt x="111" y="33"/>
                  </a:lnTo>
                  <a:lnTo>
                    <a:pt x="112" y="32"/>
                  </a:lnTo>
                  <a:lnTo>
                    <a:pt x="111" y="32"/>
                  </a:lnTo>
                  <a:lnTo>
                    <a:pt x="111" y="31"/>
                  </a:lnTo>
                  <a:lnTo>
                    <a:pt x="112" y="30"/>
                  </a:lnTo>
                  <a:lnTo>
                    <a:pt x="113" y="30"/>
                  </a:lnTo>
                  <a:lnTo>
                    <a:pt x="113" y="29"/>
                  </a:lnTo>
                  <a:lnTo>
                    <a:pt x="114" y="29"/>
                  </a:lnTo>
                  <a:lnTo>
                    <a:pt x="115" y="29"/>
                  </a:lnTo>
                  <a:lnTo>
                    <a:pt x="115" y="28"/>
                  </a:lnTo>
                  <a:lnTo>
                    <a:pt x="116" y="28"/>
                  </a:lnTo>
                  <a:lnTo>
                    <a:pt x="117" y="28"/>
                  </a:lnTo>
                  <a:lnTo>
                    <a:pt x="118" y="28"/>
                  </a:lnTo>
                  <a:lnTo>
                    <a:pt x="118" y="27"/>
                  </a:lnTo>
                  <a:lnTo>
                    <a:pt x="118" y="26"/>
                  </a:lnTo>
                  <a:lnTo>
                    <a:pt x="119" y="26"/>
                  </a:lnTo>
                  <a:lnTo>
                    <a:pt x="119" y="25"/>
                  </a:lnTo>
                  <a:lnTo>
                    <a:pt x="120" y="25"/>
                  </a:lnTo>
                  <a:lnTo>
                    <a:pt x="121" y="25"/>
                  </a:lnTo>
                  <a:lnTo>
                    <a:pt x="121" y="24"/>
                  </a:lnTo>
                  <a:lnTo>
                    <a:pt x="122" y="24"/>
                  </a:lnTo>
                  <a:lnTo>
                    <a:pt x="122" y="23"/>
                  </a:lnTo>
                  <a:lnTo>
                    <a:pt x="123" y="23"/>
                  </a:lnTo>
                  <a:lnTo>
                    <a:pt x="122" y="22"/>
                  </a:lnTo>
                  <a:lnTo>
                    <a:pt x="122" y="21"/>
                  </a:lnTo>
                  <a:lnTo>
                    <a:pt x="123" y="21"/>
                  </a:lnTo>
                  <a:lnTo>
                    <a:pt x="123" y="20"/>
                  </a:lnTo>
                  <a:lnTo>
                    <a:pt x="123" y="19"/>
                  </a:lnTo>
                  <a:lnTo>
                    <a:pt x="123" y="18"/>
                  </a:lnTo>
                  <a:lnTo>
                    <a:pt x="124" y="17"/>
                  </a:lnTo>
                  <a:lnTo>
                    <a:pt x="124" y="16"/>
                  </a:lnTo>
                  <a:lnTo>
                    <a:pt x="125" y="15"/>
                  </a:lnTo>
                  <a:lnTo>
                    <a:pt x="125" y="14"/>
                  </a:lnTo>
                  <a:lnTo>
                    <a:pt x="126" y="13"/>
                  </a:lnTo>
                  <a:lnTo>
                    <a:pt x="127" y="12"/>
                  </a:lnTo>
                  <a:lnTo>
                    <a:pt x="128" y="12"/>
                  </a:lnTo>
                  <a:lnTo>
                    <a:pt x="128" y="11"/>
                  </a:lnTo>
                  <a:lnTo>
                    <a:pt x="129" y="11"/>
                  </a:lnTo>
                  <a:lnTo>
                    <a:pt x="130" y="12"/>
                  </a:lnTo>
                  <a:lnTo>
                    <a:pt x="131" y="12"/>
                  </a:lnTo>
                  <a:lnTo>
                    <a:pt x="132" y="12"/>
                  </a:lnTo>
                  <a:lnTo>
                    <a:pt x="133" y="12"/>
                  </a:lnTo>
                  <a:lnTo>
                    <a:pt x="134" y="12"/>
                  </a:lnTo>
                  <a:lnTo>
                    <a:pt x="135" y="12"/>
                  </a:lnTo>
                  <a:lnTo>
                    <a:pt x="135" y="11"/>
                  </a:lnTo>
                  <a:lnTo>
                    <a:pt x="135" y="10"/>
                  </a:lnTo>
                  <a:lnTo>
                    <a:pt x="135" y="9"/>
                  </a:lnTo>
                  <a:lnTo>
                    <a:pt x="135" y="8"/>
                  </a:lnTo>
                  <a:lnTo>
                    <a:pt x="135" y="7"/>
                  </a:lnTo>
                  <a:lnTo>
                    <a:pt x="135" y="6"/>
                  </a:lnTo>
                  <a:lnTo>
                    <a:pt x="136" y="6"/>
                  </a:lnTo>
                  <a:lnTo>
                    <a:pt x="137" y="6"/>
                  </a:lnTo>
                  <a:lnTo>
                    <a:pt x="138" y="5"/>
                  </a:lnTo>
                  <a:lnTo>
                    <a:pt x="139" y="4"/>
                  </a:lnTo>
                  <a:lnTo>
                    <a:pt x="140" y="4"/>
                  </a:lnTo>
                  <a:lnTo>
                    <a:pt x="141" y="4"/>
                  </a:lnTo>
                  <a:lnTo>
                    <a:pt x="142" y="4"/>
                  </a:lnTo>
                  <a:lnTo>
                    <a:pt x="142" y="3"/>
                  </a:lnTo>
                  <a:lnTo>
                    <a:pt x="143" y="3"/>
                  </a:lnTo>
                  <a:lnTo>
                    <a:pt x="143" y="2"/>
                  </a:lnTo>
                  <a:lnTo>
                    <a:pt x="144" y="2"/>
                  </a:lnTo>
                  <a:lnTo>
                    <a:pt x="145" y="2"/>
                  </a:lnTo>
                  <a:lnTo>
                    <a:pt x="146" y="2"/>
                  </a:lnTo>
                  <a:lnTo>
                    <a:pt x="147" y="2"/>
                  </a:lnTo>
                  <a:lnTo>
                    <a:pt x="148" y="2"/>
                  </a:lnTo>
                  <a:lnTo>
                    <a:pt x="149" y="2"/>
                  </a:lnTo>
                  <a:lnTo>
                    <a:pt x="150" y="2"/>
                  </a:lnTo>
                  <a:lnTo>
                    <a:pt x="150" y="3"/>
                  </a:lnTo>
                  <a:lnTo>
                    <a:pt x="150" y="4"/>
                  </a:lnTo>
                  <a:lnTo>
                    <a:pt x="151" y="4"/>
                  </a:lnTo>
                  <a:lnTo>
                    <a:pt x="152" y="4"/>
                  </a:lnTo>
                  <a:lnTo>
                    <a:pt x="154" y="4"/>
                  </a:lnTo>
                  <a:lnTo>
                    <a:pt x="155" y="4"/>
                  </a:lnTo>
                  <a:lnTo>
                    <a:pt x="154" y="5"/>
                  </a:lnTo>
                  <a:lnTo>
                    <a:pt x="153" y="6"/>
                  </a:lnTo>
                  <a:lnTo>
                    <a:pt x="153" y="7"/>
                  </a:lnTo>
                  <a:lnTo>
                    <a:pt x="154" y="7"/>
                  </a:lnTo>
                  <a:lnTo>
                    <a:pt x="154" y="8"/>
                  </a:lnTo>
                  <a:lnTo>
                    <a:pt x="155" y="8"/>
                  </a:lnTo>
                  <a:lnTo>
                    <a:pt x="156" y="8"/>
                  </a:lnTo>
                  <a:lnTo>
                    <a:pt x="156" y="7"/>
                  </a:lnTo>
                  <a:lnTo>
                    <a:pt x="157" y="7"/>
                  </a:lnTo>
                  <a:lnTo>
                    <a:pt x="157" y="6"/>
                  </a:lnTo>
                  <a:lnTo>
                    <a:pt x="158" y="6"/>
                  </a:lnTo>
                  <a:lnTo>
                    <a:pt x="158" y="5"/>
                  </a:lnTo>
                  <a:lnTo>
                    <a:pt x="159" y="5"/>
                  </a:lnTo>
                  <a:lnTo>
                    <a:pt x="159" y="4"/>
                  </a:lnTo>
                  <a:lnTo>
                    <a:pt x="160" y="4"/>
                  </a:lnTo>
                  <a:lnTo>
                    <a:pt x="161" y="4"/>
                  </a:lnTo>
                  <a:lnTo>
                    <a:pt x="161" y="5"/>
                  </a:lnTo>
                  <a:lnTo>
                    <a:pt x="161" y="6"/>
                  </a:lnTo>
                  <a:lnTo>
                    <a:pt x="162" y="6"/>
                  </a:lnTo>
                  <a:lnTo>
                    <a:pt x="162" y="7"/>
                  </a:lnTo>
                  <a:lnTo>
                    <a:pt x="163" y="7"/>
                  </a:lnTo>
                  <a:lnTo>
                    <a:pt x="164" y="7"/>
                  </a:lnTo>
                  <a:lnTo>
                    <a:pt x="164" y="8"/>
                  </a:lnTo>
                  <a:lnTo>
                    <a:pt x="163" y="8"/>
                  </a:lnTo>
                  <a:lnTo>
                    <a:pt x="163" y="9"/>
                  </a:lnTo>
                  <a:lnTo>
                    <a:pt x="164" y="10"/>
                  </a:lnTo>
                  <a:lnTo>
                    <a:pt x="165" y="10"/>
                  </a:lnTo>
                  <a:lnTo>
                    <a:pt x="164" y="10"/>
                  </a:lnTo>
                  <a:lnTo>
                    <a:pt x="164" y="11"/>
                  </a:lnTo>
                  <a:lnTo>
                    <a:pt x="163" y="11"/>
                  </a:lnTo>
                  <a:lnTo>
                    <a:pt x="163" y="12"/>
                  </a:lnTo>
                  <a:lnTo>
                    <a:pt x="164" y="12"/>
                  </a:lnTo>
                  <a:lnTo>
                    <a:pt x="165" y="12"/>
                  </a:lnTo>
                  <a:lnTo>
                    <a:pt x="166" y="12"/>
                  </a:lnTo>
                  <a:lnTo>
                    <a:pt x="166" y="13"/>
                  </a:lnTo>
                  <a:lnTo>
                    <a:pt x="166" y="14"/>
                  </a:lnTo>
                  <a:lnTo>
                    <a:pt x="165" y="14"/>
                  </a:lnTo>
                  <a:lnTo>
                    <a:pt x="164" y="14"/>
                  </a:lnTo>
                  <a:lnTo>
                    <a:pt x="163" y="14"/>
                  </a:lnTo>
                  <a:lnTo>
                    <a:pt x="162" y="14"/>
                  </a:lnTo>
                  <a:lnTo>
                    <a:pt x="161" y="15"/>
                  </a:lnTo>
                  <a:lnTo>
                    <a:pt x="162" y="15"/>
                  </a:lnTo>
                  <a:lnTo>
                    <a:pt x="162" y="16"/>
                  </a:lnTo>
                  <a:lnTo>
                    <a:pt x="163" y="17"/>
                  </a:lnTo>
                  <a:lnTo>
                    <a:pt x="164" y="18"/>
                  </a:lnTo>
                  <a:lnTo>
                    <a:pt x="165" y="19"/>
                  </a:lnTo>
                  <a:lnTo>
                    <a:pt x="165" y="20"/>
                  </a:lnTo>
                  <a:lnTo>
                    <a:pt x="166" y="20"/>
                  </a:lnTo>
                  <a:lnTo>
                    <a:pt x="167" y="20"/>
                  </a:lnTo>
                  <a:lnTo>
                    <a:pt x="168" y="19"/>
                  </a:lnTo>
                  <a:lnTo>
                    <a:pt x="169" y="19"/>
                  </a:lnTo>
                  <a:lnTo>
                    <a:pt x="169" y="18"/>
                  </a:lnTo>
                  <a:lnTo>
                    <a:pt x="170" y="17"/>
                  </a:lnTo>
                  <a:lnTo>
                    <a:pt x="171" y="18"/>
                  </a:lnTo>
                  <a:lnTo>
                    <a:pt x="172" y="17"/>
                  </a:lnTo>
                  <a:lnTo>
                    <a:pt x="173" y="17"/>
                  </a:lnTo>
                  <a:lnTo>
                    <a:pt x="174" y="16"/>
                  </a:lnTo>
                  <a:lnTo>
                    <a:pt x="175" y="16"/>
                  </a:lnTo>
                  <a:lnTo>
                    <a:pt x="176" y="17"/>
                  </a:lnTo>
                  <a:lnTo>
                    <a:pt x="176" y="18"/>
                  </a:lnTo>
                  <a:lnTo>
                    <a:pt x="177" y="19"/>
                  </a:lnTo>
                  <a:lnTo>
                    <a:pt x="177" y="20"/>
                  </a:lnTo>
                  <a:lnTo>
                    <a:pt x="176" y="21"/>
                  </a:lnTo>
                  <a:lnTo>
                    <a:pt x="175" y="21"/>
                  </a:lnTo>
                  <a:lnTo>
                    <a:pt x="175" y="22"/>
                  </a:lnTo>
                  <a:lnTo>
                    <a:pt x="176" y="22"/>
                  </a:lnTo>
                  <a:lnTo>
                    <a:pt x="177" y="23"/>
                  </a:lnTo>
                  <a:lnTo>
                    <a:pt x="179" y="24"/>
                  </a:lnTo>
                  <a:lnTo>
                    <a:pt x="180" y="24"/>
                  </a:lnTo>
                  <a:lnTo>
                    <a:pt x="180" y="23"/>
                  </a:lnTo>
                  <a:lnTo>
                    <a:pt x="181" y="22"/>
                  </a:lnTo>
                  <a:lnTo>
                    <a:pt x="182" y="21"/>
                  </a:lnTo>
                  <a:lnTo>
                    <a:pt x="183" y="20"/>
                  </a:lnTo>
                  <a:lnTo>
                    <a:pt x="183" y="19"/>
                  </a:lnTo>
                  <a:lnTo>
                    <a:pt x="184" y="19"/>
                  </a:lnTo>
                  <a:lnTo>
                    <a:pt x="184" y="18"/>
                  </a:lnTo>
                  <a:lnTo>
                    <a:pt x="184" y="17"/>
                  </a:lnTo>
                  <a:lnTo>
                    <a:pt x="184" y="16"/>
                  </a:lnTo>
                  <a:lnTo>
                    <a:pt x="185" y="16"/>
                  </a:lnTo>
                  <a:lnTo>
                    <a:pt x="186" y="16"/>
                  </a:lnTo>
                  <a:lnTo>
                    <a:pt x="187" y="15"/>
                  </a:lnTo>
                  <a:lnTo>
                    <a:pt x="187" y="14"/>
                  </a:lnTo>
                  <a:lnTo>
                    <a:pt x="186" y="14"/>
                  </a:lnTo>
                  <a:lnTo>
                    <a:pt x="185" y="14"/>
                  </a:lnTo>
                  <a:lnTo>
                    <a:pt x="185" y="13"/>
                  </a:lnTo>
                  <a:lnTo>
                    <a:pt x="184" y="13"/>
                  </a:lnTo>
                  <a:lnTo>
                    <a:pt x="184" y="12"/>
                  </a:lnTo>
                  <a:lnTo>
                    <a:pt x="183" y="11"/>
                  </a:lnTo>
                  <a:lnTo>
                    <a:pt x="182" y="11"/>
                  </a:lnTo>
                  <a:lnTo>
                    <a:pt x="181" y="11"/>
                  </a:lnTo>
                  <a:lnTo>
                    <a:pt x="180" y="11"/>
                  </a:lnTo>
                  <a:lnTo>
                    <a:pt x="180" y="10"/>
                  </a:lnTo>
                  <a:lnTo>
                    <a:pt x="179" y="10"/>
                  </a:lnTo>
                  <a:close/>
                </a:path>
              </a:pathLst>
            </a:custGeom>
            <a:solidFill>
              <a:srgbClr val="00ff00"/>
            </a:solidFill>
            <a:ln w="0">
              <a:noFill/>
            </a:ln>
          </p:spPr>
          <p:style>
            <a:lnRef idx="0"/>
            <a:fillRef idx="0"/>
            <a:effectRef idx="0"/>
            <a:fontRef idx="minor"/>
          </p:style>
        </p:sp>
        <p:sp>
          <p:nvSpPr>
            <p:cNvPr id="350" name="Freeform 55"/>
            <p:cNvSpPr/>
            <p:nvPr/>
          </p:nvSpPr>
          <p:spPr>
            <a:xfrm>
              <a:off x="3009960" y="1523880"/>
              <a:ext cx="2148480" cy="2148120"/>
            </a:xfrm>
            <a:custGeom>
              <a:avLst/>
              <a:gdLst/>
              <a:ahLst/>
              <a:rect l="l" t="t" r="r" b="b"/>
              <a:pathLst>
                <a:path w="282" h="282">
                  <a:moveTo>
                    <a:pt x="179" y="10"/>
                  </a:moveTo>
                  <a:lnTo>
                    <a:pt x="179" y="10"/>
                  </a:lnTo>
                  <a:lnTo>
                    <a:pt x="180" y="10"/>
                  </a:lnTo>
                  <a:lnTo>
                    <a:pt x="181" y="10"/>
                  </a:lnTo>
                  <a:lnTo>
                    <a:pt x="181" y="9"/>
                  </a:lnTo>
                  <a:lnTo>
                    <a:pt x="182" y="9"/>
                  </a:lnTo>
                  <a:lnTo>
                    <a:pt x="183" y="8"/>
                  </a:lnTo>
                  <a:lnTo>
                    <a:pt x="184" y="8"/>
                  </a:lnTo>
                  <a:lnTo>
                    <a:pt x="185" y="8"/>
                  </a:lnTo>
                  <a:lnTo>
                    <a:pt x="185" y="7"/>
                  </a:lnTo>
                  <a:lnTo>
                    <a:pt x="186" y="7"/>
                  </a:lnTo>
                  <a:lnTo>
                    <a:pt x="186" y="6"/>
                  </a:lnTo>
                  <a:lnTo>
                    <a:pt x="187" y="5"/>
                  </a:lnTo>
                  <a:lnTo>
                    <a:pt x="188" y="5"/>
                  </a:lnTo>
                  <a:lnTo>
                    <a:pt x="188" y="4"/>
                  </a:lnTo>
                  <a:lnTo>
                    <a:pt x="189" y="4"/>
                  </a:lnTo>
                  <a:lnTo>
                    <a:pt x="188" y="3"/>
                  </a:lnTo>
                  <a:lnTo>
                    <a:pt x="189" y="2"/>
                  </a:lnTo>
                  <a:lnTo>
                    <a:pt x="190" y="3"/>
                  </a:lnTo>
                  <a:lnTo>
                    <a:pt x="191" y="3"/>
                  </a:lnTo>
                  <a:lnTo>
                    <a:pt x="191" y="2"/>
                  </a:lnTo>
                  <a:lnTo>
                    <a:pt x="192" y="1"/>
                  </a:lnTo>
                  <a:lnTo>
                    <a:pt x="193" y="1"/>
                  </a:lnTo>
                  <a:lnTo>
                    <a:pt x="193" y="0"/>
                  </a:lnTo>
                  <a:lnTo>
                    <a:pt x="194" y="0"/>
                  </a:lnTo>
                  <a:lnTo>
                    <a:pt x="195" y="1"/>
                  </a:lnTo>
                  <a:lnTo>
                    <a:pt x="196" y="3"/>
                  </a:lnTo>
                  <a:lnTo>
                    <a:pt x="196" y="4"/>
                  </a:lnTo>
                  <a:lnTo>
                    <a:pt x="197" y="5"/>
                  </a:lnTo>
                  <a:lnTo>
                    <a:pt x="198" y="6"/>
                  </a:lnTo>
                  <a:lnTo>
                    <a:pt x="198" y="7"/>
                  </a:lnTo>
                  <a:lnTo>
                    <a:pt x="199" y="8"/>
                  </a:lnTo>
                  <a:lnTo>
                    <a:pt x="198" y="9"/>
                  </a:lnTo>
                  <a:lnTo>
                    <a:pt x="198" y="10"/>
                  </a:lnTo>
                  <a:lnTo>
                    <a:pt x="197" y="11"/>
                  </a:lnTo>
                  <a:lnTo>
                    <a:pt x="197" y="12"/>
                  </a:lnTo>
                  <a:lnTo>
                    <a:pt x="198" y="12"/>
                  </a:lnTo>
                  <a:lnTo>
                    <a:pt x="198" y="13"/>
                  </a:lnTo>
                  <a:lnTo>
                    <a:pt x="199" y="14"/>
                  </a:lnTo>
                  <a:lnTo>
                    <a:pt x="199" y="15"/>
                  </a:lnTo>
                  <a:lnTo>
                    <a:pt x="198" y="16"/>
                  </a:lnTo>
                  <a:lnTo>
                    <a:pt x="197" y="17"/>
                  </a:lnTo>
                  <a:lnTo>
                    <a:pt x="197" y="18"/>
                  </a:lnTo>
                  <a:lnTo>
                    <a:pt x="197" y="19"/>
                  </a:lnTo>
                  <a:lnTo>
                    <a:pt x="198" y="19"/>
                  </a:lnTo>
                  <a:lnTo>
                    <a:pt x="199" y="20"/>
                  </a:lnTo>
                  <a:lnTo>
                    <a:pt x="199" y="21"/>
                  </a:lnTo>
                  <a:lnTo>
                    <a:pt x="200" y="22"/>
                  </a:lnTo>
                  <a:lnTo>
                    <a:pt x="200" y="23"/>
                  </a:lnTo>
                  <a:lnTo>
                    <a:pt x="200" y="24"/>
                  </a:lnTo>
                  <a:lnTo>
                    <a:pt x="199" y="24"/>
                  </a:lnTo>
                  <a:lnTo>
                    <a:pt x="199" y="25"/>
                  </a:lnTo>
                  <a:lnTo>
                    <a:pt x="200" y="26"/>
                  </a:lnTo>
                  <a:lnTo>
                    <a:pt x="199" y="27"/>
                  </a:lnTo>
                  <a:lnTo>
                    <a:pt x="199" y="26"/>
                  </a:lnTo>
                  <a:lnTo>
                    <a:pt x="198" y="27"/>
                  </a:lnTo>
                  <a:lnTo>
                    <a:pt x="198" y="28"/>
                  </a:lnTo>
                  <a:lnTo>
                    <a:pt x="198" y="29"/>
                  </a:lnTo>
                  <a:lnTo>
                    <a:pt x="197" y="29"/>
                  </a:lnTo>
                  <a:lnTo>
                    <a:pt x="197" y="30"/>
                  </a:lnTo>
                  <a:lnTo>
                    <a:pt x="197" y="31"/>
                  </a:lnTo>
                  <a:lnTo>
                    <a:pt x="197" y="32"/>
                  </a:lnTo>
                  <a:lnTo>
                    <a:pt x="198" y="33"/>
                  </a:lnTo>
                  <a:lnTo>
                    <a:pt x="198" y="34"/>
                  </a:lnTo>
                  <a:lnTo>
                    <a:pt x="198" y="35"/>
                  </a:lnTo>
                  <a:lnTo>
                    <a:pt x="199" y="36"/>
                  </a:lnTo>
                  <a:lnTo>
                    <a:pt x="199" y="37"/>
                  </a:lnTo>
                  <a:lnTo>
                    <a:pt x="200" y="37"/>
                  </a:lnTo>
                  <a:lnTo>
                    <a:pt x="199" y="37"/>
                  </a:lnTo>
                  <a:lnTo>
                    <a:pt x="199" y="38"/>
                  </a:lnTo>
                  <a:lnTo>
                    <a:pt x="200" y="38"/>
                  </a:lnTo>
                  <a:lnTo>
                    <a:pt x="200" y="39"/>
                  </a:lnTo>
                  <a:lnTo>
                    <a:pt x="200" y="40"/>
                  </a:lnTo>
                  <a:lnTo>
                    <a:pt x="199" y="41"/>
                  </a:lnTo>
                  <a:lnTo>
                    <a:pt x="198" y="41"/>
                  </a:lnTo>
                  <a:lnTo>
                    <a:pt x="198" y="42"/>
                  </a:lnTo>
                  <a:lnTo>
                    <a:pt x="199" y="42"/>
                  </a:lnTo>
                  <a:lnTo>
                    <a:pt x="199" y="43"/>
                  </a:lnTo>
                  <a:lnTo>
                    <a:pt x="200" y="43"/>
                  </a:lnTo>
                  <a:lnTo>
                    <a:pt x="201" y="43"/>
                  </a:lnTo>
                  <a:lnTo>
                    <a:pt x="202" y="43"/>
                  </a:lnTo>
                  <a:lnTo>
                    <a:pt x="203" y="43"/>
                  </a:lnTo>
                  <a:lnTo>
                    <a:pt x="203" y="44"/>
                  </a:lnTo>
                  <a:lnTo>
                    <a:pt x="204" y="44"/>
                  </a:lnTo>
                  <a:lnTo>
                    <a:pt x="204" y="45"/>
                  </a:lnTo>
                  <a:lnTo>
                    <a:pt x="204" y="46"/>
                  </a:lnTo>
                  <a:lnTo>
                    <a:pt x="205" y="46"/>
                  </a:lnTo>
                  <a:lnTo>
                    <a:pt x="206" y="47"/>
                  </a:lnTo>
                  <a:lnTo>
                    <a:pt x="206" y="48"/>
                  </a:lnTo>
                  <a:lnTo>
                    <a:pt x="207" y="48"/>
                  </a:lnTo>
                  <a:lnTo>
                    <a:pt x="207" y="47"/>
                  </a:lnTo>
                  <a:lnTo>
                    <a:pt x="208" y="47"/>
                  </a:lnTo>
                  <a:lnTo>
                    <a:pt x="208" y="46"/>
                  </a:lnTo>
                  <a:lnTo>
                    <a:pt x="209" y="47"/>
                  </a:lnTo>
                  <a:lnTo>
                    <a:pt x="210" y="47"/>
                  </a:lnTo>
                  <a:lnTo>
                    <a:pt x="211" y="47"/>
                  </a:lnTo>
                  <a:lnTo>
                    <a:pt x="212" y="47"/>
                  </a:lnTo>
                  <a:lnTo>
                    <a:pt x="212" y="48"/>
                  </a:lnTo>
                  <a:lnTo>
                    <a:pt x="213" y="48"/>
                  </a:lnTo>
                  <a:lnTo>
                    <a:pt x="214" y="48"/>
                  </a:lnTo>
                  <a:lnTo>
                    <a:pt x="215" y="49"/>
                  </a:lnTo>
                  <a:lnTo>
                    <a:pt x="216" y="49"/>
                  </a:lnTo>
                  <a:lnTo>
                    <a:pt x="216" y="50"/>
                  </a:lnTo>
                  <a:lnTo>
                    <a:pt x="215" y="50"/>
                  </a:lnTo>
                  <a:lnTo>
                    <a:pt x="216" y="51"/>
                  </a:lnTo>
                  <a:lnTo>
                    <a:pt x="217" y="51"/>
                  </a:lnTo>
                  <a:lnTo>
                    <a:pt x="218" y="50"/>
                  </a:lnTo>
                  <a:lnTo>
                    <a:pt x="218" y="51"/>
                  </a:lnTo>
                  <a:lnTo>
                    <a:pt x="219" y="51"/>
                  </a:lnTo>
                  <a:lnTo>
                    <a:pt x="219" y="52"/>
                  </a:lnTo>
                  <a:lnTo>
                    <a:pt x="220" y="52"/>
                  </a:lnTo>
                  <a:lnTo>
                    <a:pt x="221" y="52"/>
                  </a:lnTo>
                  <a:lnTo>
                    <a:pt x="222" y="52"/>
                  </a:lnTo>
                  <a:lnTo>
                    <a:pt x="223" y="53"/>
                  </a:lnTo>
                  <a:lnTo>
                    <a:pt x="224" y="53"/>
                  </a:lnTo>
                  <a:lnTo>
                    <a:pt x="225" y="53"/>
                  </a:lnTo>
                  <a:lnTo>
                    <a:pt x="226" y="53"/>
                  </a:lnTo>
                  <a:lnTo>
                    <a:pt x="226" y="54"/>
                  </a:lnTo>
                  <a:lnTo>
                    <a:pt x="227" y="55"/>
                  </a:lnTo>
                  <a:lnTo>
                    <a:pt x="228" y="55"/>
                  </a:lnTo>
                  <a:lnTo>
                    <a:pt x="229" y="55"/>
                  </a:lnTo>
                  <a:lnTo>
                    <a:pt x="230" y="56"/>
                  </a:lnTo>
                  <a:lnTo>
                    <a:pt x="231" y="56"/>
                  </a:lnTo>
                  <a:lnTo>
                    <a:pt x="231" y="57"/>
                  </a:lnTo>
                  <a:lnTo>
                    <a:pt x="231" y="58"/>
                  </a:lnTo>
                  <a:lnTo>
                    <a:pt x="232" y="58"/>
                  </a:lnTo>
                  <a:lnTo>
                    <a:pt x="233" y="58"/>
                  </a:lnTo>
                  <a:lnTo>
                    <a:pt x="234" y="58"/>
                  </a:lnTo>
                  <a:lnTo>
                    <a:pt x="235" y="58"/>
                  </a:lnTo>
                  <a:lnTo>
                    <a:pt x="236" y="57"/>
                  </a:lnTo>
                  <a:lnTo>
                    <a:pt x="237" y="57"/>
                  </a:lnTo>
                  <a:lnTo>
                    <a:pt x="238" y="58"/>
                  </a:lnTo>
                  <a:lnTo>
                    <a:pt x="239" y="58"/>
                  </a:lnTo>
                  <a:lnTo>
                    <a:pt x="240" y="59"/>
                  </a:lnTo>
                  <a:lnTo>
                    <a:pt x="241" y="59"/>
                  </a:lnTo>
                  <a:lnTo>
                    <a:pt x="242" y="59"/>
                  </a:lnTo>
                  <a:lnTo>
                    <a:pt x="243" y="58"/>
                  </a:lnTo>
                  <a:lnTo>
                    <a:pt x="244" y="58"/>
                  </a:lnTo>
                  <a:lnTo>
                    <a:pt x="245" y="58"/>
                  </a:lnTo>
                  <a:lnTo>
                    <a:pt x="246" y="57"/>
                  </a:lnTo>
                  <a:lnTo>
                    <a:pt x="246" y="56"/>
                  </a:lnTo>
                  <a:lnTo>
                    <a:pt x="247" y="56"/>
                  </a:lnTo>
                  <a:lnTo>
                    <a:pt x="247" y="55"/>
                  </a:lnTo>
                  <a:lnTo>
                    <a:pt x="248" y="55"/>
                  </a:lnTo>
                  <a:lnTo>
                    <a:pt x="249" y="55"/>
                  </a:lnTo>
                  <a:lnTo>
                    <a:pt x="249" y="56"/>
                  </a:lnTo>
                  <a:lnTo>
                    <a:pt x="248" y="56"/>
                  </a:lnTo>
                  <a:lnTo>
                    <a:pt x="248" y="57"/>
                  </a:lnTo>
                  <a:lnTo>
                    <a:pt x="248" y="58"/>
                  </a:lnTo>
                  <a:lnTo>
                    <a:pt x="248" y="59"/>
                  </a:lnTo>
                  <a:lnTo>
                    <a:pt x="249" y="60"/>
                  </a:lnTo>
                  <a:lnTo>
                    <a:pt x="249" y="61"/>
                  </a:lnTo>
                  <a:lnTo>
                    <a:pt x="248" y="61"/>
                  </a:lnTo>
                  <a:lnTo>
                    <a:pt x="248" y="62"/>
                  </a:lnTo>
                  <a:lnTo>
                    <a:pt x="247" y="63"/>
                  </a:lnTo>
                  <a:lnTo>
                    <a:pt x="248" y="63"/>
                  </a:lnTo>
                  <a:lnTo>
                    <a:pt x="248" y="64"/>
                  </a:lnTo>
                  <a:lnTo>
                    <a:pt x="248" y="65"/>
                  </a:lnTo>
                  <a:lnTo>
                    <a:pt x="249" y="66"/>
                  </a:lnTo>
                  <a:lnTo>
                    <a:pt x="249" y="67"/>
                  </a:lnTo>
                  <a:lnTo>
                    <a:pt x="250" y="68"/>
                  </a:lnTo>
                  <a:lnTo>
                    <a:pt x="251" y="68"/>
                  </a:lnTo>
                  <a:lnTo>
                    <a:pt x="252" y="68"/>
                  </a:lnTo>
                  <a:lnTo>
                    <a:pt x="253" y="68"/>
                  </a:lnTo>
                  <a:lnTo>
                    <a:pt x="255" y="68"/>
                  </a:lnTo>
                  <a:lnTo>
                    <a:pt x="256" y="68"/>
                  </a:lnTo>
                  <a:lnTo>
                    <a:pt x="257" y="68"/>
                  </a:lnTo>
                  <a:lnTo>
                    <a:pt x="258" y="68"/>
                  </a:lnTo>
                  <a:lnTo>
                    <a:pt x="259" y="68"/>
                  </a:lnTo>
                  <a:lnTo>
                    <a:pt x="259" y="69"/>
                  </a:lnTo>
                  <a:lnTo>
                    <a:pt x="261" y="69"/>
                  </a:lnTo>
                  <a:lnTo>
                    <a:pt x="262" y="70"/>
                  </a:lnTo>
                  <a:lnTo>
                    <a:pt x="263" y="70"/>
                  </a:lnTo>
                  <a:lnTo>
                    <a:pt x="264" y="70"/>
                  </a:lnTo>
                  <a:lnTo>
                    <a:pt x="264" y="69"/>
                  </a:lnTo>
                  <a:lnTo>
                    <a:pt x="265" y="68"/>
                  </a:lnTo>
                  <a:lnTo>
                    <a:pt x="266" y="68"/>
                  </a:lnTo>
                  <a:lnTo>
                    <a:pt x="267" y="68"/>
                  </a:lnTo>
                  <a:lnTo>
                    <a:pt x="268" y="68"/>
                  </a:lnTo>
                  <a:lnTo>
                    <a:pt x="269" y="69"/>
                  </a:lnTo>
                  <a:lnTo>
                    <a:pt x="269" y="70"/>
                  </a:lnTo>
                  <a:lnTo>
                    <a:pt x="270" y="70"/>
                  </a:lnTo>
                  <a:lnTo>
                    <a:pt x="270" y="71"/>
                  </a:lnTo>
                  <a:lnTo>
                    <a:pt x="271" y="71"/>
                  </a:lnTo>
                  <a:lnTo>
                    <a:pt x="272" y="71"/>
                  </a:lnTo>
                  <a:lnTo>
                    <a:pt x="273" y="71"/>
                  </a:lnTo>
                  <a:lnTo>
                    <a:pt x="273" y="72"/>
                  </a:lnTo>
                  <a:lnTo>
                    <a:pt x="274" y="72"/>
                  </a:lnTo>
                  <a:lnTo>
                    <a:pt x="275" y="72"/>
                  </a:lnTo>
                  <a:lnTo>
                    <a:pt x="276" y="73"/>
                  </a:lnTo>
                  <a:lnTo>
                    <a:pt x="277" y="73"/>
                  </a:lnTo>
                  <a:lnTo>
                    <a:pt x="277" y="74"/>
                  </a:lnTo>
                  <a:lnTo>
                    <a:pt x="279" y="74"/>
                  </a:lnTo>
                  <a:lnTo>
                    <a:pt x="279" y="75"/>
                  </a:lnTo>
                  <a:lnTo>
                    <a:pt x="280" y="75"/>
                  </a:lnTo>
                  <a:lnTo>
                    <a:pt x="280" y="76"/>
                  </a:lnTo>
                  <a:lnTo>
                    <a:pt x="280" y="77"/>
                  </a:lnTo>
                  <a:lnTo>
                    <a:pt x="281" y="78"/>
                  </a:lnTo>
                  <a:lnTo>
                    <a:pt x="282" y="78"/>
                  </a:lnTo>
                  <a:lnTo>
                    <a:pt x="281" y="79"/>
                  </a:lnTo>
                  <a:lnTo>
                    <a:pt x="281" y="80"/>
                  </a:lnTo>
                  <a:lnTo>
                    <a:pt x="279" y="81"/>
                  </a:lnTo>
                  <a:lnTo>
                    <a:pt x="279" y="82"/>
                  </a:lnTo>
                  <a:lnTo>
                    <a:pt x="279" y="83"/>
                  </a:lnTo>
                  <a:lnTo>
                    <a:pt x="278" y="83"/>
                  </a:lnTo>
                  <a:lnTo>
                    <a:pt x="277" y="83"/>
                  </a:lnTo>
                  <a:lnTo>
                    <a:pt x="277" y="84"/>
                  </a:lnTo>
                  <a:lnTo>
                    <a:pt x="277" y="85"/>
                  </a:lnTo>
                  <a:lnTo>
                    <a:pt x="275" y="86"/>
                  </a:lnTo>
                  <a:lnTo>
                    <a:pt x="274" y="86"/>
                  </a:lnTo>
                  <a:lnTo>
                    <a:pt x="274" y="85"/>
                  </a:lnTo>
                  <a:lnTo>
                    <a:pt x="273" y="85"/>
                  </a:lnTo>
                  <a:lnTo>
                    <a:pt x="273" y="86"/>
                  </a:lnTo>
                  <a:lnTo>
                    <a:pt x="272" y="87"/>
                  </a:lnTo>
                  <a:lnTo>
                    <a:pt x="271" y="87"/>
                  </a:lnTo>
                  <a:lnTo>
                    <a:pt x="270" y="87"/>
                  </a:lnTo>
                  <a:lnTo>
                    <a:pt x="269" y="87"/>
                  </a:lnTo>
                  <a:lnTo>
                    <a:pt x="268" y="87"/>
                  </a:lnTo>
                  <a:lnTo>
                    <a:pt x="266" y="88"/>
                  </a:lnTo>
                  <a:lnTo>
                    <a:pt x="265" y="88"/>
                  </a:lnTo>
                  <a:lnTo>
                    <a:pt x="265" y="89"/>
                  </a:lnTo>
                  <a:lnTo>
                    <a:pt x="264" y="89"/>
                  </a:lnTo>
                  <a:lnTo>
                    <a:pt x="264" y="88"/>
                  </a:lnTo>
                  <a:lnTo>
                    <a:pt x="262" y="87"/>
                  </a:lnTo>
                  <a:lnTo>
                    <a:pt x="261" y="87"/>
                  </a:lnTo>
                  <a:lnTo>
                    <a:pt x="260" y="87"/>
                  </a:lnTo>
                  <a:lnTo>
                    <a:pt x="260" y="88"/>
                  </a:lnTo>
                  <a:lnTo>
                    <a:pt x="259" y="89"/>
                  </a:lnTo>
                  <a:lnTo>
                    <a:pt x="258" y="89"/>
                  </a:lnTo>
                  <a:lnTo>
                    <a:pt x="257" y="90"/>
                  </a:lnTo>
                  <a:lnTo>
                    <a:pt x="256" y="90"/>
                  </a:lnTo>
                  <a:lnTo>
                    <a:pt x="256" y="91"/>
                  </a:lnTo>
                  <a:lnTo>
                    <a:pt x="255" y="92"/>
                  </a:lnTo>
                  <a:lnTo>
                    <a:pt x="254" y="93"/>
                  </a:lnTo>
                  <a:lnTo>
                    <a:pt x="253" y="93"/>
                  </a:lnTo>
                  <a:lnTo>
                    <a:pt x="252" y="93"/>
                  </a:lnTo>
                  <a:lnTo>
                    <a:pt x="251" y="93"/>
                  </a:lnTo>
                  <a:lnTo>
                    <a:pt x="251" y="92"/>
                  </a:lnTo>
                  <a:lnTo>
                    <a:pt x="250" y="93"/>
                  </a:lnTo>
                  <a:lnTo>
                    <a:pt x="249" y="94"/>
                  </a:lnTo>
                  <a:lnTo>
                    <a:pt x="248" y="95"/>
                  </a:lnTo>
                  <a:lnTo>
                    <a:pt x="247" y="95"/>
                  </a:lnTo>
                  <a:lnTo>
                    <a:pt x="246" y="96"/>
                  </a:lnTo>
                  <a:lnTo>
                    <a:pt x="245" y="97"/>
                  </a:lnTo>
                  <a:lnTo>
                    <a:pt x="244" y="97"/>
                  </a:lnTo>
                  <a:lnTo>
                    <a:pt x="244" y="98"/>
                  </a:lnTo>
                  <a:lnTo>
                    <a:pt x="243" y="98"/>
                  </a:lnTo>
                  <a:lnTo>
                    <a:pt x="243" y="99"/>
                  </a:lnTo>
                  <a:lnTo>
                    <a:pt x="243" y="100"/>
                  </a:lnTo>
                  <a:lnTo>
                    <a:pt x="243" y="101"/>
                  </a:lnTo>
                  <a:lnTo>
                    <a:pt x="242" y="101"/>
                  </a:lnTo>
                  <a:lnTo>
                    <a:pt x="242" y="102"/>
                  </a:lnTo>
                  <a:lnTo>
                    <a:pt x="241" y="102"/>
                  </a:lnTo>
                  <a:lnTo>
                    <a:pt x="241" y="103"/>
                  </a:lnTo>
                  <a:lnTo>
                    <a:pt x="242" y="104"/>
                  </a:lnTo>
                  <a:lnTo>
                    <a:pt x="243" y="104"/>
                  </a:lnTo>
                  <a:lnTo>
                    <a:pt x="243" y="105"/>
                  </a:lnTo>
                  <a:lnTo>
                    <a:pt x="244" y="107"/>
                  </a:lnTo>
                  <a:lnTo>
                    <a:pt x="245" y="108"/>
                  </a:lnTo>
                  <a:lnTo>
                    <a:pt x="246" y="109"/>
                  </a:lnTo>
                  <a:lnTo>
                    <a:pt x="246" y="111"/>
                  </a:lnTo>
                  <a:lnTo>
                    <a:pt x="246" y="112"/>
                  </a:lnTo>
                  <a:lnTo>
                    <a:pt x="247" y="113"/>
                  </a:lnTo>
                  <a:lnTo>
                    <a:pt x="247" y="114"/>
                  </a:lnTo>
                  <a:lnTo>
                    <a:pt x="247" y="116"/>
                  </a:lnTo>
                  <a:lnTo>
                    <a:pt x="246" y="117"/>
                  </a:lnTo>
                  <a:lnTo>
                    <a:pt x="245" y="117"/>
                  </a:lnTo>
                  <a:lnTo>
                    <a:pt x="244" y="119"/>
                  </a:lnTo>
                  <a:lnTo>
                    <a:pt x="244" y="120"/>
                  </a:lnTo>
                  <a:lnTo>
                    <a:pt x="243" y="122"/>
                  </a:lnTo>
                  <a:lnTo>
                    <a:pt x="243" y="123"/>
                  </a:lnTo>
                  <a:lnTo>
                    <a:pt x="243" y="126"/>
                  </a:lnTo>
                  <a:lnTo>
                    <a:pt x="242" y="126"/>
                  </a:lnTo>
                  <a:lnTo>
                    <a:pt x="242" y="127"/>
                  </a:lnTo>
                  <a:lnTo>
                    <a:pt x="243" y="128"/>
                  </a:lnTo>
                  <a:lnTo>
                    <a:pt x="243" y="129"/>
                  </a:lnTo>
                  <a:lnTo>
                    <a:pt x="244" y="130"/>
                  </a:lnTo>
                  <a:lnTo>
                    <a:pt x="245" y="130"/>
                  </a:lnTo>
                  <a:lnTo>
                    <a:pt x="246" y="129"/>
                  </a:lnTo>
                  <a:lnTo>
                    <a:pt x="247" y="130"/>
                  </a:lnTo>
                  <a:lnTo>
                    <a:pt x="248" y="130"/>
                  </a:lnTo>
                  <a:lnTo>
                    <a:pt x="249" y="130"/>
                  </a:lnTo>
                  <a:lnTo>
                    <a:pt x="249" y="131"/>
                  </a:lnTo>
                  <a:lnTo>
                    <a:pt x="250" y="132"/>
                  </a:lnTo>
                  <a:lnTo>
                    <a:pt x="249" y="132"/>
                  </a:lnTo>
                  <a:lnTo>
                    <a:pt x="248" y="132"/>
                  </a:lnTo>
                  <a:lnTo>
                    <a:pt x="248" y="133"/>
                  </a:lnTo>
                  <a:lnTo>
                    <a:pt x="248" y="134"/>
                  </a:lnTo>
                  <a:lnTo>
                    <a:pt x="247" y="134"/>
                  </a:lnTo>
                  <a:lnTo>
                    <a:pt x="246" y="134"/>
                  </a:lnTo>
                  <a:lnTo>
                    <a:pt x="246" y="133"/>
                  </a:lnTo>
                  <a:lnTo>
                    <a:pt x="245" y="133"/>
                  </a:lnTo>
                  <a:lnTo>
                    <a:pt x="245" y="132"/>
                  </a:lnTo>
                  <a:lnTo>
                    <a:pt x="244" y="132"/>
                  </a:lnTo>
                  <a:lnTo>
                    <a:pt x="243" y="132"/>
                  </a:lnTo>
                  <a:lnTo>
                    <a:pt x="243" y="134"/>
                  </a:lnTo>
                  <a:lnTo>
                    <a:pt x="243" y="135"/>
                  </a:lnTo>
                  <a:lnTo>
                    <a:pt x="242" y="136"/>
                  </a:lnTo>
                  <a:lnTo>
                    <a:pt x="241" y="136"/>
                  </a:lnTo>
                  <a:lnTo>
                    <a:pt x="240" y="136"/>
                  </a:lnTo>
                  <a:lnTo>
                    <a:pt x="239" y="136"/>
                  </a:lnTo>
                  <a:lnTo>
                    <a:pt x="238" y="137"/>
                  </a:lnTo>
                  <a:lnTo>
                    <a:pt x="238" y="138"/>
                  </a:lnTo>
                  <a:lnTo>
                    <a:pt x="237" y="138"/>
                  </a:lnTo>
                  <a:lnTo>
                    <a:pt x="237" y="139"/>
                  </a:lnTo>
                  <a:lnTo>
                    <a:pt x="236" y="139"/>
                  </a:lnTo>
                  <a:lnTo>
                    <a:pt x="235" y="140"/>
                  </a:lnTo>
                  <a:lnTo>
                    <a:pt x="234" y="140"/>
                  </a:lnTo>
                  <a:lnTo>
                    <a:pt x="234" y="141"/>
                  </a:lnTo>
                  <a:lnTo>
                    <a:pt x="235" y="141"/>
                  </a:lnTo>
                  <a:lnTo>
                    <a:pt x="234" y="142"/>
                  </a:lnTo>
                  <a:lnTo>
                    <a:pt x="234" y="141"/>
                  </a:lnTo>
                  <a:lnTo>
                    <a:pt x="233" y="142"/>
                  </a:lnTo>
                  <a:lnTo>
                    <a:pt x="232" y="142"/>
                  </a:lnTo>
                  <a:lnTo>
                    <a:pt x="232" y="143"/>
                  </a:lnTo>
                  <a:lnTo>
                    <a:pt x="231" y="144"/>
                  </a:lnTo>
                  <a:lnTo>
                    <a:pt x="232" y="144"/>
                  </a:lnTo>
                  <a:lnTo>
                    <a:pt x="231" y="145"/>
                  </a:lnTo>
                  <a:lnTo>
                    <a:pt x="230" y="145"/>
                  </a:lnTo>
                  <a:lnTo>
                    <a:pt x="230" y="146"/>
                  </a:lnTo>
                  <a:lnTo>
                    <a:pt x="231" y="147"/>
                  </a:lnTo>
                  <a:lnTo>
                    <a:pt x="230" y="147"/>
                  </a:lnTo>
                  <a:lnTo>
                    <a:pt x="229" y="147"/>
                  </a:lnTo>
                  <a:lnTo>
                    <a:pt x="228" y="147"/>
                  </a:lnTo>
                  <a:lnTo>
                    <a:pt x="228" y="148"/>
                  </a:lnTo>
                  <a:lnTo>
                    <a:pt x="227" y="149"/>
                  </a:lnTo>
                  <a:lnTo>
                    <a:pt x="226" y="150"/>
                  </a:lnTo>
                  <a:lnTo>
                    <a:pt x="225" y="151"/>
                  </a:lnTo>
                  <a:lnTo>
                    <a:pt x="224" y="151"/>
                  </a:lnTo>
                  <a:lnTo>
                    <a:pt x="223" y="152"/>
                  </a:lnTo>
                  <a:lnTo>
                    <a:pt x="222" y="152"/>
                  </a:lnTo>
                  <a:lnTo>
                    <a:pt x="222" y="153"/>
                  </a:lnTo>
                  <a:lnTo>
                    <a:pt x="222" y="154"/>
                  </a:lnTo>
                  <a:lnTo>
                    <a:pt x="221" y="154"/>
                  </a:lnTo>
                  <a:lnTo>
                    <a:pt x="221" y="155"/>
                  </a:lnTo>
                  <a:lnTo>
                    <a:pt x="222" y="155"/>
                  </a:lnTo>
                  <a:lnTo>
                    <a:pt x="221" y="156"/>
                  </a:lnTo>
                  <a:lnTo>
                    <a:pt x="220" y="156"/>
                  </a:lnTo>
                  <a:lnTo>
                    <a:pt x="219" y="156"/>
                  </a:lnTo>
                  <a:lnTo>
                    <a:pt x="217" y="157"/>
                  </a:lnTo>
                  <a:lnTo>
                    <a:pt x="216" y="158"/>
                  </a:lnTo>
                  <a:lnTo>
                    <a:pt x="216" y="159"/>
                  </a:lnTo>
                  <a:lnTo>
                    <a:pt x="215" y="159"/>
                  </a:lnTo>
                  <a:lnTo>
                    <a:pt x="214" y="159"/>
                  </a:lnTo>
                  <a:lnTo>
                    <a:pt x="215" y="160"/>
                  </a:lnTo>
                  <a:lnTo>
                    <a:pt x="214" y="160"/>
                  </a:lnTo>
                  <a:lnTo>
                    <a:pt x="214" y="161"/>
                  </a:lnTo>
                  <a:lnTo>
                    <a:pt x="213" y="161"/>
                  </a:lnTo>
                  <a:lnTo>
                    <a:pt x="213" y="162"/>
                  </a:lnTo>
                  <a:lnTo>
                    <a:pt x="212" y="162"/>
                  </a:lnTo>
                  <a:lnTo>
                    <a:pt x="212" y="163"/>
                  </a:lnTo>
                  <a:lnTo>
                    <a:pt x="213" y="164"/>
                  </a:lnTo>
                  <a:lnTo>
                    <a:pt x="214" y="164"/>
                  </a:lnTo>
                  <a:lnTo>
                    <a:pt x="214" y="165"/>
                  </a:lnTo>
                  <a:lnTo>
                    <a:pt x="215" y="166"/>
                  </a:lnTo>
                  <a:lnTo>
                    <a:pt x="216" y="167"/>
                  </a:lnTo>
                  <a:lnTo>
                    <a:pt x="216" y="169"/>
                  </a:lnTo>
                  <a:lnTo>
                    <a:pt x="216" y="171"/>
                  </a:lnTo>
                  <a:lnTo>
                    <a:pt x="215" y="172"/>
                  </a:lnTo>
                  <a:lnTo>
                    <a:pt x="214" y="172"/>
                  </a:lnTo>
                  <a:lnTo>
                    <a:pt x="214" y="173"/>
                  </a:lnTo>
                  <a:lnTo>
                    <a:pt x="213" y="173"/>
                  </a:lnTo>
                  <a:lnTo>
                    <a:pt x="211" y="175"/>
                  </a:lnTo>
                  <a:lnTo>
                    <a:pt x="210" y="175"/>
                  </a:lnTo>
                  <a:lnTo>
                    <a:pt x="209" y="176"/>
                  </a:lnTo>
                  <a:lnTo>
                    <a:pt x="208" y="176"/>
                  </a:lnTo>
                  <a:lnTo>
                    <a:pt x="208" y="177"/>
                  </a:lnTo>
                  <a:lnTo>
                    <a:pt x="207" y="177"/>
                  </a:lnTo>
                  <a:lnTo>
                    <a:pt x="204" y="178"/>
                  </a:lnTo>
                  <a:lnTo>
                    <a:pt x="200" y="179"/>
                  </a:lnTo>
                  <a:lnTo>
                    <a:pt x="198" y="179"/>
                  </a:lnTo>
                  <a:lnTo>
                    <a:pt x="197" y="180"/>
                  </a:lnTo>
                  <a:lnTo>
                    <a:pt x="193" y="181"/>
                  </a:lnTo>
                  <a:lnTo>
                    <a:pt x="190" y="182"/>
                  </a:lnTo>
                  <a:lnTo>
                    <a:pt x="189" y="183"/>
                  </a:lnTo>
                  <a:lnTo>
                    <a:pt x="189" y="184"/>
                  </a:lnTo>
                  <a:lnTo>
                    <a:pt x="189" y="185"/>
                  </a:lnTo>
                  <a:lnTo>
                    <a:pt x="188" y="186"/>
                  </a:lnTo>
                  <a:lnTo>
                    <a:pt x="187" y="190"/>
                  </a:lnTo>
                  <a:lnTo>
                    <a:pt x="187" y="191"/>
                  </a:lnTo>
                  <a:lnTo>
                    <a:pt x="187" y="192"/>
                  </a:lnTo>
                  <a:lnTo>
                    <a:pt x="186" y="193"/>
                  </a:lnTo>
                  <a:lnTo>
                    <a:pt x="186" y="195"/>
                  </a:lnTo>
                  <a:lnTo>
                    <a:pt x="184" y="198"/>
                  </a:lnTo>
                  <a:lnTo>
                    <a:pt x="184" y="199"/>
                  </a:lnTo>
                  <a:lnTo>
                    <a:pt x="183" y="201"/>
                  </a:lnTo>
                  <a:lnTo>
                    <a:pt x="182" y="202"/>
                  </a:lnTo>
                  <a:lnTo>
                    <a:pt x="182" y="203"/>
                  </a:lnTo>
                  <a:lnTo>
                    <a:pt x="181" y="204"/>
                  </a:lnTo>
                  <a:lnTo>
                    <a:pt x="180" y="205"/>
                  </a:lnTo>
                  <a:lnTo>
                    <a:pt x="179" y="207"/>
                  </a:lnTo>
                  <a:lnTo>
                    <a:pt x="177" y="210"/>
                  </a:lnTo>
                  <a:lnTo>
                    <a:pt x="176" y="213"/>
                  </a:lnTo>
                  <a:lnTo>
                    <a:pt x="173" y="216"/>
                  </a:lnTo>
                  <a:lnTo>
                    <a:pt x="171" y="217"/>
                  </a:lnTo>
                  <a:lnTo>
                    <a:pt x="171" y="218"/>
                  </a:lnTo>
                  <a:lnTo>
                    <a:pt x="170" y="221"/>
                  </a:lnTo>
                  <a:lnTo>
                    <a:pt x="169" y="221"/>
                  </a:lnTo>
                  <a:lnTo>
                    <a:pt x="169" y="223"/>
                  </a:lnTo>
                  <a:lnTo>
                    <a:pt x="168" y="223"/>
                  </a:lnTo>
                  <a:lnTo>
                    <a:pt x="167" y="224"/>
                  </a:lnTo>
                  <a:lnTo>
                    <a:pt x="165" y="224"/>
                  </a:lnTo>
                  <a:lnTo>
                    <a:pt x="164" y="225"/>
                  </a:lnTo>
                  <a:lnTo>
                    <a:pt x="161" y="226"/>
                  </a:lnTo>
                  <a:lnTo>
                    <a:pt x="160" y="226"/>
                  </a:lnTo>
                  <a:lnTo>
                    <a:pt x="159" y="227"/>
                  </a:lnTo>
                  <a:lnTo>
                    <a:pt x="158" y="227"/>
                  </a:lnTo>
                  <a:lnTo>
                    <a:pt x="157" y="227"/>
                  </a:lnTo>
                  <a:lnTo>
                    <a:pt x="157" y="228"/>
                  </a:lnTo>
                  <a:lnTo>
                    <a:pt x="156" y="228"/>
                  </a:lnTo>
                  <a:lnTo>
                    <a:pt x="154" y="229"/>
                  </a:lnTo>
                  <a:lnTo>
                    <a:pt x="153" y="230"/>
                  </a:lnTo>
                  <a:lnTo>
                    <a:pt x="152" y="230"/>
                  </a:lnTo>
                  <a:lnTo>
                    <a:pt x="151" y="231"/>
                  </a:lnTo>
                  <a:lnTo>
                    <a:pt x="150" y="231"/>
                  </a:lnTo>
                  <a:lnTo>
                    <a:pt x="150" y="232"/>
                  </a:lnTo>
                  <a:lnTo>
                    <a:pt x="148" y="232"/>
                  </a:lnTo>
                  <a:lnTo>
                    <a:pt x="147" y="233"/>
                  </a:lnTo>
                  <a:lnTo>
                    <a:pt x="144" y="234"/>
                  </a:lnTo>
                  <a:lnTo>
                    <a:pt x="143" y="235"/>
                  </a:lnTo>
                  <a:lnTo>
                    <a:pt x="140" y="238"/>
                  </a:lnTo>
                  <a:lnTo>
                    <a:pt x="139" y="239"/>
                  </a:lnTo>
                  <a:lnTo>
                    <a:pt x="138" y="242"/>
                  </a:lnTo>
                  <a:lnTo>
                    <a:pt x="136" y="246"/>
                  </a:lnTo>
                  <a:lnTo>
                    <a:pt x="136" y="247"/>
                  </a:lnTo>
                  <a:lnTo>
                    <a:pt x="136" y="248"/>
                  </a:lnTo>
                  <a:lnTo>
                    <a:pt x="134" y="251"/>
                  </a:lnTo>
                  <a:lnTo>
                    <a:pt x="133" y="253"/>
                  </a:lnTo>
                  <a:lnTo>
                    <a:pt x="132" y="254"/>
                  </a:lnTo>
                  <a:lnTo>
                    <a:pt x="132" y="255"/>
                  </a:lnTo>
                  <a:lnTo>
                    <a:pt x="131" y="255"/>
                  </a:lnTo>
                  <a:lnTo>
                    <a:pt x="130" y="256"/>
                  </a:lnTo>
                  <a:lnTo>
                    <a:pt x="129" y="257"/>
                  </a:lnTo>
                  <a:lnTo>
                    <a:pt x="127" y="258"/>
                  </a:lnTo>
                  <a:lnTo>
                    <a:pt x="126" y="259"/>
                  </a:lnTo>
                  <a:lnTo>
                    <a:pt x="124" y="260"/>
                  </a:lnTo>
                  <a:lnTo>
                    <a:pt x="123" y="261"/>
                  </a:lnTo>
                  <a:lnTo>
                    <a:pt x="121" y="264"/>
                  </a:lnTo>
                  <a:lnTo>
                    <a:pt x="121" y="265"/>
                  </a:lnTo>
                  <a:lnTo>
                    <a:pt x="121" y="267"/>
                  </a:lnTo>
                  <a:lnTo>
                    <a:pt x="120" y="271"/>
                  </a:lnTo>
                  <a:lnTo>
                    <a:pt x="119" y="271"/>
                  </a:lnTo>
                  <a:lnTo>
                    <a:pt x="117" y="272"/>
                  </a:lnTo>
                  <a:lnTo>
                    <a:pt x="113" y="273"/>
                  </a:lnTo>
                  <a:lnTo>
                    <a:pt x="112" y="274"/>
                  </a:lnTo>
                  <a:lnTo>
                    <a:pt x="111" y="274"/>
                  </a:lnTo>
                  <a:lnTo>
                    <a:pt x="110" y="274"/>
                  </a:lnTo>
                  <a:lnTo>
                    <a:pt x="105" y="275"/>
                  </a:lnTo>
                  <a:lnTo>
                    <a:pt x="102" y="275"/>
                  </a:lnTo>
                  <a:lnTo>
                    <a:pt x="98" y="275"/>
                  </a:lnTo>
                  <a:lnTo>
                    <a:pt x="95" y="275"/>
                  </a:lnTo>
                  <a:lnTo>
                    <a:pt x="94" y="275"/>
                  </a:lnTo>
                  <a:lnTo>
                    <a:pt x="90" y="276"/>
                  </a:lnTo>
                  <a:lnTo>
                    <a:pt x="88" y="276"/>
                  </a:lnTo>
                  <a:lnTo>
                    <a:pt x="86" y="277"/>
                  </a:lnTo>
                  <a:lnTo>
                    <a:pt x="85" y="278"/>
                  </a:lnTo>
                  <a:lnTo>
                    <a:pt x="82" y="279"/>
                  </a:lnTo>
                  <a:lnTo>
                    <a:pt x="79" y="280"/>
                  </a:lnTo>
                  <a:lnTo>
                    <a:pt x="75" y="282"/>
                  </a:lnTo>
                  <a:lnTo>
                    <a:pt x="74" y="282"/>
                  </a:lnTo>
                  <a:lnTo>
                    <a:pt x="73" y="282"/>
                  </a:lnTo>
                  <a:lnTo>
                    <a:pt x="72" y="282"/>
                  </a:lnTo>
                  <a:lnTo>
                    <a:pt x="71" y="282"/>
                  </a:lnTo>
                  <a:lnTo>
                    <a:pt x="70" y="282"/>
                  </a:lnTo>
                  <a:lnTo>
                    <a:pt x="69" y="282"/>
                  </a:lnTo>
                  <a:lnTo>
                    <a:pt x="67" y="282"/>
                  </a:lnTo>
                  <a:lnTo>
                    <a:pt x="66" y="281"/>
                  </a:lnTo>
                  <a:lnTo>
                    <a:pt x="66" y="280"/>
                  </a:lnTo>
                  <a:lnTo>
                    <a:pt x="65" y="280"/>
                  </a:lnTo>
                  <a:lnTo>
                    <a:pt x="65" y="279"/>
                  </a:lnTo>
                  <a:lnTo>
                    <a:pt x="65" y="278"/>
                  </a:lnTo>
                  <a:lnTo>
                    <a:pt x="64" y="278"/>
                  </a:lnTo>
                  <a:lnTo>
                    <a:pt x="64" y="277"/>
                  </a:lnTo>
                  <a:lnTo>
                    <a:pt x="63" y="277"/>
                  </a:lnTo>
                  <a:lnTo>
                    <a:pt x="63" y="276"/>
                  </a:lnTo>
                  <a:lnTo>
                    <a:pt x="63" y="275"/>
                  </a:lnTo>
                  <a:lnTo>
                    <a:pt x="63" y="273"/>
                  </a:lnTo>
                  <a:lnTo>
                    <a:pt x="62" y="272"/>
                  </a:lnTo>
                  <a:lnTo>
                    <a:pt x="61" y="271"/>
                  </a:lnTo>
                  <a:lnTo>
                    <a:pt x="60" y="270"/>
                  </a:lnTo>
                  <a:lnTo>
                    <a:pt x="58" y="268"/>
                  </a:lnTo>
                  <a:lnTo>
                    <a:pt x="56" y="268"/>
                  </a:lnTo>
                  <a:lnTo>
                    <a:pt x="55" y="268"/>
                  </a:lnTo>
                  <a:lnTo>
                    <a:pt x="54" y="268"/>
                  </a:lnTo>
                  <a:lnTo>
                    <a:pt x="53" y="268"/>
                  </a:lnTo>
                  <a:lnTo>
                    <a:pt x="52" y="268"/>
                  </a:lnTo>
                  <a:lnTo>
                    <a:pt x="51" y="268"/>
                  </a:lnTo>
                  <a:lnTo>
                    <a:pt x="50" y="268"/>
                  </a:lnTo>
                  <a:lnTo>
                    <a:pt x="49" y="269"/>
                  </a:lnTo>
                  <a:lnTo>
                    <a:pt x="48" y="269"/>
                  </a:lnTo>
                  <a:lnTo>
                    <a:pt x="47" y="269"/>
                  </a:lnTo>
                  <a:lnTo>
                    <a:pt x="46" y="270"/>
                  </a:lnTo>
                  <a:lnTo>
                    <a:pt x="46" y="271"/>
                  </a:lnTo>
                  <a:lnTo>
                    <a:pt x="45" y="271"/>
                  </a:lnTo>
                  <a:lnTo>
                    <a:pt x="44" y="272"/>
                  </a:lnTo>
                  <a:lnTo>
                    <a:pt x="43" y="272"/>
                  </a:lnTo>
                  <a:lnTo>
                    <a:pt x="43" y="273"/>
                  </a:lnTo>
                  <a:lnTo>
                    <a:pt x="42" y="273"/>
                  </a:lnTo>
                  <a:lnTo>
                    <a:pt x="41" y="273"/>
                  </a:lnTo>
                  <a:lnTo>
                    <a:pt x="40" y="274"/>
                  </a:lnTo>
                  <a:lnTo>
                    <a:pt x="39" y="274"/>
                  </a:lnTo>
                  <a:lnTo>
                    <a:pt x="39" y="275"/>
                  </a:lnTo>
                  <a:lnTo>
                    <a:pt x="38" y="275"/>
                  </a:lnTo>
                  <a:lnTo>
                    <a:pt x="37" y="275"/>
                  </a:lnTo>
                  <a:lnTo>
                    <a:pt x="36" y="274"/>
                  </a:lnTo>
                  <a:lnTo>
                    <a:pt x="35" y="274"/>
                  </a:lnTo>
                  <a:lnTo>
                    <a:pt x="34" y="274"/>
                  </a:lnTo>
                  <a:lnTo>
                    <a:pt x="33" y="274"/>
                  </a:lnTo>
                  <a:lnTo>
                    <a:pt x="33" y="273"/>
                  </a:lnTo>
                  <a:lnTo>
                    <a:pt x="32" y="272"/>
                  </a:lnTo>
                  <a:lnTo>
                    <a:pt x="31" y="272"/>
                  </a:lnTo>
                  <a:lnTo>
                    <a:pt x="30" y="271"/>
                  </a:lnTo>
                  <a:lnTo>
                    <a:pt x="29" y="270"/>
                  </a:lnTo>
                  <a:lnTo>
                    <a:pt x="29" y="269"/>
                  </a:lnTo>
                  <a:lnTo>
                    <a:pt x="28" y="269"/>
                  </a:lnTo>
                  <a:lnTo>
                    <a:pt x="27" y="268"/>
                  </a:lnTo>
                  <a:lnTo>
                    <a:pt x="26" y="267"/>
                  </a:lnTo>
                  <a:lnTo>
                    <a:pt x="25" y="266"/>
                  </a:lnTo>
                  <a:lnTo>
                    <a:pt x="25" y="265"/>
                  </a:lnTo>
                  <a:lnTo>
                    <a:pt x="24" y="264"/>
                  </a:lnTo>
                  <a:lnTo>
                    <a:pt x="24" y="263"/>
                  </a:lnTo>
                  <a:lnTo>
                    <a:pt x="24" y="262"/>
                  </a:lnTo>
                  <a:lnTo>
                    <a:pt x="24" y="261"/>
                  </a:lnTo>
                  <a:lnTo>
                    <a:pt x="24" y="260"/>
                  </a:lnTo>
                  <a:lnTo>
                    <a:pt x="23" y="260"/>
                  </a:lnTo>
                  <a:lnTo>
                    <a:pt x="23" y="259"/>
                  </a:lnTo>
                  <a:lnTo>
                    <a:pt x="23" y="258"/>
                  </a:lnTo>
                  <a:lnTo>
                    <a:pt x="23" y="257"/>
                  </a:lnTo>
                  <a:lnTo>
                    <a:pt x="22" y="257"/>
                  </a:lnTo>
                  <a:lnTo>
                    <a:pt x="22" y="256"/>
                  </a:lnTo>
                  <a:lnTo>
                    <a:pt x="22" y="255"/>
                  </a:lnTo>
                  <a:lnTo>
                    <a:pt x="22" y="254"/>
                  </a:lnTo>
                  <a:lnTo>
                    <a:pt x="22" y="253"/>
                  </a:lnTo>
                  <a:lnTo>
                    <a:pt x="21" y="253"/>
                  </a:lnTo>
                  <a:lnTo>
                    <a:pt x="20" y="253"/>
                  </a:lnTo>
                  <a:lnTo>
                    <a:pt x="20" y="252"/>
                  </a:lnTo>
                  <a:lnTo>
                    <a:pt x="19" y="252"/>
                  </a:lnTo>
                  <a:lnTo>
                    <a:pt x="19" y="251"/>
                  </a:lnTo>
                  <a:lnTo>
                    <a:pt x="19" y="250"/>
                  </a:lnTo>
                  <a:lnTo>
                    <a:pt x="18" y="250"/>
                  </a:lnTo>
                  <a:lnTo>
                    <a:pt x="17" y="250"/>
                  </a:lnTo>
                  <a:lnTo>
                    <a:pt x="16" y="250"/>
                  </a:lnTo>
                  <a:lnTo>
                    <a:pt x="15" y="250"/>
                  </a:lnTo>
                  <a:lnTo>
                    <a:pt x="14" y="250"/>
                  </a:lnTo>
                  <a:lnTo>
                    <a:pt x="13" y="250"/>
                  </a:lnTo>
                  <a:lnTo>
                    <a:pt x="14" y="248"/>
                  </a:lnTo>
                  <a:lnTo>
                    <a:pt x="8" y="247"/>
                  </a:lnTo>
                  <a:lnTo>
                    <a:pt x="7" y="247"/>
                  </a:lnTo>
                  <a:lnTo>
                    <a:pt x="6" y="248"/>
                  </a:lnTo>
                  <a:lnTo>
                    <a:pt x="5" y="248"/>
                  </a:lnTo>
                  <a:lnTo>
                    <a:pt x="5" y="249"/>
                  </a:lnTo>
                  <a:lnTo>
                    <a:pt x="4" y="249"/>
                  </a:lnTo>
                  <a:lnTo>
                    <a:pt x="3" y="249"/>
                  </a:lnTo>
                  <a:lnTo>
                    <a:pt x="3" y="248"/>
                  </a:lnTo>
                  <a:lnTo>
                    <a:pt x="2" y="248"/>
                  </a:lnTo>
                  <a:lnTo>
                    <a:pt x="1" y="247"/>
                  </a:lnTo>
                  <a:lnTo>
                    <a:pt x="1" y="246"/>
                  </a:lnTo>
                  <a:lnTo>
                    <a:pt x="0" y="246"/>
                  </a:lnTo>
                  <a:lnTo>
                    <a:pt x="1" y="245"/>
                  </a:lnTo>
                  <a:lnTo>
                    <a:pt x="3" y="244"/>
                  </a:lnTo>
                  <a:lnTo>
                    <a:pt x="4" y="244"/>
                  </a:lnTo>
                  <a:lnTo>
                    <a:pt x="5" y="243"/>
                  </a:lnTo>
                  <a:lnTo>
                    <a:pt x="6" y="242"/>
                  </a:lnTo>
                  <a:lnTo>
                    <a:pt x="6" y="241"/>
                  </a:lnTo>
                  <a:lnTo>
                    <a:pt x="7" y="240"/>
                  </a:lnTo>
                  <a:lnTo>
                    <a:pt x="8" y="239"/>
                  </a:lnTo>
                  <a:lnTo>
                    <a:pt x="8" y="238"/>
                  </a:lnTo>
                  <a:lnTo>
                    <a:pt x="9" y="237"/>
                  </a:lnTo>
                  <a:lnTo>
                    <a:pt x="9" y="236"/>
                  </a:lnTo>
                  <a:lnTo>
                    <a:pt x="10" y="235"/>
                  </a:lnTo>
                  <a:lnTo>
                    <a:pt x="10" y="234"/>
                  </a:lnTo>
                  <a:lnTo>
                    <a:pt x="9" y="233"/>
                  </a:lnTo>
                  <a:lnTo>
                    <a:pt x="8" y="232"/>
                  </a:lnTo>
                  <a:lnTo>
                    <a:pt x="8" y="231"/>
                  </a:lnTo>
                  <a:lnTo>
                    <a:pt x="8" y="230"/>
                  </a:lnTo>
                  <a:lnTo>
                    <a:pt x="9" y="229"/>
                  </a:lnTo>
                  <a:lnTo>
                    <a:pt x="10" y="228"/>
                  </a:lnTo>
                  <a:lnTo>
                    <a:pt x="11" y="227"/>
                  </a:lnTo>
                  <a:lnTo>
                    <a:pt x="12" y="227"/>
                  </a:lnTo>
                  <a:lnTo>
                    <a:pt x="12" y="226"/>
                  </a:lnTo>
                  <a:lnTo>
                    <a:pt x="13" y="225"/>
                  </a:lnTo>
                  <a:lnTo>
                    <a:pt x="13" y="224"/>
                  </a:lnTo>
                  <a:lnTo>
                    <a:pt x="14" y="224"/>
                  </a:lnTo>
                  <a:lnTo>
                    <a:pt x="14" y="223"/>
                  </a:lnTo>
                  <a:lnTo>
                    <a:pt x="15" y="223"/>
                  </a:lnTo>
                  <a:lnTo>
                    <a:pt x="15" y="222"/>
                  </a:lnTo>
                  <a:lnTo>
                    <a:pt x="16" y="221"/>
                  </a:lnTo>
                  <a:lnTo>
                    <a:pt x="17" y="221"/>
                  </a:lnTo>
                  <a:lnTo>
                    <a:pt x="18" y="221"/>
                  </a:lnTo>
                  <a:lnTo>
                    <a:pt x="18" y="220"/>
                  </a:lnTo>
                  <a:lnTo>
                    <a:pt x="19" y="219"/>
                  </a:lnTo>
                  <a:lnTo>
                    <a:pt x="19" y="218"/>
                  </a:lnTo>
                  <a:lnTo>
                    <a:pt x="19" y="217"/>
                  </a:lnTo>
                  <a:lnTo>
                    <a:pt x="19" y="216"/>
                  </a:lnTo>
                  <a:lnTo>
                    <a:pt x="19" y="215"/>
                  </a:lnTo>
                  <a:lnTo>
                    <a:pt x="20" y="214"/>
                  </a:lnTo>
                  <a:lnTo>
                    <a:pt x="20" y="213"/>
                  </a:lnTo>
                  <a:lnTo>
                    <a:pt x="20" y="212"/>
                  </a:lnTo>
                  <a:lnTo>
                    <a:pt x="19" y="212"/>
                  </a:lnTo>
                  <a:lnTo>
                    <a:pt x="18" y="213"/>
                  </a:lnTo>
                  <a:lnTo>
                    <a:pt x="17" y="213"/>
                  </a:lnTo>
                  <a:lnTo>
                    <a:pt x="17" y="212"/>
                  </a:lnTo>
                  <a:lnTo>
                    <a:pt x="16" y="211"/>
                  </a:lnTo>
                  <a:lnTo>
                    <a:pt x="16" y="210"/>
                  </a:lnTo>
                  <a:lnTo>
                    <a:pt x="16" y="209"/>
                  </a:lnTo>
                  <a:lnTo>
                    <a:pt x="16" y="208"/>
                  </a:lnTo>
                  <a:lnTo>
                    <a:pt x="15" y="207"/>
                  </a:lnTo>
                  <a:lnTo>
                    <a:pt x="14" y="207"/>
                  </a:lnTo>
                  <a:lnTo>
                    <a:pt x="13" y="206"/>
                  </a:lnTo>
                  <a:lnTo>
                    <a:pt x="12" y="207"/>
                  </a:lnTo>
                  <a:lnTo>
                    <a:pt x="11" y="207"/>
                  </a:lnTo>
                  <a:lnTo>
                    <a:pt x="11" y="206"/>
                  </a:lnTo>
                  <a:lnTo>
                    <a:pt x="11" y="205"/>
                  </a:lnTo>
                  <a:lnTo>
                    <a:pt x="12" y="204"/>
                  </a:lnTo>
                  <a:lnTo>
                    <a:pt x="12" y="203"/>
                  </a:lnTo>
                  <a:lnTo>
                    <a:pt x="12" y="202"/>
                  </a:lnTo>
                  <a:lnTo>
                    <a:pt x="12" y="201"/>
                  </a:lnTo>
                  <a:lnTo>
                    <a:pt x="12" y="200"/>
                  </a:lnTo>
                  <a:lnTo>
                    <a:pt x="12" y="199"/>
                  </a:lnTo>
                  <a:lnTo>
                    <a:pt x="12" y="198"/>
                  </a:lnTo>
                  <a:lnTo>
                    <a:pt x="12" y="197"/>
                  </a:lnTo>
                  <a:lnTo>
                    <a:pt x="13" y="196"/>
                  </a:lnTo>
                  <a:lnTo>
                    <a:pt x="13" y="195"/>
                  </a:lnTo>
                  <a:lnTo>
                    <a:pt x="14" y="195"/>
                  </a:lnTo>
                  <a:lnTo>
                    <a:pt x="15" y="194"/>
                  </a:lnTo>
                  <a:lnTo>
                    <a:pt x="16" y="194"/>
                  </a:lnTo>
                  <a:lnTo>
                    <a:pt x="17" y="194"/>
                  </a:lnTo>
                  <a:lnTo>
                    <a:pt x="18" y="193"/>
                  </a:lnTo>
                  <a:lnTo>
                    <a:pt x="19" y="193"/>
                  </a:lnTo>
                  <a:lnTo>
                    <a:pt x="20" y="192"/>
                  </a:lnTo>
                  <a:lnTo>
                    <a:pt x="20" y="191"/>
                  </a:lnTo>
                  <a:lnTo>
                    <a:pt x="21" y="191"/>
                  </a:lnTo>
                  <a:lnTo>
                    <a:pt x="21" y="190"/>
                  </a:lnTo>
                  <a:lnTo>
                    <a:pt x="22" y="190"/>
                  </a:lnTo>
                  <a:lnTo>
                    <a:pt x="23" y="190"/>
                  </a:lnTo>
                  <a:lnTo>
                    <a:pt x="23" y="189"/>
                  </a:lnTo>
                  <a:lnTo>
                    <a:pt x="24" y="189"/>
                  </a:lnTo>
                  <a:lnTo>
                    <a:pt x="24" y="188"/>
                  </a:lnTo>
                  <a:lnTo>
                    <a:pt x="24" y="187"/>
                  </a:lnTo>
                  <a:lnTo>
                    <a:pt x="25" y="186"/>
                  </a:lnTo>
                  <a:lnTo>
                    <a:pt x="25" y="185"/>
                  </a:lnTo>
                  <a:lnTo>
                    <a:pt x="26" y="184"/>
                  </a:lnTo>
                  <a:lnTo>
                    <a:pt x="26" y="183"/>
                  </a:lnTo>
                  <a:lnTo>
                    <a:pt x="27" y="182"/>
                  </a:lnTo>
                  <a:lnTo>
                    <a:pt x="27" y="181"/>
                  </a:lnTo>
                  <a:lnTo>
                    <a:pt x="28" y="181"/>
                  </a:lnTo>
                  <a:lnTo>
                    <a:pt x="28" y="180"/>
                  </a:lnTo>
                  <a:lnTo>
                    <a:pt x="29" y="179"/>
                  </a:lnTo>
                  <a:lnTo>
                    <a:pt x="29" y="178"/>
                  </a:lnTo>
                  <a:lnTo>
                    <a:pt x="29" y="177"/>
                  </a:lnTo>
                  <a:lnTo>
                    <a:pt x="29" y="176"/>
                  </a:lnTo>
                  <a:lnTo>
                    <a:pt x="29" y="175"/>
                  </a:lnTo>
                  <a:lnTo>
                    <a:pt x="30" y="175"/>
                  </a:lnTo>
                  <a:lnTo>
                    <a:pt x="30" y="174"/>
                  </a:lnTo>
                  <a:lnTo>
                    <a:pt x="31" y="174"/>
                  </a:lnTo>
                  <a:lnTo>
                    <a:pt x="31" y="173"/>
                  </a:lnTo>
                  <a:lnTo>
                    <a:pt x="32" y="172"/>
                  </a:lnTo>
                  <a:lnTo>
                    <a:pt x="32" y="171"/>
                  </a:lnTo>
                  <a:lnTo>
                    <a:pt x="33" y="171"/>
                  </a:lnTo>
                  <a:lnTo>
                    <a:pt x="33" y="170"/>
                  </a:lnTo>
                  <a:lnTo>
                    <a:pt x="34" y="170"/>
                  </a:lnTo>
                  <a:lnTo>
                    <a:pt x="33" y="170"/>
                  </a:lnTo>
                  <a:lnTo>
                    <a:pt x="33" y="169"/>
                  </a:lnTo>
                  <a:lnTo>
                    <a:pt x="32" y="169"/>
                  </a:lnTo>
                  <a:lnTo>
                    <a:pt x="31" y="169"/>
                  </a:lnTo>
                  <a:lnTo>
                    <a:pt x="30" y="169"/>
                  </a:lnTo>
                  <a:lnTo>
                    <a:pt x="30" y="170"/>
                  </a:lnTo>
                  <a:lnTo>
                    <a:pt x="29" y="170"/>
                  </a:lnTo>
                  <a:lnTo>
                    <a:pt x="29" y="169"/>
                  </a:lnTo>
                  <a:lnTo>
                    <a:pt x="29" y="168"/>
                  </a:lnTo>
                  <a:lnTo>
                    <a:pt x="28" y="168"/>
                  </a:lnTo>
                  <a:lnTo>
                    <a:pt x="27" y="168"/>
                  </a:lnTo>
                  <a:lnTo>
                    <a:pt x="28" y="167"/>
                  </a:lnTo>
                  <a:lnTo>
                    <a:pt x="29" y="166"/>
                  </a:lnTo>
                  <a:lnTo>
                    <a:pt x="29" y="165"/>
                  </a:lnTo>
                  <a:lnTo>
                    <a:pt x="29" y="164"/>
                  </a:lnTo>
                  <a:lnTo>
                    <a:pt x="29" y="163"/>
                  </a:lnTo>
                  <a:lnTo>
                    <a:pt x="29" y="162"/>
                  </a:lnTo>
                  <a:lnTo>
                    <a:pt x="29" y="161"/>
                  </a:lnTo>
                  <a:lnTo>
                    <a:pt x="30" y="161"/>
                  </a:lnTo>
                  <a:lnTo>
                    <a:pt x="30" y="160"/>
                  </a:lnTo>
                  <a:lnTo>
                    <a:pt x="31" y="160"/>
                  </a:lnTo>
                  <a:lnTo>
                    <a:pt x="31" y="159"/>
                  </a:lnTo>
                  <a:lnTo>
                    <a:pt x="31" y="158"/>
                  </a:lnTo>
                  <a:lnTo>
                    <a:pt x="32" y="158"/>
                  </a:lnTo>
                  <a:lnTo>
                    <a:pt x="32" y="157"/>
                  </a:lnTo>
                  <a:lnTo>
                    <a:pt x="33" y="156"/>
                  </a:lnTo>
                  <a:lnTo>
                    <a:pt x="33" y="155"/>
                  </a:lnTo>
                  <a:lnTo>
                    <a:pt x="34" y="155"/>
                  </a:lnTo>
                  <a:lnTo>
                    <a:pt x="34" y="154"/>
                  </a:lnTo>
                  <a:lnTo>
                    <a:pt x="34" y="153"/>
                  </a:lnTo>
                  <a:lnTo>
                    <a:pt x="34" y="152"/>
                  </a:lnTo>
                  <a:lnTo>
                    <a:pt x="34" y="151"/>
                  </a:lnTo>
                  <a:lnTo>
                    <a:pt x="34" y="150"/>
                  </a:lnTo>
                  <a:lnTo>
                    <a:pt x="34" y="149"/>
                  </a:lnTo>
                  <a:lnTo>
                    <a:pt x="35" y="148"/>
                  </a:lnTo>
                  <a:lnTo>
                    <a:pt x="36" y="148"/>
                  </a:lnTo>
                  <a:lnTo>
                    <a:pt x="37" y="148"/>
                  </a:lnTo>
                  <a:lnTo>
                    <a:pt x="37" y="147"/>
                  </a:lnTo>
                  <a:lnTo>
                    <a:pt x="37" y="146"/>
                  </a:lnTo>
                  <a:lnTo>
                    <a:pt x="38" y="146"/>
                  </a:lnTo>
                  <a:lnTo>
                    <a:pt x="39" y="146"/>
                  </a:lnTo>
                  <a:lnTo>
                    <a:pt x="39" y="145"/>
                  </a:lnTo>
                  <a:lnTo>
                    <a:pt x="39" y="144"/>
                  </a:lnTo>
                  <a:lnTo>
                    <a:pt x="39" y="143"/>
                  </a:lnTo>
                  <a:lnTo>
                    <a:pt x="40" y="143"/>
                  </a:lnTo>
                  <a:lnTo>
                    <a:pt x="41" y="143"/>
                  </a:lnTo>
                  <a:lnTo>
                    <a:pt x="42" y="143"/>
                  </a:lnTo>
                  <a:lnTo>
                    <a:pt x="42" y="142"/>
                  </a:lnTo>
                  <a:lnTo>
                    <a:pt x="42" y="141"/>
                  </a:lnTo>
                  <a:lnTo>
                    <a:pt x="41" y="141"/>
                  </a:lnTo>
                  <a:lnTo>
                    <a:pt x="41" y="140"/>
                  </a:lnTo>
                  <a:lnTo>
                    <a:pt x="41" y="139"/>
                  </a:lnTo>
                  <a:lnTo>
                    <a:pt x="41" y="138"/>
                  </a:lnTo>
                  <a:lnTo>
                    <a:pt x="41" y="137"/>
                  </a:lnTo>
                  <a:lnTo>
                    <a:pt x="41" y="136"/>
                  </a:lnTo>
                  <a:lnTo>
                    <a:pt x="41" y="135"/>
                  </a:lnTo>
                  <a:lnTo>
                    <a:pt x="41" y="134"/>
                  </a:lnTo>
                  <a:lnTo>
                    <a:pt x="41" y="133"/>
                  </a:lnTo>
                  <a:lnTo>
                    <a:pt x="41" y="132"/>
                  </a:lnTo>
                  <a:lnTo>
                    <a:pt x="42" y="132"/>
                  </a:lnTo>
                  <a:lnTo>
                    <a:pt x="42" y="131"/>
                  </a:lnTo>
                  <a:lnTo>
                    <a:pt x="42" y="130"/>
                  </a:lnTo>
                  <a:lnTo>
                    <a:pt x="41" y="130"/>
                  </a:lnTo>
                  <a:lnTo>
                    <a:pt x="42" y="129"/>
                  </a:lnTo>
                  <a:lnTo>
                    <a:pt x="42" y="128"/>
                  </a:lnTo>
                  <a:lnTo>
                    <a:pt x="43" y="128"/>
                  </a:lnTo>
                  <a:lnTo>
                    <a:pt x="44" y="128"/>
                  </a:lnTo>
                  <a:lnTo>
                    <a:pt x="45" y="127"/>
                  </a:lnTo>
                  <a:lnTo>
                    <a:pt x="46" y="127"/>
                  </a:lnTo>
                  <a:lnTo>
                    <a:pt x="47" y="127"/>
                  </a:lnTo>
                  <a:lnTo>
                    <a:pt x="48" y="127"/>
                  </a:lnTo>
                  <a:lnTo>
                    <a:pt x="49" y="127"/>
                  </a:lnTo>
                  <a:lnTo>
                    <a:pt x="49" y="126"/>
                  </a:lnTo>
                  <a:lnTo>
                    <a:pt x="49" y="125"/>
                  </a:lnTo>
                  <a:lnTo>
                    <a:pt x="49" y="124"/>
                  </a:lnTo>
                  <a:lnTo>
                    <a:pt x="49" y="125"/>
                  </a:lnTo>
                  <a:lnTo>
                    <a:pt x="50" y="125"/>
                  </a:lnTo>
                  <a:lnTo>
                    <a:pt x="50" y="124"/>
                  </a:lnTo>
                  <a:lnTo>
                    <a:pt x="51" y="124"/>
                  </a:lnTo>
                  <a:lnTo>
                    <a:pt x="51" y="123"/>
                  </a:lnTo>
                  <a:lnTo>
                    <a:pt x="51" y="122"/>
                  </a:lnTo>
                  <a:lnTo>
                    <a:pt x="52" y="122"/>
                  </a:lnTo>
                  <a:lnTo>
                    <a:pt x="53" y="122"/>
                  </a:lnTo>
                  <a:lnTo>
                    <a:pt x="54" y="122"/>
                  </a:lnTo>
                  <a:lnTo>
                    <a:pt x="55" y="122"/>
                  </a:lnTo>
                  <a:lnTo>
                    <a:pt x="55" y="121"/>
                  </a:lnTo>
                  <a:lnTo>
                    <a:pt x="56" y="121"/>
                  </a:lnTo>
                  <a:lnTo>
                    <a:pt x="57" y="121"/>
                  </a:lnTo>
                  <a:lnTo>
                    <a:pt x="58" y="121"/>
                  </a:lnTo>
                  <a:lnTo>
                    <a:pt x="59" y="121"/>
                  </a:lnTo>
                  <a:lnTo>
                    <a:pt x="60" y="122"/>
                  </a:lnTo>
                  <a:lnTo>
                    <a:pt x="61" y="122"/>
                  </a:lnTo>
                  <a:lnTo>
                    <a:pt x="62" y="122"/>
                  </a:lnTo>
                  <a:lnTo>
                    <a:pt x="62" y="121"/>
                  </a:lnTo>
                  <a:lnTo>
                    <a:pt x="63" y="121"/>
                  </a:lnTo>
                  <a:lnTo>
                    <a:pt x="64" y="121"/>
                  </a:lnTo>
                  <a:lnTo>
                    <a:pt x="65" y="121"/>
                  </a:lnTo>
                  <a:lnTo>
                    <a:pt x="65" y="122"/>
                  </a:lnTo>
                  <a:lnTo>
                    <a:pt x="66" y="122"/>
                  </a:lnTo>
                  <a:lnTo>
                    <a:pt x="67" y="122"/>
                  </a:lnTo>
                  <a:lnTo>
                    <a:pt x="68" y="122"/>
                  </a:lnTo>
                  <a:lnTo>
                    <a:pt x="68" y="121"/>
                  </a:lnTo>
                  <a:lnTo>
                    <a:pt x="68" y="120"/>
                  </a:lnTo>
                  <a:lnTo>
                    <a:pt x="69" y="120"/>
                  </a:lnTo>
                  <a:lnTo>
                    <a:pt x="69" y="119"/>
                  </a:lnTo>
                  <a:lnTo>
                    <a:pt x="69" y="118"/>
                  </a:lnTo>
                  <a:lnTo>
                    <a:pt x="70" y="117"/>
                  </a:lnTo>
                  <a:lnTo>
                    <a:pt x="71" y="117"/>
                  </a:lnTo>
                  <a:lnTo>
                    <a:pt x="71" y="116"/>
                  </a:lnTo>
                  <a:lnTo>
                    <a:pt x="72" y="115"/>
                  </a:lnTo>
                  <a:lnTo>
                    <a:pt x="71" y="114"/>
                  </a:lnTo>
                  <a:lnTo>
                    <a:pt x="71" y="113"/>
                  </a:lnTo>
                  <a:lnTo>
                    <a:pt x="72" y="113"/>
                  </a:lnTo>
                  <a:lnTo>
                    <a:pt x="72" y="112"/>
                  </a:lnTo>
                  <a:lnTo>
                    <a:pt x="71" y="112"/>
                  </a:lnTo>
                  <a:lnTo>
                    <a:pt x="71" y="111"/>
                  </a:lnTo>
                  <a:lnTo>
                    <a:pt x="71" y="110"/>
                  </a:lnTo>
                  <a:lnTo>
                    <a:pt x="71" y="109"/>
                  </a:lnTo>
                  <a:lnTo>
                    <a:pt x="71" y="108"/>
                  </a:lnTo>
                  <a:lnTo>
                    <a:pt x="72" y="107"/>
                  </a:lnTo>
                  <a:lnTo>
                    <a:pt x="72" y="106"/>
                  </a:lnTo>
                  <a:lnTo>
                    <a:pt x="72" y="105"/>
                  </a:lnTo>
                  <a:lnTo>
                    <a:pt x="73" y="105"/>
                  </a:lnTo>
                  <a:lnTo>
                    <a:pt x="74" y="105"/>
                  </a:lnTo>
                  <a:lnTo>
                    <a:pt x="74" y="104"/>
                  </a:lnTo>
                  <a:lnTo>
                    <a:pt x="74" y="103"/>
                  </a:lnTo>
                  <a:lnTo>
                    <a:pt x="75" y="102"/>
                  </a:lnTo>
                  <a:lnTo>
                    <a:pt x="75" y="101"/>
                  </a:lnTo>
                  <a:lnTo>
                    <a:pt x="76" y="101"/>
                  </a:lnTo>
                  <a:lnTo>
                    <a:pt x="76" y="100"/>
                  </a:lnTo>
                  <a:lnTo>
                    <a:pt x="77" y="99"/>
                  </a:lnTo>
                  <a:lnTo>
                    <a:pt x="78" y="98"/>
                  </a:lnTo>
                  <a:lnTo>
                    <a:pt x="78" y="97"/>
                  </a:lnTo>
                  <a:lnTo>
                    <a:pt x="79" y="97"/>
                  </a:lnTo>
                  <a:lnTo>
                    <a:pt x="79" y="96"/>
                  </a:lnTo>
                  <a:lnTo>
                    <a:pt x="80" y="96"/>
                  </a:lnTo>
                  <a:lnTo>
                    <a:pt x="80" y="95"/>
                  </a:lnTo>
                  <a:lnTo>
                    <a:pt x="80" y="94"/>
                  </a:lnTo>
                  <a:lnTo>
                    <a:pt x="80" y="93"/>
                  </a:lnTo>
                  <a:lnTo>
                    <a:pt x="80" y="92"/>
                  </a:lnTo>
                  <a:lnTo>
                    <a:pt x="81" y="92"/>
                  </a:lnTo>
                  <a:lnTo>
                    <a:pt x="81" y="90"/>
                  </a:lnTo>
                  <a:lnTo>
                    <a:pt x="82" y="89"/>
                  </a:lnTo>
                  <a:lnTo>
                    <a:pt x="82" y="88"/>
                  </a:lnTo>
                  <a:lnTo>
                    <a:pt x="83" y="88"/>
                  </a:lnTo>
                  <a:lnTo>
                    <a:pt x="83" y="87"/>
                  </a:lnTo>
                  <a:lnTo>
                    <a:pt x="83" y="86"/>
                  </a:lnTo>
                  <a:lnTo>
                    <a:pt x="83" y="85"/>
                  </a:lnTo>
                  <a:lnTo>
                    <a:pt x="83" y="84"/>
                  </a:lnTo>
                  <a:lnTo>
                    <a:pt x="84" y="84"/>
                  </a:lnTo>
                  <a:lnTo>
                    <a:pt x="85" y="84"/>
                  </a:lnTo>
                  <a:lnTo>
                    <a:pt x="85" y="83"/>
                  </a:lnTo>
                  <a:lnTo>
                    <a:pt x="86" y="83"/>
                  </a:lnTo>
                  <a:lnTo>
                    <a:pt x="86" y="82"/>
                  </a:lnTo>
                  <a:lnTo>
                    <a:pt x="86" y="81"/>
                  </a:lnTo>
                  <a:lnTo>
                    <a:pt x="86" y="80"/>
                  </a:lnTo>
                  <a:lnTo>
                    <a:pt x="87" y="80"/>
                  </a:lnTo>
                  <a:lnTo>
                    <a:pt x="87" y="79"/>
                  </a:lnTo>
                  <a:lnTo>
                    <a:pt x="88" y="78"/>
                  </a:lnTo>
                  <a:lnTo>
                    <a:pt x="89" y="77"/>
                  </a:lnTo>
                  <a:lnTo>
                    <a:pt x="90" y="76"/>
                  </a:lnTo>
                  <a:lnTo>
                    <a:pt x="90" y="75"/>
                  </a:lnTo>
                  <a:lnTo>
                    <a:pt x="91" y="75"/>
                  </a:lnTo>
                  <a:lnTo>
                    <a:pt x="92" y="75"/>
                  </a:lnTo>
                  <a:lnTo>
                    <a:pt x="93" y="75"/>
                  </a:lnTo>
                  <a:lnTo>
                    <a:pt x="94" y="75"/>
                  </a:lnTo>
                  <a:lnTo>
                    <a:pt x="94" y="74"/>
                  </a:lnTo>
                  <a:lnTo>
                    <a:pt x="94" y="73"/>
                  </a:lnTo>
                  <a:lnTo>
                    <a:pt x="94" y="72"/>
                  </a:lnTo>
                  <a:lnTo>
                    <a:pt x="94" y="71"/>
                  </a:lnTo>
                  <a:lnTo>
                    <a:pt x="94" y="70"/>
                  </a:lnTo>
                  <a:lnTo>
                    <a:pt x="94" y="69"/>
                  </a:lnTo>
                  <a:lnTo>
                    <a:pt x="95" y="69"/>
                  </a:lnTo>
                  <a:lnTo>
                    <a:pt x="95" y="68"/>
                  </a:lnTo>
                  <a:lnTo>
                    <a:pt x="94" y="68"/>
                  </a:lnTo>
                  <a:lnTo>
                    <a:pt x="93" y="67"/>
                  </a:lnTo>
                  <a:lnTo>
                    <a:pt x="92" y="67"/>
                  </a:lnTo>
                  <a:lnTo>
                    <a:pt x="91" y="68"/>
                  </a:lnTo>
                  <a:lnTo>
                    <a:pt x="91" y="69"/>
                  </a:lnTo>
                  <a:lnTo>
                    <a:pt x="90" y="69"/>
                  </a:lnTo>
                  <a:lnTo>
                    <a:pt x="89" y="68"/>
                  </a:lnTo>
                  <a:lnTo>
                    <a:pt x="89" y="67"/>
                  </a:lnTo>
                  <a:lnTo>
                    <a:pt x="90" y="66"/>
                  </a:lnTo>
                  <a:lnTo>
                    <a:pt x="90" y="65"/>
                  </a:lnTo>
                  <a:lnTo>
                    <a:pt x="89" y="64"/>
                  </a:lnTo>
                  <a:lnTo>
                    <a:pt x="88" y="65"/>
                  </a:lnTo>
                  <a:lnTo>
                    <a:pt x="87" y="65"/>
                  </a:lnTo>
                  <a:lnTo>
                    <a:pt x="86" y="65"/>
                  </a:lnTo>
                  <a:lnTo>
                    <a:pt x="86" y="64"/>
                  </a:lnTo>
                  <a:lnTo>
                    <a:pt x="85" y="63"/>
                  </a:lnTo>
                  <a:lnTo>
                    <a:pt x="85" y="62"/>
                  </a:lnTo>
                  <a:lnTo>
                    <a:pt x="84" y="61"/>
                  </a:lnTo>
                  <a:lnTo>
                    <a:pt x="84" y="60"/>
                  </a:lnTo>
                  <a:lnTo>
                    <a:pt x="84" y="59"/>
                  </a:lnTo>
                  <a:lnTo>
                    <a:pt x="84" y="58"/>
                  </a:lnTo>
                  <a:lnTo>
                    <a:pt x="83" y="57"/>
                  </a:lnTo>
                  <a:lnTo>
                    <a:pt x="84" y="56"/>
                  </a:lnTo>
                  <a:lnTo>
                    <a:pt x="83" y="56"/>
                  </a:lnTo>
                  <a:lnTo>
                    <a:pt x="83" y="55"/>
                  </a:lnTo>
                  <a:lnTo>
                    <a:pt x="84" y="55"/>
                  </a:lnTo>
                  <a:lnTo>
                    <a:pt x="85" y="54"/>
                  </a:lnTo>
                  <a:lnTo>
                    <a:pt x="84" y="53"/>
                  </a:lnTo>
                  <a:lnTo>
                    <a:pt x="84" y="52"/>
                  </a:lnTo>
                  <a:lnTo>
                    <a:pt x="84" y="51"/>
                  </a:lnTo>
                  <a:lnTo>
                    <a:pt x="85" y="50"/>
                  </a:lnTo>
                  <a:lnTo>
                    <a:pt x="86" y="49"/>
                  </a:lnTo>
                  <a:lnTo>
                    <a:pt x="86" y="48"/>
                  </a:lnTo>
                  <a:lnTo>
                    <a:pt x="87" y="48"/>
                  </a:lnTo>
                  <a:lnTo>
                    <a:pt x="88" y="47"/>
                  </a:lnTo>
                  <a:lnTo>
                    <a:pt x="89" y="47"/>
                  </a:lnTo>
                  <a:lnTo>
                    <a:pt x="90" y="46"/>
                  </a:lnTo>
                  <a:lnTo>
                    <a:pt x="91" y="46"/>
                  </a:lnTo>
                  <a:lnTo>
                    <a:pt x="92" y="46"/>
                  </a:lnTo>
                  <a:lnTo>
                    <a:pt x="93" y="46"/>
                  </a:lnTo>
                  <a:lnTo>
                    <a:pt x="94" y="46"/>
                  </a:lnTo>
                  <a:lnTo>
                    <a:pt x="95" y="46"/>
                  </a:lnTo>
                  <a:lnTo>
                    <a:pt x="96" y="46"/>
                  </a:lnTo>
                  <a:lnTo>
                    <a:pt x="97" y="46"/>
                  </a:lnTo>
                  <a:lnTo>
                    <a:pt x="98" y="46"/>
                  </a:lnTo>
                  <a:lnTo>
                    <a:pt x="99" y="45"/>
                  </a:lnTo>
                  <a:lnTo>
                    <a:pt x="99" y="44"/>
                  </a:lnTo>
                  <a:lnTo>
                    <a:pt x="100" y="43"/>
                  </a:lnTo>
                  <a:lnTo>
                    <a:pt x="99" y="43"/>
                  </a:lnTo>
                  <a:lnTo>
                    <a:pt x="98" y="43"/>
                  </a:lnTo>
                  <a:lnTo>
                    <a:pt x="98" y="42"/>
                  </a:lnTo>
                  <a:lnTo>
                    <a:pt x="98" y="41"/>
                  </a:lnTo>
                  <a:lnTo>
                    <a:pt x="99" y="40"/>
                  </a:lnTo>
                  <a:lnTo>
                    <a:pt x="98" y="40"/>
                  </a:lnTo>
                  <a:lnTo>
                    <a:pt x="98" y="39"/>
                  </a:lnTo>
                  <a:lnTo>
                    <a:pt x="98" y="38"/>
                  </a:lnTo>
                  <a:lnTo>
                    <a:pt x="97" y="38"/>
                  </a:lnTo>
                  <a:lnTo>
                    <a:pt x="97" y="37"/>
                  </a:lnTo>
                  <a:lnTo>
                    <a:pt x="97" y="36"/>
                  </a:lnTo>
                  <a:lnTo>
                    <a:pt x="98" y="35"/>
                  </a:lnTo>
                  <a:lnTo>
                    <a:pt x="98" y="36"/>
                  </a:lnTo>
                  <a:lnTo>
                    <a:pt x="99" y="36"/>
                  </a:lnTo>
                  <a:lnTo>
                    <a:pt x="100" y="37"/>
                  </a:lnTo>
                  <a:lnTo>
                    <a:pt x="101" y="37"/>
                  </a:lnTo>
                  <a:lnTo>
                    <a:pt x="102" y="37"/>
                  </a:lnTo>
                  <a:lnTo>
                    <a:pt x="103" y="36"/>
                  </a:lnTo>
                  <a:lnTo>
                    <a:pt x="103" y="37"/>
                  </a:lnTo>
                  <a:lnTo>
                    <a:pt x="104" y="37"/>
                  </a:lnTo>
                  <a:lnTo>
                    <a:pt x="105" y="38"/>
                  </a:lnTo>
                  <a:lnTo>
                    <a:pt x="106" y="39"/>
                  </a:lnTo>
                  <a:lnTo>
                    <a:pt x="106" y="40"/>
                  </a:lnTo>
                  <a:lnTo>
                    <a:pt x="107" y="41"/>
                  </a:lnTo>
                  <a:lnTo>
                    <a:pt x="107" y="42"/>
                  </a:lnTo>
                  <a:lnTo>
                    <a:pt x="108" y="43"/>
                  </a:lnTo>
                  <a:lnTo>
                    <a:pt x="109" y="43"/>
                  </a:lnTo>
                  <a:lnTo>
                    <a:pt x="110" y="44"/>
                  </a:lnTo>
                  <a:lnTo>
                    <a:pt x="111" y="44"/>
                  </a:lnTo>
                  <a:lnTo>
                    <a:pt x="111" y="43"/>
                  </a:lnTo>
                  <a:lnTo>
                    <a:pt x="111" y="42"/>
                  </a:lnTo>
                  <a:lnTo>
                    <a:pt x="111" y="41"/>
                  </a:lnTo>
                  <a:lnTo>
                    <a:pt x="112" y="40"/>
                  </a:lnTo>
                  <a:lnTo>
                    <a:pt x="112" y="39"/>
                  </a:lnTo>
                  <a:lnTo>
                    <a:pt x="113" y="38"/>
                  </a:lnTo>
                  <a:lnTo>
                    <a:pt x="113" y="37"/>
                  </a:lnTo>
                  <a:lnTo>
                    <a:pt x="112" y="36"/>
                  </a:lnTo>
                  <a:lnTo>
                    <a:pt x="111" y="36"/>
                  </a:lnTo>
                  <a:lnTo>
                    <a:pt x="111" y="35"/>
                  </a:lnTo>
                  <a:lnTo>
                    <a:pt x="111" y="34"/>
                  </a:lnTo>
                  <a:lnTo>
                    <a:pt x="111" y="33"/>
                  </a:lnTo>
                  <a:lnTo>
                    <a:pt x="112" y="32"/>
                  </a:lnTo>
                  <a:lnTo>
                    <a:pt x="111" y="32"/>
                  </a:lnTo>
                  <a:lnTo>
                    <a:pt x="111" y="31"/>
                  </a:lnTo>
                  <a:lnTo>
                    <a:pt x="112" y="30"/>
                  </a:lnTo>
                  <a:lnTo>
                    <a:pt x="113" y="30"/>
                  </a:lnTo>
                  <a:lnTo>
                    <a:pt x="113" y="29"/>
                  </a:lnTo>
                  <a:lnTo>
                    <a:pt x="114" y="29"/>
                  </a:lnTo>
                  <a:lnTo>
                    <a:pt x="115" y="29"/>
                  </a:lnTo>
                  <a:lnTo>
                    <a:pt x="115" y="28"/>
                  </a:lnTo>
                  <a:lnTo>
                    <a:pt x="116" y="28"/>
                  </a:lnTo>
                  <a:lnTo>
                    <a:pt x="117" y="28"/>
                  </a:lnTo>
                  <a:lnTo>
                    <a:pt x="118" y="28"/>
                  </a:lnTo>
                  <a:lnTo>
                    <a:pt x="118" y="27"/>
                  </a:lnTo>
                  <a:lnTo>
                    <a:pt x="118" y="26"/>
                  </a:lnTo>
                  <a:lnTo>
                    <a:pt x="119" y="26"/>
                  </a:lnTo>
                  <a:lnTo>
                    <a:pt x="119" y="25"/>
                  </a:lnTo>
                  <a:lnTo>
                    <a:pt x="120" y="25"/>
                  </a:lnTo>
                  <a:lnTo>
                    <a:pt x="121" y="25"/>
                  </a:lnTo>
                  <a:lnTo>
                    <a:pt x="121" y="24"/>
                  </a:lnTo>
                  <a:lnTo>
                    <a:pt x="122" y="24"/>
                  </a:lnTo>
                  <a:lnTo>
                    <a:pt x="122" y="23"/>
                  </a:lnTo>
                  <a:lnTo>
                    <a:pt x="123" y="23"/>
                  </a:lnTo>
                  <a:lnTo>
                    <a:pt x="122" y="22"/>
                  </a:lnTo>
                  <a:lnTo>
                    <a:pt x="122" y="21"/>
                  </a:lnTo>
                  <a:lnTo>
                    <a:pt x="123" y="21"/>
                  </a:lnTo>
                  <a:lnTo>
                    <a:pt x="123" y="20"/>
                  </a:lnTo>
                  <a:lnTo>
                    <a:pt x="123" y="19"/>
                  </a:lnTo>
                  <a:lnTo>
                    <a:pt x="123" y="18"/>
                  </a:lnTo>
                  <a:lnTo>
                    <a:pt x="124" y="17"/>
                  </a:lnTo>
                  <a:lnTo>
                    <a:pt x="124" y="16"/>
                  </a:lnTo>
                  <a:lnTo>
                    <a:pt x="125" y="15"/>
                  </a:lnTo>
                  <a:lnTo>
                    <a:pt x="125" y="14"/>
                  </a:lnTo>
                  <a:lnTo>
                    <a:pt x="126" y="13"/>
                  </a:lnTo>
                  <a:lnTo>
                    <a:pt x="127" y="12"/>
                  </a:lnTo>
                  <a:lnTo>
                    <a:pt x="128" y="12"/>
                  </a:lnTo>
                  <a:lnTo>
                    <a:pt x="128" y="11"/>
                  </a:lnTo>
                  <a:lnTo>
                    <a:pt x="129" y="11"/>
                  </a:lnTo>
                  <a:lnTo>
                    <a:pt x="130" y="12"/>
                  </a:lnTo>
                  <a:lnTo>
                    <a:pt x="131" y="12"/>
                  </a:lnTo>
                  <a:lnTo>
                    <a:pt x="132" y="12"/>
                  </a:lnTo>
                  <a:lnTo>
                    <a:pt x="133" y="12"/>
                  </a:lnTo>
                  <a:lnTo>
                    <a:pt x="134" y="12"/>
                  </a:lnTo>
                  <a:lnTo>
                    <a:pt x="135" y="12"/>
                  </a:lnTo>
                  <a:lnTo>
                    <a:pt x="135" y="11"/>
                  </a:lnTo>
                  <a:lnTo>
                    <a:pt x="135" y="10"/>
                  </a:lnTo>
                  <a:lnTo>
                    <a:pt x="135" y="9"/>
                  </a:lnTo>
                  <a:lnTo>
                    <a:pt x="135" y="8"/>
                  </a:lnTo>
                  <a:lnTo>
                    <a:pt x="135" y="7"/>
                  </a:lnTo>
                  <a:lnTo>
                    <a:pt x="135" y="6"/>
                  </a:lnTo>
                  <a:lnTo>
                    <a:pt x="136" y="6"/>
                  </a:lnTo>
                  <a:lnTo>
                    <a:pt x="137" y="6"/>
                  </a:lnTo>
                  <a:lnTo>
                    <a:pt x="138" y="5"/>
                  </a:lnTo>
                  <a:lnTo>
                    <a:pt x="139" y="4"/>
                  </a:lnTo>
                  <a:lnTo>
                    <a:pt x="140" y="4"/>
                  </a:lnTo>
                  <a:lnTo>
                    <a:pt x="141" y="4"/>
                  </a:lnTo>
                  <a:lnTo>
                    <a:pt x="142" y="4"/>
                  </a:lnTo>
                  <a:lnTo>
                    <a:pt x="142" y="3"/>
                  </a:lnTo>
                  <a:lnTo>
                    <a:pt x="143" y="3"/>
                  </a:lnTo>
                  <a:lnTo>
                    <a:pt x="143" y="2"/>
                  </a:lnTo>
                  <a:lnTo>
                    <a:pt x="144" y="2"/>
                  </a:lnTo>
                  <a:lnTo>
                    <a:pt x="145" y="2"/>
                  </a:lnTo>
                  <a:lnTo>
                    <a:pt x="146" y="2"/>
                  </a:lnTo>
                  <a:lnTo>
                    <a:pt x="147" y="2"/>
                  </a:lnTo>
                  <a:lnTo>
                    <a:pt x="148" y="2"/>
                  </a:lnTo>
                  <a:lnTo>
                    <a:pt x="149" y="2"/>
                  </a:lnTo>
                  <a:lnTo>
                    <a:pt x="150" y="2"/>
                  </a:lnTo>
                  <a:lnTo>
                    <a:pt x="150" y="3"/>
                  </a:lnTo>
                  <a:lnTo>
                    <a:pt x="150" y="4"/>
                  </a:lnTo>
                  <a:lnTo>
                    <a:pt x="151" y="4"/>
                  </a:lnTo>
                  <a:lnTo>
                    <a:pt x="152" y="4"/>
                  </a:lnTo>
                  <a:lnTo>
                    <a:pt x="154" y="4"/>
                  </a:lnTo>
                  <a:lnTo>
                    <a:pt x="155" y="4"/>
                  </a:lnTo>
                  <a:lnTo>
                    <a:pt x="154" y="5"/>
                  </a:lnTo>
                  <a:lnTo>
                    <a:pt x="153" y="6"/>
                  </a:lnTo>
                  <a:lnTo>
                    <a:pt x="153" y="7"/>
                  </a:lnTo>
                  <a:lnTo>
                    <a:pt x="154" y="7"/>
                  </a:lnTo>
                  <a:lnTo>
                    <a:pt x="154" y="8"/>
                  </a:lnTo>
                  <a:lnTo>
                    <a:pt x="155" y="8"/>
                  </a:lnTo>
                  <a:lnTo>
                    <a:pt x="156" y="8"/>
                  </a:lnTo>
                  <a:lnTo>
                    <a:pt x="156" y="7"/>
                  </a:lnTo>
                  <a:lnTo>
                    <a:pt x="157" y="7"/>
                  </a:lnTo>
                  <a:lnTo>
                    <a:pt x="157" y="6"/>
                  </a:lnTo>
                  <a:lnTo>
                    <a:pt x="158" y="6"/>
                  </a:lnTo>
                  <a:lnTo>
                    <a:pt x="158" y="5"/>
                  </a:lnTo>
                  <a:lnTo>
                    <a:pt x="159" y="5"/>
                  </a:lnTo>
                  <a:lnTo>
                    <a:pt x="159" y="4"/>
                  </a:lnTo>
                  <a:lnTo>
                    <a:pt x="160" y="4"/>
                  </a:lnTo>
                  <a:lnTo>
                    <a:pt x="161" y="4"/>
                  </a:lnTo>
                  <a:lnTo>
                    <a:pt x="161" y="5"/>
                  </a:lnTo>
                  <a:lnTo>
                    <a:pt x="161" y="6"/>
                  </a:lnTo>
                  <a:lnTo>
                    <a:pt x="162" y="6"/>
                  </a:lnTo>
                  <a:lnTo>
                    <a:pt x="162" y="7"/>
                  </a:lnTo>
                  <a:lnTo>
                    <a:pt x="163" y="7"/>
                  </a:lnTo>
                  <a:lnTo>
                    <a:pt x="164" y="7"/>
                  </a:lnTo>
                  <a:lnTo>
                    <a:pt x="164" y="8"/>
                  </a:lnTo>
                  <a:lnTo>
                    <a:pt x="163" y="8"/>
                  </a:lnTo>
                  <a:lnTo>
                    <a:pt x="163" y="9"/>
                  </a:lnTo>
                  <a:lnTo>
                    <a:pt x="164" y="10"/>
                  </a:lnTo>
                  <a:lnTo>
                    <a:pt x="165" y="10"/>
                  </a:lnTo>
                  <a:lnTo>
                    <a:pt x="164" y="10"/>
                  </a:lnTo>
                  <a:lnTo>
                    <a:pt x="164" y="11"/>
                  </a:lnTo>
                  <a:lnTo>
                    <a:pt x="163" y="11"/>
                  </a:lnTo>
                  <a:lnTo>
                    <a:pt x="163" y="12"/>
                  </a:lnTo>
                  <a:lnTo>
                    <a:pt x="164" y="12"/>
                  </a:lnTo>
                  <a:lnTo>
                    <a:pt x="165" y="12"/>
                  </a:lnTo>
                  <a:lnTo>
                    <a:pt x="166" y="12"/>
                  </a:lnTo>
                  <a:lnTo>
                    <a:pt x="166" y="13"/>
                  </a:lnTo>
                  <a:lnTo>
                    <a:pt x="166" y="14"/>
                  </a:lnTo>
                  <a:lnTo>
                    <a:pt x="165" y="14"/>
                  </a:lnTo>
                  <a:lnTo>
                    <a:pt x="164" y="14"/>
                  </a:lnTo>
                  <a:lnTo>
                    <a:pt x="163" y="14"/>
                  </a:lnTo>
                  <a:lnTo>
                    <a:pt x="162" y="14"/>
                  </a:lnTo>
                  <a:lnTo>
                    <a:pt x="161" y="15"/>
                  </a:lnTo>
                  <a:lnTo>
                    <a:pt x="162" y="15"/>
                  </a:lnTo>
                  <a:lnTo>
                    <a:pt x="162" y="16"/>
                  </a:lnTo>
                  <a:lnTo>
                    <a:pt x="163" y="17"/>
                  </a:lnTo>
                  <a:lnTo>
                    <a:pt x="164" y="18"/>
                  </a:lnTo>
                  <a:lnTo>
                    <a:pt x="165" y="19"/>
                  </a:lnTo>
                  <a:lnTo>
                    <a:pt x="165" y="20"/>
                  </a:lnTo>
                  <a:lnTo>
                    <a:pt x="166" y="20"/>
                  </a:lnTo>
                  <a:lnTo>
                    <a:pt x="167" y="20"/>
                  </a:lnTo>
                  <a:lnTo>
                    <a:pt x="168" y="19"/>
                  </a:lnTo>
                  <a:lnTo>
                    <a:pt x="169" y="19"/>
                  </a:lnTo>
                  <a:lnTo>
                    <a:pt x="169" y="18"/>
                  </a:lnTo>
                  <a:lnTo>
                    <a:pt x="170" y="17"/>
                  </a:lnTo>
                  <a:lnTo>
                    <a:pt x="171" y="18"/>
                  </a:lnTo>
                  <a:lnTo>
                    <a:pt x="172" y="17"/>
                  </a:lnTo>
                  <a:lnTo>
                    <a:pt x="173" y="17"/>
                  </a:lnTo>
                  <a:lnTo>
                    <a:pt x="174" y="16"/>
                  </a:lnTo>
                  <a:lnTo>
                    <a:pt x="175" y="16"/>
                  </a:lnTo>
                  <a:lnTo>
                    <a:pt x="176" y="17"/>
                  </a:lnTo>
                  <a:lnTo>
                    <a:pt x="176" y="18"/>
                  </a:lnTo>
                  <a:lnTo>
                    <a:pt x="177" y="19"/>
                  </a:lnTo>
                  <a:lnTo>
                    <a:pt x="177" y="20"/>
                  </a:lnTo>
                  <a:lnTo>
                    <a:pt x="176" y="21"/>
                  </a:lnTo>
                  <a:lnTo>
                    <a:pt x="175" y="21"/>
                  </a:lnTo>
                  <a:lnTo>
                    <a:pt x="175" y="22"/>
                  </a:lnTo>
                  <a:lnTo>
                    <a:pt x="176" y="22"/>
                  </a:lnTo>
                  <a:lnTo>
                    <a:pt x="177" y="23"/>
                  </a:lnTo>
                  <a:lnTo>
                    <a:pt x="179" y="24"/>
                  </a:lnTo>
                  <a:lnTo>
                    <a:pt x="180" y="24"/>
                  </a:lnTo>
                  <a:lnTo>
                    <a:pt x="180" y="23"/>
                  </a:lnTo>
                  <a:lnTo>
                    <a:pt x="181" y="22"/>
                  </a:lnTo>
                  <a:lnTo>
                    <a:pt x="182" y="21"/>
                  </a:lnTo>
                  <a:lnTo>
                    <a:pt x="183" y="20"/>
                  </a:lnTo>
                  <a:lnTo>
                    <a:pt x="183" y="19"/>
                  </a:lnTo>
                  <a:lnTo>
                    <a:pt x="184" y="19"/>
                  </a:lnTo>
                  <a:lnTo>
                    <a:pt x="184" y="18"/>
                  </a:lnTo>
                  <a:lnTo>
                    <a:pt x="184" y="17"/>
                  </a:lnTo>
                  <a:lnTo>
                    <a:pt x="184" y="16"/>
                  </a:lnTo>
                  <a:lnTo>
                    <a:pt x="185" y="16"/>
                  </a:lnTo>
                  <a:lnTo>
                    <a:pt x="186" y="16"/>
                  </a:lnTo>
                  <a:lnTo>
                    <a:pt x="187" y="15"/>
                  </a:lnTo>
                  <a:lnTo>
                    <a:pt x="187" y="14"/>
                  </a:lnTo>
                  <a:lnTo>
                    <a:pt x="186" y="14"/>
                  </a:lnTo>
                  <a:lnTo>
                    <a:pt x="185" y="14"/>
                  </a:lnTo>
                  <a:lnTo>
                    <a:pt x="185" y="13"/>
                  </a:lnTo>
                  <a:lnTo>
                    <a:pt x="184" y="13"/>
                  </a:lnTo>
                  <a:lnTo>
                    <a:pt x="184" y="12"/>
                  </a:lnTo>
                  <a:lnTo>
                    <a:pt x="183" y="11"/>
                  </a:lnTo>
                  <a:lnTo>
                    <a:pt x="182" y="11"/>
                  </a:lnTo>
                  <a:lnTo>
                    <a:pt x="181" y="11"/>
                  </a:lnTo>
                  <a:lnTo>
                    <a:pt x="180" y="11"/>
                  </a:lnTo>
                  <a:lnTo>
                    <a:pt x="180" y="10"/>
                  </a:lnTo>
                  <a:lnTo>
                    <a:pt x="179" y="10"/>
                  </a:lnTo>
                  <a:close/>
                </a:path>
              </a:pathLst>
            </a:custGeom>
            <a:noFill/>
            <a:ln w="1">
              <a:solidFill>
                <a:srgbClr val="d3d3d3"/>
              </a:solidFill>
            </a:ln>
          </p:spPr>
          <p:style>
            <a:lnRef idx="0"/>
            <a:fillRef idx="0"/>
            <a:effectRef idx="0"/>
            <a:fontRef idx="minor"/>
          </p:style>
        </p:sp>
        <p:sp>
          <p:nvSpPr>
            <p:cNvPr id="351" name="Freeform 56"/>
            <p:cNvSpPr/>
            <p:nvPr/>
          </p:nvSpPr>
          <p:spPr>
            <a:xfrm>
              <a:off x="2971800" y="1203840"/>
              <a:ext cx="936720" cy="1325160"/>
            </a:xfrm>
            <a:custGeom>
              <a:avLst/>
              <a:gdLst/>
              <a:ahLst/>
              <a:rect l="l" t="t" r="r" b="b"/>
              <a:pathLst>
                <a:path w="123" h="174">
                  <a:moveTo>
                    <a:pt x="105" y="0"/>
                  </a:moveTo>
                  <a:lnTo>
                    <a:pt x="106" y="0"/>
                  </a:lnTo>
                  <a:lnTo>
                    <a:pt x="107" y="0"/>
                  </a:lnTo>
                  <a:lnTo>
                    <a:pt x="108" y="1"/>
                  </a:lnTo>
                  <a:lnTo>
                    <a:pt x="109" y="1"/>
                  </a:lnTo>
                  <a:lnTo>
                    <a:pt x="109" y="2"/>
                  </a:lnTo>
                  <a:lnTo>
                    <a:pt x="110" y="2"/>
                  </a:lnTo>
                  <a:lnTo>
                    <a:pt x="110" y="3"/>
                  </a:lnTo>
                  <a:lnTo>
                    <a:pt x="110" y="4"/>
                  </a:lnTo>
                  <a:lnTo>
                    <a:pt x="111" y="4"/>
                  </a:lnTo>
                  <a:lnTo>
                    <a:pt x="111" y="5"/>
                  </a:lnTo>
                  <a:lnTo>
                    <a:pt x="111" y="6"/>
                  </a:lnTo>
                  <a:lnTo>
                    <a:pt x="112" y="7"/>
                  </a:lnTo>
                  <a:lnTo>
                    <a:pt x="113" y="7"/>
                  </a:lnTo>
                  <a:lnTo>
                    <a:pt x="114" y="7"/>
                  </a:lnTo>
                  <a:lnTo>
                    <a:pt x="115" y="7"/>
                  </a:lnTo>
                  <a:lnTo>
                    <a:pt x="116" y="7"/>
                  </a:lnTo>
                  <a:lnTo>
                    <a:pt x="117" y="7"/>
                  </a:lnTo>
                  <a:lnTo>
                    <a:pt x="117" y="8"/>
                  </a:lnTo>
                  <a:lnTo>
                    <a:pt x="118" y="8"/>
                  </a:lnTo>
                  <a:lnTo>
                    <a:pt x="119" y="8"/>
                  </a:lnTo>
                  <a:lnTo>
                    <a:pt x="120" y="9"/>
                  </a:lnTo>
                  <a:lnTo>
                    <a:pt x="119" y="9"/>
                  </a:lnTo>
                  <a:lnTo>
                    <a:pt x="119" y="10"/>
                  </a:lnTo>
                  <a:lnTo>
                    <a:pt x="118" y="10"/>
                  </a:lnTo>
                  <a:lnTo>
                    <a:pt x="118" y="11"/>
                  </a:lnTo>
                  <a:lnTo>
                    <a:pt x="119" y="11"/>
                  </a:lnTo>
                  <a:lnTo>
                    <a:pt x="119" y="12"/>
                  </a:lnTo>
                  <a:lnTo>
                    <a:pt x="118" y="12"/>
                  </a:lnTo>
                  <a:lnTo>
                    <a:pt x="118" y="13"/>
                  </a:lnTo>
                  <a:lnTo>
                    <a:pt x="118" y="14"/>
                  </a:lnTo>
                  <a:lnTo>
                    <a:pt x="117" y="14"/>
                  </a:lnTo>
                  <a:lnTo>
                    <a:pt x="116" y="14"/>
                  </a:lnTo>
                  <a:lnTo>
                    <a:pt x="115" y="15"/>
                  </a:lnTo>
                  <a:lnTo>
                    <a:pt x="114" y="16"/>
                  </a:lnTo>
                  <a:lnTo>
                    <a:pt x="114" y="17"/>
                  </a:lnTo>
                  <a:lnTo>
                    <a:pt x="113" y="17"/>
                  </a:lnTo>
                  <a:lnTo>
                    <a:pt x="113" y="18"/>
                  </a:lnTo>
                  <a:lnTo>
                    <a:pt x="113" y="19"/>
                  </a:lnTo>
                  <a:lnTo>
                    <a:pt x="113" y="20"/>
                  </a:lnTo>
                  <a:lnTo>
                    <a:pt x="114" y="21"/>
                  </a:lnTo>
                  <a:lnTo>
                    <a:pt x="114" y="22"/>
                  </a:lnTo>
                  <a:lnTo>
                    <a:pt x="115" y="22"/>
                  </a:lnTo>
                  <a:lnTo>
                    <a:pt x="115" y="23"/>
                  </a:lnTo>
                  <a:lnTo>
                    <a:pt x="115" y="24"/>
                  </a:lnTo>
                  <a:lnTo>
                    <a:pt x="114" y="24"/>
                  </a:lnTo>
                  <a:lnTo>
                    <a:pt x="114" y="25"/>
                  </a:lnTo>
                  <a:lnTo>
                    <a:pt x="113" y="25"/>
                  </a:lnTo>
                  <a:lnTo>
                    <a:pt x="113" y="26"/>
                  </a:lnTo>
                  <a:lnTo>
                    <a:pt x="112" y="27"/>
                  </a:lnTo>
                  <a:lnTo>
                    <a:pt x="111" y="27"/>
                  </a:lnTo>
                  <a:lnTo>
                    <a:pt x="110" y="27"/>
                  </a:lnTo>
                  <a:lnTo>
                    <a:pt x="110" y="28"/>
                  </a:lnTo>
                  <a:lnTo>
                    <a:pt x="109" y="28"/>
                  </a:lnTo>
                  <a:lnTo>
                    <a:pt x="108" y="29"/>
                  </a:lnTo>
                  <a:lnTo>
                    <a:pt x="108" y="30"/>
                  </a:lnTo>
                  <a:lnTo>
                    <a:pt x="108" y="31"/>
                  </a:lnTo>
                  <a:lnTo>
                    <a:pt x="107" y="31"/>
                  </a:lnTo>
                  <a:lnTo>
                    <a:pt x="107" y="32"/>
                  </a:lnTo>
                  <a:lnTo>
                    <a:pt x="106" y="32"/>
                  </a:lnTo>
                  <a:lnTo>
                    <a:pt x="106" y="33"/>
                  </a:lnTo>
                  <a:lnTo>
                    <a:pt x="106" y="32"/>
                  </a:lnTo>
                  <a:lnTo>
                    <a:pt x="106" y="33"/>
                  </a:lnTo>
                  <a:lnTo>
                    <a:pt x="105" y="33"/>
                  </a:lnTo>
                  <a:lnTo>
                    <a:pt x="105" y="34"/>
                  </a:lnTo>
                  <a:lnTo>
                    <a:pt x="104" y="34"/>
                  </a:lnTo>
                  <a:lnTo>
                    <a:pt x="103" y="34"/>
                  </a:lnTo>
                  <a:lnTo>
                    <a:pt x="103" y="35"/>
                  </a:lnTo>
                  <a:lnTo>
                    <a:pt x="102" y="36"/>
                  </a:lnTo>
                  <a:lnTo>
                    <a:pt x="102" y="37"/>
                  </a:lnTo>
                  <a:lnTo>
                    <a:pt x="101" y="37"/>
                  </a:lnTo>
                  <a:lnTo>
                    <a:pt x="101" y="38"/>
                  </a:lnTo>
                  <a:lnTo>
                    <a:pt x="101" y="39"/>
                  </a:lnTo>
                  <a:lnTo>
                    <a:pt x="100" y="39"/>
                  </a:lnTo>
                  <a:lnTo>
                    <a:pt x="100" y="40"/>
                  </a:lnTo>
                  <a:lnTo>
                    <a:pt x="101" y="40"/>
                  </a:lnTo>
                  <a:lnTo>
                    <a:pt x="101" y="41"/>
                  </a:lnTo>
                  <a:lnTo>
                    <a:pt x="100" y="41"/>
                  </a:lnTo>
                  <a:lnTo>
                    <a:pt x="100" y="42"/>
                  </a:lnTo>
                  <a:lnTo>
                    <a:pt x="100" y="43"/>
                  </a:lnTo>
                  <a:lnTo>
                    <a:pt x="101" y="44"/>
                  </a:lnTo>
                  <a:lnTo>
                    <a:pt x="101" y="45"/>
                  </a:lnTo>
                  <a:lnTo>
                    <a:pt x="102" y="45"/>
                  </a:lnTo>
                  <a:lnTo>
                    <a:pt x="102" y="46"/>
                  </a:lnTo>
                  <a:lnTo>
                    <a:pt x="103" y="47"/>
                  </a:lnTo>
                  <a:lnTo>
                    <a:pt x="103" y="48"/>
                  </a:lnTo>
                  <a:lnTo>
                    <a:pt x="103" y="49"/>
                  </a:lnTo>
                  <a:lnTo>
                    <a:pt x="103" y="50"/>
                  </a:lnTo>
                  <a:lnTo>
                    <a:pt x="104" y="50"/>
                  </a:lnTo>
                  <a:lnTo>
                    <a:pt x="105" y="50"/>
                  </a:lnTo>
                  <a:lnTo>
                    <a:pt x="105" y="51"/>
                  </a:lnTo>
                  <a:lnTo>
                    <a:pt x="106" y="51"/>
                  </a:lnTo>
                  <a:lnTo>
                    <a:pt x="106" y="52"/>
                  </a:lnTo>
                  <a:lnTo>
                    <a:pt x="107" y="52"/>
                  </a:lnTo>
                  <a:lnTo>
                    <a:pt x="107" y="53"/>
                  </a:lnTo>
                  <a:lnTo>
                    <a:pt x="106" y="53"/>
                  </a:lnTo>
                  <a:lnTo>
                    <a:pt x="106" y="54"/>
                  </a:lnTo>
                  <a:lnTo>
                    <a:pt x="106" y="55"/>
                  </a:lnTo>
                  <a:lnTo>
                    <a:pt x="107" y="55"/>
                  </a:lnTo>
                  <a:lnTo>
                    <a:pt x="107" y="56"/>
                  </a:lnTo>
                  <a:lnTo>
                    <a:pt x="108" y="56"/>
                  </a:lnTo>
                  <a:lnTo>
                    <a:pt x="109" y="56"/>
                  </a:lnTo>
                  <a:lnTo>
                    <a:pt x="110" y="56"/>
                  </a:lnTo>
                  <a:lnTo>
                    <a:pt x="111" y="56"/>
                  </a:lnTo>
                  <a:lnTo>
                    <a:pt x="111" y="55"/>
                  </a:lnTo>
                  <a:lnTo>
                    <a:pt x="112" y="55"/>
                  </a:lnTo>
                  <a:lnTo>
                    <a:pt x="113" y="55"/>
                  </a:lnTo>
                  <a:lnTo>
                    <a:pt x="114" y="54"/>
                  </a:lnTo>
                  <a:lnTo>
                    <a:pt x="115" y="54"/>
                  </a:lnTo>
                  <a:lnTo>
                    <a:pt x="116" y="53"/>
                  </a:lnTo>
                  <a:lnTo>
                    <a:pt x="116" y="52"/>
                  </a:lnTo>
                  <a:lnTo>
                    <a:pt x="117" y="52"/>
                  </a:lnTo>
                  <a:lnTo>
                    <a:pt x="117" y="51"/>
                  </a:lnTo>
                  <a:lnTo>
                    <a:pt x="118" y="51"/>
                  </a:lnTo>
                  <a:lnTo>
                    <a:pt x="118" y="52"/>
                  </a:lnTo>
                  <a:lnTo>
                    <a:pt x="119" y="52"/>
                  </a:lnTo>
                  <a:lnTo>
                    <a:pt x="119" y="53"/>
                  </a:lnTo>
                  <a:lnTo>
                    <a:pt x="120" y="53"/>
                  </a:lnTo>
                  <a:lnTo>
                    <a:pt x="121" y="53"/>
                  </a:lnTo>
                  <a:lnTo>
                    <a:pt x="122" y="53"/>
                  </a:lnTo>
                  <a:lnTo>
                    <a:pt x="122" y="54"/>
                  </a:lnTo>
                  <a:lnTo>
                    <a:pt x="123" y="54"/>
                  </a:lnTo>
                  <a:lnTo>
                    <a:pt x="123" y="55"/>
                  </a:lnTo>
                  <a:lnTo>
                    <a:pt x="122" y="55"/>
                  </a:lnTo>
                  <a:lnTo>
                    <a:pt x="122" y="56"/>
                  </a:lnTo>
                  <a:lnTo>
                    <a:pt x="121" y="57"/>
                  </a:lnTo>
                  <a:lnTo>
                    <a:pt x="120" y="57"/>
                  </a:lnTo>
                  <a:lnTo>
                    <a:pt x="120" y="58"/>
                  </a:lnTo>
                  <a:lnTo>
                    <a:pt x="120" y="59"/>
                  </a:lnTo>
                  <a:lnTo>
                    <a:pt x="121" y="59"/>
                  </a:lnTo>
                  <a:lnTo>
                    <a:pt x="121" y="60"/>
                  </a:lnTo>
                  <a:lnTo>
                    <a:pt x="122" y="60"/>
                  </a:lnTo>
                  <a:lnTo>
                    <a:pt x="122" y="61"/>
                  </a:lnTo>
                  <a:lnTo>
                    <a:pt x="121" y="61"/>
                  </a:lnTo>
                  <a:lnTo>
                    <a:pt x="120" y="62"/>
                  </a:lnTo>
                  <a:lnTo>
                    <a:pt x="119" y="62"/>
                  </a:lnTo>
                  <a:lnTo>
                    <a:pt x="118" y="63"/>
                  </a:lnTo>
                  <a:lnTo>
                    <a:pt x="117" y="63"/>
                  </a:lnTo>
                  <a:lnTo>
                    <a:pt x="116" y="63"/>
                  </a:lnTo>
                  <a:lnTo>
                    <a:pt x="115" y="64"/>
                  </a:lnTo>
                  <a:lnTo>
                    <a:pt x="114" y="64"/>
                  </a:lnTo>
                  <a:lnTo>
                    <a:pt x="113" y="64"/>
                  </a:lnTo>
                  <a:lnTo>
                    <a:pt x="112" y="64"/>
                  </a:lnTo>
                  <a:lnTo>
                    <a:pt x="111" y="64"/>
                  </a:lnTo>
                  <a:lnTo>
                    <a:pt x="111" y="63"/>
                  </a:lnTo>
                  <a:lnTo>
                    <a:pt x="110" y="63"/>
                  </a:lnTo>
                  <a:lnTo>
                    <a:pt x="110" y="62"/>
                  </a:lnTo>
                  <a:lnTo>
                    <a:pt x="111" y="62"/>
                  </a:lnTo>
                  <a:lnTo>
                    <a:pt x="112" y="62"/>
                  </a:lnTo>
                  <a:lnTo>
                    <a:pt x="112" y="61"/>
                  </a:lnTo>
                  <a:lnTo>
                    <a:pt x="113" y="61"/>
                  </a:lnTo>
                  <a:lnTo>
                    <a:pt x="113" y="60"/>
                  </a:lnTo>
                  <a:lnTo>
                    <a:pt x="112" y="60"/>
                  </a:lnTo>
                  <a:lnTo>
                    <a:pt x="111" y="60"/>
                  </a:lnTo>
                  <a:lnTo>
                    <a:pt x="110" y="60"/>
                  </a:lnTo>
                  <a:lnTo>
                    <a:pt x="109" y="60"/>
                  </a:lnTo>
                  <a:lnTo>
                    <a:pt x="108" y="60"/>
                  </a:lnTo>
                  <a:lnTo>
                    <a:pt x="107" y="60"/>
                  </a:lnTo>
                  <a:lnTo>
                    <a:pt x="106" y="60"/>
                  </a:lnTo>
                  <a:lnTo>
                    <a:pt x="105" y="60"/>
                  </a:lnTo>
                  <a:lnTo>
                    <a:pt x="104" y="60"/>
                  </a:lnTo>
                  <a:lnTo>
                    <a:pt x="103" y="59"/>
                  </a:lnTo>
                  <a:lnTo>
                    <a:pt x="103" y="60"/>
                  </a:lnTo>
                  <a:lnTo>
                    <a:pt x="102" y="60"/>
                  </a:lnTo>
                  <a:lnTo>
                    <a:pt x="101" y="60"/>
                  </a:lnTo>
                  <a:lnTo>
                    <a:pt x="100" y="60"/>
                  </a:lnTo>
                  <a:lnTo>
                    <a:pt x="99" y="60"/>
                  </a:lnTo>
                  <a:lnTo>
                    <a:pt x="98" y="60"/>
                  </a:lnTo>
                  <a:lnTo>
                    <a:pt x="97" y="60"/>
                  </a:lnTo>
                  <a:lnTo>
                    <a:pt x="97" y="59"/>
                  </a:lnTo>
                  <a:lnTo>
                    <a:pt x="96" y="59"/>
                  </a:lnTo>
                  <a:lnTo>
                    <a:pt x="95" y="59"/>
                  </a:lnTo>
                  <a:lnTo>
                    <a:pt x="95" y="58"/>
                  </a:lnTo>
                  <a:lnTo>
                    <a:pt x="94" y="58"/>
                  </a:lnTo>
                  <a:lnTo>
                    <a:pt x="94" y="57"/>
                  </a:lnTo>
                  <a:lnTo>
                    <a:pt x="93" y="57"/>
                  </a:lnTo>
                  <a:lnTo>
                    <a:pt x="93" y="56"/>
                  </a:lnTo>
                  <a:lnTo>
                    <a:pt x="92" y="56"/>
                  </a:lnTo>
                  <a:lnTo>
                    <a:pt x="91" y="56"/>
                  </a:lnTo>
                  <a:lnTo>
                    <a:pt x="91" y="55"/>
                  </a:lnTo>
                  <a:lnTo>
                    <a:pt x="90" y="55"/>
                  </a:lnTo>
                  <a:lnTo>
                    <a:pt x="89" y="55"/>
                  </a:lnTo>
                  <a:lnTo>
                    <a:pt x="89" y="56"/>
                  </a:lnTo>
                  <a:lnTo>
                    <a:pt x="89" y="57"/>
                  </a:lnTo>
                  <a:lnTo>
                    <a:pt x="89" y="58"/>
                  </a:lnTo>
                  <a:lnTo>
                    <a:pt x="90" y="58"/>
                  </a:lnTo>
                  <a:lnTo>
                    <a:pt x="90" y="59"/>
                  </a:lnTo>
                  <a:lnTo>
                    <a:pt x="89" y="59"/>
                  </a:lnTo>
                  <a:lnTo>
                    <a:pt x="89" y="60"/>
                  </a:lnTo>
                  <a:lnTo>
                    <a:pt x="88" y="60"/>
                  </a:lnTo>
                  <a:lnTo>
                    <a:pt x="87" y="60"/>
                  </a:lnTo>
                  <a:lnTo>
                    <a:pt x="87" y="61"/>
                  </a:lnTo>
                  <a:lnTo>
                    <a:pt x="88" y="61"/>
                  </a:lnTo>
                  <a:lnTo>
                    <a:pt x="88" y="62"/>
                  </a:lnTo>
                  <a:lnTo>
                    <a:pt x="87" y="62"/>
                  </a:lnTo>
                  <a:lnTo>
                    <a:pt x="86" y="62"/>
                  </a:lnTo>
                  <a:lnTo>
                    <a:pt x="85" y="62"/>
                  </a:lnTo>
                  <a:lnTo>
                    <a:pt x="85" y="63"/>
                  </a:lnTo>
                  <a:lnTo>
                    <a:pt x="84" y="63"/>
                  </a:lnTo>
                  <a:lnTo>
                    <a:pt x="83" y="63"/>
                  </a:lnTo>
                  <a:lnTo>
                    <a:pt x="83" y="64"/>
                  </a:lnTo>
                  <a:lnTo>
                    <a:pt x="82" y="64"/>
                  </a:lnTo>
                  <a:lnTo>
                    <a:pt x="81" y="63"/>
                  </a:lnTo>
                  <a:lnTo>
                    <a:pt x="80" y="63"/>
                  </a:lnTo>
                  <a:lnTo>
                    <a:pt x="80" y="64"/>
                  </a:lnTo>
                  <a:lnTo>
                    <a:pt x="79" y="64"/>
                  </a:lnTo>
                  <a:lnTo>
                    <a:pt x="79" y="63"/>
                  </a:lnTo>
                  <a:lnTo>
                    <a:pt x="78" y="63"/>
                  </a:lnTo>
                  <a:lnTo>
                    <a:pt x="77" y="63"/>
                  </a:lnTo>
                  <a:lnTo>
                    <a:pt x="76" y="63"/>
                  </a:lnTo>
                  <a:lnTo>
                    <a:pt x="75" y="63"/>
                  </a:lnTo>
                  <a:lnTo>
                    <a:pt x="74" y="62"/>
                  </a:lnTo>
                  <a:lnTo>
                    <a:pt x="73" y="62"/>
                  </a:lnTo>
                  <a:lnTo>
                    <a:pt x="72" y="62"/>
                  </a:lnTo>
                  <a:lnTo>
                    <a:pt x="71" y="62"/>
                  </a:lnTo>
                  <a:lnTo>
                    <a:pt x="71" y="63"/>
                  </a:lnTo>
                  <a:lnTo>
                    <a:pt x="71" y="64"/>
                  </a:lnTo>
                  <a:lnTo>
                    <a:pt x="71" y="65"/>
                  </a:lnTo>
                  <a:lnTo>
                    <a:pt x="71" y="66"/>
                  </a:lnTo>
                  <a:lnTo>
                    <a:pt x="70" y="66"/>
                  </a:lnTo>
                  <a:lnTo>
                    <a:pt x="69" y="66"/>
                  </a:lnTo>
                  <a:lnTo>
                    <a:pt x="68" y="67"/>
                  </a:lnTo>
                  <a:lnTo>
                    <a:pt x="67" y="67"/>
                  </a:lnTo>
                  <a:lnTo>
                    <a:pt x="66" y="67"/>
                  </a:lnTo>
                  <a:lnTo>
                    <a:pt x="65" y="68"/>
                  </a:lnTo>
                  <a:lnTo>
                    <a:pt x="64" y="69"/>
                  </a:lnTo>
                  <a:lnTo>
                    <a:pt x="63" y="69"/>
                  </a:lnTo>
                  <a:lnTo>
                    <a:pt x="62" y="69"/>
                  </a:lnTo>
                  <a:lnTo>
                    <a:pt x="61" y="69"/>
                  </a:lnTo>
                  <a:lnTo>
                    <a:pt x="60" y="69"/>
                  </a:lnTo>
                  <a:lnTo>
                    <a:pt x="59" y="69"/>
                  </a:lnTo>
                  <a:lnTo>
                    <a:pt x="59" y="70"/>
                  </a:lnTo>
                  <a:lnTo>
                    <a:pt x="59" y="71"/>
                  </a:lnTo>
                  <a:lnTo>
                    <a:pt x="60" y="71"/>
                  </a:lnTo>
                  <a:lnTo>
                    <a:pt x="60" y="72"/>
                  </a:lnTo>
                  <a:lnTo>
                    <a:pt x="61" y="72"/>
                  </a:lnTo>
                  <a:lnTo>
                    <a:pt x="61" y="73"/>
                  </a:lnTo>
                  <a:lnTo>
                    <a:pt x="62" y="73"/>
                  </a:lnTo>
                  <a:lnTo>
                    <a:pt x="62" y="74"/>
                  </a:lnTo>
                  <a:lnTo>
                    <a:pt x="63" y="74"/>
                  </a:lnTo>
                  <a:lnTo>
                    <a:pt x="63" y="75"/>
                  </a:lnTo>
                  <a:lnTo>
                    <a:pt x="64" y="75"/>
                  </a:lnTo>
                  <a:lnTo>
                    <a:pt x="64" y="76"/>
                  </a:lnTo>
                  <a:lnTo>
                    <a:pt x="65" y="76"/>
                  </a:lnTo>
                  <a:lnTo>
                    <a:pt x="66" y="76"/>
                  </a:lnTo>
                  <a:lnTo>
                    <a:pt x="67" y="76"/>
                  </a:lnTo>
                  <a:lnTo>
                    <a:pt x="67" y="77"/>
                  </a:lnTo>
                  <a:lnTo>
                    <a:pt x="68" y="76"/>
                  </a:lnTo>
                  <a:lnTo>
                    <a:pt x="69" y="77"/>
                  </a:lnTo>
                  <a:lnTo>
                    <a:pt x="68" y="77"/>
                  </a:lnTo>
                  <a:lnTo>
                    <a:pt x="68" y="78"/>
                  </a:lnTo>
                  <a:lnTo>
                    <a:pt x="69" y="78"/>
                  </a:lnTo>
                  <a:lnTo>
                    <a:pt x="70" y="78"/>
                  </a:lnTo>
                  <a:lnTo>
                    <a:pt x="71" y="78"/>
                  </a:lnTo>
                  <a:lnTo>
                    <a:pt x="72" y="79"/>
                  </a:lnTo>
                  <a:lnTo>
                    <a:pt x="73" y="79"/>
                  </a:lnTo>
                  <a:lnTo>
                    <a:pt x="74" y="79"/>
                  </a:lnTo>
                  <a:lnTo>
                    <a:pt x="75" y="79"/>
                  </a:lnTo>
                  <a:lnTo>
                    <a:pt x="76" y="79"/>
                  </a:lnTo>
                  <a:lnTo>
                    <a:pt x="77" y="79"/>
                  </a:lnTo>
                  <a:lnTo>
                    <a:pt x="77" y="80"/>
                  </a:lnTo>
                  <a:lnTo>
                    <a:pt x="77" y="81"/>
                  </a:lnTo>
                  <a:lnTo>
                    <a:pt x="76" y="81"/>
                  </a:lnTo>
                  <a:lnTo>
                    <a:pt x="75" y="82"/>
                  </a:lnTo>
                  <a:lnTo>
                    <a:pt x="74" y="82"/>
                  </a:lnTo>
                  <a:lnTo>
                    <a:pt x="74" y="83"/>
                  </a:lnTo>
                  <a:lnTo>
                    <a:pt x="73" y="83"/>
                  </a:lnTo>
                  <a:lnTo>
                    <a:pt x="73" y="84"/>
                  </a:lnTo>
                  <a:lnTo>
                    <a:pt x="72" y="84"/>
                  </a:lnTo>
                  <a:lnTo>
                    <a:pt x="71" y="84"/>
                  </a:lnTo>
                  <a:lnTo>
                    <a:pt x="71" y="85"/>
                  </a:lnTo>
                  <a:lnTo>
                    <a:pt x="70" y="85"/>
                  </a:lnTo>
                  <a:lnTo>
                    <a:pt x="70" y="86"/>
                  </a:lnTo>
                  <a:lnTo>
                    <a:pt x="69" y="86"/>
                  </a:lnTo>
                  <a:lnTo>
                    <a:pt x="68" y="86"/>
                  </a:lnTo>
                  <a:lnTo>
                    <a:pt x="67" y="86"/>
                  </a:lnTo>
                  <a:lnTo>
                    <a:pt x="66" y="86"/>
                  </a:lnTo>
                  <a:lnTo>
                    <a:pt x="65" y="86"/>
                  </a:lnTo>
                  <a:lnTo>
                    <a:pt x="64" y="86"/>
                  </a:lnTo>
                  <a:lnTo>
                    <a:pt x="63" y="86"/>
                  </a:lnTo>
                  <a:lnTo>
                    <a:pt x="62" y="86"/>
                  </a:lnTo>
                  <a:lnTo>
                    <a:pt x="61" y="86"/>
                  </a:lnTo>
                  <a:lnTo>
                    <a:pt x="61" y="87"/>
                  </a:lnTo>
                  <a:lnTo>
                    <a:pt x="60" y="87"/>
                  </a:lnTo>
                  <a:lnTo>
                    <a:pt x="59" y="87"/>
                  </a:lnTo>
                  <a:lnTo>
                    <a:pt x="59" y="88"/>
                  </a:lnTo>
                  <a:lnTo>
                    <a:pt x="59" y="89"/>
                  </a:lnTo>
                  <a:lnTo>
                    <a:pt x="58" y="90"/>
                  </a:lnTo>
                  <a:lnTo>
                    <a:pt x="58" y="91"/>
                  </a:lnTo>
                  <a:lnTo>
                    <a:pt x="57" y="92"/>
                  </a:lnTo>
                  <a:lnTo>
                    <a:pt x="57" y="93"/>
                  </a:lnTo>
                  <a:lnTo>
                    <a:pt x="56" y="93"/>
                  </a:lnTo>
                  <a:lnTo>
                    <a:pt x="56" y="94"/>
                  </a:lnTo>
                  <a:lnTo>
                    <a:pt x="55" y="95"/>
                  </a:lnTo>
                  <a:lnTo>
                    <a:pt x="54" y="95"/>
                  </a:lnTo>
                  <a:lnTo>
                    <a:pt x="54" y="96"/>
                  </a:lnTo>
                  <a:lnTo>
                    <a:pt x="54" y="97"/>
                  </a:lnTo>
                  <a:lnTo>
                    <a:pt x="54" y="98"/>
                  </a:lnTo>
                  <a:lnTo>
                    <a:pt x="54" y="99"/>
                  </a:lnTo>
                  <a:lnTo>
                    <a:pt x="54" y="100"/>
                  </a:lnTo>
                  <a:lnTo>
                    <a:pt x="54" y="101"/>
                  </a:lnTo>
                  <a:lnTo>
                    <a:pt x="55" y="101"/>
                  </a:lnTo>
                  <a:lnTo>
                    <a:pt x="55" y="100"/>
                  </a:lnTo>
                  <a:lnTo>
                    <a:pt x="55" y="101"/>
                  </a:lnTo>
                  <a:lnTo>
                    <a:pt x="55" y="102"/>
                  </a:lnTo>
                  <a:lnTo>
                    <a:pt x="56" y="103"/>
                  </a:lnTo>
                  <a:lnTo>
                    <a:pt x="57" y="103"/>
                  </a:lnTo>
                  <a:lnTo>
                    <a:pt x="57" y="104"/>
                  </a:lnTo>
                  <a:lnTo>
                    <a:pt x="58" y="105"/>
                  </a:lnTo>
                  <a:lnTo>
                    <a:pt x="58" y="106"/>
                  </a:lnTo>
                  <a:lnTo>
                    <a:pt x="59" y="106"/>
                  </a:lnTo>
                  <a:lnTo>
                    <a:pt x="60" y="107"/>
                  </a:lnTo>
                  <a:lnTo>
                    <a:pt x="60" y="108"/>
                  </a:lnTo>
                  <a:lnTo>
                    <a:pt x="61" y="108"/>
                  </a:lnTo>
                  <a:lnTo>
                    <a:pt x="61" y="109"/>
                  </a:lnTo>
                  <a:lnTo>
                    <a:pt x="62" y="109"/>
                  </a:lnTo>
                  <a:lnTo>
                    <a:pt x="63" y="110"/>
                  </a:lnTo>
                  <a:lnTo>
                    <a:pt x="63" y="111"/>
                  </a:lnTo>
                  <a:lnTo>
                    <a:pt x="64" y="111"/>
                  </a:lnTo>
                  <a:lnTo>
                    <a:pt x="64" y="112"/>
                  </a:lnTo>
                  <a:lnTo>
                    <a:pt x="63" y="112"/>
                  </a:lnTo>
                  <a:lnTo>
                    <a:pt x="62" y="112"/>
                  </a:lnTo>
                  <a:lnTo>
                    <a:pt x="61" y="111"/>
                  </a:lnTo>
                  <a:lnTo>
                    <a:pt x="60" y="111"/>
                  </a:lnTo>
                  <a:lnTo>
                    <a:pt x="60" y="110"/>
                  </a:lnTo>
                  <a:lnTo>
                    <a:pt x="59" y="110"/>
                  </a:lnTo>
                  <a:lnTo>
                    <a:pt x="58" y="110"/>
                  </a:lnTo>
                  <a:lnTo>
                    <a:pt x="57" y="110"/>
                  </a:lnTo>
                  <a:lnTo>
                    <a:pt x="57" y="111"/>
                  </a:lnTo>
                  <a:lnTo>
                    <a:pt x="57" y="112"/>
                  </a:lnTo>
                  <a:lnTo>
                    <a:pt x="57" y="113"/>
                  </a:lnTo>
                  <a:lnTo>
                    <a:pt x="56" y="113"/>
                  </a:lnTo>
                  <a:lnTo>
                    <a:pt x="56" y="114"/>
                  </a:lnTo>
                  <a:lnTo>
                    <a:pt x="55" y="114"/>
                  </a:lnTo>
                  <a:lnTo>
                    <a:pt x="55" y="115"/>
                  </a:lnTo>
                  <a:lnTo>
                    <a:pt x="54" y="115"/>
                  </a:lnTo>
                  <a:lnTo>
                    <a:pt x="54" y="116"/>
                  </a:lnTo>
                  <a:lnTo>
                    <a:pt x="53" y="116"/>
                  </a:lnTo>
                  <a:lnTo>
                    <a:pt x="52" y="117"/>
                  </a:lnTo>
                  <a:lnTo>
                    <a:pt x="51" y="118"/>
                  </a:lnTo>
                  <a:lnTo>
                    <a:pt x="50" y="118"/>
                  </a:lnTo>
                  <a:lnTo>
                    <a:pt x="50" y="119"/>
                  </a:lnTo>
                  <a:lnTo>
                    <a:pt x="49" y="119"/>
                  </a:lnTo>
                  <a:lnTo>
                    <a:pt x="48" y="119"/>
                  </a:lnTo>
                  <a:lnTo>
                    <a:pt x="47" y="119"/>
                  </a:lnTo>
                  <a:lnTo>
                    <a:pt x="46" y="119"/>
                  </a:lnTo>
                  <a:lnTo>
                    <a:pt x="45" y="119"/>
                  </a:lnTo>
                  <a:lnTo>
                    <a:pt x="45" y="120"/>
                  </a:lnTo>
                  <a:lnTo>
                    <a:pt x="44" y="121"/>
                  </a:lnTo>
                  <a:lnTo>
                    <a:pt x="43" y="122"/>
                  </a:lnTo>
                  <a:lnTo>
                    <a:pt x="42" y="122"/>
                  </a:lnTo>
                  <a:lnTo>
                    <a:pt x="41" y="123"/>
                  </a:lnTo>
                  <a:lnTo>
                    <a:pt x="40" y="123"/>
                  </a:lnTo>
                  <a:lnTo>
                    <a:pt x="40" y="124"/>
                  </a:lnTo>
                  <a:lnTo>
                    <a:pt x="39" y="124"/>
                  </a:lnTo>
                  <a:lnTo>
                    <a:pt x="39" y="125"/>
                  </a:lnTo>
                  <a:lnTo>
                    <a:pt x="39" y="126"/>
                  </a:lnTo>
                  <a:lnTo>
                    <a:pt x="40" y="127"/>
                  </a:lnTo>
                  <a:lnTo>
                    <a:pt x="40" y="128"/>
                  </a:lnTo>
                  <a:lnTo>
                    <a:pt x="41" y="128"/>
                  </a:lnTo>
                  <a:lnTo>
                    <a:pt x="41" y="129"/>
                  </a:lnTo>
                  <a:lnTo>
                    <a:pt x="41" y="130"/>
                  </a:lnTo>
                  <a:lnTo>
                    <a:pt x="41" y="131"/>
                  </a:lnTo>
                  <a:lnTo>
                    <a:pt x="42" y="131"/>
                  </a:lnTo>
                  <a:lnTo>
                    <a:pt x="42" y="132"/>
                  </a:lnTo>
                  <a:lnTo>
                    <a:pt x="43" y="132"/>
                  </a:lnTo>
                  <a:lnTo>
                    <a:pt x="44" y="133"/>
                  </a:lnTo>
                  <a:lnTo>
                    <a:pt x="44" y="134"/>
                  </a:lnTo>
                  <a:lnTo>
                    <a:pt x="44" y="135"/>
                  </a:lnTo>
                  <a:lnTo>
                    <a:pt x="45" y="136"/>
                  </a:lnTo>
                  <a:lnTo>
                    <a:pt x="45" y="137"/>
                  </a:lnTo>
                  <a:lnTo>
                    <a:pt x="45" y="138"/>
                  </a:lnTo>
                  <a:lnTo>
                    <a:pt x="45" y="139"/>
                  </a:lnTo>
                  <a:lnTo>
                    <a:pt x="45" y="140"/>
                  </a:lnTo>
                  <a:lnTo>
                    <a:pt x="45" y="141"/>
                  </a:lnTo>
                  <a:lnTo>
                    <a:pt x="45" y="142"/>
                  </a:lnTo>
                  <a:lnTo>
                    <a:pt x="45" y="143"/>
                  </a:lnTo>
                  <a:lnTo>
                    <a:pt x="46" y="144"/>
                  </a:lnTo>
                  <a:lnTo>
                    <a:pt x="46" y="145"/>
                  </a:lnTo>
                  <a:lnTo>
                    <a:pt x="46" y="146"/>
                  </a:lnTo>
                  <a:lnTo>
                    <a:pt x="47" y="146"/>
                  </a:lnTo>
                  <a:lnTo>
                    <a:pt x="47" y="147"/>
                  </a:lnTo>
                  <a:lnTo>
                    <a:pt x="47" y="148"/>
                  </a:lnTo>
                  <a:lnTo>
                    <a:pt x="47" y="149"/>
                  </a:lnTo>
                  <a:lnTo>
                    <a:pt x="48" y="149"/>
                  </a:lnTo>
                  <a:lnTo>
                    <a:pt x="48" y="150"/>
                  </a:lnTo>
                  <a:lnTo>
                    <a:pt x="48" y="151"/>
                  </a:lnTo>
                  <a:lnTo>
                    <a:pt x="49" y="151"/>
                  </a:lnTo>
                  <a:lnTo>
                    <a:pt x="49" y="152"/>
                  </a:lnTo>
                  <a:lnTo>
                    <a:pt x="49" y="153"/>
                  </a:lnTo>
                  <a:lnTo>
                    <a:pt x="50" y="154"/>
                  </a:lnTo>
                  <a:lnTo>
                    <a:pt x="50" y="155"/>
                  </a:lnTo>
                  <a:lnTo>
                    <a:pt x="50" y="156"/>
                  </a:lnTo>
                  <a:lnTo>
                    <a:pt x="51" y="156"/>
                  </a:lnTo>
                  <a:lnTo>
                    <a:pt x="51" y="157"/>
                  </a:lnTo>
                  <a:lnTo>
                    <a:pt x="51" y="158"/>
                  </a:lnTo>
                  <a:lnTo>
                    <a:pt x="51" y="159"/>
                  </a:lnTo>
                  <a:lnTo>
                    <a:pt x="51" y="160"/>
                  </a:lnTo>
                  <a:lnTo>
                    <a:pt x="52" y="161"/>
                  </a:lnTo>
                  <a:lnTo>
                    <a:pt x="52" y="162"/>
                  </a:lnTo>
                  <a:lnTo>
                    <a:pt x="52" y="163"/>
                  </a:lnTo>
                  <a:lnTo>
                    <a:pt x="53" y="163"/>
                  </a:lnTo>
                  <a:lnTo>
                    <a:pt x="53" y="164"/>
                  </a:lnTo>
                  <a:lnTo>
                    <a:pt x="53" y="165"/>
                  </a:lnTo>
                  <a:lnTo>
                    <a:pt x="54" y="166"/>
                  </a:lnTo>
                  <a:lnTo>
                    <a:pt x="54" y="167"/>
                  </a:lnTo>
                  <a:lnTo>
                    <a:pt x="54" y="168"/>
                  </a:lnTo>
                  <a:lnTo>
                    <a:pt x="54" y="169"/>
                  </a:lnTo>
                  <a:lnTo>
                    <a:pt x="53" y="169"/>
                  </a:lnTo>
                  <a:lnTo>
                    <a:pt x="52" y="169"/>
                  </a:lnTo>
                  <a:lnTo>
                    <a:pt x="51" y="169"/>
                  </a:lnTo>
                  <a:lnTo>
                    <a:pt x="50" y="169"/>
                  </a:lnTo>
                  <a:lnTo>
                    <a:pt x="49" y="170"/>
                  </a:lnTo>
                  <a:lnTo>
                    <a:pt x="48" y="170"/>
                  </a:lnTo>
                  <a:lnTo>
                    <a:pt x="47" y="170"/>
                  </a:lnTo>
                  <a:lnTo>
                    <a:pt x="47" y="171"/>
                  </a:lnTo>
                  <a:lnTo>
                    <a:pt x="46" y="172"/>
                  </a:lnTo>
                  <a:lnTo>
                    <a:pt x="47" y="172"/>
                  </a:lnTo>
                  <a:lnTo>
                    <a:pt x="47" y="173"/>
                  </a:lnTo>
                  <a:lnTo>
                    <a:pt x="47" y="174"/>
                  </a:lnTo>
                  <a:lnTo>
                    <a:pt x="46" y="174"/>
                  </a:lnTo>
                  <a:lnTo>
                    <a:pt x="46" y="173"/>
                  </a:lnTo>
                  <a:lnTo>
                    <a:pt x="46" y="172"/>
                  </a:lnTo>
                  <a:lnTo>
                    <a:pt x="46" y="171"/>
                  </a:lnTo>
                  <a:lnTo>
                    <a:pt x="46" y="170"/>
                  </a:lnTo>
                  <a:lnTo>
                    <a:pt x="46" y="169"/>
                  </a:lnTo>
                  <a:lnTo>
                    <a:pt x="46" y="168"/>
                  </a:lnTo>
                  <a:lnTo>
                    <a:pt x="46" y="167"/>
                  </a:lnTo>
                  <a:lnTo>
                    <a:pt x="46" y="166"/>
                  </a:lnTo>
                  <a:lnTo>
                    <a:pt x="46" y="165"/>
                  </a:lnTo>
                  <a:lnTo>
                    <a:pt x="46" y="164"/>
                  </a:lnTo>
                  <a:lnTo>
                    <a:pt x="46" y="163"/>
                  </a:lnTo>
                  <a:lnTo>
                    <a:pt x="47" y="162"/>
                  </a:lnTo>
                  <a:lnTo>
                    <a:pt x="47" y="161"/>
                  </a:lnTo>
                  <a:lnTo>
                    <a:pt x="47" y="160"/>
                  </a:lnTo>
                  <a:lnTo>
                    <a:pt x="47" y="159"/>
                  </a:lnTo>
                  <a:lnTo>
                    <a:pt x="47" y="158"/>
                  </a:lnTo>
                  <a:lnTo>
                    <a:pt x="47" y="157"/>
                  </a:lnTo>
                  <a:lnTo>
                    <a:pt x="46" y="156"/>
                  </a:lnTo>
                  <a:lnTo>
                    <a:pt x="45" y="156"/>
                  </a:lnTo>
                  <a:lnTo>
                    <a:pt x="44" y="157"/>
                  </a:lnTo>
                  <a:lnTo>
                    <a:pt x="43" y="157"/>
                  </a:lnTo>
                  <a:lnTo>
                    <a:pt x="42" y="158"/>
                  </a:lnTo>
                  <a:lnTo>
                    <a:pt x="40" y="158"/>
                  </a:lnTo>
                  <a:lnTo>
                    <a:pt x="40" y="159"/>
                  </a:lnTo>
                  <a:lnTo>
                    <a:pt x="39" y="159"/>
                  </a:lnTo>
                  <a:lnTo>
                    <a:pt x="38" y="160"/>
                  </a:lnTo>
                  <a:lnTo>
                    <a:pt x="37" y="160"/>
                  </a:lnTo>
                  <a:lnTo>
                    <a:pt x="36" y="160"/>
                  </a:lnTo>
                  <a:lnTo>
                    <a:pt x="36" y="159"/>
                  </a:lnTo>
                  <a:lnTo>
                    <a:pt x="36" y="158"/>
                  </a:lnTo>
                  <a:lnTo>
                    <a:pt x="36" y="157"/>
                  </a:lnTo>
                  <a:lnTo>
                    <a:pt x="36" y="156"/>
                  </a:lnTo>
                  <a:lnTo>
                    <a:pt x="36" y="155"/>
                  </a:lnTo>
                  <a:lnTo>
                    <a:pt x="35" y="156"/>
                  </a:lnTo>
                  <a:lnTo>
                    <a:pt x="34" y="156"/>
                  </a:lnTo>
                  <a:lnTo>
                    <a:pt x="34" y="155"/>
                  </a:lnTo>
                  <a:lnTo>
                    <a:pt x="33" y="155"/>
                  </a:lnTo>
                  <a:lnTo>
                    <a:pt x="33" y="154"/>
                  </a:lnTo>
                  <a:lnTo>
                    <a:pt x="33" y="153"/>
                  </a:lnTo>
                  <a:lnTo>
                    <a:pt x="33" y="152"/>
                  </a:lnTo>
                  <a:lnTo>
                    <a:pt x="34" y="151"/>
                  </a:lnTo>
                  <a:lnTo>
                    <a:pt x="34" y="150"/>
                  </a:lnTo>
                  <a:lnTo>
                    <a:pt x="34" y="149"/>
                  </a:lnTo>
                  <a:lnTo>
                    <a:pt x="34" y="148"/>
                  </a:lnTo>
                  <a:lnTo>
                    <a:pt x="34" y="147"/>
                  </a:lnTo>
                  <a:lnTo>
                    <a:pt x="34" y="146"/>
                  </a:lnTo>
                  <a:lnTo>
                    <a:pt x="34" y="145"/>
                  </a:lnTo>
                  <a:lnTo>
                    <a:pt x="33" y="145"/>
                  </a:lnTo>
                  <a:lnTo>
                    <a:pt x="33" y="144"/>
                  </a:lnTo>
                  <a:lnTo>
                    <a:pt x="34" y="143"/>
                  </a:lnTo>
                  <a:lnTo>
                    <a:pt x="34" y="142"/>
                  </a:lnTo>
                  <a:lnTo>
                    <a:pt x="33" y="142"/>
                  </a:lnTo>
                  <a:lnTo>
                    <a:pt x="33" y="141"/>
                  </a:lnTo>
                  <a:lnTo>
                    <a:pt x="33" y="140"/>
                  </a:lnTo>
                  <a:lnTo>
                    <a:pt x="34" y="140"/>
                  </a:lnTo>
                  <a:lnTo>
                    <a:pt x="34" y="139"/>
                  </a:lnTo>
                  <a:lnTo>
                    <a:pt x="34" y="138"/>
                  </a:lnTo>
                  <a:lnTo>
                    <a:pt x="34" y="137"/>
                  </a:lnTo>
                  <a:lnTo>
                    <a:pt x="33" y="137"/>
                  </a:lnTo>
                  <a:lnTo>
                    <a:pt x="32" y="137"/>
                  </a:lnTo>
                  <a:lnTo>
                    <a:pt x="32" y="138"/>
                  </a:lnTo>
                  <a:lnTo>
                    <a:pt x="31" y="138"/>
                  </a:lnTo>
                  <a:lnTo>
                    <a:pt x="31" y="139"/>
                  </a:lnTo>
                  <a:lnTo>
                    <a:pt x="30" y="139"/>
                  </a:lnTo>
                  <a:lnTo>
                    <a:pt x="29" y="139"/>
                  </a:lnTo>
                  <a:lnTo>
                    <a:pt x="29" y="138"/>
                  </a:lnTo>
                  <a:lnTo>
                    <a:pt x="30" y="137"/>
                  </a:lnTo>
                  <a:lnTo>
                    <a:pt x="30" y="136"/>
                  </a:lnTo>
                  <a:lnTo>
                    <a:pt x="31" y="135"/>
                  </a:lnTo>
                  <a:lnTo>
                    <a:pt x="30" y="135"/>
                  </a:lnTo>
                  <a:lnTo>
                    <a:pt x="29" y="134"/>
                  </a:lnTo>
                  <a:lnTo>
                    <a:pt x="28" y="134"/>
                  </a:lnTo>
                  <a:lnTo>
                    <a:pt x="27" y="134"/>
                  </a:lnTo>
                  <a:lnTo>
                    <a:pt x="27" y="133"/>
                  </a:lnTo>
                  <a:lnTo>
                    <a:pt x="28" y="133"/>
                  </a:lnTo>
                  <a:lnTo>
                    <a:pt x="28" y="132"/>
                  </a:lnTo>
                  <a:lnTo>
                    <a:pt x="28" y="131"/>
                  </a:lnTo>
                  <a:lnTo>
                    <a:pt x="28" y="130"/>
                  </a:lnTo>
                  <a:lnTo>
                    <a:pt x="29" y="130"/>
                  </a:lnTo>
                  <a:lnTo>
                    <a:pt x="29" y="129"/>
                  </a:lnTo>
                  <a:lnTo>
                    <a:pt x="28" y="129"/>
                  </a:lnTo>
                  <a:lnTo>
                    <a:pt x="27" y="129"/>
                  </a:lnTo>
                  <a:lnTo>
                    <a:pt x="26" y="129"/>
                  </a:lnTo>
                  <a:lnTo>
                    <a:pt x="25" y="129"/>
                  </a:lnTo>
                  <a:lnTo>
                    <a:pt x="25" y="130"/>
                  </a:lnTo>
                  <a:lnTo>
                    <a:pt x="24" y="130"/>
                  </a:lnTo>
                  <a:lnTo>
                    <a:pt x="23" y="130"/>
                  </a:lnTo>
                  <a:lnTo>
                    <a:pt x="22" y="130"/>
                  </a:lnTo>
                  <a:lnTo>
                    <a:pt x="22" y="131"/>
                  </a:lnTo>
                  <a:lnTo>
                    <a:pt x="21" y="131"/>
                  </a:lnTo>
                  <a:lnTo>
                    <a:pt x="20" y="131"/>
                  </a:lnTo>
                  <a:lnTo>
                    <a:pt x="20" y="132"/>
                  </a:lnTo>
                  <a:lnTo>
                    <a:pt x="19" y="133"/>
                  </a:lnTo>
                  <a:lnTo>
                    <a:pt x="18" y="133"/>
                  </a:lnTo>
                  <a:lnTo>
                    <a:pt x="18" y="134"/>
                  </a:lnTo>
                  <a:lnTo>
                    <a:pt x="17" y="134"/>
                  </a:lnTo>
                  <a:lnTo>
                    <a:pt x="16" y="135"/>
                  </a:lnTo>
                  <a:lnTo>
                    <a:pt x="15" y="135"/>
                  </a:lnTo>
                  <a:lnTo>
                    <a:pt x="14" y="135"/>
                  </a:lnTo>
                  <a:lnTo>
                    <a:pt x="13" y="135"/>
                  </a:lnTo>
                  <a:lnTo>
                    <a:pt x="12" y="135"/>
                  </a:lnTo>
                  <a:lnTo>
                    <a:pt x="11" y="135"/>
                  </a:lnTo>
                  <a:lnTo>
                    <a:pt x="10" y="135"/>
                  </a:lnTo>
                  <a:lnTo>
                    <a:pt x="9" y="135"/>
                  </a:lnTo>
                  <a:lnTo>
                    <a:pt x="9" y="136"/>
                  </a:lnTo>
                  <a:lnTo>
                    <a:pt x="8" y="136"/>
                  </a:lnTo>
                  <a:lnTo>
                    <a:pt x="7" y="136"/>
                  </a:lnTo>
                  <a:lnTo>
                    <a:pt x="6" y="136"/>
                  </a:lnTo>
                  <a:lnTo>
                    <a:pt x="5" y="135"/>
                  </a:lnTo>
                  <a:lnTo>
                    <a:pt x="4" y="136"/>
                  </a:lnTo>
                  <a:lnTo>
                    <a:pt x="3" y="136"/>
                  </a:lnTo>
                  <a:lnTo>
                    <a:pt x="3" y="135"/>
                  </a:lnTo>
                  <a:lnTo>
                    <a:pt x="3" y="134"/>
                  </a:lnTo>
                  <a:lnTo>
                    <a:pt x="3" y="133"/>
                  </a:lnTo>
                  <a:lnTo>
                    <a:pt x="2" y="133"/>
                  </a:lnTo>
                  <a:lnTo>
                    <a:pt x="2" y="132"/>
                  </a:lnTo>
                  <a:lnTo>
                    <a:pt x="2" y="131"/>
                  </a:lnTo>
                  <a:lnTo>
                    <a:pt x="1" y="130"/>
                  </a:lnTo>
                  <a:lnTo>
                    <a:pt x="1" y="129"/>
                  </a:lnTo>
                  <a:lnTo>
                    <a:pt x="2" y="129"/>
                  </a:lnTo>
                  <a:lnTo>
                    <a:pt x="2" y="128"/>
                  </a:lnTo>
                  <a:lnTo>
                    <a:pt x="2" y="127"/>
                  </a:lnTo>
                  <a:lnTo>
                    <a:pt x="1" y="126"/>
                  </a:lnTo>
                  <a:lnTo>
                    <a:pt x="1" y="125"/>
                  </a:lnTo>
                  <a:lnTo>
                    <a:pt x="1" y="124"/>
                  </a:lnTo>
                  <a:lnTo>
                    <a:pt x="1" y="123"/>
                  </a:lnTo>
                  <a:lnTo>
                    <a:pt x="1" y="122"/>
                  </a:lnTo>
                  <a:lnTo>
                    <a:pt x="1" y="121"/>
                  </a:lnTo>
                  <a:lnTo>
                    <a:pt x="1" y="120"/>
                  </a:lnTo>
                  <a:lnTo>
                    <a:pt x="2" y="120"/>
                  </a:lnTo>
                  <a:lnTo>
                    <a:pt x="1" y="120"/>
                  </a:lnTo>
                  <a:lnTo>
                    <a:pt x="1" y="119"/>
                  </a:lnTo>
                  <a:lnTo>
                    <a:pt x="1" y="118"/>
                  </a:lnTo>
                  <a:lnTo>
                    <a:pt x="1" y="117"/>
                  </a:lnTo>
                  <a:lnTo>
                    <a:pt x="1" y="116"/>
                  </a:lnTo>
                  <a:lnTo>
                    <a:pt x="2" y="116"/>
                  </a:lnTo>
                  <a:lnTo>
                    <a:pt x="1" y="116"/>
                  </a:lnTo>
                  <a:lnTo>
                    <a:pt x="1" y="115"/>
                  </a:lnTo>
                  <a:lnTo>
                    <a:pt x="1" y="114"/>
                  </a:lnTo>
                  <a:lnTo>
                    <a:pt x="0" y="114"/>
                  </a:lnTo>
                  <a:lnTo>
                    <a:pt x="0" y="113"/>
                  </a:lnTo>
                  <a:lnTo>
                    <a:pt x="0" y="112"/>
                  </a:lnTo>
                  <a:lnTo>
                    <a:pt x="0" y="111"/>
                  </a:lnTo>
                  <a:lnTo>
                    <a:pt x="1" y="110"/>
                  </a:lnTo>
                  <a:lnTo>
                    <a:pt x="1" y="109"/>
                  </a:lnTo>
                  <a:lnTo>
                    <a:pt x="2" y="109"/>
                  </a:lnTo>
                  <a:lnTo>
                    <a:pt x="2" y="108"/>
                  </a:lnTo>
                  <a:lnTo>
                    <a:pt x="3" y="108"/>
                  </a:lnTo>
                  <a:lnTo>
                    <a:pt x="4" y="107"/>
                  </a:lnTo>
                  <a:lnTo>
                    <a:pt x="5" y="107"/>
                  </a:lnTo>
                  <a:lnTo>
                    <a:pt x="6" y="107"/>
                  </a:lnTo>
                  <a:lnTo>
                    <a:pt x="7" y="107"/>
                  </a:lnTo>
                  <a:lnTo>
                    <a:pt x="7" y="106"/>
                  </a:lnTo>
                  <a:lnTo>
                    <a:pt x="8" y="105"/>
                  </a:lnTo>
                  <a:lnTo>
                    <a:pt x="9" y="104"/>
                  </a:lnTo>
                  <a:lnTo>
                    <a:pt x="10" y="103"/>
                  </a:lnTo>
                  <a:lnTo>
                    <a:pt x="9" y="102"/>
                  </a:lnTo>
                  <a:lnTo>
                    <a:pt x="9" y="101"/>
                  </a:lnTo>
                  <a:lnTo>
                    <a:pt x="10" y="101"/>
                  </a:lnTo>
                  <a:lnTo>
                    <a:pt x="9" y="101"/>
                  </a:lnTo>
                  <a:lnTo>
                    <a:pt x="9" y="100"/>
                  </a:lnTo>
                  <a:lnTo>
                    <a:pt x="8" y="100"/>
                  </a:lnTo>
                  <a:lnTo>
                    <a:pt x="7" y="99"/>
                  </a:lnTo>
                  <a:lnTo>
                    <a:pt x="7" y="98"/>
                  </a:lnTo>
                  <a:lnTo>
                    <a:pt x="7" y="97"/>
                  </a:lnTo>
                  <a:lnTo>
                    <a:pt x="8" y="97"/>
                  </a:lnTo>
                  <a:lnTo>
                    <a:pt x="9" y="96"/>
                  </a:lnTo>
                  <a:lnTo>
                    <a:pt x="10" y="95"/>
                  </a:lnTo>
                  <a:lnTo>
                    <a:pt x="11" y="95"/>
                  </a:lnTo>
                  <a:lnTo>
                    <a:pt x="11" y="94"/>
                  </a:lnTo>
                  <a:lnTo>
                    <a:pt x="12" y="94"/>
                  </a:lnTo>
                  <a:lnTo>
                    <a:pt x="13" y="94"/>
                  </a:lnTo>
                  <a:lnTo>
                    <a:pt x="13" y="93"/>
                  </a:lnTo>
                  <a:lnTo>
                    <a:pt x="12" y="92"/>
                  </a:lnTo>
                  <a:lnTo>
                    <a:pt x="12" y="91"/>
                  </a:lnTo>
                  <a:lnTo>
                    <a:pt x="12" y="90"/>
                  </a:lnTo>
                  <a:lnTo>
                    <a:pt x="12" y="89"/>
                  </a:lnTo>
                  <a:lnTo>
                    <a:pt x="12" y="88"/>
                  </a:lnTo>
                  <a:lnTo>
                    <a:pt x="12" y="87"/>
                  </a:lnTo>
                  <a:lnTo>
                    <a:pt x="13" y="86"/>
                  </a:lnTo>
                  <a:lnTo>
                    <a:pt x="14" y="85"/>
                  </a:lnTo>
                  <a:lnTo>
                    <a:pt x="15" y="85"/>
                  </a:lnTo>
                  <a:lnTo>
                    <a:pt x="15" y="84"/>
                  </a:lnTo>
                  <a:lnTo>
                    <a:pt x="16" y="84"/>
                  </a:lnTo>
                  <a:lnTo>
                    <a:pt x="17" y="83"/>
                  </a:lnTo>
                  <a:lnTo>
                    <a:pt x="19" y="83"/>
                  </a:lnTo>
                  <a:lnTo>
                    <a:pt x="21" y="83"/>
                  </a:lnTo>
                  <a:lnTo>
                    <a:pt x="22" y="83"/>
                  </a:lnTo>
                  <a:lnTo>
                    <a:pt x="23" y="83"/>
                  </a:lnTo>
                  <a:lnTo>
                    <a:pt x="24" y="83"/>
                  </a:lnTo>
                  <a:lnTo>
                    <a:pt x="25" y="83"/>
                  </a:lnTo>
                  <a:lnTo>
                    <a:pt x="26" y="83"/>
                  </a:lnTo>
                  <a:lnTo>
                    <a:pt x="27" y="83"/>
                  </a:lnTo>
                  <a:lnTo>
                    <a:pt x="28" y="83"/>
                  </a:lnTo>
                  <a:lnTo>
                    <a:pt x="29" y="84"/>
                  </a:lnTo>
                  <a:lnTo>
                    <a:pt x="30" y="84"/>
                  </a:lnTo>
                  <a:lnTo>
                    <a:pt x="31" y="84"/>
                  </a:lnTo>
                  <a:lnTo>
                    <a:pt x="32" y="83"/>
                  </a:lnTo>
                  <a:lnTo>
                    <a:pt x="33" y="82"/>
                  </a:lnTo>
                  <a:lnTo>
                    <a:pt x="34" y="82"/>
                  </a:lnTo>
                  <a:lnTo>
                    <a:pt x="35" y="82"/>
                  </a:lnTo>
                  <a:lnTo>
                    <a:pt x="36" y="82"/>
                  </a:lnTo>
                  <a:lnTo>
                    <a:pt x="37" y="82"/>
                  </a:lnTo>
                  <a:lnTo>
                    <a:pt x="37" y="81"/>
                  </a:lnTo>
                  <a:lnTo>
                    <a:pt x="38" y="80"/>
                  </a:lnTo>
                  <a:lnTo>
                    <a:pt x="39" y="79"/>
                  </a:lnTo>
                  <a:lnTo>
                    <a:pt x="40" y="78"/>
                  </a:lnTo>
                  <a:lnTo>
                    <a:pt x="40" y="77"/>
                  </a:lnTo>
                  <a:lnTo>
                    <a:pt x="41" y="78"/>
                  </a:lnTo>
                  <a:lnTo>
                    <a:pt x="42" y="78"/>
                  </a:lnTo>
                  <a:lnTo>
                    <a:pt x="43" y="78"/>
                  </a:lnTo>
                  <a:lnTo>
                    <a:pt x="44" y="77"/>
                  </a:lnTo>
                  <a:lnTo>
                    <a:pt x="45" y="76"/>
                  </a:lnTo>
                  <a:lnTo>
                    <a:pt x="46" y="76"/>
                  </a:lnTo>
                  <a:lnTo>
                    <a:pt x="48" y="75"/>
                  </a:lnTo>
                  <a:lnTo>
                    <a:pt x="49" y="73"/>
                  </a:lnTo>
                  <a:lnTo>
                    <a:pt x="50" y="72"/>
                  </a:lnTo>
                  <a:lnTo>
                    <a:pt x="51" y="72"/>
                  </a:lnTo>
                  <a:lnTo>
                    <a:pt x="51" y="71"/>
                  </a:lnTo>
                  <a:lnTo>
                    <a:pt x="51" y="70"/>
                  </a:lnTo>
                  <a:lnTo>
                    <a:pt x="50" y="70"/>
                  </a:lnTo>
                  <a:lnTo>
                    <a:pt x="50" y="69"/>
                  </a:lnTo>
                  <a:lnTo>
                    <a:pt x="49" y="69"/>
                  </a:lnTo>
                  <a:lnTo>
                    <a:pt x="48" y="68"/>
                  </a:lnTo>
                  <a:lnTo>
                    <a:pt x="48" y="67"/>
                  </a:lnTo>
                  <a:lnTo>
                    <a:pt x="47" y="67"/>
                  </a:lnTo>
                  <a:lnTo>
                    <a:pt x="46" y="66"/>
                  </a:lnTo>
                  <a:lnTo>
                    <a:pt x="45" y="66"/>
                  </a:lnTo>
                  <a:lnTo>
                    <a:pt x="45" y="65"/>
                  </a:lnTo>
                  <a:lnTo>
                    <a:pt x="45" y="64"/>
                  </a:lnTo>
                  <a:lnTo>
                    <a:pt x="45" y="63"/>
                  </a:lnTo>
                  <a:lnTo>
                    <a:pt x="45" y="62"/>
                  </a:lnTo>
                  <a:lnTo>
                    <a:pt x="45" y="61"/>
                  </a:lnTo>
                  <a:lnTo>
                    <a:pt x="45" y="60"/>
                  </a:lnTo>
                  <a:lnTo>
                    <a:pt x="46" y="59"/>
                  </a:lnTo>
                  <a:lnTo>
                    <a:pt x="46" y="58"/>
                  </a:lnTo>
                  <a:lnTo>
                    <a:pt x="45" y="58"/>
                  </a:lnTo>
                  <a:lnTo>
                    <a:pt x="44" y="58"/>
                  </a:lnTo>
                  <a:lnTo>
                    <a:pt x="44" y="57"/>
                  </a:lnTo>
                  <a:lnTo>
                    <a:pt x="44" y="56"/>
                  </a:lnTo>
                  <a:lnTo>
                    <a:pt x="43" y="55"/>
                  </a:lnTo>
                  <a:lnTo>
                    <a:pt x="42" y="55"/>
                  </a:lnTo>
                  <a:lnTo>
                    <a:pt x="41" y="55"/>
                  </a:lnTo>
                  <a:lnTo>
                    <a:pt x="38" y="54"/>
                  </a:lnTo>
                  <a:lnTo>
                    <a:pt x="37" y="54"/>
                  </a:lnTo>
                  <a:lnTo>
                    <a:pt x="36" y="54"/>
                  </a:lnTo>
                  <a:lnTo>
                    <a:pt x="35" y="53"/>
                  </a:lnTo>
                  <a:lnTo>
                    <a:pt x="35" y="52"/>
                  </a:lnTo>
                  <a:lnTo>
                    <a:pt x="35" y="50"/>
                  </a:lnTo>
                  <a:lnTo>
                    <a:pt x="34" y="50"/>
                  </a:lnTo>
                  <a:lnTo>
                    <a:pt x="33" y="49"/>
                  </a:lnTo>
                  <a:lnTo>
                    <a:pt x="33" y="48"/>
                  </a:lnTo>
                  <a:lnTo>
                    <a:pt x="32" y="47"/>
                  </a:lnTo>
                  <a:lnTo>
                    <a:pt x="31" y="46"/>
                  </a:lnTo>
                  <a:lnTo>
                    <a:pt x="30" y="45"/>
                  </a:lnTo>
                  <a:lnTo>
                    <a:pt x="31" y="44"/>
                  </a:lnTo>
                  <a:lnTo>
                    <a:pt x="32" y="44"/>
                  </a:lnTo>
                  <a:lnTo>
                    <a:pt x="32" y="43"/>
                  </a:lnTo>
                  <a:lnTo>
                    <a:pt x="32" y="42"/>
                  </a:lnTo>
                  <a:lnTo>
                    <a:pt x="32" y="41"/>
                  </a:lnTo>
                  <a:lnTo>
                    <a:pt x="33" y="41"/>
                  </a:lnTo>
                  <a:lnTo>
                    <a:pt x="35" y="41"/>
                  </a:lnTo>
                  <a:lnTo>
                    <a:pt x="36" y="40"/>
                  </a:lnTo>
                  <a:lnTo>
                    <a:pt x="37" y="40"/>
                  </a:lnTo>
                  <a:lnTo>
                    <a:pt x="38" y="40"/>
                  </a:lnTo>
                  <a:lnTo>
                    <a:pt x="39" y="41"/>
                  </a:lnTo>
                  <a:lnTo>
                    <a:pt x="40" y="41"/>
                  </a:lnTo>
                  <a:lnTo>
                    <a:pt x="40" y="42"/>
                  </a:lnTo>
                  <a:lnTo>
                    <a:pt x="41" y="42"/>
                  </a:lnTo>
                  <a:lnTo>
                    <a:pt x="42" y="42"/>
                  </a:lnTo>
                  <a:lnTo>
                    <a:pt x="43" y="42"/>
                  </a:lnTo>
                  <a:lnTo>
                    <a:pt x="44" y="42"/>
                  </a:lnTo>
                  <a:lnTo>
                    <a:pt x="45" y="42"/>
                  </a:lnTo>
                  <a:lnTo>
                    <a:pt x="46" y="43"/>
                  </a:lnTo>
                  <a:lnTo>
                    <a:pt x="47" y="43"/>
                  </a:lnTo>
                  <a:lnTo>
                    <a:pt x="48" y="43"/>
                  </a:lnTo>
                  <a:lnTo>
                    <a:pt x="49" y="43"/>
                  </a:lnTo>
                  <a:lnTo>
                    <a:pt x="50" y="43"/>
                  </a:lnTo>
                  <a:lnTo>
                    <a:pt x="51" y="43"/>
                  </a:lnTo>
                  <a:lnTo>
                    <a:pt x="52" y="44"/>
                  </a:lnTo>
                  <a:lnTo>
                    <a:pt x="56" y="44"/>
                  </a:lnTo>
                  <a:lnTo>
                    <a:pt x="57" y="44"/>
                  </a:lnTo>
                  <a:lnTo>
                    <a:pt x="58" y="45"/>
                  </a:lnTo>
                  <a:lnTo>
                    <a:pt x="59" y="45"/>
                  </a:lnTo>
                  <a:lnTo>
                    <a:pt x="60" y="45"/>
                  </a:lnTo>
                  <a:lnTo>
                    <a:pt x="61" y="44"/>
                  </a:lnTo>
                  <a:lnTo>
                    <a:pt x="62" y="45"/>
                  </a:lnTo>
                  <a:lnTo>
                    <a:pt x="62" y="44"/>
                  </a:lnTo>
                  <a:lnTo>
                    <a:pt x="63" y="44"/>
                  </a:lnTo>
                  <a:lnTo>
                    <a:pt x="64" y="44"/>
                  </a:lnTo>
                  <a:lnTo>
                    <a:pt x="66" y="44"/>
                  </a:lnTo>
                  <a:lnTo>
                    <a:pt x="67" y="44"/>
                  </a:lnTo>
                  <a:lnTo>
                    <a:pt x="68" y="44"/>
                  </a:lnTo>
                  <a:lnTo>
                    <a:pt x="69" y="44"/>
                  </a:lnTo>
                  <a:lnTo>
                    <a:pt x="71" y="44"/>
                  </a:lnTo>
                  <a:lnTo>
                    <a:pt x="72" y="44"/>
                  </a:lnTo>
                  <a:lnTo>
                    <a:pt x="73" y="44"/>
                  </a:lnTo>
                  <a:lnTo>
                    <a:pt x="74" y="43"/>
                  </a:lnTo>
                  <a:lnTo>
                    <a:pt x="75" y="43"/>
                  </a:lnTo>
                  <a:lnTo>
                    <a:pt x="76" y="43"/>
                  </a:lnTo>
                  <a:lnTo>
                    <a:pt x="77" y="43"/>
                  </a:lnTo>
                  <a:lnTo>
                    <a:pt x="78" y="43"/>
                  </a:lnTo>
                  <a:lnTo>
                    <a:pt x="79" y="43"/>
                  </a:lnTo>
                  <a:lnTo>
                    <a:pt x="79" y="42"/>
                  </a:lnTo>
                  <a:lnTo>
                    <a:pt x="80" y="42"/>
                  </a:lnTo>
                  <a:lnTo>
                    <a:pt x="81" y="41"/>
                  </a:lnTo>
                  <a:lnTo>
                    <a:pt x="82" y="41"/>
                  </a:lnTo>
                  <a:lnTo>
                    <a:pt x="83" y="41"/>
                  </a:lnTo>
                  <a:lnTo>
                    <a:pt x="84" y="41"/>
                  </a:lnTo>
                  <a:lnTo>
                    <a:pt x="85" y="40"/>
                  </a:lnTo>
                  <a:lnTo>
                    <a:pt x="86" y="40"/>
                  </a:lnTo>
                  <a:lnTo>
                    <a:pt x="87" y="39"/>
                  </a:lnTo>
                  <a:lnTo>
                    <a:pt x="87" y="38"/>
                  </a:lnTo>
                  <a:lnTo>
                    <a:pt x="88" y="37"/>
                  </a:lnTo>
                  <a:lnTo>
                    <a:pt x="89" y="36"/>
                  </a:lnTo>
                  <a:lnTo>
                    <a:pt x="89" y="35"/>
                  </a:lnTo>
                  <a:lnTo>
                    <a:pt x="89" y="34"/>
                  </a:lnTo>
                  <a:lnTo>
                    <a:pt x="89" y="33"/>
                  </a:lnTo>
                  <a:lnTo>
                    <a:pt x="89" y="32"/>
                  </a:lnTo>
                  <a:lnTo>
                    <a:pt x="90" y="31"/>
                  </a:lnTo>
                  <a:lnTo>
                    <a:pt x="90" y="30"/>
                  </a:lnTo>
                  <a:lnTo>
                    <a:pt x="91" y="29"/>
                  </a:lnTo>
                  <a:lnTo>
                    <a:pt x="91" y="28"/>
                  </a:lnTo>
                  <a:lnTo>
                    <a:pt x="91" y="27"/>
                  </a:lnTo>
                  <a:lnTo>
                    <a:pt x="90" y="27"/>
                  </a:lnTo>
                  <a:lnTo>
                    <a:pt x="89" y="26"/>
                  </a:lnTo>
                  <a:lnTo>
                    <a:pt x="88" y="26"/>
                  </a:lnTo>
                  <a:lnTo>
                    <a:pt x="87" y="26"/>
                  </a:lnTo>
                  <a:lnTo>
                    <a:pt x="87" y="25"/>
                  </a:lnTo>
                  <a:lnTo>
                    <a:pt x="86" y="25"/>
                  </a:lnTo>
                  <a:lnTo>
                    <a:pt x="86" y="24"/>
                  </a:lnTo>
                  <a:lnTo>
                    <a:pt x="85" y="24"/>
                  </a:lnTo>
                  <a:lnTo>
                    <a:pt x="85" y="23"/>
                  </a:lnTo>
                  <a:lnTo>
                    <a:pt x="84" y="23"/>
                  </a:lnTo>
                  <a:lnTo>
                    <a:pt x="83" y="23"/>
                  </a:lnTo>
                  <a:lnTo>
                    <a:pt x="83" y="22"/>
                  </a:lnTo>
                  <a:lnTo>
                    <a:pt x="82" y="21"/>
                  </a:lnTo>
                  <a:lnTo>
                    <a:pt x="82" y="20"/>
                  </a:lnTo>
                  <a:lnTo>
                    <a:pt x="82" y="19"/>
                  </a:lnTo>
                  <a:lnTo>
                    <a:pt x="83" y="18"/>
                  </a:lnTo>
                  <a:lnTo>
                    <a:pt x="84" y="18"/>
                  </a:lnTo>
                  <a:lnTo>
                    <a:pt x="85" y="18"/>
                  </a:lnTo>
                  <a:lnTo>
                    <a:pt x="86" y="18"/>
                  </a:lnTo>
                  <a:lnTo>
                    <a:pt x="87" y="18"/>
                  </a:lnTo>
                  <a:lnTo>
                    <a:pt x="88" y="18"/>
                  </a:lnTo>
                  <a:lnTo>
                    <a:pt x="88" y="17"/>
                  </a:lnTo>
                  <a:lnTo>
                    <a:pt x="88" y="16"/>
                  </a:lnTo>
                  <a:lnTo>
                    <a:pt x="88" y="15"/>
                  </a:lnTo>
                  <a:lnTo>
                    <a:pt x="88" y="14"/>
                  </a:lnTo>
                  <a:lnTo>
                    <a:pt x="87" y="14"/>
                  </a:lnTo>
                  <a:lnTo>
                    <a:pt x="87" y="13"/>
                  </a:lnTo>
                  <a:lnTo>
                    <a:pt x="88" y="13"/>
                  </a:lnTo>
                  <a:lnTo>
                    <a:pt x="88" y="12"/>
                  </a:lnTo>
                  <a:lnTo>
                    <a:pt x="88" y="11"/>
                  </a:lnTo>
                  <a:lnTo>
                    <a:pt x="89" y="10"/>
                  </a:lnTo>
                  <a:lnTo>
                    <a:pt x="90" y="10"/>
                  </a:lnTo>
                  <a:lnTo>
                    <a:pt x="91" y="10"/>
                  </a:lnTo>
                  <a:lnTo>
                    <a:pt x="91" y="9"/>
                  </a:lnTo>
                  <a:lnTo>
                    <a:pt x="92" y="9"/>
                  </a:lnTo>
                  <a:lnTo>
                    <a:pt x="93" y="9"/>
                  </a:lnTo>
                  <a:lnTo>
                    <a:pt x="94" y="8"/>
                  </a:lnTo>
                  <a:lnTo>
                    <a:pt x="95" y="7"/>
                  </a:lnTo>
                  <a:lnTo>
                    <a:pt x="96" y="6"/>
                  </a:lnTo>
                  <a:lnTo>
                    <a:pt x="97" y="5"/>
                  </a:lnTo>
                  <a:lnTo>
                    <a:pt x="97" y="4"/>
                  </a:lnTo>
                  <a:lnTo>
                    <a:pt x="97" y="3"/>
                  </a:lnTo>
                  <a:lnTo>
                    <a:pt x="98" y="3"/>
                  </a:lnTo>
                  <a:lnTo>
                    <a:pt x="98" y="2"/>
                  </a:lnTo>
                  <a:lnTo>
                    <a:pt x="99" y="2"/>
                  </a:lnTo>
                  <a:lnTo>
                    <a:pt x="100" y="1"/>
                  </a:lnTo>
                  <a:lnTo>
                    <a:pt x="101" y="1"/>
                  </a:lnTo>
                  <a:lnTo>
                    <a:pt x="102" y="1"/>
                  </a:lnTo>
                  <a:lnTo>
                    <a:pt x="103" y="1"/>
                  </a:lnTo>
                  <a:lnTo>
                    <a:pt x="103" y="0"/>
                  </a:lnTo>
                  <a:lnTo>
                    <a:pt x="104" y="0"/>
                  </a:lnTo>
                  <a:lnTo>
                    <a:pt x="105" y="0"/>
                  </a:lnTo>
                  <a:close/>
                </a:path>
              </a:pathLst>
            </a:custGeom>
            <a:solidFill>
              <a:srgbClr val="ffff00"/>
            </a:solidFill>
            <a:ln w="0">
              <a:noFill/>
            </a:ln>
          </p:spPr>
          <p:style>
            <a:lnRef idx="0"/>
            <a:fillRef idx="0"/>
            <a:effectRef idx="0"/>
            <a:fontRef idx="minor"/>
          </p:style>
        </p:sp>
        <p:sp>
          <p:nvSpPr>
            <p:cNvPr id="352" name="Freeform 57"/>
            <p:cNvSpPr/>
            <p:nvPr/>
          </p:nvSpPr>
          <p:spPr>
            <a:xfrm>
              <a:off x="2971800" y="1203840"/>
              <a:ext cx="936720" cy="1325160"/>
            </a:xfrm>
            <a:custGeom>
              <a:avLst/>
              <a:gdLst/>
              <a:ahLst/>
              <a:rect l="l" t="t" r="r" b="b"/>
              <a:pathLst>
                <a:path w="123" h="174">
                  <a:moveTo>
                    <a:pt x="105" y="0"/>
                  </a:moveTo>
                  <a:lnTo>
                    <a:pt x="106" y="0"/>
                  </a:lnTo>
                  <a:lnTo>
                    <a:pt x="107" y="0"/>
                  </a:lnTo>
                  <a:lnTo>
                    <a:pt x="108" y="1"/>
                  </a:lnTo>
                  <a:lnTo>
                    <a:pt x="109" y="1"/>
                  </a:lnTo>
                  <a:lnTo>
                    <a:pt x="109" y="2"/>
                  </a:lnTo>
                  <a:lnTo>
                    <a:pt x="110" y="2"/>
                  </a:lnTo>
                  <a:lnTo>
                    <a:pt x="110" y="3"/>
                  </a:lnTo>
                  <a:lnTo>
                    <a:pt x="110" y="4"/>
                  </a:lnTo>
                  <a:lnTo>
                    <a:pt x="111" y="4"/>
                  </a:lnTo>
                  <a:lnTo>
                    <a:pt x="111" y="5"/>
                  </a:lnTo>
                  <a:lnTo>
                    <a:pt x="111" y="6"/>
                  </a:lnTo>
                  <a:lnTo>
                    <a:pt x="112" y="7"/>
                  </a:lnTo>
                  <a:lnTo>
                    <a:pt x="113" y="7"/>
                  </a:lnTo>
                  <a:lnTo>
                    <a:pt x="114" y="7"/>
                  </a:lnTo>
                  <a:lnTo>
                    <a:pt x="115" y="7"/>
                  </a:lnTo>
                  <a:lnTo>
                    <a:pt x="116" y="7"/>
                  </a:lnTo>
                  <a:lnTo>
                    <a:pt x="117" y="7"/>
                  </a:lnTo>
                  <a:lnTo>
                    <a:pt x="117" y="8"/>
                  </a:lnTo>
                  <a:lnTo>
                    <a:pt x="118" y="8"/>
                  </a:lnTo>
                  <a:lnTo>
                    <a:pt x="119" y="8"/>
                  </a:lnTo>
                  <a:lnTo>
                    <a:pt x="120" y="9"/>
                  </a:lnTo>
                  <a:lnTo>
                    <a:pt x="119" y="9"/>
                  </a:lnTo>
                  <a:lnTo>
                    <a:pt x="119" y="10"/>
                  </a:lnTo>
                  <a:lnTo>
                    <a:pt x="118" y="10"/>
                  </a:lnTo>
                  <a:lnTo>
                    <a:pt x="118" y="11"/>
                  </a:lnTo>
                  <a:lnTo>
                    <a:pt x="119" y="11"/>
                  </a:lnTo>
                  <a:lnTo>
                    <a:pt x="119" y="12"/>
                  </a:lnTo>
                  <a:lnTo>
                    <a:pt x="118" y="12"/>
                  </a:lnTo>
                  <a:lnTo>
                    <a:pt x="118" y="13"/>
                  </a:lnTo>
                  <a:lnTo>
                    <a:pt x="118" y="14"/>
                  </a:lnTo>
                  <a:lnTo>
                    <a:pt x="117" y="14"/>
                  </a:lnTo>
                  <a:lnTo>
                    <a:pt x="116" y="14"/>
                  </a:lnTo>
                  <a:lnTo>
                    <a:pt x="115" y="15"/>
                  </a:lnTo>
                  <a:lnTo>
                    <a:pt x="114" y="16"/>
                  </a:lnTo>
                  <a:lnTo>
                    <a:pt x="114" y="17"/>
                  </a:lnTo>
                  <a:lnTo>
                    <a:pt x="113" y="17"/>
                  </a:lnTo>
                  <a:lnTo>
                    <a:pt x="113" y="18"/>
                  </a:lnTo>
                  <a:lnTo>
                    <a:pt x="113" y="19"/>
                  </a:lnTo>
                  <a:lnTo>
                    <a:pt x="113" y="20"/>
                  </a:lnTo>
                  <a:lnTo>
                    <a:pt x="114" y="21"/>
                  </a:lnTo>
                  <a:lnTo>
                    <a:pt x="114" y="22"/>
                  </a:lnTo>
                  <a:lnTo>
                    <a:pt x="115" y="22"/>
                  </a:lnTo>
                  <a:lnTo>
                    <a:pt x="115" y="23"/>
                  </a:lnTo>
                  <a:lnTo>
                    <a:pt x="115" y="24"/>
                  </a:lnTo>
                  <a:lnTo>
                    <a:pt x="114" y="24"/>
                  </a:lnTo>
                  <a:lnTo>
                    <a:pt x="114" y="25"/>
                  </a:lnTo>
                  <a:lnTo>
                    <a:pt x="113" y="25"/>
                  </a:lnTo>
                  <a:lnTo>
                    <a:pt x="113" y="26"/>
                  </a:lnTo>
                  <a:lnTo>
                    <a:pt x="112" y="27"/>
                  </a:lnTo>
                  <a:lnTo>
                    <a:pt x="111" y="27"/>
                  </a:lnTo>
                  <a:lnTo>
                    <a:pt x="110" y="27"/>
                  </a:lnTo>
                  <a:lnTo>
                    <a:pt x="110" y="28"/>
                  </a:lnTo>
                  <a:lnTo>
                    <a:pt x="109" y="28"/>
                  </a:lnTo>
                  <a:lnTo>
                    <a:pt x="108" y="29"/>
                  </a:lnTo>
                  <a:lnTo>
                    <a:pt x="108" y="30"/>
                  </a:lnTo>
                  <a:lnTo>
                    <a:pt x="108" y="31"/>
                  </a:lnTo>
                  <a:lnTo>
                    <a:pt x="107" y="31"/>
                  </a:lnTo>
                  <a:lnTo>
                    <a:pt x="107" y="32"/>
                  </a:lnTo>
                  <a:lnTo>
                    <a:pt x="106" y="32"/>
                  </a:lnTo>
                  <a:lnTo>
                    <a:pt x="106" y="33"/>
                  </a:lnTo>
                  <a:lnTo>
                    <a:pt x="106" y="32"/>
                  </a:lnTo>
                  <a:lnTo>
                    <a:pt x="106" y="33"/>
                  </a:lnTo>
                  <a:lnTo>
                    <a:pt x="105" y="33"/>
                  </a:lnTo>
                  <a:lnTo>
                    <a:pt x="105" y="34"/>
                  </a:lnTo>
                  <a:lnTo>
                    <a:pt x="104" y="34"/>
                  </a:lnTo>
                  <a:lnTo>
                    <a:pt x="103" y="34"/>
                  </a:lnTo>
                  <a:lnTo>
                    <a:pt x="103" y="35"/>
                  </a:lnTo>
                  <a:lnTo>
                    <a:pt x="102" y="36"/>
                  </a:lnTo>
                  <a:lnTo>
                    <a:pt x="102" y="37"/>
                  </a:lnTo>
                  <a:lnTo>
                    <a:pt x="101" y="37"/>
                  </a:lnTo>
                  <a:lnTo>
                    <a:pt x="101" y="38"/>
                  </a:lnTo>
                  <a:lnTo>
                    <a:pt x="101" y="39"/>
                  </a:lnTo>
                  <a:lnTo>
                    <a:pt x="100" y="39"/>
                  </a:lnTo>
                  <a:lnTo>
                    <a:pt x="100" y="40"/>
                  </a:lnTo>
                  <a:lnTo>
                    <a:pt x="101" y="40"/>
                  </a:lnTo>
                  <a:lnTo>
                    <a:pt x="101" y="41"/>
                  </a:lnTo>
                  <a:lnTo>
                    <a:pt x="100" y="41"/>
                  </a:lnTo>
                  <a:lnTo>
                    <a:pt x="100" y="42"/>
                  </a:lnTo>
                  <a:lnTo>
                    <a:pt x="100" y="43"/>
                  </a:lnTo>
                  <a:lnTo>
                    <a:pt x="101" y="44"/>
                  </a:lnTo>
                  <a:lnTo>
                    <a:pt x="101" y="45"/>
                  </a:lnTo>
                  <a:lnTo>
                    <a:pt x="102" y="45"/>
                  </a:lnTo>
                  <a:lnTo>
                    <a:pt x="102" y="46"/>
                  </a:lnTo>
                  <a:lnTo>
                    <a:pt x="103" y="47"/>
                  </a:lnTo>
                  <a:lnTo>
                    <a:pt x="103" y="48"/>
                  </a:lnTo>
                  <a:lnTo>
                    <a:pt x="103" y="49"/>
                  </a:lnTo>
                  <a:lnTo>
                    <a:pt x="103" y="50"/>
                  </a:lnTo>
                  <a:lnTo>
                    <a:pt x="104" y="50"/>
                  </a:lnTo>
                  <a:lnTo>
                    <a:pt x="105" y="50"/>
                  </a:lnTo>
                  <a:lnTo>
                    <a:pt x="105" y="51"/>
                  </a:lnTo>
                  <a:lnTo>
                    <a:pt x="106" y="51"/>
                  </a:lnTo>
                  <a:lnTo>
                    <a:pt x="106" y="52"/>
                  </a:lnTo>
                  <a:lnTo>
                    <a:pt x="107" y="52"/>
                  </a:lnTo>
                  <a:lnTo>
                    <a:pt x="107" y="53"/>
                  </a:lnTo>
                  <a:lnTo>
                    <a:pt x="106" y="53"/>
                  </a:lnTo>
                  <a:lnTo>
                    <a:pt x="106" y="54"/>
                  </a:lnTo>
                  <a:lnTo>
                    <a:pt x="106" y="55"/>
                  </a:lnTo>
                  <a:lnTo>
                    <a:pt x="107" y="55"/>
                  </a:lnTo>
                  <a:lnTo>
                    <a:pt x="107" y="56"/>
                  </a:lnTo>
                  <a:lnTo>
                    <a:pt x="108" y="56"/>
                  </a:lnTo>
                  <a:lnTo>
                    <a:pt x="109" y="56"/>
                  </a:lnTo>
                  <a:lnTo>
                    <a:pt x="110" y="56"/>
                  </a:lnTo>
                  <a:lnTo>
                    <a:pt x="111" y="56"/>
                  </a:lnTo>
                  <a:lnTo>
                    <a:pt x="111" y="55"/>
                  </a:lnTo>
                  <a:lnTo>
                    <a:pt x="112" y="55"/>
                  </a:lnTo>
                  <a:lnTo>
                    <a:pt x="113" y="55"/>
                  </a:lnTo>
                  <a:lnTo>
                    <a:pt x="114" y="54"/>
                  </a:lnTo>
                  <a:lnTo>
                    <a:pt x="115" y="54"/>
                  </a:lnTo>
                  <a:lnTo>
                    <a:pt x="116" y="53"/>
                  </a:lnTo>
                  <a:lnTo>
                    <a:pt x="116" y="52"/>
                  </a:lnTo>
                  <a:lnTo>
                    <a:pt x="117" y="52"/>
                  </a:lnTo>
                  <a:lnTo>
                    <a:pt x="117" y="51"/>
                  </a:lnTo>
                  <a:lnTo>
                    <a:pt x="118" y="51"/>
                  </a:lnTo>
                  <a:lnTo>
                    <a:pt x="118" y="52"/>
                  </a:lnTo>
                  <a:lnTo>
                    <a:pt x="119" y="52"/>
                  </a:lnTo>
                  <a:lnTo>
                    <a:pt x="119" y="53"/>
                  </a:lnTo>
                  <a:lnTo>
                    <a:pt x="120" y="53"/>
                  </a:lnTo>
                  <a:lnTo>
                    <a:pt x="121" y="53"/>
                  </a:lnTo>
                  <a:lnTo>
                    <a:pt x="122" y="53"/>
                  </a:lnTo>
                  <a:lnTo>
                    <a:pt x="122" y="54"/>
                  </a:lnTo>
                  <a:lnTo>
                    <a:pt x="123" y="54"/>
                  </a:lnTo>
                  <a:lnTo>
                    <a:pt x="123" y="55"/>
                  </a:lnTo>
                  <a:lnTo>
                    <a:pt x="122" y="55"/>
                  </a:lnTo>
                  <a:lnTo>
                    <a:pt x="122" y="56"/>
                  </a:lnTo>
                  <a:lnTo>
                    <a:pt x="121" y="57"/>
                  </a:lnTo>
                  <a:lnTo>
                    <a:pt x="120" y="57"/>
                  </a:lnTo>
                  <a:lnTo>
                    <a:pt x="120" y="58"/>
                  </a:lnTo>
                  <a:lnTo>
                    <a:pt x="120" y="59"/>
                  </a:lnTo>
                  <a:lnTo>
                    <a:pt x="121" y="59"/>
                  </a:lnTo>
                  <a:lnTo>
                    <a:pt x="121" y="60"/>
                  </a:lnTo>
                  <a:lnTo>
                    <a:pt x="122" y="60"/>
                  </a:lnTo>
                  <a:lnTo>
                    <a:pt x="122" y="61"/>
                  </a:lnTo>
                  <a:lnTo>
                    <a:pt x="121" y="61"/>
                  </a:lnTo>
                  <a:lnTo>
                    <a:pt x="120" y="62"/>
                  </a:lnTo>
                  <a:lnTo>
                    <a:pt x="119" y="62"/>
                  </a:lnTo>
                  <a:lnTo>
                    <a:pt x="118" y="63"/>
                  </a:lnTo>
                  <a:lnTo>
                    <a:pt x="117" y="63"/>
                  </a:lnTo>
                  <a:lnTo>
                    <a:pt x="116" y="63"/>
                  </a:lnTo>
                  <a:lnTo>
                    <a:pt x="115" y="64"/>
                  </a:lnTo>
                  <a:lnTo>
                    <a:pt x="114" y="64"/>
                  </a:lnTo>
                  <a:lnTo>
                    <a:pt x="113" y="64"/>
                  </a:lnTo>
                  <a:lnTo>
                    <a:pt x="112" y="64"/>
                  </a:lnTo>
                  <a:lnTo>
                    <a:pt x="111" y="64"/>
                  </a:lnTo>
                  <a:lnTo>
                    <a:pt x="111" y="63"/>
                  </a:lnTo>
                  <a:lnTo>
                    <a:pt x="110" y="63"/>
                  </a:lnTo>
                  <a:lnTo>
                    <a:pt x="110" y="62"/>
                  </a:lnTo>
                  <a:lnTo>
                    <a:pt x="111" y="62"/>
                  </a:lnTo>
                  <a:lnTo>
                    <a:pt x="112" y="62"/>
                  </a:lnTo>
                  <a:lnTo>
                    <a:pt x="112" y="61"/>
                  </a:lnTo>
                  <a:lnTo>
                    <a:pt x="113" y="61"/>
                  </a:lnTo>
                  <a:lnTo>
                    <a:pt x="113" y="60"/>
                  </a:lnTo>
                  <a:lnTo>
                    <a:pt x="112" y="60"/>
                  </a:lnTo>
                  <a:lnTo>
                    <a:pt x="111" y="60"/>
                  </a:lnTo>
                  <a:lnTo>
                    <a:pt x="110" y="60"/>
                  </a:lnTo>
                  <a:lnTo>
                    <a:pt x="109" y="60"/>
                  </a:lnTo>
                  <a:lnTo>
                    <a:pt x="108" y="60"/>
                  </a:lnTo>
                  <a:lnTo>
                    <a:pt x="107" y="60"/>
                  </a:lnTo>
                  <a:lnTo>
                    <a:pt x="106" y="60"/>
                  </a:lnTo>
                  <a:lnTo>
                    <a:pt x="105" y="60"/>
                  </a:lnTo>
                  <a:lnTo>
                    <a:pt x="104" y="60"/>
                  </a:lnTo>
                  <a:lnTo>
                    <a:pt x="103" y="59"/>
                  </a:lnTo>
                  <a:lnTo>
                    <a:pt x="103" y="60"/>
                  </a:lnTo>
                  <a:lnTo>
                    <a:pt x="102" y="60"/>
                  </a:lnTo>
                  <a:lnTo>
                    <a:pt x="101" y="60"/>
                  </a:lnTo>
                  <a:lnTo>
                    <a:pt x="100" y="60"/>
                  </a:lnTo>
                  <a:lnTo>
                    <a:pt x="99" y="60"/>
                  </a:lnTo>
                  <a:lnTo>
                    <a:pt x="98" y="60"/>
                  </a:lnTo>
                  <a:lnTo>
                    <a:pt x="97" y="60"/>
                  </a:lnTo>
                  <a:lnTo>
                    <a:pt x="97" y="59"/>
                  </a:lnTo>
                  <a:lnTo>
                    <a:pt x="96" y="59"/>
                  </a:lnTo>
                  <a:lnTo>
                    <a:pt x="95" y="59"/>
                  </a:lnTo>
                  <a:lnTo>
                    <a:pt x="95" y="58"/>
                  </a:lnTo>
                  <a:lnTo>
                    <a:pt x="94" y="58"/>
                  </a:lnTo>
                  <a:lnTo>
                    <a:pt x="94" y="57"/>
                  </a:lnTo>
                  <a:lnTo>
                    <a:pt x="93" y="57"/>
                  </a:lnTo>
                  <a:lnTo>
                    <a:pt x="93" y="56"/>
                  </a:lnTo>
                  <a:lnTo>
                    <a:pt x="92" y="56"/>
                  </a:lnTo>
                  <a:lnTo>
                    <a:pt x="91" y="56"/>
                  </a:lnTo>
                  <a:lnTo>
                    <a:pt x="91" y="55"/>
                  </a:lnTo>
                  <a:lnTo>
                    <a:pt x="90" y="55"/>
                  </a:lnTo>
                  <a:lnTo>
                    <a:pt x="89" y="55"/>
                  </a:lnTo>
                  <a:lnTo>
                    <a:pt x="89" y="56"/>
                  </a:lnTo>
                  <a:lnTo>
                    <a:pt x="89" y="57"/>
                  </a:lnTo>
                  <a:lnTo>
                    <a:pt x="89" y="58"/>
                  </a:lnTo>
                  <a:lnTo>
                    <a:pt x="90" y="58"/>
                  </a:lnTo>
                  <a:lnTo>
                    <a:pt x="90" y="59"/>
                  </a:lnTo>
                  <a:lnTo>
                    <a:pt x="89" y="59"/>
                  </a:lnTo>
                  <a:lnTo>
                    <a:pt x="89" y="60"/>
                  </a:lnTo>
                  <a:lnTo>
                    <a:pt x="88" y="60"/>
                  </a:lnTo>
                  <a:lnTo>
                    <a:pt x="87" y="60"/>
                  </a:lnTo>
                  <a:lnTo>
                    <a:pt x="87" y="61"/>
                  </a:lnTo>
                  <a:lnTo>
                    <a:pt x="88" y="61"/>
                  </a:lnTo>
                  <a:lnTo>
                    <a:pt x="88" y="62"/>
                  </a:lnTo>
                  <a:lnTo>
                    <a:pt x="87" y="62"/>
                  </a:lnTo>
                  <a:lnTo>
                    <a:pt x="86" y="62"/>
                  </a:lnTo>
                  <a:lnTo>
                    <a:pt x="85" y="62"/>
                  </a:lnTo>
                  <a:lnTo>
                    <a:pt x="85" y="63"/>
                  </a:lnTo>
                  <a:lnTo>
                    <a:pt x="84" y="63"/>
                  </a:lnTo>
                  <a:lnTo>
                    <a:pt x="83" y="63"/>
                  </a:lnTo>
                  <a:lnTo>
                    <a:pt x="83" y="64"/>
                  </a:lnTo>
                  <a:lnTo>
                    <a:pt x="82" y="64"/>
                  </a:lnTo>
                  <a:lnTo>
                    <a:pt x="81" y="63"/>
                  </a:lnTo>
                  <a:lnTo>
                    <a:pt x="80" y="63"/>
                  </a:lnTo>
                  <a:lnTo>
                    <a:pt x="80" y="64"/>
                  </a:lnTo>
                  <a:lnTo>
                    <a:pt x="79" y="64"/>
                  </a:lnTo>
                  <a:lnTo>
                    <a:pt x="79" y="63"/>
                  </a:lnTo>
                  <a:lnTo>
                    <a:pt x="78" y="63"/>
                  </a:lnTo>
                  <a:lnTo>
                    <a:pt x="77" y="63"/>
                  </a:lnTo>
                  <a:lnTo>
                    <a:pt x="76" y="63"/>
                  </a:lnTo>
                  <a:lnTo>
                    <a:pt x="75" y="63"/>
                  </a:lnTo>
                  <a:lnTo>
                    <a:pt x="74" y="62"/>
                  </a:lnTo>
                  <a:lnTo>
                    <a:pt x="73" y="62"/>
                  </a:lnTo>
                  <a:lnTo>
                    <a:pt x="72" y="62"/>
                  </a:lnTo>
                  <a:lnTo>
                    <a:pt x="71" y="62"/>
                  </a:lnTo>
                  <a:lnTo>
                    <a:pt x="71" y="63"/>
                  </a:lnTo>
                  <a:lnTo>
                    <a:pt x="71" y="64"/>
                  </a:lnTo>
                  <a:lnTo>
                    <a:pt x="71" y="65"/>
                  </a:lnTo>
                  <a:lnTo>
                    <a:pt x="71" y="66"/>
                  </a:lnTo>
                  <a:lnTo>
                    <a:pt x="70" y="66"/>
                  </a:lnTo>
                  <a:lnTo>
                    <a:pt x="69" y="66"/>
                  </a:lnTo>
                  <a:lnTo>
                    <a:pt x="68" y="67"/>
                  </a:lnTo>
                  <a:lnTo>
                    <a:pt x="67" y="67"/>
                  </a:lnTo>
                  <a:lnTo>
                    <a:pt x="66" y="67"/>
                  </a:lnTo>
                  <a:lnTo>
                    <a:pt x="65" y="68"/>
                  </a:lnTo>
                  <a:lnTo>
                    <a:pt x="64" y="69"/>
                  </a:lnTo>
                  <a:lnTo>
                    <a:pt x="63" y="69"/>
                  </a:lnTo>
                  <a:lnTo>
                    <a:pt x="62" y="69"/>
                  </a:lnTo>
                  <a:lnTo>
                    <a:pt x="61" y="69"/>
                  </a:lnTo>
                  <a:lnTo>
                    <a:pt x="60" y="69"/>
                  </a:lnTo>
                  <a:lnTo>
                    <a:pt x="59" y="69"/>
                  </a:lnTo>
                  <a:lnTo>
                    <a:pt x="59" y="70"/>
                  </a:lnTo>
                  <a:lnTo>
                    <a:pt x="59" y="71"/>
                  </a:lnTo>
                  <a:lnTo>
                    <a:pt x="60" y="71"/>
                  </a:lnTo>
                  <a:lnTo>
                    <a:pt x="60" y="72"/>
                  </a:lnTo>
                  <a:lnTo>
                    <a:pt x="61" y="72"/>
                  </a:lnTo>
                  <a:lnTo>
                    <a:pt x="61" y="73"/>
                  </a:lnTo>
                  <a:lnTo>
                    <a:pt x="62" y="73"/>
                  </a:lnTo>
                  <a:lnTo>
                    <a:pt x="62" y="74"/>
                  </a:lnTo>
                  <a:lnTo>
                    <a:pt x="63" y="74"/>
                  </a:lnTo>
                  <a:lnTo>
                    <a:pt x="63" y="75"/>
                  </a:lnTo>
                  <a:lnTo>
                    <a:pt x="64" y="75"/>
                  </a:lnTo>
                  <a:lnTo>
                    <a:pt x="64" y="76"/>
                  </a:lnTo>
                  <a:lnTo>
                    <a:pt x="65" y="76"/>
                  </a:lnTo>
                  <a:lnTo>
                    <a:pt x="66" y="76"/>
                  </a:lnTo>
                  <a:lnTo>
                    <a:pt x="67" y="76"/>
                  </a:lnTo>
                  <a:lnTo>
                    <a:pt x="67" y="77"/>
                  </a:lnTo>
                  <a:lnTo>
                    <a:pt x="68" y="76"/>
                  </a:lnTo>
                  <a:lnTo>
                    <a:pt x="69" y="77"/>
                  </a:lnTo>
                  <a:lnTo>
                    <a:pt x="68" y="77"/>
                  </a:lnTo>
                  <a:lnTo>
                    <a:pt x="68" y="78"/>
                  </a:lnTo>
                  <a:lnTo>
                    <a:pt x="69" y="78"/>
                  </a:lnTo>
                  <a:lnTo>
                    <a:pt x="70" y="78"/>
                  </a:lnTo>
                  <a:lnTo>
                    <a:pt x="71" y="78"/>
                  </a:lnTo>
                  <a:lnTo>
                    <a:pt x="72" y="79"/>
                  </a:lnTo>
                  <a:lnTo>
                    <a:pt x="73" y="79"/>
                  </a:lnTo>
                  <a:lnTo>
                    <a:pt x="74" y="79"/>
                  </a:lnTo>
                  <a:lnTo>
                    <a:pt x="75" y="79"/>
                  </a:lnTo>
                  <a:lnTo>
                    <a:pt x="76" y="79"/>
                  </a:lnTo>
                  <a:lnTo>
                    <a:pt x="77" y="79"/>
                  </a:lnTo>
                  <a:lnTo>
                    <a:pt x="77" y="80"/>
                  </a:lnTo>
                  <a:lnTo>
                    <a:pt x="77" y="81"/>
                  </a:lnTo>
                  <a:lnTo>
                    <a:pt x="76" y="81"/>
                  </a:lnTo>
                  <a:lnTo>
                    <a:pt x="75" y="82"/>
                  </a:lnTo>
                  <a:lnTo>
                    <a:pt x="74" y="82"/>
                  </a:lnTo>
                  <a:lnTo>
                    <a:pt x="74" y="83"/>
                  </a:lnTo>
                  <a:lnTo>
                    <a:pt x="73" y="83"/>
                  </a:lnTo>
                  <a:lnTo>
                    <a:pt x="73" y="84"/>
                  </a:lnTo>
                  <a:lnTo>
                    <a:pt x="72" y="84"/>
                  </a:lnTo>
                  <a:lnTo>
                    <a:pt x="71" y="84"/>
                  </a:lnTo>
                  <a:lnTo>
                    <a:pt x="71" y="85"/>
                  </a:lnTo>
                  <a:lnTo>
                    <a:pt x="70" y="85"/>
                  </a:lnTo>
                  <a:lnTo>
                    <a:pt x="70" y="86"/>
                  </a:lnTo>
                  <a:lnTo>
                    <a:pt x="69" y="86"/>
                  </a:lnTo>
                  <a:lnTo>
                    <a:pt x="68" y="86"/>
                  </a:lnTo>
                  <a:lnTo>
                    <a:pt x="67" y="86"/>
                  </a:lnTo>
                  <a:lnTo>
                    <a:pt x="66" y="86"/>
                  </a:lnTo>
                  <a:lnTo>
                    <a:pt x="65" y="86"/>
                  </a:lnTo>
                  <a:lnTo>
                    <a:pt x="64" y="86"/>
                  </a:lnTo>
                  <a:lnTo>
                    <a:pt x="63" y="86"/>
                  </a:lnTo>
                  <a:lnTo>
                    <a:pt x="62" y="86"/>
                  </a:lnTo>
                  <a:lnTo>
                    <a:pt x="61" y="86"/>
                  </a:lnTo>
                  <a:lnTo>
                    <a:pt x="61" y="87"/>
                  </a:lnTo>
                  <a:lnTo>
                    <a:pt x="60" y="87"/>
                  </a:lnTo>
                  <a:lnTo>
                    <a:pt x="59" y="87"/>
                  </a:lnTo>
                  <a:lnTo>
                    <a:pt x="59" y="88"/>
                  </a:lnTo>
                  <a:lnTo>
                    <a:pt x="59" y="89"/>
                  </a:lnTo>
                  <a:lnTo>
                    <a:pt x="58" y="90"/>
                  </a:lnTo>
                  <a:lnTo>
                    <a:pt x="58" y="91"/>
                  </a:lnTo>
                  <a:lnTo>
                    <a:pt x="57" y="92"/>
                  </a:lnTo>
                  <a:lnTo>
                    <a:pt x="57" y="93"/>
                  </a:lnTo>
                  <a:lnTo>
                    <a:pt x="56" y="93"/>
                  </a:lnTo>
                  <a:lnTo>
                    <a:pt x="56" y="94"/>
                  </a:lnTo>
                  <a:lnTo>
                    <a:pt x="55" y="95"/>
                  </a:lnTo>
                  <a:lnTo>
                    <a:pt x="54" y="95"/>
                  </a:lnTo>
                  <a:lnTo>
                    <a:pt x="54" y="96"/>
                  </a:lnTo>
                  <a:lnTo>
                    <a:pt x="54" y="97"/>
                  </a:lnTo>
                  <a:lnTo>
                    <a:pt x="54" y="98"/>
                  </a:lnTo>
                  <a:lnTo>
                    <a:pt x="54" y="99"/>
                  </a:lnTo>
                  <a:lnTo>
                    <a:pt x="54" y="100"/>
                  </a:lnTo>
                  <a:lnTo>
                    <a:pt x="54" y="101"/>
                  </a:lnTo>
                  <a:lnTo>
                    <a:pt x="55" y="101"/>
                  </a:lnTo>
                  <a:lnTo>
                    <a:pt x="55" y="100"/>
                  </a:lnTo>
                  <a:lnTo>
                    <a:pt x="55" y="101"/>
                  </a:lnTo>
                  <a:lnTo>
                    <a:pt x="55" y="102"/>
                  </a:lnTo>
                  <a:lnTo>
                    <a:pt x="56" y="103"/>
                  </a:lnTo>
                  <a:lnTo>
                    <a:pt x="57" y="103"/>
                  </a:lnTo>
                  <a:lnTo>
                    <a:pt x="57" y="104"/>
                  </a:lnTo>
                  <a:lnTo>
                    <a:pt x="58" y="105"/>
                  </a:lnTo>
                  <a:lnTo>
                    <a:pt x="58" y="106"/>
                  </a:lnTo>
                  <a:lnTo>
                    <a:pt x="59" y="106"/>
                  </a:lnTo>
                  <a:lnTo>
                    <a:pt x="60" y="107"/>
                  </a:lnTo>
                  <a:lnTo>
                    <a:pt x="60" y="108"/>
                  </a:lnTo>
                  <a:lnTo>
                    <a:pt x="61" y="108"/>
                  </a:lnTo>
                  <a:lnTo>
                    <a:pt x="61" y="109"/>
                  </a:lnTo>
                  <a:lnTo>
                    <a:pt x="62" y="109"/>
                  </a:lnTo>
                  <a:lnTo>
                    <a:pt x="63" y="110"/>
                  </a:lnTo>
                  <a:lnTo>
                    <a:pt x="63" y="111"/>
                  </a:lnTo>
                  <a:lnTo>
                    <a:pt x="64" y="111"/>
                  </a:lnTo>
                  <a:lnTo>
                    <a:pt x="64" y="112"/>
                  </a:lnTo>
                  <a:lnTo>
                    <a:pt x="63" y="112"/>
                  </a:lnTo>
                  <a:lnTo>
                    <a:pt x="62" y="112"/>
                  </a:lnTo>
                  <a:lnTo>
                    <a:pt x="61" y="111"/>
                  </a:lnTo>
                  <a:lnTo>
                    <a:pt x="60" y="111"/>
                  </a:lnTo>
                  <a:lnTo>
                    <a:pt x="60" y="110"/>
                  </a:lnTo>
                  <a:lnTo>
                    <a:pt x="59" y="110"/>
                  </a:lnTo>
                  <a:lnTo>
                    <a:pt x="58" y="110"/>
                  </a:lnTo>
                  <a:lnTo>
                    <a:pt x="57" y="110"/>
                  </a:lnTo>
                  <a:lnTo>
                    <a:pt x="57" y="111"/>
                  </a:lnTo>
                  <a:lnTo>
                    <a:pt x="57" y="112"/>
                  </a:lnTo>
                  <a:lnTo>
                    <a:pt x="57" y="113"/>
                  </a:lnTo>
                  <a:lnTo>
                    <a:pt x="56" y="113"/>
                  </a:lnTo>
                  <a:lnTo>
                    <a:pt x="56" y="114"/>
                  </a:lnTo>
                  <a:lnTo>
                    <a:pt x="55" y="114"/>
                  </a:lnTo>
                  <a:lnTo>
                    <a:pt x="55" y="115"/>
                  </a:lnTo>
                  <a:lnTo>
                    <a:pt x="54" y="115"/>
                  </a:lnTo>
                  <a:lnTo>
                    <a:pt x="54" y="116"/>
                  </a:lnTo>
                  <a:lnTo>
                    <a:pt x="53" y="116"/>
                  </a:lnTo>
                  <a:lnTo>
                    <a:pt x="52" y="117"/>
                  </a:lnTo>
                  <a:lnTo>
                    <a:pt x="51" y="118"/>
                  </a:lnTo>
                  <a:lnTo>
                    <a:pt x="50" y="118"/>
                  </a:lnTo>
                  <a:lnTo>
                    <a:pt x="50" y="119"/>
                  </a:lnTo>
                  <a:lnTo>
                    <a:pt x="49" y="119"/>
                  </a:lnTo>
                  <a:lnTo>
                    <a:pt x="48" y="119"/>
                  </a:lnTo>
                  <a:lnTo>
                    <a:pt x="47" y="119"/>
                  </a:lnTo>
                  <a:lnTo>
                    <a:pt x="46" y="119"/>
                  </a:lnTo>
                  <a:lnTo>
                    <a:pt x="45" y="119"/>
                  </a:lnTo>
                  <a:lnTo>
                    <a:pt x="45" y="120"/>
                  </a:lnTo>
                  <a:lnTo>
                    <a:pt x="44" y="121"/>
                  </a:lnTo>
                  <a:lnTo>
                    <a:pt x="43" y="122"/>
                  </a:lnTo>
                  <a:lnTo>
                    <a:pt x="42" y="122"/>
                  </a:lnTo>
                  <a:lnTo>
                    <a:pt x="41" y="123"/>
                  </a:lnTo>
                  <a:lnTo>
                    <a:pt x="40" y="123"/>
                  </a:lnTo>
                  <a:lnTo>
                    <a:pt x="40" y="124"/>
                  </a:lnTo>
                  <a:lnTo>
                    <a:pt x="39" y="124"/>
                  </a:lnTo>
                  <a:lnTo>
                    <a:pt x="39" y="125"/>
                  </a:lnTo>
                  <a:lnTo>
                    <a:pt x="39" y="126"/>
                  </a:lnTo>
                  <a:lnTo>
                    <a:pt x="40" y="127"/>
                  </a:lnTo>
                  <a:lnTo>
                    <a:pt x="40" y="128"/>
                  </a:lnTo>
                  <a:lnTo>
                    <a:pt x="41" y="128"/>
                  </a:lnTo>
                  <a:lnTo>
                    <a:pt x="41" y="129"/>
                  </a:lnTo>
                  <a:lnTo>
                    <a:pt x="41" y="130"/>
                  </a:lnTo>
                  <a:lnTo>
                    <a:pt x="41" y="131"/>
                  </a:lnTo>
                  <a:lnTo>
                    <a:pt x="42" y="131"/>
                  </a:lnTo>
                  <a:lnTo>
                    <a:pt x="42" y="132"/>
                  </a:lnTo>
                  <a:lnTo>
                    <a:pt x="43" y="132"/>
                  </a:lnTo>
                  <a:lnTo>
                    <a:pt x="44" y="133"/>
                  </a:lnTo>
                  <a:lnTo>
                    <a:pt x="44" y="134"/>
                  </a:lnTo>
                  <a:lnTo>
                    <a:pt x="44" y="135"/>
                  </a:lnTo>
                  <a:lnTo>
                    <a:pt x="45" y="136"/>
                  </a:lnTo>
                  <a:lnTo>
                    <a:pt x="45" y="137"/>
                  </a:lnTo>
                  <a:lnTo>
                    <a:pt x="45" y="138"/>
                  </a:lnTo>
                  <a:lnTo>
                    <a:pt x="45" y="139"/>
                  </a:lnTo>
                  <a:lnTo>
                    <a:pt x="45" y="140"/>
                  </a:lnTo>
                  <a:lnTo>
                    <a:pt x="45" y="141"/>
                  </a:lnTo>
                  <a:lnTo>
                    <a:pt x="45" y="142"/>
                  </a:lnTo>
                  <a:lnTo>
                    <a:pt x="45" y="143"/>
                  </a:lnTo>
                  <a:lnTo>
                    <a:pt x="46" y="144"/>
                  </a:lnTo>
                  <a:lnTo>
                    <a:pt x="46" y="145"/>
                  </a:lnTo>
                  <a:lnTo>
                    <a:pt x="46" y="146"/>
                  </a:lnTo>
                  <a:lnTo>
                    <a:pt x="47" y="146"/>
                  </a:lnTo>
                  <a:lnTo>
                    <a:pt x="47" y="147"/>
                  </a:lnTo>
                  <a:lnTo>
                    <a:pt x="47" y="148"/>
                  </a:lnTo>
                  <a:lnTo>
                    <a:pt x="47" y="149"/>
                  </a:lnTo>
                  <a:lnTo>
                    <a:pt x="48" y="149"/>
                  </a:lnTo>
                  <a:lnTo>
                    <a:pt x="48" y="150"/>
                  </a:lnTo>
                  <a:lnTo>
                    <a:pt x="48" y="151"/>
                  </a:lnTo>
                  <a:lnTo>
                    <a:pt x="49" y="151"/>
                  </a:lnTo>
                  <a:lnTo>
                    <a:pt x="49" y="152"/>
                  </a:lnTo>
                  <a:lnTo>
                    <a:pt x="49" y="153"/>
                  </a:lnTo>
                  <a:lnTo>
                    <a:pt x="50" y="154"/>
                  </a:lnTo>
                  <a:lnTo>
                    <a:pt x="50" y="155"/>
                  </a:lnTo>
                  <a:lnTo>
                    <a:pt x="50" y="156"/>
                  </a:lnTo>
                  <a:lnTo>
                    <a:pt x="51" y="156"/>
                  </a:lnTo>
                  <a:lnTo>
                    <a:pt x="51" y="157"/>
                  </a:lnTo>
                  <a:lnTo>
                    <a:pt x="51" y="158"/>
                  </a:lnTo>
                  <a:lnTo>
                    <a:pt x="51" y="159"/>
                  </a:lnTo>
                  <a:lnTo>
                    <a:pt x="51" y="160"/>
                  </a:lnTo>
                  <a:lnTo>
                    <a:pt x="52" y="161"/>
                  </a:lnTo>
                  <a:lnTo>
                    <a:pt x="52" y="162"/>
                  </a:lnTo>
                  <a:lnTo>
                    <a:pt x="52" y="163"/>
                  </a:lnTo>
                  <a:lnTo>
                    <a:pt x="53" y="163"/>
                  </a:lnTo>
                  <a:lnTo>
                    <a:pt x="53" y="164"/>
                  </a:lnTo>
                  <a:lnTo>
                    <a:pt x="53" y="165"/>
                  </a:lnTo>
                  <a:lnTo>
                    <a:pt x="54" y="166"/>
                  </a:lnTo>
                  <a:lnTo>
                    <a:pt x="54" y="167"/>
                  </a:lnTo>
                  <a:lnTo>
                    <a:pt x="54" y="168"/>
                  </a:lnTo>
                  <a:lnTo>
                    <a:pt x="54" y="169"/>
                  </a:lnTo>
                  <a:lnTo>
                    <a:pt x="53" y="169"/>
                  </a:lnTo>
                  <a:lnTo>
                    <a:pt x="52" y="169"/>
                  </a:lnTo>
                  <a:lnTo>
                    <a:pt x="51" y="169"/>
                  </a:lnTo>
                  <a:lnTo>
                    <a:pt x="50" y="169"/>
                  </a:lnTo>
                  <a:lnTo>
                    <a:pt x="49" y="170"/>
                  </a:lnTo>
                  <a:lnTo>
                    <a:pt x="48" y="170"/>
                  </a:lnTo>
                  <a:lnTo>
                    <a:pt x="47" y="170"/>
                  </a:lnTo>
                  <a:lnTo>
                    <a:pt x="47" y="171"/>
                  </a:lnTo>
                  <a:lnTo>
                    <a:pt x="46" y="172"/>
                  </a:lnTo>
                  <a:lnTo>
                    <a:pt x="47" y="172"/>
                  </a:lnTo>
                  <a:lnTo>
                    <a:pt x="47" y="173"/>
                  </a:lnTo>
                  <a:lnTo>
                    <a:pt x="47" y="174"/>
                  </a:lnTo>
                  <a:lnTo>
                    <a:pt x="46" y="174"/>
                  </a:lnTo>
                  <a:lnTo>
                    <a:pt x="46" y="173"/>
                  </a:lnTo>
                  <a:lnTo>
                    <a:pt x="46" y="172"/>
                  </a:lnTo>
                  <a:lnTo>
                    <a:pt x="46" y="171"/>
                  </a:lnTo>
                  <a:lnTo>
                    <a:pt x="46" y="170"/>
                  </a:lnTo>
                  <a:lnTo>
                    <a:pt x="46" y="169"/>
                  </a:lnTo>
                  <a:lnTo>
                    <a:pt x="46" y="168"/>
                  </a:lnTo>
                  <a:lnTo>
                    <a:pt x="46" y="167"/>
                  </a:lnTo>
                  <a:lnTo>
                    <a:pt x="46" y="166"/>
                  </a:lnTo>
                  <a:lnTo>
                    <a:pt x="46" y="165"/>
                  </a:lnTo>
                  <a:lnTo>
                    <a:pt x="46" y="164"/>
                  </a:lnTo>
                  <a:lnTo>
                    <a:pt x="46" y="163"/>
                  </a:lnTo>
                  <a:lnTo>
                    <a:pt x="47" y="162"/>
                  </a:lnTo>
                  <a:lnTo>
                    <a:pt x="47" y="161"/>
                  </a:lnTo>
                  <a:lnTo>
                    <a:pt x="47" y="160"/>
                  </a:lnTo>
                  <a:lnTo>
                    <a:pt x="47" y="159"/>
                  </a:lnTo>
                  <a:lnTo>
                    <a:pt x="47" y="158"/>
                  </a:lnTo>
                  <a:lnTo>
                    <a:pt x="47" y="157"/>
                  </a:lnTo>
                  <a:lnTo>
                    <a:pt x="46" y="156"/>
                  </a:lnTo>
                  <a:lnTo>
                    <a:pt x="45" y="156"/>
                  </a:lnTo>
                  <a:lnTo>
                    <a:pt x="44" y="157"/>
                  </a:lnTo>
                  <a:lnTo>
                    <a:pt x="43" y="157"/>
                  </a:lnTo>
                  <a:lnTo>
                    <a:pt x="42" y="158"/>
                  </a:lnTo>
                  <a:lnTo>
                    <a:pt x="40" y="158"/>
                  </a:lnTo>
                  <a:lnTo>
                    <a:pt x="40" y="159"/>
                  </a:lnTo>
                  <a:lnTo>
                    <a:pt x="39" y="159"/>
                  </a:lnTo>
                  <a:lnTo>
                    <a:pt x="38" y="160"/>
                  </a:lnTo>
                  <a:lnTo>
                    <a:pt x="37" y="160"/>
                  </a:lnTo>
                  <a:lnTo>
                    <a:pt x="36" y="160"/>
                  </a:lnTo>
                  <a:lnTo>
                    <a:pt x="36" y="159"/>
                  </a:lnTo>
                  <a:lnTo>
                    <a:pt x="36" y="158"/>
                  </a:lnTo>
                  <a:lnTo>
                    <a:pt x="36" y="157"/>
                  </a:lnTo>
                  <a:lnTo>
                    <a:pt x="36" y="156"/>
                  </a:lnTo>
                  <a:lnTo>
                    <a:pt x="36" y="155"/>
                  </a:lnTo>
                  <a:lnTo>
                    <a:pt x="35" y="156"/>
                  </a:lnTo>
                  <a:lnTo>
                    <a:pt x="34" y="156"/>
                  </a:lnTo>
                  <a:lnTo>
                    <a:pt x="34" y="155"/>
                  </a:lnTo>
                  <a:lnTo>
                    <a:pt x="33" y="155"/>
                  </a:lnTo>
                  <a:lnTo>
                    <a:pt x="33" y="154"/>
                  </a:lnTo>
                  <a:lnTo>
                    <a:pt x="33" y="153"/>
                  </a:lnTo>
                  <a:lnTo>
                    <a:pt x="33" y="152"/>
                  </a:lnTo>
                  <a:lnTo>
                    <a:pt x="34" y="151"/>
                  </a:lnTo>
                  <a:lnTo>
                    <a:pt x="34" y="150"/>
                  </a:lnTo>
                  <a:lnTo>
                    <a:pt x="34" y="149"/>
                  </a:lnTo>
                  <a:lnTo>
                    <a:pt x="34" y="148"/>
                  </a:lnTo>
                  <a:lnTo>
                    <a:pt x="34" y="147"/>
                  </a:lnTo>
                  <a:lnTo>
                    <a:pt x="34" y="146"/>
                  </a:lnTo>
                  <a:lnTo>
                    <a:pt x="34" y="145"/>
                  </a:lnTo>
                  <a:lnTo>
                    <a:pt x="33" y="145"/>
                  </a:lnTo>
                  <a:lnTo>
                    <a:pt x="33" y="144"/>
                  </a:lnTo>
                  <a:lnTo>
                    <a:pt x="34" y="143"/>
                  </a:lnTo>
                  <a:lnTo>
                    <a:pt x="34" y="142"/>
                  </a:lnTo>
                  <a:lnTo>
                    <a:pt x="33" y="142"/>
                  </a:lnTo>
                  <a:lnTo>
                    <a:pt x="33" y="141"/>
                  </a:lnTo>
                  <a:lnTo>
                    <a:pt x="33" y="140"/>
                  </a:lnTo>
                  <a:lnTo>
                    <a:pt x="34" y="140"/>
                  </a:lnTo>
                  <a:lnTo>
                    <a:pt x="34" y="139"/>
                  </a:lnTo>
                  <a:lnTo>
                    <a:pt x="34" y="138"/>
                  </a:lnTo>
                  <a:lnTo>
                    <a:pt x="34" y="137"/>
                  </a:lnTo>
                  <a:lnTo>
                    <a:pt x="33" y="137"/>
                  </a:lnTo>
                  <a:lnTo>
                    <a:pt x="32" y="137"/>
                  </a:lnTo>
                  <a:lnTo>
                    <a:pt x="32" y="138"/>
                  </a:lnTo>
                  <a:lnTo>
                    <a:pt x="31" y="138"/>
                  </a:lnTo>
                  <a:lnTo>
                    <a:pt x="31" y="139"/>
                  </a:lnTo>
                  <a:lnTo>
                    <a:pt x="30" y="139"/>
                  </a:lnTo>
                  <a:lnTo>
                    <a:pt x="29" y="139"/>
                  </a:lnTo>
                  <a:lnTo>
                    <a:pt x="29" y="138"/>
                  </a:lnTo>
                  <a:lnTo>
                    <a:pt x="30" y="137"/>
                  </a:lnTo>
                  <a:lnTo>
                    <a:pt x="30" y="136"/>
                  </a:lnTo>
                  <a:lnTo>
                    <a:pt x="31" y="135"/>
                  </a:lnTo>
                  <a:lnTo>
                    <a:pt x="30" y="135"/>
                  </a:lnTo>
                  <a:lnTo>
                    <a:pt x="29" y="134"/>
                  </a:lnTo>
                  <a:lnTo>
                    <a:pt x="28" y="134"/>
                  </a:lnTo>
                  <a:lnTo>
                    <a:pt x="27" y="134"/>
                  </a:lnTo>
                  <a:lnTo>
                    <a:pt x="27" y="133"/>
                  </a:lnTo>
                  <a:lnTo>
                    <a:pt x="28" y="133"/>
                  </a:lnTo>
                  <a:lnTo>
                    <a:pt x="28" y="132"/>
                  </a:lnTo>
                  <a:lnTo>
                    <a:pt x="28" y="131"/>
                  </a:lnTo>
                  <a:lnTo>
                    <a:pt x="28" y="130"/>
                  </a:lnTo>
                  <a:lnTo>
                    <a:pt x="29" y="130"/>
                  </a:lnTo>
                  <a:lnTo>
                    <a:pt x="29" y="129"/>
                  </a:lnTo>
                  <a:lnTo>
                    <a:pt x="28" y="129"/>
                  </a:lnTo>
                  <a:lnTo>
                    <a:pt x="27" y="129"/>
                  </a:lnTo>
                  <a:lnTo>
                    <a:pt x="26" y="129"/>
                  </a:lnTo>
                  <a:lnTo>
                    <a:pt x="25" y="129"/>
                  </a:lnTo>
                  <a:lnTo>
                    <a:pt x="25" y="130"/>
                  </a:lnTo>
                  <a:lnTo>
                    <a:pt x="24" y="130"/>
                  </a:lnTo>
                  <a:lnTo>
                    <a:pt x="23" y="130"/>
                  </a:lnTo>
                  <a:lnTo>
                    <a:pt x="22" y="130"/>
                  </a:lnTo>
                  <a:lnTo>
                    <a:pt x="22" y="131"/>
                  </a:lnTo>
                  <a:lnTo>
                    <a:pt x="21" y="131"/>
                  </a:lnTo>
                  <a:lnTo>
                    <a:pt x="20" y="131"/>
                  </a:lnTo>
                  <a:lnTo>
                    <a:pt x="20" y="132"/>
                  </a:lnTo>
                  <a:lnTo>
                    <a:pt x="19" y="133"/>
                  </a:lnTo>
                  <a:lnTo>
                    <a:pt x="18" y="133"/>
                  </a:lnTo>
                  <a:lnTo>
                    <a:pt x="18" y="134"/>
                  </a:lnTo>
                  <a:lnTo>
                    <a:pt x="17" y="134"/>
                  </a:lnTo>
                  <a:lnTo>
                    <a:pt x="16" y="135"/>
                  </a:lnTo>
                  <a:lnTo>
                    <a:pt x="15" y="135"/>
                  </a:lnTo>
                  <a:lnTo>
                    <a:pt x="14" y="135"/>
                  </a:lnTo>
                  <a:lnTo>
                    <a:pt x="13" y="135"/>
                  </a:lnTo>
                  <a:lnTo>
                    <a:pt x="12" y="135"/>
                  </a:lnTo>
                  <a:lnTo>
                    <a:pt x="11" y="135"/>
                  </a:lnTo>
                  <a:lnTo>
                    <a:pt x="10" y="135"/>
                  </a:lnTo>
                  <a:lnTo>
                    <a:pt x="9" y="135"/>
                  </a:lnTo>
                  <a:lnTo>
                    <a:pt x="9" y="136"/>
                  </a:lnTo>
                  <a:lnTo>
                    <a:pt x="8" y="136"/>
                  </a:lnTo>
                  <a:lnTo>
                    <a:pt x="7" y="136"/>
                  </a:lnTo>
                  <a:lnTo>
                    <a:pt x="6" y="136"/>
                  </a:lnTo>
                  <a:lnTo>
                    <a:pt x="5" y="135"/>
                  </a:lnTo>
                  <a:lnTo>
                    <a:pt x="4" y="136"/>
                  </a:lnTo>
                  <a:lnTo>
                    <a:pt x="3" y="136"/>
                  </a:lnTo>
                  <a:lnTo>
                    <a:pt x="3" y="135"/>
                  </a:lnTo>
                  <a:lnTo>
                    <a:pt x="3" y="134"/>
                  </a:lnTo>
                  <a:lnTo>
                    <a:pt x="3" y="133"/>
                  </a:lnTo>
                  <a:lnTo>
                    <a:pt x="2" y="133"/>
                  </a:lnTo>
                  <a:lnTo>
                    <a:pt x="2" y="132"/>
                  </a:lnTo>
                  <a:lnTo>
                    <a:pt x="2" y="131"/>
                  </a:lnTo>
                  <a:lnTo>
                    <a:pt x="1" y="130"/>
                  </a:lnTo>
                  <a:lnTo>
                    <a:pt x="1" y="129"/>
                  </a:lnTo>
                  <a:lnTo>
                    <a:pt x="2" y="129"/>
                  </a:lnTo>
                  <a:lnTo>
                    <a:pt x="2" y="128"/>
                  </a:lnTo>
                  <a:lnTo>
                    <a:pt x="2" y="127"/>
                  </a:lnTo>
                  <a:lnTo>
                    <a:pt x="1" y="126"/>
                  </a:lnTo>
                  <a:lnTo>
                    <a:pt x="1" y="125"/>
                  </a:lnTo>
                  <a:lnTo>
                    <a:pt x="1" y="124"/>
                  </a:lnTo>
                  <a:lnTo>
                    <a:pt x="1" y="123"/>
                  </a:lnTo>
                  <a:lnTo>
                    <a:pt x="1" y="122"/>
                  </a:lnTo>
                  <a:lnTo>
                    <a:pt x="1" y="121"/>
                  </a:lnTo>
                  <a:lnTo>
                    <a:pt x="1" y="120"/>
                  </a:lnTo>
                  <a:lnTo>
                    <a:pt x="2" y="120"/>
                  </a:lnTo>
                  <a:lnTo>
                    <a:pt x="1" y="120"/>
                  </a:lnTo>
                  <a:lnTo>
                    <a:pt x="1" y="119"/>
                  </a:lnTo>
                  <a:lnTo>
                    <a:pt x="1" y="118"/>
                  </a:lnTo>
                  <a:lnTo>
                    <a:pt x="1" y="117"/>
                  </a:lnTo>
                  <a:lnTo>
                    <a:pt x="1" y="116"/>
                  </a:lnTo>
                  <a:lnTo>
                    <a:pt x="2" y="116"/>
                  </a:lnTo>
                  <a:lnTo>
                    <a:pt x="1" y="116"/>
                  </a:lnTo>
                  <a:lnTo>
                    <a:pt x="1" y="115"/>
                  </a:lnTo>
                  <a:lnTo>
                    <a:pt x="1" y="114"/>
                  </a:lnTo>
                  <a:lnTo>
                    <a:pt x="0" y="114"/>
                  </a:lnTo>
                  <a:lnTo>
                    <a:pt x="0" y="113"/>
                  </a:lnTo>
                  <a:lnTo>
                    <a:pt x="0" y="112"/>
                  </a:lnTo>
                  <a:lnTo>
                    <a:pt x="0" y="111"/>
                  </a:lnTo>
                  <a:lnTo>
                    <a:pt x="1" y="110"/>
                  </a:lnTo>
                  <a:lnTo>
                    <a:pt x="1" y="109"/>
                  </a:lnTo>
                  <a:lnTo>
                    <a:pt x="2" y="109"/>
                  </a:lnTo>
                  <a:lnTo>
                    <a:pt x="2" y="108"/>
                  </a:lnTo>
                  <a:lnTo>
                    <a:pt x="3" y="108"/>
                  </a:lnTo>
                  <a:lnTo>
                    <a:pt x="4" y="107"/>
                  </a:lnTo>
                  <a:lnTo>
                    <a:pt x="5" y="107"/>
                  </a:lnTo>
                  <a:lnTo>
                    <a:pt x="6" y="107"/>
                  </a:lnTo>
                  <a:lnTo>
                    <a:pt x="7" y="107"/>
                  </a:lnTo>
                  <a:lnTo>
                    <a:pt x="7" y="106"/>
                  </a:lnTo>
                  <a:lnTo>
                    <a:pt x="8" y="105"/>
                  </a:lnTo>
                  <a:lnTo>
                    <a:pt x="9" y="104"/>
                  </a:lnTo>
                  <a:lnTo>
                    <a:pt x="10" y="103"/>
                  </a:lnTo>
                  <a:lnTo>
                    <a:pt x="9" y="102"/>
                  </a:lnTo>
                  <a:lnTo>
                    <a:pt x="9" y="101"/>
                  </a:lnTo>
                  <a:lnTo>
                    <a:pt x="10" y="101"/>
                  </a:lnTo>
                  <a:lnTo>
                    <a:pt x="9" y="101"/>
                  </a:lnTo>
                  <a:lnTo>
                    <a:pt x="9" y="100"/>
                  </a:lnTo>
                  <a:lnTo>
                    <a:pt x="8" y="100"/>
                  </a:lnTo>
                  <a:lnTo>
                    <a:pt x="7" y="99"/>
                  </a:lnTo>
                  <a:lnTo>
                    <a:pt x="7" y="98"/>
                  </a:lnTo>
                  <a:lnTo>
                    <a:pt x="7" y="97"/>
                  </a:lnTo>
                  <a:lnTo>
                    <a:pt x="8" y="97"/>
                  </a:lnTo>
                  <a:lnTo>
                    <a:pt x="9" y="96"/>
                  </a:lnTo>
                  <a:lnTo>
                    <a:pt x="10" y="95"/>
                  </a:lnTo>
                  <a:lnTo>
                    <a:pt x="11" y="95"/>
                  </a:lnTo>
                  <a:lnTo>
                    <a:pt x="11" y="94"/>
                  </a:lnTo>
                  <a:lnTo>
                    <a:pt x="12" y="94"/>
                  </a:lnTo>
                  <a:lnTo>
                    <a:pt x="13" y="94"/>
                  </a:lnTo>
                  <a:lnTo>
                    <a:pt x="13" y="93"/>
                  </a:lnTo>
                  <a:lnTo>
                    <a:pt x="12" y="92"/>
                  </a:lnTo>
                  <a:lnTo>
                    <a:pt x="12" y="91"/>
                  </a:lnTo>
                  <a:lnTo>
                    <a:pt x="12" y="90"/>
                  </a:lnTo>
                  <a:lnTo>
                    <a:pt x="12" y="89"/>
                  </a:lnTo>
                  <a:lnTo>
                    <a:pt x="12" y="88"/>
                  </a:lnTo>
                  <a:lnTo>
                    <a:pt x="12" y="87"/>
                  </a:lnTo>
                  <a:lnTo>
                    <a:pt x="13" y="86"/>
                  </a:lnTo>
                  <a:lnTo>
                    <a:pt x="14" y="85"/>
                  </a:lnTo>
                  <a:lnTo>
                    <a:pt x="15" y="85"/>
                  </a:lnTo>
                  <a:lnTo>
                    <a:pt x="15" y="84"/>
                  </a:lnTo>
                  <a:lnTo>
                    <a:pt x="16" y="84"/>
                  </a:lnTo>
                  <a:lnTo>
                    <a:pt x="17" y="83"/>
                  </a:lnTo>
                  <a:lnTo>
                    <a:pt x="19" y="83"/>
                  </a:lnTo>
                  <a:lnTo>
                    <a:pt x="21" y="83"/>
                  </a:lnTo>
                  <a:lnTo>
                    <a:pt x="22" y="83"/>
                  </a:lnTo>
                  <a:lnTo>
                    <a:pt x="23" y="83"/>
                  </a:lnTo>
                  <a:lnTo>
                    <a:pt x="24" y="83"/>
                  </a:lnTo>
                  <a:lnTo>
                    <a:pt x="25" y="83"/>
                  </a:lnTo>
                  <a:lnTo>
                    <a:pt x="26" y="83"/>
                  </a:lnTo>
                  <a:lnTo>
                    <a:pt x="27" y="83"/>
                  </a:lnTo>
                  <a:lnTo>
                    <a:pt x="28" y="83"/>
                  </a:lnTo>
                  <a:lnTo>
                    <a:pt x="29" y="84"/>
                  </a:lnTo>
                  <a:lnTo>
                    <a:pt x="30" y="84"/>
                  </a:lnTo>
                  <a:lnTo>
                    <a:pt x="31" y="84"/>
                  </a:lnTo>
                  <a:lnTo>
                    <a:pt x="32" y="83"/>
                  </a:lnTo>
                  <a:lnTo>
                    <a:pt x="33" y="82"/>
                  </a:lnTo>
                  <a:lnTo>
                    <a:pt x="34" y="82"/>
                  </a:lnTo>
                  <a:lnTo>
                    <a:pt x="35" y="82"/>
                  </a:lnTo>
                  <a:lnTo>
                    <a:pt x="36" y="82"/>
                  </a:lnTo>
                  <a:lnTo>
                    <a:pt x="37" y="82"/>
                  </a:lnTo>
                  <a:lnTo>
                    <a:pt x="37" y="81"/>
                  </a:lnTo>
                  <a:lnTo>
                    <a:pt x="38" y="80"/>
                  </a:lnTo>
                  <a:lnTo>
                    <a:pt x="39" y="79"/>
                  </a:lnTo>
                  <a:lnTo>
                    <a:pt x="40" y="78"/>
                  </a:lnTo>
                  <a:lnTo>
                    <a:pt x="40" y="77"/>
                  </a:lnTo>
                  <a:lnTo>
                    <a:pt x="41" y="78"/>
                  </a:lnTo>
                  <a:lnTo>
                    <a:pt x="42" y="78"/>
                  </a:lnTo>
                  <a:lnTo>
                    <a:pt x="43" y="78"/>
                  </a:lnTo>
                  <a:lnTo>
                    <a:pt x="44" y="77"/>
                  </a:lnTo>
                  <a:lnTo>
                    <a:pt x="45" y="76"/>
                  </a:lnTo>
                  <a:lnTo>
                    <a:pt x="46" y="76"/>
                  </a:lnTo>
                  <a:lnTo>
                    <a:pt x="48" y="75"/>
                  </a:lnTo>
                  <a:lnTo>
                    <a:pt x="49" y="73"/>
                  </a:lnTo>
                  <a:lnTo>
                    <a:pt x="50" y="72"/>
                  </a:lnTo>
                  <a:lnTo>
                    <a:pt x="51" y="72"/>
                  </a:lnTo>
                  <a:lnTo>
                    <a:pt x="51" y="71"/>
                  </a:lnTo>
                  <a:lnTo>
                    <a:pt x="51" y="70"/>
                  </a:lnTo>
                  <a:lnTo>
                    <a:pt x="50" y="70"/>
                  </a:lnTo>
                  <a:lnTo>
                    <a:pt x="50" y="69"/>
                  </a:lnTo>
                  <a:lnTo>
                    <a:pt x="49" y="69"/>
                  </a:lnTo>
                  <a:lnTo>
                    <a:pt x="48" y="68"/>
                  </a:lnTo>
                  <a:lnTo>
                    <a:pt x="48" y="67"/>
                  </a:lnTo>
                  <a:lnTo>
                    <a:pt x="47" y="67"/>
                  </a:lnTo>
                  <a:lnTo>
                    <a:pt x="46" y="66"/>
                  </a:lnTo>
                  <a:lnTo>
                    <a:pt x="45" y="66"/>
                  </a:lnTo>
                  <a:lnTo>
                    <a:pt x="45" y="65"/>
                  </a:lnTo>
                  <a:lnTo>
                    <a:pt x="45" y="64"/>
                  </a:lnTo>
                  <a:lnTo>
                    <a:pt x="45" y="63"/>
                  </a:lnTo>
                  <a:lnTo>
                    <a:pt x="45" y="62"/>
                  </a:lnTo>
                  <a:lnTo>
                    <a:pt x="45" y="61"/>
                  </a:lnTo>
                  <a:lnTo>
                    <a:pt x="45" y="60"/>
                  </a:lnTo>
                  <a:lnTo>
                    <a:pt x="46" y="59"/>
                  </a:lnTo>
                  <a:lnTo>
                    <a:pt x="46" y="58"/>
                  </a:lnTo>
                  <a:lnTo>
                    <a:pt x="45" y="58"/>
                  </a:lnTo>
                  <a:lnTo>
                    <a:pt x="44" y="58"/>
                  </a:lnTo>
                  <a:lnTo>
                    <a:pt x="44" y="57"/>
                  </a:lnTo>
                  <a:lnTo>
                    <a:pt x="44" y="56"/>
                  </a:lnTo>
                  <a:lnTo>
                    <a:pt x="43" y="55"/>
                  </a:lnTo>
                  <a:lnTo>
                    <a:pt x="42" y="55"/>
                  </a:lnTo>
                  <a:lnTo>
                    <a:pt x="41" y="55"/>
                  </a:lnTo>
                  <a:lnTo>
                    <a:pt x="38" y="54"/>
                  </a:lnTo>
                  <a:lnTo>
                    <a:pt x="37" y="54"/>
                  </a:lnTo>
                  <a:lnTo>
                    <a:pt x="36" y="54"/>
                  </a:lnTo>
                  <a:lnTo>
                    <a:pt x="35" y="53"/>
                  </a:lnTo>
                  <a:lnTo>
                    <a:pt x="35" y="52"/>
                  </a:lnTo>
                  <a:lnTo>
                    <a:pt x="35" y="50"/>
                  </a:lnTo>
                  <a:lnTo>
                    <a:pt x="34" y="50"/>
                  </a:lnTo>
                  <a:lnTo>
                    <a:pt x="33" y="49"/>
                  </a:lnTo>
                  <a:lnTo>
                    <a:pt x="33" y="48"/>
                  </a:lnTo>
                  <a:lnTo>
                    <a:pt x="32" y="47"/>
                  </a:lnTo>
                  <a:lnTo>
                    <a:pt x="31" y="46"/>
                  </a:lnTo>
                  <a:lnTo>
                    <a:pt x="30" y="45"/>
                  </a:lnTo>
                  <a:lnTo>
                    <a:pt x="31" y="44"/>
                  </a:lnTo>
                  <a:lnTo>
                    <a:pt x="32" y="44"/>
                  </a:lnTo>
                  <a:lnTo>
                    <a:pt x="32" y="43"/>
                  </a:lnTo>
                  <a:lnTo>
                    <a:pt x="32" y="42"/>
                  </a:lnTo>
                  <a:lnTo>
                    <a:pt x="32" y="41"/>
                  </a:lnTo>
                  <a:lnTo>
                    <a:pt x="33" y="41"/>
                  </a:lnTo>
                  <a:lnTo>
                    <a:pt x="35" y="41"/>
                  </a:lnTo>
                  <a:lnTo>
                    <a:pt x="36" y="40"/>
                  </a:lnTo>
                  <a:lnTo>
                    <a:pt x="37" y="40"/>
                  </a:lnTo>
                  <a:lnTo>
                    <a:pt x="38" y="40"/>
                  </a:lnTo>
                  <a:lnTo>
                    <a:pt x="39" y="41"/>
                  </a:lnTo>
                  <a:lnTo>
                    <a:pt x="40" y="41"/>
                  </a:lnTo>
                  <a:lnTo>
                    <a:pt x="40" y="42"/>
                  </a:lnTo>
                  <a:lnTo>
                    <a:pt x="41" y="42"/>
                  </a:lnTo>
                  <a:lnTo>
                    <a:pt x="42" y="42"/>
                  </a:lnTo>
                  <a:lnTo>
                    <a:pt x="43" y="42"/>
                  </a:lnTo>
                  <a:lnTo>
                    <a:pt x="44" y="42"/>
                  </a:lnTo>
                  <a:lnTo>
                    <a:pt x="45" y="42"/>
                  </a:lnTo>
                  <a:lnTo>
                    <a:pt x="46" y="43"/>
                  </a:lnTo>
                  <a:lnTo>
                    <a:pt x="47" y="43"/>
                  </a:lnTo>
                  <a:lnTo>
                    <a:pt x="48" y="43"/>
                  </a:lnTo>
                  <a:lnTo>
                    <a:pt x="49" y="43"/>
                  </a:lnTo>
                  <a:lnTo>
                    <a:pt x="50" y="43"/>
                  </a:lnTo>
                  <a:lnTo>
                    <a:pt x="51" y="43"/>
                  </a:lnTo>
                  <a:lnTo>
                    <a:pt x="52" y="44"/>
                  </a:lnTo>
                  <a:lnTo>
                    <a:pt x="56" y="44"/>
                  </a:lnTo>
                  <a:lnTo>
                    <a:pt x="57" y="44"/>
                  </a:lnTo>
                  <a:lnTo>
                    <a:pt x="58" y="45"/>
                  </a:lnTo>
                  <a:lnTo>
                    <a:pt x="59" y="45"/>
                  </a:lnTo>
                  <a:lnTo>
                    <a:pt x="60" y="45"/>
                  </a:lnTo>
                  <a:lnTo>
                    <a:pt x="61" y="44"/>
                  </a:lnTo>
                  <a:lnTo>
                    <a:pt x="62" y="45"/>
                  </a:lnTo>
                  <a:lnTo>
                    <a:pt x="62" y="44"/>
                  </a:lnTo>
                  <a:lnTo>
                    <a:pt x="63" y="44"/>
                  </a:lnTo>
                  <a:lnTo>
                    <a:pt x="64" y="44"/>
                  </a:lnTo>
                  <a:lnTo>
                    <a:pt x="66" y="44"/>
                  </a:lnTo>
                  <a:lnTo>
                    <a:pt x="67" y="44"/>
                  </a:lnTo>
                  <a:lnTo>
                    <a:pt x="68" y="44"/>
                  </a:lnTo>
                  <a:lnTo>
                    <a:pt x="69" y="44"/>
                  </a:lnTo>
                  <a:lnTo>
                    <a:pt x="71" y="44"/>
                  </a:lnTo>
                  <a:lnTo>
                    <a:pt x="72" y="44"/>
                  </a:lnTo>
                  <a:lnTo>
                    <a:pt x="73" y="44"/>
                  </a:lnTo>
                  <a:lnTo>
                    <a:pt x="74" y="43"/>
                  </a:lnTo>
                  <a:lnTo>
                    <a:pt x="75" y="43"/>
                  </a:lnTo>
                  <a:lnTo>
                    <a:pt x="76" y="43"/>
                  </a:lnTo>
                  <a:lnTo>
                    <a:pt x="77" y="43"/>
                  </a:lnTo>
                  <a:lnTo>
                    <a:pt x="78" y="43"/>
                  </a:lnTo>
                  <a:lnTo>
                    <a:pt x="79" y="43"/>
                  </a:lnTo>
                  <a:lnTo>
                    <a:pt x="79" y="42"/>
                  </a:lnTo>
                  <a:lnTo>
                    <a:pt x="80" y="42"/>
                  </a:lnTo>
                  <a:lnTo>
                    <a:pt x="81" y="41"/>
                  </a:lnTo>
                  <a:lnTo>
                    <a:pt x="82" y="41"/>
                  </a:lnTo>
                  <a:lnTo>
                    <a:pt x="83" y="41"/>
                  </a:lnTo>
                  <a:lnTo>
                    <a:pt x="84" y="41"/>
                  </a:lnTo>
                  <a:lnTo>
                    <a:pt x="85" y="40"/>
                  </a:lnTo>
                  <a:lnTo>
                    <a:pt x="86" y="40"/>
                  </a:lnTo>
                  <a:lnTo>
                    <a:pt x="87" y="39"/>
                  </a:lnTo>
                  <a:lnTo>
                    <a:pt x="87" y="38"/>
                  </a:lnTo>
                  <a:lnTo>
                    <a:pt x="88" y="37"/>
                  </a:lnTo>
                  <a:lnTo>
                    <a:pt x="89" y="36"/>
                  </a:lnTo>
                  <a:lnTo>
                    <a:pt x="89" y="35"/>
                  </a:lnTo>
                  <a:lnTo>
                    <a:pt x="89" y="34"/>
                  </a:lnTo>
                  <a:lnTo>
                    <a:pt x="89" y="33"/>
                  </a:lnTo>
                  <a:lnTo>
                    <a:pt x="89" y="32"/>
                  </a:lnTo>
                  <a:lnTo>
                    <a:pt x="90" y="31"/>
                  </a:lnTo>
                  <a:lnTo>
                    <a:pt x="90" y="30"/>
                  </a:lnTo>
                  <a:lnTo>
                    <a:pt x="91" y="29"/>
                  </a:lnTo>
                  <a:lnTo>
                    <a:pt x="91" y="28"/>
                  </a:lnTo>
                  <a:lnTo>
                    <a:pt x="91" y="27"/>
                  </a:lnTo>
                  <a:lnTo>
                    <a:pt x="90" y="27"/>
                  </a:lnTo>
                  <a:lnTo>
                    <a:pt x="89" y="26"/>
                  </a:lnTo>
                  <a:lnTo>
                    <a:pt x="88" y="26"/>
                  </a:lnTo>
                  <a:lnTo>
                    <a:pt x="87" y="26"/>
                  </a:lnTo>
                  <a:lnTo>
                    <a:pt x="87" y="25"/>
                  </a:lnTo>
                  <a:lnTo>
                    <a:pt x="86" y="25"/>
                  </a:lnTo>
                  <a:lnTo>
                    <a:pt x="86" y="24"/>
                  </a:lnTo>
                  <a:lnTo>
                    <a:pt x="85" y="24"/>
                  </a:lnTo>
                  <a:lnTo>
                    <a:pt x="85" y="23"/>
                  </a:lnTo>
                  <a:lnTo>
                    <a:pt x="84" y="23"/>
                  </a:lnTo>
                  <a:lnTo>
                    <a:pt x="83" y="23"/>
                  </a:lnTo>
                  <a:lnTo>
                    <a:pt x="83" y="22"/>
                  </a:lnTo>
                  <a:lnTo>
                    <a:pt x="82" y="21"/>
                  </a:lnTo>
                  <a:lnTo>
                    <a:pt x="82" y="20"/>
                  </a:lnTo>
                  <a:lnTo>
                    <a:pt x="82" y="19"/>
                  </a:lnTo>
                  <a:lnTo>
                    <a:pt x="83" y="18"/>
                  </a:lnTo>
                  <a:lnTo>
                    <a:pt x="84" y="18"/>
                  </a:lnTo>
                  <a:lnTo>
                    <a:pt x="85" y="18"/>
                  </a:lnTo>
                  <a:lnTo>
                    <a:pt x="86" y="18"/>
                  </a:lnTo>
                  <a:lnTo>
                    <a:pt x="87" y="18"/>
                  </a:lnTo>
                  <a:lnTo>
                    <a:pt x="88" y="18"/>
                  </a:lnTo>
                  <a:lnTo>
                    <a:pt x="88" y="17"/>
                  </a:lnTo>
                  <a:lnTo>
                    <a:pt x="88" y="16"/>
                  </a:lnTo>
                  <a:lnTo>
                    <a:pt x="88" y="15"/>
                  </a:lnTo>
                  <a:lnTo>
                    <a:pt x="88" y="14"/>
                  </a:lnTo>
                  <a:lnTo>
                    <a:pt x="87" y="14"/>
                  </a:lnTo>
                  <a:lnTo>
                    <a:pt x="87" y="13"/>
                  </a:lnTo>
                  <a:lnTo>
                    <a:pt x="88" y="13"/>
                  </a:lnTo>
                  <a:lnTo>
                    <a:pt x="88" y="12"/>
                  </a:lnTo>
                  <a:lnTo>
                    <a:pt x="88" y="11"/>
                  </a:lnTo>
                  <a:lnTo>
                    <a:pt x="89" y="10"/>
                  </a:lnTo>
                  <a:lnTo>
                    <a:pt x="90" y="10"/>
                  </a:lnTo>
                  <a:lnTo>
                    <a:pt x="91" y="10"/>
                  </a:lnTo>
                  <a:lnTo>
                    <a:pt x="91" y="9"/>
                  </a:lnTo>
                  <a:lnTo>
                    <a:pt x="92" y="9"/>
                  </a:lnTo>
                  <a:lnTo>
                    <a:pt x="93" y="9"/>
                  </a:lnTo>
                  <a:lnTo>
                    <a:pt x="94" y="8"/>
                  </a:lnTo>
                  <a:lnTo>
                    <a:pt x="95" y="7"/>
                  </a:lnTo>
                  <a:lnTo>
                    <a:pt x="96" y="6"/>
                  </a:lnTo>
                  <a:lnTo>
                    <a:pt x="97" y="5"/>
                  </a:lnTo>
                  <a:lnTo>
                    <a:pt x="97" y="4"/>
                  </a:lnTo>
                  <a:lnTo>
                    <a:pt x="97" y="3"/>
                  </a:lnTo>
                  <a:lnTo>
                    <a:pt x="98" y="3"/>
                  </a:lnTo>
                  <a:lnTo>
                    <a:pt x="98" y="2"/>
                  </a:lnTo>
                  <a:lnTo>
                    <a:pt x="99" y="2"/>
                  </a:lnTo>
                  <a:lnTo>
                    <a:pt x="100" y="1"/>
                  </a:lnTo>
                  <a:lnTo>
                    <a:pt x="101" y="1"/>
                  </a:lnTo>
                  <a:lnTo>
                    <a:pt x="102" y="1"/>
                  </a:lnTo>
                  <a:lnTo>
                    <a:pt x="103" y="1"/>
                  </a:lnTo>
                  <a:lnTo>
                    <a:pt x="103" y="0"/>
                  </a:lnTo>
                  <a:lnTo>
                    <a:pt x="104" y="0"/>
                  </a:lnTo>
                  <a:lnTo>
                    <a:pt x="105" y="0"/>
                  </a:lnTo>
                  <a:close/>
                </a:path>
              </a:pathLst>
            </a:custGeom>
            <a:noFill/>
            <a:ln w="1">
              <a:solidFill>
                <a:srgbClr val="d3d3d3"/>
              </a:solidFill>
            </a:ln>
          </p:spPr>
          <p:style>
            <a:lnRef idx="0"/>
            <a:fillRef idx="0"/>
            <a:effectRef idx="0"/>
            <a:fontRef idx="minor"/>
          </p:style>
        </p:sp>
        <p:sp>
          <p:nvSpPr>
            <p:cNvPr id="353" name="Freeform 58"/>
            <p:cNvSpPr/>
            <p:nvPr/>
          </p:nvSpPr>
          <p:spPr>
            <a:xfrm>
              <a:off x="38520" y="2186640"/>
              <a:ext cx="3291480" cy="2453040"/>
            </a:xfrm>
            <a:custGeom>
              <a:avLst/>
              <a:gdLst/>
              <a:ahLst/>
              <a:rect l="l" t="t" r="r" b="b"/>
              <a:pathLst>
                <a:path w="432" h="322">
                  <a:moveTo>
                    <a:pt x="388" y="7"/>
                  </a:moveTo>
                  <a:lnTo>
                    <a:pt x="389" y="7"/>
                  </a:lnTo>
                  <a:lnTo>
                    <a:pt x="390" y="6"/>
                  </a:lnTo>
                  <a:lnTo>
                    <a:pt x="391" y="7"/>
                  </a:lnTo>
                  <a:lnTo>
                    <a:pt x="392" y="7"/>
                  </a:lnTo>
                  <a:lnTo>
                    <a:pt x="393" y="7"/>
                  </a:lnTo>
                  <a:lnTo>
                    <a:pt x="394" y="7"/>
                  </a:lnTo>
                  <a:lnTo>
                    <a:pt x="394" y="6"/>
                  </a:lnTo>
                  <a:lnTo>
                    <a:pt x="395" y="6"/>
                  </a:lnTo>
                  <a:lnTo>
                    <a:pt x="396" y="6"/>
                  </a:lnTo>
                  <a:lnTo>
                    <a:pt x="397" y="6"/>
                  </a:lnTo>
                  <a:lnTo>
                    <a:pt x="398" y="6"/>
                  </a:lnTo>
                  <a:lnTo>
                    <a:pt x="399" y="6"/>
                  </a:lnTo>
                  <a:lnTo>
                    <a:pt x="400" y="6"/>
                  </a:lnTo>
                  <a:lnTo>
                    <a:pt x="401" y="6"/>
                  </a:lnTo>
                  <a:lnTo>
                    <a:pt x="402" y="5"/>
                  </a:lnTo>
                  <a:lnTo>
                    <a:pt x="403" y="5"/>
                  </a:lnTo>
                  <a:lnTo>
                    <a:pt x="403" y="4"/>
                  </a:lnTo>
                  <a:lnTo>
                    <a:pt x="404" y="4"/>
                  </a:lnTo>
                  <a:lnTo>
                    <a:pt x="405" y="3"/>
                  </a:lnTo>
                  <a:lnTo>
                    <a:pt x="405" y="2"/>
                  </a:lnTo>
                  <a:lnTo>
                    <a:pt x="406" y="2"/>
                  </a:lnTo>
                  <a:lnTo>
                    <a:pt x="407" y="2"/>
                  </a:lnTo>
                  <a:lnTo>
                    <a:pt x="407" y="1"/>
                  </a:lnTo>
                  <a:lnTo>
                    <a:pt x="408" y="1"/>
                  </a:lnTo>
                  <a:lnTo>
                    <a:pt x="409" y="1"/>
                  </a:lnTo>
                  <a:lnTo>
                    <a:pt x="410" y="1"/>
                  </a:lnTo>
                  <a:lnTo>
                    <a:pt x="410" y="0"/>
                  </a:lnTo>
                  <a:lnTo>
                    <a:pt x="411" y="0"/>
                  </a:lnTo>
                  <a:lnTo>
                    <a:pt x="412" y="0"/>
                  </a:lnTo>
                  <a:lnTo>
                    <a:pt x="413" y="0"/>
                  </a:lnTo>
                  <a:lnTo>
                    <a:pt x="414" y="0"/>
                  </a:lnTo>
                  <a:lnTo>
                    <a:pt x="414" y="1"/>
                  </a:lnTo>
                  <a:lnTo>
                    <a:pt x="413" y="1"/>
                  </a:lnTo>
                  <a:lnTo>
                    <a:pt x="413" y="2"/>
                  </a:lnTo>
                  <a:lnTo>
                    <a:pt x="413" y="3"/>
                  </a:lnTo>
                  <a:lnTo>
                    <a:pt x="413" y="4"/>
                  </a:lnTo>
                  <a:lnTo>
                    <a:pt x="412" y="4"/>
                  </a:lnTo>
                  <a:lnTo>
                    <a:pt x="412" y="5"/>
                  </a:lnTo>
                  <a:lnTo>
                    <a:pt x="413" y="5"/>
                  </a:lnTo>
                  <a:lnTo>
                    <a:pt x="414" y="5"/>
                  </a:lnTo>
                  <a:lnTo>
                    <a:pt x="415" y="6"/>
                  </a:lnTo>
                  <a:lnTo>
                    <a:pt x="416" y="6"/>
                  </a:lnTo>
                  <a:lnTo>
                    <a:pt x="415" y="7"/>
                  </a:lnTo>
                  <a:lnTo>
                    <a:pt x="415" y="8"/>
                  </a:lnTo>
                  <a:lnTo>
                    <a:pt x="414" y="9"/>
                  </a:lnTo>
                  <a:lnTo>
                    <a:pt x="414" y="10"/>
                  </a:lnTo>
                  <a:lnTo>
                    <a:pt x="415" y="10"/>
                  </a:lnTo>
                  <a:lnTo>
                    <a:pt x="416" y="10"/>
                  </a:lnTo>
                  <a:lnTo>
                    <a:pt x="416" y="9"/>
                  </a:lnTo>
                  <a:lnTo>
                    <a:pt x="417" y="9"/>
                  </a:lnTo>
                  <a:lnTo>
                    <a:pt x="417" y="8"/>
                  </a:lnTo>
                  <a:lnTo>
                    <a:pt x="418" y="8"/>
                  </a:lnTo>
                  <a:lnTo>
                    <a:pt x="419" y="8"/>
                  </a:lnTo>
                  <a:lnTo>
                    <a:pt x="419" y="9"/>
                  </a:lnTo>
                  <a:lnTo>
                    <a:pt x="419" y="10"/>
                  </a:lnTo>
                  <a:lnTo>
                    <a:pt x="419" y="11"/>
                  </a:lnTo>
                  <a:lnTo>
                    <a:pt x="418" y="11"/>
                  </a:lnTo>
                  <a:lnTo>
                    <a:pt x="418" y="12"/>
                  </a:lnTo>
                  <a:lnTo>
                    <a:pt x="418" y="13"/>
                  </a:lnTo>
                  <a:lnTo>
                    <a:pt x="419" y="13"/>
                  </a:lnTo>
                  <a:lnTo>
                    <a:pt x="419" y="14"/>
                  </a:lnTo>
                  <a:lnTo>
                    <a:pt x="418" y="15"/>
                  </a:lnTo>
                  <a:lnTo>
                    <a:pt x="418" y="16"/>
                  </a:lnTo>
                  <a:lnTo>
                    <a:pt x="419" y="16"/>
                  </a:lnTo>
                  <a:lnTo>
                    <a:pt x="419" y="17"/>
                  </a:lnTo>
                  <a:lnTo>
                    <a:pt x="419" y="18"/>
                  </a:lnTo>
                  <a:lnTo>
                    <a:pt x="419" y="19"/>
                  </a:lnTo>
                  <a:lnTo>
                    <a:pt x="419" y="20"/>
                  </a:lnTo>
                  <a:lnTo>
                    <a:pt x="419" y="21"/>
                  </a:lnTo>
                  <a:lnTo>
                    <a:pt x="419" y="22"/>
                  </a:lnTo>
                  <a:lnTo>
                    <a:pt x="418" y="23"/>
                  </a:lnTo>
                  <a:lnTo>
                    <a:pt x="418" y="24"/>
                  </a:lnTo>
                  <a:lnTo>
                    <a:pt x="418" y="25"/>
                  </a:lnTo>
                  <a:lnTo>
                    <a:pt x="418" y="26"/>
                  </a:lnTo>
                  <a:lnTo>
                    <a:pt x="419" y="26"/>
                  </a:lnTo>
                  <a:lnTo>
                    <a:pt x="419" y="27"/>
                  </a:lnTo>
                  <a:lnTo>
                    <a:pt x="420" y="27"/>
                  </a:lnTo>
                  <a:lnTo>
                    <a:pt x="421" y="26"/>
                  </a:lnTo>
                  <a:lnTo>
                    <a:pt x="421" y="27"/>
                  </a:lnTo>
                  <a:lnTo>
                    <a:pt x="421" y="28"/>
                  </a:lnTo>
                  <a:lnTo>
                    <a:pt x="421" y="29"/>
                  </a:lnTo>
                  <a:lnTo>
                    <a:pt x="421" y="30"/>
                  </a:lnTo>
                  <a:lnTo>
                    <a:pt x="421" y="31"/>
                  </a:lnTo>
                  <a:lnTo>
                    <a:pt x="422" y="31"/>
                  </a:lnTo>
                  <a:lnTo>
                    <a:pt x="423" y="31"/>
                  </a:lnTo>
                  <a:lnTo>
                    <a:pt x="424" y="30"/>
                  </a:lnTo>
                  <a:lnTo>
                    <a:pt x="425" y="30"/>
                  </a:lnTo>
                  <a:lnTo>
                    <a:pt x="425" y="29"/>
                  </a:lnTo>
                  <a:lnTo>
                    <a:pt x="427" y="29"/>
                  </a:lnTo>
                  <a:lnTo>
                    <a:pt x="428" y="28"/>
                  </a:lnTo>
                  <a:lnTo>
                    <a:pt x="429" y="28"/>
                  </a:lnTo>
                  <a:lnTo>
                    <a:pt x="430" y="27"/>
                  </a:lnTo>
                  <a:lnTo>
                    <a:pt x="431" y="27"/>
                  </a:lnTo>
                  <a:lnTo>
                    <a:pt x="432" y="28"/>
                  </a:lnTo>
                  <a:lnTo>
                    <a:pt x="432" y="29"/>
                  </a:lnTo>
                  <a:lnTo>
                    <a:pt x="432" y="30"/>
                  </a:lnTo>
                  <a:lnTo>
                    <a:pt x="432" y="31"/>
                  </a:lnTo>
                  <a:lnTo>
                    <a:pt x="432" y="32"/>
                  </a:lnTo>
                  <a:lnTo>
                    <a:pt x="432" y="33"/>
                  </a:lnTo>
                  <a:lnTo>
                    <a:pt x="431" y="34"/>
                  </a:lnTo>
                  <a:lnTo>
                    <a:pt x="431" y="35"/>
                  </a:lnTo>
                  <a:lnTo>
                    <a:pt x="431" y="36"/>
                  </a:lnTo>
                  <a:lnTo>
                    <a:pt x="431" y="37"/>
                  </a:lnTo>
                  <a:lnTo>
                    <a:pt x="431" y="38"/>
                  </a:lnTo>
                  <a:lnTo>
                    <a:pt x="431" y="39"/>
                  </a:lnTo>
                  <a:lnTo>
                    <a:pt x="431" y="40"/>
                  </a:lnTo>
                  <a:lnTo>
                    <a:pt x="431" y="41"/>
                  </a:lnTo>
                  <a:lnTo>
                    <a:pt x="431" y="42"/>
                  </a:lnTo>
                  <a:lnTo>
                    <a:pt x="431" y="43"/>
                  </a:lnTo>
                  <a:lnTo>
                    <a:pt x="431" y="44"/>
                  </a:lnTo>
                  <a:lnTo>
                    <a:pt x="431" y="45"/>
                  </a:lnTo>
                  <a:lnTo>
                    <a:pt x="431" y="46"/>
                  </a:lnTo>
                  <a:lnTo>
                    <a:pt x="431" y="47"/>
                  </a:lnTo>
                  <a:lnTo>
                    <a:pt x="431" y="48"/>
                  </a:lnTo>
                  <a:lnTo>
                    <a:pt x="431" y="49"/>
                  </a:lnTo>
                  <a:lnTo>
                    <a:pt x="431" y="50"/>
                  </a:lnTo>
                  <a:lnTo>
                    <a:pt x="431" y="51"/>
                  </a:lnTo>
                  <a:lnTo>
                    <a:pt x="431" y="52"/>
                  </a:lnTo>
                  <a:lnTo>
                    <a:pt x="431" y="53"/>
                  </a:lnTo>
                  <a:lnTo>
                    <a:pt x="431" y="54"/>
                  </a:lnTo>
                  <a:lnTo>
                    <a:pt x="432" y="54"/>
                  </a:lnTo>
                  <a:lnTo>
                    <a:pt x="432" y="55"/>
                  </a:lnTo>
                  <a:lnTo>
                    <a:pt x="432" y="56"/>
                  </a:lnTo>
                  <a:lnTo>
                    <a:pt x="431" y="56"/>
                  </a:lnTo>
                  <a:lnTo>
                    <a:pt x="430" y="56"/>
                  </a:lnTo>
                  <a:lnTo>
                    <a:pt x="429" y="56"/>
                  </a:lnTo>
                  <a:lnTo>
                    <a:pt x="429" y="57"/>
                  </a:lnTo>
                  <a:lnTo>
                    <a:pt x="429" y="58"/>
                  </a:lnTo>
                  <a:lnTo>
                    <a:pt x="429" y="59"/>
                  </a:lnTo>
                  <a:lnTo>
                    <a:pt x="428" y="59"/>
                  </a:lnTo>
                  <a:lnTo>
                    <a:pt x="427" y="59"/>
                  </a:lnTo>
                  <a:lnTo>
                    <a:pt x="427" y="60"/>
                  </a:lnTo>
                  <a:lnTo>
                    <a:pt x="427" y="61"/>
                  </a:lnTo>
                  <a:lnTo>
                    <a:pt x="426" y="61"/>
                  </a:lnTo>
                  <a:lnTo>
                    <a:pt x="425" y="61"/>
                  </a:lnTo>
                  <a:lnTo>
                    <a:pt x="424" y="62"/>
                  </a:lnTo>
                  <a:lnTo>
                    <a:pt x="424" y="63"/>
                  </a:lnTo>
                  <a:lnTo>
                    <a:pt x="424" y="64"/>
                  </a:lnTo>
                  <a:lnTo>
                    <a:pt x="424" y="65"/>
                  </a:lnTo>
                  <a:lnTo>
                    <a:pt x="424" y="66"/>
                  </a:lnTo>
                  <a:lnTo>
                    <a:pt x="424" y="67"/>
                  </a:lnTo>
                  <a:lnTo>
                    <a:pt x="424" y="68"/>
                  </a:lnTo>
                  <a:lnTo>
                    <a:pt x="423" y="68"/>
                  </a:lnTo>
                  <a:lnTo>
                    <a:pt x="423" y="69"/>
                  </a:lnTo>
                  <a:lnTo>
                    <a:pt x="422" y="70"/>
                  </a:lnTo>
                  <a:lnTo>
                    <a:pt x="422" y="71"/>
                  </a:lnTo>
                  <a:lnTo>
                    <a:pt x="421" y="71"/>
                  </a:lnTo>
                  <a:lnTo>
                    <a:pt x="421" y="72"/>
                  </a:lnTo>
                  <a:lnTo>
                    <a:pt x="421" y="73"/>
                  </a:lnTo>
                  <a:lnTo>
                    <a:pt x="420" y="73"/>
                  </a:lnTo>
                  <a:lnTo>
                    <a:pt x="420" y="74"/>
                  </a:lnTo>
                  <a:lnTo>
                    <a:pt x="419" y="74"/>
                  </a:lnTo>
                  <a:lnTo>
                    <a:pt x="419" y="75"/>
                  </a:lnTo>
                  <a:lnTo>
                    <a:pt x="419" y="76"/>
                  </a:lnTo>
                  <a:lnTo>
                    <a:pt x="419" y="77"/>
                  </a:lnTo>
                  <a:lnTo>
                    <a:pt x="419" y="78"/>
                  </a:lnTo>
                  <a:lnTo>
                    <a:pt x="419" y="79"/>
                  </a:lnTo>
                  <a:lnTo>
                    <a:pt x="418" y="80"/>
                  </a:lnTo>
                  <a:lnTo>
                    <a:pt x="417" y="81"/>
                  </a:lnTo>
                  <a:lnTo>
                    <a:pt x="418" y="81"/>
                  </a:lnTo>
                  <a:lnTo>
                    <a:pt x="419" y="81"/>
                  </a:lnTo>
                  <a:lnTo>
                    <a:pt x="419" y="82"/>
                  </a:lnTo>
                  <a:lnTo>
                    <a:pt x="419" y="83"/>
                  </a:lnTo>
                  <a:lnTo>
                    <a:pt x="420" y="83"/>
                  </a:lnTo>
                  <a:lnTo>
                    <a:pt x="420" y="82"/>
                  </a:lnTo>
                  <a:lnTo>
                    <a:pt x="421" y="82"/>
                  </a:lnTo>
                  <a:lnTo>
                    <a:pt x="422" y="82"/>
                  </a:lnTo>
                  <a:lnTo>
                    <a:pt x="423" y="82"/>
                  </a:lnTo>
                  <a:lnTo>
                    <a:pt x="423" y="83"/>
                  </a:lnTo>
                  <a:lnTo>
                    <a:pt x="424" y="83"/>
                  </a:lnTo>
                  <a:lnTo>
                    <a:pt x="423" y="83"/>
                  </a:lnTo>
                  <a:lnTo>
                    <a:pt x="423" y="84"/>
                  </a:lnTo>
                  <a:lnTo>
                    <a:pt x="422" y="84"/>
                  </a:lnTo>
                  <a:lnTo>
                    <a:pt x="422" y="85"/>
                  </a:lnTo>
                  <a:lnTo>
                    <a:pt x="421" y="86"/>
                  </a:lnTo>
                  <a:lnTo>
                    <a:pt x="421" y="87"/>
                  </a:lnTo>
                  <a:lnTo>
                    <a:pt x="420" y="87"/>
                  </a:lnTo>
                  <a:lnTo>
                    <a:pt x="420" y="88"/>
                  </a:lnTo>
                  <a:lnTo>
                    <a:pt x="419" y="88"/>
                  </a:lnTo>
                  <a:lnTo>
                    <a:pt x="419" y="89"/>
                  </a:lnTo>
                  <a:lnTo>
                    <a:pt x="419" y="90"/>
                  </a:lnTo>
                  <a:lnTo>
                    <a:pt x="419" y="91"/>
                  </a:lnTo>
                  <a:lnTo>
                    <a:pt x="419" y="92"/>
                  </a:lnTo>
                  <a:lnTo>
                    <a:pt x="418" y="93"/>
                  </a:lnTo>
                  <a:lnTo>
                    <a:pt x="418" y="94"/>
                  </a:lnTo>
                  <a:lnTo>
                    <a:pt x="417" y="94"/>
                  </a:lnTo>
                  <a:lnTo>
                    <a:pt x="417" y="95"/>
                  </a:lnTo>
                  <a:lnTo>
                    <a:pt x="416" y="96"/>
                  </a:lnTo>
                  <a:lnTo>
                    <a:pt x="416" y="97"/>
                  </a:lnTo>
                  <a:lnTo>
                    <a:pt x="415" y="98"/>
                  </a:lnTo>
                  <a:lnTo>
                    <a:pt x="415" y="99"/>
                  </a:lnTo>
                  <a:lnTo>
                    <a:pt x="414" y="100"/>
                  </a:lnTo>
                  <a:lnTo>
                    <a:pt x="414" y="101"/>
                  </a:lnTo>
                  <a:lnTo>
                    <a:pt x="414" y="102"/>
                  </a:lnTo>
                  <a:lnTo>
                    <a:pt x="413" y="102"/>
                  </a:lnTo>
                  <a:lnTo>
                    <a:pt x="413" y="103"/>
                  </a:lnTo>
                  <a:lnTo>
                    <a:pt x="412" y="103"/>
                  </a:lnTo>
                  <a:lnTo>
                    <a:pt x="411" y="103"/>
                  </a:lnTo>
                  <a:lnTo>
                    <a:pt x="411" y="104"/>
                  </a:lnTo>
                  <a:lnTo>
                    <a:pt x="410" y="104"/>
                  </a:lnTo>
                  <a:lnTo>
                    <a:pt x="410" y="105"/>
                  </a:lnTo>
                  <a:lnTo>
                    <a:pt x="409" y="106"/>
                  </a:lnTo>
                  <a:lnTo>
                    <a:pt x="408" y="106"/>
                  </a:lnTo>
                  <a:lnTo>
                    <a:pt x="407" y="107"/>
                  </a:lnTo>
                  <a:lnTo>
                    <a:pt x="406" y="107"/>
                  </a:lnTo>
                  <a:lnTo>
                    <a:pt x="405" y="107"/>
                  </a:lnTo>
                  <a:lnTo>
                    <a:pt x="404" y="108"/>
                  </a:lnTo>
                  <a:lnTo>
                    <a:pt x="403" y="108"/>
                  </a:lnTo>
                  <a:lnTo>
                    <a:pt x="403" y="109"/>
                  </a:lnTo>
                  <a:lnTo>
                    <a:pt x="402" y="110"/>
                  </a:lnTo>
                  <a:lnTo>
                    <a:pt x="402" y="111"/>
                  </a:lnTo>
                  <a:lnTo>
                    <a:pt x="402" y="112"/>
                  </a:lnTo>
                  <a:lnTo>
                    <a:pt x="402" y="113"/>
                  </a:lnTo>
                  <a:lnTo>
                    <a:pt x="402" y="114"/>
                  </a:lnTo>
                  <a:lnTo>
                    <a:pt x="402" y="115"/>
                  </a:lnTo>
                  <a:lnTo>
                    <a:pt x="402" y="116"/>
                  </a:lnTo>
                  <a:lnTo>
                    <a:pt x="402" y="117"/>
                  </a:lnTo>
                  <a:lnTo>
                    <a:pt x="401" y="118"/>
                  </a:lnTo>
                  <a:lnTo>
                    <a:pt x="401" y="119"/>
                  </a:lnTo>
                  <a:lnTo>
                    <a:pt x="401" y="120"/>
                  </a:lnTo>
                  <a:lnTo>
                    <a:pt x="402" y="120"/>
                  </a:lnTo>
                  <a:lnTo>
                    <a:pt x="403" y="119"/>
                  </a:lnTo>
                  <a:lnTo>
                    <a:pt x="404" y="120"/>
                  </a:lnTo>
                  <a:lnTo>
                    <a:pt x="405" y="120"/>
                  </a:lnTo>
                  <a:lnTo>
                    <a:pt x="406" y="121"/>
                  </a:lnTo>
                  <a:lnTo>
                    <a:pt x="406" y="122"/>
                  </a:lnTo>
                  <a:lnTo>
                    <a:pt x="406" y="123"/>
                  </a:lnTo>
                  <a:lnTo>
                    <a:pt x="406" y="124"/>
                  </a:lnTo>
                  <a:lnTo>
                    <a:pt x="407" y="125"/>
                  </a:lnTo>
                  <a:lnTo>
                    <a:pt x="407" y="126"/>
                  </a:lnTo>
                  <a:lnTo>
                    <a:pt x="408" y="126"/>
                  </a:lnTo>
                  <a:lnTo>
                    <a:pt x="409" y="125"/>
                  </a:lnTo>
                  <a:lnTo>
                    <a:pt x="410" y="125"/>
                  </a:lnTo>
                  <a:lnTo>
                    <a:pt x="410" y="126"/>
                  </a:lnTo>
                  <a:lnTo>
                    <a:pt x="410" y="127"/>
                  </a:lnTo>
                  <a:lnTo>
                    <a:pt x="409" y="128"/>
                  </a:lnTo>
                  <a:lnTo>
                    <a:pt x="409" y="129"/>
                  </a:lnTo>
                  <a:lnTo>
                    <a:pt x="409" y="130"/>
                  </a:lnTo>
                  <a:lnTo>
                    <a:pt x="409" y="131"/>
                  </a:lnTo>
                  <a:lnTo>
                    <a:pt x="409" y="132"/>
                  </a:lnTo>
                  <a:lnTo>
                    <a:pt x="408" y="133"/>
                  </a:lnTo>
                  <a:lnTo>
                    <a:pt x="408" y="134"/>
                  </a:lnTo>
                  <a:lnTo>
                    <a:pt x="407" y="134"/>
                  </a:lnTo>
                  <a:lnTo>
                    <a:pt x="406" y="134"/>
                  </a:lnTo>
                  <a:lnTo>
                    <a:pt x="405" y="135"/>
                  </a:lnTo>
                  <a:lnTo>
                    <a:pt x="405" y="136"/>
                  </a:lnTo>
                  <a:lnTo>
                    <a:pt x="404" y="136"/>
                  </a:lnTo>
                  <a:lnTo>
                    <a:pt x="404" y="137"/>
                  </a:lnTo>
                  <a:lnTo>
                    <a:pt x="403" y="137"/>
                  </a:lnTo>
                  <a:lnTo>
                    <a:pt x="403" y="138"/>
                  </a:lnTo>
                  <a:lnTo>
                    <a:pt x="402" y="139"/>
                  </a:lnTo>
                  <a:lnTo>
                    <a:pt x="402" y="140"/>
                  </a:lnTo>
                  <a:lnTo>
                    <a:pt x="401" y="140"/>
                  </a:lnTo>
                  <a:lnTo>
                    <a:pt x="400" y="141"/>
                  </a:lnTo>
                  <a:lnTo>
                    <a:pt x="399" y="142"/>
                  </a:lnTo>
                  <a:lnTo>
                    <a:pt x="398" y="143"/>
                  </a:lnTo>
                  <a:lnTo>
                    <a:pt x="398" y="144"/>
                  </a:lnTo>
                  <a:lnTo>
                    <a:pt x="398" y="145"/>
                  </a:lnTo>
                  <a:lnTo>
                    <a:pt x="399" y="146"/>
                  </a:lnTo>
                  <a:lnTo>
                    <a:pt x="400" y="147"/>
                  </a:lnTo>
                  <a:lnTo>
                    <a:pt x="400" y="148"/>
                  </a:lnTo>
                  <a:lnTo>
                    <a:pt x="399" y="149"/>
                  </a:lnTo>
                  <a:lnTo>
                    <a:pt x="399" y="150"/>
                  </a:lnTo>
                  <a:lnTo>
                    <a:pt x="398" y="151"/>
                  </a:lnTo>
                  <a:lnTo>
                    <a:pt x="398" y="152"/>
                  </a:lnTo>
                  <a:lnTo>
                    <a:pt x="397" y="153"/>
                  </a:lnTo>
                  <a:lnTo>
                    <a:pt x="396" y="154"/>
                  </a:lnTo>
                  <a:lnTo>
                    <a:pt x="396" y="155"/>
                  </a:lnTo>
                  <a:lnTo>
                    <a:pt x="395" y="156"/>
                  </a:lnTo>
                  <a:lnTo>
                    <a:pt x="394" y="157"/>
                  </a:lnTo>
                  <a:lnTo>
                    <a:pt x="393" y="157"/>
                  </a:lnTo>
                  <a:lnTo>
                    <a:pt x="391" y="158"/>
                  </a:lnTo>
                  <a:lnTo>
                    <a:pt x="390" y="159"/>
                  </a:lnTo>
                  <a:lnTo>
                    <a:pt x="391" y="159"/>
                  </a:lnTo>
                  <a:lnTo>
                    <a:pt x="391" y="160"/>
                  </a:lnTo>
                  <a:lnTo>
                    <a:pt x="392" y="161"/>
                  </a:lnTo>
                  <a:lnTo>
                    <a:pt x="393" y="161"/>
                  </a:lnTo>
                  <a:lnTo>
                    <a:pt x="393" y="162"/>
                  </a:lnTo>
                  <a:lnTo>
                    <a:pt x="393" y="163"/>
                  </a:lnTo>
                  <a:lnTo>
                    <a:pt x="392" y="163"/>
                  </a:lnTo>
                  <a:lnTo>
                    <a:pt x="391" y="163"/>
                  </a:lnTo>
                  <a:lnTo>
                    <a:pt x="390" y="163"/>
                  </a:lnTo>
                  <a:lnTo>
                    <a:pt x="389" y="163"/>
                  </a:lnTo>
                  <a:lnTo>
                    <a:pt x="388" y="163"/>
                  </a:lnTo>
                  <a:lnTo>
                    <a:pt x="387" y="163"/>
                  </a:lnTo>
                  <a:lnTo>
                    <a:pt x="386" y="163"/>
                  </a:lnTo>
                  <a:lnTo>
                    <a:pt x="385" y="163"/>
                  </a:lnTo>
                  <a:lnTo>
                    <a:pt x="384" y="163"/>
                  </a:lnTo>
                  <a:lnTo>
                    <a:pt x="383" y="163"/>
                  </a:lnTo>
                  <a:lnTo>
                    <a:pt x="382" y="163"/>
                  </a:lnTo>
                  <a:lnTo>
                    <a:pt x="381" y="163"/>
                  </a:lnTo>
                  <a:lnTo>
                    <a:pt x="380" y="163"/>
                  </a:lnTo>
                  <a:lnTo>
                    <a:pt x="379" y="163"/>
                  </a:lnTo>
                  <a:lnTo>
                    <a:pt x="378" y="163"/>
                  </a:lnTo>
                  <a:lnTo>
                    <a:pt x="377" y="163"/>
                  </a:lnTo>
                  <a:lnTo>
                    <a:pt x="376" y="163"/>
                  </a:lnTo>
                  <a:lnTo>
                    <a:pt x="375" y="163"/>
                  </a:lnTo>
                  <a:lnTo>
                    <a:pt x="374" y="163"/>
                  </a:lnTo>
                  <a:lnTo>
                    <a:pt x="373" y="163"/>
                  </a:lnTo>
                  <a:lnTo>
                    <a:pt x="372" y="163"/>
                  </a:lnTo>
                  <a:lnTo>
                    <a:pt x="371" y="163"/>
                  </a:lnTo>
                  <a:lnTo>
                    <a:pt x="370" y="163"/>
                  </a:lnTo>
                  <a:lnTo>
                    <a:pt x="369" y="163"/>
                  </a:lnTo>
                  <a:lnTo>
                    <a:pt x="368" y="163"/>
                  </a:lnTo>
                  <a:lnTo>
                    <a:pt x="367" y="163"/>
                  </a:lnTo>
                  <a:lnTo>
                    <a:pt x="366" y="163"/>
                  </a:lnTo>
                  <a:lnTo>
                    <a:pt x="365" y="163"/>
                  </a:lnTo>
                  <a:lnTo>
                    <a:pt x="364" y="163"/>
                  </a:lnTo>
                  <a:lnTo>
                    <a:pt x="362" y="163"/>
                  </a:lnTo>
                  <a:lnTo>
                    <a:pt x="361" y="163"/>
                  </a:lnTo>
                  <a:lnTo>
                    <a:pt x="360" y="163"/>
                  </a:lnTo>
                  <a:lnTo>
                    <a:pt x="359" y="163"/>
                  </a:lnTo>
                  <a:lnTo>
                    <a:pt x="358" y="163"/>
                  </a:lnTo>
                  <a:lnTo>
                    <a:pt x="357" y="163"/>
                  </a:lnTo>
                  <a:lnTo>
                    <a:pt x="356" y="163"/>
                  </a:lnTo>
                  <a:lnTo>
                    <a:pt x="355" y="163"/>
                  </a:lnTo>
                  <a:lnTo>
                    <a:pt x="354" y="163"/>
                  </a:lnTo>
                  <a:lnTo>
                    <a:pt x="353" y="163"/>
                  </a:lnTo>
                  <a:lnTo>
                    <a:pt x="352" y="163"/>
                  </a:lnTo>
                  <a:lnTo>
                    <a:pt x="351" y="163"/>
                  </a:lnTo>
                  <a:lnTo>
                    <a:pt x="351" y="164"/>
                  </a:lnTo>
                  <a:lnTo>
                    <a:pt x="350" y="164"/>
                  </a:lnTo>
                  <a:lnTo>
                    <a:pt x="349" y="165"/>
                  </a:lnTo>
                  <a:lnTo>
                    <a:pt x="348" y="165"/>
                  </a:lnTo>
                  <a:lnTo>
                    <a:pt x="348" y="166"/>
                  </a:lnTo>
                  <a:lnTo>
                    <a:pt x="347" y="167"/>
                  </a:lnTo>
                  <a:lnTo>
                    <a:pt x="347" y="168"/>
                  </a:lnTo>
                  <a:lnTo>
                    <a:pt x="346" y="169"/>
                  </a:lnTo>
                  <a:lnTo>
                    <a:pt x="345" y="169"/>
                  </a:lnTo>
                  <a:lnTo>
                    <a:pt x="344" y="170"/>
                  </a:lnTo>
                  <a:lnTo>
                    <a:pt x="343" y="170"/>
                  </a:lnTo>
                  <a:lnTo>
                    <a:pt x="342" y="171"/>
                  </a:lnTo>
                  <a:lnTo>
                    <a:pt x="341" y="171"/>
                  </a:lnTo>
                  <a:lnTo>
                    <a:pt x="340" y="171"/>
                  </a:lnTo>
                  <a:lnTo>
                    <a:pt x="338" y="172"/>
                  </a:lnTo>
                  <a:lnTo>
                    <a:pt x="337" y="173"/>
                  </a:lnTo>
                  <a:lnTo>
                    <a:pt x="336" y="173"/>
                  </a:lnTo>
                  <a:lnTo>
                    <a:pt x="335" y="174"/>
                  </a:lnTo>
                  <a:lnTo>
                    <a:pt x="334" y="175"/>
                  </a:lnTo>
                  <a:lnTo>
                    <a:pt x="333" y="176"/>
                  </a:lnTo>
                  <a:lnTo>
                    <a:pt x="332" y="176"/>
                  </a:lnTo>
                  <a:lnTo>
                    <a:pt x="332" y="177"/>
                  </a:lnTo>
                  <a:lnTo>
                    <a:pt x="331" y="177"/>
                  </a:lnTo>
                  <a:lnTo>
                    <a:pt x="330" y="178"/>
                  </a:lnTo>
                  <a:lnTo>
                    <a:pt x="329" y="178"/>
                  </a:lnTo>
                  <a:lnTo>
                    <a:pt x="328" y="179"/>
                  </a:lnTo>
                  <a:lnTo>
                    <a:pt x="327" y="179"/>
                  </a:lnTo>
                  <a:lnTo>
                    <a:pt x="326" y="180"/>
                  </a:lnTo>
                  <a:lnTo>
                    <a:pt x="326" y="181"/>
                  </a:lnTo>
                  <a:lnTo>
                    <a:pt x="326" y="182"/>
                  </a:lnTo>
                  <a:lnTo>
                    <a:pt x="325" y="183"/>
                  </a:lnTo>
                  <a:lnTo>
                    <a:pt x="324" y="183"/>
                  </a:lnTo>
                  <a:lnTo>
                    <a:pt x="323" y="183"/>
                  </a:lnTo>
                  <a:lnTo>
                    <a:pt x="321" y="184"/>
                  </a:lnTo>
                  <a:lnTo>
                    <a:pt x="320" y="184"/>
                  </a:lnTo>
                  <a:lnTo>
                    <a:pt x="318" y="185"/>
                  </a:lnTo>
                  <a:lnTo>
                    <a:pt x="316" y="186"/>
                  </a:lnTo>
                  <a:lnTo>
                    <a:pt x="315" y="186"/>
                  </a:lnTo>
                  <a:lnTo>
                    <a:pt x="314" y="186"/>
                  </a:lnTo>
                  <a:lnTo>
                    <a:pt x="313" y="186"/>
                  </a:lnTo>
                  <a:lnTo>
                    <a:pt x="312" y="186"/>
                  </a:lnTo>
                  <a:lnTo>
                    <a:pt x="312" y="187"/>
                  </a:lnTo>
                  <a:lnTo>
                    <a:pt x="311" y="187"/>
                  </a:lnTo>
                  <a:lnTo>
                    <a:pt x="310" y="187"/>
                  </a:lnTo>
                  <a:lnTo>
                    <a:pt x="309" y="187"/>
                  </a:lnTo>
                  <a:lnTo>
                    <a:pt x="308" y="187"/>
                  </a:lnTo>
                  <a:lnTo>
                    <a:pt x="307" y="188"/>
                  </a:lnTo>
                  <a:lnTo>
                    <a:pt x="305" y="188"/>
                  </a:lnTo>
                  <a:lnTo>
                    <a:pt x="304" y="188"/>
                  </a:lnTo>
                  <a:lnTo>
                    <a:pt x="303" y="188"/>
                  </a:lnTo>
                  <a:lnTo>
                    <a:pt x="302" y="187"/>
                  </a:lnTo>
                  <a:lnTo>
                    <a:pt x="302" y="188"/>
                  </a:lnTo>
                  <a:lnTo>
                    <a:pt x="301" y="188"/>
                  </a:lnTo>
                  <a:lnTo>
                    <a:pt x="301" y="189"/>
                  </a:lnTo>
                  <a:lnTo>
                    <a:pt x="301" y="190"/>
                  </a:lnTo>
                  <a:lnTo>
                    <a:pt x="300" y="191"/>
                  </a:lnTo>
                  <a:lnTo>
                    <a:pt x="300" y="192"/>
                  </a:lnTo>
                  <a:lnTo>
                    <a:pt x="299" y="193"/>
                  </a:lnTo>
                  <a:lnTo>
                    <a:pt x="299" y="194"/>
                  </a:lnTo>
                  <a:lnTo>
                    <a:pt x="299" y="195"/>
                  </a:lnTo>
                  <a:lnTo>
                    <a:pt x="299" y="196"/>
                  </a:lnTo>
                  <a:lnTo>
                    <a:pt x="298" y="196"/>
                  </a:lnTo>
                  <a:lnTo>
                    <a:pt x="297" y="197"/>
                  </a:lnTo>
                  <a:lnTo>
                    <a:pt x="296" y="197"/>
                  </a:lnTo>
                  <a:lnTo>
                    <a:pt x="295" y="198"/>
                  </a:lnTo>
                  <a:lnTo>
                    <a:pt x="295" y="199"/>
                  </a:lnTo>
                  <a:lnTo>
                    <a:pt x="295" y="200"/>
                  </a:lnTo>
                  <a:lnTo>
                    <a:pt x="294" y="201"/>
                  </a:lnTo>
                  <a:lnTo>
                    <a:pt x="294" y="202"/>
                  </a:lnTo>
                  <a:lnTo>
                    <a:pt x="293" y="202"/>
                  </a:lnTo>
                  <a:lnTo>
                    <a:pt x="292" y="204"/>
                  </a:lnTo>
                  <a:lnTo>
                    <a:pt x="291" y="205"/>
                  </a:lnTo>
                  <a:lnTo>
                    <a:pt x="291" y="206"/>
                  </a:lnTo>
                  <a:lnTo>
                    <a:pt x="291" y="207"/>
                  </a:lnTo>
                  <a:lnTo>
                    <a:pt x="291" y="208"/>
                  </a:lnTo>
                  <a:lnTo>
                    <a:pt x="291" y="209"/>
                  </a:lnTo>
                  <a:lnTo>
                    <a:pt x="290" y="210"/>
                  </a:lnTo>
                  <a:lnTo>
                    <a:pt x="290" y="212"/>
                  </a:lnTo>
                  <a:lnTo>
                    <a:pt x="289" y="213"/>
                  </a:lnTo>
                  <a:lnTo>
                    <a:pt x="289" y="214"/>
                  </a:lnTo>
                  <a:lnTo>
                    <a:pt x="289" y="215"/>
                  </a:lnTo>
                  <a:lnTo>
                    <a:pt x="289" y="216"/>
                  </a:lnTo>
                  <a:lnTo>
                    <a:pt x="289" y="217"/>
                  </a:lnTo>
                  <a:lnTo>
                    <a:pt x="290" y="218"/>
                  </a:lnTo>
                  <a:lnTo>
                    <a:pt x="290" y="219"/>
                  </a:lnTo>
                  <a:lnTo>
                    <a:pt x="290" y="220"/>
                  </a:lnTo>
                  <a:lnTo>
                    <a:pt x="290" y="221"/>
                  </a:lnTo>
                  <a:lnTo>
                    <a:pt x="290" y="222"/>
                  </a:lnTo>
                  <a:lnTo>
                    <a:pt x="290" y="223"/>
                  </a:lnTo>
                  <a:lnTo>
                    <a:pt x="290" y="225"/>
                  </a:lnTo>
                  <a:lnTo>
                    <a:pt x="290" y="226"/>
                  </a:lnTo>
                  <a:lnTo>
                    <a:pt x="289" y="226"/>
                  </a:lnTo>
                  <a:lnTo>
                    <a:pt x="289" y="227"/>
                  </a:lnTo>
                  <a:lnTo>
                    <a:pt x="289" y="228"/>
                  </a:lnTo>
                  <a:lnTo>
                    <a:pt x="290" y="229"/>
                  </a:lnTo>
                  <a:lnTo>
                    <a:pt x="289" y="230"/>
                  </a:lnTo>
                  <a:lnTo>
                    <a:pt x="289" y="231"/>
                  </a:lnTo>
                  <a:lnTo>
                    <a:pt x="289" y="232"/>
                  </a:lnTo>
                  <a:lnTo>
                    <a:pt x="289" y="233"/>
                  </a:lnTo>
                  <a:lnTo>
                    <a:pt x="289" y="234"/>
                  </a:lnTo>
                  <a:lnTo>
                    <a:pt x="289" y="236"/>
                  </a:lnTo>
                  <a:lnTo>
                    <a:pt x="289" y="237"/>
                  </a:lnTo>
                  <a:lnTo>
                    <a:pt x="289" y="238"/>
                  </a:lnTo>
                  <a:lnTo>
                    <a:pt x="289" y="239"/>
                  </a:lnTo>
                  <a:lnTo>
                    <a:pt x="289" y="240"/>
                  </a:lnTo>
                  <a:lnTo>
                    <a:pt x="289" y="241"/>
                  </a:lnTo>
                  <a:lnTo>
                    <a:pt x="289" y="242"/>
                  </a:lnTo>
                  <a:lnTo>
                    <a:pt x="289" y="243"/>
                  </a:lnTo>
                  <a:lnTo>
                    <a:pt x="289" y="244"/>
                  </a:lnTo>
                  <a:lnTo>
                    <a:pt x="289" y="245"/>
                  </a:lnTo>
                  <a:lnTo>
                    <a:pt x="289" y="246"/>
                  </a:lnTo>
                  <a:lnTo>
                    <a:pt x="290" y="247"/>
                  </a:lnTo>
                  <a:lnTo>
                    <a:pt x="290" y="248"/>
                  </a:lnTo>
                  <a:lnTo>
                    <a:pt x="291" y="249"/>
                  </a:lnTo>
                  <a:lnTo>
                    <a:pt x="291" y="250"/>
                  </a:lnTo>
                  <a:lnTo>
                    <a:pt x="291" y="251"/>
                  </a:lnTo>
                  <a:lnTo>
                    <a:pt x="292" y="251"/>
                  </a:lnTo>
                  <a:lnTo>
                    <a:pt x="292" y="252"/>
                  </a:lnTo>
                  <a:lnTo>
                    <a:pt x="293" y="252"/>
                  </a:lnTo>
                  <a:lnTo>
                    <a:pt x="293" y="253"/>
                  </a:lnTo>
                  <a:lnTo>
                    <a:pt x="294" y="254"/>
                  </a:lnTo>
                  <a:lnTo>
                    <a:pt x="295" y="255"/>
                  </a:lnTo>
                  <a:lnTo>
                    <a:pt x="295" y="256"/>
                  </a:lnTo>
                  <a:lnTo>
                    <a:pt x="295" y="257"/>
                  </a:lnTo>
                  <a:lnTo>
                    <a:pt x="296" y="258"/>
                  </a:lnTo>
                  <a:lnTo>
                    <a:pt x="296" y="259"/>
                  </a:lnTo>
                  <a:lnTo>
                    <a:pt x="296" y="260"/>
                  </a:lnTo>
                  <a:lnTo>
                    <a:pt x="297" y="260"/>
                  </a:lnTo>
                  <a:lnTo>
                    <a:pt x="298" y="261"/>
                  </a:lnTo>
                  <a:lnTo>
                    <a:pt x="298" y="262"/>
                  </a:lnTo>
                  <a:lnTo>
                    <a:pt x="299" y="263"/>
                  </a:lnTo>
                  <a:lnTo>
                    <a:pt x="300" y="264"/>
                  </a:lnTo>
                  <a:lnTo>
                    <a:pt x="300" y="265"/>
                  </a:lnTo>
                  <a:lnTo>
                    <a:pt x="301" y="266"/>
                  </a:lnTo>
                  <a:lnTo>
                    <a:pt x="302" y="268"/>
                  </a:lnTo>
                  <a:lnTo>
                    <a:pt x="302" y="269"/>
                  </a:lnTo>
                  <a:lnTo>
                    <a:pt x="302" y="270"/>
                  </a:lnTo>
                  <a:lnTo>
                    <a:pt x="302" y="271"/>
                  </a:lnTo>
                  <a:lnTo>
                    <a:pt x="301" y="272"/>
                  </a:lnTo>
                  <a:lnTo>
                    <a:pt x="301" y="274"/>
                  </a:lnTo>
                  <a:lnTo>
                    <a:pt x="301" y="275"/>
                  </a:lnTo>
                  <a:lnTo>
                    <a:pt x="301" y="276"/>
                  </a:lnTo>
                  <a:lnTo>
                    <a:pt x="301" y="277"/>
                  </a:lnTo>
                  <a:lnTo>
                    <a:pt x="301" y="279"/>
                  </a:lnTo>
                  <a:lnTo>
                    <a:pt x="301" y="281"/>
                  </a:lnTo>
                  <a:lnTo>
                    <a:pt x="301" y="282"/>
                  </a:lnTo>
                  <a:lnTo>
                    <a:pt x="300" y="282"/>
                  </a:lnTo>
                  <a:lnTo>
                    <a:pt x="300" y="283"/>
                  </a:lnTo>
                  <a:lnTo>
                    <a:pt x="299" y="284"/>
                  </a:lnTo>
                  <a:lnTo>
                    <a:pt x="298" y="285"/>
                  </a:lnTo>
                  <a:lnTo>
                    <a:pt x="298" y="286"/>
                  </a:lnTo>
                  <a:lnTo>
                    <a:pt x="298" y="287"/>
                  </a:lnTo>
                  <a:lnTo>
                    <a:pt x="297" y="287"/>
                  </a:lnTo>
                  <a:lnTo>
                    <a:pt x="297" y="288"/>
                  </a:lnTo>
                  <a:lnTo>
                    <a:pt x="297" y="289"/>
                  </a:lnTo>
                  <a:lnTo>
                    <a:pt x="297" y="290"/>
                  </a:lnTo>
                  <a:lnTo>
                    <a:pt x="296" y="290"/>
                  </a:lnTo>
                  <a:lnTo>
                    <a:pt x="296" y="291"/>
                  </a:lnTo>
                  <a:lnTo>
                    <a:pt x="295" y="292"/>
                  </a:lnTo>
                  <a:lnTo>
                    <a:pt x="294" y="292"/>
                  </a:lnTo>
                  <a:lnTo>
                    <a:pt x="293" y="293"/>
                  </a:lnTo>
                  <a:lnTo>
                    <a:pt x="292" y="293"/>
                  </a:lnTo>
                  <a:lnTo>
                    <a:pt x="292" y="294"/>
                  </a:lnTo>
                  <a:lnTo>
                    <a:pt x="291" y="294"/>
                  </a:lnTo>
                  <a:lnTo>
                    <a:pt x="291" y="295"/>
                  </a:lnTo>
                  <a:lnTo>
                    <a:pt x="290" y="296"/>
                  </a:lnTo>
                  <a:lnTo>
                    <a:pt x="290" y="297"/>
                  </a:lnTo>
                  <a:lnTo>
                    <a:pt x="289" y="298"/>
                  </a:lnTo>
                  <a:lnTo>
                    <a:pt x="289" y="299"/>
                  </a:lnTo>
                  <a:lnTo>
                    <a:pt x="289" y="300"/>
                  </a:lnTo>
                  <a:lnTo>
                    <a:pt x="289" y="301"/>
                  </a:lnTo>
                  <a:lnTo>
                    <a:pt x="288" y="301"/>
                  </a:lnTo>
                  <a:lnTo>
                    <a:pt x="288" y="302"/>
                  </a:lnTo>
                  <a:lnTo>
                    <a:pt x="287" y="303"/>
                  </a:lnTo>
                  <a:lnTo>
                    <a:pt x="287" y="304"/>
                  </a:lnTo>
                  <a:lnTo>
                    <a:pt x="286" y="304"/>
                  </a:lnTo>
                  <a:lnTo>
                    <a:pt x="286" y="305"/>
                  </a:lnTo>
                  <a:lnTo>
                    <a:pt x="285" y="306"/>
                  </a:lnTo>
                  <a:lnTo>
                    <a:pt x="284" y="307"/>
                  </a:lnTo>
                  <a:lnTo>
                    <a:pt x="283" y="307"/>
                  </a:lnTo>
                  <a:lnTo>
                    <a:pt x="282" y="308"/>
                  </a:lnTo>
                  <a:lnTo>
                    <a:pt x="282" y="309"/>
                  </a:lnTo>
                  <a:lnTo>
                    <a:pt x="282" y="310"/>
                  </a:lnTo>
                  <a:lnTo>
                    <a:pt x="281" y="311"/>
                  </a:lnTo>
                  <a:lnTo>
                    <a:pt x="281" y="312"/>
                  </a:lnTo>
                  <a:lnTo>
                    <a:pt x="280" y="313"/>
                  </a:lnTo>
                  <a:lnTo>
                    <a:pt x="279" y="314"/>
                  </a:lnTo>
                  <a:lnTo>
                    <a:pt x="277" y="315"/>
                  </a:lnTo>
                  <a:lnTo>
                    <a:pt x="276" y="316"/>
                  </a:lnTo>
                  <a:lnTo>
                    <a:pt x="275" y="317"/>
                  </a:lnTo>
                  <a:lnTo>
                    <a:pt x="274" y="317"/>
                  </a:lnTo>
                  <a:lnTo>
                    <a:pt x="273" y="318"/>
                  </a:lnTo>
                  <a:lnTo>
                    <a:pt x="272" y="318"/>
                  </a:lnTo>
                  <a:lnTo>
                    <a:pt x="271" y="319"/>
                  </a:lnTo>
                  <a:lnTo>
                    <a:pt x="271" y="320"/>
                  </a:lnTo>
                  <a:lnTo>
                    <a:pt x="270" y="320"/>
                  </a:lnTo>
                  <a:lnTo>
                    <a:pt x="269" y="320"/>
                  </a:lnTo>
                  <a:lnTo>
                    <a:pt x="269" y="321"/>
                  </a:lnTo>
                  <a:lnTo>
                    <a:pt x="268" y="321"/>
                  </a:lnTo>
                  <a:lnTo>
                    <a:pt x="267" y="322"/>
                  </a:lnTo>
                  <a:lnTo>
                    <a:pt x="266" y="322"/>
                  </a:lnTo>
                  <a:lnTo>
                    <a:pt x="265" y="322"/>
                  </a:lnTo>
                  <a:lnTo>
                    <a:pt x="265" y="321"/>
                  </a:lnTo>
                  <a:lnTo>
                    <a:pt x="265" y="320"/>
                  </a:lnTo>
                  <a:lnTo>
                    <a:pt x="266" y="320"/>
                  </a:lnTo>
                  <a:lnTo>
                    <a:pt x="266" y="319"/>
                  </a:lnTo>
                  <a:lnTo>
                    <a:pt x="266" y="318"/>
                  </a:lnTo>
                  <a:lnTo>
                    <a:pt x="266" y="317"/>
                  </a:lnTo>
                  <a:lnTo>
                    <a:pt x="267" y="316"/>
                  </a:lnTo>
                  <a:lnTo>
                    <a:pt x="267" y="315"/>
                  </a:lnTo>
                  <a:lnTo>
                    <a:pt x="267" y="314"/>
                  </a:lnTo>
                  <a:lnTo>
                    <a:pt x="267" y="313"/>
                  </a:lnTo>
                  <a:lnTo>
                    <a:pt x="267" y="312"/>
                  </a:lnTo>
                  <a:lnTo>
                    <a:pt x="268" y="312"/>
                  </a:lnTo>
                  <a:lnTo>
                    <a:pt x="268" y="311"/>
                  </a:lnTo>
                  <a:lnTo>
                    <a:pt x="268" y="310"/>
                  </a:lnTo>
                  <a:lnTo>
                    <a:pt x="268" y="309"/>
                  </a:lnTo>
                  <a:lnTo>
                    <a:pt x="267" y="308"/>
                  </a:lnTo>
                  <a:lnTo>
                    <a:pt x="267" y="307"/>
                  </a:lnTo>
                  <a:lnTo>
                    <a:pt x="266" y="307"/>
                  </a:lnTo>
                  <a:lnTo>
                    <a:pt x="266" y="306"/>
                  </a:lnTo>
                  <a:lnTo>
                    <a:pt x="265" y="305"/>
                  </a:lnTo>
                  <a:lnTo>
                    <a:pt x="264" y="304"/>
                  </a:lnTo>
                  <a:lnTo>
                    <a:pt x="263" y="304"/>
                  </a:lnTo>
                  <a:lnTo>
                    <a:pt x="262" y="303"/>
                  </a:lnTo>
                  <a:lnTo>
                    <a:pt x="261" y="302"/>
                  </a:lnTo>
                  <a:lnTo>
                    <a:pt x="260" y="302"/>
                  </a:lnTo>
                  <a:lnTo>
                    <a:pt x="260" y="301"/>
                  </a:lnTo>
                  <a:lnTo>
                    <a:pt x="259" y="301"/>
                  </a:lnTo>
                  <a:lnTo>
                    <a:pt x="258" y="300"/>
                  </a:lnTo>
                  <a:lnTo>
                    <a:pt x="258" y="299"/>
                  </a:lnTo>
                  <a:lnTo>
                    <a:pt x="257" y="299"/>
                  </a:lnTo>
                  <a:lnTo>
                    <a:pt x="256" y="298"/>
                  </a:lnTo>
                  <a:lnTo>
                    <a:pt x="255" y="298"/>
                  </a:lnTo>
                  <a:lnTo>
                    <a:pt x="254" y="297"/>
                  </a:lnTo>
                  <a:lnTo>
                    <a:pt x="253" y="297"/>
                  </a:lnTo>
                  <a:lnTo>
                    <a:pt x="252" y="297"/>
                  </a:lnTo>
                  <a:lnTo>
                    <a:pt x="251" y="296"/>
                  </a:lnTo>
                  <a:lnTo>
                    <a:pt x="250" y="296"/>
                  </a:lnTo>
                  <a:lnTo>
                    <a:pt x="249" y="296"/>
                  </a:lnTo>
                  <a:lnTo>
                    <a:pt x="248" y="296"/>
                  </a:lnTo>
                  <a:lnTo>
                    <a:pt x="247" y="296"/>
                  </a:lnTo>
                  <a:lnTo>
                    <a:pt x="246" y="296"/>
                  </a:lnTo>
                  <a:lnTo>
                    <a:pt x="245" y="296"/>
                  </a:lnTo>
                  <a:lnTo>
                    <a:pt x="244" y="297"/>
                  </a:lnTo>
                  <a:lnTo>
                    <a:pt x="243" y="297"/>
                  </a:lnTo>
                  <a:lnTo>
                    <a:pt x="242" y="297"/>
                  </a:lnTo>
                  <a:lnTo>
                    <a:pt x="241" y="297"/>
                  </a:lnTo>
                  <a:lnTo>
                    <a:pt x="240" y="297"/>
                  </a:lnTo>
                  <a:lnTo>
                    <a:pt x="239" y="297"/>
                  </a:lnTo>
                  <a:lnTo>
                    <a:pt x="238" y="297"/>
                  </a:lnTo>
                  <a:lnTo>
                    <a:pt x="237" y="297"/>
                  </a:lnTo>
                  <a:lnTo>
                    <a:pt x="237" y="298"/>
                  </a:lnTo>
                  <a:lnTo>
                    <a:pt x="236" y="298"/>
                  </a:lnTo>
                  <a:lnTo>
                    <a:pt x="235" y="298"/>
                  </a:lnTo>
                  <a:lnTo>
                    <a:pt x="234" y="298"/>
                  </a:lnTo>
                  <a:lnTo>
                    <a:pt x="233" y="298"/>
                  </a:lnTo>
                  <a:lnTo>
                    <a:pt x="232" y="298"/>
                  </a:lnTo>
                  <a:lnTo>
                    <a:pt x="231" y="298"/>
                  </a:lnTo>
                  <a:lnTo>
                    <a:pt x="230" y="298"/>
                  </a:lnTo>
                  <a:lnTo>
                    <a:pt x="228" y="298"/>
                  </a:lnTo>
                  <a:lnTo>
                    <a:pt x="227" y="298"/>
                  </a:lnTo>
                  <a:lnTo>
                    <a:pt x="226" y="298"/>
                  </a:lnTo>
                  <a:lnTo>
                    <a:pt x="225" y="299"/>
                  </a:lnTo>
                  <a:lnTo>
                    <a:pt x="224" y="300"/>
                  </a:lnTo>
                  <a:lnTo>
                    <a:pt x="223" y="300"/>
                  </a:lnTo>
                  <a:lnTo>
                    <a:pt x="222" y="300"/>
                  </a:lnTo>
                  <a:lnTo>
                    <a:pt x="221" y="300"/>
                  </a:lnTo>
                  <a:lnTo>
                    <a:pt x="220" y="300"/>
                  </a:lnTo>
                  <a:lnTo>
                    <a:pt x="220" y="301"/>
                  </a:lnTo>
                  <a:lnTo>
                    <a:pt x="219" y="301"/>
                  </a:lnTo>
                  <a:lnTo>
                    <a:pt x="218" y="301"/>
                  </a:lnTo>
                  <a:lnTo>
                    <a:pt x="216" y="301"/>
                  </a:lnTo>
                  <a:lnTo>
                    <a:pt x="215" y="301"/>
                  </a:lnTo>
                  <a:lnTo>
                    <a:pt x="215" y="300"/>
                  </a:lnTo>
                  <a:lnTo>
                    <a:pt x="214" y="300"/>
                  </a:lnTo>
                  <a:lnTo>
                    <a:pt x="213" y="300"/>
                  </a:lnTo>
                  <a:lnTo>
                    <a:pt x="212" y="300"/>
                  </a:lnTo>
                  <a:lnTo>
                    <a:pt x="211" y="299"/>
                  </a:lnTo>
                  <a:lnTo>
                    <a:pt x="210" y="299"/>
                  </a:lnTo>
                  <a:lnTo>
                    <a:pt x="209" y="299"/>
                  </a:lnTo>
                  <a:lnTo>
                    <a:pt x="208" y="300"/>
                  </a:lnTo>
                  <a:lnTo>
                    <a:pt x="207" y="300"/>
                  </a:lnTo>
                  <a:lnTo>
                    <a:pt x="206" y="300"/>
                  </a:lnTo>
                  <a:lnTo>
                    <a:pt x="206" y="299"/>
                  </a:lnTo>
                  <a:lnTo>
                    <a:pt x="205" y="299"/>
                  </a:lnTo>
                  <a:lnTo>
                    <a:pt x="204" y="299"/>
                  </a:lnTo>
                  <a:lnTo>
                    <a:pt x="203" y="299"/>
                  </a:lnTo>
                  <a:lnTo>
                    <a:pt x="202" y="300"/>
                  </a:lnTo>
                  <a:lnTo>
                    <a:pt x="202" y="301"/>
                  </a:lnTo>
                  <a:lnTo>
                    <a:pt x="202" y="302"/>
                  </a:lnTo>
                  <a:lnTo>
                    <a:pt x="203" y="302"/>
                  </a:lnTo>
                  <a:lnTo>
                    <a:pt x="202" y="303"/>
                  </a:lnTo>
                  <a:lnTo>
                    <a:pt x="202" y="304"/>
                  </a:lnTo>
                  <a:lnTo>
                    <a:pt x="201" y="304"/>
                  </a:lnTo>
                  <a:lnTo>
                    <a:pt x="200" y="304"/>
                  </a:lnTo>
                  <a:lnTo>
                    <a:pt x="199" y="304"/>
                  </a:lnTo>
                  <a:lnTo>
                    <a:pt x="198" y="304"/>
                  </a:lnTo>
                  <a:lnTo>
                    <a:pt x="197" y="304"/>
                  </a:lnTo>
                  <a:lnTo>
                    <a:pt x="196" y="304"/>
                  </a:lnTo>
                  <a:lnTo>
                    <a:pt x="195" y="304"/>
                  </a:lnTo>
                  <a:lnTo>
                    <a:pt x="195" y="303"/>
                  </a:lnTo>
                  <a:lnTo>
                    <a:pt x="194" y="303"/>
                  </a:lnTo>
                  <a:lnTo>
                    <a:pt x="193" y="303"/>
                  </a:lnTo>
                  <a:lnTo>
                    <a:pt x="192" y="303"/>
                  </a:lnTo>
                  <a:lnTo>
                    <a:pt x="191" y="303"/>
                  </a:lnTo>
                  <a:lnTo>
                    <a:pt x="190" y="303"/>
                  </a:lnTo>
                  <a:lnTo>
                    <a:pt x="189" y="303"/>
                  </a:lnTo>
                  <a:lnTo>
                    <a:pt x="188" y="303"/>
                  </a:lnTo>
                  <a:lnTo>
                    <a:pt x="187" y="303"/>
                  </a:lnTo>
                  <a:lnTo>
                    <a:pt x="186" y="303"/>
                  </a:lnTo>
                  <a:lnTo>
                    <a:pt x="185" y="303"/>
                  </a:lnTo>
                  <a:lnTo>
                    <a:pt x="184" y="303"/>
                  </a:lnTo>
                  <a:lnTo>
                    <a:pt x="183" y="303"/>
                  </a:lnTo>
                  <a:lnTo>
                    <a:pt x="182" y="303"/>
                  </a:lnTo>
                  <a:lnTo>
                    <a:pt x="181" y="303"/>
                  </a:lnTo>
                  <a:lnTo>
                    <a:pt x="180" y="303"/>
                  </a:lnTo>
                  <a:lnTo>
                    <a:pt x="179" y="304"/>
                  </a:lnTo>
                  <a:lnTo>
                    <a:pt x="178" y="304"/>
                  </a:lnTo>
                  <a:lnTo>
                    <a:pt x="177" y="304"/>
                  </a:lnTo>
                  <a:lnTo>
                    <a:pt x="176" y="304"/>
                  </a:lnTo>
                  <a:lnTo>
                    <a:pt x="175" y="305"/>
                  </a:lnTo>
                  <a:lnTo>
                    <a:pt x="175" y="306"/>
                  </a:lnTo>
                  <a:lnTo>
                    <a:pt x="175" y="307"/>
                  </a:lnTo>
                  <a:lnTo>
                    <a:pt x="175" y="308"/>
                  </a:lnTo>
                  <a:lnTo>
                    <a:pt x="176" y="308"/>
                  </a:lnTo>
                  <a:lnTo>
                    <a:pt x="177" y="308"/>
                  </a:lnTo>
                  <a:lnTo>
                    <a:pt x="177" y="309"/>
                  </a:lnTo>
                  <a:lnTo>
                    <a:pt x="178" y="308"/>
                  </a:lnTo>
                  <a:lnTo>
                    <a:pt x="178" y="309"/>
                  </a:lnTo>
                  <a:lnTo>
                    <a:pt x="178" y="310"/>
                  </a:lnTo>
                  <a:lnTo>
                    <a:pt x="176" y="311"/>
                  </a:lnTo>
                  <a:lnTo>
                    <a:pt x="175" y="311"/>
                  </a:lnTo>
                  <a:lnTo>
                    <a:pt x="174" y="311"/>
                  </a:lnTo>
                  <a:lnTo>
                    <a:pt x="173" y="311"/>
                  </a:lnTo>
                  <a:lnTo>
                    <a:pt x="172" y="311"/>
                  </a:lnTo>
                  <a:lnTo>
                    <a:pt x="172" y="310"/>
                  </a:lnTo>
                  <a:lnTo>
                    <a:pt x="172" y="309"/>
                  </a:lnTo>
                  <a:lnTo>
                    <a:pt x="173" y="308"/>
                  </a:lnTo>
                  <a:lnTo>
                    <a:pt x="173" y="307"/>
                  </a:lnTo>
                  <a:lnTo>
                    <a:pt x="173" y="306"/>
                  </a:lnTo>
                  <a:lnTo>
                    <a:pt x="172" y="306"/>
                  </a:lnTo>
                  <a:lnTo>
                    <a:pt x="171" y="306"/>
                  </a:lnTo>
                  <a:lnTo>
                    <a:pt x="170" y="305"/>
                  </a:lnTo>
                  <a:lnTo>
                    <a:pt x="170" y="306"/>
                  </a:lnTo>
                  <a:lnTo>
                    <a:pt x="169" y="306"/>
                  </a:lnTo>
                  <a:lnTo>
                    <a:pt x="168" y="306"/>
                  </a:lnTo>
                  <a:lnTo>
                    <a:pt x="167" y="306"/>
                  </a:lnTo>
                  <a:lnTo>
                    <a:pt x="166" y="307"/>
                  </a:lnTo>
                  <a:lnTo>
                    <a:pt x="165" y="307"/>
                  </a:lnTo>
                  <a:lnTo>
                    <a:pt x="164" y="307"/>
                  </a:lnTo>
                  <a:lnTo>
                    <a:pt x="163" y="306"/>
                  </a:lnTo>
                  <a:lnTo>
                    <a:pt x="162" y="306"/>
                  </a:lnTo>
                  <a:lnTo>
                    <a:pt x="162" y="305"/>
                  </a:lnTo>
                  <a:lnTo>
                    <a:pt x="161" y="305"/>
                  </a:lnTo>
                  <a:lnTo>
                    <a:pt x="160" y="305"/>
                  </a:lnTo>
                  <a:lnTo>
                    <a:pt x="159" y="305"/>
                  </a:lnTo>
                  <a:lnTo>
                    <a:pt x="158" y="305"/>
                  </a:lnTo>
                  <a:lnTo>
                    <a:pt x="158" y="304"/>
                  </a:lnTo>
                  <a:lnTo>
                    <a:pt x="157" y="304"/>
                  </a:lnTo>
                  <a:lnTo>
                    <a:pt x="156" y="304"/>
                  </a:lnTo>
                  <a:lnTo>
                    <a:pt x="155" y="304"/>
                  </a:lnTo>
                  <a:lnTo>
                    <a:pt x="155" y="303"/>
                  </a:lnTo>
                  <a:lnTo>
                    <a:pt x="154" y="303"/>
                  </a:lnTo>
                  <a:lnTo>
                    <a:pt x="153" y="303"/>
                  </a:lnTo>
                  <a:lnTo>
                    <a:pt x="152" y="303"/>
                  </a:lnTo>
                  <a:lnTo>
                    <a:pt x="151" y="303"/>
                  </a:lnTo>
                  <a:lnTo>
                    <a:pt x="151" y="302"/>
                  </a:lnTo>
                  <a:lnTo>
                    <a:pt x="150" y="302"/>
                  </a:lnTo>
                  <a:lnTo>
                    <a:pt x="149" y="302"/>
                  </a:lnTo>
                  <a:lnTo>
                    <a:pt x="149" y="301"/>
                  </a:lnTo>
                  <a:lnTo>
                    <a:pt x="149" y="300"/>
                  </a:lnTo>
                  <a:lnTo>
                    <a:pt x="148" y="300"/>
                  </a:lnTo>
                  <a:lnTo>
                    <a:pt x="148" y="299"/>
                  </a:lnTo>
                  <a:lnTo>
                    <a:pt x="149" y="299"/>
                  </a:lnTo>
                  <a:lnTo>
                    <a:pt x="150" y="299"/>
                  </a:lnTo>
                  <a:lnTo>
                    <a:pt x="151" y="300"/>
                  </a:lnTo>
                  <a:lnTo>
                    <a:pt x="152" y="300"/>
                  </a:lnTo>
                  <a:lnTo>
                    <a:pt x="153" y="300"/>
                  </a:lnTo>
                  <a:lnTo>
                    <a:pt x="153" y="299"/>
                  </a:lnTo>
                  <a:lnTo>
                    <a:pt x="154" y="299"/>
                  </a:lnTo>
                  <a:lnTo>
                    <a:pt x="154" y="298"/>
                  </a:lnTo>
                  <a:lnTo>
                    <a:pt x="154" y="297"/>
                  </a:lnTo>
                  <a:lnTo>
                    <a:pt x="154" y="296"/>
                  </a:lnTo>
                  <a:lnTo>
                    <a:pt x="153" y="296"/>
                  </a:lnTo>
                  <a:lnTo>
                    <a:pt x="152" y="296"/>
                  </a:lnTo>
                  <a:lnTo>
                    <a:pt x="151" y="296"/>
                  </a:lnTo>
                  <a:lnTo>
                    <a:pt x="151" y="295"/>
                  </a:lnTo>
                  <a:lnTo>
                    <a:pt x="150" y="296"/>
                  </a:lnTo>
                  <a:lnTo>
                    <a:pt x="150" y="295"/>
                  </a:lnTo>
                  <a:lnTo>
                    <a:pt x="149" y="295"/>
                  </a:lnTo>
                  <a:lnTo>
                    <a:pt x="149" y="296"/>
                  </a:lnTo>
                  <a:lnTo>
                    <a:pt x="148" y="297"/>
                  </a:lnTo>
                  <a:lnTo>
                    <a:pt x="147" y="298"/>
                  </a:lnTo>
                  <a:lnTo>
                    <a:pt x="146" y="298"/>
                  </a:lnTo>
                  <a:lnTo>
                    <a:pt x="146" y="297"/>
                  </a:lnTo>
                  <a:lnTo>
                    <a:pt x="145" y="297"/>
                  </a:lnTo>
                  <a:lnTo>
                    <a:pt x="144" y="297"/>
                  </a:lnTo>
                  <a:lnTo>
                    <a:pt x="143" y="297"/>
                  </a:lnTo>
                  <a:lnTo>
                    <a:pt x="142" y="297"/>
                  </a:lnTo>
                  <a:lnTo>
                    <a:pt x="143" y="297"/>
                  </a:lnTo>
                  <a:lnTo>
                    <a:pt x="143" y="298"/>
                  </a:lnTo>
                  <a:lnTo>
                    <a:pt x="142" y="298"/>
                  </a:lnTo>
                  <a:lnTo>
                    <a:pt x="143" y="299"/>
                  </a:lnTo>
                  <a:lnTo>
                    <a:pt x="143" y="300"/>
                  </a:lnTo>
                  <a:lnTo>
                    <a:pt x="144" y="299"/>
                  </a:lnTo>
                  <a:lnTo>
                    <a:pt x="145" y="299"/>
                  </a:lnTo>
                  <a:lnTo>
                    <a:pt x="146" y="299"/>
                  </a:lnTo>
                  <a:lnTo>
                    <a:pt x="146" y="300"/>
                  </a:lnTo>
                  <a:lnTo>
                    <a:pt x="145" y="301"/>
                  </a:lnTo>
                  <a:lnTo>
                    <a:pt x="146" y="301"/>
                  </a:lnTo>
                  <a:lnTo>
                    <a:pt x="146" y="300"/>
                  </a:lnTo>
                  <a:lnTo>
                    <a:pt x="147" y="300"/>
                  </a:lnTo>
                  <a:lnTo>
                    <a:pt x="147" y="301"/>
                  </a:lnTo>
                  <a:lnTo>
                    <a:pt x="148" y="301"/>
                  </a:lnTo>
                  <a:lnTo>
                    <a:pt x="148" y="302"/>
                  </a:lnTo>
                  <a:lnTo>
                    <a:pt x="148" y="303"/>
                  </a:lnTo>
                  <a:lnTo>
                    <a:pt x="147" y="303"/>
                  </a:lnTo>
                  <a:lnTo>
                    <a:pt x="146" y="303"/>
                  </a:lnTo>
                  <a:lnTo>
                    <a:pt x="145" y="303"/>
                  </a:lnTo>
                  <a:lnTo>
                    <a:pt x="144" y="303"/>
                  </a:lnTo>
                  <a:lnTo>
                    <a:pt x="143" y="303"/>
                  </a:lnTo>
                  <a:lnTo>
                    <a:pt x="142" y="303"/>
                  </a:lnTo>
                  <a:lnTo>
                    <a:pt x="141" y="302"/>
                  </a:lnTo>
                  <a:lnTo>
                    <a:pt x="140" y="302"/>
                  </a:lnTo>
                  <a:lnTo>
                    <a:pt x="139" y="302"/>
                  </a:lnTo>
                  <a:lnTo>
                    <a:pt x="138" y="302"/>
                  </a:lnTo>
                  <a:lnTo>
                    <a:pt x="137" y="302"/>
                  </a:lnTo>
                  <a:lnTo>
                    <a:pt x="136" y="301"/>
                  </a:lnTo>
                  <a:lnTo>
                    <a:pt x="135" y="301"/>
                  </a:lnTo>
                  <a:lnTo>
                    <a:pt x="134" y="301"/>
                  </a:lnTo>
                  <a:lnTo>
                    <a:pt x="133" y="300"/>
                  </a:lnTo>
                  <a:lnTo>
                    <a:pt x="132" y="300"/>
                  </a:lnTo>
                  <a:lnTo>
                    <a:pt x="131" y="300"/>
                  </a:lnTo>
                  <a:lnTo>
                    <a:pt x="130" y="301"/>
                  </a:lnTo>
                  <a:lnTo>
                    <a:pt x="129" y="301"/>
                  </a:lnTo>
                  <a:lnTo>
                    <a:pt x="128" y="301"/>
                  </a:lnTo>
                  <a:lnTo>
                    <a:pt x="127" y="301"/>
                  </a:lnTo>
                  <a:lnTo>
                    <a:pt x="126" y="301"/>
                  </a:lnTo>
                  <a:lnTo>
                    <a:pt x="125" y="302"/>
                  </a:lnTo>
                  <a:lnTo>
                    <a:pt x="124" y="302"/>
                  </a:lnTo>
                  <a:lnTo>
                    <a:pt x="122" y="303"/>
                  </a:lnTo>
                  <a:lnTo>
                    <a:pt x="121" y="303"/>
                  </a:lnTo>
                  <a:lnTo>
                    <a:pt x="121" y="304"/>
                  </a:lnTo>
                  <a:lnTo>
                    <a:pt x="120" y="304"/>
                  </a:lnTo>
                  <a:lnTo>
                    <a:pt x="120" y="305"/>
                  </a:lnTo>
                  <a:lnTo>
                    <a:pt x="119" y="306"/>
                  </a:lnTo>
                  <a:lnTo>
                    <a:pt x="119" y="307"/>
                  </a:lnTo>
                  <a:lnTo>
                    <a:pt x="120" y="307"/>
                  </a:lnTo>
                  <a:lnTo>
                    <a:pt x="121" y="307"/>
                  </a:lnTo>
                  <a:lnTo>
                    <a:pt x="121" y="308"/>
                  </a:lnTo>
                  <a:lnTo>
                    <a:pt x="120" y="308"/>
                  </a:lnTo>
                  <a:lnTo>
                    <a:pt x="120" y="309"/>
                  </a:lnTo>
                  <a:lnTo>
                    <a:pt x="119" y="309"/>
                  </a:lnTo>
                  <a:lnTo>
                    <a:pt x="118" y="309"/>
                  </a:lnTo>
                  <a:lnTo>
                    <a:pt x="117" y="309"/>
                  </a:lnTo>
                  <a:lnTo>
                    <a:pt x="116" y="309"/>
                  </a:lnTo>
                  <a:lnTo>
                    <a:pt x="115" y="308"/>
                  </a:lnTo>
                  <a:lnTo>
                    <a:pt x="114" y="308"/>
                  </a:lnTo>
                  <a:lnTo>
                    <a:pt x="113" y="308"/>
                  </a:lnTo>
                  <a:lnTo>
                    <a:pt x="112" y="308"/>
                  </a:lnTo>
                  <a:lnTo>
                    <a:pt x="111" y="308"/>
                  </a:lnTo>
                  <a:lnTo>
                    <a:pt x="110" y="308"/>
                  </a:lnTo>
                  <a:lnTo>
                    <a:pt x="109" y="307"/>
                  </a:lnTo>
                  <a:lnTo>
                    <a:pt x="108" y="307"/>
                  </a:lnTo>
                  <a:lnTo>
                    <a:pt x="107" y="307"/>
                  </a:lnTo>
                  <a:lnTo>
                    <a:pt x="106" y="307"/>
                  </a:lnTo>
                  <a:lnTo>
                    <a:pt x="105" y="307"/>
                  </a:lnTo>
                  <a:lnTo>
                    <a:pt x="104" y="307"/>
                  </a:lnTo>
                  <a:lnTo>
                    <a:pt x="103" y="307"/>
                  </a:lnTo>
                  <a:lnTo>
                    <a:pt x="102" y="306"/>
                  </a:lnTo>
                  <a:lnTo>
                    <a:pt x="102" y="307"/>
                  </a:lnTo>
                  <a:lnTo>
                    <a:pt x="101" y="307"/>
                  </a:lnTo>
                  <a:lnTo>
                    <a:pt x="101" y="308"/>
                  </a:lnTo>
                  <a:lnTo>
                    <a:pt x="100" y="308"/>
                  </a:lnTo>
                  <a:lnTo>
                    <a:pt x="99" y="308"/>
                  </a:lnTo>
                  <a:lnTo>
                    <a:pt x="98" y="308"/>
                  </a:lnTo>
                  <a:lnTo>
                    <a:pt x="97" y="308"/>
                  </a:lnTo>
                  <a:lnTo>
                    <a:pt x="96" y="308"/>
                  </a:lnTo>
                  <a:lnTo>
                    <a:pt x="95" y="308"/>
                  </a:lnTo>
                  <a:lnTo>
                    <a:pt x="94" y="308"/>
                  </a:lnTo>
                  <a:lnTo>
                    <a:pt x="93" y="308"/>
                  </a:lnTo>
                  <a:lnTo>
                    <a:pt x="92" y="307"/>
                  </a:lnTo>
                  <a:lnTo>
                    <a:pt x="91" y="307"/>
                  </a:lnTo>
                  <a:lnTo>
                    <a:pt x="90" y="307"/>
                  </a:lnTo>
                  <a:lnTo>
                    <a:pt x="89" y="307"/>
                  </a:lnTo>
                  <a:lnTo>
                    <a:pt x="88" y="307"/>
                  </a:lnTo>
                  <a:lnTo>
                    <a:pt x="87" y="307"/>
                  </a:lnTo>
                  <a:lnTo>
                    <a:pt x="86" y="307"/>
                  </a:lnTo>
                  <a:lnTo>
                    <a:pt x="85" y="307"/>
                  </a:lnTo>
                  <a:lnTo>
                    <a:pt x="85" y="306"/>
                  </a:lnTo>
                  <a:lnTo>
                    <a:pt x="84" y="306"/>
                  </a:lnTo>
                  <a:lnTo>
                    <a:pt x="83" y="306"/>
                  </a:lnTo>
                  <a:lnTo>
                    <a:pt x="82" y="306"/>
                  </a:lnTo>
                  <a:lnTo>
                    <a:pt x="81" y="306"/>
                  </a:lnTo>
                  <a:lnTo>
                    <a:pt x="80" y="306"/>
                  </a:lnTo>
                  <a:lnTo>
                    <a:pt x="79" y="306"/>
                  </a:lnTo>
                  <a:lnTo>
                    <a:pt x="78" y="306"/>
                  </a:lnTo>
                  <a:lnTo>
                    <a:pt x="77" y="306"/>
                  </a:lnTo>
                  <a:lnTo>
                    <a:pt x="76" y="306"/>
                  </a:lnTo>
                  <a:lnTo>
                    <a:pt x="75" y="306"/>
                  </a:lnTo>
                  <a:lnTo>
                    <a:pt x="74" y="306"/>
                  </a:lnTo>
                  <a:lnTo>
                    <a:pt x="73" y="306"/>
                  </a:lnTo>
                  <a:lnTo>
                    <a:pt x="72" y="306"/>
                  </a:lnTo>
                  <a:lnTo>
                    <a:pt x="72" y="307"/>
                  </a:lnTo>
                  <a:lnTo>
                    <a:pt x="72" y="308"/>
                  </a:lnTo>
                  <a:lnTo>
                    <a:pt x="71" y="308"/>
                  </a:lnTo>
                  <a:lnTo>
                    <a:pt x="70" y="308"/>
                  </a:lnTo>
                  <a:lnTo>
                    <a:pt x="69" y="308"/>
                  </a:lnTo>
                  <a:lnTo>
                    <a:pt x="68" y="308"/>
                  </a:lnTo>
                  <a:lnTo>
                    <a:pt x="68" y="309"/>
                  </a:lnTo>
                  <a:lnTo>
                    <a:pt x="67" y="309"/>
                  </a:lnTo>
                  <a:lnTo>
                    <a:pt x="66" y="310"/>
                  </a:lnTo>
                  <a:lnTo>
                    <a:pt x="65" y="311"/>
                  </a:lnTo>
                  <a:lnTo>
                    <a:pt x="65" y="312"/>
                  </a:lnTo>
                  <a:lnTo>
                    <a:pt x="66" y="313"/>
                  </a:lnTo>
                  <a:lnTo>
                    <a:pt x="67" y="313"/>
                  </a:lnTo>
                  <a:lnTo>
                    <a:pt x="68" y="313"/>
                  </a:lnTo>
                  <a:lnTo>
                    <a:pt x="67" y="313"/>
                  </a:lnTo>
                  <a:lnTo>
                    <a:pt x="67" y="314"/>
                  </a:lnTo>
                  <a:lnTo>
                    <a:pt x="66" y="314"/>
                  </a:lnTo>
                  <a:lnTo>
                    <a:pt x="65" y="314"/>
                  </a:lnTo>
                  <a:lnTo>
                    <a:pt x="64" y="314"/>
                  </a:lnTo>
                  <a:lnTo>
                    <a:pt x="63" y="314"/>
                  </a:lnTo>
                  <a:lnTo>
                    <a:pt x="62" y="313"/>
                  </a:lnTo>
                  <a:lnTo>
                    <a:pt x="61" y="313"/>
                  </a:lnTo>
                  <a:lnTo>
                    <a:pt x="62" y="312"/>
                  </a:lnTo>
                  <a:lnTo>
                    <a:pt x="63" y="312"/>
                  </a:lnTo>
                  <a:lnTo>
                    <a:pt x="64" y="312"/>
                  </a:lnTo>
                  <a:lnTo>
                    <a:pt x="64" y="311"/>
                  </a:lnTo>
                  <a:lnTo>
                    <a:pt x="64" y="310"/>
                  </a:lnTo>
                  <a:lnTo>
                    <a:pt x="63" y="310"/>
                  </a:lnTo>
                  <a:lnTo>
                    <a:pt x="63" y="309"/>
                  </a:lnTo>
                  <a:lnTo>
                    <a:pt x="62" y="309"/>
                  </a:lnTo>
                  <a:lnTo>
                    <a:pt x="62" y="308"/>
                  </a:lnTo>
                  <a:lnTo>
                    <a:pt x="61" y="308"/>
                  </a:lnTo>
                  <a:lnTo>
                    <a:pt x="60" y="308"/>
                  </a:lnTo>
                  <a:lnTo>
                    <a:pt x="59" y="308"/>
                  </a:lnTo>
                  <a:lnTo>
                    <a:pt x="58" y="308"/>
                  </a:lnTo>
                  <a:lnTo>
                    <a:pt x="57" y="308"/>
                  </a:lnTo>
                  <a:lnTo>
                    <a:pt x="56" y="308"/>
                  </a:lnTo>
                  <a:lnTo>
                    <a:pt x="55" y="308"/>
                  </a:lnTo>
                  <a:lnTo>
                    <a:pt x="54" y="308"/>
                  </a:lnTo>
                  <a:lnTo>
                    <a:pt x="53" y="309"/>
                  </a:lnTo>
                  <a:lnTo>
                    <a:pt x="52" y="309"/>
                  </a:lnTo>
                  <a:lnTo>
                    <a:pt x="52" y="310"/>
                  </a:lnTo>
                  <a:lnTo>
                    <a:pt x="52" y="311"/>
                  </a:lnTo>
                  <a:lnTo>
                    <a:pt x="53" y="311"/>
                  </a:lnTo>
                  <a:lnTo>
                    <a:pt x="53" y="312"/>
                  </a:lnTo>
                  <a:lnTo>
                    <a:pt x="53" y="313"/>
                  </a:lnTo>
                  <a:lnTo>
                    <a:pt x="52" y="313"/>
                  </a:lnTo>
                  <a:lnTo>
                    <a:pt x="51" y="313"/>
                  </a:lnTo>
                  <a:lnTo>
                    <a:pt x="50" y="313"/>
                  </a:lnTo>
                  <a:lnTo>
                    <a:pt x="49" y="313"/>
                  </a:lnTo>
                  <a:lnTo>
                    <a:pt x="48" y="313"/>
                  </a:lnTo>
                  <a:lnTo>
                    <a:pt x="47" y="312"/>
                  </a:lnTo>
                  <a:lnTo>
                    <a:pt x="46" y="312"/>
                  </a:lnTo>
                  <a:lnTo>
                    <a:pt x="45" y="312"/>
                  </a:lnTo>
                  <a:lnTo>
                    <a:pt x="45" y="313"/>
                  </a:lnTo>
                  <a:lnTo>
                    <a:pt x="44" y="313"/>
                  </a:lnTo>
                  <a:lnTo>
                    <a:pt x="44" y="314"/>
                  </a:lnTo>
                  <a:lnTo>
                    <a:pt x="43" y="314"/>
                  </a:lnTo>
                  <a:lnTo>
                    <a:pt x="43" y="315"/>
                  </a:lnTo>
                  <a:lnTo>
                    <a:pt x="42" y="315"/>
                  </a:lnTo>
                  <a:lnTo>
                    <a:pt x="41" y="315"/>
                  </a:lnTo>
                  <a:lnTo>
                    <a:pt x="41" y="316"/>
                  </a:lnTo>
                  <a:lnTo>
                    <a:pt x="40" y="316"/>
                  </a:lnTo>
                  <a:lnTo>
                    <a:pt x="39" y="316"/>
                  </a:lnTo>
                  <a:lnTo>
                    <a:pt x="39" y="317"/>
                  </a:lnTo>
                  <a:lnTo>
                    <a:pt x="38" y="317"/>
                  </a:lnTo>
                  <a:lnTo>
                    <a:pt x="37" y="317"/>
                  </a:lnTo>
                  <a:lnTo>
                    <a:pt x="36" y="316"/>
                  </a:lnTo>
                  <a:lnTo>
                    <a:pt x="37" y="315"/>
                  </a:lnTo>
                  <a:lnTo>
                    <a:pt x="37" y="314"/>
                  </a:lnTo>
                  <a:lnTo>
                    <a:pt x="37" y="313"/>
                  </a:lnTo>
                  <a:lnTo>
                    <a:pt x="38" y="313"/>
                  </a:lnTo>
                  <a:lnTo>
                    <a:pt x="38" y="312"/>
                  </a:lnTo>
                  <a:lnTo>
                    <a:pt x="38" y="311"/>
                  </a:lnTo>
                  <a:lnTo>
                    <a:pt x="39" y="311"/>
                  </a:lnTo>
                  <a:lnTo>
                    <a:pt x="38" y="310"/>
                  </a:lnTo>
                  <a:lnTo>
                    <a:pt x="38" y="309"/>
                  </a:lnTo>
                  <a:lnTo>
                    <a:pt x="38" y="308"/>
                  </a:lnTo>
                  <a:lnTo>
                    <a:pt x="37" y="308"/>
                  </a:lnTo>
                  <a:lnTo>
                    <a:pt x="36" y="308"/>
                  </a:lnTo>
                  <a:lnTo>
                    <a:pt x="35" y="308"/>
                  </a:lnTo>
                  <a:lnTo>
                    <a:pt x="34" y="309"/>
                  </a:lnTo>
                  <a:lnTo>
                    <a:pt x="33" y="309"/>
                  </a:lnTo>
                  <a:lnTo>
                    <a:pt x="33" y="308"/>
                  </a:lnTo>
                  <a:lnTo>
                    <a:pt x="32" y="308"/>
                  </a:lnTo>
                  <a:lnTo>
                    <a:pt x="31" y="309"/>
                  </a:lnTo>
                  <a:lnTo>
                    <a:pt x="30" y="309"/>
                  </a:lnTo>
                  <a:lnTo>
                    <a:pt x="30" y="308"/>
                  </a:lnTo>
                  <a:lnTo>
                    <a:pt x="31" y="308"/>
                  </a:lnTo>
                  <a:lnTo>
                    <a:pt x="31" y="307"/>
                  </a:lnTo>
                  <a:lnTo>
                    <a:pt x="31" y="306"/>
                  </a:lnTo>
                  <a:lnTo>
                    <a:pt x="32" y="305"/>
                  </a:lnTo>
                  <a:lnTo>
                    <a:pt x="32" y="304"/>
                  </a:lnTo>
                  <a:lnTo>
                    <a:pt x="32" y="303"/>
                  </a:lnTo>
                  <a:lnTo>
                    <a:pt x="32" y="302"/>
                  </a:lnTo>
                  <a:lnTo>
                    <a:pt x="33" y="301"/>
                  </a:lnTo>
                  <a:lnTo>
                    <a:pt x="33" y="300"/>
                  </a:lnTo>
                  <a:lnTo>
                    <a:pt x="33" y="299"/>
                  </a:lnTo>
                  <a:lnTo>
                    <a:pt x="33" y="298"/>
                  </a:lnTo>
                  <a:lnTo>
                    <a:pt x="33" y="297"/>
                  </a:lnTo>
                  <a:lnTo>
                    <a:pt x="33" y="296"/>
                  </a:lnTo>
                  <a:lnTo>
                    <a:pt x="33" y="295"/>
                  </a:lnTo>
                  <a:lnTo>
                    <a:pt x="33" y="294"/>
                  </a:lnTo>
                  <a:lnTo>
                    <a:pt x="33" y="293"/>
                  </a:lnTo>
                  <a:lnTo>
                    <a:pt x="33" y="292"/>
                  </a:lnTo>
                  <a:lnTo>
                    <a:pt x="33" y="291"/>
                  </a:lnTo>
                  <a:lnTo>
                    <a:pt x="33" y="290"/>
                  </a:lnTo>
                  <a:lnTo>
                    <a:pt x="34" y="289"/>
                  </a:lnTo>
                  <a:lnTo>
                    <a:pt x="34" y="288"/>
                  </a:lnTo>
                  <a:lnTo>
                    <a:pt x="35" y="287"/>
                  </a:lnTo>
                  <a:lnTo>
                    <a:pt x="34" y="286"/>
                  </a:lnTo>
                  <a:lnTo>
                    <a:pt x="35" y="286"/>
                  </a:lnTo>
                  <a:lnTo>
                    <a:pt x="36" y="285"/>
                  </a:lnTo>
                  <a:lnTo>
                    <a:pt x="36" y="284"/>
                  </a:lnTo>
                  <a:lnTo>
                    <a:pt x="37" y="284"/>
                  </a:lnTo>
                  <a:lnTo>
                    <a:pt x="37" y="285"/>
                  </a:lnTo>
                  <a:lnTo>
                    <a:pt x="38" y="285"/>
                  </a:lnTo>
                  <a:lnTo>
                    <a:pt x="39" y="285"/>
                  </a:lnTo>
                  <a:lnTo>
                    <a:pt x="40" y="285"/>
                  </a:lnTo>
                  <a:lnTo>
                    <a:pt x="40" y="284"/>
                  </a:lnTo>
                  <a:lnTo>
                    <a:pt x="41" y="284"/>
                  </a:lnTo>
                  <a:lnTo>
                    <a:pt x="41" y="283"/>
                  </a:lnTo>
                  <a:lnTo>
                    <a:pt x="41" y="282"/>
                  </a:lnTo>
                  <a:lnTo>
                    <a:pt x="41" y="281"/>
                  </a:lnTo>
                  <a:lnTo>
                    <a:pt x="42" y="281"/>
                  </a:lnTo>
                  <a:lnTo>
                    <a:pt x="42" y="280"/>
                  </a:lnTo>
                  <a:lnTo>
                    <a:pt x="41" y="280"/>
                  </a:lnTo>
                  <a:lnTo>
                    <a:pt x="41" y="279"/>
                  </a:lnTo>
                  <a:lnTo>
                    <a:pt x="42" y="279"/>
                  </a:lnTo>
                  <a:lnTo>
                    <a:pt x="42" y="278"/>
                  </a:lnTo>
                  <a:lnTo>
                    <a:pt x="43" y="278"/>
                  </a:lnTo>
                  <a:lnTo>
                    <a:pt x="44" y="278"/>
                  </a:lnTo>
                  <a:lnTo>
                    <a:pt x="44" y="277"/>
                  </a:lnTo>
                  <a:lnTo>
                    <a:pt x="43" y="277"/>
                  </a:lnTo>
                  <a:lnTo>
                    <a:pt x="42" y="276"/>
                  </a:lnTo>
                  <a:lnTo>
                    <a:pt x="41" y="276"/>
                  </a:lnTo>
                  <a:lnTo>
                    <a:pt x="41" y="275"/>
                  </a:lnTo>
                  <a:lnTo>
                    <a:pt x="41" y="274"/>
                  </a:lnTo>
                  <a:lnTo>
                    <a:pt x="41" y="273"/>
                  </a:lnTo>
                  <a:lnTo>
                    <a:pt x="42" y="272"/>
                  </a:lnTo>
                  <a:lnTo>
                    <a:pt x="42" y="271"/>
                  </a:lnTo>
                  <a:lnTo>
                    <a:pt x="42" y="270"/>
                  </a:lnTo>
                  <a:lnTo>
                    <a:pt x="41" y="270"/>
                  </a:lnTo>
                  <a:lnTo>
                    <a:pt x="42" y="269"/>
                  </a:lnTo>
                  <a:lnTo>
                    <a:pt x="42" y="268"/>
                  </a:lnTo>
                  <a:lnTo>
                    <a:pt x="42" y="267"/>
                  </a:lnTo>
                  <a:lnTo>
                    <a:pt x="42" y="266"/>
                  </a:lnTo>
                  <a:lnTo>
                    <a:pt x="43" y="265"/>
                  </a:lnTo>
                  <a:lnTo>
                    <a:pt x="43" y="264"/>
                  </a:lnTo>
                  <a:lnTo>
                    <a:pt x="43" y="263"/>
                  </a:lnTo>
                  <a:lnTo>
                    <a:pt x="44" y="263"/>
                  </a:lnTo>
                  <a:lnTo>
                    <a:pt x="44" y="262"/>
                  </a:lnTo>
                  <a:lnTo>
                    <a:pt x="44" y="261"/>
                  </a:lnTo>
                  <a:lnTo>
                    <a:pt x="45" y="261"/>
                  </a:lnTo>
                  <a:lnTo>
                    <a:pt x="46" y="261"/>
                  </a:lnTo>
                  <a:lnTo>
                    <a:pt x="47" y="261"/>
                  </a:lnTo>
                  <a:lnTo>
                    <a:pt x="48" y="261"/>
                  </a:lnTo>
                  <a:lnTo>
                    <a:pt x="48" y="260"/>
                  </a:lnTo>
                  <a:lnTo>
                    <a:pt x="49" y="260"/>
                  </a:lnTo>
                  <a:lnTo>
                    <a:pt x="49" y="259"/>
                  </a:lnTo>
                  <a:lnTo>
                    <a:pt x="50" y="259"/>
                  </a:lnTo>
                  <a:lnTo>
                    <a:pt x="50" y="258"/>
                  </a:lnTo>
                  <a:lnTo>
                    <a:pt x="51" y="258"/>
                  </a:lnTo>
                  <a:lnTo>
                    <a:pt x="52" y="258"/>
                  </a:lnTo>
                  <a:lnTo>
                    <a:pt x="53" y="258"/>
                  </a:lnTo>
                  <a:lnTo>
                    <a:pt x="54" y="259"/>
                  </a:lnTo>
                  <a:lnTo>
                    <a:pt x="55" y="260"/>
                  </a:lnTo>
                  <a:lnTo>
                    <a:pt x="56" y="260"/>
                  </a:lnTo>
                  <a:lnTo>
                    <a:pt x="57" y="260"/>
                  </a:lnTo>
                  <a:lnTo>
                    <a:pt x="57" y="261"/>
                  </a:lnTo>
                  <a:lnTo>
                    <a:pt x="58" y="261"/>
                  </a:lnTo>
                  <a:lnTo>
                    <a:pt x="59" y="261"/>
                  </a:lnTo>
                  <a:lnTo>
                    <a:pt x="60" y="260"/>
                  </a:lnTo>
                  <a:lnTo>
                    <a:pt x="60" y="259"/>
                  </a:lnTo>
                  <a:lnTo>
                    <a:pt x="60" y="258"/>
                  </a:lnTo>
                  <a:lnTo>
                    <a:pt x="61" y="257"/>
                  </a:lnTo>
                  <a:lnTo>
                    <a:pt x="62" y="256"/>
                  </a:lnTo>
                  <a:lnTo>
                    <a:pt x="62" y="255"/>
                  </a:lnTo>
                  <a:lnTo>
                    <a:pt x="63" y="255"/>
                  </a:lnTo>
                  <a:lnTo>
                    <a:pt x="62" y="255"/>
                  </a:lnTo>
                  <a:lnTo>
                    <a:pt x="62" y="254"/>
                  </a:lnTo>
                  <a:lnTo>
                    <a:pt x="61" y="254"/>
                  </a:lnTo>
                  <a:lnTo>
                    <a:pt x="62" y="254"/>
                  </a:lnTo>
                  <a:lnTo>
                    <a:pt x="62" y="253"/>
                  </a:lnTo>
                  <a:lnTo>
                    <a:pt x="63" y="253"/>
                  </a:lnTo>
                  <a:lnTo>
                    <a:pt x="63" y="252"/>
                  </a:lnTo>
                  <a:lnTo>
                    <a:pt x="64" y="251"/>
                  </a:lnTo>
                  <a:lnTo>
                    <a:pt x="64" y="250"/>
                  </a:lnTo>
                  <a:lnTo>
                    <a:pt x="65" y="250"/>
                  </a:lnTo>
                  <a:lnTo>
                    <a:pt x="65" y="249"/>
                  </a:lnTo>
                  <a:lnTo>
                    <a:pt x="66" y="249"/>
                  </a:lnTo>
                  <a:lnTo>
                    <a:pt x="66" y="248"/>
                  </a:lnTo>
                  <a:lnTo>
                    <a:pt x="67" y="248"/>
                  </a:lnTo>
                  <a:lnTo>
                    <a:pt x="68" y="249"/>
                  </a:lnTo>
                  <a:lnTo>
                    <a:pt x="69" y="249"/>
                  </a:lnTo>
                  <a:lnTo>
                    <a:pt x="69" y="248"/>
                  </a:lnTo>
                  <a:lnTo>
                    <a:pt x="70" y="248"/>
                  </a:lnTo>
                  <a:lnTo>
                    <a:pt x="71" y="248"/>
                  </a:lnTo>
                  <a:lnTo>
                    <a:pt x="72" y="248"/>
                  </a:lnTo>
                  <a:lnTo>
                    <a:pt x="72" y="247"/>
                  </a:lnTo>
                  <a:lnTo>
                    <a:pt x="73" y="247"/>
                  </a:lnTo>
                  <a:lnTo>
                    <a:pt x="74" y="247"/>
                  </a:lnTo>
                  <a:lnTo>
                    <a:pt x="75" y="247"/>
                  </a:lnTo>
                  <a:lnTo>
                    <a:pt x="76" y="247"/>
                  </a:lnTo>
                  <a:lnTo>
                    <a:pt x="77" y="247"/>
                  </a:lnTo>
                  <a:lnTo>
                    <a:pt x="78" y="247"/>
                  </a:lnTo>
                  <a:lnTo>
                    <a:pt x="79" y="246"/>
                  </a:lnTo>
                  <a:lnTo>
                    <a:pt x="80" y="246"/>
                  </a:lnTo>
                  <a:lnTo>
                    <a:pt x="80" y="245"/>
                  </a:lnTo>
                  <a:lnTo>
                    <a:pt x="81" y="245"/>
                  </a:lnTo>
                  <a:lnTo>
                    <a:pt x="82" y="246"/>
                  </a:lnTo>
                  <a:lnTo>
                    <a:pt x="83" y="246"/>
                  </a:lnTo>
                  <a:lnTo>
                    <a:pt x="84" y="245"/>
                  </a:lnTo>
                  <a:lnTo>
                    <a:pt x="84" y="244"/>
                  </a:lnTo>
                  <a:lnTo>
                    <a:pt x="85" y="244"/>
                  </a:lnTo>
                  <a:lnTo>
                    <a:pt x="86" y="244"/>
                  </a:lnTo>
                  <a:lnTo>
                    <a:pt x="87" y="244"/>
                  </a:lnTo>
                  <a:lnTo>
                    <a:pt x="88" y="244"/>
                  </a:lnTo>
                  <a:lnTo>
                    <a:pt x="89" y="244"/>
                  </a:lnTo>
                  <a:lnTo>
                    <a:pt x="89" y="245"/>
                  </a:lnTo>
                  <a:lnTo>
                    <a:pt x="90" y="245"/>
                  </a:lnTo>
                  <a:lnTo>
                    <a:pt x="90" y="244"/>
                  </a:lnTo>
                  <a:lnTo>
                    <a:pt x="91" y="244"/>
                  </a:lnTo>
                  <a:lnTo>
                    <a:pt x="92" y="244"/>
                  </a:lnTo>
                  <a:lnTo>
                    <a:pt x="93" y="244"/>
                  </a:lnTo>
                  <a:lnTo>
                    <a:pt x="94" y="244"/>
                  </a:lnTo>
                  <a:lnTo>
                    <a:pt x="95" y="244"/>
                  </a:lnTo>
                  <a:lnTo>
                    <a:pt x="96" y="244"/>
                  </a:lnTo>
                  <a:lnTo>
                    <a:pt x="97" y="244"/>
                  </a:lnTo>
                  <a:lnTo>
                    <a:pt x="97" y="245"/>
                  </a:lnTo>
                  <a:lnTo>
                    <a:pt x="98" y="245"/>
                  </a:lnTo>
                  <a:lnTo>
                    <a:pt x="98" y="244"/>
                  </a:lnTo>
                  <a:lnTo>
                    <a:pt x="99" y="244"/>
                  </a:lnTo>
                  <a:lnTo>
                    <a:pt x="100" y="244"/>
                  </a:lnTo>
                  <a:lnTo>
                    <a:pt x="101" y="244"/>
                  </a:lnTo>
                  <a:lnTo>
                    <a:pt x="102" y="244"/>
                  </a:lnTo>
                  <a:lnTo>
                    <a:pt x="103" y="244"/>
                  </a:lnTo>
                  <a:lnTo>
                    <a:pt x="104" y="244"/>
                  </a:lnTo>
                  <a:lnTo>
                    <a:pt x="105" y="244"/>
                  </a:lnTo>
                  <a:lnTo>
                    <a:pt x="105" y="243"/>
                  </a:lnTo>
                  <a:lnTo>
                    <a:pt x="105" y="242"/>
                  </a:lnTo>
                  <a:lnTo>
                    <a:pt x="105" y="241"/>
                  </a:lnTo>
                  <a:lnTo>
                    <a:pt x="105" y="240"/>
                  </a:lnTo>
                  <a:lnTo>
                    <a:pt x="106" y="240"/>
                  </a:lnTo>
                  <a:lnTo>
                    <a:pt x="106" y="239"/>
                  </a:lnTo>
                  <a:lnTo>
                    <a:pt x="106" y="238"/>
                  </a:lnTo>
                  <a:lnTo>
                    <a:pt x="106" y="237"/>
                  </a:lnTo>
                  <a:lnTo>
                    <a:pt x="105" y="236"/>
                  </a:lnTo>
                  <a:lnTo>
                    <a:pt x="105" y="235"/>
                  </a:lnTo>
                  <a:lnTo>
                    <a:pt x="106" y="235"/>
                  </a:lnTo>
                  <a:lnTo>
                    <a:pt x="107" y="235"/>
                  </a:lnTo>
                  <a:lnTo>
                    <a:pt x="107" y="234"/>
                  </a:lnTo>
                  <a:lnTo>
                    <a:pt x="107" y="233"/>
                  </a:lnTo>
                  <a:lnTo>
                    <a:pt x="107" y="232"/>
                  </a:lnTo>
                  <a:lnTo>
                    <a:pt x="108" y="232"/>
                  </a:lnTo>
                  <a:lnTo>
                    <a:pt x="108" y="231"/>
                  </a:lnTo>
                  <a:lnTo>
                    <a:pt x="108" y="230"/>
                  </a:lnTo>
                  <a:lnTo>
                    <a:pt x="108" y="229"/>
                  </a:lnTo>
                  <a:lnTo>
                    <a:pt x="108" y="228"/>
                  </a:lnTo>
                  <a:lnTo>
                    <a:pt x="108" y="227"/>
                  </a:lnTo>
                  <a:lnTo>
                    <a:pt x="108" y="226"/>
                  </a:lnTo>
                  <a:lnTo>
                    <a:pt x="108" y="225"/>
                  </a:lnTo>
                  <a:lnTo>
                    <a:pt x="108" y="224"/>
                  </a:lnTo>
                  <a:lnTo>
                    <a:pt x="108" y="223"/>
                  </a:lnTo>
                  <a:lnTo>
                    <a:pt x="109" y="223"/>
                  </a:lnTo>
                  <a:lnTo>
                    <a:pt x="110" y="223"/>
                  </a:lnTo>
                  <a:lnTo>
                    <a:pt x="111" y="223"/>
                  </a:lnTo>
                  <a:lnTo>
                    <a:pt x="112" y="223"/>
                  </a:lnTo>
                  <a:lnTo>
                    <a:pt x="112" y="222"/>
                  </a:lnTo>
                  <a:lnTo>
                    <a:pt x="111" y="222"/>
                  </a:lnTo>
                  <a:lnTo>
                    <a:pt x="111" y="221"/>
                  </a:lnTo>
                  <a:lnTo>
                    <a:pt x="111" y="220"/>
                  </a:lnTo>
                  <a:lnTo>
                    <a:pt x="110" y="219"/>
                  </a:lnTo>
                  <a:lnTo>
                    <a:pt x="110" y="218"/>
                  </a:lnTo>
                  <a:lnTo>
                    <a:pt x="109" y="218"/>
                  </a:lnTo>
                  <a:lnTo>
                    <a:pt x="108" y="218"/>
                  </a:lnTo>
                  <a:lnTo>
                    <a:pt x="107" y="218"/>
                  </a:lnTo>
                  <a:lnTo>
                    <a:pt x="106" y="217"/>
                  </a:lnTo>
                  <a:lnTo>
                    <a:pt x="106" y="216"/>
                  </a:lnTo>
                  <a:lnTo>
                    <a:pt x="105" y="216"/>
                  </a:lnTo>
                  <a:lnTo>
                    <a:pt x="104" y="216"/>
                  </a:lnTo>
                  <a:lnTo>
                    <a:pt x="104" y="217"/>
                  </a:lnTo>
                  <a:lnTo>
                    <a:pt x="103" y="217"/>
                  </a:lnTo>
                  <a:lnTo>
                    <a:pt x="102" y="217"/>
                  </a:lnTo>
                  <a:lnTo>
                    <a:pt x="101" y="217"/>
                  </a:lnTo>
                  <a:lnTo>
                    <a:pt x="100" y="217"/>
                  </a:lnTo>
                  <a:lnTo>
                    <a:pt x="99" y="217"/>
                  </a:lnTo>
                  <a:lnTo>
                    <a:pt x="98" y="217"/>
                  </a:lnTo>
                  <a:lnTo>
                    <a:pt x="98" y="218"/>
                  </a:lnTo>
                  <a:lnTo>
                    <a:pt x="97" y="218"/>
                  </a:lnTo>
                  <a:lnTo>
                    <a:pt x="96" y="218"/>
                  </a:lnTo>
                  <a:lnTo>
                    <a:pt x="95" y="218"/>
                  </a:lnTo>
                  <a:lnTo>
                    <a:pt x="94" y="218"/>
                  </a:lnTo>
                  <a:lnTo>
                    <a:pt x="94" y="219"/>
                  </a:lnTo>
                  <a:lnTo>
                    <a:pt x="93" y="219"/>
                  </a:lnTo>
                  <a:lnTo>
                    <a:pt x="93" y="218"/>
                  </a:lnTo>
                  <a:lnTo>
                    <a:pt x="92" y="218"/>
                  </a:lnTo>
                  <a:lnTo>
                    <a:pt x="91" y="218"/>
                  </a:lnTo>
                  <a:lnTo>
                    <a:pt x="90" y="218"/>
                  </a:lnTo>
                  <a:lnTo>
                    <a:pt x="90" y="217"/>
                  </a:lnTo>
                  <a:lnTo>
                    <a:pt x="89" y="218"/>
                  </a:lnTo>
                  <a:lnTo>
                    <a:pt x="88" y="218"/>
                  </a:lnTo>
                  <a:lnTo>
                    <a:pt x="87" y="218"/>
                  </a:lnTo>
                  <a:lnTo>
                    <a:pt x="87" y="217"/>
                  </a:lnTo>
                  <a:lnTo>
                    <a:pt x="86" y="217"/>
                  </a:lnTo>
                  <a:lnTo>
                    <a:pt x="86" y="216"/>
                  </a:lnTo>
                  <a:lnTo>
                    <a:pt x="87" y="216"/>
                  </a:lnTo>
                  <a:lnTo>
                    <a:pt x="88" y="216"/>
                  </a:lnTo>
                  <a:lnTo>
                    <a:pt x="88" y="215"/>
                  </a:lnTo>
                  <a:lnTo>
                    <a:pt x="88" y="214"/>
                  </a:lnTo>
                  <a:lnTo>
                    <a:pt x="87" y="214"/>
                  </a:lnTo>
                  <a:lnTo>
                    <a:pt x="87" y="213"/>
                  </a:lnTo>
                  <a:lnTo>
                    <a:pt x="87" y="212"/>
                  </a:lnTo>
                  <a:lnTo>
                    <a:pt x="87" y="211"/>
                  </a:lnTo>
                  <a:lnTo>
                    <a:pt x="88" y="210"/>
                  </a:lnTo>
                  <a:lnTo>
                    <a:pt x="88" y="209"/>
                  </a:lnTo>
                  <a:lnTo>
                    <a:pt x="88" y="208"/>
                  </a:lnTo>
                  <a:lnTo>
                    <a:pt x="89" y="208"/>
                  </a:lnTo>
                  <a:lnTo>
                    <a:pt x="89" y="207"/>
                  </a:lnTo>
                  <a:lnTo>
                    <a:pt x="89" y="206"/>
                  </a:lnTo>
                  <a:lnTo>
                    <a:pt x="89" y="205"/>
                  </a:lnTo>
                  <a:lnTo>
                    <a:pt x="89" y="204"/>
                  </a:lnTo>
                  <a:lnTo>
                    <a:pt x="89" y="203"/>
                  </a:lnTo>
                  <a:lnTo>
                    <a:pt x="88" y="202"/>
                  </a:lnTo>
                  <a:lnTo>
                    <a:pt x="88" y="201"/>
                  </a:lnTo>
                  <a:lnTo>
                    <a:pt x="88" y="200"/>
                  </a:lnTo>
                  <a:lnTo>
                    <a:pt x="88" y="199"/>
                  </a:lnTo>
                  <a:lnTo>
                    <a:pt x="88" y="198"/>
                  </a:lnTo>
                  <a:lnTo>
                    <a:pt x="88" y="197"/>
                  </a:lnTo>
                  <a:lnTo>
                    <a:pt x="88" y="196"/>
                  </a:lnTo>
                  <a:lnTo>
                    <a:pt x="88" y="195"/>
                  </a:lnTo>
                  <a:lnTo>
                    <a:pt x="88" y="194"/>
                  </a:lnTo>
                  <a:lnTo>
                    <a:pt x="88" y="192"/>
                  </a:lnTo>
                  <a:lnTo>
                    <a:pt x="88" y="191"/>
                  </a:lnTo>
                  <a:lnTo>
                    <a:pt x="87" y="190"/>
                  </a:lnTo>
                  <a:lnTo>
                    <a:pt x="87" y="189"/>
                  </a:lnTo>
                  <a:lnTo>
                    <a:pt x="87" y="188"/>
                  </a:lnTo>
                  <a:lnTo>
                    <a:pt x="86" y="187"/>
                  </a:lnTo>
                  <a:lnTo>
                    <a:pt x="86" y="185"/>
                  </a:lnTo>
                  <a:lnTo>
                    <a:pt x="85" y="184"/>
                  </a:lnTo>
                  <a:lnTo>
                    <a:pt x="85" y="183"/>
                  </a:lnTo>
                  <a:lnTo>
                    <a:pt x="85" y="182"/>
                  </a:lnTo>
                  <a:lnTo>
                    <a:pt x="85" y="181"/>
                  </a:lnTo>
                  <a:lnTo>
                    <a:pt x="85" y="180"/>
                  </a:lnTo>
                  <a:lnTo>
                    <a:pt x="85" y="178"/>
                  </a:lnTo>
                  <a:lnTo>
                    <a:pt x="85" y="177"/>
                  </a:lnTo>
                  <a:lnTo>
                    <a:pt x="86" y="176"/>
                  </a:lnTo>
                  <a:lnTo>
                    <a:pt x="86" y="175"/>
                  </a:lnTo>
                  <a:lnTo>
                    <a:pt x="86" y="174"/>
                  </a:lnTo>
                  <a:lnTo>
                    <a:pt x="87" y="173"/>
                  </a:lnTo>
                  <a:lnTo>
                    <a:pt x="86" y="171"/>
                  </a:lnTo>
                  <a:lnTo>
                    <a:pt x="86" y="170"/>
                  </a:lnTo>
                  <a:lnTo>
                    <a:pt x="85" y="170"/>
                  </a:lnTo>
                  <a:lnTo>
                    <a:pt x="84" y="171"/>
                  </a:lnTo>
                  <a:lnTo>
                    <a:pt x="83" y="171"/>
                  </a:lnTo>
                  <a:lnTo>
                    <a:pt x="82" y="171"/>
                  </a:lnTo>
                  <a:lnTo>
                    <a:pt x="81" y="171"/>
                  </a:lnTo>
                  <a:lnTo>
                    <a:pt x="80" y="171"/>
                  </a:lnTo>
                  <a:lnTo>
                    <a:pt x="79" y="172"/>
                  </a:lnTo>
                  <a:lnTo>
                    <a:pt x="78" y="172"/>
                  </a:lnTo>
                  <a:lnTo>
                    <a:pt x="77" y="171"/>
                  </a:lnTo>
                  <a:lnTo>
                    <a:pt x="76" y="170"/>
                  </a:lnTo>
                  <a:lnTo>
                    <a:pt x="75" y="169"/>
                  </a:lnTo>
                  <a:lnTo>
                    <a:pt x="74" y="168"/>
                  </a:lnTo>
                  <a:lnTo>
                    <a:pt x="73" y="167"/>
                  </a:lnTo>
                  <a:lnTo>
                    <a:pt x="72" y="166"/>
                  </a:lnTo>
                  <a:lnTo>
                    <a:pt x="71" y="165"/>
                  </a:lnTo>
                  <a:lnTo>
                    <a:pt x="70" y="165"/>
                  </a:lnTo>
                  <a:lnTo>
                    <a:pt x="69" y="164"/>
                  </a:lnTo>
                  <a:lnTo>
                    <a:pt x="68" y="164"/>
                  </a:lnTo>
                  <a:lnTo>
                    <a:pt x="67" y="164"/>
                  </a:lnTo>
                  <a:lnTo>
                    <a:pt x="66" y="163"/>
                  </a:lnTo>
                  <a:lnTo>
                    <a:pt x="65" y="163"/>
                  </a:lnTo>
                  <a:lnTo>
                    <a:pt x="64" y="163"/>
                  </a:lnTo>
                  <a:lnTo>
                    <a:pt x="63" y="162"/>
                  </a:lnTo>
                  <a:lnTo>
                    <a:pt x="62" y="162"/>
                  </a:lnTo>
                  <a:lnTo>
                    <a:pt x="61" y="162"/>
                  </a:lnTo>
                  <a:lnTo>
                    <a:pt x="60" y="162"/>
                  </a:lnTo>
                  <a:lnTo>
                    <a:pt x="59" y="162"/>
                  </a:lnTo>
                  <a:lnTo>
                    <a:pt x="58" y="161"/>
                  </a:lnTo>
                  <a:lnTo>
                    <a:pt x="57" y="161"/>
                  </a:lnTo>
                  <a:lnTo>
                    <a:pt x="56" y="161"/>
                  </a:lnTo>
                  <a:lnTo>
                    <a:pt x="55" y="161"/>
                  </a:lnTo>
                  <a:lnTo>
                    <a:pt x="54" y="161"/>
                  </a:lnTo>
                  <a:lnTo>
                    <a:pt x="53" y="160"/>
                  </a:lnTo>
                  <a:lnTo>
                    <a:pt x="52" y="160"/>
                  </a:lnTo>
                  <a:lnTo>
                    <a:pt x="51" y="160"/>
                  </a:lnTo>
                  <a:lnTo>
                    <a:pt x="50" y="159"/>
                  </a:lnTo>
                  <a:lnTo>
                    <a:pt x="49" y="159"/>
                  </a:lnTo>
                  <a:lnTo>
                    <a:pt x="48" y="158"/>
                  </a:lnTo>
                  <a:lnTo>
                    <a:pt x="47" y="158"/>
                  </a:lnTo>
                  <a:lnTo>
                    <a:pt x="46" y="157"/>
                  </a:lnTo>
                  <a:lnTo>
                    <a:pt x="45" y="156"/>
                  </a:lnTo>
                  <a:lnTo>
                    <a:pt x="44" y="155"/>
                  </a:lnTo>
                  <a:lnTo>
                    <a:pt x="43" y="154"/>
                  </a:lnTo>
                  <a:lnTo>
                    <a:pt x="42" y="153"/>
                  </a:lnTo>
                  <a:lnTo>
                    <a:pt x="41" y="153"/>
                  </a:lnTo>
                  <a:lnTo>
                    <a:pt x="40" y="152"/>
                  </a:lnTo>
                  <a:lnTo>
                    <a:pt x="40" y="151"/>
                  </a:lnTo>
                  <a:lnTo>
                    <a:pt x="39" y="150"/>
                  </a:lnTo>
                  <a:lnTo>
                    <a:pt x="38" y="149"/>
                  </a:lnTo>
                  <a:lnTo>
                    <a:pt x="37" y="149"/>
                  </a:lnTo>
                  <a:lnTo>
                    <a:pt x="36" y="148"/>
                  </a:lnTo>
                  <a:lnTo>
                    <a:pt x="35" y="148"/>
                  </a:lnTo>
                  <a:lnTo>
                    <a:pt x="34" y="147"/>
                  </a:lnTo>
                  <a:lnTo>
                    <a:pt x="34" y="146"/>
                  </a:lnTo>
                  <a:lnTo>
                    <a:pt x="33" y="145"/>
                  </a:lnTo>
                  <a:lnTo>
                    <a:pt x="33" y="144"/>
                  </a:lnTo>
                  <a:lnTo>
                    <a:pt x="32" y="144"/>
                  </a:lnTo>
                  <a:lnTo>
                    <a:pt x="32" y="143"/>
                  </a:lnTo>
                  <a:lnTo>
                    <a:pt x="31" y="142"/>
                  </a:lnTo>
                  <a:lnTo>
                    <a:pt x="31" y="141"/>
                  </a:lnTo>
                  <a:lnTo>
                    <a:pt x="31" y="140"/>
                  </a:lnTo>
                  <a:lnTo>
                    <a:pt x="30" y="139"/>
                  </a:lnTo>
                  <a:lnTo>
                    <a:pt x="29" y="138"/>
                  </a:lnTo>
                  <a:lnTo>
                    <a:pt x="28" y="137"/>
                  </a:lnTo>
                  <a:lnTo>
                    <a:pt x="27" y="136"/>
                  </a:lnTo>
                  <a:lnTo>
                    <a:pt x="28" y="136"/>
                  </a:lnTo>
                  <a:lnTo>
                    <a:pt x="28" y="135"/>
                  </a:lnTo>
                  <a:lnTo>
                    <a:pt x="27" y="134"/>
                  </a:lnTo>
                  <a:lnTo>
                    <a:pt x="27" y="133"/>
                  </a:lnTo>
                  <a:lnTo>
                    <a:pt x="26" y="132"/>
                  </a:lnTo>
                  <a:lnTo>
                    <a:pt x="25" y="132"/>
                  </a:lnTo>
                  <a:lnTo>
                    <a:pt x="24" y="132"/>
                  </a:lnTo>
                  <a:lnTo>
                    <a:pt x="24" y="131"/>
                  </a:lnTo>
                  <a:lnTo>
                    <a:pt x="24" y="129"/>
                  </a:lnTo>
                  <a:lnTo>
                    <a:pt x="24" y="128"/>
                  </a:lnTo>
                  <a:lnTo>
                    <a:pt x="23" y="127"/>
                  </a:lnTo>
                  <a:lnTo>
                    <a:pt x="22" y="127"/>
                  </a:lnTo>
                  <a:lnTo>
                    <a:pt x="22" y="126"/>
                  </a:lnTo>
                  <a:lnTo>
                    <a:pt x="22" y="125"/>
                  </a:lnTo>
                  <a:lnTo>
                    <a:pt x="21" y="124"/>
                  </a:lnTo>
                  <a:lnTo>
                    <a:pt x="22" y="123"/>
                  </a:lnTo>
                  <a:lnTo>
                    <a:pt x="22" y="122"/>
                  </a:lnTo>
                  <a:lnTo>
                    <a:pt x="22" y="121"/>
                  </a:lnTo>
                  <a:lnTo>
                    <a:pt x="21" y="121"/>
                  </a:lnTo>
                  <a:lnTo>
                    <a:pt x="20" y="121"/>
                  </a:lnTo>
                  <a:lnTo>
                    <a:pt x="20" y="120"/>
                  </a:lnTo>
                  <a:lnTo>
                    <a:pt x="19" y="119"/>
                  </a:lnTo>
                  <a:lnTo>
                    <a:pt x="18" y="118"/>
                  </a:lnTo>
                  <a:lnTo>
                    <a:pt x="17" y="118"/>
                  </a:lnTo>
                  <a:lnTo>
                    <a:pt x="17" y="117"/>
                  </a:lnTo>
                  <a:lnTo>
                    <a:pt x="16" y="117"/>
                  </a:lnTo>
                  <a:lnTo>
                    <a:pt x="15" y="116"/>
                  </a:lnTo>
                  <a:lnTo>
                    <a:pt x="14" y="115"/>
                  </a:lnTo>
                  <a:lnTo>
                    <a:pt x="14" y="114"/>
                  </a:lnTo>
                  <a:lnTo>
                    <a:pt x="13" y="114"/>
                  </a:lnTo>
                  <a:lnTo>
                    <a:pt x="12" y="113"/>
                  </a:lnTo>
                  <a:lnTo>
                    <a:pt x="12" y="112"/>
                  </a:lnTo>
                  <a:lnTo>
                    <a:pt x="11" y="112"/>
                  </a:lnTo>
                  <a:lnTo>
                    <a:pt x="10" y="111"/>
                  </a:lnTo>
                  <a:lnTo>
                    <a:pt x="10" y="110"/>
                  </a:lnTo>
                  <a:lnTo>
                    <a:pt x="9" y="109"/>
                  </a:lnTo>
                  <a:lnTo>
                    <a:pt x="8" y="108"/>
                  </a:lnTo>
                  <a:lnTo>
                    <a:pt x="7" y="107"/>
                  </a:lnTo>
                  <a:lnTo>
                    <a:pt x="6" y="106"/>
                  </a:lnTo>
                  <a:lnTo>
                    <a:pt x="5" y="105"/>
                  </a:lnTo>
                  <a:lnTo>
                    <a:pt x="4" y="104"/>
                  </a:lnTo>
                  <a:lnTo>
                    <a:pt x="3" y="103"/>
                  </a:lnTo>
                  <a:lnTo>
                    <a:pt x="2" y="102"/>
                  </a:lnTo>
                  <a:lnTo>
                    <a:pt x="1" y="100"/>
                  </a:lnTo>
                  <a:lnTo>
                    <a:pt x="0" y="100"/>
                  </a:lnTo>
                  <a:lnTo>
                    <a:pt x="0" y="99"/>
                  </a:lnTo>
                  <a:lnTo>
                    <a:pt x="1" y="99"/>
                  </a:lnTo>
                  <a:lnTo>
                    <a:pt x="2" y="99"/>
                  </a:lnTo>
                  <a:lnTo>
                    <a:pt x="3" y="99"/>
                  </a:lnTo>
                  <a:lnTo>
                    <a:pt x="4" y="100"/>
                  </a:lnTo>
                  <a:lnTo>
                    <a:pt x="5" y="100"/>
                  </a:lnTo>
                  <a:lnTo>
                    <a:pt x="7" y="101"/>
                  </a:lnTo>
                  <a:lnTo>
                    <a:pt x="8" y="101"/>
                  </a:lnTo>
                  <a:lnTo>
                    <a:pt x="9" y="102"/>
                  </a:lnTo>
                  <a:lnTo>
                    <a:pt x="10" y="102"/>
                  </a:lnTo>
                  <a:lnTo>
                    <a:pt x="11" y="102"/>
                  </a:lnTo>
                  <a:lnTo>
                    <a:pt x="12" y="102"/>
                  </a:lnTo>
                  <a:lnTo>
                    <a:pt x="13" y="103"/>
                  </a:lnTo>
                  <a:lnTo>
                    <a:pt x="14" y="103"/>
                  </a:lnTo>
                  <a:lnTo>
                    <a:pt x="15" y="103"/>
                  </a:lnTo>
                  <a:lnTo>
                    <a:pt x="16" y="104"/>
                  </a:lnTo>
                  <a:lnTo>
                    <a:pt x="17" y="104"/>
                  </a:lnTo>
                  <a:lnTo>
                    <a:pt x="18" y="104"/>
                  </a:lnTo>
                  <a:lnTo>
                    <a:pt x="19" y="105"/>
                  </a:lnTo>
                  <a:lnTo>
                    <a:pt x="20" y="105"/>
                  </a:lnTo>
                  <a:lnTo>
                    <a:pt x="21" y="105"/>
                  </a:lnTo>
                  <a:lnTo>
                    <a:pt x="22" y="106"/>
                  </a:lnTo>
                  <a:lnTo>
                    <a:pt x="23" y="106"/>
                  </a:lnTo>
                  <a:lnTo>
                    <a:pt x="24" y="106"/>
                  </a:lnTo>
                  <a:lnTo>
                    <a:pt x="24" y="107"/>
                  </a:lnTo>
                  <a:lnTo>
                    <a:pt x="25" y="107"/>
                  </a:lnTo>
                  <a:lnTo>
                    <a:pt x="26" y="107"/>
                  </a:lnTo>
                  <a:lnTo>
                    <a:pt x="27" y="107"/>
                  </a:lnTo>
                  <a:lnTo>
                    <a:pt x="28" y="108"/>
                  </a:lnTo>
                  <a:lnTo>
                    <a:pt x="29" y="108"/>
                  </a:lnTo>
                  <a:lnTo>
                    <a:pt x="30" y="108"/>
                  </a:lnTo>
                  <a:lnTo>
                    <a:pt x="31" y="109"/>
                  </a:lnTo>
                  <a:lnTo>
                    <a:pt x="33" y="109"/>
                  </a:lnTo>
                  <a:lnTo>
                    <a:pt x="34" y="109"/>
                  </a:lnTo>
                  <a:lnTo>
                    <a:pt x="36" y="110"/>
                  </a:lnTo>
                  <a:lnTo>
                    <a:pt x="38" y="110"/>
                  </a:lnTo>
                  <a:lnTo>
                    <a:pt x="44" y="112"/>
                  </a:lnTo>
                  <a:lnTo>
                    <a:pt x="50" y="114"/>
                  </a:lnTo>
                  <a:lnTo>
                    <a:pt x="57" y="116"/>
                  </a:lnTo>
                  <a:lnTo>
                    <a:pt x="63" y="118"/>
                  </a:lnTo>
                  <a:lnTo>
                    <a:pt x="69" y="119"/>
                  </a:lnTo>
                  <a:lnTo>
                    <a:pt x="71" y="120"/>
                  </a:lnTo>
                  <a:lnTo>
                    <a:pt x="76" y="120"/>
                  </a:lnTo>
                  <a:lnTo>
                    <a:pt x="83" y="119"/>
                  </a:lnTo>
                  <a:lnTo>
                    <a:pt x="89" y="118"/>
                  </a:lnTo>
                  <a:lnTo>
                    <a:pt x="96" y="118"/>
                  </a:lnTo>
                  <a:lnTo>
                    <a:pt x="103" y="117"/>
                  </a:lnTo>
                  <a:lnTo>
                    <a:pt x="109" y="116"/>
                  </a:lnTo>
                  <a:lnTo>
                    <a:pt x="113" y="116"/>
                  </a:lnTo>
                  <a:lnTo>
                    <a:pt x="116" y="116"/>
                  </a:lnTo>
                  <a:lnTo>
                    <a:pt x="123" y="116"/>
                  </a:lnTo>
                  <a:lnTo>
                    <a:pt x="124" y="115"/>
                  </a:lnTo>
                  <a:lnTo>
                    <a:pt x="126" y="116"/>
                  </a:lnTo>
                  <a:lnTo>
                    <a:pt x="127" y="116"/>
                  </a:lnTo>
                  <a:lnTo>
                    <a:pt x="133" y="117"/>
                  </a:lnTo>
                  <a:lnTo>
                    <a:pt x="139" y="118"/>
                  </a:lnTo>
                  <a:lnTo>
                    <a:pt x="144" y="119"/>
                  </a:lnTo>
                  <a:lnTo>
                    <a:pt x="145" y="119"/>
                  </a:lnTo>
                  <a:lnTo>
                    <a:pt x="146" y="120"/>
                  </a:lnTo>
                  <a:lnTo>
                    <a:pt x="147" y="120"/>
                  </a:lnTo>
                  <a:lnTo>
                    <a:pt x="148" y="121"/>
                  </a:lnTo>
                  <a:lnTo>
                    <a:pt x="148" y="120"/>
                  </a:lnTo>
                  <a:lnTo>
                    <a:pt x="149" y="119"/>
                  </a:lnTo>
                  <a:lnTo>
                    <a:pt x="148" y="118"/>
                  </a:lnTo>
                  <a:lnTo>
                    <a:pt x="149" y="118"/>
                  </a:lnTo>
                  <a:lnTo>
                    <a:pt x="150" y="118"/>
                  </a:lnTo>
                  <a:lnTo>
                    <a:pt x="150" y="117"/>
                  </a:lnTo>
                  <a:lnTo>
                    <a:pt x="151" y="117"/>
                  </a:lnTo>
                  <a:lnTo>
                    <a:pt x="153" y="115"/>
                  </a:lnTo>
                  <a:lnTo>
                    <a:pt x="154" y="115"/>
                  </a:lnTo>
                  <a:lnTo>
                    <a:pt x="155" y="114"/>
                  </a:lnTo>
                  <a:lnTo>
                    <a:pt x="156" y="114"/>
                  </a:lnTo>
                  <a:lnTo>
                    <a:pt x="158" y="114"/>
                  </a:lnTo>
                  <a:lnTo>
                    <a:pt x="159" y="113"/>
                  </a:lnTo>
                  <a:lnTo>
                    <a:pt x="160" y="113"/>
                  </a:lnTo>
                  <a:lnTo>
                    <a:pt x="161" y="113"/>
                  </a:lnTo>
                  <a:lnTo>
                    <a:pt x="162" y="113"/>
                  </a:lnTo>
                  <a:lnTo>
                    <a:pt x="163" y="113"/>
                  </a:lnTo>
                  <a:lnTo>
                    <a:pt x="164" y="112"/>
                  </a:lnTo>
                  <a:lnTo>
                    <a:pt x="166" y="112"/>
                  </a:lnTo>
                  <a:lnTo>
                    <a:pt x="167" y="112"/>
                  </a:lnTo>
                  <a:lnTo>
                    <a:pt x="168" y="112"/>
                  </a:lnTo>
                  <a:lnTo>
                    <a:pt x="172" y="111"/>
                  </a:lnTo>
                  <a:lnTo>
                    <a:pt x="174" y="112"/>
                  </a:lnTo>
                  <a:lnTo>
                    <a:pt x="178" y="112"/>
                  </a:lnTo>
                  <a:lnTo>
                    <a:pt x="181" y="112"/>
                  </a:lnTo>
                  <a:lnTo>
                    <a:pt x="187" y="113"/>
                  </a:lnTo>
                  <a:lnTo>
                    <a:pt x="189" y="113"/>
                  </a:lnTo>
                  <a:lnTo>
                    <a:pt x="191" y="113"/>
                  </a:lnTo>
                  <a:lnTo>
                    <a:pt x="192" y="113"/>
                  </a:lnTo>
                  <a:lnTo>
                    <a:pt x="193" y="113"/>
                  </a:lnTo>
                  <a:lnTo>
                    <a:pt x="194" y="113"/>
                  </a:lnTo>
                  <a:lnTo>
                    <a:pt x="195" y="113"/>
                  </a:lnTo>
                  <a:lnTo>
                    <a:pt x="197" y="112"/>
                  </a:lnTo>
                  <a:lnTo>
                    <a:pt x="198" y="112"/>
                  </a:lnTo>
                  <a:lnTo>
                    <a:pt x="199" y="112"/>
                  </a:lnTo>
                  <a:lnTo>
                    <a:pt x="200" y="111"/>
                  </a:lnTo>
                  <a:lnTo>
                    <a:pt x="201" y="111"/>
                  </a:lnTo>
                  <a:lnTo>
                    <a:pt x="202" y="111"/>
                  </a:lnTo>
                  <a:lnTo>
                    <a:pt x="203" y="111"/>
                  </a:lnTo>
                  <a:lnTo>
                    <a:pt x="204" y="110"/>
                  </a:lnTo>
                  <a:lnTo>
                    <a:pt x="205" y="110"/>
                  </a:lnTo>
                  <a:lnTo>
                    <a:pt x="206" y="110"/>
                  </a:lnTo>
                  <a:lnTo>
                    <a:pt x="207" y="109"/>
                  </a:lnTo>
                  <a:lnTo>
                    <a:pt x="208" y="109"/>
                  </a:lnTo>
                  <a:lnTo>
                    <a:pt x="209" y="109"/>
                  </a:lnTo>
                  <a:lnTo>
                    <a:pt x="211" y="108"/>
                  </a:lnTo>
                  <a:lnTo>
                    <a:pt x="212" y="108"/>
                  </a:lnTo>
                  <a:lnTo>
                    <a:pt x="214" y="108"/>
                  </a:lnTo>
                  <a:lnTo>
                    <a:pt x="215" y="107"/>
                  </a:lnTo>
                  <a:lnTo>
                    <a:pt x="216" y="107"/>
                  </a:lnTo>
                  <a:lnTo>
                    <a:pt x="217" y="106"/>
                  </a:lnTo>
                  <a:lnTo>
                    <a:pt x="219" y="106"/>
                  </a:lnTo>
                  <a:lnTo>
                    <a:pt x="220" y="106"/>
                  </a:lnTo>
                  <a:lnTo>
                    <a:pt x="222" y="105"/>
                  </a:lnTo>
                  <a:lnTo>
                    <a:pt x="223" y="105"/>
                  </a:lnTo>
                  <a:lnTo>
                    <a:pt x="224" y="104"/>
                  </a:lnTo>
                  <a:lnTo>
                    <a:pt x="225" y="104"/>
                  </a:lnTo>
                  <a:lnTo>
                    <a:pt x="227" y="104"/>
                  </a:lnTo>
                  <a:lnTo>
                    <a:pt x="229" y="104"/>
                  </a:lnTo>
                  <a:lnTo>
                    <a:pt x="229" y="103"/>
                  </a:lnTo>
                  <a:lnTo>
                    <a:pt x="230" y="103"/>
                  </a:lnTo>
                  <a:lnTo>
                    <a:pt x="231" y="103"/>
                  </a:lnTo>
                  <a:lnTo>
                    <a:pt x="232" y="102"/>
                  </a:lnTo>
                  <a:lnTo>
                    <a:pt x="233" y="102"/>
                  </a:lnTo>
                  <a:lnTo>
                    <a:pt x="234" y="102"/>
                  </a:lnTo>
                  <a:lnTo>
                    <a:pt x="235" y="102"/>
                  </a:lnTo>
                  <a:lnTo>
                    <a:pt x="236" y="101"/>
                  </a:lnTo>
                  <a:lnTo>
                    <a:pt x="237" y="101"/>
                  </a:lnTo>
                  <a:lnTo>
                    <a:pt x="238" y="101"/>
                  </a:lnTo>
                  <a:lnTo>
                    <a:pt x="239" y="101"/>
                  </a:lnTo>
                  <a:lnTo>
                    <a:pt x="240" y="100"/>
                  </a:lnTo>
                  <a:lnTo>
                    <a:pt x="241" y="100"/>
                  </a:lnTo>
                  <a:lnTo>
                    <a:pt x="242" y="100"/>
                  </a:lnTo>
                  <a:lnTo>
                    <a:pt x="243" y="100"/>
                  </a:lnTo>
                  <a:lnTo>
                    <a:pt x="244" y="100"/>
                  </a:lnTo>
                  <a:lnTo>
                    <a:pt x="245" y="100"/>
                  </a:lnTo>
                  <a:lnTo>
                    <a:pt x="246" y="99"/>
                  </a:lnTo>
                  <a:lnTo>
                    <a:pt x="247" y="99"/>
                  </a:lnTo>
                  <a:lnTo>
                    <a:pt x="248" y="99"/>
                  </a:lnTo>
                  <a:lnTo>
                    <a:pt x="248" y="98"/>
                  </a:lnTo>
                  <a:lnTo>
                    <a:pt x="249" y="97"/>
                  </a:lnTo>
                  <a:lnTo>
                    <a:pt x="250" y="97"/>
                  </a:lnTo>
                  <a:lnTo>
                    <a:pt x="251" y="97"/>
                  </a:lnTo>
                  <a:lnTo>
                    <a:pt x="251" y="96"/>
                  </a:lnTo>
                  <a:lnTo>
                    <a:pt x="252" y="95"/>
                  </a:lnTo>
                  <a:lnTo>
                    <a:pt x="253" y="94"/>
                  </a:lnTo>
                  <a:lnTo>
                    <a:pt x="251" y="93"/>
                  </a:lnTo>
                  <a:lnTo>
                    <a:pt x="250" y="92"/>
                  </a:lnTo>
                  <a:lnTo>
                    <a:pt x="249" y="92"/>
                  </a:lnTo>
                  <a:lnTo>
                    <a:pt x="248" y="91"/>
                  </a:lnTo>
                  <a:lnTo>
                    <a:pt x="247" y="90"/>
                  </a:lnTo>
                  <a:lnTo>
                    <a:pt x="247" y="89"/>
                  </a:lnTo>
                  <a:lnTo>
                    <a:pt x="248" y="88"/>
                  </a:lnTo>
                  <a:lnTo>
                    <a:pt x="248" y="87"/>
                  </a:lnTo>
                  <a:lnTo>
                    <a:pt x="248" y="86"/>
                  </a:lnTo>
                  <a:lnTo>
                    <a:pt x="249" y="86"/>
                  </a:lnTo>
                  <a:lnTo>
                    <a:pt x="249" y="85"/>
                  </a:lnTo>
                  <a:lnTo>
                    <a:pt x="249" y="84"/>
                  </a:lnTo>
                  <a:lnTo>
                    <a:pt x="250" y="84"/>
                  </a:lnTo>
                  <a:lnTo>
                    <a:pt x="250" y="83"/>
                  </a:lnTo>
                  <a:lnTo>
                    <a:pt x="250" y="82"/>
                  </a:lnTo>
                  <a:lnTo>
                    <a:pt x="251" y="82"/>
                  </a:lnTo>
                  <a:lnTo>
                    <a:pt x="251" y="80"/>
                  </a:lnTo>
                  <a:lnTo>
                    <a:pt x="251" y="79"/>
                  </a:lnTo>
                  <a:lnTo>
                    <a:pt x="251" y="78"/>
                  </a:lnTo>
                  <a:lnTo>
                    <a:pt x="252" y="77"/>
                  </a:lnTo>
                  <a:lnTo>
                    <a:pt x="251" y="77"/>
                  </a:lnTo>
                  <a:lnTo>
                    <a:pt x="251" y="76"/>
                  </a:lnTo>
                  <a:lnTo>
                    <a:pt x="251" y="75"/>
                  </a:lnTo>
                  <a:lnTo>
                    <a:pt x="252" y="75"/>
                  </a:lnTo>
                  <a:lnTo>
                    <a:pt x="252" y="74"/>
                  </a:lnTo>
                  <a:lnTo>
                    <a:pt x="252" y="73"/>
                  </a:lnTo>
                  <a:lnTo>
                    <a:pt x="252" y="72"/>
                  </a:lnTo>
                  <a:lnTo>
                    <a:pt x="252" y="71"/>
                  </a:lnTo>
                  <a:lnTo>
                    <a:pt x="251" y="71"/>
                  </a:lnTo>
                  <a:lnTo>
                    <a:pt x="251" y="70"/>
                  </a:lnTo>
                  <a:lnTo>
                    <a:pt x="250" y="70"/>
                  </a:lnTo>
                  <a:lnTo>
                    <a:pt x="250" y="69"/>
                  </a:lnTo>
                  <a:lnTo>
                    <a:pt x="249" y="68"/>
                  </a:lnTo>
                  <a:lnTo>
                    <a:pt x="249" y="67"/>
                  </a:lnTo>
                  <a:lnTo>
                    <a:pt x="249" y="66"/>
                  </a:lnTo>
                  <a:lnTo>
                    <a:pt x="250" y="65"/>
                  </a:lnTo>
                  <a:lnTo>
                    <a:pt x="250" y="64"/>
                  </a:lnTo>
                  <a:lnTo>
                    <a:pt x="251" y="62"/>
                  </a:lnTo>
                  <a:lnTo>
                    <a:pt x="251" y="61"/>
                  </a:lnTo>
                  <a:lnTo>
                    <a:pt x="251" y="60"/>
                  </a:lnTo>
                  <a:lnTo>
                    <a:pt x="251" y="59"/>
                  </a:lnTo>
                  <a:lnTo>
                    <a:pt x="252" y="58"/>
                  </a:lnTo>
                  <a:lnTo>
                    <a:pt x="253" y="55"/>
                  </a:lnTo>
                  <a:lnTo>
                    <a:pt x="253" y="53"/>
                  </a:lnTo>
                  <a:lnTo>
                    <a:pt x="254" y="52"/>
                  </a:lnTo>
                  <a:lnTo>
                    <a:pt x="254" y="51"/>
                  </a:lnTo>
                  <a:lnTo>
                    <a:pt x="254" y="50"/>
                  </a:lnTo>
                  <a:lnTo>
                    <a:pt x="255" y="50"/>
                  </a:lnTo>
                  <a:lnTo>
                    <a:pt x="257" y="50"/>
                  </a:lnTo>
                  <a:lnTo>
                    <a:pt x="258" y="49"/>
                  </a:lnTo>
                  <a:lnTo>
                    <a:pt x="260" y="49"/>
                  </a:lnTo>
                  <a:lnTo>
                    <a:pt x="261" y="49"/>
                  </a:lnTo>
                  <a:lnTo>
                    <a:pt x="262" y="49"/>
                  </a:lnTo>
                  <a:lnTo>
                    <a:pt x="263" y="48"/>
                  </a:lnTo>
                  <a:lnTo>
                    <a:pt x="265" y="47"/>
                  </a:lnTo>
                  <a:lnTo>
                    <a:pt x="266" y="46"/>
                  </a:lnTo>
                  <a:lnTo>
                    <a:pt x="267" y="45"/>
                  </a:lnTo>
                  <a:lnTo>
                    <a:pt x="268" y="44"/>
                  </a:lnTo>
                  <a:lnTo>
                    <a:pt x="268" y="43"/>
                  </a:lnTo>
                  <a:lnTo>
                    <a:pt x="268" y="42"/>
                  </a:lnTo>
                  <a:lnTo>
                    <a:pt x="269" y="41"/>
                  </a:lnTo>
                  <a:lnTo>
                    <a:pt x="269" y="40"/>
                  </a:lnTo>
                  <a:lnTo>
                    <a:pt x="269" y="39"/>
                  </a:lnTo>
                  <a:lnTo>
                    <a:pt x="269" y="38"/>
                  </a:lnTo>
                  <a:lnTo>
                    <a:pt x="270" y="38"/>
                  </a:lnTo>
                  <a:lnTo>
                    <a:pt x="271" y="38"/>
                  </a:lnTo>
                  <a:lnTo>
                    <a:pt x="272" y="38"/>
                  </a:lnTo>
                  <a:lnTo>
                    <a:pt x="273" y="38"/>
                  </a:lnTo>
                  <a:lnTo>
                    <a:pt x="274" y="37"/>
                  </a:lnTo>
                  <a:lnTo>
                    <a:pt x="275" y="36"/>
                  </a:lnTo>
                  <a:lnTo>
                    <a:pt x="276" y="35"/>
                  </a:lnTo>
                  <a:lnTo>
                    <a:pt x="278" y="34"/>
                  </a:lnTo>
                  <a:lnTo>
                    <a:pt x="279" y="34"/>
                  </a:lnTo>
                  <a:lnTo>
                    <a:pt x="280" y="34"/>
                  </a:lnTo>
                  <a:lnTo>
                    <a:pt x="281" y="34"/>
                  </a:lnTo>
                  <a:lnTo>
                    <a:pt x="282" y="34"/>
                  </a:lnTo>
                  <a:lnTo>
                    <a:pt x="283" y="34"/>
                  </a:lnTo>
                  <a:lnTo>
                    <a:pt x="284" y="34"/>
                  </a:lnTo>
                  <a:lnTo>
                    <a:pt x="285" y="34"/>
                  </a:lnTo>
                  <a:lnTo>
                    <a:pt x="286" y="34"/>
                  </a:lnTo>
                  <a:lnTo>
                    <a:pt x="287" y="34"/>
                  </a:lnTo>
                  <a:lnTo>
                    <a:pt x="288" y="35"/>
                  </a:lnTo>
                  <a:lnTo>
                    <a:pt x="287" y="36"/>
                  </a:lnTo>
                  <a:lnTo>
                    <a:pt x="287" y="37"/>
                  </a:lnTo>
                  <a:lnTo>
                    <a:pt x="288" y="37"/>
                  </a:lnTo>
                  <a:lnTo>
                    <a:pt x="288" y="38"/>
                  </a:lnTo>
                  <a:lnTo>
                    <a:pt x="289" y="38"/>
                  </a:lnTo>
                  <a:lnTo>
                    <a:pt x="290" y="38"/>
                  </a:lnTo>
                  <a:lnTo>
                    <a:pt x="291" y="38"/>
                  </a:lnTo>
                  <a:lnTo>
                    <a:pt x="292" y="38"/>
                  </a:lnTo>
                  <a:lnTo>
                    <a:pt x="293" y="38"/>
                  </a:lnTo>
                  <a:lnTo>
                    <a:pt x="294" y="38"/>
                  </a:lnTo>
                  <a:lnTo>
                    <a:pt x="295" y="39"/>
                  </a:lnTo>
                  <a:lnTo>
                    <a:pt x="296" y="39"/>
                  </a:lnTo>
                  <a:lnTo>
                    <a:pt x="297" y="39"/>
                  </a:lnTo>
                  <a:lnTo>
                    <a:pt x="298" y="39"/>
                  </a:lnTo>
                  <a:lnTo>
                    <a:pt x="299" y="39"/>
                  </a:lnTo>
                  <a:lnTo>
                    <a:pt x="300" y="39"/>
                  </a:lnTo>
                  <a:lnTo>
                    <a:pt x="300" y="40"/>
                  </a:lnTo>
                  <a:lnTo>
                    <a:pt x="301" y="40"/>
                  </a:lnTo>
                  <a:lnTo>
                    <a:pt x="301" y="39"/>
                  </a:lnTo>
                  <a:lnTo>
                    <a:pt x="302" y="39"/>
                  </a:lnTo>
                  <a:lnTo>
                    <a:pt x="303" y="39"/>
                  </a:lnTo>
                  <a:lnTo>
                    <a:pt x="304" y="39"/>
                  </a:lnTo>
                  <a:lnTo>
                    <a:pt x="305" y="38"/>
                  </a:lnTo>
                  <a:lnTo>
                    <a:pt x="306" y="38"/>
                  </a:lnTo>
                  <a:lnTo>
                    <a:pt x="307" y="38"/>
                  </a:lnTo>
                  <a:lnTo>
                    <a:pt x="308" y="38"/>
                  </a:lnTo>
                  <a:lnTo>
                    <a:pt x="308" y="37"/>
                  </a:lnTo>
                  <a:lnTo>
                    <a:pt x="309" y="37"/>
                  </a:lnTo>
                  <a:lnTo>
                    <a:pt x="310" y="37"/>
                  </a:lnTo>
                  <a:lnTo>
                    <a:pt x="311" y="37"/>
                  </a:lnTo>
                  <a:lnTo>
                    <a:pt x="312" y="37"/>
                  </a:lnTo>
                  <a:lnTo>
                    <a:pt x="313" y="36"/>
                  </a:lnTo>
                  <a:lnTo>
                    <a:pt x="314" y="36"/>
                  </a:lnTo>
                  <a:lnTo>
                    <a:pt x="315" y="35"/>
                  </a:lnTo>
                  <a:lnTo>
                    <a:pt x="316" y="35"/>
                  </a:lnTo>
                  <a:lnTo>
                    <a:pt x="316" y="34"/>
                  </a:lnTo>
                  <a:lnTo>
                    <a:pt x="317" y="34"/>
                  </a:lnTo>
                  <a:lnTo>
                    <a:pt x="318" y="34"/>
                  </a:lnTo>
                  <a:lnTo>
                    <a:pt x="319" y="34"/>
                  </a:lnTo>
                  <a:lnTo>
                    <a:pt x="320" y="33"/>
                  </a:lnTo>
                  <a:lnTo>
                    <a:pt x="321" y="32"/>
                  </a:lnTo>
                  <a:lnTo>
                    <a:pt x="320" y="31"/>
                  </a:lnTo>
                  <a:lnTo>
                    <a:pt x="319" y="31"/>
                  </a:lnTo>
                  <a:lnTo>
                    <a:pt x="319" y="30"/>
                  </a:lnTo>
                  <a:lnTo>
                    <a:pt x="318" y="31"/>
                  </a:lnTo>
                  <a:lnTo>
                    <a:pt x="317" y="31"/>
                  </a:lnTo>
                  <a:lnTo>
                    <a:pt x="316" y="31"/>
                  </a:lnTo>
                  <a:lnTo>
                    <a:pt x="315" y="31"/>
                  </a:lnTo>
                  <a:lnTo>
                    <a:pt x="314" y="31"/>
                  </a:lnTo>
                  <a:lnTo>
                    <a:pt x="313" y="31"/>
                  </a:lnTo>
                  <a:lnTo>
                    <a:pt x="313" y="30"/>
                  </a:lnTo>
                  <a:lnTo>
                    <a:pt x="312" y="30"/>
                  </a:lnTo>
                  <a:lnTo>
                    <a:pt x="311" y="30"/>
                  </a:lnTo>
                  <a:lnTo>
                    <a:pt x="311" y="29"/>
                  </a:lnTo>
                  <a:lnTo>
                    <a:pt x="310" y="29"/>
                  </a:lnTo>
                  <a:lnTo>
                    <a:pt x="309" y="29"/>
                  </a:lnTo>
                  <a:lnTo>
                    <a:pt x="310" y="28"/>
                  </a:lnTo>
                  <a:lnTo>
                    <a:pt x="310" y="27"/>
                  </a:lnTo>
                  <a:lnTo>
                    <a:pt x="309" y="27"/>
                  </a:lnTo>
                  <a:lnTo>
                    <a:pt x="309" y="26"/>
                  </a:lnTo>
                  <a:lnTo>
                    <a:pt x="308" y="25"/>
                  </a:lnTo>
                  <a:lnTo>
                    <a:pt x="309" y="25"/>
                  </a:lnTo>
                  <a:lnTo>
                    <a:pt x="308" y="24"/>
                  </a:lnTo>
                  <a:lnTo>
                    <a:pt x="307" y="23"/>
                  </a:lnTo>
                  <a:lnTo>
                    <a:pt x="309" y="24"/>
                  </a:lnTo>
                  <a:lnTo>
                    <a:pt x="310" y="24"/>
                  </a:lnTo>
                  <a:lnTo>
                    <a:pt x="311" y="24"/>
                  </a:lnTo>
                  <a:lnTo>
                    <a:pt x="312" y="24"/>
                  </a:lnTo>
                  <a:lnTo>
                    <a:pt x="313" y="24"/>
                  </a:lnTo>
                  <a:lnTo>
                    <a:pt x="314" y="24"/>
                  </a:lnTo>
                  <a:lnTo>
                    <a:pt x="314" y="25"/>
                  </a:lnTo>
                  <a:lnTo>
                    <a:pt x="315" y="24"/>
                  </a:lnTo>
                  <a:lnTo>
                    <a:pt x="316" y="24"/>
                  </a:lnTo>
                  <a:lnTo>
                    <a:pt x="316" y="25"/>
                  </a:lnTo>
                  <a:lnTo>
                    <a:pt x="316" y="24"/>
                  </a:lnTo>
                  <a:lnTo>
                    <a:pt x="317" y="24"/>
                  </a:lnTo>
                  <a:lnTo>
                    <a:pt x="317" y="23"/>
                  </a:lnTo>
                  <a:lnTo>
                    <a:pt x="318" y="23"/>
                  </a:lnTo>
                  <a:lnTo>
                    <a:pt x="318" y="22"/>
                  </a:lnTo>
                  <a:lnTo>
                    <a:pt x="319" y="22"/>
                  </a:lnTo>
                  <a:lnTo>
                    <a:pt x="320" y="21"/>
                  </a:lnTo>
                  <a:lnTo>
                    <a:pt x="321" y="21"/>
                  </a:lnTo>
                  <a:lnTo>
                    <a:pt x="321" y="20"/>
                  </a:lnTo>
                  <a:lnTo>
                    <a:pt x="322" y="20"/>
                  </a:lnTo>
                  <a:lnTo>
                    <a:pt x="323" y="20"/>
                  </a:lnTo>
                  <a:lnTo>
                    <a:pt x="324" y="19"/>
                  </a:lnTo>
                  <a:lnTo>
                    <a:pt x="325" y="19"/>
                  </a:lnTo>
                  <a:lnTo>
                    <a:pt x="326" y="19"/>
                  </a:lnTo>
                  <a:lnTo>
                    <a:pt x="328" y="19"/>
                  </a:lnTo>
                  <a:lnTo>
                    <a:pt x="328" y="18"/>
                  </a:lnTo>
                  <a:lnTo>
                    <a:pt x="329" y="18"/>
                  </a:lnTo>
                  <a:lnTo>
                    <a:pt x="330" y="18"/>
                  </a:lnTo>
                  <a:lnTo>
                    <a:pt x="331" y="17"/>
                  </a:lnTo>
                  <a:lnTo>
                    <a:pt x="332" y="16"/>
                  </a:lnTo>
                  <a:lnTo>
                    <a:pt x="332" y="15"/>
                  </a:lnTo>
                  <a:lnTo>
                    <a:pt x="333" y="15"/>
                  </a:lnTo>
                  <a:lnTo>
                    <a:pt x="334" y="15"/>
                  </a:lnTo>
                  <a:lnTo>
                    <a:pt x="334" y="14"/>
                  </a:lnTo>
                  <a:lnTo>
                    <a:pt x="335" y="14"/>
                  </a:lnTo>
                  <a:lnTo>
                    <a:pt x="335" y="13"/>
                  </a:lnTo>
                  <a:lnTo>
                    <a:pt x="336" y="13"/>
                  </a:lnTo>
                  <a:lnTo>
                    <a:pt x="336" y="12"/>
                  </a:lnTo>
                  <a:lnTo>
                    <a:pt x="336" y="11"/>
                  </a:lnTo>
                  <a:lnTo>
                    <a:pt x="336" y="10"/>
                  </a:lnTo>
                  <a:lnTo>
                    <a:pt x="337" y="10"/>
                  </a:lnTo>
                  <a:lnTo>
                    <a:pt x="337" y="11"/>
                  </a:lnTo>
                  <a:lnTo>
                    <a:pt x="338" y="11"/>
                  </a:lnTo>
                  <a:lnTo>
                    <a:pt x="339" y="11"/>
                  </a:lnTo>
                  <a:lnTo>
                    <a:pt x="339" y="12"/>
                  </a:lnTo>
                  <a:lnTo>
                    <a:pt x="340" y="12"/>
                  </a:lnTo>
                  <a:lnTo>
                    <a:pt x="341" y="12"/>
                  </a:lnTo>
                  <a:lnTo>
                    <a:pt x="340" y="13"/>
                  </a:lnTo>
                  <a:lnTo>
                    <a:pt x="341" y="13"/>
                  </a:lnTo>
                  <a:lnTo>
                    <a:pt x="341" y="14"/>
                  </a:lnTo>
                  <a:lnTo>
                    <a:pt x="342" y="14"/>
                  </a:lnTo>
                  <a:lnTo>
                    <a:pt x="343" y="14"/>
                  </a:lnTo>
                  <a:lnTo>
                    <a:pt x="344" y="14"/>
                  </a:lnTo>
                  <a:lnTo>
                    <a:pt x="345" y="14"/>
                  </a:lnTo>
                  <a:lnTo>
                    <a:pt x="346" y="14"/>
                  </a:lnTo>
                  <a:lnTo>
                    <a:pt x="347" y="14"/>
                  </a:lnTo>
                  <a:lnTo>
                    <a:pt x="348" y="14"/>
                  </a:lnTo>
                  <a:lnTo>
                    <a:pt x="349" y="14"/>
                  </a:lnTo>
                  <a:lnTo>
                    <a:pt x="350" y="15"/>
                  </a:lnTo>
                  <a:lnTo>
                    <a:pt x="351" y="15"/>
                  </a:lnTo>
                  <a:lnTo>
                    <a:pt x="352" y="15"/>
                  </a:lnTo>
                  <a:lnTo>
                    <a:pt x="352" y="16"/>
                  </a:lnTo>
                  <a:lnTo>
                    <a:pt x="353" y="16"/>
                  </a:lnTo>
                  <a:lnTo>
                    <a:pt x="354" y="16"/>
                  </a:lnTo>
                  <a:lnTo>
                    <a:pt x="355" y="16"/>
                  </a:lnTo>
                  <a:lnTo>
                    <a:pt x="355" y="15"/>
                  </a:lnTo>
                  <a:lnTo>
                    <a:pt x="356" y="15"/>
                  </a:lnTo>
                  <a:lnTo>
                    <a:pt x="356" y="14"/>
                  </a:lnTo>
                  <a:lnTo>
                    <a:pt x="355" y="14"/>
                  </a:lnTo>
                  <a:lnTo>
                    <a:pt x="354" y="14"/>
                  </a:lnTo>
                  <a:lnTo>
                    <a:pt x="353" y="14"/>
                  </a:lnTo>
                  <a:lnTo>
                    <a:pt x="352" y="14"/>
                  </a:lnTo>
                  <a:lnTo>
                    <a:pt x="351" y="13"/>
                  </a:lnTo>
                  <a:lnTo>
                    <a:pt x="352" y="13"/>
                  </a:lnTo>
                  <a:lnTo>
                    <a:pt x="353" y="12"/>
                  </a:lnTo>
                  <a:lnTo>
                    <a:pt x="354" y="12"/>
                  </a:lnTo>
                  <a:lnTo>
                    <a:pt x="354" y="11"/>
                  </a:lnTo>
                  <a:lnTo>
                    <a:pt x="355" y="11"/>
                  </a:lnTo>
                  <a:lnTo>
                    <a:pt x="356" y="11"/>
                  </a:lnTo>
                  <a:lnTo>
                    <a:pt x="357" y="12"/>
                  </a:lnTo>
                  <a:lnTo>
                    <a:pt x="358" y="13"/>
                  </a:lnTo>
                  <a:lnTo>
                    <a:pt x="359" y="13"/>
                  </a:lnTo>
                  <a:lnTo>
                    <a:pt x="360" y="13"/>
                  </a:lnTo>
                  <a:lnTo>
                    <a:pt x="361" y="13"/>
                  </a:lnTo>
                  <a:lnTo>
                    <a:pt x="362" y="13"/>
                  </a:lnTo>
                  <a:lnTo>
                    <a:pt x="362" y="14"/>
                  </a:lnTo>
                  <a:lnTo>
                    <a:pt x="362" y="15"/>
                  </a:lnTo>
                  <a:lnTo>
                    <a:pt x="362" y="16"/>
                  </a:lnTo>
                  <a:lnTo>
                    <a:pt x="362" y="17"/>
                  </a:lnTo>
                  <a:lnTo>
                    <a:pt x="363" y="17"/>
                  </a:lnTo>
                  <a:lnTo>
                    <a:pt x="364" y="18"/>
                  </a:lnTo>
                  <a:lnTo>
                    <a:pt x="365" y="18"/>
                  </a:lnTo>
                  <a:lnTo>
                    <a:pt x="366" y="19"/>
                  </a:lnTo>
                  <a:lnTo>
                    <a:pt x="367" y="20"/>
                  </a:lnTo>
                  <a:lnTo>
                    <a:pt x="368" y="20"/>
                  </a:lnTo>
                  <a:lnTo>
                    <a:pt x="369" y="20"/>
                  </a:lnTo>
                  <a:lnTo>
                    <a:pt x="370" y="20"/>
                  </a:lnTo>
                  <a:lnTo>
                    <a:pt x="371" y="20"/>
                  </a:lnTo>
                  <a:lnTo>
                    <a:pt x="372" y="20"/>
                  </a:lnTo>
                  <a:lnTo>
                    <a:pt x="373" y="19"/>
                  </a:lnTo>
                  <a:lnTo>
                    <a:pt x="374" y="19"/>
                  </a:lnTo>
                  <a:lnTo>
                    <a:pt x="375" y="19"/>
                  </a:lnTo>
                  <a:lnTo>
                    <a:pt x="376" y="20"/>
                  </a:lnTo>
                  <a:lnTo>
                    <a:pt x="377" y="20"/>
                  </a:lnTo>
                  <a:lnTo>
                    <a:pt x="377" y="19"/>
                  </a:lnTo>
                  <a:lnTo>
                    <a:pt x="378" y="18"/>
                  </a:lnTo>
                  <a:lnTo>
                    <a:pt x="378" y="17"/>
                  </a:lnTo>
                  <a:lnTo>
                    <a:pt x="379" y="17"/>
                  </a:lnTo>
                  <a:lnTo>
                    <a:pt x="380" y="16"/>
                  </a:lnTo>
                  <a:lnTo>
                    <a:pt x="381" y="15"/>
                  </a:lnTo>
                  <a:lnTo>
                    <a:pt x="381" y="14"/>
                  </a:lnTo>
                  <a:lnTo>
                    <a:pt x="382" y="13"/>
                  </a:lnTo>
                  <a:lnTo>
                    <a:pt x="383" y="13"/>
                  </a:lnTo>
                  <a:lnTo>
                    <a:pt x="383" y="12"/>
                  </a:lnTo>
                  <a:lnTo>
                    <a:pt x="383" y="11"/>
                  </a:lnTo>
                  <a:lnTo>
                    <a:pt x="384" y="10"/>
                  </a:lnTo>
                  <a:lnTo>
                    <a:pt x="385" y="10"/>
                  </a:lnTo>
                  <a:lnTo>
                    <a:pt x="385" y="9"/>
                  </a:lnTo>
                  <a:lnTo>
                    <a:pt x="386" y="9"/>
                  </a:lnTo>
                  <a:lnTo>
                    <a:pt x="387" y="8"/>
                  </a:lnTo>
                  <a:lnTo>
                    <a:pt x="388" y="7"/>
                  </a:lnTo>
                  <a:close/>
                </a:path>
              </a:pathLst>
            </a:custGeom>
            <a:solidFill>
              <a:srgbClr val="00ff00"/>
            </a:solidFill>
            <a:ln w="0">
              <a:noFill/>
            </a:ln>
          </p:spPr>
          <p:style>
            <a:lnRef idx="0"/>
            <a:fillRef idx="0"/>
            <a:effectRef idx="0"/>
            <a:fontRef idx="minor"/>
          </p:style>
        </p:sp>
        <p:sp>
          <p:nvSpPr>
            <p:cNvPr id="354" name="Freeform 59"/>
            <p:cNvSpPr/>
            <p:nvPr/>
          </p:nvSpPr>
          <p:spPr>
            <a:xfrm>
              <a:off x="38520" y="2186640"/>
              <a:ext cx="3291480" cy="2453040"/>
            </a:xfrm>
            <a:custGeom>
              <a:avLst/>
              <a:gdLst/>
              <a:ahLst/>
              <a:rect l="l" t="t" r="r" b="b"/>
              <a:pathLst>
                <a:path w="432" h="322">
                  <a:moveTo>
                    <a:pt x="388" y="7"/>
                  </a:moveTo>
                  <a:lnTo>
                    <a:pt x="389" y="7"/>
                  </a:lnTo>
                  <a:lnTo>
                    <a:pt x="390" y="6"/>
                  </a:lnTo>
                  <a:lnTo>
                    <a:pt x="391" y="7"/>
                  </a:lnTo>
                  <a:lnTo>
                    <a:pt x="392" y="7"/>
                  </a:lnTo>
                  <a:lnTo>
                    <a:pt x="393" y="7"/>
                  </a:lnTo>
                  <a:lnTo>
                    <a:pt x="394" y="7"/>
                  </a:lnTo>
                  <a:lnTo>
                    <a:pt x="394" y="6"/>
                  </a:lnTo>
                  <a:lnTo>
                    <a:pt x="395" y="6"/>
                  </a:lnTo>
                  <a:lnTo>
                    <a:pt x="396" y="6"/>
                  </a:lnTo>
                  <a:lnTo>
                    <a:pt x="397" y="6"/>
                  </a:lnTo>
                  <a:lnTo>
                    <a:pt x="398" y="6"/>
                  </a:lnTo>
                  <a:lnTo>
                    <a:pt x="399" y="6"/>
                  </a:lnTo>
                  <a:lnTo>
                    <a:pt x="400" y="6"/>
                  </a:lnTo>
                  <a:lnTo>
                    <a:pt x="401" y="6"/>
                  </a:lnTo>
                  <a:lnTo>
                    <a:pt x="402" y="5"/>
                  </a:lnTo>
                  <a:lnTo>
                    <a:pt x="403" y="5"/>
                  </a:lnTo>
                  <a:lnTo>
                    <a:pt x="403" y="4"/>
                  </a:lnTo>
                  <a:lnTo>
                    <a:pt x="404" y="4"/>
                  </a:lnTo>
                  <a:lnTo>
                    <a:pt x="405" y="3"/>
                  </a:lnTo>
                  <a:lnTo>
                    <a:pt x="405" y="2"/>
                  </a:lnTo>
                  <a:lnTo>
                    <a:pt x="406" y="2"/>
                  </a:lnTo>
                  <a:lnTo>
                    <a:pt x="407" y="2"/>
                  </a:lnTo>
                  <a:lnTo>
                    <a:pt x="407" y="1"/>
                  </a:lnTo>
                  <a:lnTo>
                    <a:pt x="408" y="1"/>
                  </a:lnTo>
                  <a:lnTo>
                    <a:pt x="409" y="1"/>
                  </a:lnTo>
                  <a:lnTo>
                    <a:pt x="410" y="1"/>
                  </a:lnTo>
                  <a:lnTo>
                    <a:pt x="410" y="0"/>
                  </a:lnTo>
                  <a:lnTo>
                    <a:pt x="411" y="0"/>
                  </a:lnTo>
                  <a:lnTo>
                    <a:pt x="412" y="0"/>
                  </a:lnTo>
                  <a:lnTo>
                    <a:pt x="413" y="0"/>
                  </a:lnTo>
                  <a:lnTo>
                    <a:pt x="414" y="0"/>
                  </a:lnTo>
                  <a:lnTo>
                    <a:pt x="414" y="1"/>
                  </a:lnTo>
                  <a:lnTo>
                    <a:pt x="413" y="1"/>
                  </a:lnTo>
                  <a:lnTo>
                    <a:pt x="413" y="2"/>
                  </a:lnTo>
                  <a:lnTo>
                    <a:pt x="413" y="3"/>
                  </a:lnTo>
                  <a:lnTo>
                    <a:pt x="413" y="4"/>
                  </a:lnTo>
                  <a:lnTo>
                    <a:pt x="412" y="4"/>
                  </a:lnTo>
                  <a:lnTo>
                    <a:pt x="412" y="5"/>
                  </a:lnTo>
                  <a:lnTo>
                    <a:pt x="413" y="5"/>
                  </a:lnTo>
                  <a:lnTo>
                    <a:pt x="414" y="5"/>
                  </a:lnTo>
                  <a:lnTo>
                    <a:pt x="415" y="6"/>
                  </a:lnTo>
                  <a:lnTo>
                    <a:pt x="416" y="6"/>
                  </a:lnTo>
                  <a:lnTo>
                    <a:pt x="415" y="7"/>
                  </a:lnTo>
                  <a:lnTo>
                    <a:pt x="415" y="8"/>
                  </a:lnTo>
                  <a:lnTo>
                    <a:pt x="414" y="9"/>
                  </a:lnTo>
                  <a:lnTo>
                    <a:pt x="414" y="10"/>
                  </a:lnTo>
                  <a:lnTo>
                    <a:pt x="415" y="10"/>
                  </a:lnTo>
                  <a:lnTo>
                    <a:pt x="416" y="10"/>
                  </a:lnTo>
                  <a:lnTo>
                    <a:pt x="416" y="9"/>
                  </a:lnTo>
                  <a:lnTo>
                    <a:pt x="417" y="9"/>
                  </a:lnTo>
                  <a:lnTo>
                    <a:pt x="417" y="8"/>
                  </a:lnTo>
                  <a:lnTo>
                    <a:pt x="418" y="8"/>
                  </a:lnTo>
                  <a:lnTo>
                    <a:pt x="419" y="8"/>
                  </a:lnTo>
                  <a:lnTo>
                    <a:pt x="419" y="9"/>
                  </a:lnTo>
                  <a:lnTo>
                    <a:pt x="419" y="10"/>
                  </a:lnTo>
                  <a:lnTo>
                    <a:pt x="419" y="11"/>
                  </a:lnTo>
                  <a:lnTo>
                    <a:pt x="418" y="11"/>
                  </a:lnTo>
                  <a:lnTo>
                    <a:pt x="418" y="12"/>
                  </a:lnTo>
                  <a:lnTo>
                    <a:pt x="418" y="13"/>
                  </a:lnTo>
                  <a:lnTo>
                    <a:pt x="419" y="13"/>
                  </a:lnTo>
                  <a:lnTo>
                    <a:pt x="419" y="14"/>
                  </a:lnTo>
                  <a:lnTo>
                    <a:pt x="418" y="15"/>
                  </a:lnTo>
                  <a:lnTo>
                    <a:pt x="418" y="16"/>
                  </a:lnTo>
                  <a:lnTo>
                    <a:pt x="419" y="16"/>
                  </a:lnTo>
                  <a:lnTo>
                    <a:pt x="419" y="17"/>
                  </a:lnTo>
                  <a:lnTo>
                    <a:pt x="419" y="18"/>
                  </a:lnTo>
                  <a:lnTo>
                    <a:pt x="419" y="19"/>
                  </a:lnTo>
                  <a:lnTo>
                    <a:pt x="419" y="20"/>
                  </a:lnTo>
                  <a:lnTo>
                    <a:pt x="419" y="21"/>
                  </a:lnTo>
                  <a:lnTo>
                    <a:pt x="419" y="22"/>
                  </a:lnTo>
                  <a:lnTo>
                    <a:pt x="418" y="23"/>
                  </a:lnTo>
                  <a:lnTo>
                    <a:pt x="418" y="24"/>
                  </a:lnTo>
                  <a:lnTo>
                    <a:pt x="418" y="25"/>
                  </a:lnTo>
                  <a:lnTo>
                    <a:pt x="418" y="26"/>
                  </a:lnTo>
                  <a:lnTo>
                    <a:pt x="419" y="26"/>
                  </a:lnTo>
                  <a:lnTo>
                    <a:pt x="419" y="27"/>
                  </a:lnTo>
                  <a:lnTo>
                    <a:pt x="420" y="27"/>
                  </a:lnTo>
                  <a:lnTo>
                    <a:pt x="421" y="26"/>
                  </a:lnTo>
                  <a:lnTo>
                    <a:pt x="421" y="27"/>
                  </a:lnTo>
                  <a:lnTo>
                    <a:pt x="421" y="28"/>
                  </a:lnTo>
                  <a:lnTo>
                    <a:pt x="421" y="29"/>
                  </a:lnTo>
                  <a:lnTo>
                    <a:pt x="421" y="30"/>
                  </a:lnTo>
                  <a:lnTo>
                    <a:pt x="421" y="31"/>
                  </a:lnTo>
                  <a:lnTo>
                    <a:pt x="422" y="31"/>
                  </a:lnTo>
                  <a:lnTo>
                    <a:pt x="423" y="31"/>
                  </a:lnTo>
                  <a:lnTo>
                    <a:pt x="424" y="30"/>
                  </a:lnTo>
                  <a:lnTo>
                    <a:pt x="425" y="30"/>
                  </a:lnTo>
                  <a:lnTo>
                    <a:pt x="425" y="29"/>
                  </a:lnTo>
                  <a:lnTo>
                    <a:pt x="427" y="29"/>
                  </a:lnTo>
                  <a:lnTo>
                    <a:pt x="428" y="28"/>
                  </a:lnTo>
                  <a:lnTo>
                    <a:pt x="429" y="28"/>
                  </a:lnTo>
                  <a:lnTo>
                    <a:pt x="430" y="27"/>
                  </a:lnTo>
                  <a:lnTo>
                    <a:pt x="431" y="27"/>
                  </a:lnTo>
                  <a:lnTo>
                    <a:pt x="432" y="28"/>
                  </a:lnTo>
                  <a:lnTo>
                    <a:pt x="432" y="29"/>
                  </a:lnTo>
                  <a:lnTo>
                    <a:pt x="432" y="30"/>
                  </a:lnTo>
                  <a:lnTo>
                    <a:pt x="432" y="31"/>
                  </a:lnTo>
                  <a:lnTo>
                    <a:pt x="432" y="32"/>
                  </a:lnTo>
                  <a:lnTo>
                    <a:pt x="432" y="33"/>
                  </a:lnTo>
                  <a:lnTo>
                    <a:pt x="431" y="34"/>
                  </a:lnTo>
                  <a:lnTo>
                    <a:pt x="431" y="35"/>
                  </a:lnTo>
                  <a:lnTo>
                    <a:pt x="431" y="36"/>
                  </a:lnTo>
                  <a:lnTo>
                    <a:pt x="431" y="37"/>
                  </a:lnTo>
                  <a:lnTo>
                    <a:pt x="431" y="38"/>
                  </a:lnTo>
                  <a:lnTo>
                    <a:pt x="431" y="39"/>
                  </a:lnTo>
                  <a:lnTo>
                    <a:pt x="431" y="40"/>
                  </a:lnTo>
                  <a:lnTo>
                    <a:pt x="431" y="41"/>
                  </a:lnTo>
                  <a:lnTo>
                    <a:pt x="431" y="42"/>
                  </a:lnTo>
                  <a:lnTo>
                    <a:pt x="431" y="43"/>
                  </a:lnTo>
                  <a:lnTo>
                    <a:pt x="431" y="44"/>
                  </a:lnTo>
                  <a:lnTo>
                    <a:pt x="431" y="45"/>
                  </a:lnTo>
                  <a:lnTo>
                    <a:pt x="431" y="46"/>
                  </a:lnTo>
                  <a:lnTo>
                    <a:pt x="431" y="47"/>
                  </a:lnTo>
                  <a:lnTo>
                    <a:pt x="431" y="48"/>
                  </a:lnTo>
                  <a:lnTo>
                    <a:pt x="431" y="49"/>
                  </a:lnTo>
                  <a:lnTo>
                    <a:pt x="431" y="50"/>
                  </a:lnTo>
                  <a:lnTo>
                    <a:pt x="431" y="51"/>
                  </a:lnTo>
                  <a:lnTo>
                    <a:pt x="431" y="52"/>
                  </a:lnTo>
                  <a:lnTo>
                    <a:pt x="431" y="53"/>
                  </a:lnTo>
                  <a:lnTo>
                    <a:pt x="431" y="54"/>
                  </a:lnTo>
                  <a:lnTo>
                    <a:pt x="432" y="54"/>
                  </a:lnTo>
                  <a:lnTo>
                    <a:pt x="432" y="55"/>
                  </a:lnTo>
                  <a:lnTo>
                    <a:pt x="432" y="56"/>
                  </a:lnTo>
                  <a:lnTo>
                    <a:pt x="431" y="56"/>
                  </a:lnTo>
                  <a:lnTo>
                    <a:pt x="430" y="56"/>
                  </a:lnTo>
                  <a:lnTo>
                    <a:pt x="429" y="56"/>
                  </a:lnTo>
                  <a:lnTo>
                    <a:pt x="429" y="57"/>
                  </a:lnTo>
                  <a:lnTo>
                    <a:pt x="429" y="58"/>
                  </a:lnTo>
                  <a:lnTo>
                    <a:pt x="429" y="59"/>
                  </a:lnTo>
                  <a:lnTo>
                    <a:pt x="428" y="59"/>
                  </a:lnTo>
                  <a:lnTo>
                    <a:pt x="427" y="59"/>
                  </a:lnTo>
                  <a:lnTo>
                    <a:pt x="427" y="60"/>
                  </a:lnTo>
                  <a:lnTo>
                    <a:pt x="427" y="61"/>
                  </a:lnTo>
                  <a:lnTo>
                    <a:pt x="426" y="61"/>
                  </a:lnTo>
                  <a:lnTo>
                    <a:pt x="425" y="61"/>
                  </a:lnTo>
                  <a:lnTo>
                    <a:pt x="424" y="62"/>
                  </a:lnTo>
                  <a:lnTo>
                    <a:pt x="424" y="63"/>
                  </a:lnTo>
                  <a:lnTo>
                    <a:pt x="424" y="64"/>
                  </a:lnTo>
                  <a:lnTo>
                    <a:pt x="424" y="65"/>
                  </a:lnTo>
                  <a:lnTo>
                    <a:pt x="424" y="66"/>
                  </a:lnTo>
                  <a:lnTo>
                    <a:pt x="424" y="67"/>
                  </a:lnTo>
                  <a:lnTo>
                    <a:pt x="424" y="68"/>
                  </a:lnTo>
                  <a:lnTo>
                    <a:pt x="423" y="68"/>
                  </a:lnTo>
                  <a:lnTo>
                    <a:pt x="423" y="69"/>
                  </a:lnTo>
                  <a:lnTo>
                    <a:pt x="422" y="70"/>
                  </a:lnTo>
                  <a:lnTo>
                    <a:pt x="422" y="71"/>
                  </a:lnTo>
                  <a:lnTo>
                    <a:pt x="421" y="71"/>
                  </a:lnTo>
                  <a:lnTo>
                    <a:pt x="421" y="72"/>
                  </a:lnTo>
                  <a:lnTo>
                    <a:pt x="421" y="73"/>
                  </a:lnTo>
                  <a:lnTo>
                    <a:pt x="420" y="73"/>
                  </a:lnTo>
                  <a:lnTo>
                    <a:pt x="420" y="74"/>
                  </a:lnTo>
                  <a:lnTo>
                    <a:pt x="419" y="74"/>
                  </a:lnTo>
                  <a:lnTo>
                    <a:pt x="419" y="75"/>
                  </a:lnTo>
                  <a:lnTo>
                    <a:pt x="419" y="76"/>
                  </a:lnTo>
                  <a:lnTo>
                    <a:pt x="419" y="77"/>
                  </a:lnTo>
                  <a:lnTo>
                    <a:pt x="419" y="78"/>
                  </a:lnTo>
                  <a:lnTo>
                    <a:pt x="419" y="79"/>
                  </a:lnTo>
                  <a:lnTo>
                    <a:pt x="418" y="80"/>
                  </a:lnTo>
                  <a:lnTo>
                    <a:pt x="417" y="81"/>
                  </a:lnTo>
                  <a:lnTo>
                    <a:pt x="418" y="81"/>
                  </a:lnTo>
                  <a:lnTo>
                    <a:pt x="419" y="81"/>
                  </a:lnTo>
                  <a:lnTo>
                    <a:pt x="419" y="82"/>
                  </a:lnTo>
                  <a:lnTo>
                    <a:pt x="419" y="83"/>
                  </a:lnTo>
                  <a:lnTo>
                    <a:pt x="420" y="83"/>
                  </a:lnTo>
                  <a:lnTo>
                    <a:pt x="420" y="82"/>
                  </a:lnTo>
                  <a:lnTo>
                    <a:pt x="421" y="82"/>
                  </a:lnTo>
                  <a:lnTo>
                    <a:pt x="422" y="82"/>
                  </a:lnTo>
                  <a:lnTo>
                    <a:pt x="423" y="82"/>
                  </a:lnTo>
                  <a:lnTo>
                    <a:pt x="423" y="83"/>
                  </a:lnTo>
                  <a:lnTo>
                    <a:pt x="424" y="83"/>
                  </a:lnTo>
                  <a:lnTo>
                    <a:pt x="423" y="83"/>
                  </a:lnTo>
                  <a:lnTo>
                    <a:pt x="423" y="84"/>
                  </a:lnTo>
                  <a:lnTo>
                    <a:pt x="422" y="84"/>
                  </a:lnTo>
                  <a:lnTo>
                    <a:pt x="422" y="85"/>
                  </a:lnTo>
                  <a:lnTo>
                    <a:pt x="421" y="86"/>
                  </a:lnTo>
                  <a:lnTo>
                    <a:pt x="421" y="87"/>
                  </a:lnTo>
                  <a:lnTo>
                    <a:pt x="420" y="87"/>
                  </a:lnTo>
                  <a:lnTo>
                    <a:pt x="420" y="88"/>
                  </a:lnTo>
                  <a:lnTo>
                    <a:pt x="419" y="88"/>
                  </a:lnTo>
                  <a:lnTo>
                    <a:pt x="419" y="89"/>
                  </a:lnTo>
                  <a:lnTo>
                    <a:pt x="419" y="90"/>
                  </a:lnTo>
                  <a:lnTo>
                    <a:pt x="419" y="91"/>
                  </a:lnTo>
                  <a:lnTo>
                    <a:pt x="419" y="92"/>
                  </a:lnTo>
                  <a:lnTo>
                    <a:pt x="418" y="93"/>
                  </a:lnTo>
                  <a:lnTo>
                    <a:pt x="418" y="94"/>
                  </a:lnTo>
                  <a:lnTo>
                    <a:pt x="417" y="94"/>
                  </a:lnTo>
                  <a:lnTo>
                    <a:pt x="417" y="95"/>
                  </a:lnTo>
                  <a:lnTo>
                    <a:pt x="416" y="96"/>
                  </a:lnTo>
                  <a:lnTo>
                    <a:pt x="416" y="97"/>
                  </a:lnTo>
                  <a:lnTo>
                    <a:pt x="415" y="98"/>
                  </a:lnTo>
                  <a:lnTo>
                    <a:pt x="415" y="99"/>
                  </a:lnTo>
                  <a:lnTo>
                    <a:pt x="414" y="100"/>
                  </a:lnTo>
                  <a:lnTo>
                    <a:pt x="414" y="101"/>
                  </a:lnTo>
                  <a:lnTo>
                    <a:pt x="414" y="102"/>
                  </a:lnTo>
                  <a:lnTo>
                    <a:pt x="413" y="102"/>
                  </a:lnTo>
                  <a:lnTo>
                    <a:pt x="413" y="103"/>
                  </a:lnTo>
                  <a:lnTo>
                    <a:pt x="412" y="103"/>
                  </a:lnTo>
                  <a:lnTo>
                    <a:pt x="411" y="103"/>
                  </a:lnTo>
                  <a:lnTo>
                    <a:pt x="411" y="104"/>
                  </a:lnTo>
                  <a:lnTo>
                    <a:pt x="410" y="104"/>
                  </a:lnTo>
                  <a:lnTo>
                    <a:pt x="410" y="105"/>
                  </a:lnTo>
                  <a:lnTo>
                    <a:pt x="409" y="106"/>
                  </a:lnTo>
                  <a:lnTo>
                    <a:pt x="408" y="106"/>
                  </a:lnTo>
                  <a:lnTo>
                    <a:pt x="407" y="107"/>
                  </a:lnTo>
                  <a:lnTo>
                    <a:pt x="406" y="107"/>
                  </a:lnTo>
                  <a:lnTo>
                    <a:pt x="405" y="107"/>
                  </a:lnTo>
                  <a:lnTo>
                    <a:pt x="404" y="108"/>
                  </a:lnTo>
                  <a:lnTo>
                    <a:pt x="403" y="108"/>
                  </a:lnTo>
                  <a:lnTo>
                    <a:pt x="403" y="109"/>
                  </a:lnTo>
                  <a:lnTo>
                    <a:pt x="402" y="110"/>
                  </a:lnTo>
                  <a:lnTo>
                    <a:pt x="402" y="111"/>
                  </a:lnTo>
                  <a:lnTo>
                    <a:pt x="402" y="112"/>
                  </a:lnTo>
                  <a:lnTo>
                    <a:pt x="402" y="113"/>
                  </a:lnTo>
                  <a:lnTo>
                    <a:pt x="402" y="114"/>
                  </a:lnTo>
                  <a:lnTo>
                    <a:pt x="402" y="115"/>
                  </a:lnTo>
                  <a:lnTo>
                    <a:pt x="402" y="116"/>
                  </a:lnTo>
                  <a:lnTo>
                    <a:pt x="402" y="117"/>
                  </a:lnTo>
                  <a:lnTo>
                    <a:pt x="401" y="118"/>
                  </a:lnTo>
                  <a:lnTo>
                    <a:pt x="401" y="119"/>
                  </a:lnTo>
                  <a:lnTo>
                    <a:pt x="401" y="120"/>
                  </a:lnTo>
                  <a:lnTo>
                    <a:pt x="402" y="120"/>
                  </a:lnTo>
                  <a:lnTo>
                    <a:pt x="403" y="119"/>
                  </a:lnTo>
                  <a:lnTo>
                    <a:pt x="404" y="120"/>
                  </a:lnTo>
                  <a:lnTo>
                    <a:pt x="405" y="120"/>
                  </a:lnTo>
                  <a:lnTo>
                    <a:pt x="406" y="121"/>
                  </a:lnTo>
                  <a:lnTo>
                    <a:pt x="406" y="122"/>
                  </a:lnTo>
                  <a:lnTo>
                    <a:pt x="406" y="123"/>
                  </a:lnTo>
                  <a:lnTo>
                    <a:pt x="406" y="124"/>
                  </a:lnTo>
                  <a:lnTo>
                    <a:pt x="407" y="125"/>
                  </a:lnTo>
                  <a:lnTo>
                    <a:pt x="407" y="126"/>
                  </a:lnTo>
                  <a:lnTo>
                    <a:pt x="408" y="126"/>
                  </a:lnTo>
                  <a:lnTo>
                    <a:pt x="409" y="125"/>
                  </a:lnTo>
                  <a:lnTo>
                    <a:pt x="410" y="125"/>
                  </a:lnTo>
                  <a:lnTo>
                    <a:pt x="410" y="126"/>
                  </a:lnTo>
                  <a:lnTo>
                    <a:pt x="410" y="127"/>
                  </a:lnTo>
                  <a:lnTo>
                    <a:pt x="409" y="128"/>
                  </a:lnTo>
                  <a:lnTo>
                    <a:pt x="409" y="129"/>
                  </a:lnTo>
                  <a:lnTo>
                    <a:pt x="409" y="130"/>
                  </a:lnTo>
                  <a:lnTo>
                    <a:pt x="409" y="131"/>
                  </a:lnTo>
                  <a:lnTo>
                    <a:pt x="409" y="132"/>
                  </a:lnTo>
                  <a:lnTo>
                    <a:pt x="408" y="133"/>
                  </a:lnTo>
                  <a:lnTo>
                    <a:pt x="408" y="134"/>
                  </a:lnTo>
                  <a:lnTo>
                    <a:pt x="407" y="134"/>
                  </a:lnTo>
                  <a:lnTo>
                    <a:pt x="406" y="134"/>
                  </a:lnTo>
                  <a:lnTo>
                    <a:pt x="405" y="135"/>
                  </a:lnTo>
                  <a:lnTo>
                    <a:pt x="405" y="136"/>
                  </a:lnTo>
                  <a:lnTo>
                    <a:pt x="404" y="136"/>
                  </a:lnTo>
                  <a:lnTo>
                    <a:pt x="404" y="137"/>
                  </a:lnTo>
                  <a:lnTo>
                    <a:pt x="403" y="137"/>
                  </a:lnTo>
                  <a:lnTo>
                    <a:pt x="403" y="138"/>
                  </a:lnTo>
                  <a:lnTo>
                    <a:pt x="402" y="139"/>
                  </a:lnTo>
                  <a:lnTo>
                    <a:pt x="402" y="140"/>
                  </a:lnTo>
                  <a:lnTo>
                    <a:pt x="401" y="140"/>
                  </a:lnTo>
                  <a:lnTo>
                    <a:pt x="400" y="141"/>
                  </a:lnTo>
                  <a:lnTo>
                    <a:pt x="399" y="142"/>
                  </a:lnTo>
                  <a:lnTo>
                    <a:pt x="398" y="143"/>
                  </a:lnTo>
                  <a:lnTo>
                    <a:pt x="398" y="144"/>
                  </a:lnTo>
                  <a:lnTo>
                    <a:pt x="398" y="145"/>
                  </a:lnTo>
                  <a:lnTo>
                    <a:pt x="399" y="146"/>
                  </a:lnTo>
                  <a:lnTo>
                    <a:pt x="400" y="147"/>
                  </a:lnTo>
                  <a:lnTo>
                    <a:pt x="400" y="148"/>
                  </a:lnTo>
                  <a:lnTo>
                    <a:pt x="399" y="149"/>
                  </a:lnTo>
                  <a:lnTo>
                    <a:pt x="399" y="150"/>
                  </a:lnTo>
                  <a:lnTo>
                    <a:pt x="398" y="151"/>
                  </a:lnTo>
                  <a:lnTo>
                    <a:pt x="398" y="152"/>
                  </a:lnTo>
                  <a:lnTo>
                    <a:pt x="397" y="153"/>
                  </a:lnTo>
                  <a:lnTo>
                    <a:pt x="396" y="154"/>
                  </a:lnTo>
                  <a:lnTo>
                    <a:pt x="396" y="155"/>
                  </a:lnTo>
                  <a:lnTo>
                    <a:pt x="395" y="156"/>
                  </a:lnTo>
                  <a:lnTo>
                    <a:pt x="394" y="157"/>
                  </a:lnTo>
                  <a:lnTo>
                    <a:pt x="393" y="157"/>
                  </a:lnTo>
                  <a:lnTo>
                    <a:pt x="391" y="158"/>
                  </a:lnTo>
                  <a:lnTo>
                    <a:pt x="390" y="159"/>
                  </a:lnTo>
                  <a:lnTo>
                    <a:pt x="391" y="159"/>
                  </a:lnTo>
                  <a:lnTo>
                    <a:pt x="391" y="160"/>
                  </a:lnTo>
                  <a:lnTo>
                    <a:pt x="392" y="161"/>
                  </a:lnTo>
                  <a:lnTo>
                    <a:pt x="393" y="161"/>
                  </a:lnTo>
                  <a:lnTo>
                    <a:pt x="393" y="162"/>
                  </a:lnTo>
                  <a:lnTo>
                    <a:pt x="393" y="163"/>
                  </a:lnTo>
                  <a:lnTo>
                    <a:pt x="392" y="163"/>
                  </a:lnTo>
                  <a:lnTo>
                    <a:pt x="391" y="163"/>
                  </a:lnTo>
                  <a:lnTo>
                    <a:pt x="390" y="163"/>
                  </a:lnTo>
                  <a:lnTo>
                    <a:pt x="389" y="163"/>
                  </a:lnTo>
                  <a:lnTo>
                    <a:pt x="388" y="163"/>
                  </a:lnTo>
                  <a:lnTo>
                    <a:pt x="387" y="163"/>
                  </a:lnTo>
                  <a:lnTo>
                    <a:pt x="386" y="163"/>
                  </a:lnTo>
                  <a:lnTo>
                    <a:pt x="385" y="163"/>
                  </a:lnTo>
                  <a:lnTo>
                    <a:pt x="384" y="163"/>
                  </a:lnTo>
                  <a:lnTo>
                    <a:pt x="383" y="163"/>
                  </a:lnTo>
                  <a:lnTo>
                    <a:pt x="382" y="163"/>
                  </a:lnTo>
                  <a:lnTo>
                    <a:pt x="381" y="163"/>
                  </a:lnTo>
                  <a:lnTo>
                    <a:pt x="380" y="163"/>
                  </a:lnTo>
                  <a:lnTo>
                    <a:pt x="379" y="163"/>
                  </a:lnTo>
                  <a:lnTo>
                    <a:pt x="378" y="163"/>
                  </a:lnTo>
                  <a:lnTo>
                    <a:pt x="377" y="163"/>
                  </a:lnTo>
                  <a:lnTo>
                    <a:pt x="376" y="163"/>
                  </a:lnTo>
                  <a:lnTo>
                    <a:pt x="375" y="163"/>
                  </a:lnTo>
                  <a:lnTo>
                    <a:pt x="374" y="163"/>
                  </a:lnTo>
                  <a:lnTo>
                    <a:pt x="373" y="163"/>
                  </a:lnTo>
                  <a:lnTo>
                    <a:pt x="372" y="163"/>
                  </a:lnTo>
                  <a:lnTo>
                    <a:pt x="371" y="163"/>
                  </a:lnTo>
                  <a:lnTo>
                    <a:pt x="370" y="163"/>
                  </a:lnTo>
                  <a:lnTo>
                    <a:pt x="369" y="163"/>
                  </a:lnTo>
                  <a:lnTo>
                    <a:pt x="368" y="163"/>
                  </a:lnTo>
                  <a:lnTo>
                    <a:pt x="367" y="163"/>
                  </a:lnTo>
                  <a:lnTo>
                    <a:pt x="366" y="163"/>
                  </a:lnTo>
                  <a:lnTo>
                    <a:pt x="365" y="163"/>
                  </a:lnTo>
                  <a:lnTo>
                    <a:pt x="364" y="163"/>
                  </a:lnTo>
                  <a:lnTo>
                    <a:pt x="362" y="163"/>
                  </a:lnTo>
                  <a:lnTo>
                    <a:pt x="361" y="163"/>
                  </a:lnTo>
                  <a:lnTo>
                    <a:pt x="360" y="163"/>
                  </a:lnTo>
                  <a:lnTo>
                    <a:pt x="359" y="163"/>
                  </a:lnTo>
                  <a:lnTo>
                    <a:pt x="358" y="163"/>
                  </a:lnTo>
                  <a:lnTo>
                    <a:pt x="357" y="163"/>
                  </a:lnTo>
                  <a:lnTo>
                    <a:pt x="356" y="163"/>
                  </a:lnTo>
                  <a:lnTo>
                    <a:pt x="355" y="163"/>
                  </a:lnTo>
                  <a:lnTo>
                    <a:pt x="354" y="163"/>
                  </a:lnTo>
                  <a:lnTo>
                    <a:pt x="353" y="163"/>
                  </a:lnTo>
                  <a:lnTo>
                    <a:pt x="352" y="163"/>
                  </a:lnTo>
                  <a:lnTo>
                    <a:pt x="351" y="163"/>
                  </a:lnTo>
                  <a:lnTo>
                    <a:pt x="351" y="164"/>
                  </a:lnTo>
                  <a:lnTo>
                    <a:pt x="350" y="164"/>
                  </a:lnTo>
                  <a:lnTo>
                    <a:pt x="349" y="165"/>
                  </a:lnTo>
                  <a:lnTo>
                    <a:pt x="348" y="165"/>
                  </a:lnTo>
                  <a:lnTo>
                    <a:pt x="348" y="166"/>
                  </a:lnTo>
                  <a:lnTo>
                    <a:pt x="347" y="167"/>
                  </a:lnTo>
                  <a:lnTo>
                    <a:pt x="347" y="168"/>
                  </a:lnTo>
                  <a:lnTo>
                    <a:pt x="346" y="169"/>
                  </a:lnTo>
                  <a:lnTo>
                    <a:pt x="345" y="169"/>
                  </a:lnTo>
                  <a:lnTo>
                    <a:pt x="344" y="170"/>
                  </a:lnTo>
                  <a:lnTo>
                    <a:pt x="343" y="170"/>
                  </a:lnTo>
                  <a:lnTo>
                    <a:pt x="342" y="171"/>
                  </a:lnTo>
                  <a:lnTo>
                    <a:pt x="341" y="171"/>
                  </a:lnTo>
                  <a:lnTo>
                    <a:pt x="340" y="171"/>
                  </a:lnTo>
                  <a:lnTo>
                    <a:pt x="338" y="172"/>
                  </a:lnTo>
                  <a:lnTo>
                    <a:pt x="337" y="173"/>
                  </a:lnTo>
                  <a:lnTo>
                    <a:pt x="336" y="173"/>
                  </a:lnTo>
                  <a:lnTo>
                    <a:pt x="335" y="174"/>
                  </a:lnTo>
                  <a:lnTo>
                    <a:pt x="334" y="175"/>
                  </a:lnTo>
                  <a:lnTo>
                    <a:pt x="333" y="176"/>
                  </a:lnTo>
                  <a:lnTo>
                    <a:pt x="332" y="176"/>
                  </a:lnTo>
                  <a:lnTo>
                    <a:pt x="332" y="177"/>
                  </a:lnTo>
                  <a:lnTo>
                    <a:pt x="331" y="177"/>
                  </a:lnTo>
                  <a:lnTo>
                    <a:pt x="330" y="178"/>
                  </a:lnTo>
                  <a:lnTo>
                    <a:pt x="329" y="178"/>
                  </a:lnTo>
                  <a:lnTo>
                    <a:pt x="328" y="179"/>
                  </a:lnTo>
                  <a:lnTo>
                    <a:pt x="327" y="179"/>
                  </a:lnTo>
                  <a:lnTo>
                    <a:pt x="326" y="180"/>
                  </a:lnTo>
                  <a:lnTo>
                    <a:pt x="326" y="181"/>
                  </a:lnTo>
                  <a:lnTo>
                    <a:pt x="326" y="182"/>
                  </a:lnTo>
                  <a:lnTo>
                    <a:pt x="325" y="183"/>
                  </a:lnTo>
                  <a:lnTo>
                    <a:pt x="324" y="183"/>
                  </a:lnTo>
                  <a:lnTo>
                    <a:pt x="323" y="183"/>
                  </a:lnTo>
                  <a:lnTo>
                    <a:pt x="321" y="184"/>
                  </a:lnTo>
                  <a:lnTo>
                    <a:pt x="320" y="184"/>
                  </a:lnTo>
                  <a:lnTo>
                    <a:pt x="318" y="185"/>
                  </a:lnTo>
                  <a:lnTo>
                    <a:pt x="316" y="186"/>
                  </a:lnTo>
                  <a:lnTo>
                    <a:pt x="315" y="186"/>
                  </a:lnTo>
                  <a:lnTo>
                    <a:pt x="314" y="186"/>
                  </a:lnTo>
                  <a:lnTo>
                    <a:pt x="313" y="186"/>
                  </a:lnTo>
                  <a:lnTo>
                    <a:pt x="312" y="186"/>
                  </a:lnTo>
                  <a:lnTo>
                    <a:pt x="312" y="187"/>
                  </a:lnTo>
                  <a:lnTo>
                    <a:pt x="311" y="187"/>
                  </a:lnTo>
                  <a:lnTo>
                    <a:pt x="310" y="187"/>
                  </a:lnTo>
                  <a:lnTo>
                    <a:pt x="309" y="187"/>
                  </a:lnTo>
                  <a:lnTo>
                    <a:pt x="308" y="187"/>
                  </a:lnTo>
                  <a:lnTo>
                    <a:pt x="307" y="188"/>
                  </a:lnTo>
                  <a:lnTo>
                    <a:pt x="305" y="188"/>
                  </a:lnTo>
                  <a:lnTo>
                    <a:pt x="304" y="188"/>
                  </a:lnTo>
                  <a:lnTo>
                    <a:pt x="303" y="188"/>
                  </a:lnTo>
                  <a:lnTo>
                    <a:pt x="302" y="187"/>
                  </a:lnTo>
                  <a:lnTo>
                    <a:pt x="302" y="188"/>
                  </a:lnTo>
                  <a:lnTo>
                    <a:pt x="301" y="188"/>
                  </a:lnTo>
                  <a:lnTo>
                    <a:pt x="301" y="189"/>
                  </a:lnTo>
                  <a:lnTo>
                    <a:pt x="301" y="190"/>
                  </a:lnTo>
                  <a:lnTo>
                    <a:pt x="300" y="191"/>
                  </a:lnTo>
                  <a:lnTo>
                    <a:pt x="300" y="192"/>
                  </a:lnTo>
                  <a:lnTo>
                    <a:pt x="299" y="193"/>
                  </a:lnTo>
                  <a:lnTo>
                    <a:pt x="299" y="194"/>
                  </a:lnTo>
                  <a:lnTo>
                    <a:pt x="299" y="195"/>
                  </a:lnTo>
                  <a:lnTo>
                    <a:pt x="299" y="196"/>
                  </a:lnTo>
                  <a:lnTo>
                    <a:pt x="298" y="196"/>
                  </a:lnTo>
                  <a:lnTo>
                    <a:pt x="297" y="197"/>
                  </a:lnTo>
                  <a:lnTo>
                    <a:pt x="296" y="197"/>
                  </a:lnTo>
                  <a:lnTo>
                    <a:pt x="295" y="198"/>
                  </a:lnTo>
                  <a:lnTo>
                    <a:pt x="295" y="199"/>
                  </a:lnTo>
                  <a:lnTo>
                    <a:pt x="295" y="200"/>
                  </a:lnTo>
                  <a:lnTo>
                    <a:pt x="294" y="201"/>
                  </a:lnTo>
                  <a:lnTo>
                    <a:pt x="294" y="202"/>
                  </a:lnTo>
                  <a:lnTo>
                    <a:pt x="293" y="202"/>
                  </a:lnTo>
                  <a:lnTo>
                    <a:pt x="292" y="204"/>
                  </a:lnTo>
                  <a:lnTo>
                    <a:pt x="291" y="205"/>
                  </a:lnTo>
                  <a:lnTo>
                    <a:pt x="291" y="206"/>
                  </a:lnTo>
                  <a:lnTo>
                    <a:pt x="291" y="207"/>
                  </a:lnTo>
                  <a:lnTo>
                    <a:pt x="291" y="208"/>
                  </a:lnTo>
                  <a:lnTo>
                    <a:pt x="291" y="209"/>
                  </a:lnTo>
                  <a:lnTo>
                    <a:pt x="290" y="210"/>
                  </a:lnTo>
                  <a:lnTo>
                    <a:pt x="290" y="212"/>
                  </a:lnTo>
                  <a:lnTo>
                    <a:pt x="289" y="213"/>
                  </a:lnTo>
                  <a:lnTo>
                    <a:pt x="289" y="214"/>
                  </a:lnTo>
                  <a:lnTo>
                    <a:pt x="289" y="215"/>
                  </a:lnTo>
                  <a:lnTo>
                    <a:pt x="289" y="216"/>
                  </a:lnTo>
                  <a:lnTo>
                    <a:pt x="289" y="217"/>
                  </a:lnTo>
                  <a:lnTo>
                    <a:pt x="290" y="218"/>
                  </a:lnTo>
                  <a:lnTo>
                    <a:pt x="290" y="219"/>
                  </a:lnTo>
                  <a:lnTo>
                    <a:pt x="290" y="220"/>
                  </a:lnTo>
                  <a:lnTo>
                    <a:pt x="290" y="221"/>
                  </a:lnTo>
                  <a:lnTo>
                    <a:pt x="290" y="222"/>
                  </a:lnTo>
                  <a:lnTo>
                    <a:pt x="290" y="223"/>
                  </a:lnTo>
                  <a:lnTo>
                    <a:pt x="290" y="225"/>
                  </a:lnTo>
                  <a:lnTo>
                    <a:pt x="290" y="226"/>
                  </a:lnTo>
                  <a:lnTo>
                    <a:pt x="289" y="226"/>
                  </a:lnTo>
                  <a:lnTo>
                    <a:pt x="289" y="227"/>
                  </a:lnTo>
                  <a:lnTo>
                    <a:pt x="289" y="228"/>
                  </a:lnTo>
                  <a:lnTo>
                    <a:pt x="290" y="229"/>
                  </a:lnTo>
                  <a:lnTo>
                    <a:pt x="289" y="230"/>
                  </a:lnTo>
                  <a:lnTo>
                    <a:pt x="289" y="231"/>
                  </a:lnTo>
                  <a:lnTo>
                    <a:pt x="289" y="232"/>
                  </a:lnTo>
                  <a:lnTo>
                    <a:pt x="289" y="233"/>
                  </a:lnTo>
                  <a:lnTo>
                    <a:pt x="289" y="234"/>
                  </a:lnTo>
                  <a:lnTo>
                    <a:pt x="289" y="236"/>
                  </a:lnTo>
                  <a:lnTo>
                    <a:pt x="289" y="237"/>
                  </a:lnTo>
                  <a:lnTo>
                    <a:pt x="289" y="238"/>
                  </a:lnTo>
                  <a:lnTo>
                    <a:pt x="289" y="239"/>
                  </a:lnTo>
                  <a:lnTo>
                    <a:pt x="289" y="240"/>
                  </a:lnTo>
                  <a:lnTo>
                    <a:pt x="289" y="241"/>
                  </a:lnTo>
                  <a:lnTo>
                    <a:pt x="289" y="242"/>
                  </a:lnTo>
                  <a:lnTo>
                    <a:pt x="289" y="243"/>
                  </a:lnTo>
                  <a:lnTo>
                    <a:pt x="289" y="244"/>
                  </a:lnTo>
                  <a:lnTo>
                    <a:pt x="289" y="245"/>
                  </a:lnTo>
                  <a:lnTo>
                    <a:pt x="289" y="246"/>
                  </a:lnTo>
                  <a:lnTo>
                    <a:pt x="290" y="247"/>
                  </a:lnTo>
                  <a:lnTo>
                    <a:pt x="290" y="248"/>
                  </a:lnTo>
                  <a:lnTo>
                    <a:pt x="291" y="249"/>
                  </a:lnTo>
                  <a:lnTo>
                    <a:pt x="291" y="250"/>
                  </a:lnTo>
                  <a:lnTo>
                    <a:pt x="291" y="251"/>
                  </a:lnTo>
                  <a:lnTo>
                    <a:pt x="292" y="251"/>
                  </a:lnTo>
                  <a:lnTo>
                    <a:pt x="292" y="252"/>
                  </a:lnTo>
                  <a:lnTo>
                    <a:pt x="293" y="252"/>
                  </a:lnTo>
                  <a:lnTo>
                    <a:pt x="293" y="253"/>
                  </a:lnTo>
                  <a:lnTo>
                    <a:pt x="294" y="254"/>
                  </a:lnTo>
                  <a:lnTo>
                    <a:pt x="295" y="255"/>
                  </a:lnTo>
                  <a:lnTo>
                    <a:pt x="295" y="256"/>
                  </a:lnTo>
                  <a:lnTo>
                    <a:pt x="295" y="257"/>
                  </a:lnTo>
                  <a:lnTo>
                    <a:pt x="296" y="258"/>
                  </a:lnTo>
                  <a:lnTo>
                    <a:pt x="296" y="259"/>
                  </a:lnTo>
                  <a:lnTo>
                    <a:pt x="296" y="260"/>
                  </a:lnTo>
                  <a:lnTo>
                    <a:pt x="297" y="260"/>
                  </a:lnTo>
                  <a:lnTo>
                    <a:pt x="298" y="261"/>
                  </a:lnTo>
                  <a:lnTo>
                    <a:pt x="298" y="262"/>
                  </a:lnTo>
                  <a:lnTo>
                    <a:pt x="299" y="263"/>
                  </a:lnTo>
                  <a:lnTo>
                    <a:pt x="300" y="264"/>
                  </a:lnTo>
                  <a:lnTo>
                    <a:pt x="300" y="265"/>
                  </a:lnTo>
                  <a:lnTo>
                    <a:pt x="301" y="266"/>
                  </a:lnTo>
                  <a:lnTo>
                    <a:pt x="302" y="268"/>
                  </a:lnTo>
                  <a:lnTo>
                    <a:pt x="302" y="269"/>
                  </a:lnTo>
                  <a:lnTo>
                    <a:pt x="302" y="270"/>
                  </a:lnTo>
                  <a:lnTo>
                    <a:pt x="302" y="271"/>
                  </a:lnTo>
                  <a:lnTo>
                    <a:pt x="301" y="272"/>
                  </a:lnTo>
                  <a:lnTo>
                    <a:pt x="301" y="274"/>
                  </a:lnTo>
                  <a:lnTo>
                    <a:pt x="301" y="275"/>
                  </a:lnTo>
                  <a:lnTo>
                    <a:pt x="301" y="276"/>
                  </a:lnTo>
                  <a:lnTo>
                    <a:pt x="301" y="277"/>
                  </a:lnTo>
                  <a:lnTo>
                    <a:pt x="301" y="279"/>
                  </a:lnTo>
                  <a:lnTo>
                    <a:pt x="301" y="281"/>
                  </a:lnTo>
                  <a:lnTo>
                    <a:pt x="301" y="282"/>
                  </a:lnTo>
                  <a:lnTo>
                    <a:pt x="300" y="282"/>
                  </a:lnTo>
                  <a:lnTo>
                    <a:pt x="300" y="283"/>
                  </a:lnTo>
                  <a:lnTo>
                    <a:pt x="299" y="284"/>
                  </a:lnTo>
                  <a:lnTo>
                    <a:pt x="298" y="285"/>
                  </a:lnTo>
                  <a:lnTo>
                    <a:pt x="298" y="286"/>
                  </a:lnTo>
                  <a:lnTo>
                    <a:pt x="298" y="287"/>
                  </a:lnTo>
                  <a:lnTo>
                    <a:pt x="297" y="287"/>
                  </a:lnTo>
                  <a:lnTo>
                    <a:pt x="297" y="288"/>
                  </a:lnTo>
                  <a:lnTo>
                    <a:pt x="297" y="289"/>
                  </a:lnTo>
                  <a:lnTo>
                    <a:pt x="297" y="290"/>
                  </a:lnTo>
                  <a:lnTo>
                    <a:pt x="296" y="290"/>
                  </a:lnTo>
                  <a:lnTo>
                    <a:pt x="296" y="291"/>
                  </a:lnTo>
                  <a:lnTo>
                    <a:pt x="295" y="292"/>
                  </a:lnTo>
                  <a:lnTo>
                    <a:pt x="294" y="292"/>
                  </a:lnTo>
                  <a:lnTo>
                    <a:pt x="293" y="293"/>
                  </a:lnTo>
                  <a:lnTo>
                    <a:pt x="292" y="293"/>
                  </a:lnTo>
                  <a:lnTo>
                    <a:pt x="292" y="294"/>
                  </a:lnTo>
                  <a:lnTo>
                    <a:pt x="291" y="294"/>
                  </a:lnTo>
                  <a:lnTo>
                    <a:pt x="291" y="295"/>
                  </a:lnTo>
                  <a:lnTo>
                    <a:pt x="290" y="296"/>
                  </a:lnTo>
                  <a:lnTo>
                    <a:pt x="290" y="297"/>
                  </a:lnTo>
                  <a:lnTo>
                    <a:pt x="289" y="298"/>
                  </a:lnTo>
                  <a:lnTo>
                    <a:pt x="289" y="299"/>
                  </a:lnTo>
                  <a:lnTo>
                    <a:pt x="289" y="300"/>
                  </a:lnTo>
                  <a:lnTo>
                    <a:pt x="289" y="301"/>
                  </a:lnTo>
                  <a:lnTo>
                    <a:pt x="288" y="301"/>
                  </a:lnTo>
                  <a:lnTo>
                    <a:pt x="288" y="302"/>
                  </a:lnTo>
                  <a:lnTo>
                    <a:pt x="287" y="303"/>
                  </a:lnTo>
                  <a:lnTo>
                    <a:pt x="287" y="304"/>
                  </a:lnTo>
                  <a:lnTo>
                    <a:pt x="286" y="304"/>
                  </a:lnTo>
                  <a:lnTo>
                    <a:pt x="286" y="305"/>
                  </a:lnTo>
                  <a:lnTo>
                    <a:pt x="285" y="306"/>
                  </a:lnTo>
                  <a:lnTo>
                    <a:pt x="284" y="307"/>
                  </a:lnTo>
                  <a:lnTo>
                    <a:pt x="283" y="307"/>
                  </a:lnTo>
                  <a:lnTo>
                    <a:pt x="282" y="308"/>
                  </a:lnTo>
                  <a:lnTo>
                    <a:pt x="282" y="309"/>
                  </a:lnTo>
                  <a:lnTo>
                    <a:pt x="282" y="310"/>
                  </a:lnTo>
                  <a:lnTo>
                    <a:pt x="281" y="311"/>
                  </a:lnTo>
                  <a:lnTo>
                    <a:pt x="281" y="312"/>
                  </a:lnTo>
                  <a:lnTo>
                    <a:pt x="280" y="313"/>
                  </a:lnTo>
                  <a:lnTo>
                    <a:pt x="279" y="314"/>
                  </a:lnTo>
                  <a:lnTo>
                    <a:pt x="277" y="315"/>
                  </a:lnTo>
                  <a:lnTo>
                    <a:pt x="276" y="316"/>
                  </a:lnTo>
                  <a:lnTo>
                    <a:pt x="275" y="317"/>
                  </a:lnTo>
                  <a:lnTo>
                    <a:pt x="274" y="317"/>
                  </a:lnTo>
                  <a:lnTo>
                    <a:pt x="273" y="318"/>
                  </a:lnTo>
                  <a:lnTo>
                    <a:pt x="272" y="318"/>
                  </a:lnTo>
                  <a:lnTo>
                    <a:pt x="271" y="319"/>
                  </a:lnTo>
                  <a:lnTo>
                    <a:pt x="271" y="320"/>
                  </a:lnTo>
                  <a:lnTo>
                    <a:pt x="270" y="320"/>
                  </a:lnTo>
                  <a:lnTo>
                    <a:pt x="269" y="320"/>
                  </a:lnTo>
                  <a:lnTo>
                    <a:pt x="269" y="321"/>
                  </a:lnTo>
                  <a:lnTo>
                    <a:pt x="268" y="321"/>
                  </a:lnTo>
                  <a:lnTo>
                    <a:pt x="267" y="322"/>
                  </a:lnTo>
                  <a:lnTo>
                    <a:pt x="266" y="322"/>
                  </a:lnTo>
                  <a:lnTo>
                    <a:pt x="265" y="322"/>
                  </a:lnTo>
                  <a:lnTo>
                    <a:pt x="265" y="321"/>
                  </a:lnTo>
                  <a:lnTo>
                    <a:pt x="265" y="320"/>
                  </a:lnTo>
                  <a:lnTo>
                    <a:pt x="266" y="320"/>
                  </a:lnTo>
                  <a:lnTo>
                    <a:pt x="266" y="319"/>
                  </a:lnTo>
                  <a:lnTo>
                    <a:pt x="266" y="318"/>
                  </a:lnTo>
                  <a:lnTo>
                    <a:pt x="266" y="317"/>
                  </a:lnTo>
                  <a:lnTo>
                    <a:pt x="267" y="316"/>
                  </a:lnTo>
                  <a:lnTo>
                    <a:pt x="267" y="315"/>
                  </a:lnTo>
                  <a:lnTo>
                    <a:pt x="267" y="314"/>
                  </a:lnTo>
                  <a:lnTo>
                    <a:pt x="267" y="313"/>
                  </a:lnTo>
                  <a:lnTo>
                    <a:pt x="267" y="312"/>
                  </a:lnTo>
                  <a:lnTo>
                    <a:pt x="268" y="312"/>
                  </a:lnTo>
                  <a:lnTo>
                    <a:pt x="268" y="311"/>
                  </a:lnTo>
                  <a:lnTo>
                    <a:pt x="268" y="310"/>
                  </a:lnTo>
                  <a:lnTo>
                    <a:pt x="268" y="309"/>
                  </a:lnTo>
                  <a:lnTo>
                    <a:pt x="267" y="308"/>
                  </a:lnTo>
                  <a:lnTo>
                    <a:pt x="267" y="307"/>
                  </a:lnTo>
                  <a:lnTo>
                    <a:pt x="266" y="307"/>
                  </a:lnTo>
                  <a:lnTo>
                    <a:pt x="266" y="306"/>
                  </a:lnTo>
                  <a:lnTo>
                    <a:pt x="265" y="305"/>
                  </a:lnTo>
                  <a:lnTo>
                    <a:pt x="264" y="304"/>
                  </a:lnTo>
                  <a:lnTo>
                    <a:pt x="263" y="304"/>
                  </a:lnTo>
                  <a:lnTo>
                    <a:pt x="262" y="303"/>
                  </a:lnTo>
                  <a:lnTo>
                    <a:pt x="261" y="302"/>
                  </a:lnTo>
                  <a:lnTo>
                    <a:pt x="260" y="302"/>
                  </a:lnTo>
                  <a:lnTo>
                    <a:pt x="260" y="301"/>
                  </a:lnTo>
                  <a:lnTo>
                    <a:pt x="259" y="301"/>
                  </a:lnTo>
                  <a:lnTo>
                    <a:pt x="258" y="300"/>
                  </a:lnTo>
                  <a:lnTo>
                    <a:pt x="258" y="299"/>
                  </a:lnTo>
                  <a:lnTo>
                    <a:pt x="257" y="299"/>
                  </a:lnTo>
                  <a:lnTo>
                    <a:pt x="256" y="298"/>
                  </a:lnTo>
                  <a:lnTo>
                    <a:pt x="255" y="298"/>
                  </a:lnTo>
                  <a:lnTo>
                    <a:pt x="254" y="297"/>
                  </a:lnTo>
                  <a:lnTo>
                    <a:pt x="253" y="297"/>
                  </a:lnTo>
                  <a:lnTo>
                    <a:pt x="252" y="297"/>
                  </a:lnTo>
                  <a:lnTo>
                    <a:pt x="251" y="296"/>
                  </a:lnTo>
                  <a:lnTo>
                    <a:pt x="250" y="296"/>
                  </a:lnTo>
                  <a:lnTo>
                    <a:pt x="249" y="296"/>
                  </a:lnTo>
                  <a:lnTo>
                    <a:pt x="248" y="296"/>
                  </a:lnTo>
                  <a:lnTo>
                    <a:pt x="247" y="296"/>
                  </a:lnTo>
                  <a:lnTo>
                    <a:pt x="246" y="296"/>
                  </a:lnTo>
                  <a:lnTo>
                    <a:pt x="245" y="296"/>
                  </a:lnTo>
                  <a:lnTo>
                    <a:pt x="244" y="297"/>
                  </a:lnTo>
                  <a:lnTo>
                    <a:pt x="243" y="297"/>
                  </a:lnTo>
                  <a:lnTo>
                    <a:pt x="242" y="297"/>
                  </a:lnTo>
                  <a:lnTo>
                    <a:pt x="241" y="297"/>
                  </a:lnTo>
                  <a:lnTo>
                    <a:pt x="240" y="297"/>
                  </a:lnTo>
                  <a:lnTo>
                    <a:pt x="239" y="297"/>
                  </a:lnTo>
                  <a:lnTo>
                    <a:pt x="238" y="297"/>
                  </a:lnTo>
                  <a:lnTo>
                    <a:pt x="237" y="297"/>
                  </a:lnTo>
                  <a:lnTo>
                    <a:pt x="237" y="298"/>
                  </a:lnTo>
                  <a:lnTo>
                    <a:pt x="236" y="298"/>
                  </a:lnTo>
                  <a:lnTo>
                    <a:pt x="235" y="298"/>
                  </a:lnTo>
                  <a:lnTo>
                    <a:pt x="234" y="298"/>
                  </a:lnTo>
                  <a:lnTo>
                    <a:pt x="233" y="298"/>
                  </a:lnTo>
                  <a:lnTo>
                    <a:pt x="232" y="298"/>
                  </a:lnTo>
                  <a:lnTo>
                    <a:pt x="231" y="298"/>
                  </a:lnTo>
                  <a:lnTo>
                    <a:pt x="230" y="298"/>
                  </a:lnTo>
                  <a:lnTo>
                    <a:pt x="228" y="298"/>
                  </a:lnTo>
                  <a:lnTo>
                    <a:pt x="227" y="298"/>
                  </a:lnTo>
                  <a:lnTo>
                    <a:pt x="226" y="298"/>
                  </a:lnTo>
                  <a:lnTo>
                    <a:pt x="225" y="299"/>
                  </a:lnTo>
                  <a:lnTo>
                    <a:pt x="224" y="300"/>
                  </a:lnTo>
                  <a:lnTo>
                    <a:pt x="223" y="300"/>
                  </a:lnTo>
                  <a:lnTo>
                    <a:pt x="222" y="300"/>
                  </a:lnTo>
                  <a:lnTo>
                    <a:pt x="221" y="300"/>
                  </a:lnTo>
                  <a:lnTo>
                    <a:pt x="220" y="300"/>
                  </a:lnTo>
                  <a:lnTo>
                    <a:pt x="220" y="301"/>
                  </a:lnTo>
                  <a:lnTo>
                    <a:pt x="219" y="301"/>
                  </a:lnTo>
                  <a:lnTo>
                    <a:pt x="218" y="301"/>
                  </a:lnTo>
                  <a:lnTo>
                    <a:pt x="216" y="301"/>
                  </a:lnTo>
                  <a:lnTo>
                    <a:pt x="215" y="301"/>
                  </a:lnTo>
                  <a:lnTo>
                    <a:pt x="215" y="300"/>
                  </a:lnTo>
                  <a:lnTo>
                    <a:pt x="214" y="300"/>
                  </a:lnTo>
                  <a:lnTo>
                    <a:pt x="213" y="300"/>
                  </a:lnTo>
                  <a:lnTo>
                    <a:pt x="212" y="300"/>
                  </a:lnTo>
                  <a:lnTo>
                    <a:pt x="211" y="299"/>
                  </a:lnTo>
                  <a:lnTo>
                    <a:pt x="210" y="299"/>
                  </a:lnTo>
                  <a:lnTo>
                    <a:pt x="209" y="299"/>
                  </a:lnTo>
                  <a:lnTo>
                    <a:pt x="208" y="300"/>
                  </a:lnTo>
                  <a:lnTo>
                    <a:pt x="207" y="300"/>
                  </a:lnTo>
                  <a:lnTo>
                    <a:pt x="206" y="300"/>
                  </a:lnTo>
                  <a:lnTo>
                    <a:pt x="206" y="299"/>
                  </a:lnTo>
                  <a:lnTo>
                    <a:pt x="205" y="299"/>
                  </a:lnTo>
                  <a:lnTo>
                    <a:pt x="204" y="299"/>
                  </a:lnTo>
                  <a:lnTo>
                    <a:pt x="203" y="299"/>
                  </a:lnTo>
                  <a:lnTo>
                    <a:pt x="202" y="300"/>
                  </a:lnTo>
                  <a:lnTo>
                    <a:pt x="202" y="301"/>
                  </a:lnTo>
                  <a:lnTo>
                    <a:pt x="202" y="302"/>
                  </a:lnTo>
                  <a:lnTo>
                    <a:pt x="203" y="302"/>
                  </a:lnTo>
                  <a:lnTo>
                    <a:pt x="202" y="303"/>
                  </a:lnTo>
                  <a:lnTo>
                    <a:pt x="202" y="304"/>
                  </a:lnTo>
                  <a:lnTo>
                    <a:pt x="201" y="304"/>
                  </a:lnTo>
                  <a:lnTo>
                    <a:pt x="200" y="304"/>
                  </a:lnTo>
                  <a:lnTo>
                    <a:pt x="199" y="304"/>
                  </a:lnTo>
                  <a:lnTo>
                    <a:pt x="198" y="304"/>
                  </a:lnTo>
                  <a:lnTo>
                    <a:pt x="197" y="304"/>
                  </a:lnTo>
                  <a:lnTo>
                    <a:pt x="196" y="304"/>
                  </a:lnTo>
                  <a:lnTo>
                    <a:pt x="195" y="304"/>
                  </a:lnTo>
                  <a:lnTo>
                    <a:pt x="195" y="303"/>
                  </a:lnTo>
                  <a:lnTo>
                    <a:pt x="194" y="303"/>
                  </a:lnTo>
                  <a:lnTo>
                    <a:pt x="193" y="303"/>
                  </a:lnTo>
                  <a:lnTo>
                    <a:pt x="192" y="303"/>
                  </a:lnTo>
                  <a:lnTo>
                    <a:pt x="191" y="303"/>
                  </a:lnTo>
                  <a:lnTo>
                    <a:pt x="190" y="303"/>
                  </a:lnTo>
                  <a:lnTo>
                    <a:pt x="189" y="303"/>
                  </a:lnTo>
                  <a:lnTo>
                    <a:pt x="188" y="303"/>
                  </a:lnTo>
                  <a:lnTo>
                    <a:pt x="187" y="303"/>
                  </a:lnTo>
                  <a:lnTo>
                    <a:pt x="186" y="303"/>
                  </a:lnTo>
                  <a:lnTo>
                    <a:pt x="185" y="303"/>
                  </a:lnTo>
                  <a:lnTo>
                    <a:pt x="184" y="303"/>
                  </a:lnTo>
                  <a:lnTo>
                    <a:pt x="183" y="303"/>
                  </a:lnTo>
                  <a:lnTo>
                    <a:pt x="182" y="303"/>
                  </a:lnTo>
                  <a:lnTo>
                    <a:pt x="181" y="303"/>
                  </a:lnTo>
                  <a:lnTo>
                    <a:pt x="180" y="303"/>
                  </a:lnTo>
                  <a:lnTo>
                    <a:pt x="179" y="304"/>
                  </a:lnTo>
                  <a:lnTo>
                    <a:pt x="178" y="304"/>
                  </a:lnTo>
                  <a:lnTo>
                    <a:pt x="177" y="304"/>
                  </a:lnTo>
                  <a:lnTo>
                    <a:pt x="176" y="304"/>
                  </a:lnTo>
                  <a:lnTo>
                    <a:pt x="175" y="305"/>
                  </a:lnTo>
                  <a:lnTo>
                    <a:pt x="175" y="306"/>
                  </a:lnTo>
                  <a:lnTo>
                    <a:pt x="175" y="307"/>
                  </a:lnTo>
                  <a:lnTo>
                    <a:pt x="175" y="308"/>
                  </a:lnTo>
                  <a:lnTo>
                    <a:pt x="176" y="308"/>
                  </a:lnTo>
                  <a:lnTo>
                    <a:pt x="177" y="308"/>
                  </a:lnTo>
                  <a:lnTo>
                    <a:pt x="177" y="309"/>
                  </a:lnTo>
                  <a:lnTo>
                    <a:pt x="178" y="308"/>
                  </a:lnTo>
                  <a:lnTo>
                    <a:pt x="178" y="309"/>
                  </a:lnTo>
                  <a:lnTo>
                    <a:pt x="178" y="310"/>
                  </a:lnTo>
                  <a:lnTo>
                    <a:pt x="176" y="311"/>
                  </a:lnTo>
                  <a:lnTo>
                    <a:pt x="175" y="311"/>
                  </a:lnTo>
                  <a:lnTo>
                    <a:pt x="174" y="311"/>
                  </a:lnTo>
                  <a:lnTo>
                    <a:pt x="173" y="311"/>
                  </a:lnTo>
                  <a:lnTo>
                    <a:pt x="172" y="311"/>
                  </a:lnTo>
                  <a:lnTo>
                    <a:pt x="172" y="310"/>
                  </a:lnTo>
                  <a:lnTo>
                    <a:pt x="172" y="309"/>
                  </a:lnTo>
                  <a:lnTo>
                    <a:pt x="173" y="308"/>
                  </a:lnTo>
                  <a:lnTo>
                    <a:pt x="173" y="307"/>
                  </a:lnTo>
                  <a:lnTo>
                    <a:pt x="173" y="306"/>
                  </a:lnTo>
                  <a:lnTo>
                    <a:pt x="172" y="306"/>
                  </a:lnTo>
                  <a:lnTo>
                    <a:pt x="171" y="306"/>
                  </a:lnTo>
                  <a:lnTo>
                    <a:pt x="170" y="305"/>
                  </a:lnTo>
                  <a:lnTo>
                    <a:pt x="170" y="306"/>
                  </a:lnTo>
                  <a:lnTo>
                    <a:pt x="169" y="306"/>
                  </a:lnTo>
                  <a:lnTo>
                    <a:pt x="168" y="306"/>
                  </a:lnTo>
                  <a:lnTo>
                    <a:pt x="167" y="306"/>
                  </a:lnTo>
                  <a:lnTo>
                    <a:pt x="166" y="307"/>
                  </a:lnTo>
                  <a:lnTo>
                    <a:pt x="165" y="307"/>
                  </a:lnTo>
                  <a:lnTo>
                    <a:pt x="164" y="307"/>
                  </a:lnTo>
                  <a:lnTo>
                    <a:pt x="163" y="306"/>
                  </a:lnTo>
                  <a:lnTo>
                    <a:pt x="162" y="306"/>
                  </a:lnTo>
                  <a:lnTo>
                    <a:pt x="162" y="305"/>
                  </a:lnTo>
                  <a:lnTo>
                    <a:pt x="161" y="305"/>
                  </a:lnTo>
                  <a:lnTo>
                    <a:pt x="160" y="305"/>
                  </a:lnTo>
                  <a:lnTo>
                    <a:pt x="159" y="305"/>
                  </a:lnTo>
                  <a:lnTo>
                    <a:pt x="158" y="305"/>
                  </a:lnTo>
                  <a:lnTo>
                    <a:pt x="158" y="304"/>
                  </a:lnTo>
                  <a:lnTo>
                    <a:pt x="157" y="304"/>
                  </a:lnTo>
                  <a:lnTo>
                    <a:pt x="156" y="304"/>
                  </a:lnTo>
                  <a:lnTo>
                    <a:pt x="155" y="304"/>
                  </a:lnTo>
                  <a:lnTo>
                    <a:pt x="155" y="303"/>
                  </a:lnTo>
                  <a:lnTo>
                    <a:pt x="154" y="303"/>
                  </a:lnTo>
                  <a:lnTo>
                    <a:pt x="153" y="303"/>
                  </a:lnTo>
                  <a:lnTo>
                    <a:pt x="152" y="303"/>
                  </a:lnTo>
                  <a:lnTo>
                    <a:pt x="151" y="303"/>
                  </a:lnTo>
                  <a:lnTo>
                    <a:pt x="151" y="302"/>
                  </a:lnTo>
                  <a:lnTo>
                    <a:pt x="150" y="302"/>
                  </a:lnTo>
                  <a:lnTo>
                    <a:pt x="149" y="302"/>
                  </a:lnTo>
                  <a:lnTo>
                    <a:pt x="149" y="301"/>
                  </a:lnTo>
                  <a:lnTo>
                    <a:pt x="149" y="300"/>
                  </a:lnTo>
                  <a:lnTo>
                    <a:pt x="148" y="300"/>
                  </a:lnTo>
                  <a:lnTo>
                    <a:pt x="148" y="299"/>
                  </a:lnTo>
                  <a:lnTo>
                    <a:pt x="149" y="299"/>
                  </a:lnTo>
                  <a:lnTo>
                    <a:pt x="150" y="299"/>
                  </a:lnTo>
                  <a:lnTo>
                    <a:pt x="151" y="300"/>
                  </a:lnTo>
                  <a:lnTo>
                    <a:pt x="152" y="300"/>
                  </a:lnTo>
                  <a:lnTo>
                    <a:pt x="153" y="300"/>
                  </a:lnTo>
                  <a:lnTo>
                    <a:pt x="153" y="299"/>
                  </a:lnTo>
                  <a:lnTo>
                    <a:pt x="154" y="299"/>
                  </a:lnTo>
                  <a:lnTo>
                    <a:pt x="154" y="298"/>
                  </a:lnTo>
                  <a:lnTo>
                    <a:pt x="154" y="297"/>
                  </a:lnTo>
                  <a:lnTo>
                    <a:pt x="154" y="296"/>
                  </a:lnTo>
                  <a:lnTo>
                    <a:pt x="153" y="296"/>
                  </a:lnTo>
                  <a:lnTo>
                    <a:pt x="152" y="296"/>
                  </a:lnTo>
                  <a:lnTo>
                    <a:pt x="151" y="296"/>
                  </a:lnTo>
                  <a:lnTo>
                    <a:pt x="151" y="295"/>
                  </a:lnTo>
                  <a:lnTo>
                    <a:pt x="150" y="296"/>
                  </a:lnTo>
                  <a:lnTo>
                    <a:pt x="150" y="295"/>
                  </a:lnTo>
                  <a:lnTo>
                    <a:pt x="149" y="295"/>
                  </a:lnTo>
                  <a:lnTo>
                    <a:pt x="149" y="296"/>
                  </a:lnTo>
                  <a:lnTo>
                    <a:pt x="148" y="297"/>
                  </a:lnTo>
                  <a:lnTo>
                    <a:pt x="147" y="298"/>
                  </a:lnTo>
                  <a:lnTo>
                    <a:pt x="146" y="298"/>
                  </a:lnTo>
                  <a:lnTo>
                    <a:pt x="146" y="297"/>
                  </a:lnTo>
                  <a:lnTo>
                    <a:pt x="145" y="297"/>
                  </a:lnTo>
                  <a:lnTo>
                    <a:pt x="144" y="297"/>
                  </a:lnTo>
                  <a:lnTo>
                    <a:pt x="143" y="297"/>
                  </a:lnTo>
                  <a:lnTo>
                    <a:pt x="142" y="297"/>
                  </a:lnTo>
                  <a:lnTo>
                    <a:pt x="143" y="297"/>
                  </a:lnTo>
                  <a:lnTo>
                    <a:pt x="143" y="298"/>
                  </a:lnTo>
                  <a:lnTo>
                    <a:pt x="142" y="298"/>
                  </a:lnTo>
                  <a:lnTo>
                    <a:pt x="143" y="299"/>
                  </a:lnTo>
                  <a:lnTo>
                    <a:pt x="143" y="300"/>
                  </a:lnTo>
                  <a:lnTo>
                    <a:pt x="144" y="299"/>
                  </a:lnTo>
                  <a:lnTo>
                    <a:pt x="145" y="299"/>
                  </a:lnTo>
                  <a:lnTo>
                    <a:pt x="146" y="299"/>
                  </a:lnTo>
                  <a:lnTo>
                    <a:pt x="146" y="300"/>
                  </a:lnTo>
                  <a:lnTo>
                    <a:pt x="145" y="301"/>
                  </a:lnTo>
                  <a:lnTo>
                    <a:pt x="146" y="301"/>
                  </a:lnTo>
                  <a:lnTo>
                    <a:pt x="146" y="300"/>
                  </a:lnTo>
                  <a:lnTo>
                    <a:pt x="147" y="300"/>
                  </a:lnTo>
                  <a:lnTo>
                    <a:pt x="147" y="301"/>
                  </a:lnTo>
                  <a:lnTo>
                    <a:pt x="148" y="301"/>
                  </a:lnTo>
                  <a:lnTo>
                    <a:pt x="148" y="302"/>
                  </a:lnTo>
                  <a:lnTo>
                    <a:pt x="148" y="303"/>
                  </a:lnTo>
                  <a:lnTo>
                    <a:pt x="147" y="303"/>
                  </a:lnTo>
                  <a:lnTo>
                    <a:pt x="146" y="303"/>
                  </a:lnTo>
                  <a:lnTo>
                    <a:pt x="145" y="303"/>
                  </a:lnTo>
                  <a:lnTo>
                    <a:pt x="144" y="303"/>
                  </a:lnTo>
                  <a:lnTo>
                    <a:pt x="143" y="303"/>
                  </a:lnTo>
                  <a:lnTo>
                    <a:pt x="142" y="303"/>
                  </a:lnTo>
                  <a:lnTo>
                    <a:pt x="141" y="302"/>
                  </a:lnTo>
                  <a:lnTo>
                    <a:pt x="140" y="302"/>
                  </a:lnTo>
                  <a:lnTo>
                    <a:pt x="139" y="302"/>
                  </a:lnTo>
                  <a:lnTo>
                    <a:pt x="138" y="302"/>
                  </a:lnTo>
                  <a:lnTo>
                    <a:pt x="137" y="302"/>
                  </a:lnTo>
                  <a:lnTo>
                    <a:pt x="136" y="301"/>
                  </a:lnTo>
                  <a:lnTo>
                    <a:pt x="135" y="301"/>
                  </a:lnTo>
                  <a:lnTo>
                    <a:pt x="134" y="301"/>
                  </a:lnTo>
                  <a:lnTo>
                    <a:pt x="133" y="300"/>
                  </a:lnTo>
                  <a:lnTo>
                    <a:pt x="132" y="300"/>
                  </a:lnTo>
                  <a:lnTo>
                    <a:pt x="131" y="300"/>
                  </a:lnTo>
                  <a:lnTo>
                    <a:pt x="130" y="301"/>
                  </a:lnTo>
                  <a:lnTo>
                    <a:pt x="129" y="301"/>
                  </a:lnTo>
                  <a:lnTo>
                    <a:pt x="128" y="301"/>
                  </a:lnTo>
                  <a:lnTo>
                    <a:pt x="127" y="301"/>
                  </a:lnTo>
                  <a:lnTo>
                    <a:pt x="126" y="301"/>
                  </a:lnTo>
                  <a:lnTo>
                    <a:pt x="125" y="302"/>
                  </a:lnTo>
                  <a:lnTo>
                    <a:pt x="124" y="302"/>
                  </a:lnTo>
                  <a:lnTo>
                    <a:pt x="122" y="303"/>
                  </a:lnTo>
                  <a:lnTo>
                    <a:pt x="121" y="303"/>
                  </a:lnTo>
                  <a:lnTo>
                    <a:pt x="121" y="304"/>
                  </a:lnTo>
                  <a:lnTo>
                    <a:pt x="120" y="304"/>
                  </a:lnTo>
                  <a:lnTo>
                    <a:pt x="120" y="305"/>
                  </a:lnTo>
                  <a:lnTo>
                    <a:pt x="119" y="306"/>
                  </a:lnTo>
                  <a:lnTo>
                    <a:pt x="119" y="307"/>
                  </a:lnTo>
                  <a:lnTo>
                    <a:pt x="120" y="307"/>
                  </a:lnTo>
                  <a:lnTo>
                    <a:pt x="121" y="307"/>
                  </a:lnTo>
                  <a:lnTo>
                    <a:pt x="121" y="308"/>
                  </a:lnTo>
                  <a:lnTo>
                    <a:pt x="120" y="308"/>
                  </a:lnTo>
                  <a:lnTo>
                    <a:pt x="120" y="309"/>
                  </a:lnTo>
                  <a:lnTo>
                    <a:pt x="119" y="309"/>
                  </a:lnTo>
                  <a:lnTo>
                    <a:pt x="118" y="309"/>
                  </a:lnTo>
                  <a:lnTo>
                    <a:pt x="117" y="309"/>
                  </a:lnTo>
                  <a:lnTo>
                    <a:pt x="116" y="309"/>
                  </a:lnTo>
                  <a:lnTo>
                    <a:pt x="115" y="308"/>
                  </a:lnTo>
                  <a:lnTo>
                    <a:pt x="114" y="308"/>
                  </a:lnTo>
                  <a:lnTo>
                    <a:pt x="113" y="308"/>
                  </a:lnTo>
                  <a:lnTo>
                    <a:pt x="112" y="308"/>
                  </a:lnTo>
                  <a:lnTo>
                    <a:pt x="111" y="308"/>
                  </a:lnTo>
                  <a:lnTo>
                    <a:pt x="110" y="308"/>
                  </a:lnTo>
                  <a:lnTo>
                    <a:pt x="109" y="307"/>
                  </a:lnTo>
                  <a:lnTo>
                    <a:pt x="108" y="307"/>
                  </a:lnTo>
                  <a:lnTo>
                    <a:pt x="107" y="307"/>
                  </a:lnTo>
                  <a:lnTo>
                    <a:pt x="106" y="307"/>
                  </a:lnTo>
                  <a:lnTo>
                    <a:pt x="105" y="307"/>
                  </a:lnTo>
                  <a:lnTo>
                    <a:pt x="104" y="307"/>
                  </a:lnTo>
                  <a:lnTo>
                    <a:pt x="103" y="307"/>
                  </a:lnTo>
                  <a:lnTo>
                    <a:pt x="102" y="306"/>
                  </a:lnTo>
                  <a:lnTo>
                    <a:pt x="102" y="307"/>
                  </a:lnTo>
                  <a:lnTo>
                    <a:pt x="101" y="307"/>
                  </a:lnTo>
                  <a:lnTo>
                    <a:pt x="101" y="308"/>
                  </a:lnTo>
                  <a:lnTo>
                    <a:pt x="100" y="308"/>
                  </a:lnTo>
                  <a:lnTo>
                    <a:pt x="99" y="308"/>
                  </a:lnTo>
                  <a:lnTo>
                    <a:pt x="98" y="308"/>
                  </a:lnTo>
                  <a:lnTo>
                    <a:pt x="97" y="308"/>
                  </a:lnTo>
                  <a:lnTo>
                    <a:pt x="96" y="308"/>
                  </a:lnTo>
                  <a:lnTo>
                    <a:pt x="95" y="308"/>
                  </a:lnTo>
                  <a:lnTo>
                    <a:pt x="94" y="308"/>
                  </a:lnTo>
                  <a:lnTo>
                    <a:pt x="93" y="308"/>
                  </a:lnTo>
                  <a:lnTo>
                    <a:pt x="92" y="307"/>
                  </a:lnTo>
                  <a:lnTo>
                    <a:pt x="91" y="307"/>
                  </a:lnTo>
                  <a:lnTo>
                    <a:pt x="90" y="307"/>
                  </a:lnTo>
                  <a:lnTo>
                    <a:pt x="89" y="307"/>
                  </a:lnTo>
                  <a:lnTo>
                    <a:pt x="88" y="307"/>
                  </a:lnTo>
                  <a:lnTo>
                    <a:pt x="87" y="307"/>
                  </a:lnTo>
                  <a:lnTo>
                    <a:pt x="86" y="307"/>
                  </a:lnTo>
                  <a:lnTo>
                    <a:pt x="85" y="307"/>
                  </a:lnTo>
                  <a:lnTo>
                    <a:pt x="85" y="306"/>
                  </a:lnTo>
                  <a:lnTo>
                    <a:pt x="84" y="306"/>
                  </a:lnTo>
                  <a:lnTo>
                    <a:pt x="83" y="306"/>
                  </a:lnTo>
                  <a:lnTo>
                    <a:pt x="82" y="306"/>
                  </a:lnTo>
                  <a:lnTo>
                    <a:pt x="81" y="306"/>
                  </a:lnTo>
                  <a:lnTo>
                    <a:pt x="80" y="306"/>
                  </a:lnTo>
                  <a:lnTo>
                    <a:pt x="79" y="306"/>
                  </a:lnTo>
                  <a:lnTo>
                    <a:pt x="78" y="306"/>
                  </a:lnTo>
                  <a:lnTo>
                    <a:pt x="77" y="306"/>
                  </a:lnTo>
                  <a:lnTo>
                    <a:pt x="76" y="306"/>
                  </a:lnTo>
                  <a:lnTo>
                    <a:pt x="75" y="306"/>
                  </a:lnTo>
                  <a:lnTo>
                    <a:pt x="74" y="306"/>
                  </a:lnTo>
                  <a:lnTo>
                    <a:pt x="73" y="306"/>
                  </a:lnTo>
                  <a:lnTo>
                    <a:pt x="72" y="306"/>
                  </a:lnTo>
                  <a:lnTo>
                    <a:pt x="72" y="307"/>
                  </a:lnTo>
                  <a:lnTo>
                    <a:pt x="72" y="308"/>
                  </a:lnTo>
                  <a:lnTo>
                    <a:pt x="71" y="308"/>
                  </a:lnTo>
                  <a:lnTo>
                    <a:pt x="70" y="308"/>
                  </a:lnTo>
                  <a:lnTo>
                    <a:pt x="69" y="308"/>
                  </a:lnTo>
                  <a:lnTo>
                    <a:pt x="68" y="308"/>
                  </a:lnTo>
                  <a:lnTo>
                    <a:pt x="68" y="309"/>
                  </a:lnTo>
                  <a:lnTo>
                    <a:pt x="67" y="309"/>
                  </a:lnTo>
                  <a:lnTo>
                    <a:pt x="66" y="310"/>
                  </a:lnTo>
                  <a:lnTo>
                    <a:pt x="65" y="311"/>
                  </a:lnTo>
                  <a:lnTo>
                    <a:pt x="65" y="312"/>
                  </a:lnTo>
                  <a:lnTo>
                    <a:pt x="66" y="313"/>
                  </a:lnTo>
                  <a:lnTo>
                    <a:pt x="67" y="313"/>
                  </a:lnTo>
                  <a:lnTo>
                    <a:pt x="68" y="313"/>
                  </a:lnTo>
                  <a:lnTo>
                    <a:pt x="67" y="313"/>
                  </a:lnTo>
                  <a:lnTo>
                    <a:pt x="67" y="314"/>
                  </a:lnTo>
                  <a:lnTo>
                    <a:pt x="66" y="314"/>
                  </a:lnTo>
                  <a:lnTo>
                    <a:pt x="65" y="314"/>
                  </a:lnTo>
                  <a:lnTo>
                    <a:pt x="64" y="314"/>
                  </a:lnTo>
                  <a:lnTo>
                    <a:pt x="63" y="314"/>
                  </a:lnTo>
                  <a:lnTo>
                    <a:pt x="62" y="313"/>
                  </a:lnTo>
                  <a:lnTo>
                    <a:pt x="61" y="313"/>
                  </a:lnTo>
                  <a:lnTo>
                    <a:pt x="62" y="312"/>
                  </a:lnTo>
                  <a:lnTo>
                    <a:pt x="63" y="312"/>
                  </a:lnTo>
                  <a:lnTo>
                    <a:pt x="64" y="312"/>
                  </a:lnTo>
                  <a:lnTo>
                    <a:pt x="64" y="311"/>
                  </a:lnTo>
                  <a:lnTo>
                    <a:pt x="64" y="310"/>
                  </a:lnTo>
                  <a:lnTo>
                    <a:pt x="63" y="310"/>
                  </a:lnTo>
                  <a:lnTo>
                    <a:pt x="63" y="309"/>
                  </a:lnTo>
                  <a:lnTo>
                    <a:pt x="62" y="309"/>
                  </a:lnTo>
                  <a:lnTo>
                    <a:pt x="62" y="308"/>
                  </a:lnTo>
                  <a:lnTo>
                    <a:pt x="61" y="308"/>
                  </a:lnTo>
                  <a:lnTo>
                    <a:pt x="60" y="308"/>
                  </a:lnTo>
                  <a:lnTo>
                    <a:pt x="59" y="308"/>
                  </a:lnTo>
                  <a:lnTo>
                    <a:pt x="58" y="308"/>
                  </a:lnTo>
                  <a:lnTo>
                    <a:pt x="57" y="308"/>
                  </a:lnTo>
                  <a:lnTo>
                    <a:pt x="56" y="308"/>
                  </a:lnTo>
                  <a:lnTo>
                    <a:pt x="55" y="308"/>
                  </a:lnTo>
                  <a:lnTo>
                    <a:pt x="54" y="308"/>
                  </a:lnTo>
                  <a:lnTo>
                    <a:pt x="53" y="309"/>
                  </a:lnTo>
                  <a:lnTo>
                    <a:pt x="52" y="309"/>
                  </a:lnTo>
                  <a:lnTo>
                    <a:pt x="52" y="310"/>
                  </a:lnTo>
                  <a:lnTo>
                    <a:pt x="52" y="311"/>
                  </a:lnTo>
                  <a:lnTo>
                    <a:pt x="53" y="311"/>
                  </a:lnTo>
                  <a:lnTo>
                    <a:pt x="53" y="312"/>
                  </a:lnTo>
                  <a:lnTo>
                    <a:pt x="53" y="313"/>
                  </a:lnTo>
                  <a:lnTo>
                    <a:pt x="52" y="313"/>
                  </a:lnTo>
                  <a:lnTo>
                    <a:pt x="51" y="313"/>
                  </a:lnTo>
                  <a:lnTo>
                    <a:pt x="50" y="313"/>
                  </a:lnTo>
                  <a:lnTo>
                    <a:pt x="49" y="313"/>
                  </a:lnTo>
                  <a:lnTo>
                    <a:pt x="48" y="313"/>
                  </a:lnTo>
                  <a:lnTo>
                    <a:pt x="47" y="312"/>
                  </a:lnTo>
                  <a:lnTo>
                    <a:pt x="46" y="312"/>
                  </a:lnTo>
                  <a:lnTo>
                    <a:pt x="45" y="312"/>
                  </a:lnTo>
                  <a:lnTo>
                    <a:pt x="45" y="313"/>
                  </a:lnTo>
                  <a:lnTo>
                    <a:pt x="44" y="313"/>
                  </a:lnTo>
                  <a:lnTo>
                    <a:pt x="44" y="314"/>
                  </a:lnTo>
                  <a:lnTo>
                    <a:pt x="43" y="314"/>
                  </a:lnTo>
                  <a:lnTo>
                    <a:pt x="43" y="315"/>
                  </a:lnTo>
                  <a:lnTo>
                    <a:pt x="42" y="315"/>
                  </a:lnTo>
                  <a:lnTo>
                    <a:pt x="41" y="315"/>
                  </a:lnTo>
                  <a:lnTo>
                    <a:pt x="41" y="316"/>
                  </a:lnTo>
                  <a:lnTo>
                    <a:pt x="40" y="316"/>
                  </a:lnTo>
                  <a:lnTo>
                    <a:pt x="39" y="316"/>
                  </a:lnTo>
                  <a:lnTo>
                    <a:pt x="39" y="317"/>
                  </a:lnTo>
                  <a:lnTo>
                    <a:pt x="38" y="317"/>
                  </a:lnTo>
                  <a:lnTo>
                    <a:pt x="37" y="317"/>
                  </a:lnTo>
                  <a:lnTo>
                    <a:pt x="36" y="316"/>
                  </a:lnTo>
                  <a:lnTo>
                    <a:pt x="37" y="315"/>
                  </a:lnTo>
                  <a:lnTo>
                    <a:pt x="37" y="314"/>
                  </a:lnTo>
                  <a:lnTo>
                    <a:pt x="37" y="313"/>
                  </a:lnTo>
                  <a:lnTo>
                    <a:pt x="38" y="313"/>
                  </a:lnTo>
                  <a:lnTo>
                    <a:pt x="38" y="312"/>
                  </a:lnTo>
                  <a:lnTo>
                    <a:pt x="38" y="311"/>
                  </a:lnTo>
                  <a:lnTo>
                    <a:pt x="39" y="311"/>
                  </a:lnTo>
                  <a:lnTo>
                    <a:pt x="38" y="310"/>
                  </a:lnTo>
                  <a:lnTo>
                    <a:pt x="38" y="309"/>
                  </a:lnTo>
                  <a:lnTo>
                    <a:pt x="38" y="308"/>
                  </a:lnTo>
                  <a:lnTo>
                    <a:pt x="37" y="308"/>
                  </a:lnTo>
                  <a:lnTo>
                    <a:pt x="36" y="308"/>
                  </a:lnTo>
                  <a:lnTo>
                    <a:pt x="35" y="308"/>
                  </a:lnTo>
                  <a:lnTo>
                    <a:pt x="34" y="309"/>
                  </a:lnTo>
                  <a:lnTo>
                    <a:pt x="33" y="309"/>
                  </a:lnTo>
                  <a:lnTo>
                    <a:pt x="33" y="308"/>
                  </a:lnTo>
                  <a:lnTo>
                    <a:pt x="32" y="308"/>
                  </a:lnTo>
                  <a:lnTo>
                    <a:pt x="31" y="309"/>
                  </a:lnTo>
                  <a:lnTo>
                    <a:pt x="30" y="309"/>
                  </a:lnTo>
                  <a:lnTo>
                    <a:pt x="30" y="308"/>
                  </a:lnTo>
                  <a:lnTo>
                    <a:pt x="31" y="308"/>
                  </a:lnTo>
                  <a:lnTo>
                    <a:pt x="31" y="307"/>
                  </a:lnTo>
                  <a:lnTo>
                    <a:pt x="31" y="306"/>
                  </a:lnTo>
                  <a:lnTo>
                    <a:pt x="32" y="305"/>
                  </a:lnTo>
                  <a:lnTo>
                    <a:pt x="32" y="304"/>
                  </a:lnTo>
                  <a:lnTo>
                    <a:pt x="32" y="303"/>
                  </a:lnTo>
                  <a:lnTo>
                    <a:pt x="32" y="302"/>
                  </a:lnTo>
                  <a:lnTo>
                    <a:pt x="33" y="301"/>
                  </a:lnTo>
                  <a:lnTo>
                    <a:pt x="33" y="300"/>
                  </a:lnTo>
                  <a:lnTo>
                    <a:pt x="33" y="299"/>
                  </a:lnTo>
                  <a:lnTo>
                    <a:pt x="33" y="298"/>
                  </a:lnTo>
                  <a:lnTo>
                    <a:pt x="33" y="297"/>
                  </a:lnTo>
                  <a:lnTo>
                    <a:pt x="33" y="296"/>
                  </a:lnTo>
                  <a:lnTo>
                    <a:pt x="33" y="295"/>
                  </a:lnTo>
                  <a:lnTo>
                    <a:pt x="33" y="294"/>
                  </a:lnTo>
                  <a:lnTo>
                    <a:pt x="33" y="293"/>
                  </a:lnTo>
                  <a:lnTo>
                    <a:pt x="33" y="292"/>
                  </a:lnTo>
                  <a:lnTo>
                    <a:pt x="33" y="291"/>
                  </a:lnTo>
                  <a:lnTo>
                    <a:pt x="33" y="290"/>
                  </a:lnTo>
                  <a:lnTo>
                    <a:pt x="34" y="289"/>
                  </a:lnTo>
                  <a:lnTo>
                    <a:pt x="34" y="288"/>
                  </a:lnTo>
                  <a:lnTo>
                    <a:pt x="35" y="287"/>
                  </a:lnTo>
                  <a:lnTo>
                    <a:pt x="34" y="286"/>
                  </a:lnTo>
                  <a:lnTo>
                    <a:pt x="35" y="286"/>
                  </a:lnTo>
                  <a:lnTo>
                    <a:pt x="36" y="285"/>
                  </a:lnTo>
                  <a:lnTo>
                    <a:pt x="36" y="284"/>
                  </a:lnTo>
                  <a:lnTo>
                    <a:pt x="37" y="284"/>
                  </a:lnTo>
                  <a:lnTo>
                    <a:pt x="37" y="285"/>
                  </a:lnTo>
                  <a:lnTo>
                    <a:pt x="38" y="285"/>
                  </a:lnTo>
                  <a:lnTo>
                    <a:pt x="39" y="285"/>
                  </a:lnTo>
                  <a:lnTo>
                    <a:pt x="40" y="285"/>
                  </a:lnTo>
                  <a:lnTo>
                    <a:pt x="40" y="284"/>
                  </a:lnTo>
                  <a:lnTo>
                    <a:pt x="41" y="284"/>
                  </a:lnTo>
                  <a:lnTo>
                    <a:pt x="41" y="283"/>
                  </a:lnTo>
                  <a:lnTo>
                    <a:pt x="41" y="282"/>
                  </a:lnTo>
                  <a:lnTo>
                    <a:pt x="41" y="281"/>
                  </a:lnTo>
                  <a:lnTo>
                    <a:pt x="42" y="281"/>
                  </a:lnTo>
                  <a:lnTo>
                    <a:pt x="42" y="280"/>
                  </a:lnTo>
                  <a:lnTo>
                    <a:pt x="41" y="280"/>
                  </a:lnTo>
                  <a:lnTo>
                    <a:pt x="41" y="279"/>
                  </a:lnTo>
                  <a:lnTo>
                    <a:pt x="42" y="279"/>
                  </a:lnTo>
                  <a:lnTo>
                    <a:pt x="42" y="278"/>
                  </a:lnTo>
                  <a:lnTo>
                    <a:pt x="43" y="278"/>
                  </a:lnTo>
                  <a:lnTo>
                    <a:pt x="44" y="278"/>
                  </a:lnTo>
                  <a:lnTo>
                    <a:pt x="44" y="277"/>
                  </a:lnTo>
                  <a:lnTo>
                    <a:pt x="43" y="277"/>
                  </a:lnTo>
                  <a:lnTo>
                    <a:pt x="42" y="276"/>
                  </a:lnTo>
                  <a:lnTo>
                    <a:pt x="41" y="276"/>
                  </a:lnTo>
                  <a:lnTo>
                    <a:pt x="41" y="275"/>
                  </a:lnTo>
                  <a:lnTo>
                    <a:pt x="41" y="274"/>
                  </a:lnTo>
                  <a:lnTo>
                    <a:pt x="41" y="273"/>
                  </a:lnTo>
                  <a:lnTo>
                    <a:pt x="42" y="272"/>
                  </a:lnTo>
                  <a:lnTo>
                    <a:pt x="42" y="271"/>
                  </a:lnTo>
                  <a:lnTo>
                    <a:pt x="42" y="270"/>
                  </a:lnTo>
                  <a:lnTo>
                    <a:pt x="41" y="270"/>
                  </a:lnTo>
                  <a:lnTo>
                    <a:pt x="42" y="269"/>
                  </a:lnTo>
                  <a:lnTo>
                    <a:pt x="42" y="268"/>
                  </a:lnTo>
                  <a:lnTo>
                    <a:pt x="42" y="267"/>
                  </a:lnTo>
                  <a:lnTo>
                    <a:pt x="42" y="266"/>
                  </a:lnTo>
                  <a:lnTo>
                    <a:pt x="43" y="265"/>
                  </a:lnTo>
                  <a:lnTo>
                    <a:pt x="43" y="264"/>
                  </a:lnTo>
                  <a:lnTo>
                    <a:pt x="43" y="263"/>
                  </a:lnTo>
                  <a:lnTo>
                    <a:pt x="44" y="263"/>
                  </a:lnTo>
                  <a:lnTo>
                    <a:pt x="44" y="262"/>
                  </a:lnTo>
                  <a:lnTo>
                    <a:pt x="44" y="261"/>
                  </a:lnTo>
                  <a:lnTo>
                    <a:pt x="45" y="261"/>
                  </a:lnTo>
                  <a:lnTo>
                    <a:pt x="46" y="261"/>
                  </a:lnTo>
                  <a:lnTo>
                    <a:pt x="47" y="261"/>
                  </a:lnTo>
                  <a:lnTo>
                    <a:pt x="48" y="261"/>
                  </a:lnTo>
                  <a:lnTo>
                    <a:pt x="48" y="260"/>
                  </a:lnTo>
                  <a:lnTo>
                    <a:pt x="49" y="260"/>
                  </a:lnTo>
                  <a:lnTo>
                    <a:pt x="49" y="259"/>
                  </a:lnTo>
                  <a:lnTo>
                    <a:pt x="50" y="259"/>
                  </a:lnTo>
                  <a:lnTo>
                    <a:pt x="50" y="258"/>
                  </a:lnTo>
                  <a:lnTo>
                    <a:pt x="51" y="258"/>
                  </a:lnTo>
                  <a:lnTo>
                    <a:pt x="52" y="258"/>
                  </a:lnTo>
                  <a:lnTo>
                    <a:pt x="53" y="258"/>
                  </a:lnTo>
                  <a:lnTo>
                    <a:pt x="54" y="259"/>
                  </a:lnTo>
                  <a:lnTo>
                    <a:pt x="55" y="260"/>
                  </a:lnTo>
                  <a:lnTo>
                    <a:pt x="56" y="260"/>
                  </a:lnTo>
                  <a:lnTo>
                    <a:pt x="57" y="260"/>
                  </a:lnTo>
                  <a:lnTo>
                    <a:pt x="57" y="261"/>
                  </a:lnTo>
                  <a:lnTo>
                    <a:pt x="58" y="261"/>
                  </a:lnTo>
                  <a:lnTo>
                    <a:pt x="59" y="261"/>
                  </a:lnTo>
                  <a:lnTo>
                    <a:pt x="60" y="260"/>
                  </a:lnTo>
                  <a:lnTo>
                    <a:pt x="60" y="259"/>
                  </a:lnTo>
                  <a:lnTo>
                    <a:pt x="60" y="258"/>
                  </a:lnTo>
                  <a:lnTo>
                    <a:pt x="61" y="257"/>
                  </a:lnTo>
                  <a:lnTo>
                    <a:pt x="62" y="256"/>
                  </a:lnTo>
                  <a:lnTo>
                    <a:pt x="62" y="255"/>
                  </a:lnTo>
                  <a:lnTo>
                    <a:pt x="63" y="255"/>
                  </a:lnTo>
                  <a:lnTo>
                    <a:pt x="62" y="255"/>
                  </a:lnTo>
                  <a:lnTo>
                    <a:pt x="62" y="254"/>
                  </a:lnTo>
                  <a:lnTo>
                    <a:pt x="61" y="254"/>
                  </a:lnTo>
                  <a:lnTo>
                    <a:pt x="62" y="254"/>
                  </a:lnTo>
                  <a:lnTo>
                    <a:pt x="62" y="253"/>
                  </a:lnTo>
                  <a:lnTo>
                    <a:pt x="63" y="253"/>
                  </a:lnTo>
                  <a:lnTo>
                    <a:pt x="63" y="252"/>
                  </a:lnTo>
                  <a:lnTo>
                    <a:pt x="64" y="251"/>
                  </a:lnTo>
                  <a:lnTo>
                    <a:pt x="64" y="250"/>
                  </a:lnTo>
                  <a:lnTo>
                    <a:pt x="65" y="250"/>
                  </a:lnTo>
                  <a:lnTo>
                    <a:pt x="65" y="249"/>
                  </a:lnTo>
                  <a:lnTo>
                    <a:pt x="66" y="249"/>
                  </a:lnTo>
                  <a:lnTo>
                    <a:pt x="66" y="248"/>
                  </a:lnTo>
                  <a:lnTo>
                    <a:pt x="67" y="248"/>
                  </a:lnTo>
                  <a:lnTo>
                    <a:pt x="68" y="249"/>
                  </a:lnTo>
                  <a:lnTo>
                    <a:pt x="69" y="249"/>
                  </a:lnTo>
                  <a:lnTo>
                    <a:pt x="69" y="248"/>
                  </a:lnTo>
                  <a:lnTo>
                    <a:pt x="70" y="248"/>
                  </a:lnTo>
                  <a:lnTo>
                    <a:pt x="71" y="248"/>
                  </a:lnTo>
                  <a:lnTo>
                    <a:pt x="72" y="248"/>
                  </a:lnTo>
                  <a:lnTo>
                    <a:pt x="72" y="247"/>
                  </a:lnTo>
                  <a:lnTo>
                    <a:pt x="73" y="247"/>
                  </a:lnTo>
                  <a:lnTo>
                    <a:pt x="74" y="247"/>
                  </a:lnTo>
                  <a:lnTo>
                    <a:pt x="75" y="247"/>
                  </a:lnTo>
                  <a:lnTo>
                    <a:pt x="76" y="247"/>
                  </a:lnTo>
                  <a:lnTo>
                    <a:pt x="77" y="247"/>
                  </a:lnTo>
                  <a:lnTo>
                    <a:pt x="78" y="247"/>
                  </a:lnTo>
                  <a:lnTo>
                    <a:pt x="79" y="246"/>
                  </a:lnTo>
                  <a:lnTo>
                    <a:pt x="80" y="246"/>
                  </a:lnTo>
                  <a:lnTo>
                    <a:pt x="80" y="245"/>
                  </a:lnTo>
                  <a:lnTo>
                    <a:pt x="81" y="245"/>
                  </a:lnTo>
                  <a:lnTo>
                    <a:pt x="82" y="246"/>
                  </a:lnTo>
                  <a:lnTo>
                    <a:pt x="83" y="246"/>
                  </a:lnTo>
                  <a:lnTo>
                    <a:pt x="84" y="245"/>
                  </a:lnTo>
                  <a:lnTo>
                    <a:pt x="84" y="244"/>
                  </a:lnTo>
                  <a:lnTo>
                    <a:pt x="85" y="244"/>
                  </a:lnTo>
                  <a:lnTo>
                    <a:pt x="86" y="244"/>
                  </a:lnTo>
                  <a:lnTo>
                    <a:pt x="87" y="244"/>
                  </a:lnTo>
                  <a:lnTo>
                    <a:pt x="88" y="244"/>
                  </a:lnTo>
                  <a:lnTo>
                    <a:pt x="89" y="244"/>
                  </a:lnTo>
                  <a:lnTo>
                    <a:pt x="89" y="245"/>
                  </a:lnTo>
                  <a:lnTo>
                    <a:pt x="90" y="245"/>
                  </a:lnTo>
                  <a:lnTo>
                    <a:pt x="90" y="244"/>
                  </a:lnTo>
                  <a:lnTo>
                    <a:pt x="91" y="244"/>
                  </a:lnTo>
                  <a:lnTo>
                    <a:pt x="92" y="244"/>
                  </a:lnTo>
                  <a:lnTo>
                    <a:pt x="93" y="244"/>
                  </a:lnTo>
                  <a:lnTo>
                    <a:pt x="94" y="244"/>
                  </a:lnTo>
                  <a:lnTo>
                    <a:pt x="95" y="244"/>
                  </a:lnTo>
                  <a:lnTo>
                    <a:pt x="96" y="244"/>
                  </a:lnTo>
                  <a:lnTo>
                    <a:pt x="97" y="244"/>
                  </a:lnTo>
                  <a:lnTo>
                    <a:pt x="97" y="245"/>
                  </a:lnTo>
                  <a:lnTo>
                    <a:pt x="98" y="245"/>
                  </a:lnTo>
                  <a:lnTo>
                    <a:pt x="98" y="244"/>
                  </a:lnTo>
                  <a:lnTo>
                    <a:pt x="99" y="244"/>
                  </a:lnTo>
                  <a:lnTo>
                    <a:pt x="100" y="244"/>
                  </a:lnTo>
                  <a:lnTo>
                    <a:pt x="101" y="244"/>
                  </a:lnTo>
                  <a:lnTo>
                    <a:pt x="102" y="244"/>
                  </a:lnTo>
                  <a:lnTo>
                    <a:pt x="103" y="244"/>
                  </a:lnTo>
                  <a:lnTo>
                    <a:pt x="104" y="244"/>
                  </a:lnTo>
                  <a:lnTo>
                    <a:pt x="105" y="244"/>
                  </a:lnTo>
                  <a:lnTo>
                    <a:pt x="105" y="243"/>
                  </a:lnTo>
                  <a:lnTo>
                    <a:pt x="105" y="242"/>
                  </a:lnTo>
                  <a:lnTo>
                    <a:pt x="105" y="241"/>
                  </a:lnTo>
                  <a:lnTo>
                    <a:pt x="105" y="240"/>
                  </a:lnTo>
                  <a:lnTo>
                    <a:pt x="106" y="240"/>
                  </a:lnTo>
                  <a:lnTo>
                    <a:pt x="106" y="239"/>
                  </a:lnTo>
                  <a:lnTo>
                    <a:pt x="106" y="238"/>
                  </a:lnTo>
                  <a:lnTo>
                    <a:pt x="106" y="237"/>
                  </a:lnTo>
                  <a:lnTo>
                    <a:pt x="105" y="236"/>
                  </a:lnTo>
                  <a:lnTo>
                    <a:pt x="105" y="235"/>
                  </a:lnTo>
                  <a:lnTo>
                    <a:pt x="106" y="235"/>
                  </a:lnTo>
                  <a:lnTo>
                    <a:pt x="107" y="235"/>
                  </a:lnTo>
                  <a:lnTo>
                    <a:pt x="107" y="234"/>
                  </a:lnTo>
                  <a:lnTo>
                    <a:pt x="107" y="233"/>
                  </a:lnTo>
                  <a:lnTo>
                    <a:pt x="107" y="232"/>
                  </a:lnTo>
                  <a:lnTo>
                    <a:pt x="108" y="232"/>
                  </a:lnTo>
                  <a:lnTo>
                    <a:pt x="108" y="231"/>
                  </a:lnTo>
                  <a:lnTo>
                    <a:pt x="108" y="230"/>
                  </a:lnTo>
                  <a:lnTo>
                    <a:pt x="108" y="229"/>
                  </a:lnTo>
                  <a:lnTo>
                    <a:pt x="108" y="228"/>
                  </a:lnTo>
                  <a:lnTo>
                    <a:pt x="108" y="227"/>
                  </a:lnTo>
                  <a:lnTo>
                    <a:pt x="108" y="226"/>
                  </a:lnTo>
                  <a:lnTo>
                    <a:pt x="108" y="225"/>
                  </a:lnTo>
                  <a:lnTo>
                    <a:pt x="108" y="224"/>
                  </a:lnTo>
                  <a:lnTo>
                    <a:pt x="108" y="223"/>
                  </a:lnTo>
                  <a:lnTo>
                    <a:pt x="109" y="223"/>
                  </a:lnTo>
                  <a:lnTo>
                    <a:pt x="110" y="223"/>
                  </a:lnTo>
                  <a:lnTo>
                    <a:pt x="111" y="223"/>
                  </a:lnTo>
                  <a:lnTo>
                    <a:pt x="112" y="223"/>
                  </a:lnTo>
                  <a:lnTo>
                    <a:pt x="112" y="222"/>
                  </a:lnTo>
                  <a:lnTo>
                    <a:pt x="111" y="222"/>
                  </a:lnTo>
                  <a:lnTo>
                    <a:pt x="111" y="221"/>
                  </a:lnTo>
                  <a:lnTo>
                    <a:pt x="111" y="220"/>
                  </a:lnTo>
                  <a:lnTo>
                    <a:pt x="110" y="219"/>
                  </a:lnTo>
                  <a:lnTo>
                    <a:pt x="110" y="218"/>
                  </a:lnTo>
                  <a:lnTo>
                    <a:pt x="109" y="218"/>
                  </a:lnTo>
                  <a:lnTo>
                    <a:pt x="108" y="218"/>
                  </a:lnTo>
                  <a:lnTo>
                    <a:pt x="107" y="218"/>
                  </a:lnTo>
                  <a:lnTo>
                    <a:pt x="106" y="217"/>
                  </a:lnTo>
                  <a:lnTo>
                    <a:pt x="106" y="216"/>
                  </a:lnTo>
                  <a:lnTo>
                    <a:pt x="105" y="216"/>
                  </a:lnTo>
                  <a:lnTo>
                    <a:pt x="104" y="216"/>
                  </a:lnTo>
                  <a:lnTo>
                    <a:pt x="104" y="217"/>
                  </a:lnTo>
                  <a:lnTo>
                    <a:pt x="103" y="217"/>
                  </a:lnTo>
                  <a:lnTo>
                    <a:pt x="102" y="217"/>
                  </a:lnTo>
                  <a:lnTo>
                    <a:pt x="101" y="217"/>
                  </a:lnTo>
                  <a:lnTo>
                    <a:pt x="100" y="217"/>
                  </a:lnTo>
                  <a:lnTo>
                    <a:pt x="99" y="217"/>
                  </a:lnTo>
                  <a:lnTo>
                    <a:pt x="98" y="217"/>
                  </a:lnTo>
                  <a:lnTo>
                    <a:pt x="98" y="218"/>
                  </a:lnTo>
                  <a:lnTo>
                    <a:pt x="97" y="218"/>
                  </a:lnTo>
                  <a:lnTo>
                    <a:pt x="96" y="218"/>
                  </a:lnTo>
                  <a:lnTo>
                    <a:pt x="95" y="218"/>
                  </a:lnTo>
                  <a:lnTo>
                    <a:pt x="94" y="218"/>
                  </a:lnTo>
                  <a:lnTo>
                    <a:pt x="94" y="219"/>
                  </a:lnTo>
                  <a:lnTo>
                    <a:pt x="93" y="219"/>
                  </a:lnTo>
                  <a:lnTo>
                    <a:pt x="93" y="218"/>
                  </a:lnTo>
                  <a:lnTo>
                    <a:pt x="92" y="218"/>
                  </a:lnTo>
                  <a:lnTo>
                    <a:pt x="91" y="218"/>
                  </a:lnTo>
                  <a:lnTo>
                    <a:pt x="90" y="218"/>
                  </a:lnTo>
                  <a:lnTo>
                    <a:pt x="90" y="217"/>
                  </a:lnTo>
                  <a:lnTo>
                    <a:pt x="89" y="218"/>
                  </a:lnTo>
                  <a:lnTo>
                    <a:pt x="88" y="218"/>
                  </a:lnTo>
                  <a:lnTo>
                    <a:pt x="87" y="218"/>
                  </a:lnTo>
                  <a:lnTo>
                    <a:pt x="87" y="217"/>
                  </a:lnTo>
                  <a:lnTo>
                    <a:pt x="86" y="217"/>
                  </a:lnTo>
                  <a:lnTo>
                    <a:pt x="86" y="216"/>
                  </a:lnTo>
                  <a:lnTo>
                    <a:pt x="87" y="216"/>
                  </a:lnTo>
                  <a:lnTo>
                    <a:pt x="88" y="216"/>
                  </a:lnTo>
                  <a:lnTo>
                    <a:pt x="88" y="215"/>
                  </a:lnTo>
                  <a:lnTo>
                    <a:pt x="88" y="214"/>
                  </a:lnTo>
                  <a:lnTo>
                    <a:pt x="87" y="214"/>
                  </a:lnTo>
                  <a:lnTo>
                    <a:pt x="87" y="213"/>
                  </a:lnTo>
                  <a:lnTo>
                    <a:pt x="87" y="212"/>
                  </a:lnTo>
                  <a:lnTo>
                    <a:pt x="87" y="211"/>
                  </a:lnTo>
                  <a:lnTo>
                    <a:pt x="88" y="210"/>
                  </a:lnTo>
                  <a:lnTo>
                    <a:pt x="88" y="209"/>
                  </a:lnTo>
                  <a:lnTo>
                    <a:pt x="88" y="208"/>
                  </a:lnTo>
                  <a:lnTo>
                    <a:pt x="89" y="208"/>
                  </a:lnTo>
                  <a:lnTo>
                    <a:pt x="89" y="207"/>
                  </a:lnTo>
                  <a:lnTo>
                    <a:pt x="89" y="206"/>
                  </a:lnTo>
                  <a:lnTo>
                    <a:pt x="89" y="205"/>
                  </a:lnTo>
                  <a:lnTo>
                    <a:pt x="89" y="204"/>
                  </a:lnTo>
                  <a:lnTo>
                    <a:pt x="89" y="203"/>
                  </a:lnTo>
                  <a:lnTo>
                    <a:pt x="88" y="202"/>
                  </a:lnTo>
                  <a:lnTo>
                    <a:pt x="88" y="201"/>
                  </a:lnTo>
                  <a:lnTo>
                    <a:pt x="88" y="200"/>
                  </a:lnTo>
                  <a:lnTo>
                    <a:pt x="88" y="199"/>
                  </a:lnTo>
                  <a:lnTo>
                    <a:pt x="88" y="198"/>
                  </a:lnTo>
                  <a:lnTo>
                    <a:pt x="88" y="197"/>
                  </a:lnTo>
                  <a:lnTo>
                    <a:pt x="88" y="196"/>
                  </a:lnTo>
                  <a:lnTo>
                    <a:pt x="88" y="195"/>
                  </a:lnTo>
                  <a:lnTo>
                    <a:pt x="88" y="194"/>
                  </a:lnTo>
                  <a:lnTo>
                    <a:pt x="88" y="192"/>
                  </a:lnTo>
                  <a:lnTo>
                    <a:pt x="88" y="191"/>
                  </a:lnTo>
                  <a:lnTo>
                    <a:pt x="87" y="190"/>
                  </a:lnTo>
                  <a:lnTo>
                    <a:pt x="87" y="189"/>
                  </a:lnTo>
                  <a:lnTo>
                    <a:pt x="87" y="188"/>
                  </a:lnTo>
                  <a:lnTo>
                    <a:pt x="86" y="187"/>
                  </a:lnTo>
                  <a:lnTo>
                    <a:pt x="86" y="185"/>
                  </a:lnTo>
                  <a:lnTo>
                    <a:pt x="85" y="184"/>
                  </a:lnTo>
                  <a:lnTo>
                    <a:pt x="85" y="183"/>
                  </a:lnTo>
                  <a:lnTo>
                    <a:pt x="85" y="182"/>
                  </a:lnTo>
                  <a:lnTo>
                    <a:pt x="85" y="181"/>
                  </a:lnTo>
                  <a:lnTo>
                    <a:pt x="85" y="180"/>
                  </a:lnTo>
                  <a:lnTo>
                    <a:pt x="85" y="178"/>
                  </a:lnTo>
                  <a:lnTo>
                    <a:pt x="85" y="177"/>
                  </a:lnTo>
                  <a:lnTo>
                    <a:pt x="86" y="176"/>
                  </a:lnTo>
                  <a:lnTo>
                    <a:pt x="86" y="175"/>
                  </a:lnTo>
                  <a:lnTo>
                    <a:pt x="86" y="174"/>
                  </a:lnTo>
                  <a:lnTo>
                    <a:pt x="87" y="173"/>
                  </a:lnTo>
                  <a:lnTo>
                    <a:pt x="86" y="171"/>
                  </a:lnTo>
                  <a:lnTo>
                    <a:pt x="86" y="170"/>
                  </a:lnTo>
                  <a:lnTo>
                    <a:pt x="85" y="170"/>
                  </a:lnTo>
                  <a:lnTo>
                    <a:pt x="84" y="171"/>
                  </a:lnTo>
                  <a:lnTo>
                    <a:pt x="83" y="171"/>
                  </a:lnTo>
                  <a:lnTo>
                    <a:pt x="82" y="171"/>
                  </a:lnTo>
                  <a:lnTo>
                    <a:pt x="81" y="171"/>
                  </a:lnTo>
                  <a:lnTo>
                    <a:pt x="80" y="171"/>
                  </a:lnTo>
                  <a:lnTo>
                    <a:pt x="79" y="172"/>
                  </a:lnTo>
                  <a:lnTo>
                    <a:pt x="78" y="172"/>
                  </a:lnTo>
                  <a:lnTo>
                    <a:pt x="77" y="171"/>
                  </a:lnTo>
                  <a:lnTo>
                    <a:pt x="76" y="170"/>
                  </a:lnTo>
                  <a:lnTo>
                    <a:pt x="75" y="169"/>
                  </a:lnTo>
                  <a:lnTo>
                    <a:pt x="74" y="168"/>
                  </a:lnTo>
                  <a:lnTo>
                    <a:pt x="73" y="167"/>
                  </a:lnTo>
                  <a:lnTo>
                    <a:pt x="72" y="166"/>
                  </a:lnTo>
                  <a:lnTo>
                    <a:pt x="71" y="165"/>
                  </a:lnTo>
                  <a:lnTo>
                    <a:pt x="70" y="165"/>
                  </a:lnTo>
                  <a:lnTo>
                    <a:pt x="69" y="164"/>
                  </a:lnTo>
                  <a:lnTo>
                    <a:pt x="68" y="164"/>
                  </a:lnTo>
                  <a:lnTo>
                    <a:pt x="67" y="164"/>
                  </a:lnTo>
                  <a:lnTo>
                    <a:pt x="66" y="163"/>
                  </a:lnTo>
                  <a:lnTo>
                    <a:pt x="65" y="163"/>
                  </a:lnTo>
                  <a:lnTo>
                    <a:pt x="64" y="163"/>
                  </a:lnTo>
                  <a:lnTo>
                    <a:pt x="63" y="162"/>
                  </a:lnTo>
                  <a:lnTo>
                    <a:pt x="62" y="162"/>
                  </a:lnTo>
                  <a:lnTo>
                    <a:pt x="61" y="162"/>
                  </a:lnTo>
                  <a:lnTo>
                    <a:pt x="60" y="162"/>
                  </a:lnTo>
                  <a:lnTo>
                    <a:pt x="59" y="162"/>
                  </a:lnTo>
                  <a:lnTo>
                    <a:pt x="58" y="161"/>
                  </a:lnTo>
                  <a:lnTo>
                    <a:pt x="57" y="161"/>
                  </a:lnTo>
                  <a:lnTo>
                    <a:pt x="56" y="161"/>
                  </a:lnTo>
                  <a:lnTo>
                    <a:pt x="55" y="161"/>
                  </a:lnTo>
                  <a:lnTo>
                    <a:pt x="54" y="161"/>
                  </a:lnTo>
                  <a:lnTo>
                    <a:pt x="53" y="160"/>
                  </a:lnTo>
                  <a:lnTo>
                    <a:pt x="52" y="160"/>
                  </a:lnTo>
                  <a:lnTo>
                    <a:pt x="51" y="160"/>
                  </a:lnTo>
                  <a:lnTo>
                    <a:pt x="50" y="159"/>
                  </a:lnTo>
                  <a:lnTo>
                    <a:pt x="49" y="159"/>
                  </a:lnTo>
                  <a:lnTo>
                    <a:pt x="48" y="158"/>
                  </a:lnTo>
                  <a:lnTo>
                    <a:pt x="47" y="158"/>
                  </a:lnTo>
                  <a:lnTo>
                    <a:pt x="46" y="157"/>
                  </a:lnTo>
                  <a:lnTo>
                    <a:pt x="45" y="156"/>
                  </a:lnTo>
                  <a:lnTo>
                    <a:pt x="44" y="155"/>
                  </a:lnTo>
                  <a:lnTo>
                    <a:pt x="43" y="154"/>
                  </a:lnTo>
                  <a:lnTo>
                    <a:pt x="42" y="153"/>
                  </a:lnTo>
                  <a:lnTo>
                    <a:pt x="41" y="153"/>
                  </a:lnTo>
                  <a:lnTo>
                    <a:pt x="40" y="152"/>
                  </a:lnTo>
                  <a:lnTo>
                    <a:pt x="40" y="151"/>
                  </a:lnTo>
                  <a:lnTo>
                    <a:pt x="39" y="150"/>
                  </a:lnTo>
                  <a:lnTo>
                    <a:pt x="38" y="149"/>
                  </a:lnTo>
                  <a:lnTo>
                    <a:pt x="37" y="149"/>
                  </a:lnTo>
                  <a:lnTo>
                    <a:pt x="36" y="148"/>
                  </a:lnTo>
                  <a:lnTo>
                    <a:pt x="35" y="148"/>
                  </a:lnTo>
                  <a:lnTo>
                    <a:pt x="34" y="147"/>
                  </a:lnTo>
                  <a:lnTo>
                    <a:pt x="34" y="146"/>
                  </a:lnTo>
                  <a:lnTo>
                    <a:pt x="33" y="145"/>
                  </a:lnTo>
                  <a:lnTo>
                    <a:pt x="33" y="144"/>
                  </a:lnTo>
                  <a:lnTo>
                    <a:pt x="32" y="144"/>
                  </a:lnTo>
                  <a:lnTo>
                    <a:pt x="32" y="143"/>
                  </a:lnTo>
                  <a:lnTo>
                    <a:pt x="31" y="142"/>
                  </a:lnTo>
                  <a:lnTo>
                    <a:pt x="31" y="141"/>
                  </a:lnTo>
                  <a:lnTo>
                    <a:pt x="31" y="140"/>
                  </a:lnTo>
                  <a:lnTo>
                    <a:pt x="30" y="139"/>
                  </a:lnTo>
                  <a:lnTo>
                    <a:pt x="29" y="138"/>
                  </a:lnTo>
                  <a:lnTo>
                    <a:pt x="28" y="137"/>
                  </a:lnTo>
                  <a:lnTo>
                    <a:pt x="27" y="136"/>
                  </a:lnTo>
                  <a:lnTo>
                    <a:pt x="28" y="136"/>
                  </a:lnTo>
                  <a:lnTo>
                    <a:pt x="28" y="135"/>
                  </a:lnTo>
                  <a:lnTo>
                    <a:pt x="27" y="134"/>
                  </a:lnTo>
                  <a:lnTo>
                    <a:pt x="27" y="133"/>
                  </a:lnTo>
                  <a:lnTo>
                    <a:pt x="26" y="132"/>
                  </a:lnTo>
                  <a:lnTo>
                    <a:pt x="25" y="132"/>
                  </a:lnTo>
                  <a:lnTo>
                    <a:pt x="24" y="132"/>
                  </a:lnTo>
                  <a:lnTo>
                    <a:pt x="24" y="131"/>
                  </a:lnTo>
                  <a:lnTo>
                    <a:pt x="24" y="129"/>
                  </a:lnTo>
                  <a:lnTo>
                    <a:pt x="24" y="128"/>
                  </a:lnTo>
                  <a:lnTo>
                    <a:pt x="23" y="127"/>
                  </a:lnTo>
                  <a:lnTo>
                    <a:pt x="22" y="127"/>
                  </a:lnTo>
                  <a:lnTo>
                    <a:pt x="22" y="126"/>
                  </a:lnTo>
                  <a:lnTo>
                    <a:pt x="22" y="125"/>
                  </a:lnTo>
                  <a:lnTo>
                    <a:pt x="21" y="124"/>
                  </a:lnTo>
                  <a:lnTo>
                    <a:pt x="22" y="123"/>
                  </a:lnTo>
                  <a:lnTo>
                    <a:pt x="22" y="122"/>
                  </a:lnTo>
                  <a:lnTo>
                    <a:pt x="22" y="121"/>
                  </a:lnTo>
                  <a:lnTo>
                    <a:pt x="21" y="121"/>
                  </a:lnTo>
                  <a:lnTo>
                    <a:pt x="20" y="121"/>
                  </a:lnTo>
                  <a:lnTo>
                    <a:pt x="20" y="120"/>
                  </a:lnTo>
                  <a:lnTo>
                    <a:pt x="19" y="119"/>
                  </a:lnTo>
                  <a:lnTo>
                    <a:pt x="18" y="118"/>
                  </a:lnTo>
                  <a:lnTo>
                    <a:pt x="17" y="118"/>
                  </a:lnTo>
                  <a:lnTo>
                    <a:pt x="17" y="117"/>
                  </a:lnTo>
                  <a:lnTo>
                    <a:pt x="16" y="117"/>
                  </a:lnTo>
                  <a:lnTo>
                    <a:pt x="15" y="116"/>
                  </a:lnTo>
                  <a:lnTo>
                    <a:pt x="14" y="115"/>
                  </a:lnTo>
                  <a:lnTo>
                    <a:pt x="14" y="114"/>
                  </a:lnTo>
                  <a:lnTo>
                    <a:pt x="13" y="114"/>
                  </a:lnTo>
                  <a:lnTo>
                    <a:pt x="12" y="113"/>
                  </a:lnTo>
                  <a:lnTo>
                    <a:pt x="12" y="112"/>
                  </a:lnTo>
                  <a:lnTo>
                    <a:pt x="11" y="112"/>
                  </a:lnTo>
                  <a:lnTo>
                    <a:pt x="10" y="111"/>
                  </a:lnTo>
                  <a:lnTo>
                    <a:pt x="10" y="110"/>
                  </a:lnTo>
                  <a:lnTo>
                    <a:pt x="9" y="109"/>
                  </a:lnTo>
                  <a:lnTo>
                    <a:pt x="8" y="108"/>
                  </a:lnTo>
                  <a:lnTo>
                    <a:pt x="7" y="107"/>
                  </a:lnTo>
                  <a:lnTo>
                    <a:pt x="6" y="106"/>
                  </a:lnTo>
                  <a:lnTo>
                    <a:pt x="5" y="105"/>
                  </a:lnTo>
                  <a:lnTo>
                    <a:pt x="4" y="104"/>
                  </a:lnTo>
                  <a:lnTo>
                    <a:pt x="3" y="103"/>
                  </a:lnTo>
                  <a:lnTo>
                    <a:pt x="2" y="102"/>
                  </a:lnTo>
                  <a:lnTo>
                    <a:pt x="1" y="100"/>
                  </a:lnTo>
                  <a:lnTo>
                    <a:pt x="0" y="100"/>
                  </a:lnTo>
                  <a:lnTo>
                    <a:pt x="0" y="99"/>
                  </a:lnTo>
                  <a:lnTo>
                    <a:pt x="1" y="99"/>
                  </a:lnTo>
                  <a:lnTo>
                    <a:pt x="2" y="99"/>
                  </a:lnTo>
                  <a:lnTo>
                    <a:pt x="3" y="99"/>
                  </a:lnTo>
                  <a:lnTo>
                    <a:pt x="4" y="100"/>
                  </a:lnTo>
                  <a:lnTo>
                    <a:pt x="5" y="100"/>
                  </a:lnTo>
                  <a:lnTo>
                    <a:pt x="7" y="101"/>
                  </a:lnTo>
                  <a:lnTo>
                    <a:pt x="8" y="101"/>
                  </a:lnTo>
                  <a:lnTo>
                    <a:pt x="9" y="102"/>
                  </a:lnTo>
                  <a:lnTo>
                    <a:pt x="10" y="102"/>
                  </a:lnTo>
                  <a:lnTo>
                    <a:pt x="11" y="102"/>
                  </a:lnTo>
                  <a:lnTo>
                    <a:pt x="12" y="102"/>
                  </a:lnTo>
                  <a:lnTo>
                    <a:pt x="13" y="103"/>
                  </a:lnTo>
                  <a:lnTo>
                    <a:pt x="14" y="103"/>
                  </a:lnTo>
                  <a:lnTo>
                    <a:pt x="15" y="103"/>
                  </a:lnTo>
                  <a:lnTo>
                    <a:pt x="16" y="104"/>
                  </a:lnTo>
                  <a:lnTo>
                    <a:pt x="17" y="104"/>
                  </a:lnTo>
                  <a:lnTo>
                    <a:pt x="18" y="104"/>
                  </a:lnTo>
                  <a:lnTo>
                    <a:pt x="19" y="105"/>
                  </a:lnTo>
                  <a:lnTo>
                    <a:pt x="20" y="105"/>
                  </a:lnTo>
                  <a:lnTo>
                    <a:pt x="21" y="105"/>
                  </a:lnTo>
                  <a:lnTo>
                    <a:pt x="22" y="106"/>
                  </a:lnTo>
                  <a:lnTo>
                    <a:pt x="23" y="106"/>
                  </a:lnTo>
                  <a:lnTo>
                    <a:pt x="24" y="106"/>
                  </a:lnTo>
                  <a:lnTo>
                    <a:pt x="24" y="107"/>
                  </a:lnTo>
                  <a:lnTo>
                    <a:pt x="25" y="107"/>
                  </a:lnTo>
                  <a:lnTo>
                    <a:pt x="26" y="107"/>
                  </a:lnTo>
                  <a:lnTo>
                    <a:pt x="27" y="107"/>
                  </a:lnTo>
                  <a:lnTo>
                    <a:pt x="28" y="108"/>
                  </a:lnTo>
                  <a:lnTo>
                    <a:pt x="29" y="108"/>
                  </a:lnTo>
                  <a:lnTo>
                    <a:pt x="30" y="108"/>
                  </a:lnTo>
                  <a:lnTo>
                    <a:pt x="31" y="109"/>
                  </a:lnTo>
                  <a:lnTo>
                    <a:pt x="33" y="109"/>
                  </a:lnTo>
                  <a:lnTo>
                    <a:pt x="34" y="109"/>
                  </a:lnTo>
                  <a:lnTo>
                    <a:pt x="36" y="110"/>
                  </a:lnTo>
                  <a:lnTo>
                    <a:pt x="38" y="110"/>
                  </a:lnTo>
                  <a:lnTo>
                    <a:pt x="44" y="112"/>
                  </a:lnTo>
                  <a:lnTo>
                    <a:pt x="50" y="114"/>
                  </a:lnTo>
                  <a:lnTo>
                    <a:pt x="57" y="116"/>
                  </a:lnTo>
                  <a:lnTo>
                    <a:pt x="63" y="118"/>
                  </a:lnTo>
                  <a:lnTo>
                    <a:pt x="69" y="119"/>
                  </a:lnTo>
                  <a:lnTo>
                    <a:pt x="71" y="120"/>
                  </a:lnTo>
                  <a:lnTo>
                    <a:pt x="76" y="120"/>
                  </a:lnTo>
                  <a:lnTo>
                    <a:pt x="83" y="119"/>
                  </a:lnTo>
                  <a:lnTo>
                    <a:pt x="89" y="118"/>
                  </a:lnTo>
                  <a:lnTo>
                    <a:pt x="96" y="118"/>
                  </a:lnTo>
                  <a:lnTo>
                    <a:pt x="103" y="117"/>
                  </a:lnTo>
                  <a:lnTo>
                    <a:pt x="109" y="116"/>
                  </a:lnTo>
                  <a:lnTo>
                    <a:pt x="113" y="116"/>
                  </a:lnTo>
                  <a:lnTo>
                    <a:pt x="116" y="116"/>
                  </a:lnTo>
                  <a:lnTo>
                    <a:pt x="123" y="116"/>
                  </a:lnTo>
                  <a:lnTo>
                    <a:pt x="124" y="115"/>
                  </a:lnTo>
                  <a:lnTo>
                    <a:pt x="126" y="116"/>
                  </a:lnTo>
                  <a:lnTo>
                    <a:pt x="127" y="116"/>
                  </a:lnTo>
                  <a:lnTo>
                    <a:pt x="133" y="117"/>
                  </a:lnTo>
                  <a:lnTo>
                    <a:pt x="139" y="118"/>
                  </a:lnTo>
                  <a:lnTo>
                    <a:pt x="144" y="119"/>
                  </a:lnTo>
                  <a:lnTo>
                    <a:pt x="145" y="119"/>
                  </a:lnTo>
                  <a:lnTo>
                    <a:pt x="146" y="120"/>
                  </a:lnTo>
                  <a:lnTo>
                    <a:pt x="147" y="120"/>
                  </a:lnTo>
                  <a:lnTo>
                    <a:pt x="148" y="121"/>
                  </a:lnTo>
                  <a:lnTo>
                    <a:pt x="148" y="120"/>
                  </a:lnTo>
                  <a:lnTo>
                    <a:pt x="149" y="119"/>
                  </a:lnTo>
                  <a:lnTo>
                    <a:pt x="148" y="118"/>
                  </a:lnTo>
                  <a:lnTo>
                    <a:pt x="149" y="118"/>
                  </a:lnTo>
                  <a:lnTo>
                    <a:pt x="150" y="118"/>
                  </a:lnTo>
                  <a:lnTo>
                    <a:pt x="150" y="117"/>
                  </a:lnTo>
                  <a:lnTo>
                    <a:pt x="151" y="117"/>
                  </a:lnTo>
                  <a:lnTo>
                    <a:pt x="153" y="115"/>
                  </a:lnTo>
                  <a:lnTo>
                    <a:pt x="154" y="115"/>
                  </a:lnTo>
                  <a:lnTo>
                    <a:pt x="155" y="114"/>
                  </a:lnTo>
                  <a:lnTo>
                    <a:pt x="156" y="114"/>
                  </a:lnTo>
                  <a:lnTo>
                    <a:pt x="158" y="114"/>
                  </a:lnTo>
                  <a:lnTo>
                    <a:pt x="159" y="113"/>
                  </a:lnTo>
                  <a:lnTo>
                    <a:pt x="160" y="113"/>
                  </a:lnTo>
                  <a:lnTo>
                    <a:pt x="161" y="113"/>
                  </a:lnTo>
                  <a:lnTo>
                    <a:pt x="162" y="113"/>
                  </a:lnTo>
                  <a:lnTo>
                    <a:pt x="163" y="113"/>
                  </a:lnTo>
                  <a:lnTo>
                    <a:pt x="164" y="112"/>
                  </a:lnTo>
                  <a:lnTo>
                    <a:pt x="166" y="112"/>
                  </a:lnTo>
                  <a:lnTo>
                    <a:pt x="167" y="112"/>
                  </a:lnTo>
                  <a:lnTo>
                    <a:pt x="168" y="112"/>
                  </a:lnTo>
                  <a:lnTo>
                    <a:pt x="172" y="111"/>
                  </a:lnTo>
                  <a:lnTo>
                    <a:pt x="174" y="112"/>
                  </a:lnTo>
                  <a:lnTo>
                    <a:pt x="178" y="112"/>
                  </a:lnTo>
                  <a:lnTo>
                    <a:pt x="181" y="112"/>
                  </a:lnTo>
                  <a:lnTo>
                    <a:pt x="187" y="113"/>
                  </a:lnTo>
                  <a:lnTo>
                    <a:pt x="189" y="113"/>
                  </a:lnTo>
                  <a:lnTo>
                    <a:pt x="191" y="113"/>
                  </a:lnTo>
                  <a:lnTo>
                    <a:pt x="192" y="113"/>
                  </a:lnTo>
                  <a:lnTo>
                    <a:pt x="193" y="113"/>
                  </a:lnTo>
                  <a:lnTo>
                    <a:pt x="194" y="113"/>
                  </a:lnTo>
                  <a:lnTo>
                    <a:pt x="195" y="113"/>
                  </a:lnTo>
                  <a:lnTo>
                    <a:pt x="197" y="112"/>
                  </a:lnTo>
                  <a:lnTo>
                    <a:pt x="198" y="112"/>
                  </a:lnTo>
                  <a:lnTo>
                    <a:pt x="199" y="112"/>
                  </a:lnTo>
                  <a:lnTo>
                    <a:pt x="200" y="111"/>
                  </a:lnTo>
                  <a:lnTo>
                    <a:pt x="201" y="111"/>
                  </a:lnTo>
                  <a:lnTo>
                    <a:pt x="202" y="111"/>
                  </a:lnTo>
                  <a:lnTo>
                    <a:pt x="203" y="111"/>
                  </a:lnTo>
                  <a:lnTo>
                    <a:pt x="204" y="110"/>
                  </a:lnTo>
                  <a:lnTo>
                    <a:pt x="205" y="110"/>
                  </a:lnTo>
                  <a:lnTo>
                    <a:pt x="206" y="110"/>
                  </a:lnTo>
                  <a:lnTo>
                    <a:pt x="207" y="109"/>
                  </a:lnTo>
                  <a:lnTo>
                    <a:pt x="208" y="109"/>
                  </a:lnTo>
                  <a:lnTo>
                    <a:pt x="209" y="109"/>
                  </a:lnTo>
                  <a:lnTo>
                    <a:pt x="211" y="108"/>
                  </a:lnTo>
                  <a:lnTo>
                    <a:pt x="212" y="108"/>
                  </a:lnTo>
                  <a:lnTo>
                    <a:pt x="214" y="108"/>
                  </a:lnTo>
                  <a:lnTo>
                    <a:pt x="215" y="107"/>
                  </a:lnTo>
                  <a:lnTo>
                    <a:pt x="216" y="107"/>
                  </a:lnTo>
                  <a:lnTo>
                    <a:pt x="217" y="106"/>
                  </a:lnTo>
                  <a:lnTo>
                    <a:pt x="219" y="106"/>
                  </a:lnTo>
                  <a:lnTo>
                    <a:pt x="220" y="106"/>
                  </a:lnTo>
                  <a:lnTo>
                    <a:pt x="222" y="105"/>
                  </a:lnTo>
                  <a:lnTo>
                    <a:pt x="223" y="105"/>
                  </a:lnTo>
                  <a:lnTo>
                    <a:pt x="224" y="104"/>
                  </a:lnTo>
                  <a:lnTo>
                    <a:pt x="225" y="104"/>
                  </a:lnTo>
                  <a:lnTo>
                    <a:pt x="227" y="104"/>
                  </a:lnTo>
                  <a:lnTo>
                    <a:pt x="229" y="104"/>
                  </a:lnTo>
                  <a:lnTo>
                    <a:pt x="229" y="103"/>
                  </a:lnTo>
                  <a:lnTo>
                    <a:pt x="230" y="103"/>
                  </a:lnTo>
                  <a:lnTo>
                    <a:pt x="231" y="103"/>
                  </a:lnTo>
                  <a:lnTo>
                    <a:pt x="232" y="102"/>
                  </a:lnTo>
                  <a:lnTo>
                    <a:pt x="233" y="102"/>
                  </a:lnTo>
                  <a:lnTo>
                    <a:pt x="234" y="102"/>
                  </a:lnTo>
                  <a:lnTo>
                    <a:pt x="235" y="102"/>
                  </a:lnTo>
                  <a:lnTo>
                    <a:pt x="236" y="101"/>
                  </a:lnTo>
                  <a:lnTo>
                    <a:pt x="237" y="101"/>
                  </a:lnTo>
                  <a:lnTo>
                    <a:pt x="238" y="101"/>
                  </a:lnTo>
                  <a:lnTo>
                    <a:pt x="239" y="101"/>
                  </a:lnTo>
                  <a:lnTo>
                    <a:pt x="240" y="100"/>
                  </a:lnTo>
                  <a:lnTo>
                    <a:pt x="241" y="100"/>
                  </a:lnTo>
                  <a:lnTo>
                    <a:pt x="242" y="100"/>
                  </a:lnTo>
                  <a:lnTo>
                    <a:pt x="243" y="100"/>
                  </a:lnTo>
                  <a:lnTo>
                    <a:pt x="244" y="100"/>
                  </a:lnTo>
                  <a:lnTo>
                    <a:pt x="245" y="100"/>
                  </a:lnTo>
                  <a:lnTo>
                    <a:pt x="246" y="99"/>
                  </a:lnTo>
                  <a:lnTo>
                    <a:pt x="247" y="99"/>
                  </a:lnTo>
                  <a:lnTo>
                    <a:pt x="248" y="99"/>
                  </a:lnTo>
                  <a:lnTo>
                    <a:pt x="248" y="98"/>
                  </a:lnTo>
                  <a:lnTo>
                    <a:pt x="249" y="97"/>
                  </a:lnTo>
                  <a:lnTo>
                    <a:pt x="250" y="97"/>
                  </a:lnTo>
                  <a:lnTo>
                    <a:pt x="251" y="97"/>
                  </a:lnTo>
                  <a:lnTo>
                    <a:pt x="251" y="96"/>
                  </a:lnTo>
                  <a:lnTo>
                    <a:pt x="252" y="95"/>
                  </a:lnTo>
                  <a:lnTo>
                    <a:pt x="253" y="94"/>
                  </a:lnTo>
                  <a:lnTo>
                    <a:pt x="251" y="93"/>
                  </a:lnTo>
                  <a:lnTo>
                    <a:pt x="250" y="92"/>
                  </a:lnTo>
                  <a:lnTo>
                    <a:pt x="249" y="92"/>
                  </a:lnTo>
                  <a:lnTo>
                    <a:pt x="248" y="91"/>
                  </a:lnTo>
                  <a:lnTo>
                    <a:pt x="247" y="90"/>
                  </a:lnTo>
                  <a:lnTo>
                    <a:pt x="247" y="89"/>
                  </a:lnTo>
                  <a:lnTo>
                    <a:pt x="248" y="88"/>
                  </a:lnTo>
                  <a:lnTo>
                    <a:pt x="248" y="87"/>
                  </a:lnTo>
                  <a:lnTo>
                    <a:pt x="248" y="86"/>
                  </a:lnTo>
                  <a:lnTo>
                    <a:pt x="249" y="86"/>
                  </a:lnTo>
                  <a:lnTo>
                    <a:pt x="249" y="85"/>
                  </a:lnTo>
                  <a:lnTo>
                    <a:pt x="249" y="84"/>
                  </a:lnTo>
                  <a:lnTo>
                    <a:pt x="250" y="84"/>
                  </a:lnTo>
                  <a:lnTo>
                    <a:pt x="250" y="83"/>
                  </a:lnTo>
                  <a:lnTo>
                    <a:pt x="250" y="82"/>
                  </a:lnTo>
                  <a:lnTo>
                    <a:pt x="251" y="82"/>
                  </a:lnTo>
                  <a:lnTo>
                    <a:pt x="251" y="80"/>
                  </a:lnTo>
                  <a:lnTo>
                    <a:pt x="251" y="79"/>
                  </a:lnTo>
                  <a:lnTo>
                    <a:pt x="251" y="78"/>
                  </a:lnTo>
                  <a:lnTo>
                    <a:pt x="252" y="77"/>
                  </a:lnTo>
                  <a:lnTo>
                    <a:pt x="251" y="77"/>
                  </a:lnTo>
                  <a:lnTo>
                    <a:pt x="251" y="76"/>
                  </a:lnTo>
                  <a:lnTo>
                    <a:pt x="251" y="75"/>
                  </a:lnTo>
                  <a:lnTo>
                    <a:pt x="252" y="75"/>
                  </a:lnTo>
                  <a:lnTo>
                    <a:pt x="252" y="74"/>
                  </a:lnTo>
                  <a:lnTo>
                    <a:pt x="252" y="73"/>
                  </a:lnTo>
                  <a:lnTo>
                    <a:pt x="252" y="72"/>
                  </a:lnTo>
                  <a:lnTo>
                    <a:pt x="252" y="71"/>
                  </a:lnTo>
                  <a:lnTo>
                    <a:pt x="251" y="71"/>
                  </a:lnTo>
                  <a:lnTo>
                    <a:pt x="251" y="70"/>
                  </a:lnTo>
                  <a:lnTo>
                    <a:pt x="250" y="70"/>
                  </a:lnTo>
                  <a:lnTo>
                    <a:pt x="250" y="69"/>
                  </a:lnTo>
                  <a:lnTo>
                    <a:pt x="249" y="68"/>
                  </a:lnTo>
                  <a:lnTo>
                    <a:pt x="249" y="67"/>
                  </a:lnTo>
                  <a:lnTo>
                    <a:pt x="249" y="66"/>
                  </a:lnTo>
                  <a:lnTo>
                    <a:pt x="250" y="65"/>
                  </a:lnTo>
                  <a:lnTo>
                    <a:pt x="250" y="64"/>
                  </a:lnTo>
                  <a:lnTo>
                    <a:pt x="251" y="62"/>
                  </a:lnTo>
                  <a:lnTo>
                    <a:pt x="251" y="61"/>
                  </a:lnTo>
                  <a:lnTo>
                    <a:pt x="251" y="60"/>
                  </a:lnTo>
                  <a:lnTo>
                    <a:pt x="251" y="59"/>
                  </a:lnTo>
                  <a:lnTo>
                    <a:pt x="252" y="58"/>
                  </a:lnTo>
                  <a:lnTo>
                    <a:pt x="253" y="55"/>
                  </a:lnTo>
                  <a:lnTo>
                    <a:pt x="253" y="53"/>
                  </a:lnTo>
                  <a:lnTo>
                    <a:pt x="254" y="52"/>
                  </a:lnTo>
                  <a:lnTo>
                    <a:pt x="254" y="51"/>
                  </a:lnTo>
                  <a:lnTo>
                    <a:pt x="254" y="50"/>
                  </a:lnTo>
                  <a:lnTo>
                    <a:pt x="255" y="50"/>
                  </a:lnTo>
                  <a:lnTo>
                    <a:pt x="257" y="50"/>
                  </a:lnTo>
                  <a:lnTo>
                    <a:pt x="258" y="49"/>
                  </a:lnTo>
                  <a:lnTo>
                    <a:pt x="260" y="49"/>
                  </a:lnTo>
                  <a:lnTo>
                    <a:pt x="261" y="49"/>
                  </a:lnTo>
                  <a:lnTo>
                    <a:pt x="262" y="49"/>
                  </a:lnTo>
                  <a:lnTo>
                    <a:pt x="263" y="48"/>
                  </a:lnTo>
                  <a:lnTo>
                    <a:pt x="265" y="47"/>
                  </a:lnTo>
                  <a:lnTo>
                    <a:pt x="266" y="46"/>
                  </a:lnTo>
                  <a:lnTo>
                    <a:pt x="267" y="45"/>
                  </a:lnTo>
                  <a:lnTo>
                    <a:pt x="268" y="44"/>
                  </a:lnTo>
                  <a:lnTo>
                    <a:pt x="268" y="43"/>
                  </a:lnTo>
                  <a:lnTo>
                    <a:pt x="268" y="42"/>
                  </a:lnTo>
                  <a:lnTo>
                    <a:pt x="269" y="41"/>
                  </a:lnTo>
                  <a:lnTo>
                    <a:pt x="269" y="40"/>
                  </a:lnTo>
                  <a:lnTo>
                    <a:pt x="269" y="39"/>
                  </a:lnTo>
                  <a:lnTo>
                    <a:pt x="269" y="38"/>
                  </a:lnTo>
                  <a:lnTo>
                    <a:pt x="270" y="38"/>
                  </a:lnTo>
                  <a:lnTo>
                    <a:pt x="271" y="38"/>
                  </a:lnTo>
                  <a:lnTo>
                    <a:pt x="272" y="38"/>
                  </a:lnTo>
                  <a:lnTo>
                    <a:pt x="273" y="38"/>
                  </a:lnTo>
                  <a:lnTo>
                    <a:pt x="274" y="37"/>
                  </a:lnTo>
                  <a:lnTo>
                    <a:pt x="275" y="36"/>
                  </a:lnTo>
                  <a:lnTo>
                    <a:pt x="276" y="35"/>
                  </a:lnTo>
                  <a:lnTo>
                    <a:pt x="278" y="34"/>
                  </a:lnTo>
                  <a:lnTo>
                    <a:pt x="279" y="34"/>
                  </a:lnTo>
                  <a:lnTo>
                    <a:pt x="280" y="34"/>
                  </a:lnTo>
                  <a:lnTo>
                    <a:pt x="281" y="34"/>
                  </a:lnTo>
                  <a:lnTo>
                    <a:pt x="282" y="34"/>
                  </a:lnTo>
                  <a:lnTo>
                    <a:pt x="283" y="34"/>
                  </a:lnTo>
                  <a:lnTo>
                    <a:pt x="284" y="34"/>
                  </a:lnTo>
                  <a:lnTo>
                    <a:pt x="285" y="34"/>
                  </a:lnTo>
                  <a:lnTo>
                    <a:pt x="286" y="34"/>
                  </a:lnTo>
                  <a:lnTo>
                    <a:pt x="287" y="34"/>
                  </a:lnTo>
                  <a:lnTo>
                    <a:pt x="288" y="35"/>
                  </a:lnTo>
                  <a:lnTo>
                    <a:pt x="287" y="36"/>
                  </a:lnTo>
                  <a:lnTo>
                    <a:pt x="287" y="37"/>
                  </a:lnTo>
                  <a:lnTo>
                    <a:pt x="288" y="37"/>
                  </a:lnTo>
                  <a:lnTo>
                    <a:pt x="288" y="38"/>
                  </a:lnTo>
                  <a:lnTo>
                    <a:pt x="289" y="38"/>
                  </a:lnTo>
                  <a:lnTo>
                    <a:pt x="290" y="38"/>
                  </a:lnTo>
                  <a:lnTo>
                    <a:pt x="291" y="38"/>
                  </a:lnTo>
                  <a:lnTo>
                    <a:pt x="292" y="38"/>
                  </a:lnTo>
                  <a:lnTo>
                    <a:pt x="293" y="38"/>
                  </a:lnTo>
                  <a:lnTo>
                    <a:pt x="294" y="38"/>
                  </a:lnTo>
                  <a:lnTo>
                    <a:pt x="295" y="39"/>
                  </a:lnTo>
                  <a:lnTo>
                    <a:pt x="296" y="39"/>
                  </a:lnTo>
                  <a:lnTo>
                    <a:pt x="297" y="39"/>
                  </a:lnTo>
                  <a:lnTo>
                    <a:pt x="298" y="39"/>
                  </a:lnTo>
                  <a:lnTo>
                    <a:pt x="299" y="39"/>
                  </a:lnTo>
                  <a:lnTo>
                    <a:pt x="300" y="39"/>
                  </a:lnTo>
                  <a:lnTo>
                    <a:pt x="300" y="40"/>
                  </a:lnTo>
                  <a:lnTo>
                    <a:pt x="301" y="40"/>
                  </a:lnTo>
                  <a:lnTo>
                    <a:pt x="301" y="39"/>
                  </a:lnTo>
                  <a:lnTo>
                    <a:pt x="302" y="39"/>
                  </a:lnTo>
                  <a:lnTo>
                    <a:pt x="303" y="39"/>
                  </a:lnTo>
                  <a:lnTo>
                    <a:pt x="304" y="39"/>
                  </a:lnTo>
                  <a:lnTo>
                    <a:pt x="305" y="38"/>
                  </a:lnTo>
                  <a:lnTo>
                    <a:pt x="306" y="38"/>
                  </a:lnTo>
                  <a:lnTo>
                    <a:pt x="307" y="38"/>
                  </a:lnTo>
                  <a:lnTo>
                    <a:pt x="308" y="38"/>
                  </a:lnTo>
                  <a:lnTo>
                    <a:pt x="308" y="37"/>
                  </a:lnTo>
                  <a:lnTo>
                    <a:pt x="309" y="37"/>
                  </a:lnTo>
                  <a:lnTo>
                    <a:pt x="310" y="37"/>
                  </a:lnTo>
                  <a:lnTo>
                    <a:pt x="311" y="37"/>
                  </a:lnTo>
                  <a:lnTo>
                    <a:pt x="312" y="37"/>
                  </a:lnTo>
                  <a:lnTo>
                    <a:pt x="313" y="36"/>
                  </a:lnTo>
                  <a:lnTo>
                    <a:pt x="314" y="36"/>
                  </a:lnTo>
                  <a:lnTo>
                    <a:pt x="315" y="35"/>
                  </a:lnTo>
                  <a:lnTo>
                    <a:pt x="316" y="35"/>
                  </a:lnTo>
                  <a:lnTo>
                    <a:pt x="316" y="34"/>
                  </a:lnTo>
                  <a:lnTo>
                    <a:pt x="317" y="34"/>
                  </a:lnTo>
                  <a:lnTo>
                    <a:pt x="318" y="34"/>
                  </a:lnTo>
                  <a:lnTo>
                    <a:pt x="319" y="34"/>
                  </a:lnTo>
                  <a:lnTo>
                    <a:pt x="320" y="33"/>
                  </a:lnTo>
                  <a:lnTo>
                    <a:pt x="321" y="32"/>
                  </a:lnTo>
                  <a:lnTo>
                    <a:pt x="320" y="31"/>
                  </a:lnTo>
                  <a:lnTo>
                    <a:pt x="319" y="31"/>
                  </a:lnTo>
                  <a:lnTo>
                    <a:pt x="319" y="30"/>
                  </a:lnTo>
                  <a:lnTo>
                    <a:pt x="318" y="31"/>
                  </a:lnTo>
                  <a:lnTo>
                    <a:pt x="317" y="31"/>
                  </a:lnTo>
                  <a:lnTo>
                    <a:pt x="316" y="31"/>
                  </a:lnTo>
                  <a:lnTo>
                    <a:pt x="315" y="31"/>
                  </a:lnTo>
                  <a:lnTo>
                    <a:pt x="314" y="31"/>
                  </a:lnTo>
                  <a:lnTo>
                    <a:pt x="313" y="31"/>
                  </a:lnTo>
                  <a:lnTo>
                    <a:pt x="313" y="30"/>
                  </a:lnTo>
                  <a:lnTo>
                    <a:pt x="312" y="30"/>
                  </a:lnTo>
                  <a:lnTo>
                    <a:pt x="311" y="30"/>
                  </a:lnTo>
                  <a:lnTo>
                    <a:pt x="311" y="29"/>
                  </a:lnTo>
                  <a:lnTo>
                    <a:pt x="310" y="29"/>
                  </a:lnTo>
                  <a:lnTo>
                    <a:pt x="309" y="29"/>
                  </a:lnTo>
                  <a:lnTo>
                    <a:pt x="310" y="28"/>
                  </a:lnTo>
                  <a:lnTo>
                    <a:pt x="310" y="27"/>
                  </a:lnTo>
                  <a:lnTo>
                    <a:pt x="309" y="27"/>
                  </a:lnTo>
                  <a:lnTo>
                    <a:pt x="309" y="26"/>
                  </a:lnTo>
                  <a:lnTo>
                    <a:pt x="308" y="25"/>
                  </a:lnTo>
                  <a:lnTo>
                    <a:pt x="309" y="25"/>
                  </a:lnTo>
                  <a:lnTo>
                    <a:pt x="308" y="24"/>
                  </a:lnTo>
                  <a:lnTo>
                    <a:pt x="307" y="23"/>
                  </a:lnTo>
                  <a:lnTo>
                    <a:pt x="309" y="24"/>
                  </a:lnTo>
                  <a:lnTo>
                    <a:pt x="310" y="24"/>
                  </a:lnTo>
                  <a:lnTo>
                    <a:pt x="311" y="24"/>
                  </a:lnTo>
                  <a:lnTo>
                    <a:pt x="312" y="24"/>
                  </a:lnTo>
                  <a:lnTo>
                    <a:pt x="313" y="24"/>
                  </a:lnTo>
                  <a:lnTo>
                    <a:pt x="314" y="24"/>
                  </a:lnTo>
                  <a:lnTo>
                    <a:pt x="314" y="25"/>
                  </a:lnTo>
                  <a:lnTo>
                    <a:pt x="315" y="24"/>
                  </a:lnTo>
                  <a:lnTo>
                    <a:pt x="316" y="24"/>
                  </a:lnTo>
                  <a:lnTo>
                    <a:pt x="316" y="25"/>
                  </a:lnTo>
                  <a:lnTo>
                    <a:pt x="316" y="24"/>
                  </a:lnTo>
                  <a:lnTo>
                    <a:pt x="317" y="24"/>
                  </a:lnTo>
                  <a:lnTo>
                    <a:pt x="317" y="23"/>
                  </a:lnTo>
                  <a:lnTo>
                    <a:pt x="318" y="23"/>
                  </a:lnTo>
                  <a:lnTo>
                    <a:pt x="318" y="22"/>
                  </a:lnTo>
                  <a:lnTo>
                    <a:pt x="319" y="22"/>
                  </a:lnTo>
                  <a:lnTo>
                    <a:pt x="320" y="21"/>
                  </a:lnTo>
                  <a:lnTo>
                    <a:pt x="321" y="21"/>
                  </a:lnTo>
                  <a:lnTo>
                    <a:pt x="321" y="20"/>
                  </a:lnTo>
                  <a:lnTo>
                    <a:pt x="322" y="20"/>
                  </a:lnTo>
                  <a:lnTo>
                    <a:pt x="323" y="20"/>
                  </a:lnTo>
                  <a:lnTo>
                    <a:pt x="324" y="19"/>
                  </a:lnTo>
                  <a:lnTo>
                    <a:pt x="325" y="19"/>
                  </a:lnTo>
                  <a:lnTo>
                    <a:pt x="326" y="19"/>
                  </a:lnTo>
                  <a:lnTo>
                    <a:pt x="328" y="19"/>
                  </a:lnTo>
                  <a:lnTo>
                    <a:pt x="328" y="18"/>
                  </a:lnTo>
                  <a:lnTo>
                    <a:pt x="329" y="18"/>
                  </a:lnTo>
                  <a:lnTo>
                    <a:pt x="330" y="18"/>
                  </a:lnTo>
                  <a:lnTo>
                    <a:pt x="331" y="17"/>
                  </a:lnTo>
                  <a:lnTo>
                    <a:pt x="332" y="16"/>
                  </a:lnTo>
                  <a:lnTo>
                    <a:pt x="332" y="15"/>
                  </a:lnTo>
                  <a:lnTo>
                    <a:pt x="333" y="15"/>
                  </a:lnTo>
                  <a:lnTo>
                    <a:pt x="334" y="15"/>
                  </a:lnTo>
                  <a:lnTo>
                    <a:pt x="334" y="14"/>
                  </a:lnTo>
                  <a:lnTo>
                    <a:pt x="335" y="14"/>
                  </a:lnTo>
                  <a:lnTo>
                    <a:pt x="335" y="13"/>
                  </a:lnTo>
                  <a:lnTo>
                    <a:pt x="336" y="13"/>
                  </a:lnTo>
                  <a:lnTo>
                    <a:pt x="336" y="12"/>
                  </a:lnTo>
                  <a:lnTo>
                    <a:pt x="336" y="11"/>
                  </a:lnTo>
                  <a:lnTo>
                    <a:pt x="336" y="10"/>
                  </a:lnTo>
                  <a:lnTo>
                    <a:pt x="337" y="10"/>
                  </a:lnTo>
                  <a:lnTo>
                    <a:pt x="337" y="11"/>
                  </a:lnTo>
                  <a:lnTo>
                    <a:pt x="338" y="11"/>
                  </a:lnTo>
                  <a:lnTo>
                    <a:pt x="339" y="11"/>
                  </a:lnTo>
                  <a:lnTo>
                    <a:pt x="339" y="12"/>
                  </a:lnTo>
                  <a:lnTo>
                    <a:pt x="340" y="12"/>
                  </a:lnTo>
                  <a:lnTo>
                    <a:pt x="341" y="12"/>
                  </a:lnTo>
                  <a:lnTo>
                    <a:pt x="340" y="13"/>
                  </a:lnTo>
                  <a:lnTo>
                    <a:pt x="341" y="13"/>
                  </a:lnTo>
                  <a:lnTo>
                    <a:pt x="341" y="14"/>
                  </a:lnTo>
                  <a:lnTo>
                    <a:pt x="342" y="14"/>
                  </a:lnTo>
                  <a:lnTo>
                    <a:pt x="343" y="14"/>
                  </a:lnTo>
                  <a:lnTo>
                    <a:pt x="344" y="14"/>
                  </a:lnTo>
                  <a:lnTo>
                    <a:pt x="345" y="14"/>
                  </a:lnTo>
                  <a:lnTo>
                    <a:pt x="346" y="14"/>
                  </a:lnTo>
                  <a:lnTo>
                    <a:pt x="347" y="14"/>
                  </a:lnTo>
                  <a:lnTo>
                    <a:pt x="348" y="14"/>
                  </a:lnTo>
                  <a:lnTo>
                    <a:pt x="349" y="14"/>
                  </a:lnTo>
                  <a:lnTo>
                    <a:pt x="350" y="15"/>
                  </a:lnTo>
                  <a:lnTo>
                    <a:pt x="351" y="15"/>
                  </a:lnTo>
                  <a:lnTo>
                    <a:pt x="352" y="15"/>
                  </a:lnTo>
                  <a:lnTo>
                    <a:pt x="352" y="16"/>
                  </a:lnTo>
                  <a:lnTo>
                    <a:pt x="353" y="16"/>
                  </a:lnTo>
                  <a:lnTo>
                    <a:pt x="354" y="16"/>
                  </a:lnTo>
                  <a:lnTo>
                    <a:pt x="355" y="16"/>
                  </a:lnTo>
                  <a:lnTo>
                    <a:pt x="355" y="15"/>
                  </a:lnTo>
                  <a:lnTo>
                    <a:pt x="356" y="15"/>
                  </a:lnTo>
                  <a:lnTo>
                    <a:pt x="356" y="14"/>
                  </a:lnTo>
                  <a:lnTo>
                    <a:pt x="355" y="14"/>
                  </a:lnTo>
                  <a:lnTo>
                    <a:pt x="354" y="14"/>
                  </a:lnTo>
                  <a:lnTo>
                    <a:pt x="353" y="14"/>
                  </a:lnTo>
                  <a:lnTo>
                    <a:pt x="352" y="14"/>
                  </a:lnTo>
                  <a:lnTo>
                    <a:pt x="351" y="13"/>
                  </a:lnTo>
                  <a:lnTo>
                    <a:pt x="352" y="13"/>
                  </a:lnTo>
                  <a:lnTo>
                    <a:pt x="353" y="12"/>
                  </a:lnTo>
                  <a:lnTo>
                    <a:pt x="354" y="12"/>
                  </a:lnTo>
                  <a:lnTo>
                    <a:pt x="354" y="11"/>
                  </a:lnTo>
                  <a:lnTo>
                    <a:pt x="355" y="11"/>
                  </a:lnTo>
                  <a:lnTo>
                    <a:pt x="356" y="11"/>
                  </a:lnTo>
                  <a:lnTo>
                    <a:pt x="357" y="12"/>
                  </a:lnTo>
                  <a:lnTo>
                    <a:pt x="358" y="13"/>
                  </a:lnTo>
                  <a:lnTo>
                    <a:pt x="359" y="13"/>
                  </a:lnTo>
                  <a:lnTo>
                    <a:pt x="360" y="13"/>
                  </a:lnTo>
                  <a:lnTo>
                    <a:pt x="361" y="13"/>
                  </a:lnTo>
                  <a:lnTo>
                    <a:pt x="362" y="13"/>
                  </a:lnTo>
                  <a:lnTo>
                    <a:pt x="362" y="14"/>
                  </a:lnTo>
                  <a:lnTo>
                    <a:pt x="362" y="15"/>
                  </a:lnTo>
                  <a:lnTo>
                    <a:pt x="362" y="16"/>
                  </a:lnTo>
                  <a:lnTo>
                    <a:pt x="362" y="17"/>
                  </a:lnTo>
                  <a:lnTo>
                    <a:pt x="363" y="17"/>
                  </a:lnTo>
                  <a:lnTo>
                    <a:pt x="364" y="18"/>
                  </a:lnTo>
                  <a:lnTo>
                    <a:pt x="365" y="18"/>
                  </a:lnTo>
                  <a:lnTo>
                    <a:pt x="366" y="19"/>
                  </a:lnTo>
                  <a:lnTo>
                    <a:pt x="367" y="20"/>
                  </a:lnTo>
                  <a:lnTo>
                    <a:pt x="368" y="20"/>
                  </a:lnTo>
                  <a:lnTo>
                    <a:pt x="369" y="20"/>
                  </a:lnTo>
                  <a:lnTo>
                    <a:pt x="370" y="20"/>
                  </a:lnTo>
                  <a:lnTo>
                    <a:pt x="371" y="20"/>
                  </a:lnTo>
                  <a:lnTo>
                    <a:pt x="372" y="20"/>
                  </a:lnTo>
                  <a:lnTo>
                    <a:pt x="373" y="19"/>
                  </a:lnTo>
                  <a:lnTo>
                    <a:pt x="374" y="19"/>
                  </a:lnTo>
                  <a:lnTo>
                    <a:pt x="375" y="19"/>
                  </a:lnTo>
                  <a:lnTo>
                    <a:pt x="376" y="20"/>
                  </a:lnTo>
                  <a:lnTo>
                    <a:pt x="377" y="20"/>
                  </a:lnTo>
                  <a:lnTo>
                    <a:pt x="377" y="19"/>
                  </a:lnTo>
                  <a:lnTo>
                    <a:pt x="378" y="18"/>
                  </a:lnTo>
                  <a:lnTo>
                    <a:pt x="378" y="17"/>
                  </a:lnTo>
                  <a:lnTo>
                    <a:pt x="379" y="17"/>
                  </a:lnTo>
                  <a:lnTo>
                    <a:pt x="380" y="16"/>
                  </a:lnTo>
                  <a:lnTo>
                    <a:pt x="381" y="15"/>
                  </a:lnTo>
                  <a:lnTo>
                    <a:pt x="381" y="14"/>
                  </a:lnTo>
                  <a:lnTo>
                    <a:pt x="382" y="13"/>
                  </a:lnTo>
                  <a:lnTo>
                    <a:pt x="383" y="13"/>
                  </a:lnTo>
                  <a:lnTo>
                    <a:pt x="383" y="12"/>
                  </a:lnTo>
                  <a:lnTo>
                    <a:pt x="383" y="11"/>
                  </a:lnTo>
                  <a:lnTo>
                    <a:pt x="384" y="10"/>
                  </a:lnTo>
                  <a:lnTo>
                    <a:pt x="385" y="10"/>
                  </a:lnTo>
                  <a:lnTo>
                    <a:pt x="385" y="9"/>
                  </a:lnTo>
                  <a:lnTo>
                    <a:pt x="386" y="9"/>
                  </a:lnTo>
                  <a:lnTo>
                    <a:pt x="387" y="8"/>
                  </a:lnTo>
                  <a:lnTo>
                    <a:pt x="388" y="7"/>
                  </a:lnTo>
                  <a:close/>
                </a:path>
              </a:pathLst>
            </a:custGeom>
            <a:noFill/>
            <a:ln w="1">
              <a:solidFill>
                <a:srgbClr val="d3d3d3"/>
              </a:solidFill>
            </a:ln>
          </p:spPr>
          <p:style>
            <a:lnRef idx="0"/>
            <a:fillRef idx="0"/>
            <a:effectRef idx="0"/>
            <a:fontRef idx="minor"/>
          </p:style>
        </p:sp>
        <p:sp>
          <p:nvSpPr>
            <p:cNvPr id="355" name="Freeform 60"/>
            <p:cNvSpPr/>
            <p:nvPr/>
          </p:nvSpPr>
          <p:spPr>
            <a:xfrm>
              <a:off x="2194560" y="4601880"/>
              <a:ext cx="22320" cy="37800"/>
            </a:xfrm>
            <a:custGeom>
              <a:avLst/>
              <a:gdLst/>
              <a:ahLst/>
              <a:rect l="l" t="t" r="r" b="b"/>
              <a:pathLst>
                <a:path w="3" h="5">
                  <a:moveTo>
                    <a:pt x="3" y="0"/>
                  </a:moveTo>
                  <a:lnTo>
                    <a:pt x="2" y="1"/>
                  </a:lnTo>
                  <a:lnTo>
                    <a:pt x="2" y="2"/>
                  </a:lnTo>
                  <a:lnTo>
                    <a:pt x="2" y="3"/>
                  </a:lnTo>
                  <a:lnTo>
                    <a:pt x="1" y="4"/>
                  </a:lnTo>
                  <a:lnTo>
                    <a:pt x="0" y="4"/>
                  </a:lnTo>
                  <a:lnTo>
                    <a:pt x="0" y="5"/>
                  </a:lnTo>
                  <a:lnTo>
                    <a:pt x="0" y="4"/>
                  </a:lnTo>
                  <a:lnTo>
                    <a:pt x="0" y="3"/>
                  </a:lnTo>
                  <a:lnTo>
                    <a:pt x="0" y="2"/>
                  </a:lnTo>
                  <a:lnTo>
                    <a:pt x="0" y="1"/>
                  </a:lnTo>
                  <a:lnTo>
                    <a:pt x="0" y="0"/>
                  </a:lnTo>
                  <a:lnTo>
                    <a:pt x="1" y="0"/>
                  </a:lnTo>
                  <a:lnTo>
                    <a:pt x="2" y="0"/>
                  </a:lnTo>
                  <a:lnTo>
                    <a:pt x="3" y="0"/>
                  </a:lnTo>
                  <a:close/>
                </a:path>
              </a:pathLst>
            </a:custGeom>
            <a:solidFill>
              <a:srgbClr val="ff0000"/>
            </a:solidFill>
            <a:ln w="0">
              <a:noFill/>
            </a:ln>
          </p:spPr>
          <p:style>
            <a:lnRef idx="0"/>
            <a:fillRef idx="0"/>
            <a:effectRef idx="0"/>
            <a:fontRef idx="minor"/>
          </p:style>
        </p:sp>
        <p:sp>
          <p:nvSpPr>
            <p:cNvPr id="356" name="Freeform 61"/>
            <p:cNvSpPr/>
            <p:nvPr/>
          </p:nvSpPr>
          <p:spPr>
            <a:xfrm>
              <a:off x="2194560" y="4601880"/>
              <a:ext cx="22320" cy="37800"/>
            </a:xfrm>
            <a:custGeom>
              <a:avLst/>
              <a:gdLst/>
              <a:ahLst/>
              <a:rect l="l" t="t" r="r" b="b"/>
              <a:pathLst>
                <a:path w="3" h="5">
                  <a:moveTo>
                    <a:pt x="3" y="0"/>
                  </a:moveTo>
                  <a:lnTo>
                    <a:pt x="2" y="1"/>
                  </a:lnTo>
                  <a:lnTo>
                    <a:pt x="2" y="2"/>
                  </a:lnTo>
                  <a:lnTo>
                    <a:pt x="2" y="3"/>
                  </a:lnTo>
                  <a:lnTo>
                    <a:pt x="1" y="4"/>
                  </a:lnTo>
                  <a:lnTo>
                    <a:pt x="0" y="4"/>
                  </a:lnTo>
                  <a:lnTo>
                    <a:pt x="0" y="5"/>
                  </a:lnTo>
                  <a:lnTo>
                    <a:pt x="0" y="4"/>
                  </a:lnTo>
                  <a:lnTo>
                    <a:pt x="0" y="3"/>
                  </a:lnTo>
                  <a:lnTo>
                    <a:pt x="0" y="2"/>
                  </a:lnTo>
                  <a:lnTo>
                    <a:pt x="0" y="1"/>
                  </a:lnTo>
                  <a:lnTo>
                    <a:pt x="0" y="0"/>
                  </a:lnTo>
                  <a:lnTo>
                    <a:pt x="1" y="0"/>
                  </a:lnTo>
                  <a:lnTo>
                    <a:pt x="2" y="0"/>
                  </a:lnTo>
                  <a:lnTo>
                    <a:pt x="3" y="0"/>
                  </a:lnTo>
                  <a:close/>
                </a:path>
              </a:pathLst>
            </a:custGeom>
            <a:noFill/>
            <a:ln w="1">
              <a:solidFill>
                <a:srgbClr val="d3d3d3"/>
              </a:solidFill>
            </a:ln>
          </p:spPr>
          <p:style>
            <a:lnRef idx="0"/>
            <a:fillRef idx="0"/>
            <a:effectRef idx="0"/>
            <a:fontRef idx="minor"/>
          </p:style>
        </p:sp>
        <p:sp>
          <p:nvSpPr>
            <p:cNvPr id="357" name="Freeform 62"/>
            <p:cNvSpPr/>
            <p:nvPr/>
          </p:nvSpPr>
          <p:spPr>
            <a:xfrm>
              <a:off x="1920600" y="2484000"/>
              <a:ext cx="578880" cy="396000"/>
            </a:xfrm>
            <a:custGeom>
              <a:avLst/>
              <a:gdLst/>
              <a:ahLst/>
              <a:rect l="l" t="t" r="r" b="b"/>
              <a:pathLst>
                <a:path w="76" h="52">
                  <a:moveTo>
                    <a:pt x="53" y="0"/>
                  </a:moveTo>
                  <a:lnTo>
                    <a:pt x="53" y="1"/>
                  </a:lnTo>
                  <a:lnTo>
                    <a:pt x="54" y="1"/>
                  </a:lnTo>
                  <a:lnTo>
                    <a:pt x="54" y="0"/>
                  </a:lnTo>
                  <a:lnTo>
                    <a:pt x="55" y="0"/>
                  </a:lnTo>
                  <a:lnTo>
                    <a:pt x="56" y="0"/>
                  </a:lnTo>
                  <a:lnTo>
                    <a:pt x="57" y="0"/>
                  </a:lnTo>
                  <a:lnTo>
                    <a:pt x="58" y="0"/>
                  </a:lnTo>
                  <a:lnTo>
                    <a:pt x="58" y="1"/>
                  </a:lnTo>
                  <a:lnTo>
                    <a:pt x="59" y="1"/>
                  </a:lnTo>
                  <a:lnTo>
                    <a:pt x="60" y="1"/>
                  </a:lnTo>
                  <a:lnTo>
                    <a:pt x="61" y="1"/>
                  </a:lnTo>
                  <a:lnTo>
                    <a:pt x="61" y="2"/>
                  </a:lnTo>
                  <a:lnTo>
                    <a:pt x="62" y="2"/>
                  </a:lnTo>
                  <a:lnTo>
                    <a:pt x="62" y="1"/>
                  </a:lnTo>
                  <a:lnTo>
                    <a:pt x="63" y="1"/>
                  </a:lnTo>
                  <a:lnTo>
                    <a:pt x="64" y="1"/>
                  </a:lnTo>
                  <a:lnTo>
                    <a:pt x="64" y="2"/>
                  </a:lnTo>
                  <a:lnTo>
                    <a:pt x="65" y="3"/>
                  </a:lnTo>
                  <a:lnTo>
                    <a:pt x="66" y="4"/>
                  </a:lnTo>
                  <a:lnTo>
                    <a:pt x="66" y="3"/>
                  </a:lnTo>
                  <a:lnTo>
                    <a:pt x="68" y="3"/>
                  </a:lnTo>
                  <a:lnTo>
                    <a:pt x="69" y="3"/>
                  </a:lnTo>
                  <a:lnTo>
                    <a:pt x="69" y="4"/>
                  </a:lnTo>
                  <a:lnTo>
                    <a:pt x="70" y="4"/>
                  </a:lnTo>
                  <a:lnTo>
                    <a:pt x="71" y="4"/>
                  </a:lnTo>
                  <a:lnTo>
                    <a:pt x="72" y="4"/>
                  </a:lnTo>
                  <a:lnTo>
                    <a:pt x="73" y="4"/>
                  </a:lnTo>
                  <a:lnTo>
                    <a:pt x="74" y="4"/>
                  </a:lnTo>
                  <a:lnTo>
                    <a:pt x="75" y="4"/>
                  </a:lnTo>
                  <a:lnTo>
                    <a:pt x="76" y="4"/>
                  </a:lnTo>
                  <a:lnTo>
                    <a:pt x="75" y="5"/>
                  </a:lnTo>
                  <a:lnTo>
                    <a:pt x="75" y="6"/>
                  </a:lnTo>
                  <a:lnTo>
                    <a:pt x="74" y="7"/>
                  </a:lnTo>
                  <a:lnTo>
                    <a:pt x="73" y="7"/>
                  </a:lnTo>
                  <a:lnTo>
                    <a:pt x="72" y="8"/>
                  </a:lnTo>
                  <a:lnTo>
                    <a:pt x="71" y="9"/>
                  </a:lnTo>
                  <a:lnTo>
                    <a:pt x="71" y="10"/>
                  </a:lnTo>
                  <a:lnTo>
                    <a:pt x="70" y="10"/>
                  </a:lnTo>
                  <a:lnTo>
                    <a:pt x="69" y="11"/>
                  </a:lnTo>
                  <a:lnTo>
                    <a:pt x="68" y="12"/>
                  </a:lnTo>
                  <a:lnTo>
                    <a:pt x="67" y="13"/>
                  </a:lnTo>
                  <a:lnTo>
                    <a:pt x="67" y="14"/>
                  </a:lnTo>
                  <a:lnTo>
                    <a:pt x="65" y="14"/>
                  </a:lnTo>
                  <a:lnTo>
                    <a:pt x="65" y="15"/>
                  </a:lnTo>
                  <a:lnTo>
                    <a:pt x="64" y="15"/>
                  </a:lnTo>
                  <a:lnTo>
                    <a:pt x="62" y="16"/>
                  </a:lnTo>
                  <a:lnTo>
                    <a:pt x="61" y="16"/>
                  </a:lnTo>
                  <a:lnTo>
                    <a:pt x="60" y="16"/>
                  </a:lnTo>
                  <a:lnTo>
                    <a:pt x="59" y="18"/>
                  </a:lnTo>
                  <a:lnTo>
                    <a:pt x="59" y="19"/>
                  </a:lnTo>
                  <a:lnTo>
                    <a:pt x="60" y="20"/>
                  </a:lnTo>
                  <a:lnTo>
                    <a:pt x="59" y="21"/>
                  </a:lnTo>
                  <a:lnTo>
                    <a:pt x="59" y="22"/>
                  </a:lnTo>
                  <a:lnTo>
                    <a:pt x="59" y="23"/>
                  </a:lnTo>
                  <a:lnTo>
                    <a:pt x="58" y="23"/>
                  </a:lnTo>
                  <a:lnTo>
                    <a:pt x="57" y="23"/>
                  </a:lnTo>
                  <a:lnTo>
                    <a:pt x="58" y="24"/>
                  </a:lnTo>
                  <a:lnTo>
                    <a:pt x="59" y="24"/>
                  </a:lnTo>
                  <a:lnTo>
                    <a:pt x="60" y="24"/>
                  </a:lnTo>
                  <a:lnTo>
                    <a:pt x="60" y="25"/>
                  </a:lnTo>
                  <a:lnTo>
                    <a:pt x="61" y="25"/>
                  </a:lnTo>
                  <a:lnTo>
                    <a:pt x="62" y="25"/>
                  </a:lnTo>
                  <a:lnTo>
                    <a:pt x="63" y="25"/>
                  </a:lnTo>
                  <a:lnTo>
                    <a:pt x="64" y="25"/>
                  </a:lnTo>
                  <a:lnTo>
                    <a:pt x="65" y="25"/>
                  </a:lnTo>
                  <a:lnTo>
                    <a:pt x="66" y="25"/>
                  </a:lnTo>
                  <a:lnTo>
                    <a:pt x="67" y="25"/>
                  </a:lnTo>
                  <a:lnTo>
                    <a:pt x="68" y="25"/>
                  </a:lnTo>
                  <a:lnTo>
                    <a:pt x="69" y="24"/>
                  </a:lnTo>
                  <a:lnTo>
                    <a:pt x="70" y="25"/>
                  </a:lnTo>
                  <a:lnTo>
                    <a:pt x="70" y="26"/>
                  </a:lnTo>
                  <a:lnTo>
                    <a:pt x="70" y="27"/>
                  </a:lnTo>
                  <a:lnTo>
                    <a:pt x="71" y="27"/>
                  </a:lnTo>
                  <a:lnTo>
                    <a:pt x="71" y="28"/>
                  </a:lnTo>
                  <a:lnTo>
                    <a:pt x="70" y="28"/>
                  </a:lnTo>
                  <a:lnTo>
                    <a:pt x="69" y="28"/>
                  </a:lnTo>
                  <a:lnTo>
                    <a:pt x="68" y="28"/>
                  </a:lnTo>
                  <a:lnTo>
                    <a:pt x="66" y="28"/>
                  </a:lnTo>
                  <a:lnTo>
                    <a:pt x="66" y="29"/>
                  </a:lnTo>
                  <a:lnTo>
                    <a:pt x="66" y="30"/>
                  </a:lnTo>
                  <a:lnTo>
                    <a:pt x="64" y="31"/>
                  </a:lnTo>
                  <a:lnTo>
                    <a:pt x="63" y="31"/>
                  </a:lnTo>
                  <a:lnTo>
                    <a:pt x="63" y="30"/>
                  </a:lnTo>
                  <a:lnTo>
                    <a:pt x="62" y="30"/>
                  </a:lnTo>
                  <a:lnTo>
                    <a:pt x="61" y="30"/>
                  </a:lnTo>
                  <a:lnTo>
                    <a:pt x="60" y="29"/>
                  </a:lnTo>
                  <a:lnTo>
                    <a:pt x="59" y="29"/>
                  </a:lnTo>
                  <a:lnTo>
                    <a:pt x="58" y="28"/>
                  </a:lnTo>
                  <a:lnTo>
                    <a:pt x="57" y="29"/>
                  </a:lnTo>
                  <a:lnTo>
                    <a:pt x="55" y="29"/>
                  </a:lnTo>
                  <a:lnTo>
                    <a:pt x="54" y="30"/>
                  </a:lnTo>
                  <a:lnTo>
                    <a:pt x="53" y="30"/>
                  </a:lnTo>
                  <a:lnTo>
                    <a:pt x="52" y="31"/>
                  </a:lnTo>
                  <a:lnTo>
                    <a:pt x="51" y="31"/>
                  </a:lnTo>
                  <a:lnTo>
                    <a:pt x="51" y="33"/>
                  </a:lnTo>
                  <a:lnTo>
                    <a:pt x="51" y="34"/>
                  </a:lnTo>
                  <a:lnTo>
                    <a:pt x="50" y="34"/>
                  </a:lnTo>
                  <a:lnTo>
                    <a:pt x="50" y="35"/>
                  </a:lnTo>
                  <a:lnTo>
                    <a:pt x="49" y="35"/>
                  </a:lnTo>
                  <a:lnTo>
                    <a:pt x="48" y="35"/>
                  </a:lnTo>
                  <a:lnTo>
                    <a:pt x="47" y="35"/>
                  </a:lnTo>
                  <a:lnTo>
                    <a:pt x="46" y="36"/>
                  </a:lnTo>
                  <a:lnTo>
                    <a:pt x="45" y="36"/>
                  </a:lnTo>
                  <a:lnTo>
                    <a:pt x="43" y="37"/>
                  </a:lnTo>
                  <a:lnTo>
                    <a:pt x="42" y="37"/>
                  </a:lnTo>
                  <a:lnTo>
                    <a:pt x="42" y="38"/>
                  </a:lnTo>
                  <a:lnTo>
                    <a:pt x="41" y="38"/>
                  </a:lnTo>
                  <a:lnTo>
                    <a:pt x="41" y="39"/>
                  </a:lnTo>
                  <a:lnTo>
                    <a:pt x="40" y="39"/>
                  </a:lnTo>
                  <a:lnTo>
                    <a:pt x="39" y="39"/>
                  </a:lnTo>
                  <a:lnTo>
                    <a:pt x="38" y="39"/>
                  </a:lnTo>
                  <a:lnTo>
                    <a:pt x="37" y="39"/>
                  </a:lnTo>
                  <a:lnTo>
                    <a:pt x="37" y="38"/>
                  </a:lnTo>
                  <a:lnTo>
                    <a:pt x="36" y="37"/>
                  </a:lnTo>
                  <a:lnTo>
                    <a:pt x="35" y="36"/>
                  </a:lnTo>
                  <a:lnTo>
                    <a:pt x="35" y="35"/>
                  </a:lnTo>
                  <a:lnTo>
                    <a:pt x="34" y="35"/>
                  </a:lnTo>
                  <a:lnTo>
                    <a:pt x="34" y="34"/>
                  </a:lnTo>
                  <a:lnTo>
                    <a:pt x="33" y="35"/>
                  </a:lnTo>
                  <a:lnTo>
                    <a:pt x="32" y="35"/>
                  </a:lnTo>
                  <a:lnTo>
                    <a:pt x="31" y="36"/>
                  </a:lnTo>
                  <a:lnTo>
                    <a:pt x="31" y="37"/>
                  </a:lnTo>
                  <a:lnTo>
                    <a:pt x="30" y="38"/>
                  </a:lnTo>
                  <a:lnTo>
                    <a:pt x="30" y="39"/>
                  </a:lnTo>
                  <a:lnTo>
                    <a:pt x="29" y="40"/>
                  </a:lnTo>
                  <a:lnTo>
                    <a:pt x="29" y="41"/>
                  </a:lnTo>
                  <a:lnTo>
                    <a:pt x="28" y="41"/>
                  </a:lnTo>
                  <a:lnTo>
                    <a:pt x="28" y="42"/>
                  </a:lnTo>
                  <a:lnTo>
                    <a:pt x="27" y="42"/>
                  </a:lnTo>
                  <a:lnTo>
                    <a:pt x="27" y="43"/>
                  </a:lnTo>
                  <a:lnTo>
                    <a:pt x="26" y="44"/>
                  </a:lnTo>
                  <a:lnTo>
                    <a:pt x="26" y="45"/>
                  </a:lnTo>
                  <a:lnTo>
                    <a:pt x="26" y="46"/>
                  </a:lnTo>
                  <a:lnTo>
                    <a:pt x="25" y="46"/>
                  </a:lnTo>
                  <a:lnTo>
                    <a:pt x="24" y="47"/>
                  </a:lnTo>
                  <a:lnTo>
                    <a:pt x="23" y="47"/>
                  </a:lnTo>
                  <a:lnTo>
                    <a:pt x="22" y="47"/>
                  </a:lnTo>
                  <a:lnTo>
                    <a:pt x="21" y="46"/>
                  </a:lnTo>
                  <a:lnTo>
                    <a:pt x="20" y="46"/>
                  </a:lnTo>
                  <a:lnTo>
                    <a:pt x="19" y="45"/>
                  </a:lnTo>
                  <a:lnTo>
                    <a:pt x="18" y="45"/>
                  </a:lnTo>
                  <a:lnTo>
                    <a:pt x="17" y="45"/>
                  </a:lnTo>
                  <a:lnTo>
                    <a:pt x="16" y="45"/>
                  </a:lnTo>
                  <a:lnTo>
                    <a:pt x="16" y="46"/>
                  </a:lnTo>
                  <a:lnTo>
                    <a:pt x="15" y="47"/>
                  </a:lnTo>
                  <a:lnTo>
                    <a:pt x="14" y="47"/>
                  </a:lnTo>
                  <a:lnTo>
                    <a:pt x="13" y="47"/>
                  </a:lnTo>
                  <a:lnTo>
                    <a:pt x="12" y="47"/>
                  </a:lnTo>
                  <a:lnTo>
                    <a:pt x="11" y="47"/>
                  </a:lnTo>
                  <a:lnTo>
                    <a:pt x="10" y="47"/>
                  </a:lnTo>
                  <a:lnTo>
                    <a:pt x="9" y="47"/>
                  </a:lnTo>
                  <a:lnTo>
                    <a:pt x="8" y="47"/>
                  </a:lnTo>
                  <a:lnTo>
                    <a:pt x="7" y="48"/>
                  </a:lnTo>
                  <a:lnTo>
                    <a:pt x="6" y="49"/>
                  </a:lnTo>
                  <a:lnTo>
                    <a:pt x="5" y="50"/>
                  </a:lnTo>
                  <a:lnTo>
                    <a:pt x="4" y="50"/>
                  </a:lnTo>
                  <a:lnTo>
                    <a:pt x="3" y="51"/>
                  </a:lnTo>
                  <a:lnTo>
                    <a:pt x="1" y="52"/>
                  </a:lnTo>
                  <a:lnTo>
                    <a:pt x="0" y="51"/>
                  </a:lnTo>
                  <a:lnTo>
                    <a:pt x="0" y="50"/>
                  </a:lnTo>
                  <a:lnTo>
                    <a:pt x="1" y="49"/>
                  </a:lnTo>
                  <a:lnTo>
                    <a:pt x="1" y="48"/>
                  </a:lnTo>
                  <a:lnTo>
                    <a:pt x="1" y="47"/>
                  </a:lnTo>
                  <a:lnTo>
                    <a:pt x="2" y="47"/>
                  </a:lnTo>
                  <a:lnTo>
                    <a:pt x="2" y="46"/>
                  </a:lnTo>
                  <a:lnTo>
                    <a:pt x="2" y="45"/>
                  </a:lnTo>
                  <a:lnTo>
                    <a:pt x="3" y="45"/>
                  </a:lnTo>
                  <a:lnTo>
                    <a:pt x="3" y="44"/>
                  </a:lnTo>
                  <a:lnTo>
                    <a:pt x="3" y="43"/>
                  </a:lnTo>
                  <a:lnTo>
                    <a:pt x="4" y="43"/>
                  </a:lnTo>
                  <a:lnTo>
                    <a:pt x="4" y="41"/>
                  </a:lnTo>
                  <a:lnTo>
                    <a:pt x="4" y="40"/>
                  </a:lnTo>
                  <a:lnTo>
                    <a:pt x="4" y="39"/>
                  </a:lnTo>
                  <a:lnTo>
                    <a:pt x="5" y="38"/>
                  </a:lnTo>
                  <a:lnTo>
                    <a:pt x="4" y="38"/>
                  </a:lnTo>
                  <a:lnTo>
                    <a:pt x="4" y="37"/>
                  </a:lnTo>
                  <a:lnTo>
                    <a:pt x="4" y="36"/>
                  </a:lnTo>
                  <a:lnTo>
                    <a:pt x="5" y="36"/>
                  </a:lnTo>
                  <a:lnTo>
                    <a:pt x="8" y="37"/>
                  </a:lnTo>
                  <a:lnTo>
                    <a:pt x="9" y="37"/>
                  </a:lnTo>
                  <a:lnTo>
                    <a:pt x="10" y="37"/>
                  </a:lnTo>
                  <a:lnTo>
                    <a:pt x="12" y="36"/>
                  </a:lnTo>
                  <a:lnTo>
                    <a:pt x="13" y="36"/>
                  </a:lnTo>
                  <a:lnTo>
                    <a:pt x="14" y="36"/>
                  </a:lnTo>
                  <a:lnTo>
                    <a:pt x="15" y="35"/>
                  </a:lnTo>
                  <a:lnTo>
                    <a:pt x="16" y="35"/>
                  </a:lnTo>
                  <a:lnTo>
                    <a:pt x="16" y="34"/>
                  </a:lnTo>
                  <a:lnTo>
                    <a:pt x="17" y="34"/>
                  </a:lnTo>
                  <a:lnTo>
                    <a:pt x="17" y="33"/>
                  </a:lnTo>
                  <a:lnTo>
                    <a:pt x="18" y="33"/>
                  </a:lnTo>
                  <a:lnTo>
                    <a:pt x="18" y="32"/>
                  </a:lnTo>
                  <a:lnTo>
                    <a:pt x="19" y="32"/>
                  </a:lnTo>
                  <a:lnTo>
                    <a:pt x="19" y="31"/>
                  </a:lnTo>
                  <a:lnTo>
                    <a:pt x="19" y="30"/>
                  </a:lnTo>
                  <a:lnTo>
                    <a:pt x="20" y="30"/>
                  </a:lnTo>
                  <a:lnTo>
                    <a:pt x="21" y="29"/>
                  </a:lnTo>
                  <a:lnTo>
                    <a:pt x="22" y="28"/>
                  </a:lnTo>
                  <a:lnTo>
                    <a:pt x="23" y="28"/>
                  </a:lnTo>
                  <a:lnTo>
                    <a:pt x="24" y="28"/>
                  </a:lnTo>
                  <a:lnTo>
                    <a:pt x="25" y="28"/>
                  </a:lnTo>
                  <a:lnTo>
                    <a:pt x="26" y="28"/>
                  </a:lnTo>
                  <a:lnTo>
                    <a:pt x="27" y="27"/>
                  </a:lnTo>
                  <a:lnTo>
                    <a:pt x="27" y="26"/>
                  </a:lnTo>
                  <a:lnTo>
                    <a:pt x="28" y="26"/>
                  </a:lnTo>
                  <a:lnTo>
                    <a:pt x="28" y="25"/>
                  </a:lnTo>
                  <a:lnTo>
                    <a:pt x="27" y="25"/>
                  </a:lnTo>
                  <a:lnTo>
                    <a:pt x="27" y="24"/>
                  </a:lnTo>
                  <a:lnTo>
                    <a:pt x="27" y="23"/>
                  </a:lnTo>
                  <a:lnTo>
                    <a:pt x="26" y="23"/>
                  </a:lnTo>
                  <a:lnTo>
                    <a:pt x="26" y="22"/>
                  </a:lnTo>
                  <a:lnTo>
                    <a:pt x="26" y="21"/>
                  </a:lnTo>
                  <a:lnTo>
                    <a:pt x="26" y="20"/>
                  </a:lnTo>
                  <a:lnTo>
                    <a:pt x="27" y="19"/>
                  </a:lnTo>
                  <a:lnTo>
                    <a:pt x="28" y="19"/>
                  </a:lnTo>
                  <a:lnTo>
                    <a:pt x="28" y="18"/>
                  </a:lnTo>
                  <a:lnTo>
                    <a:pt x="29" y="18"/>
                  </a:lnTo>
                  <a:lnTo>
                    <a:pt x="29" y="17"/>
                  </a:lnTo>
                  <a:lnTo>
                    <a:pt x="30" y="17"/>
                  </a:lnTo>
                  <a:lnTo>
                    <a:pt x="30" y="16"/>
                  </a:lnTo>
                  <a:lnTo>
                    <a:pt x="31" y="15"/>
                  </a:lnTo>
                  <a:lnTo>
                    <a:pt x="32" y="15"/>
                  </a:lnTo>
                  <a:lnTo>
                    <a:pt x="32" y="14"/>
                  </a:lnTo>
                  <a:lnTo>
                    <a:pt x="33" y="14"/>
                  </a:lnTo>
                  <a:lnTo>
                    <a:pt x="33" y="13"/>
                  </a:lnTo>
                  <a:lnTo>
                    <a:pt x="34" y="13"/>
                  </a:lnTo>
                  <a:lnTo>
                    <a:pt x="34" y="14"/>
                  </a:lnTo>
                  <a:lnTo>
                    <a:pt x="35" y="14"/>
                  </a:lnTo>
                  <a:lnTo>
                    <a:pt x="36" y="14"/>
                  </a:lnTo>
                  <a:lnTo>
                    <a:pt x="37" y="13"/>
                  </a:lnTo>
                  <a:lnTo>
                    <a:pt x="38" y="12"/>
                  </a:lnTo>
                  <a:lnTo>
                    <a:pt x="39" y="11"/>
                  </a:lnTo>
                  <a:lnTo>
                    <a:pt x="40" y="11"/>
                  </a:lnTo>
                  <a:lnTo>
                    <a:pt x="41" y="12"/>
                  </a:lnTo>
                  <a:lnTo>
                    <a:pt x="42" y="12"/>
                  </a:lnTo>
                  <a:lnTo>
                    <a:pt x="43" y="13"/>
                  </a:lnTo>
                  <a:lnTo>
                    <a:pt x="44" y="13"/>
                  </a:lnTo>
                  <a:lnTo>
                    <a:pt x="45" y="13"/>
                  </a:lnTo>
                  <a:lnTo>
                    <a:pt x="45" y="12"/>
                  </a:lnTo>
                  <a:lnTo>
                    <a:pt x="46" y="11"/>
                  </a:lnTo>
                  <a:lnTo>
                    <a:pt x="47" y="11"/>
                  </a:lnTo>
                  <a:lnTo>
                    <a:pt x="47" y="10"/>
                  </a:lnTo>
                  <a:lnTo>
                    <a:pt x="48" y="10"/>
                  </a:lnTo>
                  <a:lnTo>
                    <a:pt x="48" y="9"/>
                  </a:lnTo>
                  <a:lnTo>
                    <a:pt x="49" y="9"/>
                  </a:lnTo>
                  <a:lnTo>
                    <a:pt x="49" y="8"/>
                  </a:lnTo>
                  <a:lnTo>
                    <a:pt x="49" y="7"/>
                  </a:lnTo>
                  <a:lnTo>
                    <a:pt x="50" y="7"/>
                  </a:lnTo>
                  <a:lnTo>
                    <a:pt x="50" y="6"/>
                  </a:lnTo>
                  <a:lnTo>
                    <a:pt x="51" y="5"/>
                  </a:lnTo>
                  <a:lnTo>
                    <a:pt x="52" y="4"/>
                  </a:lnTo>
                  <a:lnTo>
                    <a:pt x="52" y="2"/>
                  </a:lnTo>
                  <a:lnTo>
                    <a:pt x="53" y="1"/>
                  </a:lnTo>
                  <a:lnTo>
                    <a:pt x="53" y="0"/>
                  </a:lnTo>
                  <a:close/>
                </a:path>
              </a:pathLst>
            </a:custGeom>
            <a:solidFill>
              <a:srgbClr val="ff0000"/>
            </a:solidFill>
            <a:ln w="0">
              <a:noFill/>
            </a:ln>
          </p:spPr>
          <p:style>
            <a:lnRef idx="0"/>
            <a:fillRef idx="0"/>
            <a:effectRef idx="0"/>
            <a:fontRef idx="minor"/>
          </p:style>
        </p:sp>
        <p:sp>
          <p:nvSpPr>
            <p:cNvPr id="358" name="Freeform 63"/>
            <p:cNvSpPr/>
            <p:nvPr/>
          </p:nvSpPr>
          <p:spPr>
            <a:xfrm>
              <a:off x="1920600" y="2484000"/>
              <a:ext cx="578880" cy="396000"/>
            </a:xfrm>
            <a:custGeom>
              <a:avLst/>
              <a:gdLst/>
              <a:ahLst/>
              <a:rect l="l" t="t" r="r" b="b"/>
              <a:pathLst>
                <a:path w="76" h="52">
                  <a:moveTo>
                    <a:pt x="53" y="0"/>
                  </a:moveTo>
                  <a:lnTo>
                    <a:pt x="53" y="1"/>
                  </a:lnTo>
                  <a:lnTo>
                    <a:pt x="54" y="1"/>
                  </a:lnTo>
                  <a:lnTo>
                    <a:pt x="54" y="0"/>
                  </a:lnTo>
                  <a:lnTo>
                    <a:pt x="55" y="0"/>
                  </a:lnTo>
                  <a:lnTo>
                    <a:pt x="56" y="0"/>
                  </a:lnTo>
                  <a:lnTo>
                    <a:pt x="57" y="0"/>
                  </a:lnTo>
                  <a:lnTo>
                    <a:pt x="58" y="0"/>
                  </a:lnTo>
                  <a:lnTo>
                    <a:pt x="58" y="1"/>
                  </a:lnTo>
                  <a:lnTo>
                    <a:pt x="59" y="1"/>
                  </a:lnTo>
                  <a:lnTo>
                    <a:pt x="60" y="1"/>
                  </a:lnTo>
                  <a:lnTo>
                    <a:pt x="61" y="1"/>
                  </a:lnTo>
                  <a:lnTo>
                    <a:pt x="61" y="2"/>
                  </a:lnTo>
                  <a:lnTo>
                    <a:pt x="62" y="2"/>
                  </a:lnTo>
                  <a:lnTo>
                    <a:pt x="62" y="1"/>
                  </a:lnTo>
                  <a:lnTo>
                    <a:pt x="63" y="1"/>
                  </a:lnTo>
                  <a:lnTo>
                    <a:pt x="64" y="1"/>
                  </a:lnTo>
                  <a:lnTo>
                    <a:pt x="64" y="2"/>
                  </a:lnTo>
                  <a:lnTo>
                    <a:pt x="65" y="3"/>
                  </a:lnTo>
                  <a:lnTo>
                    <a:pt x="66" y="4"/>
                  </a:lnTo>
                  <a:lnTo>
                    <a:pt x="66" y="3"/>
                  </a:lnTo>
                  <a:lnTo>
                    <a:pt x="68" y="3"/>
                  </a:lnTo>
                  <a:lnTo>
                    <a:pt x="69" y="3"/>
                  </a:lnTo>
                  <a:lnTo>
                    <a:pt x="69" y="4"/>
                  </a:lnTo>
                  <a:lnTo>
                    <a:pt x="70" y="4"/>
                  </a:lnTo>
                  <a:lnTo>
                    <a:pt x="71" y="4"/>
                  </a:lnTo>
                  <a:lnTo>
                    <a:pt x="72" y="4"/>
                  </a:lnTo>
                  <a:lnTo>
                    <a:pt x="73" y="4"/>
                  </a:lnTo>
                  <a:lnTo>
                    <a:pt x="74" y="4"/>
                  </a:lnTo>
                  <a:lnTo>
                    <a:pt x="75" y="4"/>
                  </a:lnTo>
                  <a:lnTo>
                    <a:pt x="76" y="4"/>
                  </a:lnTo>
                  <a:lnTo>
                    <a:pt x="75" y="5"/>
                  </a:lnTo>
                  <a:lnTo>
                    <a:pt x="75" y="6"/>
                  </a:lnTo>
                  <a:lnTo>
                    <a:pt x="74" y="7"/>
                  </a:lnTo>
                  <a:lnTo>
                    <a:pt x="73" y="7"/>
                  </a:lnTo>
                  <a:lnTo>
                    <a:pt x="72" y="8"/>
                  </a:lnTo>
                  <a:lnTo>
                    <a:pt x="71" y="9"/>
                  </a:lnTo>
                  <a:lnTo>
                    <a:pt x="71" y="10"/>
                  </a:lnTo>
                  <a:lnTo>
                    <a:pt x="70" y="10"/>
                  </a:lnTo>
                  <a:lnTo>
                    <a:pt x="69" y="11"/>
                  </a:lnTo>
                  <a:lnTo>
                    <a:pt x="68" y="12"/>
                  </a:lnTo>
                  <a:lnTo>
                    <a:pt x="67" y="13"/>
                  </a:lnTo>
                  <a:lnTo>
                    <a:pt x="67" y="14"/>
                  </a:lnTo>
                  <a:lnTo>
                    <a:pt x="65" y="14"/>
                  </a:lnTo>
                  <a:lnTo>
                    <a:pt x="65" y="15"/>
                  </a:lnTo>
                  <a:lnTo>
                    <a:pt x="64" y="15"/>
                  </a:lnTo>
                  <a:lnTo>
                    <a:pt x="62" y="16"/>
                  </a:lnTo>
                  <a:lnTo>
                    <a:pt x="61" y="16"/>
                  </a:lnTo>
                  <a:lnTo>
                    <a:pt x="60" y="16"/>
                  </a:lnTo>
                  <a:lnTo>
                    <a:pt x="59" y="18"/>
                  </a:lnTo>
                  <a:lnTo>
                    <a:pt x="59" y="19"/>
                  </a:lnTo>
                  <a:lnTo>
                    <a:pt x="60" y="20"/>
                  </a:lnTo>
                  <a:lnTo>
                    <a:pt x="59" y="21"/>
                  </a:lnTo>
                  <a:lnTo>
                    <a:pt x="59" y="22"/>
                  </a:lnTo>
                  <a:lnTo>
                    <a:pt x="59" y="23"/>
                  </a:lnTo>
                  <a:lnTo>
                    <a:pt x="58" y="23"/>
                  </a:lnTo>
                  <a:lnTo>
                    <a:pt x="57" y="23"/>
                  </a:lnTo>
                  <a:lnTo>
                    <a:pt x="58" y="24"/>
                  </a:lnTo>
                  <a:lnTo>
                    <a:pt x="59" y="24"/>
                  </a:lnTo>
                  <a:lnTo>
                    <a:pt x="60" y="24"/>
                  </a:lnTo>
                  <a:lnTo>
                    <a:pt x="60" y="25"/>
                  </a:lnTo>
                  <a:lnTo>
                    <a:pt x="61" y="25"/>
                  </a:lnTo>
                  <a:lnTo>
                    <a:pt x="62" y="25"/>
                  </a:lnTo>
                  <a:lnTo>
                    <a:pt x="63" y="25"/>
                  </a:lnTo>
                  <a:lnTo>
                    <a:pt x="64" y="25"/>
                  </a:lnTo>
                  <a:lnTo>
                    <a:pt x="65" y="25"/>
                  </a:lnTo>
                  <a:lnTo>
                    <a:pt x="66" y="25"/>
                  </a:lnTo>
                  <a:lnTo>
                    <a:pt x="67" y="25"/>
                  </a:lnTo>
                  <a:lnTo>
                    <a:pt x="68" y="25"/>
                  </a:lnTo>
                  <a:lnTo>
                    <a:pt x="69" y="24"/>
                  </a:lnTo>
                  <a:lnTo>
                    <a:pt x="70" y="25"/>
                  </a:lnTo>
                  <a:lnTo>
                    <a:pt x="70" y="26"/>
                  </a:lnTo>
                  <a:lnTo>
                    <a:pt x="70" y="27"/>
                  </a:lnTo>
                  <a:lnTo>
                    <a:pt x="71" y="27"/>
                  </a:lnTo>
                  <a:lnTo>
                    <a:pt x="71" y="28"/>
                  </a:lnTo>
                  <a:lnTo>
                    <a:pt x="70" y="28"/>
                  </a:lnTo>
                  <a:lnTo>
                    <a:pt x="69" y="28"/>
                  </a:lnTo>
                  <a:lnTo>
                    <a:pt x="68" y="28"/>
                  </a:lnTo>
                  <a:lnTo>
                    <a:pt x="66" y="28"/>
                  </a:lnTo>
                  <a:lnTo>
                    <a:pt x="66" y="29"/>
                  </a:lnTo>
                  <a:lnTo>
                    <a:pt x="66" y="30"/>
                  </a:lnTo>
                  <a:lnTo>
                    <a:pt x="64" y="31"/>
                  </a:lnTo>
                  <a:lnTo>
                    <a:pt x="63" y="31"/>
                  </a:lnTo>
                  <a:lnTo>
                    <a:pt x="63" y="30"/>
                  </a:lnTo>
                  <a:lnTo>
                    <a:pt x="62" y="30"/>
                  </a:lnTo>
                  <a:lnTo>
                    <a:pt x="61" y="30"/>
                  </a:lnTo>
                  <a:lnTo>
                    <a:pt x="60" y="29"/>
                  </a:lnTo>
                  <a:lnTo>
                    <a:pt x="59" y="29"/>
                  </a:lnTo>
                  <a:lnTo>
                    <a:pt x="58" y="28"/>
                  </a:lnTo>
                  <a:lnTo>
                    <a:pt x="57" y="29"/>
                  </a:lnTo>
                  <a:lnTo>
                    <a:pt x="55" y="29"/>
                  </a:lnTo>
                  <a:lnTo>
                    <a:pt x="54" y="30"/>
                  </a:lnTo>
                  <a:lnTo>
                    <a:pt x="53" y="30"/>
                  </a:lnTo>
                  <a:lnTo>
                    <a:pt x="52" y="31"/>
                  </a:lnTo>
                  <a:lnTo>
                    <a:pt x="51" y="31"/>
                  </a:lnTo>
                  <a:lnTo>
                    <a:pt x="51" y="33"/>
                  </a:lnTo>
                  <a:lnTo>
                    <a:pt x="51" y="34"/>
                  </a:lnTo>
                  <a:lnTo>
                    <a:pt x="50" y="34"/>
                  </a:lnTo>
                  <a:lnTo>
                    <a:pt x="50" y="35"/>
                  </a:lnTo>
                  <a:lnTo>
                    <a:pt x="49" y="35"/>
                  </a:lnTo>
                  <a:lnTo>
                    <a:pt x="48" y="35"/>
                  </a:lnTo>
                  <a:lnTo>
                    <a:pt x="47" y="35"/>
                  </a:lnTo>
                  <a:lnTo>
                    <a:pt x="46" y="36"/>
                  </a:lnTo>
                  <a:lnTo>
                    <a:pt x="45" y="36"/>
                  </a:lnTo>
                  <a:lnTo>
                    <a:pt x="43" y="37"/>
                  </a:lnTo>
                  <a:lnTo>
                    <a:pt x="42" y="37"/>
                  </a:lnTo>
                  <a:lnTo>
                    <a:pt x="42" y="38"/>
                  </a:lnTo>
                  <a:lnTo>
                    <a:pt x="41" y="38"/>
                  </a:lnTo>
                  <a:lnTo>
                    <a:pt x="41" y="39"/>
                  </a:lnTo>
                  <a:lnTo>
                    <a:pt x="40" y="39"/>
                  </a:lnTo>
                  <a:lnTo>
                    <a:pt x="39" y="39"/>
                  </a:lnTo>
                  <a:lnTo>
                    <a:pt x="38" y="39"/>
                  </a:lnTo>
                  <a:lnTo>
                    <a:pt x="37" y="39"/>
                  </a:lnTo>
                  <a:lnTo>
                    <a:pt x="37" y="38"/>
                  </a:lnTo>
                  <a:lnTo>
                    <a:pt x="36" y="37"/>
                  </a:lnTo>
                  <a:lnTo>
                    <a:pt x="35" y="36"/>
                  </a:lnTo>
                  <a:lnTo>
                    <a:pt x="35" y="35"/>
                  </a:lnTo>
                  <a:lnTo>
                    <a:pt x="34" y="35"/>
                  </a:lnTo>
                  <a:lnTo>
                    <a:pt x="34" y="34"/>
                  </a:lnTo>
                  <a:lnTo>
                    <a:pt x="33" y="35"/>
                  </a:lnTo>
                  <a:lnTo>
                    <a:pt x="32" y="35"/>
                  </a:lnTo>
                  <a:lnTo>
                    <a:pt x="31" y="36"/>
                  </a:lnTo>
                  <a:lnTo>
                    <a:pt x="31" y="37"/>
                  </a:lnTo>
                  <a:lnTo>
                    <a:pt x="30" y="38"/>
                  </a:lnTo>
                  <a:lnTo>
                    <a:pt x="30" y="39"/>
                  </a:lnTo>
                  <a:lnTo>
                    <a:pt x="29" y="40"/>
                  </a:lnTo>
                  <a:lnTo>
                    <a:pt x="29" y="41"/>
                  </a:lnTo>
                  <a:lnTo>
                    <a:pt x="28" y="41"/>
                  </a:lnTo>
                  <a:lnTo>
                    <a:pt x="28" y="42"/>
                  </a:lnTo>
                  <a:lnTo>
                    <a:pt x="27" y="42"/>
                  </a:lnTo>
                  <a:lnTo>
                    <a:pt x="27" y="43"/>
                  </a:lnTo>
                  <a:lnTo>
                    <a:pt x="26" y="44"/>
                  </a:lnTo>
                  <a:lnTo>
                    <a:pt x="26" y="45"/>
                  </a:lnTo>
                  <a:lnTo>
                    <a:pt x="26" y="46"/>
                  </a:lnTo>
                  <a:lnTo>
                    <a:pt x="25" y="46"/>
                  </a:lnTo>
                  <a:lnTo>
                    <a:pt x="24" y="47"/>
                  </a:lnTo>
                  <a:lnTo>
                    <a:pt x="23" y="47"/>
                  </a:lnTo>
                  <a:lnTo>
                    <a:pt x="22" y="47"/>
                  </a:lnTo>
                  <a:lnTo>
                    <a:pt x="21" y="46"/>
                  </a:lnTo>
                  <a:lnTo>
                    <a:pt x="20" y="46"/>
                  </a:lnTo>
                  <a:lnTo>
                    <a:pt x="19" y="45"/>
                  </a:lnTo>
                  <a:lnTo>
                    <a:pt x="18" y="45"/>
                  </a:lnTo>
                  <a:lnTo>
                    <a:pt x="17" y="45"/>
                  </a:lnTo>
                  <a:lnTo>
                    <a:pt x="16" y="45"/>
                  </a:lnTo>
                  <a:lnTo>
                    <a:pt x="16" y="46"/>
                  </a:lnTo>
                  <a:lnTo>
                    <a:pt x="15" y="47"/>
                  </a:lnTo>
                  <a:lnTo>
                    <a:pt x="14" y="47"/>
                  </a:lnTo>
                  <a:lnTo>
                    <a:pt x="13" y="47"/>
                  </a:lnTo>
                  <a:lnTo>
                    <a:pt x="12" y="47"/>
                  </a:lnTo>
                  <a:lnTo>
                    <a:pt x="11" y="47"/>
                  </a:lnTo>
                  <a:lnTo>
                    <a:pt x="10" y="47"/>
                  </a:lnTo>
                  <a:lnTo>
                    <a:pt x="9" y="47"/>
                  </a:lnTo>
                  <a:lnTo>
                    <a:pt x="8" y="47"/>
                  </a:lnTo>
                  <a:lnTo>
                    <a:pt x="7" y="48"/>
                  </a:lnTo>
                  <a:lnTo>
                    <a:pt x="6" y="49"/>
                  </a:lnTo>
                  <a:lnTo>
                    <a:pt x="5" y="50"/>
                  </a:lnTo>
                  <a:lnTo>
                    <a:pt x="4" y="50"/>
                  </a:lnTo>
                  <a:lnTo>
                    <a:pt x="3" y="51"/>
                  </a:lnTo>
                  <a:lnTo>
                    <a:pt x="1" y="52"/>
                  </a:lnTo>
                  <a:lnTo>
                    <a:pt x="0" y="51"/>
                  </a:lnTo>
                  <a:lnTo>
                    <a:pt x="0" y="50"/>
                  </a:lnTo>
                  <a:lnTo>
                    <a:pt x="1" y="49"/>
                  </a:lnTo>
                  <a:lnTo>
                    <a:pt x="1" y="48"/>
                  </a:lnTo>
                  <a:lnTo>
                    <a:pt x="1" y="47"/>
                  </a:lnTo>
                  <a:lnTo>
                    <a:pt x="2" y="47"/>
                  </a:lnTo>
                  <a:lnTo>
                    <a:pt x="2" y="46"/>
                  </a:lnTo>
                  <a:lnTo>
                    <a:pt x="2" y="45"/>
                  </a:lnTo>
                  <a:lnTo>
                    <a:pt x="3" y="45"/>
                  </a:lnTo>
                  <a:lnTo>
                    <a:pt x="3" y="44"/>
                  </a:lnTo>
                  <a:lnTo>
                    <a:pt x="3" y="43"/>
                  </a:lnTo>
                  <a:lnTo>
                    <a:pt x="4" y="43"/>
                  </a:lnTo>
                  <a:lnTo>
                    <a:pt x="4" y="41"/>
                  </a:lnTo>
                  <a:lnTo>
                    <a:pt x="4" y="40"/>
                  </a:lnTo>
                  <a:lnTo>
                    <a:pt x="4" y="39"/>
                  </a:lnTo>
                  <a:lnTo>
                    <a:pt x="5" y="38"/>
                  </a:lnTo>
                  <a:lnTo>
                    <a:pt x="4" y="38"/>
                  </a:lnTo>
                  <a:lnTo>
                    <a:pt x="4" y="37"/>
                  </a:lnTo>
                  <a:lnTo>
                    <a:pt x="4" y="36"/>
                  </a:lnTo>
                  <a:lnTo>
                    <a:pt x="5" y="36"/>
                  </a:lnTo>
                  <a:lnTo>
                    <a:pt x="8" y="37"/>
                  </a:lnTo>
                  <a:lnTo>
                    <a:pt x="9" y="37"/>
                  </a:lnTo>
                  <a:lnTo>
                    <a:pt x="10" y="37"/>
                  </a:lnTo>
                  <a:lnTo>
                    <a:pt x="12" y="36"/>
                  </a:lnTo>
                  <a:lnTo>
                    <a:pt x="13" y="36"/>
                  </a:lnTo>
                  <a:lnTo>
                    <a:pt x="14" y="36"/>
                  </a:lnTo>
                  <a:lnTo>
                    <a:pt x="15" y="35"/>
                  </a:lnTo>
                  <a:lnTo>
                    <a:pt x="16" y="35"/>
                  </a:lnTo>
                  <a:lnTo>
                    <a:pt x="16" y="34"/>
                  </a:lnTo>
                  <a:lnTo>
                    <a:pt x="17" y="34"/>
                  </a:lnTo>
                  <a:lnTo>
                    <a:pt x="17" y="33"/>
                  </a:lnTo>
                  <a:lnTo>
                    <a:pt x="18" y="33"/>
                  </a:lnTo>
                  <a:lnTo>
                    <a:pt x="18" y="32"/>
                  </a:lnTo>
                  <a:lnTo>
                    <a:pt x="19" y="32"/>
                  </a:lnTo>
                  <a:lnTo>
                    <a:pt x="19" y="31"/>
                  </a:lnTo>
                  <a:lnTo>
                    <a:pt x="19" y="30"/>
                  </a:lnTo>
                  <a:lnTo>
                    <a:pt x="20" y="30"/>
                  </a:lnTo>
                  <a:lnTo>
                    <a:pt x="21" y="29"/>
                  </a:lnTo>
                  <a:lnTo>
                    <a:pt x="22" y="28"/>
                  </a:lnTo>
                  <a:lnTo>
                    <a:pt x="23" y="28"/>
                  </a:lnTo>
                  <a:lnTo>
                    <a:pt x="24" y="28"/>
                  </a:lnTo>
                  <a:lnTo>
                    <a:pt x="25" y="28"/>
                  </a:lnTo>
                  <a:lnTo>
                    <a:pt x="26" y="28"/>
                  </a:lnTo>
                  <a:lnTo>
                    <a:pt x="27" y="27"/>
                  </a:lnTo>
                  <a:lnTo>
                    <a:pt x="27" y="26"/>
                  </a:lnTo>
                  <a:lnTo>
                    <a:pt x="28" y="26"/>
                  </a:lnTo>
                  <a:lnTo>
                    <a:pt x="28" y="25"/>
                  </a:lnTo>
                  <a:lnTo>
                    <a:pt x="27" y="25"/>
                  </a:lnTo>
                  <a:lnTo>
                    <a:pt x="27" y="24"/>
                  </a:lnTo>
                  <a:lnTo>
                    <a:pt x="27" y="23"/>
                  </a:lnTo>
                  <a:lnTo>
                    <a:pt x="26" y="23"/>
                  </a:lnTo>
                  <a:lnTo>
                    <a:pt x="26" y="22"/>
                  </a:lnTo>
                  <a:lnTo>
                    <a:pt x="26" y="21"/>
                  </a:lnTo>
                  <a:lnTo>
                    <a:pt x="26" y="20"/>
                  </a:lnTo>
                  <a:lnTo>
                    <a:pt x="27" y="19"/>
                  </a:lnTo>
                  <a:lnTo>
                    <a:pt x="28" y="19"/>
                  </a:lnTo>
                  <a:lnTo>
                    <a:pt x="28" y="18"/>
                  </a:lnTo>
                  <a:lnTo>
                    <a:pt x="29" y="18"/>
                  </a:lnTo>
                  <a:lnTo>
                    <a:pt x="29" y="17"/>
                  </a:lnTo>
                  <a:lnTo>
                    <a:pt x="30" y="17"/>
                  </a:lnTo>
                  <a:lnTo>
                    <a:pt x="30" y="16"/>
                  </a:lnTo>
                  <a:lnTo>
                    <a:pt x="31" y="15"/>
                  </a:lnTo>
                  <a:lnTo>
                    <a:pt x="32" y="15"/>
                  </a:lnTo>
                  <a:lnTo>
                    <a:pt x="32" y="14"/>
                  </a:lnTo>
                  <a:lnTo>
                    <a:pt x="33" y="14"/>
                  </a:lnTo>
                  <a:lnTo>
                    <a:pt x="33" y="13"/>
                  </a:lnTo>
                  <a:lnTo>
                    <a:pt x="34" y="13"/>
                  </a:lnTo>
                  <a:lnTo>
                    <a:pt x="34" y="14"/>
                  </a:lnTo>
                  <a:lnTo>
                    <a:pt x="35" y="14"/>
                  </a:lnTo>
                  <a:lnTo>
                    <a:pt x="36" y="14"/>
                  </a:lnTo>
                  <a:lnTo>
                    <a:pt x="37" y="13"/>
                  </a:lnTo>
                  <a:lnTo>
                    <a:pt x="38" y="12"/>
                  </a:lnTo>
                  <a:lnTo>
                    <a:pt x="39" y="11"/>
                  </a:lnTo>
                  <a:lnTo>
                    <a:pt x="40" y="11"/>
                  </a:lnTo>
                  <a:lnTo>
                    <a:pt x="41" y="12"/>
                  </a:lnTo>
                  <a:lnTo>
                    <a:pt x="42" y="12"/>
                  </a:lnTo>
                  <a:lnTo>
                    <a:pt x="43" y="13"/>
                  </a:lnTo>
                  <a:lnTo>
                    <a:pt x="44" y="13"/>
                  </a:lnTo>
                  <a:lnTo>
                    <a:pt x="45" y="13"/>
                  </a:lnTo>
                  <a:lnTo>
                    <a:pt x="45" y="12"/>
                  </a:lnTo>
                  <a:lnTo>
                    <a:pt x="46" y="11"/>
                  </a:lnTo>
                  <a:lnTo>
                    <a:pt x="47" y="11"/>
                  </a:lnTo>
                  <a:lnTo>
                    <a:pt x="47" y="10"/>
                  </a:lnTo>
                  <a:lnTo>
                    <a:pt x="48" y="10"/>
                  </a:lnTo>
                  <a:lnTo>
                    <a:pt x="48" y="9"/>
                  </a:lnTo>
                  <a:lnTo>
                    <a:pt x="49" y="9"/>
                  </a:lnTo>
                  <a:lnTo>
                    <a:pt x="49" y="8"/>
                  </a:lnTo>
                  <a:lnTo>
                    <a:pt x="49" y="7"/>
                  </a:lnTo>
                  <a:lnTo>
                    <a:pt x="50" y="7"/>
                  </a:lnTo>
                  <a:lnTo>
                    <a:pt x="50" y="6"/>
                  </a:lnTo>
                  <a:lnTo>
                    <a:pt x="51" y="5"/>
                  </a:lnTo>
                  <a:lnTo>
                    <a:pt x="52" y="4"/>
                  </a:lnTo>
                  <a:lnTo>
                    <a:pt x="52" y="2"/>
                  </a:lnTo>
                  <a:lnTo>
                    <a:pt x="53" y="1"/>
                  </a:lnTo>
                  <a:lnTo>
                    <a:pt x="53" y="0"/>
                  </a:lnTo>
                  <a:close/>
                </a:path>
              </a:pathLst>
            </a:custGeom>
            <a:noFill/>
            <a:ln w="1">
              <a:solidFill>
                <a:srgbClr val="d3d3d3"/>
              </a:solidFill>
            </a:ln>
          </p:spPr>
          <p:style>
            <a:lnRef idx="0"/>
            <a:fillRef idx="0"/>
            <a:effectRef idx="0"/>
            <a:fontRef idx="minor"/>
          </p:style>
        </p:sp>
        <p:sp>
          <p:nvSpPr>
            <p:cNvPr id="359" name="Freeform 64"/>
            <p:cNvSpPr/>
            <p:nvPr/>
          </p:nvSpPr>
          <p:spPr>
            <a:xfrm>
              <a:off x="1928160" y="2742840"/>
              <a:ext cx="388080" cy="220680"/>
            </a:xfrm>
            <a:custGeom>
              <a:avLst/>
              <a:gdLst/>
              <a:ahLst/>
              <a:rect l="l" t="t" r="r" b="b"/>
              <a:pathLst>
                <a:path w="51" h="29">
                  <a:moveTo>
                    <a:pt x="48" y="1"/>
                  </a:moveTo>
                  <a:lnTo>
                    <a:pt x="48" y="2"/>
                  </a:lnTo>
                  <a:lnTo>
                    <a:pt x="47" y="2"/>
                  </a:lnTo>
                  <a:lnTo>
                    <a:pt x="47" y="3"/>
                  </a:lnTo>
                  <a:lnTo>
                    <a:pt x="47" y="4"/>
                  </a:lnTo>
                  <a:lnTo>
                    <a:pt x="48" y="5"/>
                  </a:lnTo>
                  <a:lnTo>
                    <a:pt x="48" y="6"/>
                  </a:lnTo>
                  <a:lnTo>
                    <a:pt x="49" y="6"/>
                  </a:lnTo>
                  <a:lnTo>
                    <a:pt x="50" y="6"/>
                  </a:lnTo>
                  <a:lnTo>
                    <a:pt x="50" y="7"/>
                  </a:lnTo>
                  <a:lnTo>
                    <a:pt x="51" y="7"/>
                  </a:lnTo>
                  <a:lnTo>
                    <a:pt x="49" y="9"/>
                  </a:lnTo>
                  <a:lnTo>
                    <a:pt x="48" y="10"/>
                  </a:lnTo>
                  <a:lnTo>
                    <a:pt x="47" y="10"/>
                  </a:lnTo>
                  <a:lnTo>
                    <a:pt x="47" y="11"/>
                  </a:lnTo>
                  <a:lnTo>
                    <a:pt x="46" y="11"/>
                  </a:lnTo>
                  <a:lnTo>
                    <a:pt x="45" y="12"/>
                  </a:lnTo>
                  <a:lnTo>
                    <a:pt x="44" y="12"/>
                  </a:lnTo>
                  <a:lnTo>
                    <a:pt x="44" y="13"/>
                  </a:lnTo>
                  <a:lnTo>
                    <a:pt x="43" y="13"/>
                  </a:lnTo>
                  <a:lnTo>
                    <a:pt x="42" y="13"/>
                  </a:lnTo>
                  <a:lnTo>
                    <a:pt x="41" y="13"/>
                  </a:lnTo>
                  <a:lnTo>
                    <a:pt x="40" y="13"/>
                  </a:lnTo>
                  <a:lnTo>
                    <a:pt x="39" y="14"/>
                  </a:lnTo>
                  <a:lnTo>
                    <a:pt x="39" y="15"/>
                  </a:lnTo>
                  <a:lnTo>
                    <a:pt x="39" y="16"/>
                  </a:lnTo>
                  <a:lnTo>
                    <a:pt x="38" y="16"/>
                  </a:lnTo>
                  <a:lnTo>
                    <a:pt x="37" y="17"/>
                  </a:lnTo>
                  <a:lnTo>
                    <a:pt x="37" y="18"/>
                  </a:lnTo>
                  <a:lnTo>
                    <a:pt x="36" y="19"/>
                  </a:lnTo>
                  <a:lnTo>
                    <a:pt x="35" y="19"/>
                  </a:lnTo>
                  <a:lnTo>
                    <a:pt x="34" y="19"/>
                  </a:lnTo>
                  <a:lnTo>
                    <a:pt x="33" y="19"/>
                  </a:lnTo>
                  <a:lnTo>
                    <a:pt x="32" y="18"/>
                  </a:lnTo>
                  <a:lnTo>
                    <a:pt x="32" y="19"/>
                  </a:lnTo>
                  <a:lnTo>
                    <a:pt x="31" y="19"/>
                  </a:lnTo>
                  <a:lnTo>
                    <a:pt x="30" y="19"/>
                  </a:lnTo>
                  <a:lnTo>
                    <a:pt x="30" y="20"/>
                  </a:lnTo>
                  <a:lnTo>
                    <a:pt x="29" y="20"/>
                  </a:lnTo>
                  <a:lnTo>
                    <a:pt x="28" y="19"/>
                  </a:lnTo>
                  <a:lnTo>
                    <a:pt x="29" y="18"/>
                  </a:lnTo>
                  <a:lnTo>
                    <a:pt x="28" y="17"/>
                  </a:lnTo>
                  <a:lnTo>
                    <a:pt x="28" y="16"/>
                  </a:lnTo>
                  <a:lnTo>
                    <a:pt x="27" y="16"/>
                  </a:lnTo>
                  <a:lnTo>
                    <a:pt x="26" y="16"/>
                  </a:lnTo>
                  <a:lnTo>
                    <a:pt x="26" y="15"/>
                  </a:lnTo>
                  <a:lnTo>
                    <a:pt x="25" y="15"/>
                  </a:lnTo>
                  <a:lnTo>
                    <a:pt x="24" y="14"/>
                  </a:lnTo>
                  <a:lnTo>
                    <a:pt x="23" y="15"/>
                  </a:lnTo>
                  <a:lnTo>
                    <a:pt x="23" y="16"/>
                  </a:lnTo>
                  <a:lnTo>
                    <a:pt x="22" y="16"/>
                  </a:lnTo>
                  <a:lnTo>
                    <a:pt x="22" y="17"/>
                  </a:lnTo>
                  <a:lnTo>
                    <a:pt x="21" y="18"/>
                  </a:lnTo>
                  <a:lnTo>
                    <a:pt x="20" y="19"/>
                  </a:lnTo>
                  <a:lnTo>
                    <a:pt x="20" y="21"/>
                  </a:lnTo>
                  <a:lnTo>
                    <a:pt x="19" y="23"/>
                  </a:lnTo>
                  <a:lnTo>
                    <a:pt x="19" y="24"/>
                  </a:lnTo>
                  <a:lnTo>
                    <a:pt x="18" y="25"/>
                  </a:lnTo>
                  <a:lnTo>
                    <a:pt x="17" y="26"/>
                  </a:lnTo>
                  <a:lnTo>
                    <a:pt x="17" y="28"/>
                  </a:lnTo>
                  <a:lnTo>
                    <a:pt x="15" y="29"/>
                  </a:lnTo>
                  <a:lnTo>
                    <a:pt x="14" y="29"/>
                  </a:lnTo>
                  <a:lnTo>
                    <a:pt x="13" y="29"/>
                  </a:lnTo>
                  <a:lnTo>
                    <a:pt x="12" y="28"/>
                  </a:lnTo>
                  <a:lnTo>
                    <a:pt x="11" y="27"/>
                  </a:lnTo>
                  <a:lnTo>
                    <a:pt x="10" y="27"/>
                  </a:lnTo>
                  <a:lnTo>
                    <a:pt x="9" y="27"/>
                  </a:lnTo>
                  <a:lnTo>
                    <a:pt x="8" y="27"/>
                  </a:lnTo>
                  <a:lnTo>
                    <a:pt x="7" y="27"/>
                  </a:lnTo>
                  <a:lnTo>
                    <a:pt x="6" y="27"/>
                  </a:lnTo>
                  <a:lnTo>
                    <a:pt x="5" y="27"/>
                  </a:lnTo>
                  <a:lnTo>
                    <a:pt x="5" y="26"/>
                  </a:lnTo>
                  <a:lnTo>
                    <a:pt x="4" y="25"/>
                  </a:lnTo>
                  <a:lnTo>
                    <a:pt x="3" y="25"/>
                  </a:lnTo>
                  <a:lnTo>
                    <a:pt x="3" y="26"/>
                  </a:lnTo>
                  <a:lnTo>
                    <a:pt x="2" y="26"/>
                  </a:lnTo>
                  <a:lnTo>
                    <a:pt x="1" y="26"/>
                  </a:lnTo>
                  <a:lnTo>
                    <a:pt x="0" y="26"/>
                  </a:lnTo>
                  <a:lnTo>
                    <a:pt x="0" y="25"/>
                  </a:lnTo>
                  <a:lnTo>
                    <a:pt x="1" y="24"/>
                  </a:lnTo>
                  <a:lnTo>
                    <a:pt x="2" y="24"/>
                  </a:lnTo>
                  <a:lnTo>
                    <a:pt x="3" y="24"/>
                  </a:lnTo>
                  <a:lnTo>
                    <a:pt x="3" y="23"/>
                  </a:lnTo>
                  <a:lnTo>
                    <a:pt x="4" y="22"/>
                  </a:lnTo>
                  <a:lnTo>
                    <a:pt x="5" y="21"/>
                  </a:lnTo>
                  <a:lnTo>
                    <a:pt x="3" y="20"/>
                  </a:lnTo>
                  <a:lnTo>
                    <a:pt x="2" y="19"/>
                  </a:lnTo>
                  <a:lnTo>
                    <a:pt x="1" y="19"/>
                  </a:lnTo>
                  <a:lnTo>
                    <a:pt x="0" y="18"/>
                  </a:lnTo>
                  <a:lnTo>
                    <a:pt x="2" y="17"/>
                  </a:lnTo>
                  <a:lnTo>
                    <a:pt x="3" y="16"/>
                  </a:lnTo>
                  <a:lnTo>
                    <a:pt x="4" y="16"/>
                  </a:lnTo>
                  <a:lnTo>
                    <a:pt x="5" y="15"/>
                  </a:lnTo>
                  <a:lnTo>
                    <a:pt x="6" y="14"/>
                  </a:lnTo>
                  <a:lnTo>
                    <a:pt x="7" y="13"/>
                  </a:lnTo>
                  <a:lnTo>
                    <a:pt x="8" y="13"/>
                  </a:lnTo>
                  <a:lnTo>
                    <a:pt x="9" y="13"/>
                  </a:lnTo>
                  <a:lnTo>
                    <a:pt x="10" y="13"/>
                  </a:lnTo>
                  <a:lnTo>
                    <a:pt x="11" y="13"/>
                  </a:lnTo>
                  <a:lnTo>
                    <a:pt x="12" y="13"/>
                  </a:lnTo>
                  <a:lnTo>
                    <a:pt x="13" y="13"/>
                  </a:lnTo>
                  <a:lnTo>
                    <a:pt x="14" y="13"/>
                  </a:lnTo>
                  <a:lnTo>
                    <a:pt x="15" y="12"/>
                  </a:lnTo>
                  <a:lnTo>
                    <a:pt x="15" y="11"/>
                  </a:lnTo>
                  <a:lnTo>
                    <a:pt x="16" y="11"/>
                  </a:lnTo>
                  <a:lnTo>
                    <a:pt x="17" y="11"/>
                  </a:lnTo>
                  <a:lnTo>
                    <a:pt x="18" y="11"/>
                  </a:lnTo>
                  <a:lnTo>
                    <a:pt x="19" y="12"/>
                  </a:lnTo>
                  <a:lnTo>
                    <a:pt x="20" y="12"/>
                  </a:lnTo>
                  <a:lnTo>
                    <a:pt x="21" y="13"/>
                  </a:lnTo>
                  <a:lnTo>
                    <a:pt x="22" y="13"/>
                  </a:lnTo>
                  <a:lnTo>
                    <a:pt x="23" y="13"/>
                  </a:lnTo>
                  <a:lnTo>
                    <a:pt x="24" y="12"/>
                  </a:lnTo>
                  <a:lnTo>
                    <a:pt x="25" y="12"/>
                  </a:lnTo>
                  <a:lnTo>
                    <a:pt x="25" y="11"/>
                  </a:lnTo>
                  <a:lnTo>
                    <a:pt x="25" y="10"/>
                  </a:lnTo>
                  <a:lnTo>
                    <a:pt x="26" y="9"/>
                  </a:lnTo>
                  <a:lnTo>
                    <a:pt x="26" y="8"/>
                  </a:lnTo>
                  <a:lnTo>
                    <a:pt x="27" y="8"/>
                  </a:lnTo>
                  <a:lnTo>
                    <a:pt x="27" y="7"/>
                  </a:lnTo>
                  <a:lnTo>
                    <a:pt x="28" y="7"/>
                  </a:lnTo>
                  <a:lnTo>
                    <a:pt x="28" y="6"/>
                  </a:lnTo>
                  <a:lnTo>
                    <a:pt x="29" y="5"/>
                  </a:lnTo>
                  <a:lnTo>
                    <a:pt x="29" y="4"/>
                  </a:lnTo>
                  <a:lnTo>
                    <a:pt x="30" y="3"/>
                  </a:lnTo>
                  <a:lnTo>
                    <a:pt x="30" y="2"/>
                  </a:lnTo>
                  <a:lnTo>
                    <a:pt x="31" y="1"/>
                  </a:lnTo>
                  <a:lnTo>
                    <a:pt x="32" y="1"/>
                  </a:lnTo>
                  <a:lnTo>
                    <a:pt x="33" y="0"/>
                  </a:lnTo>
                  <a:lnTo>
                    <a:pt x="33" y="1"/>
                  </a:lnTo>
                  <a:lnTo>
                    <a:pt x="34" y="1"/>
                  </a:lnTo>
                  <a:lnTo>
                    <a:pt x="34" y="2"/>
                  </a:lnTo>
                  <a:lnTo>
                    <a:pt x="35" y="3"/>
                  </a:lnTo>
                  <a:lnTo>
                    <a:pt x="36" y="4"/>
                  </a:lnTo>
                  <a:lnTo>
                    <a:pt x="36" y="5"/>
                  </a:lnTo>
                  <a:lnTo>
                    <a:pt x="37" y="5"/>
                  </a:lnTo>
                  <a:lnTo>
                    <a:pt x="38" y="5"/>
                  </a:lnTo>
                  <a:lnTo>
                    <a:pt x="39" y="5"/>
                  </a:lnTo>
                  <a:lnTo>
                    <a:pt x="40" y="5"/>
                  </a:lnTo>
                  <a:lnTo>
                    <a:pt x="40" y="4"/>
                  </a:lnTo>
                  <a:lnTo>
                    <a:pt x="41" y="4"/>
                  </a:lnTo>
                  <a:lnTo>
                    <a:pt x="41" y="3"/>
                  </a:lnTo>
                  <a:lnTo>
                    <a:pt x="42" y="3"/>
                  </a:lnTo>
                  <a:lnTo>
                    <a:pt x="44" y="2"/>
                  </a:lnTo>
                  <a:lnTo>
                    <a:pt x="45" y="2"/>
                  </a:lnTo>
                  <a:lnTo>
                    <a:pt x="46" y="1"/>
                  </a:lnTo>
                  <a:lnTo>
                    <a:pt x="47" y="1"/>
                  </a:lnTo>
                  <a:lnTo>
                    <a:pt x="48" y="1"/>
                  </a:lnTo>
                  <a:close/>
                </a:path>
              </a:pathLst>
            </a:custGeom>
            <a:solidFill>
              <a:srgbClr val="ff0000"/>
            </a:solidFill>
            <a:ln w="0">
              <a:noFill/>
            </a:ln>
          </p:spPr>
          <p:style>
            <a:lnRef idx="0"/>
            <a:fillRef idx="0"/>
            <a:effectRef idx="0"/>
            <a:fontRef idx="minor"/>
          </p:style>
        </p:sp>
        <p:sp>
          <p:nvSpPr>
            <p:cNvPr id="360" name="Freeform 65"/>
            <p:cNvSpPr/>
            <p:nvPr/>
          </p:nvSpPr>
          <p:spPr>
            <a:xfrm>
              <a:off x="1928160" y="2742840"/>
              <a:ext cx="388080" cy="220680"/>
            </a:xfrm>
            <a:custGeom>
              <a:avLst/>
              <a:gdLst/>
              <a:ahLst/>
              <a:rect l="l" t="t" r="r" b="b"/>
              <a:pathLst>
                <a:path w="51" h="29">
                  <a:moveTo>
                    <a:pt x="48" y="1"/>
                  </a:moveTo>
                  <a:lnTo>
                    <a:pt x="48" y="2"/>
                  </a:lnTo>
                  <a:lnTo>
                    <a:pt x="47" y="2"/>
                  </a:lnTo>
                  <a:lnTo>
                    <a:pt x="47" y="3"/>
                  </a:lnTo>
                  <a:lnTo>
                    <a:pt x="47" y="4"/>
                  </a:lnTo>
                  <a:lnTo>
                    <a:pt x="48" y="5"/>
                  </a:lnTo>
                  <a:lnTo>
                    <a:pt x="48" y="6"/>
                  </a:lnTo>
                  <a:lnTo>
                    <a:pt x="49" y="6"/>
                  </a:lnTo>
                  <a:lnTo>
                    <a:pt x="50" y="6"/>
                  </a:lnTo>
                  <a:lnTo>
                    <a:pt x="50" y="7"/>
                  </a:lnTo>
                  <a:lnTo>
                    <a:pt x="51" y="7"/>
                  </a:lnTo>
                  <a:lnTo>
                    <a:pt x="49" y="9"/>
                  </a:lnTo>
                  <a:lnTo>
                    <a:pt x="48" y="10"/>
                  </a:lnTo>
                  <a:lnTo>
                    <a:pt x="47" y="10"/>
                  </a:lnTo>
                  <a:lnTo>
                    <a:pt x="47" y="11"/>
                  </a:lnTo>
                  <a:lnTo>
                    <a:pt x="46" y="11"/>
                  </a:lnTo>
                  <a:lnTo>
                    <a:pt x="45" y="12"/>
                  </a:lnTo>
                  <a:lnTo>
                    <a:pt x="44" y="12"/>
                  </a:lnTo>
                  <a:lnTo>
                    <a:pt x="44" y="13"/>
                  </a:lnTo>
                  <a:lnTo>
                    <a:pt x="43" y="13"/>
                  </a:lnTo>
                  <a:lnTo>
                    <a:pt x="42" y="13"/>
                  </a:lnTo>
                  <a:lnTo>
                    <a:pt x="41" y="13"/>
                  </a:lnTo>
                  <a:lnTo>
                    <a:pt x="40" y="13"/>
                  </a:lnTo>
                  <a:lnTo>
                    <a:pt x="39" y="14"/>
                  </a:lnTo>
                  <a:lnTo>
                    <a:pt x="39" y="15"/>
                  </a:lnTo>
                  <a:lnTo>
                    <a:pt x="39" y="16"/>
                  </a:lnTo>
                  <a:lnTo>
                    <a:pt x="38" y="16"/>
                  </a:lnTo>
                  <a:lnTo>
                    <a:pt x="37" y="17"/>
                  </a:lnTo>
                  <a:lnTo>
                    <a:pt x="37" y="18"/>
                  </a:lnTo>
                  <a:lnTo>
                    <a:pt x="36" y="19"/>
                  </a:lnTo>
                  <a:lnTo>
                    <a:pt x="35" y="19"/>
                  </a:lnTo>
                  <a:lnTo>
                    <a:pt x="34" y="19"/>
                  </a:lnTo>
                  <a:lnTo>
                    <a:pt x="33" y="19"/>
                  </a:lnTo>
                  <a:lnTo>
                    <a:pt x="32" y="18"/>
                  </a:lnTo>
                  <a:lnTo>
                    <a:pt x="32" y="19"/>
                  </a:lnTo>
                  <a:lnTo>
                    <a:pt x="31" y="19"/>
                  </a:lnTo>
                  <a:lnTo>
                    <a:pt x="30" y="19"/>
                  </a:lnTo>
                  <a:lnTo>
                    <a:pt x="30" y="20"/>
                  </a:lnTo>
                  <a:lnTo>
                    <a:pt x="29" y="20"/>
                  </a:lnTo>
                  <a:lnTo>
                    <a:pt x="28" y="19"/>
                  </a:lnTo>
                  <a:lnTo>
                    <a:pt x="29" y="18"/>
                  </a:lnTo>
                  <a:lnTo>
                    <a:pt x="28" y="17"/>
                  </a:lnTo>
                  <a:lnTo>
                    <a:pt x="28" y="16"/>
                  </a:lnTo>
                  <a:lnTo>
                    <a:pt x="27" y="16"/>
                  </a:lnTo>
                  <a:lnTo>
                    <a:pt x="26" y="16"/>
                  </a:lnTo>
                  <a:lnTo>
                    <a:pt x="26" y="15"/>
                  </a:lnTo>
                  <a:lnTo>
                    <a:pt x="25" y="15"/>
                  </a:lnTo>
                  <a:lnTo>
                    <a:pt x="24" y="14"/>
                  </a:lnTo>
                  <a:lnTo>
                    <a:pt x="23" y="15"/>
                  </a:lnTo>
                  <a:lnTo>
                    <a:pt x="23" y="16"/>
                  </a:lnTo>
                  <a:lnTo>
                    <a:pt x="22" y="16"/>
                  </a:lnTo>
                  <a:lnTo>
                    <a:pt x="22" y="17"/>
                  </a:lnTo>
                  <a:lnTo>
                    <a:pt x="21" y="18"/>
                  </a:lnTo>
                  <a:lnTo>
                    <a:pt x="20" y="19"/>
                  </a:lnTo>
                  <a:lnTo>
                    <a:pt x="20" y="21"/>
                  </a:lnTo>
                  <a:lnTo>
                    <a:pt x="19" y="23"/>
                  </a:lnTo>
                  <a:lnTo>
                    <a:pt x="19" y="24"/>
                  </a:lnTo>
                  <a:lnTo>
                    <a:pt x="18" y="25"/>
                  </a:lnTo>
                  <a:lnTo>
                    <a:pt x="17" y="26"/>
                  </a:lnTo>
                  <a:lnTo>
                    <a:pt x="17" y="28"/>
                  </a:lnTo>
                  <a:lnTo>
                    <a:pt x="15" y="29"/>
                  </a:lnTo>
                  <a:lnTo>
                    <a:pt x="14" y="29"/>
                  </a:lnTo>
                  <a:lnTo>
                    <a:pt x="13" y="29"/>
                  </a:lnTo>
                  <a:lnTo>
                    <a:pt x="12" y="28"/>
                  </a:lnTo>
                  <a:lnTo>
                    <a:pt x="11" y="27"/>
                  </a:lnTo>
                  <a:lnTo>
                    <a:pt x="10" y="27"/>
                  </a:lnTo>
                  <a:lnTo>
                    <a:pt x="9" y="27"/>
                  </a:lnTo>
                  <a:lnTo>
                    <a:pt x="8" y="27"/>
                  </a:lnTo>
                  <a:lnTo>
                    <a:pt x="7" y="27"/>
                  </a:lnTo>
                  <a:lnTo>
                    <a:pt x="6" y="27"/>
                  </a:lnTo>
                  <a:lnTo>
                    <a:pt x="5" y="27"/>
                  </a:lnTo>
                  <a:lnTo>
                    <a:pt x="5" y="26"/>
                  </a:lnTo>
                  <a:lnTo>
                    <a:pt x="4" y="25"/>
                  </a:lnTo>
                  <a:lnTo>
                    <a:pt x="3" y="25"/>
                  </a:lnTo>
                  <a:lnTo>
                    <a:pt x="3" y="26"/>
                  </a:lnTo>
                  <a:lnTo>
                    <a:pt x="2" y="26"/>
                  </a:lnTo>
                  <a:lnTo>
                    <a:pt x="1" y="26"/>
                  </a:lnTo>
                  <a:lnTo>
                    <a:pt x="0" y="26"/>
                  </a:lnTo>
                  <a:lnTo>
                    <a:pt x="0" y="25"/>
                  </a:lnTo>
                  <a:lnTo>
                    <a:pt x="1" y="24"/>
                  </a:lnTo>
                  <a:lnTo>
                    <a:pt x="2" y="24"/>
                  </a:lnTo>
                  <a:lnTo>
                    <a:pt x="3" y="24"/>
                  </a:lnTo>
                  <a:lnTo>
                    <a:pt x="3" y="23"/>
                  </a:lnTo>
                  <a:lnTo>
                    <a:pt x="4" y="22"/>
                  </a:lnTo>
                  <a:lnTo>
                    <a:pt x="5" y="21"/>
                  </a:lnTo>
                  <a:lnTo>
                    <a:pt x="3" y="20"/>
                  </a:lnTo>
                  <a:lnTo>
                    <a:pt x="2" y="19"/>
                  </a:lnTo>
                  <a:lnTo>
                    <a:pt x="1" y="19"/>
                  </a:lnTo>
                  <a:lnTo>
                    <a:pt x="0" y="18"/>
                  </a:lnTo>
                  <a:lnTo>
                    <a:pt x="2" y="17"/>
                  </a:lnTo>
                  <a:lnTo>
                    <a:pt x="3" y="16"/>
                  </a:lnTo>
                  <a:lnTo>
                    <a:pt x="4" y="16"/>
                  </a:lnTo>
                  <a:lnTo>
                    <a:pt x="5" y="15"/>
                  </a:lnTo>
                  <a:lnTo>
                    <a:pt x="6" y="14"/>
                  </a:lnTo>
                  <a:lnTo>
                    <a:pt x="7" y="13"/>
                  </a:lnTo>
                  <a:lnTo>
                    <a:pt x="8" y="13"/>
                  </a:lnTo>
                  <a:lnTo>
                    <a:pt x="9" y="13"/>
                  </a:lnTo>
                  <a:lnTo>
                    <a:pt x="10" y="13"/>
                  </a:lnTo>
                  <a:lnTo>
                    <a:pt x="11" y="13"/>
                  </a:lnTo>
                  <a:lnTo>
                    <a:pt x="12" y="13"/>
                  </a:lnTo>
                  <a:lnTo>
                    <a:pt x="13" y="13"/>
                  </a:lnTo>
                  <a:lnTo>
                    <a:pt x="14" y="13"/>
                  </a:lnTo>
                  <a:lnTo>
                    <a:pt x="15" y="12"/>
                  </a:lnTo>
                  <a:lnTo>
                    <a:pt x="15" y="11"/>
                  </a:lnTo>
                  <a:lnTo>
                    <a:pt x="16" y="11"/>
                  </a:lnTo>
                  <a:lnTo>
                    <a:pt x="17" y="11"/>
                  </a:lnTo>
                  <a:lnTo>
                    <a:pt x="18" y="11"/>
                  </a:lnTo>
                  <a:lnTo>
                    <a:pt x="19" y="12"/>
                  </a:lnTo>
                  <a:lnTo>
                    <a:pt x="20" y="12"/>
                  </a:lnTo>
                  <a:lnTo>
                    <a:pt x="21" y="13"/>
                  </a:lnTo>
                  <a:lnTo>
                    <a:pt x="22" y="13"/>
                  </a:lnTo>
                  <a:lnTo>
                    <a:pt x="23" y="13"/>
                  </a:lnTo>
                  <a:lnTo>
                    <a:pt x="24" y="12"/>
                  </a:lnTo>
                  <a:lnTo>
                    <a:pt x="25" y="12"/>
                  </a:lnTo>
                  <a:lnTo>
                    <a:pt x="25" y="11"/>
                  </a:lnTo>
                  <a:lnTo>
                    <a:pt x="25" y="10"/>
                  </a:lnTo>
                  <a:lnTo>
                    <a:pt x="26" y="9"/>
                  </a:lnTo>
                  <a:lnTo>
                    <a:pt x="26" y="8"/>
                  </a:lnTo>
                  <a:lnTo>
                    <a:pt x="27" y="8"/>
                  </a:lnTo>
                  <a:lnTo>
                    <a:pt x="27" y="7"/>
                  </a:lnTo>
                  <a:lnTo>
                    <a:pt x="28" y="7"/>
                  </a:lnTo>
                  <a:lnTo>
                    <a:pt x="28" y="6"/>
                  </a:lnTo>
                  <a:lnTo>
                    <a:pt x="29" y="5"/>
                  </a:lnTo>
                  <a:lnTo>
                    <a:pt x="29" y="4"/>
                  </a:lnTo>
                  <a:lnTo>
                    <a:pt x="30" y="3"/>
                  </a:lnTo>
                  <a:lnTo>
                    <a:pt x="30" y="2"/>
                  </a:lnTo>
                  <a:lnTo>
                    <a:pt x="31" y="1"/>
                  </a:lnTo>
                  <a:lnTo>
                    <a:pt x="32" y="1"/>
                  </a:lnTo>
                  <a:lnTo>
                    <a:pt x="33" y="0"/>
                  </a:lnTo>
                  <a:lnTo>
                    <a:pt x="33" y="1"/>
                  </a:lnTo>
                  <a:lnTo>
                    <a:pt x="34" y="1"/>
                  </a:lnTo>
                  <a:lnTo>
                    <a:pt x="34" y="2"/>
                  </a:lnTo>
                  <a:lnTo>
                    <a:pt x="35" y="3"/>
                  </a:lnTo>
                  <a:lnTo>
                    <a:pt x="36" y="4"/>
                  </a:lnTo>
                  <a:lnTo>
                    <a:pt x="36" y="5"/>
                  </a:lnTo>
                  <a:lnTo>
                    <a:pt x="37" y="5"/>
                  </a:lnTo>
                  <a:lnTo>
                    <a:pt x="38" y="5"/>
                  </a:lnTo>
                  <a:lnTo>
                    <a:pt x="39" y="5"/>
                  </a:lnTo>
                  <a:lnTo>
                    <a:pt x="40" y="5"/>
                  </a:lnTo>
                  <a:lnTo>
                    <a:pt x="40" y="4"/>
                  </a:lnTo>
                  <a:lnTo>
                    <a:pt x="41" y="4"/>
                  </a:lnTo>
                  <a:lnTo>
                    <a:pt x="41" y="3"/>
                  </a:lnTo>
                  <a:lnTo>
                    <a:pt x="42" y="3"/>
                  </a:lnTo>
                  <a:lnTo>
                    <a:pt x="44" y="2"/>
                  </a:lnTo>
                  <a:lnTo>
                    <a:pt x="45" y="2"/>
                  </a:lnTo>
                  <a:lnTo>
                    <a:pt x="46" y="1"/>
                  </a:lnTo>
                  <a:lnTo>
                    <a:pt x="47" y="1"/>
                  </a:lnTo>
                  <a:lnTo>
                    <a:pt x="48" y="1"/>
                  </a:lnTo>
                  <a:close/>
                </a:path>
              </a:pathLst>
            </a:custGeom>
            <a:noFill/>
            <a:ln w="1">
              <a:solidFill>
                <a:srgbClr val="d3d3d3"/>
              </a:solidFill>
            </a:ln>
          </p:spPr>
          <p:style>
            <a:lnRef idx="0"/>
            <a:fillRef idx="0"/>
            <a:effectRef idx="0"/>
            <a:fontRef idx="minor"/>
          </p:style>
        </p:sp>
        <p:sp>
          <p:nvSpPr>
            <p:cNvPr id="361" name="Freeform 66"/>
            <p:cNvSpPr/>
            <p:nvPr/>
          </p:nvSpPr>
          <p:spPr>
            <a:xfrm>
              <a:off x="1935720" y="2445840"/>
              <a:ext cx="388080" cy="319680"/>
            </a:xfrm>
            <a:custGeom>
              <a:avLst/>
              <a:gdLst/>
              <a:ahLst/>
              <a:rect l="l" t="t" r="r" b="b"/>
              <a:pathLst>
                <a:path w="51" h="42">
                  <a:moveTo>
                    <a:pt x="34" y="0"/>
                  </a:moveTo>
                  <a:lnTo>
                    <a:pt x="35" y="0"/>
                  </a:lnTo>
                  <a:lnTo>
                    <a:pt x="36" y="0"/>
                  </a:lnTo>
                  <a:lnTo>
                    <a:pt x="37" y="0"/>
                  </a:lnTo>
                  <a:lnTo>
                    <a:pt x="38" y="0"/>
                  </a:lnTo>
                  <a:lnTo>
                    <a:pt x="39" y="1"/>
                  </a:lnTo>
                  <a:lnTo>
                    <a:pt x="38" y="2"/>
                  </a:lnTo>
                  <a:lnTo>
                    <a:pt x="38" y="3"/>
                  </a:lnTo>
                  <a:lnTo>
                    <a:pt x="39" y="3"/>
                  </a:lnTo>
                  <a:lnTo>
                    <a:pt x="39" y="4"/>
                  </a:lnTo>
                  <a:lnTo>
                    <a:pt x="40" y="4"/>
                  </a:lnTo>
                  <a:lnTo>
                    <a:pt x="41" y="4"/>
                  </a:lnTo>
                  <a:lnTo>
                    <a:pt x="42" y="4"/>
                  </a:lnTo>
                  <a:lnTo>
                    <a:pt x="43" y="4"/>
                  </a:lnTo>
                  <a:lnTo>
                    <a:pt x="44" y="4"/>
                  </a:lnTo>
                  <a:lnTo>
                    <a:pt x="45" y="4"/>
                  </a:lnTo>
                  <a:lnTo>
                    <a:pt x="46" y="5"/>
                  </a:lnTo>
                  <a:lnTo>
                    <a:pt x="47" y="5"/>
                  </a:lnTo>
                  <a:lnTo>
                    <a:pt x="48" y="5"/>
                  </a:lnTo>
                  <a:lnTo>
                    <a:pt x="49" y="5"/>
                  </a:lnTo>
                  <a:lnTo>
                    <a:pt x="50" y="5"/>
                  </a:lnTo>
                  <a:lnTo>
                    <a:pt x="51" y="5"/>
                  </a:lnTo>
                  <a:lnTo>
                    <a:pt x="51" y="6"/>
                  </a:lnTo>
                  <a:lnTo>
                    <a:pt x="50" y="7"/>
                  </a:lnTo>
                  <a:lnTo>
                    <a:pt x="50" y="9"/>
                  </a:lnTo>
                  <a:lnTo>
                    <a:pt x="49" y="10"/>
                  </a:lnTo>
                  <a:lnTo>
                    <a:pt x="48" y="11"/>
                  </a:lnTo>
                  <a:lnTo>
                    <a:pt x="48" y="12"/>
                  </a:lnTo>
                  <a:lnTo>
                    <a:pt x="47" y="12"/>
                  </a:lnTo>
                  <a:lnTo>
                    <a:pt x="47" y="13"/>
                  </a:lnTo>
                  <a:lnTo>
                    <a:pt x="47" y="14"/>
                  </a:lnTo>
                  <a:lnTo>
                    <a:pt x="46" y="14"/>
                  </a:lnTo>
                  <a:lnTo>
                    <a:pt x="46" y="15"/>
                  </a:lnTo>
                  <a:lnTo>
                    <a:pt x="45" y="15"/>
                  </a:lnTo>
                  <a:lnTo>
                    <a:pt x="45" y="16"/>
                  </a:lnTo>
                  <a:lnTo>
                    <a:pt x="44" y="16"/>
                  </a:lnTo>
                  <a:lnTo>
                    <a:pt x="43" y="17"/>
                  </a:lnTo>
                  <a:lnTo>
                    <a:pt x="43" y="18"/>
                  </a:lnTo>
                  <a:lnTo>
                    <a:pt x="42" y="18"/>
                  </a:lnTo>
                  <a:lnTo>
                    <a:pt x="41" y="18"/>
                  </a:lnTo>
                  <a:lnTo>
                    <a:pt x="40" y="17"/>
                  </a:lnTo>
                  <a:lnTo>
                    <a:pt x="39" y="17"/>
                  </a:lnTo>
                  <a:lnTo>
                    <a:pt x="38" y="16"/>
                  </a:lnTo>
                  <a:lnTo>
                    <a:pt x="37" y="16"/>
                  </a:lnTo>
                  <a:lnTo>
                    <a:pt x="36" y="17"/>
                  </a:lnTo>
                  <a:lnTo>
                    <a:pt x="35" y="18"/>
                  </a:lnTo>
                  <a:lnTo>
                    <a:pt x="34" y="19"/>
                  </a:lnTo>
                  <a:lnTo>
                    <a:pt x="33" y="19"/>
                  </a:lnTo>
                  <a:lnTo>
                    <a:pt x="32" y="19"/>
                  </a:lnTo>
                  <a:lnTo>
                    <a:pt x="32" y="18"/>
                  </a:lnTo>
                  <a:lnTo>
                    <a:pt x="31" y="18"/>
                  </a:lnTo>
                  <a:lnTo>
                    <a:pt x="31" y="19"/>
                  </a:lnTo>
                  <a:lnTo>
                    <a:pt x="30" y="19"/>
                  </a:lnTo>
                  <a:lnTo>
                    <a:pt x="30" y="20"/>
                  </a:lnTo>
                  <a:lnTo>
                    <a:pt x="29" y="20"/>
                  </a:lnTo>
                  <a:lnTo>
                    <a:pt x="28" y="21"/>
                  </a:lnTo>
                  <a:lnTo>
                    <a:pt x="28" y="22"/>
                  </a:lnTo>
                  <a:lnTo>
                    <a:pt x="27" y="22"/>
                  </a:lnTo>
                  <a:lnTo>
                    <a:pt x="27" y="23"/>
                  </a:lnTo>
                  <a:lnTo>
                    <a:pt x="26" y="23"/>
                  </a:lnTo>
                  <a:lnTo>
                    <a:pt x="26" y="24"/>
                  </a:lnTo>
                  <a:lnTo>
                    <a:pt x="25" y="24"/>
                  </a:lnTo>
                  <a:lnTo>
                    <a:pt x="24" y="25"/>
                  </a:lnTo>
                  <a:lnTo>
                    <a:pt x="24" y="26"/>
                  </a:lnTo>
                  <a:lnTo>
                    <a:pt x="24" y="27"/>
                  </a:lnTo>
                  <a:lnTo>
                    <a:pt x="24" y="28"/>
                  </a:lnTo>
                  <a:lnTo>
                    <a:pt x="25" y="28"/>
                  </a:lnTo>
                  <a:lnTo>
                    <a:pt x="25" y="29"/>
                  </a:lnTo>
                  <a:lnTo>
                    <a:pt x="25" y="30"/>
                  </a:lnTo>
                  <a:lnTo>
                    <a:pt x="26" y="30"/>
                  </a:lnTo>
                  <a:lnTo>
                    <a:pt x="26" y="31"/>
                  </a:lnTo>
                  <a:lnTo>
                    <a:pt x="25" y="31"/>
                  </a:lnTo>
                  <a:lnTo>
                    <a:pt x="25" y="32"/>
                  </a:lnTo>
                  <a:lnTo>
                    <a:pt x="24" y="33"/>
                  </a:lnTo>
                  <a:lnTo>
                    <a:pt x="23" y="33"/>
                  </a:lnTo>
                  <a:lnTo>
                    <a:pt x="22" y="33"/>
                  </a:lnTo>
                  <a:lnTo>
                    <a:pt x="21" y="33"/>
                  </a:lnTo>
                  <a:lnTo>
                    <a:pt x="20" y="33"/>
                  </a:lnTo>
                  <a:lnTo>
                    <a:pt x="19" y="34"/>
                  </a:lnTo>
                  <a:lnTo>
                    <a:pt x="18" y="35"/>
                  </a:lnTo>
                  <a:lnTo>
                    <a:pt x="17" y="35"/>
                  </a:lnTo>
                  <a:lnTo>
                    <a:pt x="17" y="36"/>
                  </a:lnTo>
                  <a:lnTo>
                    <a:pt x="17" y="37"/>
                  </a:lnTo>
                  <a:lnTo>
                    <a:pt x="16" y="37"/>
                  </a:lnTo>
                  <a:lnTo>
                    <a:pt x="16" y="38"/>
                  </a:lnTo>
                  <a:lnTo>
                    <a:pt x="15" y="38"/>
                  </a:lnTo>
                  <a:lnTo>
                    <a:pt x="15" y="39"/>
                  </a:lnTo>
                  <a:lnTo>
                    <a:pt x="14" y="39"/>
                  </a:lnTo>
                  <a:lnTo>
                    <a:pt x="14" y="40"/>
                  </a:lnTo>
                  <a:lnTo>
                    <a:pt x="13" y="40"/>
                  </a:lnTo>
                  <a:lnTo>
                    <a:pt x="12" y="41"/>
                  </a:lnTo>
                  <a:lnTo>
                    <a:pt x="11" y="41"/>
                  </a:lnTo>
                  <a:lnTo>
                    <a:pt x="10" y="41"/>
                  </a:lnTo>
                  <a:lnTo>
                    <a:pt x="8" y="42"/>
                  </a:lnTo>
                  <a:lnTo>
                    <a:pt x="7" y="42"/>
                  </a:lnTo>
                  <a:lnTo>
                    <a:pt x="6" y="42"/>
                  </a:lnTo>
                  <a:lnTo>
                    <a:pt x="3" y="41"/>
                  </a:lnTo>
                  <a:lnTo>
                    <a:pt x="3" y="40"/>
                  </a:lnTo>
                  <a:lnTo>
                    <a:pt x="3" y="39"/>
                  </a:lnTo>
                  <a:lnTo>
                    <a:pt x="3" y="38"/>
                  </a:lnTo>
                  <a:lnTo>
                    <a:pt x="3" y="37"/>
                  </a:lnTo>
                  <a:lnTo>
                    <a:pt x="2" y="37"/>
                  </a:lnTo>
                  <a:lnTo>
                    <a:pt x="2" y="36"/>
                  </a:lnTo>
                  <a:lnTo>
                    <a:pt x="1" y="36"/>
                  </a:lnTo>
                  <a:lnTo>
                    <a:pt x="1" y="35"/>
                  </a:lnTo>
                  <a:lnTo>
                    <a:pt x="0" y="34"/>
                  </a:lnTo>
                  <a:lnTo>
                    <a:pt x="0" y="33"/>
                  </a:lnTo>
                  <a:lnTo>
                    <a:pt x="0" y="32"/>
                  </a:lnTo>
                  <a:lnTo>
                    <a:pt x="1" y="31"/>
                  </a:lnTo>
                  <a:lnTo>
                    <a:pt x="1" y="30"/>
                  </a:lnTo>
                  <a:lnTo>
                    <a:pt x="2" y="28"/>
                  </a:lnTo>
                  <a:lnTo>
                    <a:pt x="2" y="27"/>
                  </a:lnTo>
                  <a:lnTo>
                    <a:pt x="2" y="26"/>
                  </a:lnTo>
                  <a:lnTo>
                    <a:pt x="2" y="25"/>
                  </a:lnTo>
                  <a:lnTo>
                    <a:pt x="3" y="24"/>
                  </a:lnTo>
                  <a:lnTo>
                    <a:pt x="4" y="21"/>
                  </a:lnTo>
                  <a:lnTo>
                    <a:pt x="4" y="19"/>
                  </a:lnTo>
                  <a:lnTo>
                    <a:pt x="5" y="18"/>
                  </a:lnTo>
                  <a:lnTo>
                    <a:pt x="5" y="17"/>
                  </a:lnTo>
                  <a:lnTo>
                    <a:pt x="5" y="16"/>
                  </a:lnTo>
                  <a:lnTo>
                    <a:pt x="6" y="16"/>
                  </a:lnTo>
                  <a:lnTo>
                    <a:pt x="8" y="16"/>
                  </a:lnTo>
                  <a:lnTo>
                    <a:pt x="9" y="15"/>
                  </a:lnTo>
                  <a:lnTo>
                    <a:pt x="11" y="15"/>
                  </a:lnTo>
                  <a:lnTo>
                    <a:pt x="12" y="15"/>
                  </a:lnTo>
                  <a:lnTo>
                    <a:pt x="13" y="15"/>
                  </a:lnTo>
                  <a:lnTo>
                    <a:pt x="14" y="14"/>
                  </a:lnTo>
                  <a:lnTo>
                    <a:pt x="16" y="13"/>
                  </a:lnTo>
                  <a:lnTo>
                    <a:pt x="17" y="12"/>
                  </a:lnTo>
                  <a:lnTo>
                    <a:pt x="18" y="11"/>
                  </a:lnTo>
                  <a:lnTo>
                    <a:pt x="19" y="10"/>
                  </a:lnTo>
                  <a:lnTo>
                    <a:pt x="19" y="9"/>
                  </a:lnTo>
                  <a:lnTo>
                    <a:pt x="19" y="8"/>
                  </a:lnTo>
                  <a:lnTo>
                    <a:pt x="20" y="7"/>
                  </a:lnTo>
                  <a:lnTo>
                    <a:pt x="20" y="6"/>
                  </a:lnTo>
                  <a:lnTo>
                    <a:pt x="20" y="5"/>
                  </a:lnTo>
                  <a:lnTo>
                    <a:pt x="20" y="4"/>
                  </a:lnTo>
                  <a:lnTo>
                    <a:pt x="21" y="4"/>
                  </a:lnTo>
                  <a:lnTo>
                    <a:pt x="22" y="4"/>
                  </a:lnTo>
                  <a:lnTo>
                    <a:pt x="23" y="4"/>
                  </a:lnTo>
                  <a:lnTo>
                    <a:pt x="24" y="4"/>
                  </a:lnTo>
                  <a:lnTo>
                    <a:pt x="25" y="3"/>
                  </a:lnTo>
                  <a:lnTo>
                    <a:pt x="26" y="2"/>
                  </a:lnTo>
                  <a:lnTo>
                    <a:pt x="27" y="1"/>
                  </a:lnTo>
                  <a:lnTo>
                    <a:pt x="29" y="0"/>
                  </a:lnTo>
                  <a:lnTo>
                    <a:pt x="30" y="0"/>
                  </a:lnTo>
                  <a:lnTo>
                    <a:pt x="31" y="0"/>
                  </a:lnTo>
                  <a:lnTo>
                    <a:pt x="32" y="0"/>
                  </a:lnTo>
                  <a:lnTo>
                    <a:pt x="33" y="0"/>
                  </a:lnTo>
                  <a:lnTo>
                    <a:pt x="34" y="0"/>
                  </a:lnTo>
                  <a:close/>
                </a:path>
              </a:pathLst>
            </a:custGeom>
            <a:solidFill>
              <a:srgbClr val="ff0000"/>
            </a:solidFill>
            <a:ln w="0">
              <a:noFill/>
            </a:ln>
          </p:spPr>
          <p:style>
            <a:lnRef idx="0"/>
            <a:fillRef idx="0"/>
            <a:effectRef idx="0"/>
            <a:fontRef idx="minor"/>
          </p:style>
        </p:sp>
        <p:sp>
          <p:nvSpPr>
            <p:cNvPr id="362" name="Freeform 67"/>
            <p:cNvSpPr/>
            <p:nvPr/>
          </p:nvSpPr>
          <p:spPr>
            <a:xfrm>
              <a:off x="1935720" y="2445840"/>
              <a:ext cx="388080" cy="319680"/>
            </a:xfrm>
            <a:custGeom>
              <a:avLst/>
              <a:gdLst/>
              <a:ahLst/>
              <a:rect l="l" t="t" r="r" b="b"/>
              <a:pathLst>
                <a:path w="51" h="42">
                  <a:moveTo>
                    <a:pt x="34" y="0"/>
                  </a:moveTo>
                  <a:lnTo>
                    <a:pt x="35" y="0"/>
                  </a:lnTo>
                  <a:lnTo>
                    <a:pt x="36" y="0"/>
                  </a:lnTo>
                  <a:lnTo>
                    <a:pt x="37" y="0"/>
                  </a:lnTo>
                  <a:lnTo>
                    <a:pt x="38" y="0"/>
                  </a:lnTo>
                  <a:lnTo>
                    <a:pt x="39" y="1"/>
                  </a:lnTo>
                  <a:lnTo>
                    <a:pt x="38" y="2"/>
                  </a:lnTo>
                  <a:lnTo>
                    <a:pt x="38" y="3"/>
                  </a:lnTo>
                  <a:lnTo>
                    <a:pt x="39" y="3"/>
                  </a:lnTo>
                  <a:lnTo>
                    <a:pt x="39" y="4"/>
                  </a:lnTo>
                  <a:lnTo>
                    <a:pt x="40" y="4"/>
                  </a:lnTo>
                  <a:lnTo>
                    <a:pt x="41" y="4"/>
                  </a:lnTo>
                  <a:lnTo>
                    <a:pt x="42" y="4"/>
                  </a:lnTo>
                  <a:lnTo>
                    <a:pt x="43" y="4"/>
                  </a:lnTo>
                  <a:lnTo>
                    <a:pt x="44" y="4"/>
                  </a:lnTo>
                  <a:lnTo>
                    <a:pt x="45" y="4"/>
                  </a:lnTo>
                  <a:lnTo>
                    <a:pt x="46" y="5"/>
                  </a:lnTo>
                  <a:lnTo>
                    <a:pt x="47" y="5"/>
                  </a:lnTo>
                  <a:lnTo>
                    <a:pt x="48" y="5"/>
                  </a:lnTo>
                  <a:lnTo>
                    <a:pt x="49" y="5"/>
                  </a:lnTo>
                  <a:lnTo>
                    <a:pt x="50" y="5"/>
                  </a:lnTo>
                  <a:lnTo>
                    <a:pt x="51" y="5"/>
                  </a:lnTo>
                  <a:lnTo>
                    <a:pt x="51" y="6"/>
                  </a:lnTo>
                  <a:lnTo>
                    <a:pt x="50" y="7"/>
                  </a:lnTo>
                  <a:lnTo>
                    <a:pt x="50" y="9"/>
                  </a:lnTo>
                  <a:lnTo>
                    <a:pt x="49" y="10"/>
                  </a:lnTo>
                  <a:lnTo>
                    <a:pt x="48" y="11"/>
                  </a:lnTo>
                  <a:lnTo>
                    <a:pt x="48" y="12"/>
                  </a:lnTo>
                  <a:lnTo>
                    <a:pt x="47" y="12"/>
                  </a:lnTo>
                  <a:lnTo>
                    <a:pt x="47" y="13"/>
                  </a:lnTo>
                  <a:lnTo>
                    <a:pt x="47" y="14"/>
                  </a:lnTo>
                  <a:lnTo>
                    <a:pt x="46" y="14"/>
                  </a:lnTo>
                  <a:lnTo>
                    <a:pt x="46" y="15"/>
                  </a:lnTo>
                  <a:lnTo>
                    <a:pt x="45" y="15"/>
                  </a:lnTo>
                  <a:lnTo>
                    <a:pt x="45" y="16"/>
                  </a:lnTo>
                  <a:lnTo>
                    <a:pt x="44" y="16"/>
                  </a:lnTo>
                  <a:lnTo>
                    <a:pt x="43" y="17"/>
                  </a:lnTo>
                  <a:lnTo>
                    <a:pt x="43" y="18"/>
                  </a:lnTo>
                  <a:lnTo>
                    <a:pt x="42" y="18"/>
                  </a:lnTo>
                  <a:lnTo>
                    <a:pt x="41" y="18"/>
                  </a:lnTo>
                  <a:lnTo>
                    <a:pt x="40" y="17"/>
                  </a:lnTo>
                  <a:lnTo>
                    <a:pt x="39" y="17"/>
                  </a:lnTo>
                  <a:lnTo>
                    <a:pt x="38" y="16"/>
                  </a:lnTo>
                  <a:lnTo>
                    <a:pt x="37" y="16"/>
                  </a:lnTo>
                  <a:lnTo>
                    <a:pt x="36" y="17"/>
                  </a:lnTo>
                  <a:lnTo>
                    <a:pt x="35" y="18"/>
                  </a:lnTo>
                  <a:lnTo>
                    <a:pt x="34" y="19"/>
                  </a:lnTo>
                  <a:lnTo>
                    <a:pt x="33" y="19"/>
                  </a:lnTo>
                  <a:lnTo>
                    <a:pt x="32" y="19"/>
                  </a:lnTo>
                  <a:lnTo>
                    <a:pt x="32" y="18"/>
                  </a:lnTo>
                  <a:lnTo>
                    <a:pt x="31" y="18"/>
                  </a:lnTo>
                  <a:lnTo>
                    <a:pt x="31" y="19"/>
                  </a:lnTo>
                  <a:lnTo>
                    <a:pt x="30" y="19"/>
                  </a:lnTo>
                  <a:lnTo>
                    <a:pt x="30" y="20"/>
                  </a:lnTo>
                  <a:lnTo>
                    <a:pt x="29" y="20"/>
                  </a:lnTo>
                  <a:lnTo>
                    <a:pt x="28" y="21"/>
                  </a:lnTo>
                  <a:lnTo>
                    <a:pt x="28" y="22"/>
                  </a:lnTo>
                  <a:lnTo>
                    <a:pt x="27" y="22"/>
                  </a:lnTo>
                  <a:lnTo>
                    <a:pt x="27" y="23"/>
                  </a:lnTo>
                  <a:lnTo>
                    <a:pt x="26" y="23"/>
                  </a:lnTo>
                  <a:lnTo>
                    <a:pt x="26" y="24"/>
                  </a:lnTo>
                  <a:lnTo>
                    <a:pt x="25" y="24"/>
                  </a:lnTo>
                  <a:lnTo>
                    <a:pt x="24" y="25"/>
                  </a:lnTo>
                  <a:lnTo>
                    <a:pt x="24" y="26"/>
                  </a:lnTo>
                  <a:lnTo>
                    <a:pt x="24" y="27"/>
                  </a:lnTo>
                  <a:lnTo>
                    <a:pt x="24" y="28"/>
                  </a:lnTo>
                  <a:lnTo>
                    <a:pt x="25" y="28"/>
                  </a:lnTo>
                  <a:lnTo>
                    <a:pt x="25" y="29"/>
                  </a:lnTo>
                  <a:lnTo>
                    <a:pt x="25" y="30"/>
                  </a:lnTo>
                  <a:lnTo>
                    <a:pt x="26" y="30"/>
                  </a:lnTo>
                  <a:lnTo>
                    <a:pt x="26" y="31"/>
                  </a:lnTo>
                  <a:lnTo>
                    <a:pt x="25" y="31"/>
                  </a:lnTo>
                  <a:lnTo>
                    <a:pt x="25" y="32"/>
                  </a:lnTo>
                  <a:lnTo>
                    <a:pt x="24" y="33"/>
                  </a:lnTo>
                  <a:lnTo>
                    <a:pt x="23" y="33"/>
                  </a:lnTo>
                  <a:lnTo>
                    <a:pt x="22" y="33"/>
                  </a:lnTo>
                  <a:lnTo>
                    <a:pt x="21" y="33"/>
                  </a:lnTo>
                  <a:lnTo>
                    <a:pt x="20" y="33"/>
                  </a:lnTo>
                  <a:lnTo>
                    <a:pt x="19" y="34"/>
                  </a:lnTo>
                  <a:lnTo>
                    <a:pt x="18" y="35"/>
                  </a:lnTo>
                  <a:lnTo>
                    <a:pt x="17" y="35"/>
                  </a:lnTo>
                  <a:lnTo>
                    <a:pt x="17" y="36"/>
                  </a:lnTo>
                  <a:lnTo>
                    <a:pt x="17" y="37"/>
                  </a:lnTo>
                  <a:lnTo>
                    <a:pt x="16" y="37"/>
                  </a:lnTo>
                  <a:lnTo>
                    <a:pt x="16" y="38"/>
                  </a:lnTo>
                  <a:lnTo>
                    <a:pt x="15" y="38"/>
                  </a:lnTo>
                  <a:lnTo>
                    <a:pt x="15" y="39"/>
                  </a:lnTo>
                  <a:lnTo>
                    <a:pt x="14" y="39"/>
                  </a:lnTo>
                  <a:lnTo>
                    <a:pt x="14" y="40"/>
                  </a:lnTo>
                  <a:lnTo>
                    <a:pt x="13" y="40"/>
                  </a:lnTo>
                  <a:lnTo>
                    <a:pt x="12" y="41"/>
                  </a:lnTo>
                  <a:lnTo>
                    <a:pt x="11" y="41"/>
                  </a:lnTo>
                  <a:lnTo>
                    <a:pt x="10" y="41"/>
                  </a:lnTo>
                  <a:lnTo>
                    <a:pt x="8" y="42"/>
                  </a:lnTo>
                  <a:lnTo>
                    <a:pt x="7" y="42"/>
                  </a:lnTo>
                  <a:lnTo>
                    <a:pt x="6" y="42"/>
                  </a:lnTo>
                  <a:lnTo>
                    <a:pt x="3" y="41"/>
                  </a:lnTo>
                  <a:lnTo>
                    <a:pt x="3" y="40"/>
                  </a:lnTo>
                  <a:lnTo>
                    <a:pt x="3" y="39"/>
                  </a:lnTo>
                  <a:lnTo>
                    <a:pt x="3" y="38"/>
                  </a:lnTo>
                  <a:lnTo>
                    <a:pt x="3" y="37"/>
                  </a:lnTo>
                  <a:lnTo>
                    <a:pt x="2" y="37"/>
                  </a:lnTo>
                  <a:lnTo>
                    <a:pt x="2" y="36"/>
                  </a:lnTo>
                  <a:lnTo>
                    <a:pt x="1" y="36"/>
                  </a:lnTo>
                  <a:lnTo>
                    <a:pt x="1" y="35"/>
                  </a:lnTo>
                  <a:lnTo>
                    <a:pt x="0" y="34"/>
                  </a:lnTo>
                  <a:lnTo>
                    <a:pt x="0" y="33"/>
                  </a:lnTo>
                  <a:lnTo>
                    <a:pt x="0" y="32"/>
                  </a:lnTo>
                  <a:lnTo>
                    <a:pt x="1" y="31"/>
                  </a:lnTo>
                  <a:lnTo>
                    <a:pt x="1" y="30"/>
                  </a:lnTo>
                  <a:lnTo>
                    <a:pt x="2" y="28"/>
                  </a:lnTo>
                  <a:lnTo>
                    <a:pt x="2" y="27"/>
                  </a:lnTo>
                  <a:lnTo>
                    <a:pt x="2" y="26"/>
                  </a:lnTo>
                  <a:lnTo>
                    <a:pt x="2" y="25"/>
                  </a:lnTo>
                  <a:lnTo>
                    <a:pt x="3" y="24"/>
                  </a:lnTo>
                  <a:lnTo>
                    <a:pt x="4" y="21"/>
                  </a:lnTo>
                  <a:lnTo>
                    <a:pt x="4" y="19"/>
                  </a:lnTo>
                  <a:lnTo>
                    <a:pt x="5" y="18"/>
                  </a:lnTo>
                  <a:lnTo>
                    <a:pt x="5" y="17"/>
                  </a:lnTo>
                  <a:lnTo>
                    <a:pt x="5" y="16"/>
                  </a:lnTo>
                  <a:lnTo>
                    <a:pt x="6" y="16"/>
                  </a:lnTo>
                  <a:lnTo>
                    <a:pt x="8" y="16"/>
                  </a:lnTo>
                  <a:lnTo>
                    <a:pt x="9" y="15"/>
                  </a:lnTo>
                  <a:lnTo>
                    <a:pt x="11" y="15"/>
                  </a:lnTo>
                  <a:lnTo>
                    <a:pt x="12" y="15"/>
                  </a:lnTo>
                  <a:lnTo>
                    <a:pt x="13" y="15"/>
                  </a:lnTo>
                  <a:lnTo>
                    <a:pt x="14" y="14"/>
                  </a:lnTo>
                  <a:lnTo>
                    <a:pt x="16" y="13"/>
                  </a:lnTo>
                  <a:lnTo>
                    <a:pt x="17" y="12"/>
                  </a:lnTo>
                  <a:lnTo>
                    <a:pt x="18" y="11"/>
                  </a:lnTo>
                  <a:lnTo>
                    <a:pt x="19" y="10"/>
                  </a:lnTo>
                  <a:lnTo>
                    <a:pt x="19" y="9"/>
                  </a:lnTo>
                  <a:lnTo>
                    <a:pt x="19" y="8"/>
                  </a:lnTo>
                  <a:lnTo>
                    <a:pt x="20" y="7"/>
                  </a:lnTo>
                  <a:lnTo>
                    <a:pt x="20" y="6"/>
                  </a:lnTo>
                  <a:lnTo>
                    <a:pt x="20" y="5"/>
                  </a:lnTo>
                  <a:lnTo>
                    <a:pt x="20" y="4"/>
                  </a:lnTo>
                  <a:lnTo>
                    <a:pt x="21" y="4"/>
                  </a:lnTo>
                  <a:lnTo>
                    <a:pt x="22" y="4"/>
                  </a:lnTo>
                  <a:lnTo>
                    <a:pt x="23" y="4"/>
                  </a:lnTo>
                  <a:lnTo>
                    <a:pt x="24" y="4"/>
                  </a:lnTo>
                  <a:lnTo>
                    <a:pt x="25" y="3"/>
                  </a:lnTo>
                  <a:lnTo>
                    <a:pt x="26" y="2"/>
                  </a:lnTo>
                  <a:lnTo>
                    <a:pt x="27" y="1"/>
                  </a:lnTo>
                  <a:lnTo>
                    <a:pt x="29" y="0"/>
                  </a:lnTo>
                  <a:lnTo>
                    <a:pt x="30" y="0"/>
                  </a:lnTo>
                  <a:lnTo>
                    <a:pt x="31" y="0"/>
                  </a:lnTo>
                  <a:lnTo>
                    <a:pt x="32" y="0"/>
                  </a:lnTo>
                  <a:lnTo>
                    <a:pt x="33" y="0"/>
                  </a:lnTo>
                  <a:lnTo>
                    <a:pt x="34" y="0"/>
                  </a:lnTo>
                  <a:close/>
                </a:path>
              </a:pathLst>
            </a:custGeom>
            <a:noFill/>
            <a:ln w="1">
              <a:solidFill>
                <a:srgbClr val="d3d3d3"/>
              </a:solidFill>
            </a:ln>
          </p:spPr>
          <p:style>
            <a:lnRef idx="0"/>
            <a:fillRef idx="0"/>
            <a:effectRef idx="0"/>
            <a:fontRef idx="minor"/>
          </p:style>
        </p:sp>
        <p:sp>
          <p:nvSpPr>
            <p:cNvPr id="363" name="Line 30"/>
            <p:cNvSpPr/>
            <p:nvPr/>
          </p:nvSpPr>
          <p:spPr>
            <a:xfrm flipV="1">
              <a:off x="3985200" y="1119960"/>
              <a:ext cx="7560" cy="251280"/>
            </a:xfrm>
            <a:prstGeom prst="line">
              <a:avLst/>
            </a:prstGeom>
            <a:ln w="1">
              <a:solidFill>
                <a:srgbClr val="808080"/>
              </a:solidFill>
            </a:ln>
          </p:spPr>
          <p:style>
            <a:lnRef idx="0"/>
            <a:fillRef idx="0"/>
            <a:effectRef idx="0"/>
            <a:fontRef idx="minor"/>
          </p:style>
        </p:sp>
        <p:sp>
          <p:nvSpPr>
            <p:cNvPr id="364" name="Rectangle 69"/>
            <p:cNvSpPr/>
            <p:nvPr/>
          </p:nvSpPr>
          <p:spPr>
            <a:xfrm>
              <a:off x="3980160" y="982800"/>
              <a:ext cx="91692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Khyber Pakhtunwa</a:t>
              </a:r>
              <a:endParaRPr b="0" lang="en-US" sz="800" spc="-1" strike="noStrike">
                <a:latin typeface="Arial"/>
              </a:endParaRPr>
            </a:p>
          </p:txBody>
        </p:sp>
        <p:sp>
          <p:nvSpPr>
            <p:cNvPr id="365" name="Rectangle 71"/>
            <p:cNvSpPr/>
            <p:nvPr/>
          </p:nvSpPr>
          <p:spPr>
            <a:xfrm>
              <a:off x="2738160" y="4129560"/>
              <a:ext cx="28476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Sindh</a:t>
              </a:r>
              <a:endParaRPr b="0" lang="en-US" sz="800" spc="-1" strike="noStrike">
                <a:latin typeface="Arial"/>
              </a:endParaRPr>
            </a:p>
          </p:txBody>
        </p:sp>
        <p:sp>
          <p:nvSpPr>
            <p:cNvPr id="366" name="Rectangle 73"/>
            <p:cNvSpPr/>
            <p:nvPr/>
          </p:nvSpPr>
          <p:spPr>
            <a:xfrm>
              <a:off x="3921480" y="2491560"/>
              <a:ext cx="34092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Punjab</a:t>
              </a:r>
              <a:endParaRPr b="0" lang="en-US" sz="800" spc="-1" strike="noStrike">
                <a:latin typeface="Arial"/>
              </a:endParaRPr>
            </a:p>
          </p:txBody>
        </p:sp>
        <p:sp>
          <p:nvSpPr>
            <p:cNvPr id="367" name="Rectangle 76"/>
            <p:cNvSpPr/>
            <p:nvPr/>
          </p:nvSpPr>
          <p:spPr>
            <a:xfrm>
              <a:off x="2902680" y="1485720"/>
              <a:ext cx="164700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Federal Administrative Tribal Area</a:t>
              </a:r>
              <a:endParaRPr b="0" lang="en-US" sz="800" spc="-1" strike="noStrike">
                <a:latin typeface="Arial"/>
              </a:endParaRPr>
            </a:p>
          </p:txBody>
        </p:sp>
        <p:sp>
          <p:nvSpPr>
            <p:cNvPr id="368" name="Rectangle 78"/>
            <p:cNvSpPr/>
            <p:nvPr/>
          </p:nvSpPr>
          <p:spPr>
            <a:xfrm>
              <a:off x="1647000" y="3344760"/>
              <a:ext cx="57708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Balochistan</a:t>
              </a:r>
              <a:endParaRPr b="0" lang="en-US" sz="800" spc="-1" strike="noStrike">
                <a:latin typeface="Arial"/>
              </a:endParaRPr>
            </a:p>
          </p:txBody>
        </p:sp>
        <p:sp>
          <p:nvSpPr>
            <p:cNvPr id="369" name="Rectangle 80"/>
            <p:cNvSpPr/>
            <p:nvPr/>
          </p:nvSpPr>
          <p:spPr>
            <a:xfrm>
              <a:off x="2012760" y="4487760"/>
              <a:ext cx="75240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Karachi Central</a:t>
              </a:r>
              <a:endParaRPr b="0" lang="en-US" sz="800" spc="-1" strike="noStrike">
                <a:latin typeface="Arial"/>
              </a:endParaRPr>
            </a:p>
          </p:txBody>
        </p:sp>
        <p:sp>
          <p:nvSpPr>
            <p:cNvPr id="370" name="Rectangle 82"/>
            <p:cNvSpPr/>
            <p:nvPr/>
          </p:nvSpPr>
          <p:spPr>
            <a:xfrm>
              <a:off x="2151360" y="2544840"/>
              <a:ext cx="30744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Pishin</a:t>
              </a:r>
              <a:endParaRPr b="0" lang="en-US" sz="800" spc="-1" strike="noStrike">
                <a:latin typeface="Arial"/>
              </a:endParaRPr>
            </a:p>
          </p:txBody>
        </p:sp>
        <p:sp>
          <p:nvSpPr>
            <p:cNvPr id="371" name="Rectangle 84"/>
            <p:cNvSpPr/>
            <p:nvPr/>
          </p:nvSpPr>
          <p:spPr>
            <a:xfrm>
              <a:off x="2041560" y="2727720"/>
              <a:ext cx="32112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Quetta</a:t>
              </a:r>
              <a:endParaRPr b="0" lang="en-US" sz="800" spc="-1" strike="noStrike">
                <a:latin typeface="Arial"/>
              </a:endParaRPr>
            </a:p>
          </p:txBody>
        </p:sp>
        <p:sp>
          <p:nvSpPr>
            <p:cNvPr id="372" name="Rectangle 86"/>
            <p:cNvSpPr/>
            <p:nvPr/>
          </p:nvSpPr>
          <p:spPr>
            <a:xfrm>
              <a:off x="1931760" y="2460960"/>
              <a:ext cx="677880" cy="121680"/>
            </a:xfrm>
            <a:prstGeom prst="rect">
              <a:avLst/>
            </a:prstGeom>
            <a:noFill/>
            <a:ln w="0">
              <a:noFill/>
            </a:ln>
          </p:spPr>
          <p:style>
            <a:lnRef idx="0"/>
            <a:fillRef idx="0"/>
            <a:effectRef idx="0"/>
            <a:fontRef idx="minor"/>
          </p:style>
          <p:txBody>
            <a:bodyPr wrap="none" lIns="0" rIns="0" tIns="0" bIns="0">
              <a:spAutoFit/>
            </a:bodyPr>
            <a:p>
              <a:pPr>
                <a:lnSpc>
                  <a:spcPct val="100000"/>
                </a:lnSpc>
              </a:pPr>
              <a:r>
                <a:rPr b="1" lang="en-US" sz="800" spc="-1" strike="noStrike">
                  <a:solidFill>
                    <a:srgbClr val="000000"/>
                  </a:solidFill>
                  <a:latin typeface="Arial"/>
                  <a:ea typeface="ＭＳ Ｐゴシック"/>
                </a:rPr>
                <a:t>Killa Abdullah</a:t>
              </a:r>
              <a:endParaRPr b="0" lang="en-US" sz="800" spc="-1" strike="noStrike">
                <a:latin typeface="Arial"/>
              </a:endParaRPr>
            </a:p>
          </p:txBody>
        </p:sp>
      </p:grpSp>
      <p:pic>
        <p:nvPicPr>
          <p:cNvPr id="373" name="Picture 88" descr="17_2_31_0634802120971683876.emf"/>
          <p:cNvPicPr/>
          <p:nvPr/>
        </p:nvPicPr>
        <p:blipFill>
          <a:blip r:embed="rId1"/>
          <a:stretch/>
        </p:blipFill>
        <p:spPr>
          <a:xfrm>
            <a:off x="431640" y="5780160"/>
            <a:ext cx="1761840" cy="693360"/>
          </a:xfrm>
          <a:prstGeom prst="rect">
            <a:avLst/>
          </a:prstGeom>
          <a:ln w="0">
            <a:noFill/>
          </a:ln>
        </p:spPr>
      </p:pic>
      <p:sp>
        <p:nvSpPr>
          <p:cNvPr id="374" name="TextBox 89"/>
          <p:cNvSpPr/>
          <p:nvPr/>
        </p:nvSpPr>
        <p:spPr>
          <a:xfrm>
            <a:off x="5638680" y="109440"/>
            <a:ext cx="3276360" cy="1076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en-US" sz="1400" spc="-1" strike="noStrike" u="sng">
                <a:solidFill>
                  <a:srgbClr val="000000"/>
                </a:solidFill>
                <a:uFillTx/>
                <a:latin typeface="Arial"/>
                <a:ea typeface="ＭＳ Ｐゴシック"/>
              </a:rPr>
              <a:t>Delivery:  </a:t>
            </a:r>
            <a:r>
              <a:rPr b="1" lang="en-US" sz="1400" spc="-1" strike="noStrike">
                <a:solidFill>
                  <a:srgbClr val="000000"/>
                </a:solidFill>
                <a:latin typeface="Arial"/>
                <a:ea typeface="ＭＳ Ｐゴシック"/>
              </a:rPr>
              <a:t>Many parents who refuse the vaccine don’t trust child vaccinators. Male vaccinators also have trouble reaching women.</a:t>
            </a:r>
            <a:endParaRPr b="0" lang="en-US" sz="1400" spc="-1" strike="noStrike">
              <a:latin typeface="Arial"/>
            </a:endParaRPr>
          </a:p>
          <a:p>
            <a:pPr>
              <a:lnSpc>
                <a:spcPct val="100000"/>
              </a:lnSpc>
            </a:pPr>
            <a:endParaRPr b="0" lang="en-US" sz="1400" spc="-1" strike="noStrike">
              <a:latin typeface="Arial"/>
            </a:endParaRPr>
          </a:p>
        </p:txBody>
      </p:sp>
      <p:sp>
        <p:nvSpPr>
          <p:cNvPr id="375" name="Picture 90"/>
          <p:cNvSpPr/>
          <p:nvPr/>
        </p:nvSpPr>
        <p:spPr>
          <a:xfrm>
            <a:off x="6934320" y="1218600"/>
            <a:ext cx="1790280" cy="2957040"/>
          </a:xfrm>
          <a:prstGeom prst="roundRect">
            <a:avLst>
              <a:gd name="adj" fmla="val 16667"/>
            </a:avLst>
          </a:prstGeom>
          <a:blipFill rotWithShape="0">
            <a:blip r:embed="rId2"/>
            <a:srcRect/>
            <a:stretch/>
          </a:blipFill>
          <a:ln w="0">
            <a:noFill/>
          </a:ln>
          <a:effectLst>
            <a:outerShdw algn="tl" blurRad="76320" dir="7800819" dist="38073" rotWithShape="0">
              <a:srgbClr val="000000">
                <a:alpha val="40000"/>
              </a:srgbClr>
            </a:outerShdw>
          </a:effectLst>
          <a:scene3d>
            <a:camera prst="orthographicFront"/>
            <a:lightRig dir="t" rig="contrasting">
              <a:rot lat="0" lon="0" rev="4200000"/>
            </a:lightRig>
          </a:scene3d>
          <a:sp3d prstMaterial="plastic">
            <a:bevelT prst="relaxedInset" w="381000" h="114300"/>
            <a:contourClr>
              <a:srgbClr val="969696"/>
            </a:contourClr>
          </a:sp3d>
        </p:spPr>
        <p:style>
          <a:lnRef idx="0"/>
          <a:fillRef idx="0"/>
          <a:effectRef idx="0"/>
          <a:fontRef idx="minor"/>
        </p:style>
      </p:sp>
      <p:sp>
        <p:nvSpPr>
          <p:cNvPr id="376" name="TextBox 91"/>
          <p:cNvSpPr/>
          <p:nvPr/>
        </p:nvSpPr>
        <p:spPr>
          <a:xfrm>
            <a:off x="3908520" y="4245120"/>
            <a:ext cx="5006520" cy="2221560"/>
          </a:xfrm>
          <a:prstGeom prst="rect">
            <a:avLst/>
          </a:prstGeom>
          <a:noFill/>
          <a:ln w="0">
            <a:noFill/>
          </a:ln>
        </p:spPr>
        <p:style>
          <a:lnRef idx="0"/>
          <a:fillRef idx="0"/>
          <a:effectRef idx="0"/>
          <a:fontRef idx="minor"/>
        </p:style>
        <p:txBody>
          <a:bodyPr lIns="90000" rIns="90000" tIns="45000" bIns="45000">
            <a:spAutoFit/>
          </a:bodyPr>
          <a:p>
            <a:pPr>
              <a:lnSpc>
                <a:spcPct val="100000"/>
              </a:lnSpc>
            </a:pPr>
            <a:endParaRPr b="0" lang="en-US" sz="1800" spc="-1" strike="noStrike">
              <a:latin typeface="Arial"/>
            </a:endParaRPr>
          </a:p>
          <a:p>
            <a:pPr>
              <a:lnSpc>
                <a:spcPct val="100000"/>
              </a:lnSpc>
            </a:pPr>
            <a:r>
              <a:rPr b="1" lang="en-US" sz="1400" spc="-1" strike="noStrike" u="sng">
                <a:solidFill>
                  <a:srgbClr val="000000"/>
                </a:solidFill>
                <a:uFillTx/>
                <a:latin typeface="Arial"/>
                <a:ea typeface="ＭＳ Ｐゴシック"/>
              </a:rPr>
              <a:t>Trust: </a:t>
            </a:r>
            <a:r>
              <a:rPr b="1" lang="en-US" sz="1400" spc="-1" strike="noStrike">
                <a:solidFill>
                  <a:srgbClr val="000000"/>
                </a:solidFill>
                <a:latin typeface="Arial"/>
                <a:ea typeface="ＭＳ Ｐゴシック"/>
              </a:rPr>
              <a:t>Some see polio vaccination as a Western strategy to target Muslims. Minority groups do not trust vaccinators who are not from the area. </a:t>
            </a:r>
            <a:endParaRPr b="0" lang="en-US" sz="1400" spc="-1" strike="noStrike">
              <a:latin typeface="Arial"/>
            </a:endParaRPr>
          </a:p>
          <a:p>
            <a:pPr>
              <a:lnSpc>
                <a:spcPct val="100000"/>
              </a:lnSpc>
            </a:pPr>
            <a:endParaRPr b="0" lang="en-US" sz="1400" spc="-1" strike="noStrike">
              <a:latin typeface="Arial"/>
            </a:endParaRPr>
          </a:p>
          <a:p>
            <a:pPr>
              <a:lnSpc>
                <a:spcPct val="100000"/>
              </a:lnSpc>
            </a:pPr>
            <a:r>
              <a:rPr b="1" lang="en-US" sz="1400" spc="-1" strike="noStrike" u="sng">
                <a:solidFill>
                  <a:srgbClr val="000000"/>
                </a:solidFill>
                <a:uFillTx/>
                <a:latin typeface="Arial"/>
                <a:ea typeface="ＭＳ Ｐゴシック"/>
              </a:rPr>
              <a:t>Religion: </a:t>
            </a:r>
            <a:r>
              <a:rPr b="1" lang="en-US" sz="1400" spc="-1" strike="noStrike">
                <a:solidFill>
                  <a:srgbClr val="000000"/>
                </a:solidFill>
                <a:latin typeface="Arial"/>
                <a:ea typeface="ＭＳ Ｐゴシック"/>
              </a:rPr>
              <a:t>Religious opposition is often linked to political positions that are at odds with the central government or “western” influences. Religious groups are linked strongly to political parties in Pakistan. </a:t>
            </a:r>
            <a:endParaRPr b="0" lang="en-US" sz="1400" spc="-1" strike="noStrike">
              <a:latin typeface="Arial"/>
            </a:endParaRPr>
          </a:p>
          <a:p>
            <a:pPr>
              <a:lnSpc>
                <a:spcPct val="100000"/>
              </a:lnSpc>
            </a:pPr>
            <a:endParaRPr b="0" lang="en-US" sz="1400" spc="-1" strike="noStrike">
              <a:latin typeface="Arial"/>
            </a:endParaRPr>
          </a:p>
        </p:txBody>
      </p:sp>
      <p:sp>
        <p:nvSpPr>
          <p:cNvPr id="377" name="TextBox 93"/>
          <p:cNvSpPr/>
          <p:nvPr/>
        </p:nvSpPr>
        <p:spPr>
          <a:xfrm>
            <a:off x="0" y="73080"/>
            <a:ext cx="5638320" cy="943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000000"/>
                </a:solidFill>
                <a:latin typeface="Arial"/>
                <a:ea typeface="ＭＳ Ｐゴシック"/>
              </a:rPr>
              <a:t>Overt refusals in Pakistan are limited to small pockets</a:t>
            </a:r>
            <a:endParaRPr b="0" lang="en-US" sz="2800" spc="-1" strike="noStrike">
              <a:latin typeface="Arial"/>
            </a:endParaRPr>
          </a:p>
        </p:txBody>
      </p:sp>
      <p:sp>
        <p:nvSpPr>
          <p:cNvPr id="378" name="Straight Arrow Connector 95"/>
          <p:cNvSpPr/>
          <p:nvPr/>
        </p:nvSpPr>
        <p:spPr>
          <a:xfrm flipH="1">
            <a:off x="4694400" y="533520"/>
            <a:ext cx="1096560" cy="377640"/>
          </a:xfrm>
          <a:custGeom>
            <a:avLst/>
            <a:gdLst/>
            <a:ahLst/>
            <a:rect l="l" t="t" r="r" b="b"/>
            <a:pathLst>
              <a:path w="21600" h="21600">
                <a:moveTo>
                  <a:pt x="0" y="0"/>
                </a:moveTo>
                <a:lnTo>
                  <a:pt x="21600" y="21600"/>
                </a:lnTo>
              </a:path>
            </a:pathLst>
          </a:custGeom>
          <a:noFill/>
          <a:ln>
            <a:solidFill>
              <a:srgbClr val="ff0000"/>
            </a:solidFill>
            <a:round/>
            <a:tailEnd len="med" type="arrow" w="med"/>
          </a:ln>
        </p:spPr>
        <p:style>
          <a:lnRef idx="1">
            <a:schemeClr val="accent1"/>
          </a:lnRef>
          <a:fillRef idx="0">
            <a:schemeClr val="accent1"/>
          </a:fillRef>
          <a:effectRef idx="0">
            <a:schemeClr val="accent1"/>
          </a:effectRef>
          <a:fontRef idx="minor"/>
        </p:style>
      </p:sp>
      <p:sp>
        <p:nvSpPr>
          <p:cNvPr id="379" name="Straight Arrow Connector 97"/>
          <p:cNvSpPr/>
          <p:nvPr/>
        </p:nvSpPr>
        <p:spPr>
          <a:xfrm flipH="1">
            <a:off x="2583000" y="685800"/>
            <a:ext cx="3360240" cy="1836360"/>
          </a:xfrm>
          <a:custGeom>
            <a:avLst/>
            <a:gdLst/>
            <a:ahLst/>
            <a:rect l="l" t="t" r="r" b="b"/>
            <a:pathLst>
              <a:path w="21600" h="21600">
                <a:moveTo>
                  <a:pt x="0" y="0"/>
                </a:moveTo>
                <a:lnTo>
                  <a:pt x="21600" y="21600"/>
                </a:lnTo>
              </a:path>
            </a:pathLst>
          </a:custGeom>
          <a:noFill/>
          <a:ln>
            <a:solidFill>
              <a:srgbClr val="ff0000"/>
            </a:solidFill>
            <a:round/>
            <a:tailEnd len="med" type="arrow" w="med"/>
          </a:ln>
        </p:spPr>
        <p:style>
          <a:lnRef idx="1">
            <a:schemeClr val="accent1"/>
          </a:lnRef>
          <a:fillRef idx="0">
            <a:schemeClr val="accent1"/>
          </a:fillRef>
          <a:effectRef idx="0">
            <a:schemeClr val="accent1"/>
          </a:effectRef>
          <a:fontRef idx="minor"/>
        </p:style>
      </p:sp>
      <p:sp>
        <p:nvSpPr>
          <p:cNvPr id="380" name="AutoShape 2"/>
          <p:cNvSpPr/>
          <p:nvPr/>
        </p:nvSpPr>
        <p:spPr>
          <a:xfrm>
            <a:off x="457200" y="5791320"/>
            <a:ext cx="1761840" cy="6933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1" name="Picture 16" descr="Map634802265713216560.emf"/>
          <p:cNvPicPr/>
          <p:nvPr/>
        </p:nvPicPr>
        <p:blipFill>
          <a:blip r:embed="rId1"/>
          <a:stretch/>
        </p:blipFill>
        <p:spPr>
          <a:xfrm>
            <a:off x="-19080" y="1346040"/>
            <a:ext cx="8251560" cy="4749480"/>
          </a:xfrm>
          <a:prstGeom prst="rect">
            <a:avLst/>
          </a:prstGeom>
          <a:ln w="0">
            <a:noFill/>
          </a:ln>
        </p:spPr>
      </p:pic>
      <p:sp>
        <p:nvSpPr>
          <p:cNvPr id="382" name="Rectangle 15"/>
          <p:cNvSpPr/>
          <p:nvPr/>
        </p:nvSpPr>
        <p:spPr>
          <a:xfrm>
            <a:off x="1560600" y="33480"/>
            <a:ext cx="6400440" cy="1430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400" spc="-1" strike="noStrike">
                <a:solidFill>
                  <a:srgbClr val="000000"/>
                </a:solidFill>
                <a:latin typeface="Britannic Bold"/>
                <a:ea typeface="ＭＳ Ｐゴシック"/>
              </a:rPr>
              <a:t>What does COMNet do?</a:t>
            </a:r>
            <a:endParaRPr b="0" lang="en-US" sz="4400" spc="-1" strike="noStrike">
              <a:latin typeface="Arial"/>
            </a:endParaRPr>
          </a:p>
        </p:txBody>
      </p:sp>
      <p:sp>
        <p:nvSpPr>
          <p:cNvPr id="383" name="Rectangle 2"/>
          <p:cNvSpPr/>
          <p:nvPr/>
        </p:nvSpPr>
        <p:spPr>
          <a:xfrm>
            <a:off x="2190600" y="1936800"/>
            <a:ext cx="2569680" cy="76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400" spc="-1" strike="noStrike">
                <a:solidFill>
                  <a:srgbClr val="7030a0"/>
                </a:solidFill>
                <a:latin typeface="Britannic Bold"/>
                <a:ea typeface="ＭＳ Ｐゴシック"/>
              </a:rPr>
              <a:t>25,347</a:t>
            </a:r>
            <a:endParaRPr b="0" lang="en-US" sz="4400" spc="-1" strike="noStrike">
              <a:latin typeface="Arial"/>
            </a:endParaRPr>
          </a:p>
        </p:txBody>
      </p:sp>
      <p:sp>
        <p:nvSpPr>
          <p:cNvPr id="384" name="Rectangle 8"/>
          <p:cNvSpPr/>
          <p:nvPr/>
        </p:nvSpPr>
        <p:spPr>
          <a:xfrm>
            <a:off x="6031080" y="3459240"/>
            <a:ext cx="2568240" cy="76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400" spc="-1" strike="noStrike">
                <a:solidFill>
                  <a:srgbClr val="ffc000"/>
                </a:solidFill>
                <a:latin typeface="Britannic Bold"/>
                <a:ea typeface="ＭＳ Ｐゴシック"/>
              </a:rPr>
              <a:t>6,140</a:t>
            </a:r>
            <a:endParaRPr b="0" lang="en-US" sz="4400" spc="-1" strike="noStrike">
              <a:latin typeface="Arial"/>
            </a:endParaRPr>
          </a:p>
        </p:txBody>
      </p:sp>
      <p:sp>
        <p:nvSpPr>
          <p:cNvPr id="385" name="Rectangle 9"/>
          <p:cNvSpPr/>
          <p:nvPr/>
        </p:nvSpPr>
        <p:spPr>
          <a:xfrm>
            <a:off x="380880" y="4435560"/>
            <a:ext cx="2569680" cy="76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400" spc="-1" strike="noStrike">
                <a:solidFill>
                  <a:srgbClr val="66ccff"/>
                </a:solidFill>
                <a:latin typeface="Britannic Bold"/>
                <a:ea typeface="ＭＳ Ｐゴシック"/>
              </a:rPr>
              <a:t>4,581</a:t>
            </a:r>
            <a:endParaRPr b="0" lang="en-US" sz="4400" spc="-1" strike="noStrike">
              <a:latin typeface="Arial"/>
            </a:endParaRPr>
          </a:p>
        </p:txBody>
      </p:sp>
      <p:sp>
        <p:nvSpPr>
          <p:cNvPr id="386" name="Rectangle 11"/>
          <p:cNvSpPr/>
          <p:nvPr/>
        </p:nvSpPr>
        <p:spPr>
          <a:xfrm>
            <a:off x="4794120" y="5054760"/>
            <a:ext cx="2569680" cy="760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400" spc="-1" strike="noStrike">
                <a:solidFill>
                  <a:srgbClr val="92d050"/>
                </a:solidFill>
                <a:latin typeface="Britannic Bold"/>
                <a:ea typeface="ＭＳ Ｐゴシック"/>
              </a:rPr>
              <a:t>4,963</a:t>
            </a:r>
            <a:endParaRPr b="0" lang="en-US" sz="4400" spc="-1" strike="noStrike">
              <a:latin typeface="Arial"/>
            </a:endParaRPr>
          </a:p>
        </p:txBody>
      </p:sp>
      <p:sp>
        <p:nvSpPr>
          <p:cNvPr id="387" name="TextBox 4"/>
          <p:cNvSpPr/>
          <p:nvPr/>
        </p:nvSpPr>
        <p:spPr>
          <a:xfrm>
            <a:off x="2217600" y="2521080"/>
            <a:ext cx="266652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600" spc="-1" strike="noStrike">
                <a:solidFill>
                  <a:srgbClr val="808080"/>
                </a:solidFill>
                <a:latin typeface="Arial"/>
                <a:ea typeface="ＭＳ Ｐゴシック"/>
              </a:rPr>
              <a:t>Community Meetings</a:t>
            </a:r>
            <a:endParaRPr b="0" lang="en-US" sz="1600" spc="-1" strike="noStrike">
              <a:latin typeface="Arial"/>
            </a:endParaRPr>
          </a:p>
        </p:txBody>
      </p:sp>
      <p:sp>
        <p:nvSpPr>
          <p:cNvPr id="388" name="TextBox 12"/>
          <p:cNvSpPr/>
          <p:nvPr/>
        </p:nvSpPr>
        <p:spPr>
          <a:xfrm>
            <a:off x="5105520" y="5891040"/>
            <a:ext cx="2133360" cy="729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400" spc="-1" strike="noStrike">
                <a:solidFill>
                  <a:srgbClr val="808080"/>
                </a:solidFill>
                <a:latin typeface="Arial"/>
                <a:ea typeface="ＭＳ Ｐゴシック"/>
              </a:rPr>
              <a:t>Schools and Madrassa’s support polio campaigns</a:t>
            </a:r>
            <a:endParaRPr b="0" lang="en-US" sz="1400" spc="-1" strike="noStrike">
              <a:latin typeface="Arial"/>
            </a:endParaRPr>
          </a:p>
        </p:txBody>
      </p:sp>
      <p:sp>
        <p:nvSpPr>
          <p:cNvPr id="389" name="TextBox 13"/>
          <p:cNvSpPr/>
          <p:nvPr/>
        </p:nvSpPr>
        <p:spPr>
          <a:xfrm>
            <a:off x="380880" y="5072040"/>
            <a:ext cx="1561680" cy="10638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600" spc="-1" strike="noStrike">
                <a:solidFill>
                  <a:srgbClr val="808080"/>
                </a:solidFill>
                <a:latin typeface="Arial"/>
                <a:ea typeface="ＭＳ Ｐゴシック"/>
              </a:rPr>
              <a:t>Mosques announce polio campaigns</a:t>
            </a:r>
            <a:endParaRPr b="0" lang="en-US" sz="1600" spc="-1" strike="noStrike">
              <a:latin typeface="Arial"/>
            </a:endParaRPr>
          </a:p>
        </p:txBody>
      </p:sp>
      <p:sp>
        <p:nvSpPr>
          <p:cNvPr id="390" name="TextBox 14"/>
          <p:cNvSpPr/>
          <p:nvPr/>
        </p:nvSpPr>
        <p:spPr>
          <a:xfrm>
            <a:off x="6031080" y="4038480"/>
            <a:ext cx="2666520" cy="5770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600" spc="-1" strike="noStrike">
                <a:solidFill>
                  <a:srgbClr val="808080"/>
                </a:solidFill>
                <a:latin typeface="Arial"/>
                <a:ea typeface="ＭＳ Ｐゴシック"/>
              </a:rPr>
              <a:t>Influencers identified in microplans</a:t>
            </a:r>
            <a:endParaRPr b="0" lang="en-US" sz="1600" spc="-1" strike="noStrike">
              <a:latin typeface="Arial"/>
            </a:endParaRPr>
          </a:p>
        </p:txBody>
      </p:sp>
      <p:sp>
        <p:nvSpPr>
          <p:cNvPr id="391" name="Rectangle 17"/>
          <p:cNvSpPr/>
          <p:nvPr/>
        </p:nvSpPr>
        <p:spPr>
          <a:xfrm>
            <a:off x="66600" y="1222200"/>
            <a:ext cx="6400440" cy="516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808080"/>
                </a:solidFill>
                <a:latin typeface="Britannic Bold"/>
                <a:ea typeface="ＭＳ Ｐゴシック"/>
              </a:rPr>
              <a:t>EVERY MONTH:</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58" name="Rectangle 1"/>
          <p:cNvSpPr/>
          <p:nvPr/>
        </p:nvSpPr>
        <p:spPr>
          <a:xfrm>
            <a:off x="930240" y="2129760"/>
            <a:ext cx="7077960" cy="2283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ff"/>
                </a:solidFill>
                <a:latin typeface="Arial"/>
                <a:ea typeface="ＭＳ Ｐゴシック"/>
              </a:rPr>
              <a:t>Routine and campaigns – we’re </a:t>
            </a:r>
            <a:r>
              <a:rPr b="1" lang="en-US" sz="4800" spc="-1" strike="noStrike">
                <a:solidFill>
                  <a:srgbClr val="ffff00"/>
                </a:solidFill>
                <a:latin typeface="Arial"/>
                <a:ea typeface="ＭＳ Ｐゴシック"/>
              </a:rPr>
              <a:t>missing </a:t>
            </a:r>
            <a:r>
              <a:rPr b="1" lang="en-US" sz="4800" spc="-1" strike="noStrike">
                <a:solidFill>
                  <a:srgbClr val="ffffff"/>
                </a:solidFill>
                <a:latin typeface="Arial"/>
                <a:ea typeface="ＭＳ Ｐゴシック"/>
              </a:rPr>
              <a:t>the </a:t>
            </a:r>
            <a:r>
              <a:rPr b="1" lang="en-US" sz="4800" spc="-1" strike="noStrike">
                <a:solidFill>
                  <a:srgbClr val="ffff00"/>
                </a:solidFill>
                <a:latin typeface="Arial"/>
                <a:ea typeface="ＭＳ Ｐゴシック"/>
              </a:rPr>
              <a:t>same</a:t>
            </a:r>
            <a:r>
              <a:rPr b="1" lang="en-US" sz="4800" spc="-1" strike="noStrike">
                <a:solidFill>
                  <a:srgbClr val="ffffff"/>
                </a:solidFill>
                <a:latin typeface="Arial"/>
                <a:ea typeface="ＭＳ Ｐゴシック"/>
              </a:rPr>
              <a:t> children</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92" name="Chart 3"/>
          <p:cNvGraphicFramePr/>
          <p:nvPr/>
        </p:nvGraphicFramePr>
        <p:xfrm>
          <a:off x="304920" y="380880"/>
          <a:ext cx="8381520" cy="6171840"/>
        </p:xfrm>
        <a:graphic>
          <a:graphicData uri="http://schemas.openxmlformats.org/drawingml/2006/chart">
            <c:chart xmlns:c="http://schemas.openxmlformats.org/drawingml/2006/chart" xmlns:r="http://schemas.openxmlformats.org/officeDocument/2006/relationships" r:id="rId1"/>
          </a:graphicData>
        </a:graphic>
      </p:graphicFrame>
      <p:sp>
        <p:nvSpPr>
          <p:cNvPr id="393" name="TextBox 4"/>
          <p:cNvSpPr/>
          <p:nvPr/>
        </p:nvSpPr>
        <p:spPr>
          <a:xfrm>
            <a:off x="399240" y="6473880"/>
            <a:ext cx="2107440" cy="30348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1400" spc="-1" strike="noStrike">
                <a:solidFill>
                  <a:srgbClr val="000000"/>
                </a:solidFill>
                <a:latin typeface="Arial"/>
                <a:ea typeface="ＭＳ Ｐゴシック"/>
              </a:rPr>
              <a:t>* Source = PRIME Data</a:t>
            </a:r>
            <a:endParaRPr b="0" lang="en-US" sz="1400" spc="-1" strike="noStrike">
              <a:latin typeface="Arial"/>
            </a:endParaRPr>
          </a:p>
        </p:txBody>
      </p:sp>
      <p:sp>
        <p:nvSpPr>
          <p:cNvPr id="394" name="TextBox 5"/>
          <p:cNvSpPr/>
          <p:nvPr/>
        </p:nvSpPr>
        <p:spPr>
          <a:xfrm rot="16200000">
            <a:off x="-1432440" y="3431520"/>
            <a:ext cx="3161520" cy="4557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2400" spc="-1" strike="noStrike">
                <a:solidFill>
                  <a:srgbClr val="000000"/>
                </a:solidFill>
                <a:latin typeface="Arial"/>
                <a:ea typeface="ＭＳ Ｐゴシック"/>
              </a:rPr>
              <a:t>Refusal Reported (#)</a:t>
            </a:r>
            <a:endParaRPr b="0" lang="en-US" sz="2400" spc="-1" strike="noStrike">
              <a:latin typeface="Arial"/>
            </a:endParaRPr>
          </a:p>
        </p:txBody>
      </p:sp>
      <p:sp>
        <p:nvSpPr>
          <p:cNvPr id="395" name="TextBox 6"/>
          <p:cNvSpPr/>
          <p:nvPr/>
        </p:nvSpPr>
        <p:spPr>
          <a:xfrm rot="16200000">
            <a:off x="7151760" y="3123720"/>
            <a:ext cx="3518280" cy="455760"/>
          </a:xfrm>
          <a:prstGeom prst="rect">
            <a:avLst/>
          </a:prstGeom>
          <a:noFill/>
          <a:ln w="0">
            <a:noFill/>
          </a:ln>
        </p:spPr>
        <p:style>
          <a:lnRef idx="0"/>
          <a:fillRef idx="0"/>
          <a:effectRef idx="0"/>
          <a:fontRef idx="minor"/>
        </p:style>
        <p:txBody>
          <a:bodyPr wrap="none" lIns="90000" rIns="90000" tIns="45000" bIns="45000">
            <a:spAutoFit/>
          </a:bodyPr>
          <a:p>
            <a:pPr>
              <a:lnSpc>
                <a:spcPct val="100000"/>
              </a:lnSpc>
            </a:pPr>
            <a:r>
              <a:rPr b="1" lang="en-US" sz="2400" spc="-1" strike="noStrike">
                <a:solidFill>
                  <a:srgbClr val="000000"/>
                </a:solidFill>
                <a:latin typeface="Arial"/>
                <a:ea typeface="ＭＳ Ｐゴシック"/>
              </a:rPr>
              <a:t>Refusal Converted  (%)</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96" name="Rectangle 1"/>
          <p:cNvSpPr/>
          <p:nvPr/>
        </p:nvSpPr>
        <p:spPr>
          <a:xfrm>
            <a:off x="930240" y="2129760"/>
            <a:ext cx="7077960" cy="1552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ff"/>
                </a:solidFill>
                <a:latin typeface="Arial"/>
                <a:ea typeface="ＭＳ Ｐゴシック"/>
              </a:rPr>
              <a:t>What are the </a:t>
            </a:r>
            <a:r>
              <a:rPr b="1" lang="en-US" sz="4800" spc="-1" strike="noStrike">
                <a:solidFill>
                  <a:srgbClr val="ffff00"/>
                </a:solidFill>
                <a:latin typeface="Arial"/>
                <a:ea typeface="ＭＳ Ｐゴシック"/>
              </a:rPr>
              <a:t>take home lessons </a:t>
            </a:r>
            <a:r>
              <a:rPr b="1" lang="en-US" sz="4800" spc="-1" strike="noStrike">
                <a:solidFill>
                  <a:srgbClr val="ffffff"/>
                </a:solidFill>
                <a:latin typeface="Arial"/>
                <a:ea typeface="ＭＳ Ｐゴシック"/>
              </a:rPr>
              <a:t>for measles?</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97" name="TextBox 3"/>
          <p:cNvSpPr/>
          <p:nvPr/>
        </p:nvSpPr>
        <p:spPr>
          <a:xfrm>
            <a:off x="705600" y="864360"/>
            <a:ext cx="7531920" cy="3989880"/>
          </a:xfrm>
          <a:prstGeom prst="rect">
            <a:avLst/>
          </a:prstGeom>
          <a:noFill/>
          <a:ln w="0">
            <a:noFill/>
          </a:ln>
        </p:spPr>
        <p:style>
          <a:lnRef idx="0"/>
          <a:fillRef idx="0"/>
          <a:effectRef idx="0"/>
          <a:fontRef idx="minor"/>
        </p:style>
        <p:txBody>
          <a:bodyPr lIns="90000" rIns="90000" tIns="45000" bIns="45000">
            <a:spAutoFit/>
          </a:bodyPr>
          <a:p>
            <a:pPr marL="457200" indent="-456840">
              <a:lnSpc>
                <a:spcPct val="100000"/>
              </a:lnSpc>
              <a:buClr>
                <a:srgbClr val="ffffff"/>
              </a:buClr>
              <a:buFont typeface="Arial"/>
              <a:buChar char="•"/>
            </a:pPr>
            <a:r>
              <a:rPr b="0" lang="en-US" sz="3200" spc="-1" strike="noStrike">
                <a:solidFill>
                  <a:srgbClr val="ffffff"/>
                </a:solidFill>
                <a:latin typeface="Arial"/>
                <a:ea typeface="ＭＳ Ｐゴシック"/>
              </a:rPr>
              <a:t>Regular data collection (RCAs, IM, surveys)  to identify </a:t>
            </a:r>
            <a:r>
              <a:rPr b="0" lang="en-US" sz="3200" spc="-1" strike="noStrike">
                <a:solidFill>
                  <a:srgbClr val="ffff00"/>
                </a:solidFill>
                <a:latin typeface="Arial"/>
                <a:ea typeface="ＭＳ Ｐゴシック"/>
              </a:rPr>
              <a:t>awareness</a:t>
            </a:r>
            <a:r>
              <a:rPr b="0" lang="en-US" sz="3200" spc="-1" strike="noStrike">
                <a:solidFill>
                  <a:srgbClr val="ffffff"/>
                </a:solidFill>
                <a:latin typeface="Arial"/>
                <a:ea typeface="ＭＳ Ｐゴシック"/>
              </a:rPr>
              <a:t>, </a:t>
            </a:r>
            <a:r>
              <a:rPr b="0" lang="en-US" sz="3200" spc="-1" strike="noStrike">
                <a:solidFill>
                  <a:srgbClr val="ffff00"/>
                </a:solidFill>
                <a:latin typeface="Arial"/>
                <a:ea typeface="ＭＳ Ｐゴシック"/>
              </a:rPr>
              <a:t>motivation</a:t>
            </a:r>
            <a:r>
              <a:rPr b="0" lang="en-US" sz="3200" spc="-1" strike="noStrike">
                <a:solidFill>
                  <a:srgbClr val="ffffff"/>
                </a:solidFill>
                <a:latin typeface="Arial"/>
                <a:ea typeface="ＭＳ Ｐゴシック"/>
              </a:rPr>
              <a:t> for vaccination, </a:t>
            </a:r>
            <a:r>
              <a:rPr b="0" lang="en-US" sz="3200" spc="-1" strike="noStrike">
                <a:solidFill>
                  <a:srgbClr val="ffff00"/>
                </a:solidFill>
                <a:latin typeface="Arial"/>
                <a:ea typeface="ＭＳ Ｐゴシック"/>
              </a:rPr>
              <a:t>source of information </a:t>
            </a:r>
            <a:r>
              <a:rPr b="0" lang="en-US" sz="3200" spc="-1" strike="noStrike">
                <a:solidFill>
                  <a:srgbClr val="ffffff"/>
                </a:solidFill>
                <a:latin typeface="Arial"/>
                <a:ea typeface="ＭＳ Ｐゴシック"/>
              </a:rPr>
              <a:t>and </a:t>
            </a:r>
            <a:r>
              <a:rPr b="0" lang="en-US" sz="3200" spc="-1" strike="noStrike">
                <a:solidFill>
                  <a:srgbClr val="ffff00"/>
                </a:solidFill>
                <a:latin typeface="Arial"/>
                <a:ea typeface="ＭＳ Ｐゴシック"/>
              </a:rPr>
              <a:t>reasons for missed vaccinations</a:t>
            </a:r>
            <a:endParaRPr b="0" lang="en-US" sz="3200" spc="-1" strike="noStrike">
              <a:latin typeface="Arial"/>
            </a:endParaRPr>
          </a:p>
          <a:p>
            <a:pPr>
              <a:lnSpc>
                <a:spcPct val="100000"/>
              </a:lnSpc>
            </a:pPr>
            <a:endParaRPr b="0" lang="en-US" sz="3200" spc="-1" strike="noStrike">
              <a:latin typeface="Arial"/>
            </a:endParaRPr>
          </a:p>
          <a:p>
            <a:pPr marL="457200" indent="-456840">
              <a:lnSpc>
                <a:spcPct val="100000"/>
              </a:lnSpc>
              <a:buClr>
                <a:srgbClr val="ffffff"/>
              </a:buClr>
              <a:buFont typeface="Arial"/>
              <a:buChar char="•"/>
            </a:pPr>
            <a:r>
              <a:rPr b="0" lang="en-US" sz="3200" spc="-1" strike="noStrike">
                <a:solidFill>
                  <a:srgbClr val="ffffff"/>
                </a:solidFill>
                <a:latin typeface="Arial"/>
                <a:ea typeface="ＭＳ Ｐゴシック"/>
              </a:rPr>
              <a:t>Development of evidence based communication plans </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398" name="TextBox 3"/>
          <p:cNvSpPr/>
          <p:nvPr/>
        </p:nvSpPr>
        <p:spPr>
          <a:xfrm>
            <a:off x="705600" y="864360"/>
            <a:ext cx="7531920" cy="5452200"/>
          </a:xfrm>
          <a:prstGeom prst="rect">
            <a:avLst/>
          </a:prstGeom>
          <a:noFill/>
          <a:ln w="0">
            <a:noFill/>
          </a:ln>
        </p:spPr>
        <p:style>
          <a:lnRef idx="0"/>
          <a:fillRef idx="0"/>
          <a:effectRef idx="0"/>
          <a:fontRef idx="minor"/>
        </p:style>
        <p:txBody>
          <a:bodyPr lIns="90000" rIns="90000" tIns="45000" bIns="45000">
            <a:spAutoFit/>
          </a:bodyPr>
          <a:p>
            <a:pPr marL="457200" indent="-456840">
              <a:lnSpc>
                <a:spcPct val="100000"/>
              </a:lnSpc>
              <a:buClr>
                <a:srgbClr val="ffffff"/>
              </a:buClr>
              <a:buFont typeface="Arial"/>
              <a:buChar char="•"/>
            </a:pPr>
            <a:r>
              <a:rPr b="0" lang="en-US" sz="3200" spc="-1" strike="noStrike">
                <a:solidFill>
                  <a:srgbClr val="ffffff"/>
                </a:solidFill>
                <a:latin typeface="Arial"/>
                <a:ea typeface="ＭＳ Ｐゴシック"/>
              </a:rPr>
              <a:t>Systematically finding, understanding and addressing missed children requires </a:t>
            </a:r>
            <a:r>
              <a:rPr b="0" lang="en-US" sz="3200" spc="-1" strike="noStrike">
                <a:solidFill>
                  <a:srgbClr val="ffff00"/>
                </a:solidFill>
                <a:latin typeface="Arial"/>
                <a:ea typeface="ＭＳ Ｐゴシック"/>
              </a:rPr>
              <a:t>considerable investment </a:t>
            </a:r>
            <a:r>
              <a:rPr b="0" lang="en-US" sz="3200" spc="-1" strike="noStrike">
                <a:solidFill>
                  <a:srgbClr val="ffffff"/>
                </a:solidFill>
                <a:latin typeface="Arial"/>
                <a:ea typeface="ＭＳ Ｐゴシック"/>
              </a:rPr>
              <a:t>in collecting, analyzing and using </a:t>
            </a:r>
            <a:r>
              <a:rPr b="0" lang="en-US" sz="3200" spc="-1" strike="noStrike">
                <a:solidFill>
                  <a:srgbClr val="ffff00"/>
                </a:solidFill>
                <a:latin typeface="Arial"/>
                <a:ea typeface="ＭＳ Ｐゴシック"/>
              </a:rPr>
              <a:t>social data</a:t>
            </a:r>
            <a:endParaRPr b="0" lang="en-US" sz="3200" spc="-1" strike="noStrike">
              <a:latin typeface="Arial"/>
            </a:endParaRPr>
          </a:p>
          <a:p>
            <a:pPr>
              <a:lnSpc>
                <a:spcPct val="100000"/>
              </a:lnSpc>
            </a:pPr>
            <a:endParaRPr b="0" lang="en-US" sz="3200" spc="-1" strike="noStrike">
              <a:latin typeface="Arial"/>
            </a:endParaRPr>
          </a:p>
          <a:p>
            <a:pPr marL="457200" indent="-456840">
              <a:lnSpc>
                <a:spcPct val="100000"/>
              </a:lnSpc>
              <a:buClr>
                <a:srgbClr val="ffffff"/>
              </a:buClr>
              <a:buFont typeface="Arial"/>
              <a:buChar char="•"/>
            </a:pPr>
            <a:r>
              <a:rPr b="0" lang="en-US" sz="3200" spc="-1" strike="noStrike">
                <a:solidFill>
                  <a:srgbClr val="ffffff"/>
                </a:solidFill>
                <a:latin typeface="Arial"/>
                <a:ea typeface="ＭＳ Ｐゴシック"/>
              </a:rPr>
              <a:t>An </a:t>
            </a:r>
            <a:r>
              <a:rPr b="0" lang="en-US" sz="3200" spc="-1" strike="noStrike">
                <a:solidFill>
                  <a:srgbClr val="ffff00"/>
                </a:solidFill>
                <a:latin typeface="Arial"/>
                <a:ea typeface="ＭＳ Ｐゴシック"/>
              </a:rPr>
              <a:t>integrated approach </a:t>
            </a:r>
            <a:r>
              <a:rPr b="0" lang="en-US" sz="3200" spc="-1" strike="noStrike">
                <a:solidFill>
                  <a:srgbClr val="ffffff"/>
                </a:solidFill>
                <a:latin typeface="Arial"/>
                <a:ea typeface="ＭＳ Ｐゴシック"/>
              </a:rPr>
              <a:t>to communications and social mobilization is required to ensure behavioral impact</a:t>
            </a:r>
            <a:endParaRPr b="0" lang="en-US" sz="3200" spc="-1" strike="noStrike">
              <a:latin typeface="Arial"/>
            </a:endParaRPr>
          </a:p>
          <a:p>
            <a:pPr>
              <a:lnSpc>
                <a:spcPct val="100000"/>
              </a:lnSpc>
            </a:pP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9" name="Picture 3" descr="star.png"/>
          <p:cNvPicPr/>
          <p:nvPr/>
        </p:nvPicPr>
        <p:blipFill>
          <a:blip r:embed="rId1"/>
          <a:stretch/>
        </p:blipFill>
        <p:spPr>
          <a:xfrm>
            <a:off x="1514160" y="698400"/>
            <a:ext cx="5750280" cy="7108200"/>
          </a:xfrm>
          <a:prstGeom prst="rect">
            <a:avLst/>
          </a:prstGeom>
          <a:ln w="0">
            <a:noFill/>
          </a:ln>
        </p:spPr>
      </p:pic>
      <p:sp>
        <p:nvSpPr>
          <p:cNvPr id="400" name="TextBox 4"/>
          <p:cNvSpPr/>
          <p:nvPr/>
        </p:nvSpPr>
        <p:spPr>
          <a:xfrm>
            <a:off x="2576520" y="129240"/>
            <a:ext cx="4360320" cy="1126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3200" spc="-1" strike="noStrike">
                <a:solidFill>
                  <a:srgbClr val="c00000"/>
                </a:solidFill>
                <a:latin typeface="Arial"/>
                <a:ea typeface="ＭＳ Ｐゴシック"/>
              </a:rPr>
              <a:t>Political advocacy</a:t>
            </a:r>
            <a:r>
              <a:rPr b="1" lang="en-US" sz="1800" spc="-1" strike="noStrike">
                <a:solidFill>
                  <a:srgbClr val="000000"/>
                </a:solidFill>
                <a:latin typeface="Arial"/>
                <a:ea typeface="ＭＳ Ｐゴシック"/>
              </a:rPr>
              <a:t>, mobilizing decision makers and opinion formers</a:t>
            </a:r>
            <a:endParaRPr b="0" lang="en-US" sz="1800" spc="-1" strike="noStrike">
              <a:latin typeface="Arial"/>
            </a:endParaRPr>
          </a:p>
        </p:txBody>
      </p:sp>
      <p:sp>
        <p:nvSpPr>
          <p:cNvPr id="401" name="TextBox 8"/>
          <p:cNvSpPr/>
          <p:nvPr/>
        </p:nvSpPr>
        <p:spPr>
          <a:xfrm>
            <a:off x="6834960" y="1284120"/>
            <a:ext cx="2223360" cy="2467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c00000"/>
                </a:solidFill>
                <a:latin typeface="Arial"/>
                <a:ea typeface="ＭＳ Ｐゴシック"/>
              </a:rPr>
              <a:t>Branding, advertising </a:t>
            </a:r>
            <a:r>
              <a:rPr b="1" lang="en-US" sz="1800" spc="-1" strike="noStrike">
                <a:solidFill>
                  <a:srgbClr val="000000"/>
                </a:solidFill>
                <a:latin typeface="Arial"/>
                <a:ea typeface="ＭＳ Ｐゴシック"/>
              </a:rPr>
              <a:t>&amp; ‘edu-tainment’ with national, provincial and community </a:t>
            </a:r>
            <a:r>
              <a:rPr b="1" lang="en-US" sz="2800" spc="-1" strike="noStrike">
                <a:solidFill>
                  <a:srgbClr val="c00000"/>
                </a:solidFill>
                <a:latin typeface="Arial"/>
                <a:ea typeface="ＭＳ Ｐゴシック"/>
              </a:rPr>
              <a:t>mass</a:t>
            </a:r>
            <a:r>
              <a:rPr b="1" lang="en-US" sz="1800" spc="-1" strike="noStrike">
                <a:solidFill>
                  <a:srgbClr val="000000"/>
                </a:solidFill>
                <a:latin typeface="Arial"/>
                <a:ea typeface="ＭＳ Ｐゴシック"/>
              </a:rPr>
              <a:t> media</a:t>
            </a:r>
            <a:endParaRPr b="0" lang="en-US" sz="1800" spc="-1" strike="noStrike">
              <a:latin typeface="Arial"/>
            </a:endParaRPr>
          </a:p>
        </p:txBody>
      </p:sp>
      <p:sp>
        <p:nvSpPr>
          <p:cNvPr id="402" name="TextBox 9"/>
          <p:cNvSpPr/>
          <p:nvPr/>
        </p:nvSpPr>
        <p:spPr>
          <a:xfrm>
            <a:off x="6659640" y="4250520"/>
            <a:ext cx="2398680" cy="2040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c00000"/>
                </a:solidFill>
                <a:latin typeface="Arial"/>
                <a:ea typeface="ＭＳ Ｐゴシック"/>
              </a:rPr>
              <a:t>Community engagement </a:t>
            </a:r>
            <a:r>
              <a:rPr b="1" lang="en-US" sz="1800" spc="-1" strike="noStrike">
                <a:solidFill>
                  <a:srgbClr val="000000"/>
                </a:solidFill>
                <a:latin typeface="Arial"/>
                <a:ea typeface="ＭＳ Ｐゴシック"/>
              </a:rPr>
              <a:t>and mobilization (meetings, forums, film showings and events)</a:t>
            </a:r>
            <a:endParaRPr b="0" lang="en-US" sz="1800" spc="-1" strike="noStrike">
              <a:latin typeface="Arial"/>
            </a:endParaRPr>
          </a:p>
        </p:txBody>
      </p:sp>
      <p:sp>
        <p:nvSpPr>
          <p:cNvPr id="403" name="TextBox 10"/>
          <p:cNvSpPr/>
          <p:nvPr/>
        </p:nvSpPr>
        <p:spPr>
          <a:xfrm>
            <a:off x="440280" y="5070960"/>
            <a:ext cx="2945880" cy="10656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c00000"/>
                </a:solidFill>
                <a:latin typeface="Arial"/>
                <a:ea typeface="ＭＳ Ｐゴシック"/>
              </a:rPr>
              <a:t>Personal selling</a:t>
            </a:r>
            <a:endParaRPr b="0" lang="en-US" sz="2800" spc="-1" strike="noStrike">
              <a:latin typeface="Arial"/>
            </a:endParaRPr>
          </a:p>
          <a:p>
            <a:pPr>
              <a:lnSpc>
                <a:spcPct val="100000"/>
              </a:lnSpc>
            </a:pPr>
            <a:r>
              <a:rPr b="1" lang="en-US" sz="1800" spc="-1" strike="noStrike">
                <a:solidFill>
                  <a:srgbClr val="000000"/>
                </a:solidFill>
                <a:latin typeface="Arial"/>
                <a:ea typeface="ＭＳ Ｐゴシック"/>
              </a:rPr>
              <a:t>(Volunteer Social Mobilization Networks)</a:t>
            </a:r>
            <a:endParaRPr b="0" lang="en-US" sz="1800" spc="-1" strike="noStrike">
              <a:latin typeface="Arial"/>
            </a:endParaRPr>
          </a:p>
        </p:txBody>
      </p:sp>
      <p:sp>
        <p:nvSpPr>
          <p:cNvPr id="404" name="TextBox 12"/>
          <p:cNvSpPr/>
          <p:nvPr/>
        </p:nvSpPr>
        <p:spPr>
          <a:xfrm>
            <a:off x="0" y="2553480"/>
            <a:ext cx="1975680" cy="1644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c00000"/>
                </a:solidFill>
                <a:latin typeface="Arial"/>
                <a:ea typeface="ＭＳ Ｐゴシック"/>
              </a:rPr>
              <a:t>Point of service promotion </a:t>
            </a:r>
            <a:r>
              <a:rPr b="1" lang="en-US" sz="1800" spc="-1" strike="noStrike">
                <a:solidFill>
                  <a:srgbClr val="000000"/>
                </a:solidFill>
                <a:latin typeface="Arial"/>
                <a:ea typeface="ＭＳ Ｐゴシック"/>
              </a:rPr>
              <a:t>(Vaccinator IPC)</a:t>
            </a:r>
            <a:endParaRPr b="0" lang="en-US" sz="1800" spc="-1" strike="noStrike">
              <a:latin typeface="Arial"/>
            </a:endParaRPr>
          </a:p>
        </p:txBody>
      </p:sp>
      <p:sp>
        <p:nvSpPr>
          <p:cNvPr id="405" name="TextBox 15"/>
          <p:cNvSpPr/>
          <p:nvPr/>
        </p:nvSpPr>
        <p:spPr>
          <a:xfrm>
            <a:off x="3039840" y="2749680"/>
            <a:ext cx="3054240" cy="1552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3200" spc="-1" strike="noStrike">
                <a:solidFill>
                  <a:srgbClr val="000000"/>
                </a:solidFill>
                <a:latin typeface="Noteworthy Bold"/>
                <a:ea typeface="ＭＳ Ｐゴシック"/>
              </a:rPr>
              <a:t>integrated communication action</a:t>
            </a:r>
            <a:endParaRPr b="0" lang="en-US" sz="3200" spc="-1" strike="noStrike">
              <a:latin typeface="Arial"/>
            </a:endParaRPr>
          </a:p>
        </p:txBody>
      </p:sp>
      <p:sp>
        <p:nvSpPr>
          <p:cNvPr id="406" name="TextBox 16"/>
          <p:cNvSpPr/>
          <p:nvPr/>
        </p:nvSpPr>
        <p:spPr>
          <a:xfrm>
            <a:off x="5551200" y="6416640"/>
            <a:ext cx="365436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ea typeface="ＭＳ Ｐゴシック"/>
              </a:rPr>
              <a:t>COMBI Star adapted for polio eradication</a:t>
            </a:r>
            <a:r>
              <a:rPr b="1" lang="en-US" sz="1800" spc="-1" strike="noStrike">
                <a:solidFill>
                  <a:srgbClr val="000000"/>
                </a:solidFill>
                <a:latin typeface="Arial"/>
                <a:ea typeface="ＭＳ Ｐゴシック"/>
              </a:rPr>
              <a:t>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07" name="Title 1"/>
          <p:cNvSpPr txBox="1"/>
          <p:nvPr/>
        </p:nvSpPr>
        <p:spPr>
          <a:xfrm>
            <a:off x="0" y="191160"/>
            <a:ext cx="9143640" cy="1142640"/>
          </a:xfrm>
          <a:prstGeom prst="rect">
            <a:avLst/>
          </a:prstGeom>
          <a:noFill/>
          <a:ln w="0">
            <a:noFill/>
          </a:ln>
        </p:spPr>
        <p:txBody>
          <a:bodyPr lIns="90000" rIns="90000" tIns="45000" bIns="45000">
            <a:noAutofit/>
          </a:bodyPr>
          <a:p>
            <a:pPr algn="ctr">
              <a:lnSpc>
                <a:spcPct val="100000"/>
              </a:lnSpc>
            </a:pPr>
            <a:r>
              <a:rPr b="0" lang="en-US" sz="4400" spc="-1" strike="noStrike">
                <a:solidFill>
                  <a:srgbClr val="ffffff"/>
                </a:solidFill>
                <a:latin typeface="Calibri"/>
                <a:ea typeface="ＭＳ Ｐゴシック"/>
              </a:rPr>
              <a:t>What </a:t>
            </a:r>
            <a:r>
              <a:rPr b="0" lang="en-US" sz="4400" spc="-1" strike="noStrike">
                <a:solidFill>
                  <a:srgbClr val="ffff00"/>
                </a:solidFill>
                <a:latin typeface="Calibri"/>
                <a:ea typeface="ＭＳ Ｐゴシック"/>
              </a:rPr>
              <a:t>Measles</a:t>
            </a:r>
            <a:r>
              <a:rPr b="0" lang="en-US" sz="4400" spc="-1" strike="noStrike">
                <a:solidFill>
                  <a:srgbClr val="ffffff"/>
                </a:solidFill>
                <a:latin typeface="Calibri"/>
                <a:ea typeface="ＭＳ Ｐゴシック"/>
              </a:rPr>
              <a:t> can Learn from </a:t>
            </a:r>
            <a:r>
              <a:rPr b="0" lang="en-US" sz="4400" spc="-1" strike="noStrike">
                <a:solidFill>
                  <a:srgbClr val="ffff00"/>
                </a:solidFill>
                <a:latin typeface="Calibri"/>
                <a:ea typeface="ＭＳ Ｐゴシック"/>
              </a:rPr>
              <a:t>Polio</a:t>
            </a:r>
            <a:endParaRPr b="0" lang="en-US" sz="4400" spc="-1" strike="noStrike">
              <a:solidFill>
                <a:srgbClr val="000000"/>
              </a:solidFill>
              <a:latin typeface="Arial"/>
            </a:endParaRPr>
          </a:p>
        </p:txBody>
      </p:sp>
      <p:sp>
        <p:nvSpPr>
          <p:cNvPr id="408" name="Content Placeholder 2"/>
          <p:cNvSpPr txBox="1"/>
          <p:nvPr/>
        </p:nvSpPr>
        <p:spPr>
          <a:xfrm>
            <a:off x="457200" y="1600200"/>
            <a:ext cx="8229240" cy="4525560"/>
          </a:xfrm>
          <a:prstGeom prst="rect">
            <a:avLst/>
          </a:prstGeom>
          <a:noFill/>
          <a:ln w="0">
            <a:noFill/>
          </a:ln>
        </p:spPr>
        <p:txBody>
          <a:bodyPr>
            <a:noAutofit/>
          </a:bodyPr>
          <a:p>
            <a:pPr marL="343080" indent="-342720">
              <a:lnSpc>
                <a:spcPct val="100000"/>
              </a:lnSpc>
              <a:spcBef>
                <a:spcPts val="641"/>
              </a:spcBef>
              <a:buClr>
                <a:srgbClr val="ffff00"/>
              </a:buClr>
              <a:buFont typeface="Symbol" charset="2"/>
              <a:buChar char=""/>
            </a:pPr>
            <a:r>
              <a:rPr b="0" lang="en-US" sz="3200" spc="-1" strike="noStrike">
                <a:solidFill>
                  <a:srgbClr val="ffff00"/>
                </a:solidFill>
                <a:latin typeface="Calibri"/>
                <a:ea typeface="ＭＳ Ｐゴシック"/>
              </a:rPr>
              <a:t>Communication plans</a:t>
            </a:r>
            <a:endParaRPr b="0" lang="en-US" sz="3200" spc="-1" strike="noStrike">
              <a:solidFill>
                <a:srgbClr val="000000"/>
              </a:solidFill>
              <a:latin typeface="Arial"/>
            </a:endParaRPr>
          </a:p>
          <a:p>
            <a:pPr lvl="1" marL="743040" indent="-285480">
              <a:lnSpc>
                <a:spcPct val="100000"/>
              </a:lnSpc>
              <a:spcBef>
                <a:spcPts val="561"/>
              </a:spcBef>
              <a:buClr>
                <a:srgbClr val="ffffff"/>
              </a:buClr>
              <a:buFont typeface="Symbol" charset="2"/>
              <a:buChar char=""/>
            </a:pPr>
            <a:r>
              <a:rPr b="0" lang="en-US" sz="2800" spc="-1" strike="noStrike">
                <a:solidFill>
                  <a:srgbClr val="ffffff"/>
                </a:solidFill>
                <a:latin typeface="Calibri"/>
                <a:ea typeface="ＭＳ Ｐゴシック"/>
              </a:rPr>
              <a:t>Based on evidence</a:t>
            </a:r>
            <a:endParaRPr b="0" lang="en-US" sz="2800" spc="-1" strike="noStrike">
              <a:solidFill>
                <a:srgbClr val="000000"/>
              </a:solidFill>
              <a:latin typeface="Arial"/>
            </a:endParaRPr>
          </a:p>
          <a:p>
            <a:pPr marL="343080" indent="-342720">
              <a:lnSpc>
                <a:spcPct val="100000"/>
              </a:lnSpc>
              <a:spcBef>
                <a:spcPts val="641"/>
              </a:spcBef>
              <a:buClr>
                <a:srgbClr val="ffff00"/>
              </a:buClr>
              <a:buFont typeface="Symbol" charset="2"/>
              <a:buChar char=""/>
            </a:pPr>
            <a:r>
              <a:rPr b="0" lang="en-US" sz="3200" spc="-1" strike="noStrike">
                <a:solidFill>
                  <a:srgbClr val="ffff00"/>
                </a:solidFill>
                <a:latin typeface="Calibri"/>
                <a:ea typeface="ＭＳ Ｐゴシック"/>
              </a:rPr>
              <a:t>Social data for action</a:t>
            </a:r>
            <a:endParaRPr b="0" lang="en-US" sz="3200" spc="-1" strike="noStrike">
              <a:solidFill>
                <a:srgbClr val="000000"/>
              </a:solidFill>
              <a:latin typeface="Arial"/>
            </a:endParaRPr>
          </a:p>
          <a:p>
            <a:pPr lvl="1" marL="743040" indent="-285480">
              <a:lnSpc>
                <a:spcPct val="100000"/>
              </a:lnSpc>
              <a:spcBef>
                <a:spcPts val="561"/>
              </a:spcBef>
              <a:buClr>
                <a:srgbClr val="ffffff"/>
              </a:buClr>
              <a:buFont typeface="Symbol" charset="2"/>
              <a:buChar char=""/>
            </a:pPr>
            <a:r>
              <a:rPr b="0" lang="en-US" sz="2800" spc="-1" strike="noStrike">
                <a:solidFill>
                  <a:srgbClr val="ffffff"/>
                </a:solidFill>
                <a:latin typeface="Calibri"/>
                <a:ea typeface="ＭＳ Ｐゴシック"/>
              </a:rPr>
              <a:t>Surveillance data</a:t>
            </a:r>
            <a:endParaRPr b="0" lang="en-US" sz="2800" spc="-1" strike="noStrike">
              <a:solidFill>
                <a:srgbClr val="000000"/>
              </a:solidFill>
              <a:latin typeface="Arial"/>
            </a:endParaRPr>
          </a:p>
          <a:p>
            <a:pPr lvl="1" marL="743040" indent="-285480">
              <a:lnSpc>
                <a:spcPct val="100000"/>
              </a:lnSpc>
              <a:spcBef>
                <a:spcPts val="561"/>
              </a:spcBef>
              <a:buClr>
                <a:srgbClr val="ffffff"/>
              </a:buClr>
              <a:buFont typeface="Symbol" charset="2"/>
              <a:buChar char=""/>
            </a:pPr>
            <a:r>
              <a:rPr b="0" lang="en-US" sz="2800" spc="-1" strike="noStrike">
                <a:solidFill>
                  <a:srgbClr val="ffffff"/>
                </a:solidFill>
                <a:latin typeface="Calibri"/>
                <a:ea typeface="ＭＳ Ｐゴシック"/>
              </a:rPr>
              <a:t>Independent Monitoring / Surveys</a:t>
            </a:r>
            <a:endParaRPr b="0" lang="en-US" sz="2800" spc="-1" strike="noStrike">
              <a:solidFill>
                <a:srgbClr val="000000"/>
              </a:solidFill>
              <a:latin typeface="Arial"/>
            </a:endParaRPr>
          </a:p>
          <a:p>
            <a:pPr lvl="1" marL="743040" indent="-285480">
              <a:lnSpc>
                <a:spcPct val="100000"/>
              </a:lnSpc>
              <a:spcBef>
                <a:spcPts val="561"/>
              </a:spcBef>
              <a:buClr>
                <a:srgbClr val="ffffff"/>
              </a:buClr>
              <a:buFont typeface="Symbol" charset="2"/>
              <a:buChar char=""/>
            </a:pPr>
            <a:r>
              <a:rPr b="0" lang="en-US" sz="2800" spc="-1" strike="noStrike">
                <a:solidFill>
                  <a:srgbClr val="ffffff"/>
                </a:solidFill>
                <a:latin typeface="Calibri"/>
                <a:ea typeface="ＭＳ Ｐゴシック"/>
              </a:rPr>
              <a:t>Focus Group Discussion – In depth Interview</a:t>
            </a:r>
            <a:endParaRPr b="0" lang="en-US" sz="2800" spc="-1" strike="noStrike">
              <a:solidFill>
                <a:srgbClr val="000000"/>
              </a:solidFill>
              <a:latin typeface="Arial"/>
            </a:endParaRPr>
          </a:p>
          <a:p>
            <a:pPr marL="343080" indent="-342720">
              <a:lnSpc>
                <a:spcPct val="100000"/>
              </a:lnSpc>
              <a:spcBef>
                <a:spcPts val="641"/>
              </a:spcBef>
              <a:buClr>
                <a:srgbClr val="ffff00"/>
              </a:buClr>
              <a:buFont typeface="Symbol" charset="2"/>
              <a:buChar char=""/>
            </a:pPr>
            <a:r>
              <a:rPr b="0" lang="en-US" sz="3200" spc="-1" strike="noStrike">
                <a:solidFill>
                  <a:srgbClr val="ffff00"/>
                </a:solidFill>
                <a:latin typeface="Calibri"/>
                <a:ea typeface="ＭＳ Ｐゴシック"/>
              </a:rPr>
              <a:t>Measles to capitalize on polio investments</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09" name="Group 2"/>
          <p:cNvGrpSpPr/>
          <p:nvPr/>
        </p:nvGrpSpPr>
        <p:grpSpPr>
          <a:xfrm>
            <a:off x="321480" y="363960"/>
            <a:ext cx="8382960" cy="5630400"/>
            <a:chOff x="321480" y="363960"/>
            <a:chExt cx="8382960" cy="5630400"/>
          </a:xfrm>
        </p:grpSpPr>
        <p:pic>
          <p:nvPicPr>
            <p:cNvPr id="410" name="Picture 14" descr="209-OFF-Vodafone_Square"/>
            <p:cNvPicPr/>
            <p:nvPr/>
          </p:nvPicPr>
          <p:blipFill>
            <a:blip r:embed="rId1"/>
            <a:stretch/>
          </p:blipFill>
          <p:spPr>
            <a:xfrm>
              <a:off x="678240" y="4372200"/>
              <a:ext cx="1360080" cy="1622160"/>
            </a:xfrm>
            <a:prstGeom prst="rect">
              <a:avLst/>
            </a:prstGeom>
            <a:ln w="0">
              <a:noFill/>
            </a:ln>
          </p:spPr>
        </p:pic>
        <p:sp>
          <p:nvSpPr>
            <p:cNvPr id="411" name="Text Box 7"/>
            <p:cNvSpPr/>
            <p:nvPr/>
          </p:nvSpPr>
          <p:spPr>
            <a:xfrm>
              <a:off x="758520" y="1042200"/>
              <a:ext cx="4800240" cy="662040"/>
            </a:xfrm>
            <a:prstGeom prst="rect">
              <a:avLst/>
            </a:prstGeom>
            <a:noFill/>
            <a:ln w="9525">
              <a:noFill/>
            </a:ln>
          </p:spPr>
          <p:style>
            <a:lnRef idx="0"/>
            <a:fillRef idx="0"/>
            <a:effectRef idx="0"/>
            <a:fontRef idx="minor"/>
          </p:style>
        </p:sp>
        <p:pic>
          <p:nvPicPr>
            <p:cNvPr id="412" name="Picture 9" descr=""/>
            <p:cNvPicPr/>
            <p:nvPr/>
          </p:nvPicPr>
          <p:blipFill>
            <a:blip r:embed="rId2"/>
            <a:stretch/>
          </p:blipFill>
          <p:spPr>
            <a:xfrm>
              <a:off x="753120" y="552600"/>
              <a:ext cx="7840080" cy="3977640"/>
            </a:xfrm>
            <a:prstGeom prst="rect">
              <a:avLst/>
            </a:prstGeom>
            <a:ln w="0">
              <a:noFill/>
            </a:ln>
          </p:spPr>
        </p:pic>
        <p:pic>
          <p:nvPicPr>
            <p:cNvPr id="413" name="Picture 11" descr="Merck image"/>
            <p:cNvPicPr/>
            <p:nvPr/>
          </p:nvPicPr>
          <p:blipFill>
            <a:blip r:embed="rId3"/>
            <a:stretch/>
          </p:blipFill>
          <p:spPr>
            <a:xfrm>
              <a:off x="6353280" y="1998000"/>
              <a:ext cx="1152360" cy="1374480"/>
            </a:xfrm>
            <a:prstGeom prst="rect">
              <a:avLst/>
            </a:prstGeom>
            <a:ln w="0">
              <a:noFill/>
            </a:ln>
          </p:spPr>
        </p:pic>
        <p:sp>
          <p:nvSpPr>
            <p:cNvPr id="414" name="Rectangle 17"/>
            <p:cNvSpPr/>
            <p:nvPr/>
          </p:nvSpPr>
          <p:spPr>
            <a:xfrm>
              <a:off x="321480" y="1003320"/>
              <a:ext cx="895680" cy="149400"/>
            </a:xfrm>
            <a:prstGeom prst="rect">
              <a:avLst/>
            </a:prstGeom>
            <a:solidFill>
              <a:schemeClr val="bg1"/>
            </a:solidFill>
            <a:ln w="0">
              <a:noFill/>
            </a:ln>
          </p:spPr>
          <p:style>
            <a:lnRef idx="0"/>
            <a:fillRef idx="0"/>
            <a:effectRef idx="0"/>
            <a:fontRef idx="minor"/>
          </p:style>
        </p:sp>
        <p:sp>
          <p:nvSpPr>
            <p:cNvPr id="415" name="Rectangle 18"/>
            <p:cNvSpPr/>
            <p:nvPr/>
          </p:nvSpPr>
          <p:spPr>
            <a:xfrm>
              <a:off x="831960" y="1026360"/>
              <a:ext cx="895680" cy="149400"/>
            </a:xfrm>
            <a:prstGeom prst="rect">
              <a:avLst/>
            </a:prstGeom>
            <a:solidFill>
              <a:schemeClr val="bg1"/>
            </a:solidFill>
            <a:ln w="0">
              <a:noFill/>
            </a:ln>
          </p:spPr>
          <p:style>
            <a:lnRef idx="0"/>
            <a:fillRef idx="0"/>
            <a:effectRef idx="0"/>
            <a:fontRef idx="minor"/>
          </p:style>
        </p:sp>
        <p:pic>
          <p:nvPicPr>
            <p:cNvPr id="416" name="Picture 19" descr="footer.jpg"/>
            <p:cNvPicPr/>
            <p:nvPr/>
          </p:nvPicPr>
          <p:blipFill>
            <a:blip r:embed="rId4"/>
            <a:srcRect l="1638" t="0" r="0" b="7273"/>
            <a:stretch/>
          </p:blipFill>
          <p:spPr>
            <a:xfrm>
              <a:off x="424440" y="363960"/>
              <a:ext cx="8280000" cy="932760"/>
            </a:xfrm>
            <a:prstGeom prst="rect">
              <a:avLst/>
            </a:prstGeom>
            <a:ln w="0">
              <a:noFill/>
            </a:ln>
          </p:spPr>
        </p:pic>
        <p:pic>
          <p:nvPicPr>
            <p:cNvPr id="417" name="Picture 12" descr="LCIF 2 color logo.jpg"/>
            <p:cNvPicPr/>
            <p:nvPr/>
          </p:nvPicPr>
          <p:blipFill>
            <a:blip r:embed="rId5"/>
            <a:stretch/>
          </p:blipFill>
          <p:spPr>
            <a:xfrm>
              <a:off x="2716200" y="4523400"/>
              <a:ext cx="2067480" cy="639000"/>
            </a:xfrm>
            <a:prstGeom prst="rect">
              <a:avLst/>
            </a:prstGeom>
            <a:ln w="0">
              <a:noFill/>
            </a:ln>
          </p:spPr>
        </p:pic>
        <p:sp>
          <p:nvSpPr>
            <p:cNvPr id="418" name="Rectangle 13"/>
            <p:cNvSpPr/>
            <p:nvPr/>
          </p:nvSpPr>
          <p:spPr>
            <a:xfrm>
              <a:off x="4541040" y="2316240"/>
              <a:ext cx="1237680" cy="1917360"/>
            </a:xfrm>
            <a:prstGeom prst="rect">
              <a:avLst/>
            </a:prstGeom>
            <a:solidFill>
              <a:schemeClr val="bg1"/>
            </a:solidFill>
            <a:ln w="0">
              <a:noFill/>
            </a:ln>
          </p:spPr>
          <p:style>
            <a:lnRef idx="0"/>
            <a:fillRef idx="0"/>
            <a:effectRef idx="0"/>
            <a:fontRef idx="minor"/>
          </p:style>
        </p:sp>
        <p:pic>
          <p:nvPicPr>
            <p:cNvPr id="419" name="Picture 13" descr="iffim3"/>
            <p:cNvPicPr/>
            <p:nvPr/>
          </p:nvPicPr>
          <p:blipFill>
            <a:blip r:embed="rId6"/>
            <a:stretch/>
          </p:blipFill>
          <p:spPr>
            <a:xfrm>
              <a:off x="4673880" y="2373840"/>
              <a:ext cx="1134720" cy="571320"/>
            </a:xfrm>
            <a:prstGeom prst="rect">
              <a:avLst/>
            </a:prstGeom>
            <a:ln w="0">
              <a:noFill/>
            </a:ln>
          </p:spPr>
        </p:pic>
        <p:pic>
          <p:nvPicPr>
            <p:cNvPr id="420" name="Picture 14" descr="JICAlogo.gif"/>
            <p:cNvPicPr/>
            <p:nvPr/>
          </p:nvPicPr>
          <p:blipFill>
            <a:blip r:embed="rId7"/>
            <a:stretch/>
          </p:blipFill>
          <p:spPr>
            <a:xfrm>
              <a:off x="5472360" y="4938120"/>
              <a:ext cx="2850840" cy="448920"/>
            </a:xfrm>
            <a:prstGeom prst="rect">
              <a:avLst/>
            </a:prstGeom>
            <a:ln w="0">
              <a:noFill/>
            </a:ln>
          </p:spPr>
        </p:pic>
        <p:pic>
          <p:nvPicPr>
            <p:cNvPr id="421" name="Picture 16" descr="UNIVERSAL A_logo_clr"/>
            <p:cNvPicPr/>
            <p:nvPr/>
          </p:nvPicPr>
          <p:blipFill>
            <a:blip r:embed="rId8"/>
            <a:stretch/>
          </p:blipFill>
          <p:spPr>
            <a:xfrm>
              <a:off x="4293720" y="3507120"/>
              <a:ext cx="678600" cy="742680"/>
            </a:xfrm>
            <a:prstGeom prst="rect">
              <a:avLst/>
            </a:prstGeom>
            <a:ln w="0">
              <a:noFill/>
            </a:ln>
          </p:spPr>
        </p:pic>
        <p:sp>
          <p:nvSpPr>
            <p:cNvPr id="422" name="Rectangle 17"/>
            <p:cNvSpPr/>
            <p:nvPr/>
          </p:nvSpPr>
          <p:spPr>
            <a:xfrm>
              <a:off x="4198680" y="4199400"/>
              <a:ext cx="2655360" cy="2728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1200" spc="-1" strike="noStrike">
                  <a:solidFill>
                    <a:srgbClr val="c00000"/>
                  </a:solidFill>
                  <a:latin typeface="Arial"/>
                  <a:ea typeface="ＭＳ Ｐゴシック"/>
                </a:rPr>
                <a:t>Anne Ray Charitable Trust</a:t>
              </a:r>
              <a:endParaRPr b="0" lang="en-US" sz="1200" spc="-1" strike="noStrike">
                <a:latin typeface="Arial"/>
              </a:endParaRPr>
            </a:p>
          </p:txBody>
        </p:sp>
        <p:pic>
          <p:nvPicPr>
            <p:cNvPr id="423" name="Picture 16" descr="Norway UD logo engelsk 2CE00"/>
            <p:cNvPicPr/>
            <p:nvPr/>
          </p:nvPicPr>
          <p:blipFill>
            <a:blip r:embed="rId9"/>
            <a:stretch/>
          </p:blipFill>
          <p:spPr>
            <a:xfrm>
              <a:off x="6572160" y="3373200"/>
              <a:ext cx="1604520" cy="889560"/>
            </a:xfrm>
            <a:prstGeom prst="rect">
              <a:avLst/>
            </a:prstGeom>
            <a:ln w="0">
              <a:noFill/>
            </a:ln>
          </p:spPr>
        </p:pic>
        <p:sp>
          <p:nvSpPr>
            <p:cNvPr id="424" name="Rectangle 17"/>
            <p:cNvSpPr/>
            <p:nvPr/>
          </p:nvSpPr>
          <p:spPr>
            <a:xfrm>
              <a:off x="3822840" y="673560"/>
              <a:ext cx="1229760" cy="297720"/>
            </a:xfrm>
            <a:prstGeom prst="rect">
              <a:avLst/>
            </a:prstGeom>
            <a:solidFill>
              <a:schemeClr val="bg1"/>
            </a:solidFill>
            <a:ln w="0">
              <a:noFill/>
            </a:ln>
          </p:spPr>
          <p:style>
            <a:lnRef idx="0"/>
            <a:fillRef idx="0"/>
            <a:effectRef idx="0"/>
            <a:fontRef idx="minor"/>
          </p:style>
        </p:sp>
        <p:pic>
          <p:nvPicPr>
            <p:cNvPr id="425" name="Picture 18" descr="unicef logo_blue"/>
            <p:cNvPicPr/>
            <p:nvPr/>
          </p:nvPicPr>
          <p:blipFill>
            <a:blip r:embed="rId10"/>
            <a:stretch/>
          </p:blipFill>
          <p:spPr>
            <a:xfrm>
              <a:off x="3895920" y="676440"/>
              <a:ext cx="1046520" cy="268920"/>
            </a:xfrm>
            <a:prstGeom prst="rect">
              <a:avLst/>
            </a:prstGeom>
            <a:ln w="0">
              <a:noFill/>
            </a:ln>
          </p:spPr>
        </p:pic>
        <p:sp>
          <p:nvSpPr>
            <p:cNvPr id="426" name="Rectangle 19"/>
            <p:cNvSpPr/>
            <p:nvPr/>
          </p:nvSpPr>
          <p:spPr>
            <a:xfrm>
              <a:off x="2038680" y="1514520"/>
              <a:ext cx="3149280" cy="663480"/>
            </a:xfrm>
            <a:prstGeom prst="rect">
              <a:avLst/>
            </a:prstGeom>
            <a:solidFill>
              <a:schemeClr val="bg1"/>
            </a:solidFill>
            <a:ln w="0">
              <a:noFill/>
            </a:ln>
          </p:spPr>
          <p:style>
            <a:lnRef idx="0"/>
            <a:fillRef idx="0"/>
            <a:effectRef idx="0"/>
            <a:fontRef idx="minor"/>
          </p:style>
        </p:sp>
        <p:pic>
          <p:nvPicPr>
            <p:cNvPr id="427" name="Picture 12" descr="Gates_foundation"/>
            <p:cNvPicPr/>
            <p:nvPr/>
          </p:nvPicPr>
          <p:blipFill>
            <a:blip r:embed="rId11"/>
            <a:stretch/>
          </p:blipFill>
          <p:spPr>
            <a:xfrm>
              <a:off x="5472360" y="1514520"/>
              <a:ext cx="2185560" cy="489240"/>
            </a:xfrm>
            <a:prstGeom prst="rect">
              <a:avLst/>
            </a:prstGeom>
            <a:ln w="0">
              <a:noFill/>
            </a:ln>
          </p:spPr>
        </p:pic>
      </p:grpSp>
      <p:sp>
        <p:nvSpPr>
          <p:cNvPr id="428" name="Rectangle 23"/>
          <p:cNvSpPr/>
          <p:nvPr/>
        </p:nvSpPr>
        <p:spPr>
          <a:xfrm>
            <a:off x="473040" y="1365120"/>
            <a:ext cx="1383840" cy="690120"/>
          </a:xfrm>
          <a:prstGeom prst="rect">
            <a:avLst/>
          </a:prstGeom>
          <a:solidFill>
            <a:schemeClr val="bg1"/>
          </a:solidFill>
          <a:ln w="9525">
            <a:solidFill>
              <a:srgbClr val="ffffff"/>
            </a:solidFill>
            <a:miter/>
          </a:ln>
        </p:spPr>
        <p:style>
          <a:lnRef idx="0"/>
          <a:fillRef idx="0"/>
          <a:effectRef idx="0"/>
          <a:fontRef idx="minor"/>
        </p:style>
      </p:sp>
      <p:pic>
        <p:nvPicPr>
          <p:cNvPr id="429" name="Picture 24" descr="ARC_Logo_Bttn_HorizStkd_RGB"/>
          <p:cNvPicPr/>
          <p:nvPr/>
        </p:nvPicPr>
        <p:blipFill>
          <a:blip r:embed="rId12"/>
          <a:stretch/>
        </p:blipFill>
        <p:spPr>
          <a:xfrm>
            <a:off x="133560" y="366840"/>
            <a:ext cx="1929960" cy="929880"/>
          </a:xfrm>
          <a:prstGeom prst="rect">
            <a:avLst/>
          </a:prstGeom>
          <a:ln w="0">
            <a:noFill/>
          </a:ln>
        </p:spPr>
      </p:pic>
      <p:sp>
        <p:nvSpPr>
          <p:cNvPr id="430" name="Slide Number Placeholder 24"/>
          <p:cNvSpPr txBox="1"/>
          <p:nvPr/>
        </p:nvSpPr>
        <p:spPr>
          <a:xfrm>
            <a:off x="6553080" y="6245280"/>
            <a:ext cx="2133360" cy="475920"/>
          </a:xfrm>
          <a:prstGeom prst="rect">
            <a:avLst/>
          </a:prstGeom>
          <a:noFill/>
          <a:ln w="0">
            <a:noFill/>
          </a:ln>
        </p:spPr>
        <p:txBody>
          <a:bodyPr lIns="90000" rIns="90000" tIns="45000" bIns="45000">
            <a:noAutofit/>
          </a:bodyPr>
          <a:p>
            <a:pPr>
              <a:lnSpc>
                <a:spcPct val="100000"/>
              </a:lnSpc>
            </a:pPr>
            <a:fld id="{ABD0E9DD-AC88-4DEE-9898-66ACB0E61A62}" type="slidenum">
              <a:rPr b="1" lang="en-US" sz="1400" spc="-1" strike="noStrike">
                <a:solidFill>
                  <a:srgbClr val="000000"/>
                </a:solidFill>
                <a:latin typeface="Arial"/>
                <a:ea typeface="ＭＳ Ｐゴシック"/>
              </a:rPr>
              <a:t>&lt;number&gt;</a:t>
            </a:fld>
            <a:endParaRPr b="0" lang="en-US" sz="1400" spc="-1" strike="noStrike">
              <a:latin typeface="Times New Roman"/>
            </a:endParaRPr>
          </a:p>
        </p:txBody>
      </p:sp>
      <p:pic>
        <p:nvPicPr>
          <p:cNvPr id="431" name="Picture 1" descr="ECDC.jpeg"/>
          <p:cNvPicPr/>
          <p:nvPr/>
        </p:nvPicPr>
        <p:blipFill>
          <a:blip r:embed="rId13"/>
          <a:stretch/>
        </p:blipFill>
        <p:spPr>
          <a:xfrm>
            <a:off x="2664360" y="5410080"/>
            <a:ext cx="1042560" cy="926640"/>
          </a:xfrm>
          <a:prstGeom prst="rect">
            <a:avLst/>
          </a:prstGeom>
          <a:ln w="0">
            <a:noFill/>
          </a:ln>
        </p:spPr>
      </p:pic>
      <p:pic>
        <p:nvPicPr>
          <p:cNvPr id="432" name="Picture 2" descr="sabinlogo.jpg"/>
          <p:cNvPicPr/>
          <p:nvPr/>
        </p:nvPicPr>
        <p:blipFill>
          <a:blip r:embed="rId14"/>
          <a:stretch/>
        </p:blipFill>
        <p:spPr>
          <a:xfrm>
            <a:off x="4143600" y="5549760"/>
            <a:ext cx="1561680" cy="444600"/>
          </a:xfrm>
          <a:prstGeom prst="rect">
            <a:avLst/>
          </a:prstGeom>
          <a:ln w="0">
            <a:noFill/>
          </a:ln>
        </p:spPr>
      </p:pic>
      <p:pic>
        <p:nvPicPr>
          <p:cNvPr id="433" name="Picture 3" descr="1LineAAPLogoPos_1.jpg"/>
          <p:cNvPicPr/>
          <p:nvPr/>
        </p:nvPicPr>
        <p:blipFill>
          <a:blip r:embed="rId15"/>
          <a:stretch/>
        </p:blipFill>
        <p:spPr>
          <a:xfrm>
            <a:off x="6070680" y="5549760"/>
            <a:ext cx="2924280" cy="444600"/>
          </a:xfrm>
          <a:prstGeom prst="rect">
            <a:avLst/>
          </a:prstGeom>
          <a:ln w="0">
            <a:noFill/>
          </a:ln>
        </p:spPr>
      </p:pic>
      <p:pic>
        <p:nvPicPr>
          <p:cNvPr id="434" name="Picture 4" descr="IPA logo.tiff"/>
          <p:cNvPicPr/>
          <p:nvPr/>
        </p:nvPicPr>
        <p:blipFill>
          <a:blip r:embed="rId16"/>
          <a:stretch/>
        </p:blipFill>
        <p:spPr>
          <a:xfrm>
            <a:off x="6268680" y="4477320"/>
            <a:ext cx="2435760" cy="538920"/>
          </a:xfrm>
          <a:prstGeom prst="rect">
            <a:avLst/>
          </a:prstGeom>
          <a:ln w="0">
            <a:noFill/>
          </a:ln>
        </p:spPr>
      </p:pic>
      <p:pic>
        <p:nvPicPr>
          <p:cNvPr id="435" name="Picture 5" descr=""/>
          <p:cNvPicPr/>
          <p:nvPr/>
        </p:nvPicPr>
        <p:blipFill>
          <a:blip r:embed="rId17"/>
          <a:stretch/>
        </p:blipFill>
        <p:spPr>
          <a:xfrm>
            <a:off x="678240" y="1513440"/>
            <a:ext cx="1518480" cy="711360"/>
          </a:xfrm>
          <a:prstGeom prst="rect">
            <a:avLst/>
          </a:prstGeom>
          <a:ln w="0">
            <a:noFill/>
          </a:ln>
        </p:spPr>
      </p:pic>
      <p:pic>
        <p:nvPicPr>
          <p:cNvPr id="436" name="Picture 6" descr=""/>
          <p:cNvPicPr/>
          <p:nvPr/>
        </p:nvPicPr>
        <p:blipFill>
          <a:blip r:embed="rId18"/>
          <a:srcRect l="0" t="0" r="0" b="23490"/>
          <a:stretch/>
        </p:blipFill>
        <p:spPr>
          <a:xfrm>
            <a:off x="2788560" y="1058040"/>
            <a:ext cx="2031480" cy="10882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59" name="Chart 8"/>
          <p:cNvGraphicFramePr/>
          <p:nvPr/>
        </p:nvGraphicFramePr>
        <p:xfrm>
          <a:off x="0" y="644040"/>
          <a:ext cx="6476760" cy="5874120"/>
        </p:xfrm>
        <a:graphic>
          <a:graphicData uri="http://schemas.openxmlformats.org/drawingml/2006/chart">
            <c:chart xmlns:c="http://schemas.openxmlformats.org/drawingml/2006/chart" xmlns:r="http://schemas.openxmlformats.org/officeDocument/2006/relationships" r:id="rId1"/>
          </a:graphicData>
        </a:graphic>
      </p:graphicFrame>
      <p:sp>
        <p:nvSpPr>
          <p:cNvPr id="260" name="Content Placeholder 2"/>
          <p:cNvSpPr txBox="1"/>
          <p:nvPr/>
        </p:nvSpPr>
        <p:spPr>
          <a:xfrm>
            <a:off x="6248520" y="1295280"/>
            <a:ext cx="2895120" cy="5562360"/>
          </a:xfrm>
          <a:prstGeom prst="rect">
            <a:avLst/>
          </a:prstGeom>
          <a:noFill/>
          <a:ln w="0">
            <a:noFill/>
          </a:ln>
        </p:spPr>
        <p:txBody>
          <a:bodyPr>
            <a:normAutofit fontScale="94000"/>
          </a:bodyPr>
          <a:p>
            <a:pPr marL="343080" indent="-342720">
              <a:lnSpc>
                <a:spcPct val="100000"/>
              </a:lnSpc>
              <a:spcBef>
                <a:spcPts val="641"/>
              </a:spcBef>
              <a:buClr>
                <a:srgbClr val="000000"/>
              </a:buClr>
              <a:buFont typeface="Symbol" charset="2"/>
              <a:buChar char=""/>
            </a:pPr>
            <a:r>
              <a:rPr b="0" lang="en-US" sz="3200" spc="-1" strike="noStrike">
                <a:solidFill>
                  <a:srgbClr val="000000"/>
                </a:solidFill>
                <a:latin typeface="Arial"/>
                <a:ea typeface="ＭＳ Ｐゴシック"/>
              </a:rPr>
              <a:t>(Very) Low participation among non RI clients</a:t>
            </a:r>
            <a:endParaRPr b="0" lang="en-US" sz="3200" spc="-1" strike="noStrike">
              <a:solidFill>
                <a:srgbClr val="000000"/>
              </a:solidFill>
              <a:latin typeface="Arial"/>
            </a:endParaRPr>
          </a:p>
          <a:p>
            <a:pPr>
              <a:lnSpc>
                <a:spcPct val="100000"/>
              </a:lnSpc>
              <a:spcBef>
                <a:spcPts val="641"/>
              </a:spcBef>
            </a:pPr>
            <a:endParaRPr b="0" lang="en-US" sz="3200" spc="-1" strike="noStrike">
              <a:solidFill>
                <a:srgbClr val="000000"/>
              </a:solidFill>
              <a:latin typeface="Arial"/>
            </a:endParaRPr>
          </a:p>
          <a:p>
            <a:pPr marL="343080" indent="-342720">
              <a:lnSpc>
                <a:spcPct val="100000"/>
              </a:lnSpc>
              <a:spcBef>
                <a:spcPts val="641"/>
              </a:spcBef>
              <a:buClr>
                <a:srgbClr val="000000"/>
              </a:buClr>
              <a:buFont typeface="Symbol" charset="2"/>
              <a:buChar char=""/>
            </a:pPr>
            <a:r>
              <a:rPr b="0" lang="en-US" sz="3200" spc="-1" strike="noStrike">
                <a:solidFill>
                  <a:srgbClr val="000000"/>
                </a:solidFill>
                <a:latin typeface="Arial"/>
                <a:ea typeface="ＭＳ Ｐゴシック"/>
              </a:rPr>
              <a:t>In some SIAs, &gt; 80% coverage overall, but &lt;40% among non-RI users</a:t>
            </a:r>
            <a:endParaRPr b="0" lang="en-US" sz="3200" spc="-1" strike="noStrike">
              <a:solidFill>
                <a:srgbClr val="000000"/>
              </a:solidFill>
              <a:latin typeface="Arial"/>
            </a:endParaRPr>
          </a:p>
          <a:p>
            <a:pPr>
              <a:lnSpc>
                <a:spcPct val="100000"/>
              </a:lnSpc>
              <a:spcBef>
                <a:spcPts val="641"/>
              </a:spcBef>
            </a:pPr>
            <a:endParaRPr b="0" lang="en-US" sz="3200" spc="-1" strike="noStrike">
              <a:solidFill>
                <a:srgbClr val="000000"/>
              </a:solidFill>
              <a:latin typeface="Arial"/>
            </a:endParaRPr>
          </a:p>
        </p:txBody>
      </p:sp>
      <p:sp>
        <p:nvSpPr>
          <p:cNvPr id="261" name="Title 1"/>
          <p:cNvSpPr txBox="1"/>
          <p:nvPr/>
        </p:nvSpPr>
        <p:spPr>
          <a:xfrm>
            <a:off x="457200" y="0"/>
            <a:ext cx="8229240" cy="844920"/>
          </a:xfrm>
          <a:prstGeom prst="rect">
            <a:avLst/>
          </a:prstGeom>
          <a:noFill/>
          <a:ln w="0">
            <a:noFill/>
          </a:ln>
        </p:spPr>
        <p:txBody>
          <a:bodyPr lIns="90000" rIns="90000" tIns="45000" bIns="45000">
            <a:noAutofit/>
          </a:bodyPr>
          <a:p>
            <a:pPr algn="ctr">
              <a:lnSpc>
                <a:spcPct val="100000"/>
              </a:lnSpc>
            </a:pPr>
            <a:r>
              <a:rPr b="0" lang="en-US" sz="4000" spc="-1" strike="noStrike">
                <a:solidFill>
                  <a:srgbClr val="000000"/>
                </a:solidFill>
                <a:latin typeface="Arial"/>
                <a:ea typeface="ＭＳ Ｐゴシック"/>
              </a:rPr>
              <a:t>Polio SIAs and prior use of Routine</a:t>
            </a:r>
            <a:endParaRPr b="0" lang="en-US" sz="4000" spc="-1" strike="noStrike">
              <a:solidFill>
                <a:srgbClr val="000000"/>
              </a:solidFill>
              <a:latin typeface="Arial"/>
            </a:endParaRPr>
          </a:p>
        </p:txBody>
      </p:sp>
      <p:sp>
        <p:nvSpPr>
          <p:cNvPr id="262" name="Oval 12"/>
          <p:cNvSpPr/>
          <p:nvPr/>
        </p:nvSpPr>
        <p:spPr>
          <a:xfrm>
            <a:off x="3352680" y="2666880"/>
            <a:ext cx="2514240" cy="1371240"/>
          </a:xfrm>
          <a:prstGeom prst="ellipse">
            <a:avLst/>
          </a:prstGeom>
          <a:noFill/>
          <a:ln w="76200">
            <a:solidFill>
              <a:srgbClr val="ffff00"/>
            </a:solidFill>
            <a:round/>
          </a:ln>
        </p:spPr>
        <p:style>
          <a:lnRef idx="2">
            <a:schemeClr val="accent1">
              <a:shade val="50000"/>
            </a:schemeClr>
          </a:lnRef>
          <a:fillRef idx="1">
            <a:schemeClr val="accent1"/>
          </a:fillRef>
          <a:effectRef idx="0">
            <a:schemeClr val="accent1"/>
          </a:effectRef>
          <a:fontRef idx="minor"/>
        </p:style>
      </p:sp>
      <p:sp>
        <p:nvSpPr>
          <p:cNvPr id="263" name="Oval 13"/>
          <p:cNvSpPr/>
          <p:nvPr/>
        </p:nvSpPr>
        <p:spPr>
          <a:xfrm>
            <a:off x="1523880" y="1752480"/>
            <a:ext cx="1904760" cy="1828440"/>
          </a:xfrm>
          <a:prstGeom prst="ellipse">
            <a:avLst/>
          </a:prstGeom>
          <a:noFill/>
          <a:ln w="76200">
            <a:solidFill>
              <a:srgbClr val="ffff00"/>
            </a:solidFill>
            <a:round/>
          </a:ln>
        </p:spPr>
        <p:style>
          <a:lnRef idx="2">
            <a:schemeClr val="accent1">
              <a:shade val="50000"/>
            </a:schemeClr>
          </a:lnRef>
          <a:fillRef idx="1">
            <a:schemeClr val="accent1"/>
          </a:fillRef>
          <a:effectRef idx="0">
            <a:schemeClr val="accent1"/>
          </a:effectRef>
          <a:fontRef idx="minor"/>
        </p:style>
      </p:sp>
      <p:sp>
        <p:nvSpPr>
          <p:cNvPr id="264" name="TextBox 1"/>
          <p:cNvSpPr/>
          <p:nvPr/>
        </p:nvSpPr>
        <p:spPr>
          <a:xfrm>
            <a:off x="0" y="6518520"/>
            <a:ext cx="6248160" cy="3337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Arial"/>
                <a:ea typeface="ＭＳ Ｐゴシック"/>
              </a:rPr>
              <a:t>Hellinger et all (2012) Bulletin WHO</a:t>
            </a:r>
            <a:endParaRPr b="0" lang="en-US" sz="1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3" presetSubtype="10">
                                  <p:stCondLst>
                                    <p:cond delay="0"/>
                                  </p:stCondLst>
                                  <p:childTnLst>
                                    <p:set>
                                      <p:cBhvr>
                                        <p:cTn id="6" dur="1" fill="hold">
                                          <p:stCondLst>
                                            <p:cond delay="0"/>
                                          </p:stCondLst>
                                        </p:cTn>
                                        <p:tgtEl>
                                          <p:spTgt spid="263"/>
                                        </p:tgtEl>
                                        <p:attrNameLst>
                                          <p:attrName>style.visibility</p:attrName>
                                        </p:attrNameLst>
                                      </p:cBhvr>
                                      <p:to>
                                        <p:strVal val="visible"/>
                                      </p:to>
                                    </p:set>
                                    <p:animEffect filter="blinds(horizontal)" transition="in">
                                      <p:cBhvr additive="repl">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3" presetSubtype="10">
                                  <p:stCondLst>
                                    <p:cond delay="0"/>
                                  </p:stCondLst>
                                  <p:childTnLst>
                                    <p:set>
                                      <p:cBhvr>
                                        <p:cTn id="11" dur="1" fill="hold">
                                          <p:stCondLst>
                                            <p:cond delay="0"/>
                                          </p:stCondLst>
                                        </p:cTn>
                                        <p:tgtEl>
                                          <p:spTgt spid="262"/>
                                        </p:tgtEl>
                                        <p:attrNameLst>
                                          <p:attrName>style.visibility</p:attrName>
                                        </p:attrNameLst>
                                      </p:cBhvr>
                                      <p:to>
                                        <p:strVal val="visible"/>
                                      </p:to>
                                    </p:set>
                                    <p:animEffect filter="blinds(horizontal)" transition="in">
                                      <p:cBhvr additive="repl">
                                        <p:cTn id="12"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65" name="Rectangle 1"/>
          <p:cNvSpPr/>
          <p:nvPr/>
        </p:nvSpPr>
        <p:spPr>
          <a:xfrm>
            <a:off x="930240" y="2129760"/>
            <a:ext cx="7077960" cy="1552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00"/>
                </a:solidFill>
                <a:latin typeface="Arial"/>
                <a:ea typeface="ＭＳ Ｐゴシック"/>
              </a:rPr>
              <a:t>Where</a:t>
            </a:r>
            <a:r>
              <a:rPr b="1" lang="en-US" sz="4800" spc="-1" strike="noStrike">
                <a:solidFill>
                  <a:srgbClr val="ffffff"/>
                </a:solidFill>
                <a:latin typeface="Arial"/>
                <a:ea typeface="ＭＳ Ｐゴシック"/>
              </a:rPr>
              <a:t> do we </a:t>
            </a:r>
            <a:r>
              <a:rPr b="1" lang="en-US" sz="4800" spc="-1" strike="noStrike">
                <a:solidFill>
                  <a:srgbClr val="ffff00"/>
                </a:solidFill>
                <a:latin typeface="Arial"/>
                <a:ea typeface="ＭＳ Ｐゴシック"/>
              </a:rPr>
              <a:t>miss</a:t>
            </a:r>
            <a:r>
              <a:rPr b="1" lang="en-US" sz="4800" spc="-1" strike="noStrike">
                <a:solidFill>
                  <a:srgbClr val="ffffff"/>
                </a:solidFill>
                <a:latin typeface="Arial"/>
                <a:ea typeface="ＭＳ Ｐゴシック"/>
              </a:rPr>
              <a:t> the most children?</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6" name="Picture 1" descr=""/>
          <p:cNvPicPr/>
          <p:nvPr/>
        </p:nvPicPr>
        <p:blipFill>
          <a:blip r:embed="rId1"/>
          <a:stretch/>
        </p:blipFill>
        <p:spPr>
          <a:xfrm>
            <a:off x="0" y="762120"/>
            <a:ext cx="9143640" cy="6098760"/>
          </a:xfrm>
          <a:prstGeom prst="rect">
            <a:avLst/>
          </a:prstGeom>
          <a:ln w="0">
            <a:noFill/>
          </a:ln>
        </p:spPr>
      </p:pic>
      <p:sp>
        <p:nvSpPr>
          <p:cNvPr id="267" name="Title 1"/>
          <p:cNvSpPr txBox="1"/>
          <p:nvPr/>
        </p:nvSpPr>
        <p:spPr>
          <a:xfrm>
            <a:off x="457200" y="0"/>
            <a:ext cx="8229240" cy="1142640"/>
          </a:xfrm>
          <a:prstGeom prst="rect">
            <a:avLst/>
          </a:prstGeom>
          <a:noFill/>
          <a:ln w="0">
            <a:noFill/>
          </a:ln>
        </p:spPr>
        <p:txBody>
          <a:bodyPr anchor="ctr">
            <a:noAutofit/>
          </a:bodyPr>
          <a:p>
            <a:pPr algn="ctr">
              <a:lnSpc>
                <a:spcPct val="100000"/>
              </a:lnSpc>
            </a:pPr>
            <a:r>
              <a:rPr b="0" lang="en-US" sz="4400" spc="-1" strike="noStrike">
                <a:solidFill>
                  <a:srgbClr val="000000"/>
                </a:solidFill>
                <a:latin typeface="Calibri"/>
                <a:ea typeface="ＭＳ Ｐゴシック"/>
              </a:rPr>
              <a:t>Polio Sanctuaries</a:t>
            </a:r>
            <a:endParaRPr b="0" lang="en-US" sz="4400" spc="-1" strike="noStrike">
              <a:solidFill>
                <a:srgbClr val="000000"/>
              </a:solidFill>
              <a:latin typeface="Arial"/>
            </a:endParaRPr>
          </a:p>
        </p:txBody>
      </p:sp>
    </p:spTree>
  </p:cSld>
  <mc:AlternateContent>
    <mc:Choice Requires="p14">
      <p:transition p14:dur="10"/>
    </mc:Choice>
    <mc:Fallback>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68" name="Rectangle 3"/>
          <p:cNvSpPr/>
          <p:nvPr/>
        </p:nvSpPr>
        <p:spPr>
          <a:xfrm>
            <a:off x="4257720" y="539640"/>
            <a:ext cx="4783680" cy="5088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4000" spc="-1" strike="noStrike">
                <a:solidFill>
                  <a:srgbClr val="ffff00"/>
                </a:solidFill>
                <a:latin typeface="Arial"/>
                <a:ea typeface="ＭＳ Ｐゴシック"/>
              </a:rPr>
              <a:t>2.7 million </a:t>
            </a:r>
            <a:r>
              <a:rPr b="0" lang="en-US" sz="2400" spc="-1" strike="noStrike">
                <a:solidFill>
                  <a:srgbClr val="ffffff"/>
                </a:solidFill>
                <a:latin typeface="Arial"/>
                <a:ea typeface="ＭＳ Ｐゴシック"/>
              </a:rPr>
              <a:t>children have not received a single dose. Many more are under-immunized.</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ffffff"/>
                </a:solidFill>
                <a:latin typeface="Arial"/>
                <a:ea typeface="ＭＳ Ｐゴシック"/>
              </a:rPr>
              <a:t>Missed children disproportionately belong to minority groups.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ffffff"/>
                </a:solidFill>
                <a:latin typeface="Arial"/>
                <a:ea typeface="ＭＳ Ｐゴシック"/>
              </a:rPr>
              <a:t>Not all are in the sanctuaries. But if a </a:t>
            </a:r>
            <a:r>
              <a:rPr b="0" lang="en-US" sz="2400" spc="-1" strike="noStrike">
                <a:solidFill>
                  <a:srgbClr val="ffff00"/>
                </a:solidFill>
                <a:latin typeface="Arial"/>
                <a:ea typeface="ＭＳ Ｐゴシック"/>
              </a:rPr>
              <a:t>data-driven, missed-children-focused approach </a:t>
            </a:r>
            <a:r>
              <a:rPr b="0" lang="en-US" sz="2400" spc="-1" strike="noStrike">
                <a:solidFill>
                  <a:srgbClr val="ffffff"/>
                </a:solidFill>
                <a:latin typeface="Arial"/>
                <a:ea typeface="ＭＳ Ｐゴシック"/>
              </a:rPr>
              <a:t>can be honed in the sanctuaries, it can be applied elsewhere. </a:t>
            </a:r>
            <a:endParaRPr b="0" lang="en-US" sz="2400" spc="-1" strike="noStrike">
              <a:latin typeface="Arial"/>
            </a:endParaRPr>
          </a:p>
        </p:txBody>
      </p:sp>
      <p:pic>
        <p:nvPicPr>
          <p:cNvPr id="269" name="Picture 4" descr="screenshot12.jpg"/>
          <p:cNvPicPr/>
          <p:nvPr/>
        </p:nvPicPr>
        <p:blipFill>
          <a:blip r:embed="rId1"/>
          <a:stretch/>
        </p:blipFill>
        <p:spPr>
          <a:xfrm>
            <a:off x="198360" y="177840"/>
            <a:ext cx="3873240" cy="6489360"/>
          </a:xfrm>
          <a:prstGeom prst="rect">
            <a:avLst/>
          </a:prstGeom>
          <a:ln w="0">
            <a:noFill/>
          </a:ln>
        </p:spPr>
      </p:pic>
      <p:sp>
        <p:nvSpPr>
          <p:cNvPr id="270" name="TextBox 5"/>
          <p:cNvSpPr/>
          <p:nvPr/>
        </p:nvSpPr>
        <p:spPr>
          <a:xfrm>
            <a:off x="4359960" y="6216480"/>
            <a:ext cx="4212000" cy="4554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ffffff"/>
                </a:solidFill>
                <a:latin typeface="Arial"/>
                <a:ea typeface="ＭＳ Ｐゴシック"/>
              </a:rPr>
              <a:t>Every Missed Child, Report from the Independent Monitoring Board, June 2012 </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1" name="Picture 1" descr=""/>
          <p:cNvPicPr/>
          <p:nvPr/>
        </p:nvPicPr>
        <p:blipFill>
          <a:blip r:embed="rId1"/>
          <a:stretch/>
        </p:blipFill>
        <p:spPr>
          <a:xfrm>
            <a:off x="35280" y="1434960"/>
            <a:ext cx="9143640" cy="3986280"/>
          </a:xfrm>
          <a:prstGeom prst="rect">
            <a:avLst/>
          </a:prstGeom>
          <a:ln w="0">
            <a:noFill/>
          </a:ln>
        </p:spPr>
      </p:pic>
      <p:sp>
        <p:nvSpPr>
          <p:cNvPr id="272" name="Oval 2"/>
          <p:cNvSpPr/>
          <p:nvPr/>
        </p:nvSpPr>
        <p:spPr>
          <a:xfrm>
            <a:off x="520200" y="2261160"/>
            <a:ext cx="1613880" cy="1161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73" name="Oval 3"/>
          <p:cNvSpPr/>
          <p:nvPr/>
        </p:nvSpPr>
        <p:spPr>
          <a:xfrm>
            <a:off x="6279840" y="2331720"/>
            <a:ext cx="2462760" cy="116100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74" name="Oval 4"/>
          <p:cNvSpPr/>
          <p:nvPr/>
        </p:nvSpPr>
        <p:spPr>
          <a:xfrm>
            <a:off x="5203800" y="3422520"/>
            <a:ext cx="3538800" cy="84636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75" name="Title 1"/>
          <p:cNvSpPr/>
          <p:nvPr/>
        </p:nvSpPr>
        <p:spPr>
          <a:xfrm>
            <a:off x="457200" y="0"/>
            <a:ext cx="8229240" cy="11426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en-US" sz="4400" spc="-1" strike="noStrike">
                <a:solidFill>
                  <a:srgbClr val="ffffff"/>
                </a:solidFill>
                <a:latin typeface="Arial"/>
                <a:ea typeface="ＭＳ Ｐゴシック"/>
              </a:rPr>
              <a:t>Polio Sanctuaries</a:t>
            </a:r>
            <a:endParaRPr b="0" lang="en-US" sz="4400" spc="-1" strike="noStrike">
              <a:latin typeface="Arial"/>
            </a:endParaRPr>
          </a:p>
        </p:txBody>
      </p:sp>
      <p:sp>
        <p:nvSpPr>
          <p:cNvPr id="276" name="Title 1"/>
          <p:cNvSpPr/>
          <p:nvPr/>
        </p:nvSpPr>
        <p:spPr>
          <a:xfrm>
            <a:off x="35280" y="416880"/>
            <a:ext cx="9108360" cy="11426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en-US" sz="3600" spc="-1" strike="noStrike">
                <a:solidFill>
                  <a:srgbClr val="000000"/>
                </a:solidFill>
                <a:latin typeface="Arial"/>
                <a:ea typeface="ＭＳ Ｐゴシック"/>
              </a:rPr>
              <a:t>Vaccination status non-polio AFP cases</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77" name="Rectangle 1"/>
          <p:cNvSpPr/>
          <p:nvPr/>
        </p:nvSpPr>
        <p:spPr>
          <a:xfrm>
            <a:off x="930240" y="2129760"/>
            <a:ext cx="7077960" cy="821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1" lang="en-US" sz="4800" spc="-1" strike="noStrike">
                <a:solidFill>
                  <a:srgbClr val="ffff00"/>
                </a:solidFill>
                <a:latin typeface="Arial"/>
                <a:ea typeface="ＭＳ Ｐゴシック"/>
              </a:rPr>
              <a:t>Who</a:t>
            </a:r>
            <a:r>
              <a:rPr b="1" lang="en-US" sz="4800" spc="-1" strike="noStrike">
                <a:solidFill>
                  <a:srgbClr val="ffffff"/>
                </a:solidFill>
                <a:latin typeface="Arial"/>
                <a:ea typeface="ＭＳ Ｐゴシック"/>
              </a:rPr>
              <a:t> do we miss?</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Default Theme.thmx</Template>
  <TotalTime>1392</TotalTime>
  <Application>LibreOffice/7.1.4.2$Windows_X86_64 LibreOffice_project/a529a4fab45b75fefc5b6226684193eb000654f6</Application>
  <AppVersion>15.0000</AppVersion>
  <Words>1598</Words>
  <Paragraphs>215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2012-09-11T21:02:22Z</dcterms:created>
  <dc:creator>Susan Mackay</dc:creator>
  <dc:description/>
  <dc:language>en-US</dc:language>
  <cp:lastModifiedBy/>
  <dcterms:modified xsi:type="dcterms:W3CDTF">2026-04-16T20:16:52Z</dcterms:modified>
  <cp:revision>109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21</vt:i4>
  </property>
  <property fmtid="{D5CDD505-2E9C-101B-9397-08002B2CF9AE}" pid="3" name="PresentationFormat">
    <vt:lpwstr>On-screen Show (4:3)</vt:lpwstr>
  </property>
  <property fmtid="{D5CDD505-2E9C-101B-9397-08002B2CF9AE}" pid="4" name="Slides">
    <vt:i4>36</vt:i4>
  </property>
</Properties>
</file>