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0.jpg" ContentType="image/jpeg"/>
  <Override PartName="/ppt/media/image12.jpg" ContentType="image/jpeg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2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40.JPG" ContentType="image/jpeg"/>
  <Override PartName="/ppt/media/image41.jpg" ContentType="image/jpeg"/>
  <Override PartName="/ppt/notesSlides/notesSlide7.xml" ContentType="application/vnd.openxmlformats-officedocument.presentationml.notesSlide+xml"/>
  <Override PartName="/ppt/media/image56.JPG" ContentType="image/jpeg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21.jpg" ContentType="image/jpeg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145.jpg" ContentType="image/jpeg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media/image181.jpg" ContentType="image/jpeg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79" r:id="rId6"/>
    <p:sldMasterId id="2147483693" r:id="rId7"/>
    <p:sldMasterId id="2147483705" r:id="rId8"/>
  </p:sldMasterIdLst>
  <p:notesMasterIdLst>
    <p:notesMasterId r:id="rId81"/>
  </p:notesMasterIdLst>
  <p:sldIdLst>
    <p:sldId id="907" r:id="rId9"/>
    <p:sldId id="260" r:id="rId10"/>
    <p:sldId id="360" r:id="rId11"/>
    <p:sldId id="874" r:id="rId12"/>
    <p:sldId id="923" r:id="rId13"/>
    <p:sldId id="386" r:id="rId14"/>
    <p:sldId id="390" r:id="rId15"/>
    <p:sldId id="985" r:id="rId16"/>
    <p:sldId id="920" r:id="rId17"/>
    <p:sldId id="921" r:id="rId18"/>
    <p:sldId id="897" r:id="rId19"/>
    <p:sldId id="906" r:id="rId20"/>
    <p:sldId id="378" r:id="rId21"/>
    <p:sldId id="600" r:id="rId22"/>
    <p:sldId id="318" r:id="rId23"/>
    <p:sldId id="456" r:id="rId24"/>
    <p:sldId id="912" r:id="rId25"/>
    <p:sldId id="601" r:id="rId26"/>
    <p:sldId id="913" r:id="rId27"/>
    <p:sldId id="910" r:id="rId28"/>
    <p:sldId id="604" r:id="rId29"/>
    <p:sldId id="682" r:id="rId30"/>
    <p:sldId id="651" r:id="rId31"/>
    <p:sldId id="649" r:id="rId32"/>
    <p:sldId id="423" r:id="rId33"/>
    <p:sldId id="259" r:id="rId34"/>
    <p:sldId id="286" r:id="rId35"/>
    <p:sldId id="275" r:id="rId36"/>
    <p:sldId id="450" r:id="rId37"/>
    <p:sldId id="466" r:id="rId38"/>
    <p:sldId id="914" r:id="rId39"/>
    <p:sldId id="419" r:id="rId40"/>
    <p:sldId id="364" r:id="rId41"/>
    <p:sldId id="261" r:id="rId42"/>
    <p:sldId id="295" r:id="rId43"/>
    <p:sldId id="871" r:id="rId44"/>
    <p:sldId id="256" r:id="rId45"/>
    <p:sldId id="405" r:id="rId46"/>
    <p:sldId id="314" r:id="rId47"/>
    <p:sldId id="258" r:id="rId48"/>
    <p:sldId id="299" r:id="rId49"/>
    <p:sldId id="927" r:id="rId50"/>
    <p:sldId id="309" r:id="rId51"/>
    <p:sldId id="266" r:id="rId52"/>
    <p:sldId id="948" r:id="rId53"/>
    <p:sldId id="268" r:id="rId54"/>
    <p:sldId id="269" r:id="rId55"/>
    <p:sldId id="284" r:id="rId56"/>
    <p:sldId id="270" r:id="rId57"/>
    <p:sldId id="272" r:id="rId58"/>
    <p:sldId id="977" r:id="rId59"/>
    <p:sldId id="979" r:id="rId60"/>
    <p:sldId id="276" r:id="rId61"/>
    <p:sldId id="277" r:id="rId62"/>
    <p:sldId id="279" r:id="rId63"/>
    <p:sldId id="915" r:id="rId64"/>
    <p:sldId id="937" r:id="rId65"/>
    <p:sldId id="262" r:id="rId66"/>
    <p:sldId id="984" r:id="rId67"/>
    <p:sldId id="281" r:id="rId68"/>
    <p:sldId id="981" r:id="rId69"/>
    <p:sldId id="982" r:id="rId70"/>
    <p:sldId id="290" r:id="rId71"/>
    <p:sldId id="926" r:id="rId72"/>
    <p:sldId id="293" r:id="rId73"/>
    <p:sldId id="983" r:id="rId74"/>
    <p:sldId id="278" r:id="rId75"/>
    <p:sldId id="980" r:id="rId76"/>
    <p:sldId id="962" r:id="rId77"/>
    <p:sldId id="303" r:id="rId78"/>
    <p:sldId id="917" r:id="rId79"/>
    <p:sldId id="283" r:id="rId80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FF99"/>
    <a:srgbClr val="A77C15"/>
    <a:srgbClr val="D16D9F"/>
    <a:srgbClr val="99FF99"/>
    <a:srgbClr val="00CC99"/>
    <a:srgbClr val="C5FFF0"/>
    <a:srgbClr val="DE96BA"/>
    <a:srgbClr val="FF9900"/>
    <a:srgbClr val="F3D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26" autoAdjust="0"/>
    <p:restoredTop sz="94660"/>
  </p:normalViewPr>
  <p:slideViewPr>
    <p:cSldViewPr snapToGrid="0">
      <p:cViewPr>
        <p:scale>
          <a:sx n="90" d="100"/>
          <a:sy n="90" d="100"/>
        </p:scale>
        <p:origin x="34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openxmlformats.org/officeDocument/2006/relationships/presProps" Target="presProps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38835</c:v>
                </c:pt>
                <c:pt idx="1">
                  <c:v>51780</c:v>
                </c:pt>
                <c:pt idx="2">
                  <c:v>40044</c:v>
                </c:pt>
                <c:pt idx="3">
                  <c:v>47147</c:v>
                </c:pt>
                <c:pt idx="4">
                  <c:v>55443</c:v>
                </c:pt>
                <c:pt idx="5">
                  <c:v>36711</c:v>
                </c:pt>
                <c:pt idx="6">
                  <c:v>64185</c:v>
                </c:pt>
                <c:pt idx="7">
                  <c:v>41144</c:v>
                </c:pt>
                <c:pt idx="8">
                  <c:v>44258</c:v>
                </c:pt>
                <c:pt idx="9">
                  <c:v>56188</c:v>
                </c:pt>
                <c:pt idx="10">
                  <c:v>31458</c:v>
                </c:pt>
                <c:pt idx="11">
                  <c:v>33634</c:v>
                </c:pt>
                <c:pt idx="12">
                  <c:v>3305</c:v>
                </c:pt>
                <c:pt idx="13">
                  <c:v>8285</c:v>
                </c:pt>
                <c:pt idx="14">
                  <c:v>26530</c:v>
                </c:pt>
                <c:pt idx="15">
                  <c:v>30168</c:v>
                </c:pt>
                <c:pt idx="16">
                  <c:v>17250</c:v>
                </c:pt>
                <c:pt idx="17">
                  <c:v>12032</c:v>
                </c:pt>
                <c:pt idx="18">
                  <c:v>19474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0-4199-B6F9-E65511DD6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3344</c:v>
                </c:pt>
                <c:pt idx="1">
                  <c:v>3825</c:v>
                </c:pt>
                <c:pt idx="2">
                  <c:v>14492</c:v>
                </c:pt>
                <c:pt idx="3">
                  <c:v>24457</c:v>
                </c:pt>
                <c:pt idx="4">
                  <c:v>29171</c:v>
                </c:pt>
                <c:pt idx="5">
                  <c:v>15853</c:v>
                </c:pt>
                <c:pt idx="6">
                  <c:v>20422</c:v>
                </c:pt>
                <c:pt idx="7">
                  <c:v>19456</c:v>
                </c:pt>
                <c:pt idx="8">
                  <c:v>15369</c:v>
                </c:pt>
                <c:pt idx="9">
                  <c:v>20818</c:v>
                </c:pt>
                <c:pt idx="10">
                  <c:v>18869</c:v>
                </c:pt>
                <c:pt idx="11">
                  <c:v>21893</c:v>
                </c:pt>
                <c:pt idx="12">
                  <c:v>15489</c:v>
                </c:pt>
                <c:pt idx="13">
                  <c:v>8419</c:v>
                </c:pt>
                <c:pt idx="14">
                  <c:v>12943</c:v>
                </c:pt>
                <c:pt idx="15">
                  <c:v>15099</c:v>
                </c:pt>
                <c:pt idx="16">
                  <c:v>6962</c:v>
                </c:pt>
                <c:pt idx="17">
                  <c:v>9035</c:v>
                </c:pt>
                <c:pt idx="18">
                  <c:v>5283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90-4199-B6F9-E65511DD6E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Myanmar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Sheet1!$D$2:$D$20</c:f>
              <c:numCache>
                <c:formatCode>General</c:formatCode>
                <c:ptCount val="19"/>
                <c:pt idx="0">
                  <c:v>845</c:v>
                </c:pt>
                <c:pt idx="1">
                  <c:v>2519</c:v>
                </c:pt>
                <c:pt idx="2">
                  <c:v>736</c:v>
                </c:pt>
                <c:pt idx="3">
                  <c:v>830</c:v>
                </c:pt>
                <c:pt idx="4">
                  <c:v>1329</c:v>
                </c:pt>
                <c:pt idx="5">
                  <c:v>314</c:v>
                </c:pt>
                <c:pt idx="6">
                  <c:v>760</c:v>
                </c:pt>
                <c:pt idx="7">
                  <c:v>1088</c:v>
                </c:pt>
                <c:pt idx="8">
                  <c:v>333</c:v>
                </c:pt>
                <c:pt idx="9">
                  <c:v>329</c:v>
                </c:pt>
                <c:pt idx="10">
                  <c:v>190</c:v>
                </c:pt>
                <c:pt idx="11">
                  <c:v>2046</c:v>
                </c:pt>
                <c:pt idx="12">
                  <c:v>2175</c:v>
                </c:pt>
                <c:pt idx="13">
                  <c:v>1010</c:v>
                </c:pt>
                <c:pt idx="14">
                  <c:v>122</c:v>
                </c:pt>
                <c:pt idx="15">
                  <c:v>6</c:v>
                </c:pt>
                <c:pt idx="16">
                  <c:v>266</c:v>
                </c:pt>
                <c:pt idx="17">
                  <c:v>1293</c:v>
                </c:pt>
                <c:pt idx="18">
                  <c:v>1389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90-4199-B6F9-E65511DD6E4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Thailand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Sheet1!$E$2:$E$20</c:f>
              <c:numCache>
                <c:formatCode>General</c:formatCode>
                <c:ptCount val="19"/>
                <c:pt idx="0">
                  <c:v>4074</c:v>
                </c:pt>
                <c:pt idx="1">
                  <c:v>7319</c:v>
                </c:pt>
                <c:pt idx="2">
                  <c:v>10315</c:v>
                </c:pt>
                <c:pt idx="3">
                  <c:v>4519</c:v>
                </c:pt>
                <c:pt idx="4">
                  <c:v>4165</c:v>
                </c:pt>
                <c:pt idx="5">
                  <c:v>3526</c:v>
                </c:pt>
                <c:pt idx="6">
                  <c:v>3588</c:v>
                </c:pt>
                <c:pt idx="7">
                  <c:v>3893</c:v>
                </c:pt>
                <c:pt idx="8">
                  <c:v>7790</c:v>
                </c:pt>
                <c:pt idx="9">
                  <c:v>6071</c:v>
                </c:pt>
                <c:pt idx="10">
                  <c:v>2583</c:v>
                </c:pt>
                <c:pt idx="11">
                  <c:v>3156</c:v>
                </c:pt>
                <c:pt idx="12">
                  <c:v>5197</c:v>
                </c:pt>
                <c:pt idx="13">
                  <c:v>2641</c:v>
                </c:pt>
                <c:pt idx="14">
                  <c:v>0</c:v>
                </c:pt>
                <c:pt idx="15">
                  <c:v>154</c:v>
                </c:pt>
                <c:pt idx="16">
                  <c:v>652</c:v>
                </c:pt>
                <c:pt idx="17">
                  <c:v>1946</c:v>
                </c:pt>
                <c:pt idx="18">
                  <c:v>6042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90-4199-B6F9-E65511DD6E4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Sheet1!$F$2:$F$20</c:f>
              <c:numCache>
                <c:formatCode>General</c:formatCode>
                <c:ptCount val="19"/>
                <c:pt idx="0">
                  <c:v>31460</c:v>
                </c:pt>
                <c:pt idx="1">
                  <c:v>16328</c:v>
                </c:pt>
                <c:pt idx="2">
                  <c:v>11325</c:v>
                </c:pt>
                <c:pt idx="3">
                  <c:v>17645</c:v>
                </c:pt>
                <c:pt idx="4">
                  <c:v>21933</c:v>
                </c:pt>
                <c:pt idx="5">
                  <c:v>32569</c:v>
                </c:pt>
                <c:pt idx="6">
                  <c:v>9169</c:v>
                </c:pt>
                <c:pt idx="7">
                  <c:v>7964</c:v>
                </c:pt>
                <c:pt idx="8">
                  <c:v>4797</c:v>
                </c:pt>
                <c:pt idx="9">
                  <c:v>950</c:v>
                </c:pt>
                <c:pt idx="10">
                  <c:v>1128</c:v>
                </c:pt>
                <c:pt idx="11">
                  <c:v>8817</c:v>
                </c:pt>
                <c:pt idx="12">
                  <c:v>5416</c:v>
                </c:pt>
                <c:pt idx="13">
                  <c:v>4209</c:v>
                </c:pt>
                <c:pt idx="14">
                  <c:v>3304</c:v>
                </c:pt>
                <c:pt idx="15">
                  <c:v>3461</c:v>
                </c:pt>
                <c:pt idx="16">
                  <c:v>2400</c:v>
                </c:pt>
                <c:pt idx="17">
                  <c:v>4168</c:v>
                </c:pt>
                <c:pt idx="18">
                  <c:v>2411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90-4199-B6F9-E65511DD6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576843824"/>
        <c:axId val="576847760"/>
      </c:barChart>
      <c:line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MCV1 coverage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28575">
                <a:noFill/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Sheet1!$G$2:$G$20</c:f>
              <c:numCache>
                <c:formatCode>General</c:formatCode>
                <c:ptCount val="19"/>
                <c:pt idx="0">
                  <c:v>63</c:v>
                </c:pt>
                <c:pt idx="1">
                  <c:v>63</c:v>
                </c:pt>
                <c:pt idx="2">
                  <c:v>62</c:v>
                </c:pt>
                <c:pt idx="3">
                  <c:v>66</c:v>
                </c:pt>
                <c:pt idx="4">
                  <c:v>69</c:v>
                </c:pt>
                <c:pt idx="5">
                  <c:v>73</c:v>
                </c:pt>
                <c:pt idx="6">
                  <c:v>73</c:v>
                </c:pt>
                <c:pt idx="7">
                  <c:v>74</c:v>
                </c:pt>
                <c:pt idx="8">
                  <c:v>76</c:v>
                </c:pt>
                <c:pt idx="9">
                  <c:v>80</c:v>
                </c:pt>
                <c:pt idx="10">
                  <c:v>83</c:v>
                </c:pt>
                <c:pt idx="11">
                  <c:v>85</c:v>
                </c:pt>
                <c:pt idx="12">
                  <c:v>84</c:v>
                </c:pt>
                <c:pt idx="13">
                  <c:v>84</c:v>
                </c:pt>
                <c:pt idx="14">
                  <c:v>85</c:v>
                </c:pt>
                <c:pt idx="15">
                  <c:v>86</c:v>
                </c:pt>
                <c:pt idx="16">
                  <c:v>87</c:v>
                </c:pt>
                <c:pt idx="17">
                  <c:v>87</c:v>
                </c:pt>
                <c:pt idx="18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390-4199-B6F9-E65511DD6E4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MCV2 coverage</c:v>
                </c:pt>
              </c:strCache>
            </c:strRef>
          </c:tx>
          <c:spPr>
            <a:ln w="508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28575">
                <a:noFill/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strCache>
            </c:strRef>
          </c:cat>
          <c:val>
            <c:numRef>
              <c:f>Sheet1!$H$2:$H$20</c:f>
              <c:numCache>
                <c:formatCode>General</c:formatCode>
                <c:ptCount val="1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7</c:v>
                </c:pt>
                <c:pt idx="5">
                  <c:v>6</c:v>
                </c:pt>
                <c:pt idx="6">
                  <c:v>9</c:v>
                </c:pt>
                <c:pt idx="7">
                  <c:v>12</c:v>
                </c:pt>
                <c:pt idx="8">
                  <c:v>14</c:v>
                </c:pt>
                <c:pt idx="9">
                  <c:v>14</c:v>
                </c:pt>
                <c:pt idx="10">
                  <c:v>16</c:v>
                </c:pt>
                <c:pt idx="11">
                  <c:v>35</c:v>
                </c:pt>
                <c:pt idx="12">
                  <c:v>42</c:v>
                </c:pt>
                <c:pt idx="13">
                  <c:v>58</c:v>
                </c:pt>
                <c:pt idx="14">
                  <c:v>59</c:v>
                </c:pt>
                <c:pt idx="15">
                  <c:v>65</c:v>
                </c:pt>
                <c:pt idx="16">
                  <c:v>75</c:v>
                </c:pt>
                <c:pt idx="17">
                  <c:v>77</c:v>
                </c:pt>
                <c:pt idx="18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8390-4199-B6F9-E65511DD6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415080"/>
        <c:axId val="550412128"/>
      </c:lineChart>
      <c:catAx>
        <c:axId val="57684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47760"/>
        <c:crosses val="autoZero"/>
        <c:auto val="1"/>
        <c:lblAlgn val="ctr"/>
        <c:lblOffset val="100"/>
        <c:noMultiLvlLbl val="0"/>
      </c:catAx>
      <c:valAx>
        <c:axId val="57684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660066"/>
                    </a:solidFill>
                  </a:rPr>
                  <a:t>Number of 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66006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43824"/>
        <c:crosses val="autoZero"/>
        <c:crossBetween val="between"/>
      </c:valAx>
      <c:valAx>
        <c:axId val="5504121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660066"/>
                    </a:solidFill>
                  </a:rPr>
                  <a:t>Coverage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66006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415080"/>
        <c:crosses val="max"/>
        <c:crossBetween val="between"/>
      </c:valAx>
      <c:catAx>
        <c:axId val="550415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041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985515498277971E-2"/>
          <c:y val="0.93846321534169419"/>
          <c:w val="0.97762352558220433"/>
          <c:h val="6.153678465830585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Bangladesh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9229</c:v>
                </c:pt>
                <c:pt idx="1">
                  <c:v>3418</c:v>
                </c:pt>
                <c:pt idx="2">
                  <c:v>13226</c:v>
                </c:pt>
                <c:pt idx="3">
                  <c:v>5526</c:v>
                </c:pt>
                <c:pt idx="4">
                  <c:v>13076</c:v>
                </c:pt>
                <c:pt idx="5">
                  <c:v>12963</c:v>
                </c:pt>
                <c:pt idx="6">
                  <c:v>5631</c:v>
                </c:pt>
                <c:pt idx="7">
                  <c:v>3245</c:v>
                </c:pt>
                <c:pt idx="8">
                  <c:v>3034</c:v>
                </c:pt>
                <c:pt idx="9">
                  <c:v>381</c:v>
                </c:pt>
                <c:pt idx="10">
                  <c:v>189</c:v>
                </c:pt>
                <c:pt idx="11">
                  <c:v>165</c:v>
                </c:pt>
                <c:pt idx="12">
                  <c:v>299</c:v>
                </c:pt>
                <c:pt idx="13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0-4199-B6F9-E65511DD6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1232</c:v>
                </c:pt>
                <c:pt idx="8">
                  <c:v>3698</c:v>
                </c:pt>
                <c:pt idx="9">
                  <c:v>4870</c:v>
                </c:pt>
                <c:pt idx="10">
                  <c:v>3252</c:v>
                </c:pt>
                <c:pt idx="11">
                  <c:v>8274</c:v>
                </c:pt>
                <c:pt idx="12">
                  <c:v>2748</c:v>
                </c:pt>
                <c:pt idx="13">
                  <c:v>2328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90-4199-B6F9-E65511DD6E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0</c:v>
                </c:pt>
                <c:pt idx="1">
                  <c:v>105</c:v>
                </c:pt>
                <c:pt idx="2">
                  <c:v>168</c:v>
                </c:pt>
                <c:pt idx="3">
                  <c:v>340</c:v>
                </c:pt>
                <c:pt idx="4">
                  <c:v>2090</c:v>
                </c:pt>
                <c:pt idx="5">
                  <c:v>1323</c:v>
                </c:pt>
                <c:pt idx="6">
                  <c:v>1959</c:v>
                </c:pt>
                <c:pt idx="7">
                  <c:v>1020</c:v>
                </c:pt>
                <c:pt idx="8">
                  <c:v>2355</c:v>
                </c:pt>
                <c:pt idx="9">
                  <c:v>3542</c:v>
                </c:pt>
                <c:pt idx="10">
                  <c:v>2156</c:v>
                </c:pt>
                <c:pt idx="11">
                  <c:v>1238</c:v>
                </c:pt>
                <c:pt idx="12">
                  <c:v>1264</c:v>
                </c:pt>
                <c:pt idx="13">
                  <c:v>1592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90-4199-B6F9-E65511DD6E4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227</c:v>
                </c:pt>
                <c:pt idx="3">
                  <c:v>781</c:v>
                </c:pt>
                <c:pt idx="4">
                  <c:v>1275</c:v>
                </c:pt>
                <c:pt idx="5">
                  <c:v>510</c:v>
                </c:pt>
                <c:pt idx="6">
                  <c:v>1175</c:v>
                </c:pt>
                <c:pt idx="7">
                  <c:v>801</c:v>
                </c:pt>
                <c:pt idx="8">
                  <c:v>755</c:v>
                </c:pt>
                <c:pt idx="9">
                  <c:v>704</c:v>
                </c:pt>
                <c:pt idx="10">
                  <c:v>626</c:v>
                </c:pt>
                <c:pt idx="11">
                  <c:v>656</c:v>
                </c:pt>
                <c:pt idx="12">
                  <c:v>21</c:v>
                </c:pt>
                <c:pt idx="1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90-4199-B6F9-E65511DD6E4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Thailand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Sheet1!$F$2:$F$15</c:f>
              <c:numCache>
                <c:formatCode>General</c:formatCode>
                <c:ptCount val="14"/>
                <c:pt idx="0">
                  <c:v>382</c:v>
                </c:pt>
                <c:pt idx="1">
                  <c:v>498</c:v>
                </c:pt>
                <c:pt idx="2">
                  <c:v>341</c:v>
                </c:pt>
                <c:pt idx="3">
                  <c:v>621</c:v>
                </c:pt>
                <c:pt idx="4">
                  <c:v>594</c:v>
                </c:pt>
                <c:pt idx="5">
                  <c:v>387</c:v>
                </c:pt>
                <c:pt idx="6">
                  <c:v>517</c:v>
                </c:pt>
                <c:pt idx="7">
                  <c:v>493</c:v>
                </c:pt>
                <c:pt idx="8">
                  <c:v>539</c:v>
                </c:pt>
                <c:pt idx="9">
                  <c:v>152</c:v>
                </c:pt>
                <c:pt idx="10">
                  <c:v>240</c:v>
                </c:pt>
                <c:pt idx="11">
                  <c:v>7</c:v>
                </c:pt>
                <c:pt idx="12">
                  <c:v>34</c:v>
                </c:pt>
                <c:pt idx="1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90-4199-B6F9-E65511DD6E4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Sheet1!$G$2:$G$15</c:f>
              <c:numCache>
                <c:formatCode>General</c:formatCode>
                <c:ptCount val="14"/>
                <c:pt idx="0">
                  <c:v>223</c:v>
                </c:pt>
                <c:pt idx="1">
                  <c:v>114</c:v>
                </c:pt>
                <c:pt idx="2">
                  <c:v>111</c:v>
                </c:pt>
                <c:pt idx="3">
                  <c:v>168</c:v>
                </c:pt>
                <c:pt idx="4">
                  <c:v>173</c:v>
                </c:pt>
                <c:pt idx="5">
                  <c:v>92</c:v>
                </c:pt>
                <c:pt idx="6">
                  <c:v>528</c:v>
                </c:pt>
                <c:pt idx="7">
                  <c:v>86</c:v>
                </c:pt>
                <c:pt idx="8">
                  <c:v>53</c:v>
                </c:pt>
                <c:pt idx="9">
                  <c:v>41</c:v>
                </c:pt>
                <c:pt idx="10">
                  <c:v>52</c:v>
                </c:pt>
                <c:pt idx="11">
                  <c:v>21</c:v>
                </c:pt>
                <c:pt idx="12">
                  <c:v>20</c:v>
                </c:pt>
                <c:pt idx="1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90-4199-B6F9-E65511DD6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576843824"/>
        <c:axId val="576847760"/>
      </c:barChart>
      <c:lineChart>
        <c:grouping val="standard"/>
        <c:varyColors val="0"/>
        <c:ser>
          <c:idx val="6"/>
          <c:order val="6"/>
          <c:tx>
            <c:strRef>
              <c:f>Sheet1!$H$1</c:f>
              <c:strCache>
                <c:ptCount val="1"/>
                <c:pt idx="0">
                  <c:v>SEAR RCV1 coverage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2857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Sheet1!$H$2:$H$15</c:f>
              <c:numCache>
                <c:formatCode>General</c:formatCode>
                <c:ptCount val="1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5</c:v>
                </c:pt>
                <c:pt idx="8">
                  <c:v>12</c:v>
                </c:pt>
                <c:pt idx="9">
                  <c:v>13</c:v>
                </c:pt>
                <c:pt idx="10">
                  <c:v>15</c:v>
                </c:pt>
                <c:pt idx="11">
                  <c:v>15</c:v>
                </c:pt>
                <c:pt idx="12">
                  <c:v>21</c:v>
                </c:pt>
                <c:pt idx="13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8390-4199-B6F9-E65511DD6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415080"/>
        <c:axId val="550412128"/>
      </c:lineChart>
      <c:catAx>
        <c:axId val="57684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47760"/>
        <c:crosses val="autoZero"/>
        <c:auto val="1"/>
        <c:lblAlgn val="ctr"/>
        <c:lblOffset val="100"/>
        <c:noMultiLvlLbl val="0"/>
      </c:catAx>
      <c:valAx>
        <c:axId val="57684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660066"/>
                    </a:solidFill>
                  </a:rPr>
                  <a:t>Number of 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66006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43824"/>
        <c:crosses val="autoZero"/>
        <c:crossBetween val="between"/>
      </c:valAx>
      <c:valAx>
        <c:axId val="550412128"/>
        <c:scaling>
          <c:orientation val="minMax"/>
          <c:max val="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660066"/>
                    </a:solidFill>
                  </a:rPr>
                  <a:t>Coverage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66006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415080"/>
        <c:crosses val="max"/>
        <c:crossBetween val="between"/>
      </c:valAx>
      <c:catAx>
        <c:axId val="550415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041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MCV1</c:v>
                </c:pt>
              </c:strCache>
            </c:strRef>
          </c:tx>
          <c:spPr>
            <a:ln w="47625" cap="rnd">
              <a:solidFill>
                <a:srgbClr val="9900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97</c:v>
                </c:pt>
                <c:pt idx="1">
                  <c:v>95</c:v>
                </c:pt>
                <c:pt idx="2">
                  <c:v>88</c:v>
                </c:pt>
                <c:pt idx="3">
                  <c:v>89</c:v>
                </c:pt>
                <c:pt idx="4">
                  <c:v>90</c:v>
                </c:pt>
                <c:pt idx="5">
                  <c:v>89</c:v>
                </c:pt>
                <c:pt idx="6">
                  <c:v>87</c:v>
                </c:pt>
                <c:pt idx="7">
                  <c:v>89</c:v>
                </c:pt>
                <c:pt idx="8">
                  <c:v>87</c:v>
                </c:pt>
                <c:pt idx="9">
                  <c:v>85</c:v>
                </c:pt>
                <c:pt idx="10">
                  <c:v>86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92B-4738-B21A-C8B9D66553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MCV2</c:v>
                </c:pt>
              </c:strCache>
            </c:strRef>
          </c:tx>
          <c:spPr>
            <a:ln w="41275" cap="rnd">
              <a:solidFill>
                <a:srgbClr val="CC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27</c:v>
                </c:pt>
                <c:pt idx="4">
                  <c:v>37</c:v>
                </c:pt>
                <c:pt idx="5">
                  <c:v>52</c:v>
                </c:pt>
                <c:pt idx="6">
                  <c:v>66</c:v>
                </c:pt>
                <c:pt idx="7">
                  <c:v>75</c:v>
                </c:pt>
                <c:pt idx="8">
                  <c:v>79</c:v>
                </c:pt>
                <c:pt idx="9">
                  <c:v>76</c:v>
                </c:pt>
                <c:pt idx="10">
                  <c:v>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92B-4738-B21A-C8B9D665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623248"/>
        <c:axId val="512623904"/>
      </c:lineChart>
      <c:catAx>
        <c:axId val="51262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2623904"/>
        <c:crosses val="autoZero"/>
        <c:auto val="1"/>
        <c:lblAlgn val="ctr"/>
        <c:lblOffset val="100"/>
        <c:noMultiLvlLbl val="0"/>
      </c:catAx>
      <c:valAx>
        <c:axId val="51262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2623248"/>
        <c:crosses val="autoZero"/>
        <c:crossBetween val="between"/>
        <c:majorUnit val="20"/>
      </c:valAx>
      <c:spPr>
        <a:noFill/>
        <a:ln w="6350"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21453743822491E-2"/>
          <c:y val="2.5161433336928541E-2"/>
          <c:w val="0.93650500380912605"/>
          <c:h val="0.83524696267697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MCV2</c:v>
                </c:pt>
              </c:strCache>
            </c:strRef>
          </c:tx>
          <c:spPr>
            <a:solidFill>
              <a:srgbClr val="AA74B3"/>
            </a:solidFill>
            <a:ln>
              <a:solidFill>
                <a:srgbClr val="A50021"/>
              </a:solidFill>
            </a:ln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cat>
            <c:numRef>
              <c:f>Sheet1!$A$2:$A$9</c:f>
              <c:numCache>
                <c:formatCode>0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 formatCode="General">
                  <c:v>2018</c:v>
                </c:pt>
                <c:pt idx="7" formatCode="General">
                  <c:v>2019</c:v>
                </c:pt>
              </c:numCache>
            </c:numRef>
          </c:cat>
          <c:val>
            <c:numRef>
              <c:f>Sheet1!$B$2:$B$9</c:f>
              <c:numCache>
                <c:formatCode>#,##0</c:formatCode>
                <c:ptCount val="8"/>
                <c:pt idx="0">
                  <c:v>10.347192456065152</c:v>
                </c:pt>
                <c:pt idx="1">
                  <c:v>18.694406431748202</c:v>
                </c:pt>
                <c:pt idx="2">
                  <c:v>41.70434047994155</c:v>
                </c:pt>
                <c:pt idx="3">
                  <c:v>59.346627906259066</c:v>
                </c:pt>
                <c:pt idx="4">
                  <c:v>72.368421052631575</c:v>
                </c:pt>
                <c:pt idx="5">
                  <c:v>75.511330259714825</c:v>
                </c:pt>
                <c:pt idx="6" formatCode="General">
                  <c:v>80</c:v>
                </c:pt>
                <c:pt idx="7" formatCode="General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F3-49D1-B4D3-CFC47B142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4765896"/>
        <c:axId val="454766224"/>
      </c:barChart>
      <c:catAx>
        <c:axId val="45476589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4766224"/>
        <c:crossesAt val="0"/>
        <c:auto val="1"/>
        <c:lblAlgn val="ctr"/>
        <c:lblOffset val="100"/>
        <c:noMultiLvlLbl val="0"/>
      </c:catAx>
      <c:valAx>
        <c:axId val="4547662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4765896"/>
        <c:crosses val="autoZero"/>
        <c:crossBetween val="between"/>
        <c:majorUnit val="20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2542401438605518E-2"/>
          <c:w val="1"/>
          <c:h val="0.86284688775303942"/>
        </c:manualLayout>
      </c:layout>
      <c:lineChart>
        <c:grouping val="standard"/>
        <c:varyColors val="0"/>
        <c:ser>
          <c:idx val="0"/>
          <c:order val="0"/>
          <c:tx>
            <c:strRef>
              <c:f>Sheet22!$D$2</c:f>
              <c:strCache>
                <c:ptCount val="1"/>
                <c:pt idx="0">
                  <c:v>Urban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5739138013710648E-4"/>
                  <c:y val="-6.94858480434526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24-47CE-81E5-A5ABA34BA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Sheet22!$C$3:$C$4</c:f>
              <c:strCache>
                <c:ptCount val="2"/>
                <c:pt idx="0">
                  <c:v>NFHS 3</c:v>
                </c:pt>
                <c:pt idx="1">
                  <c:v>NFHS 4</c:v>
                </c:pt>
              </c:strCache>
            </c:strRef>
          </c:cat>
          <c:val>
            <c:numRef>
              <c:f>Sheet22!$D$3:$D$4</c:f>
              <c:numCache>
                <c:formatCode>General</c:formatCode>
                <c:ptCount val="2"/>
                <c:pt idx="0">
                  <c:v>57.6</c:v>
                </c:pt>
                <c:pt idx="1">
                  <c:v>63.9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24-47CE-81E5-A5ABA34BAC2C}"/>
            </c:ext>
          </c:extLst>
        </c:ser>
        <c:ser>
          <c:idx val="1"/>
          <c:order val="1"/>
          <c:tx>
            <c:strRef>
              <c:f>Sheet22!$E$2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9974251398270228E-2"/>
                  <c:y val="4.6940783775305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24-47CE-81E5-A5ABA34BAC2C}"/>
                </c:ext>
              </c:extLst>
            </c:dLbl>
            <c:dLbl>
              <c:idx val="1"/>
              <c:layout>
                <c:manualLayout>
                  <c:x val="-4.298622047244105E-2"/>
                  <c:y val="5.3275371828521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24-47CE-81E5-A5ABA34BA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Sheet22!$C$3:$C$4</c:f>
              <c:strCache>
                <c:ptCount val="2"/>
                <c:pt idx="0">
                  <c:v>NFHS 3</c:v>
                </c:pt>
                <c:pt idx="1">
                  <c:v>NFHS 4</c:v>
                </c:pt>
              </c:strCache>
            </c:strRef>
          </c:cat>
          <c:val>
            <c:numRef>
              <c:f>Sheet22!$E$3:$E$4</c:f>
              <c:numCache>
                <c:formatCode>General</c:formatCode>
                <c:ptCount val="2"/>
                <c:pt idx="0">
                  <c:v>38.6</c:v>
                </c:pt>
                <c:pt idx="1">
                  <c:v>61.3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24-47CE-81E5-A5ABA34BAC2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695827504"/>
        <c:axId val="-1695825328"/>
      </c:lineChart>
      <c:catAx>
        <c:axId val="-169582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-1695825328"/>
        <c:crosses val="autoZero"/>
        <c:auto val="1"/>
        <c:lblAlgn val="ctr"/>
        <c:lblOffset val="100"/>
        <c:noMultiLvlLbl val="0"/>
      </c:catAx>
      <c:valAx>
        <c:axId val="-1695825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69582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69399497545293"/>
          <c:y val="0.60274174325218888"/>
          <c:w val="0.46236743418475357"/>
          <c:h val="0.10755414702387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22120191773563"/>
          <c:y val="1.9061440936176212E-2"/>
          <c:w val="0.83079497577192285"/>
          <c:h val="0.898457486606027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FI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61</c:v>
                </c:pt>
                <c:pt idx="1">
                  <c:v>64</c:v>
                </c:pt>
                <c:pt idx="2">
                  <c:v>0.641046</c:v>
                </c:pt>
                <c:pt idx="3">
                  <c:v>0.67100000000000004</c:v>
                </c:pt>
                <c:pt idx="4">
                  <c:v>0.748</c:v>
                </c:pt>
                <c:pt idx="5">
                  <c:v>0.78800000000000003</c:v>
                </c:pt>
                <c:pt idx="6">
                  <c:v>0.785856</c:v>
                </c:pt>
                <c:pt idx="7" formatCode="0.00000">
                  <c:v>0.83</c:v>
                </c:pt>
                <c:pt idx="8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3-42A1-AA94-D41204C5AF5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PI</c:v>
                </c:pt>
              </c:strCache>
            </c:strRef>
          </c:tx>
          <c:spPr>
            <a:solidFill>
              <a:srgbClr val="FF9999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443-42A1-AA94-D41204C5AF5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43-42A1-AA94-D41204C5AF5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DF-49DF-A541-D5540402563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DF-49DF-A541-D5540402563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32</c:v>
                </c:pt>
                <c:pt idx="1">
                  <c:v>30</c:v>
                </c:pt>
                <c:pt idx="2">
                  <c:v>0.30831399999999998</c:v>
                </c:pt>
                <c:pt idx="3">
                  <c:v>0.26700000000000002</c:v>
                </c:pt>
                <c:pt idx="4">
                  <c:v>0.216</c:v>
                </c:pt>
                <c:pt idx="5">
                  <c:v>0.186</c:v>
                </c:pt>
                <c:pt idx="6">
                  <c:v>0.191522</c:v>
                </c:pt>
                <c:pt idx="7" formatCode="0.00000">
                  <c:v>0.15</c:v>
                </c:pt>
                <c:pt idx="8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43-42A1-AA94-D41204C5AF5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UI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443-42A1-AA94-D41204C5AF56}"/>
              </c:ext>
            </c:extLst>
          </c:dPt>
          <c:cat>
            <c:strRef>
              <c:f>Sheet1!$B$1:$J$1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  <c:pt idx="0">
                  <c:v>7</c:v>
                </c:pt>
                <c:pt idx="1">
                  <c:v>6</c:v>
                </c:pt>
                <c:pt idx="2">
                  <c:v>5.0309E-2</c:v>
                </c:pt>
                <c:pt idx="3">
                  <c:v>6.0299999999999999E-2</c:v>
                </c:pt>
                <c:pt idx="4">
                  <c:v>3.5999999999999997E-2</c:v>
                </c:pt>
                <c:pt idx="5">
                  <c:v>2.5999999999999999E-2</c:v>
                </c:pt>
                <c:pt idx="6">
                  <c:v>2.26213E-2</c:v>
                </c:pt>
                <c:pt idx="7" formatCode="0.00000">
                  <c:v>0.02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43-42A1-AA94-D41204C5A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4340864"/>
        <c:axId val="104350848"/>
      </c:barChart>
      <c:catAx>
        <c:axId val="104340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4350848"/>
        <c:crosses val="autoZero"/>
        <c:auto val="1"/>
        <c:lblAlgn val="ctr"/>
        <c:lblOffset val="100"/>
        <c:noMultiLvlLbl val="0"/>
      </c:catAx>
      <c:valAx>
        <c:axId val="104350848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04340864"/>
        <c:crosses val="autoZero"/>
        <c:crossBetween val="between"/>
        <c:majorUnit val="0.2"/>
        <c:min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image" Target="../media/image10.jp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image" Target="../media/image10.jp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F97DD-1A21-4F13-95A5-65B2293FA0F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AFED66-BCC8-4F28-894D-E92080D1B205}">
      <dgm:prSet phldrT="[Text]"/>
      <dgm:spPr>
        <a:solidFill>
          <a:schemeClr val="bg1">
            <a:lumMod val="9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solidFill>
                <a:srgbClr val="660066"/>
              </a:solidFill>
              <a:latin typeface="Arial Narrow" panose="020B0606020202030204" pitchFamily="34" charset="0"/>
            </a:rPr>
            <a:t>      Back ground and Rationale for MR campaign</a:t>
          </a:r>
          <a:endParaRPr lang="en-US" b="1" dirty="0">
            <a:solidFill>
              <a:srgbClr val="660066"/>
            </a:solidFill>
          </a:endParaRPr>
        </a:p>
      </dgm:t>
    </dgm:pt>
    <dgm:pt modelId="{2A2FFAC2-3740-40D2-A39F-E82B89453884}" type="parTrans" cxnId="{97E13C87-237D-44BD-8B47-061935793249}">
      <dgm:prSet/>
      <dgm:spPr/>
      <dgm:t>
        <a:bodyPr/>
        <a:lstStyle/>
        <a:p>
          <a:endParaRPr lang="en-US"/>
        </a:p>
      </dgm:t>
    </dgm:pt>
    <dgm:pt modelId="{80425D17-EA5A-4E71-8926-5B748BC2860F}" type="sibTrans" cxnId="{97E13C87-237D-44BD-8B47-061935793249}">
      <dgm:prSet/>
      <dgm:spPr/>
      <dgm:t>
        <a:bodyPr/>
        <a:lstStyle/>
        <a:p>
          <a:endParaRPr lang="en-US"/>
        </a:p>
      </dgm:t>
    </dgm:pt>
    <dgm:pt modelId="{2A9E01AA-3F41-4455-8C43-0CD0236F5C88}">
      <dgm:prSet phldrT="[Text]" custT="1"/>
      <dgm:spPr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285289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+mn-cs"/>
            </a:rPr>
            <a:t>MR Campaign in India – overview</a:t>
          </a:r>
        </a:p>
      </dgm:t>
    </dgm:pt>
    <dgm:pt modelId="{17A738F0-669A-4DC6-AA77-A89DD0506618}" type="parTrans" cxnId="{F7EDD6B8-9807-4EC0-BD6D-1354FB61BE23}">
      <dgm:prSet/>
      <dgm:spPr/>
      <dgm:t>
        <a:bodyPr/>
        <a:lstStyle/>
        <a:p>
          <a:endParaRPr lang="en-US"/>
        </a:p>
      </dgm:t>
    </dgm:pt>
    <dgm:pt modelId="{E2F0C2D5-8FEC-4BAD-8EF4-E4959987EBFE}" type="sibTrans" cxnId="{F7EDD6B8-9807-4EC0-BD6D-1354FB61BE23}">
      <dgm:prSet/>
      <dgm:spPr/>
      <dgm:t>
        <a:bodyPr/>
        <a:lstStyle/>
        <a:p>
          <a:endParaRPr lang="en-US"/>
        </a:p>
      </dgm:t>
    </dgm:pt>
    <dgm:pt modelId="{8300826A-46CD-41FA-8D46-1F3458E200A3}">
      <dgm:prSet phldrT="[Text]" custT="1"/>
      <dgm:spPr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285289" tIns="91440" rIns="170688" bIns="91440" numCol="1" spcCol="1270" anchor="ctr" anchorCtr="0"/>
        <a:lstStyle/>
        <a:p>
          <a:r>
            <a:rPr lang="en-US" sz="2400" b="1" kern="1200" dirty="0">
              <a:solidFill>
                <a:srgbClr val="660066"/>
              </a:solidFill>
              <a:latin typeface="Arial Narrow" panose="020B0606020202030204" pitchFamily="34" charset="0"/>
            </a:rPr>
            <a:t>Strengthening RI to sustain the gains</a:t>
          </a:r>
          <a:endParaRPr lang="en-US" sz="2400" b="1" kern="1200" dirty="0">
            <a:solidFill>
              <a:srgbClr val="660066"/>
            </a:solidFill>
          </a:endParaRPr>
        </a:p>
      </dgm:t>
    </dgm:pt>
    <dgm:pt modelId="{DC6693A1-6648-4D3E-9A12-3FA2ED445541}" type="parTrans" cxnId="{335B98D8-0A51-45B3-AE9F-49419570BBB5}">
      <dgm:prSet/>
      <dgm:spPr/>
      <dgm:t>
        <a:bodyPr/>
        <a:lstStyle/>
        <a:p>
          <a:endParaRPr lang="en-US"/>
        </a:p>
      </dgm:t>
    </dgm:pt>
    <dgm:pt modelId="{E2BC407B-03B1-4862-848F-76926A05F8B7}" type="sibTrans" cxnId="{335B98D8-0A51-45B3-AE9F-49419570BBB5}">
      <dgm:prSet/>
      <dgm:spPr/>
      <dgm:t>
        <a:bodyPr/>
        <a:lstStyle/>
        <a:p>
          <a:endParaRPr lang="en-US"/>
        </a:p>
      </dgm:t>
    </dgm:pt>
    <dgm:pt modelId="{7F8CDA88-ED53-4482-8678-CA46AA189775}">
      <dgm:prSet phldrT="[Text]" custT="1"/>
      <dgm:spPr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285289" tIns="91440" rIns="170688" bIns="91440" numCol="1" spcCol="1270"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+mn-cs"/>
            </a:rPr>
            <a:t>        Summary</a:t>
          </a:r>
        </a:p>
      </dgm:t>
    </dgm:pt>
    <dgm:pt modelId="{3F614DB7-DCD4-4068-B0AB-A25A305DF0B8}" type="parTrans" cxnId="{17033139-C825-47BF-B58C-126E7D5F5953}">
      <dgm:prSet/>
      <dgm:spPr/>
      <dgm:t>
        <a:bodyPr/>
        <a:lstStyle/>
        <a:p>
          <a:endParaRPr lang="en-US"/>
        </a:p>
      </dgm:t>
    </dgm:pt>
    <dgm:pt modelId="{F7163B6F-09AD-4E6A-9FA2-2CEA9E2F15E0}" type="sibTrans" cxnId="{17033139-C825-47BF-B58C-126E7D5F5953}">
      <dgm:prSet/>
      <dgm:spPr/>
      <dgm:t>
        <a:bodyPr/>
        <a:lstStyle/>
        <a:p>
          <a:endParaRPr lang="en-US"/>
        </a:p>
      </dgm:t>
    </dgm:pt>
    <dgm:pt modelId="{232CE546-5DD7-49A1-99CA-5537A6B2713F}" type="pres">
      <dgm:prSet presAssocID="{163F97DD-1A21-4F13-95A5-65B2293FA0F7}" presName="linearFlow" presStyleCnt="0">
        <dgm:presLayoutVars>
          <dgm:dir/>
          <dgm:resizeHandles val="exact"/>
        </dgm:presLayoutVars>
      </dgm:prSet>
      <dgm:spPr/>
    </dgm:pt>
    <dgm:pt modelId="{4B8D00AA-8EE7-424A-A2AD-F802D8AA3570}" type="pres">
      <dgm:prSet presAssocID="{18AFED66-BCC8-4F28-894D-E92080D1B205}" presName="composite" presStyleCnt="0"/>
      <dgm:spPr/>
    </dgm:pt>
    <dgm:pt modelId="{0583B1F1-3DFB-4338-9DD6-2EF948680F28}" type="pres">
      <dgm:prSet presAssocID="{18AFED66-BCC8-4F28-894D-E92080D1B205}" presName="imgShp" presStyleLbl="fgImgPlace1" presStyleIdx="0" presStyleCnt="4" custScaleX="217927" custScaleY="134637" custLinFactNeighborX="-91038" custLinFactNeighborY="-364"/>
      <dgm:spPr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rgbClr val="660066"/>
          </a:solidFill>
        </a:ln>
      </dgm:spPr>
    </dgm:pt>
    <dgm:pt modelId="{7A88DD0E-848F-4183-8D09-FB2174CE5812}" type="pres">
      <dgm:prSet presAssocID="{18AFED66-BCC8-4F28-894D-E92080D1B205}" presName="txShp" presStyleLbl="node1" presStyleIdx="0" presStyleCnt="4" custScaleX="108137" custLinFactNeighborX="6856" custLinFactNeighborY="4989">
        <dgm:presLayoutVars>
          <dgm:bulletEnabled val="1"/>
        </dgm:presLayoutVars>
      </dgm:prSet>
      <dgm:spPr>
        <a:prstGeom prst="homePlate">
          <a:avLst/>
        </a:prstGeom>
      </dgm:spPr>
    </dgm:pt>
    <dgm:pt modelId="{E9B77EA2-375A-45FB-97AD-078BC7F68D0A}" type="pres">
      <dgm:prSet presAssocID="{80425D17-EA5A-4E71-8926-5B748BC2860F}" presName="spacing" presStyleCnt="0"/>
      <dgm:spPr/>
    </dgm:pt>
    <dgm:pt modelId="{D8BD9854-8AFB-42A7-ABE1-FD1A38BA6080}" type="pres">
      <dgm:prSet presAssocID="{2A9E01AA-3F41-4455-8C43-0CD0236F5C88}" presName="composite" presStyleCnt="0"/>
      <dgm:spPr/>
    </dgm:pt>
    <dgm:pt modelId="{CEF4A034-07E0-491D-9A1F-324DDEB39065}" type="pres">
      <dgm:prSet presAssocID="{2A9E01AA-3F41-4455-8C43-0CD0236F5C88}" presName="imgShp" presStyleLbl="fgImgPlace1" presStyleIdx="1" presStyleCnt="4" custScaleX="227904" custScaleY="134637" custLinFactNeighborX="-89374" custLinFactNeighborY="-3326"/>
      <dgm:spPr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>
          <a:solidFill>
            <a:srgbClr val="660066"/>
          </a:solidFill>
        </a:ln>
      </dgm:spPr>
    </dgm:pt>
    <dgm:pt modelId="{6B3D6A06-C7AD-4AB3-A2A3-010EB52AA93D}" type="pres">
      <dgm:prSet presAssocID="{2A9E01AA-3F41-4455-8C43-0CD0236F5C88}" presName="txShp" presStyleLbl="node1" presStyleIdx="1" presStyleCnt="4" custScaleX="108137" custLinFactNeighborX="7597" custLinFactNeighborY="-3326">
        <dgm:presLayoutVars>
          <dgm:bulletEnabled val="1"/>
        </dgm:presLayoutVars>
      </dgm:prSet>
      <dgm:spPr>
        <a:xfrm rot="10800000">
          <a:off x="2347428" y="1122655"/>
          <a:ext cx="5806062" cy="646953"/>
        </a:xfrm>
        <a:prstGeom prst="homePlate">
          <a:avLst/>
        </a:prstGeom>
      </dgm:spPr>
    </dgm:pt>
    <dgm:pt modelId="{DAD0B72E-EA5C-4788-A99C-A4CE943319E5}" type="pres">
      <dgm:prSet presAssocID="{E2F0C2D5-8FEC-4BAD-8EF4-E4959987EBFE}" presName="spacing" presStyleCnt="0"/>
      <dgm:spPr/>
    </dgm:pt>
    <dgm:pt modelId="{6AECBEFE-620F-437E-B669-4134E536D9DB}" type="pres">
      <dgm:prSet presAssocID="{8300826A-46CD-41FA-8D46-1F3458E200A3}" presName="composite" presStyleCnt="0"/>
      <dgm:spPr/>
    </dgm:pt>
    <dgm:pt modelId="{97F8A855-8924-4FB4-8522-740DF20872CB}" type="pres">
      <dgm:prSet presAssocID="{8300826A-46CD-41FA-8D46-1F3458E200A3}" presName="imgShp" presStyleLbl="fgImgPlace1" presStyleIdx="2" presStyleCnt="4" custScaleX="227904" custScaleY="134637" custLinFactNeighborX="-89374" custLinFactNeighborY="-3326"/>
      <dgm:spPr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/>
      </dgm:spPr>
    </dgm:pt>
    <dgm:pt modelId="{3504A373-116D-4D6B-B9CA-08AC1C2E9069}" type="pres">
      <dgm:prSet presAssocID="{8300826A-46CD-41FA-8D46-1F3458E200A3}" presName="txShp" presStyleLbl="node1" presStyleIdx="2" presStyleCnt="4" custScaleX="108137" custLinFactNeighborX="7967" custLinFactNeighborY="-9977">
        <dgm:presLayoutVars>
          <dgm:bulletEnabled val="1"/>
        </dgm:presLayoutVars>
      </dgm:prSet>
      <dgm:spPr>
        <a:xfrm rot="10800000">
          <a:off x="1831037" y="2240602"/>
          <a:ext cx="5806062" cy="646953"/>
        </a:xfrm>
        <a:prstGeom prst="homePlate">
          <a:avLst/>
        </a:prstGeom>
      </dgm:spPr>
    </dgm:pt>
    <dgm:pt modelId="{387322B2-84E4-4D94-8730-AC33F67DC567}" type="pres">
      <dgm:prSet presAssocID="{E2BC407B-03B1-4862-848F-76926A05F8B7}" presName="spacing" presStyleCnt="0"/>
      <dgm:spPr/>
    </dgm:pt>
    <dgm:pt modelId="{74345C84-718C-42D7-A9EF-BEF3BFC5BE41}" type="pres">
      <dgm:prSet presAssocID="{7F8CDA88-ED53-4482-8678-CA46AA189775}" presName="composite" presStyleCnt="0"/>
      <dgm:spPr/>
    </dgm:pt>
    <dgm:pt modelId="{408CF9AD-9C08-43EA-991C-615BF2EF609B}" type="pres">
      <dgm:prSet presAssocID="{7F8CDA88-ED53-4482-8678-CA46AA189775}" presName="imgShp" presStyleLbl="fgImgPlace1" presStyleIdx="3" presStyleCnt="4" custScaleX="227904" custScaleY="134637" custLinFactNeighborX="-89374" custLinFactNeighborY="-3326"/>
      <dgm:spPr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EF79529D-3841-4940-9766-322646DC1E76}" type="pres">
      <dgm:prSet presAssocID="{7F8CDA88-ED53-4482-8678-CA46AA189775}" presName="txShp" presStyleLbl="node1" presStyleIdx="3" presStyleCnt="4" custScaleX="108137" custLinFactNeighborX="7596" custLinFactNeighborY="-3325">
        <dgm:presLayoutVars>
          <dgm:bulletEnabled val="1"/>
        </dgm:presLayoutVars>
      </dgm:prSet>
      <dgm:spPr>
        <a:xfrm rot="10800000">
          <a:off x="1831037" y="3304762"/>
          <a:ext cx="5806062" cy="646953"/>
        </a:xfrm>
        <a:prstGeom prst="homePlate">
          <a:avLst/>
        </a:prstGeom>
      </dgm:spPr>
    </dgm:pt>
  </dgm:ptLst>
  <dgm:cxnLst>
    <dgm:cxn modelId="{DF52E125-3551-4026-AD80-8DE308C489E3}" type="presOf" srcId="{18AFED66-BCC8-4F28-894D-E92080D1B205}" destId="{7A88DD0E-848F-4183-8D09-FB2174CE5812}" srcOrd="0" destOrd="0" presId="urn:microsoft.com/office/officeart/2005/8/layout/vList3"/>
    <dgm:cxn modelId="{17033139-C825-47BF-B58C-126E7D5F5953}" srcId="{163F97DD-1A21-4F13-95A5-65B2293FA0F7}" destId="{7F8CDA88-ED53-4482-8678-CA46AA189775}" srcOrd="3" destOrd="0" parTransId="{3F614DB7-DCD4-4068-B0AB-A25A305DF0B8}" sibTransId="{F7163B6F-09AD-4E6A-9FA2-2CEA9E2F15E0}"/>
    <dgm:cxn modelId="{63314F6F-9840-42E2-82FB-0519C67FBE39}" type="presOf" srcId="{8300826A-46CD-41FA-8D46-1F3458E200A3}" destId="{3504A373-116D-4D6B-B9CA-08AC1C2E9069}" srcOrd="0" destOrd="0" presId="urn:microsoft.com/office/officeart/2005/8/layout/vList3"/>
    <dgm:cxn modelId="{0781FC54-9230-424C-BC31-1FA3F167F4A1}" type="presOf" srcId="{163F97DD-1A21-4F13-95A5-65B2293FA0F7}" destId="{232CE546-5DD7-49A1-99CA-5537A6B2713F}" srcOrd="0" destOrd="0" presId="urn:microsoft.com/office/officeart/2005/8/layout/vList3"/>
    <dgm:cxn modelId="{97E13C87-237D-44BD-8B47-061935793249}" srcId="{163F97DD-1A21-4F13-95A5-65B2293FA0F7}" destId="{18AFED66-BCC8-4F28-894D-E92080D1B205}" srcOrd="0" destOrd="0" parTransId="{2A2FFAC2-3740-40D2-A39F-E82B89453884}" sibTransId="{80425D17-EA5A-4E71-8926-5B748BC2860F}"/>
    <dgm:cxn modelId="{344BC597-A1CA-4F6F-9CF8-F20D09285C1E}" type="presOf" srcId="{7F8CDA88-ED53-4482-8678-CA46AA189775}" destId="{EF79529D-3841-4940-9766-322646DC1E76}" srcOrd="0" destOrd="0" presId="urn:microsoft.com/office/officeart/2005/8/layout/vList3"/>
    <dgm:cxn modelId="{F7EDD6B8-9807-4EC0-BD6D-1354FB61BE23}" srcId="{163F97DD-1A21-4F13-95A5-65B2293FA0F7}" destId="{2A9E01AA-3F41-4455-8C43-0CD0236F5C88}" srcOrd="1" destOrd="0" parTransId="{17A738F0-669A-4DC6-AA77-A89DD0506618}" sibTransId="{E2F0C2D5-8FEC-4BAD-8EF4-E4959987EBFE}"/>
    <dgm:cxn modelId="{6267F9C3-6E8F-4808-A1B7-B4622E1669B4}" type="presOf" srcId="{2A9E01AA-3F41-4455-8C43-0CD0236F5C88}" destId="{6B3D6A06-C7AD-4AB3-A2A3-010EB52AA93D}" srcOrd="0" destOrd="0" presId="urn:microsoft.com/office/officeart/2005/8/layout/vList3"/>
    <dgm:cxn modelId="{335B98D8-0A51-45B3-AE9F-49419570BBB5}" srcId="{163F97DD-1A21-4F13-95A5-65B2293FA0F7}" destId="{8300826A-46CD-41FA-8D46-1F3458E200A3}" srcOrd="2" destOrd="0" parTransId="{DC6693A1-6648-4D3E-9A12-3FA2ED445541}" sibTransId="{E2BC407B-03B1-4862-848F-76926A05F8B7}"/>
    <dgm:cxn modelId="{5F5231B9-6D45-4E34-B701-204CA4250E55}" type="presParOf" srcId="{232CE546-5DD7-49A1-99CA-5537A6B2713F}" destId="{4B8D00AA-8EE7-424A-A2AD-F802D8AA3570}" srcOrd="0" destOrd="0" presId="urn:microsoft.com/office/officeart/2005/8/layout/vList3"/>
    <dgm:cxn modelId="{E0C76034-4B44-49A7-A00B-132294063E3E}" type="presParOf" srcId="{4B8D00AA-8EE7-424A-A2AD-F802D8AA3570}" destId="{0583B1F1-3DFB-4338-9DD6-2EF948680F28}" srcOrd="0" destOrd="0" presId="urn:microsoft.com/office/officeart/2005/8/layout/vList3"/>
    <dgm:cxn modelId="{3971AD81-E08B-4641-A0ED-D650756BBEF1}" type="presParOf" srcId="{4B8D00AA-8EE7-424A-A2AD-F802D8AA3570}" destId="{7A88DD0E-848F-4183-8D09-FB2174CE5812}" srcOrd="1" destOrd="0" presId="urn:microsoft.com/office/officeart/2005/8/layout/vList3"/>
    <dgm:cxn modelId="{DE5936A9-1326-4FCB-A233-D8CBE8AD8997}" type="presParOf" srcId="{232CE546-5DD7-49A1-99CA-5537A6B2713F}" destId="{E9B77EA2-375A-45FB-97AD-078BC7F68D0A}" srcOrd="1" destOrd="0" presId="urn:microsoft.com/office/officeart/2005/8/layout/vList3"/>
    <dgm:cxn modelId="{7265271E-A8DD-4E13-B27C-BB51231B1DB0}" type="presParOf" srcId="{232CE546-5DD7-49A1-99CA-5537A6B2713F}" destId="{D8BD9854-8AFB-42A7-ABE1-FD1A38BA6080}" srcOrd="2" destOrd="0" presId="urn:microsoft.com/office/officeart/2005/8/layout/vList3"/>
    <dgm:cxn modelId="{69C88A8D-6C7B-43B9-9B52-B3F115A86366}" type="presParOf" srcId="{D8BD9854-8AFB-42A7-ABE1-FD1A38BA6080}" destId="{CEF4A034-07E0-491D-9A1F-324DDEB39065}" srcOrd="0" destOrd="0" presId="urn:microsoft.com/office/officeart/2005/8/layout/vList3"/>
    <dgm:cxn modelId="{4CFB74AF-1782-4C91-825B-73D6A6045735}" type="presParOf" srcId="{D8BD9854-8AFB-42A7-ABE1-FD1A38BA6080}" destId="{6B3D6A06-C7AD-4AB3-A2A3-010EB52AA93D}" srcOrd="1" destOrd="0" presId="urn:microsoft.com/office/officeart/2005/8/layout/vList3"/>
    <dgm:cxn modelId="{B89BD19F-8102-4127-8DF3-E31A242F2003}" type="presParOf" srcId="{232CE546-5DD7-49A1-99CA-5537A6B2713F}" destId="{DAD0B72E-EA5C-4788-A99C-A4CE943319E5}" srcOrd="3" destOrd="0" presId="urn:microsoft.com/office/officeart/2005/8/layout/vList3"/>
    <dgm:cxn modelId="{C3A90F13-8616-4856-90FF-3299B42CFE87}" type="presParOf" srcId="{232CE546-5DD7-49A1-99CA-5537A6B2713F}" destId="{6AECBEFE-620F-437E-B669-4134E536D9DB}" srcOrd="4" destOrd="0" presId="urn:microsoft.com/office/officeart/2005/8/layout/vList3"/>
    <dgm:cxn modelId="{FBFD9865-24D4-4FB5-B7D4-A962AF6116E8}" type="presParOf" srcId="{6AECBEFE-620F-437E-B669-4134E536D9DB}" destId="{97F8A855-8924-4FB4-8522-740DF20872CB}" srcOrd="0" destOrd="0" presId="urn:microsoft.com/office/officeart/2005/8/layout/vList3"/>
    <dgm:cxn modelId="{687A01C2-64B9-4133-9014-0C75C3D01C43}" type="presParOf" srcId="{6AECBEFE-620F-437E-B669-4134E536D9DB}" destId="{3504A373-116D-4D6B-B9CA-08AC1C2E9069}" srcOrd="1" destOrd="0" presId="urn:microsoft.com/office/officeart/2005/8/layout/vList3"/>
    <dgm:cxn modelId="{BAE6BC9F-4628-4B6E-896E-E89C260F8885}" type="presParOf" srcId="{232CE546-5DD7-49A1-99CA-5537A6B2713F}" destId="{387322B2-84E4-4D94-8730-AC33F67DC567}" srcOrd="5" destOrd="0" presId="urn:microsoft.com/office/officeart/2005/8/layout/vList3"/>
    <dgm:cxn modelId="{2ED68B8F-FBC5-4FAE-85C6-5C3759C52C9A}" type="presParOf" srcId="{232CE546-5DD7-49A1-99CA-5537A6B2713F}" destId="{74345C84-718C-42D7-A9EF-BEF3BFC5BE41}" srcOrd="6" destOrd="0" presId="urn:microsoft.com/office/officeart/2005/8/layout/vList3"/>
    <dgm:cxn modelId="{195028AD-04E7-400F-AAD9-B410C6C2D34D}" type="presParOf" srcId="{74345C84-718C-42D7-A9EF-BEF3BFC5BE41}" destId="{408CF9AD-9C08-43EA-991C-615BF2EF609B}" srcOrd="0" destOrd="0" presId="urn:microsoft.com/office/officeart/2005/8/layout/vList3"/>
    <dgm:cxn modelId="{34E89830-31B9-481B-8308-B926E6D760C3}" type="presParOf" srcId="{74345C84-718C-42D7-A9EF-BEF3BFC5BE41}" destId="{EF79529D-3841-4940-9766-322646DC1E7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DA4627-190E-461F-A1CD-85E0C6EE461E}" type="doc">
      <dgm:prSet loTypeId="urn:microsoft.com/office/officeart/2005/8/layout/cycle4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D7EBF0-B3C8-45E7-8846-1DDA0B39E847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Immunization</a:t>
          </a:r>
        </a:p>
      </dgm:t>
    </dgm:pt>
    <dgm:pt modelId="{A9CAD186-C3C7-45BF-AB89-998FA9A0B1A8}" type="parTrans" cxnId="{DB26B472-F517-4FBC-B992-AE6F5EDB927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F4578ED-B8E8-413C-8AC5-772E37784CB5}" type="sibTrans" cxnId="{DB26B472-F517-4FBC-B992-AE6F5EDB927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F67180D-AC99-4206-A4A6-4CBA1CF2EED9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Surveillance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D5E260C2-F9B1-43FE-9AE8-F9E5C88A0861}" type="parTrans" cxnId="{CB47F3A5-AFDD-4C3E-8A6D-C7E1AD15ECE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5E43557-D2C5-4BBE-8F15-B77514A3F84D}" type="sibTrans" cxnId="{CB47F3A5-AFDD-4C3E-8A6D-C7E1AD15ECE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E84F8BA-DB8A-4B93-AE09-33FA172C77A9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Support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&amp;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Linkages 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BBC9B0BA-F996-49BB-B715-4C4128EFD804}" type="parTrans" cxnId="{F605A23D-15F1-4C1F-84EC-58FE9B7BF659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F70D5CF-2B37-4630-83FE-7C54393E1E58}" type="sibTrans" cxnId="{F605A23D-15F1-4C1F-84EC-58FE9B7BF659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DF1B276-233A-4CF2-9BB7-148259111351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Laboratory Network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E55EBBB1-0359-410D-81CB-ECAA7E8522A9}" type="parTrans" cxnId="{257B14E0-A918-43CD-99D9-69F20A825347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A83D470-9DD9-4B7C-A836-62EE5E1999D0}" type="sibTrans" cxnId="{257B14E0-A918-43CD-99D9-69F20A825347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2DB2F42-2B39-48A6-BF59-B164C180832F}" type="pres">
      <dgm:prSet presAssocID="{C0DA4627-190E-461F-A1CD-85E0C6EE461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49E54C9-D3B8-42A2-91A8-C560CD6FF6F4}" type="pres">
      <dgm:prSet presAssocID="{C0DA4627-190E-461F-A1CD-85E0C6EE461E}" presName="children" presStyleCnt="0"/>
      <dgm:spPr/>
    </dgm:pt>
    <dgm:pt modelId="{18413366-5FC2-4ECF-B12A-F64CC6EDA2A4}" type="pres">
      <dgm:prSet presAssocID="{C0DA4627-190E-461F-A1CD-85E0C6EE461E}" presName="childPlaceholder" presStyleCnt="0"/>
      <dgm:spPr/>
    </dgm:pt>
    <dgm:pt modelId="{AC3B1A62-537B-4E5E-9FA2-F7E9978ACE3E}" type="pres">
      <dgm:prSet presAssocID="{C0DA4627-190E-461F-A1CD-85E0C6EE461E}" presName="circle" presStyleCnt="0"/>
      <dgm:spPr/>
    </dgm:pt>
    <dgm:pt modelId="{89BC6066-3023-4376-8527-188C706877EF}" type="pres">
      <dgm:prSet presAssocID="{C0DA4627-190E-461F-A1CD-85E0C6EE461E}" presName="quadrant1" presStyleLbl="node1" presStyleIdx="0" presStyleCnt="4" custLinFactNeighborY="385">
        <dgm:presLayoutVars>
          <dgm:chMax val="1"/>
          <dgm:bulletEnabled val="1"/>
        </dgm:presLayoutVars>
      </dgm:prSet>
      <dgm:spPr>
        <a:xfrm>
          <a:off x="1952989" y="271211"/>
          <a:ext cx="2060254" cy="2060254"/>
        </a:xfrm>
        <a:prstGeom prst="pieWedge">
          <a:avLst/>
        </a:prstGeom>
      </dgm:spPr>
    </dgm:pt>
    <dgm:pt modelId="{270B27C3-2DA8-43DC-B737-FA530FC06DC0}" type="pres">
      <dgm:prSet presAssocID="{C0DA4627-190E-461F-A1CD-85E0C6EE461E}" presName="quadrant2" presStyleLbl="node1" presStyleIdx="1" presStyleCnt="4">
        <dgm:presLayoutVars>
          <dgm:chMax val="1"/>
          <dgm:bulletEnabled val="1"/>
        </dgm:presLayoutVars>
      </dgm:prSet>
      <dgm:spPr>
        <a:xfrm rot="5400000">
          <a:off x="4108405" y="271211"/>
          <a:ext cx="2060254" cy="2060254"/>
        </a:xfrm>
        <a:prstGeom prst="pieWedge">
          <a:avLst/>
        </a:prstGeom>
      </dgm:spPr>
    </dgm:pt>
    <dgm:pt modelId="{10FFB29F-9A3B-43D1-83A4-42EA34C9C326}" type="pres">
      <dgm:prSet presAssocID="{C0DA4627-190E-461F-A1CD-85E0C6EE461E}" presName="quadrant3" presStyleLbl="node1" presStyleIdx="2" presStyleCnt="4">
        <dgm:presLayoutVars>
          <dgm:chMax val="1"/>
          <dgm:bulletEnabled val="1"/>
        </dgm:presLayoutVars>
      </dgm:prSet>
      <dgm:spPr>
        <a:xfrm rot="10800000">
          <a:off x="4108405" y="2426627"/>
          <a:ext cx="2060254" cy="2060254"/>
        </a:xfrm>
        <a:prstGeom prst="pieWedge">
          <a:avLst/>
        </a:prstGeom>
      </dgm:spPr>
    </dgm:pt>
    <dgm:pt modelId="{F8EEF121-77DC-4CBC-BE27-FD34A8648AD1}" type="pres">
      <dgm:prSet presAssocID="{C0DA4627-190E-461F-A1CD-85E0C6EE461E}" presName="quadrant4" presStyleLbl="node1" presStyleIdx="3" presStyleCnt="4">
        <dgm:presLayoutVars>
          <dgm:chMax val="1"/>
          <dgm:bulletEnabled val="1"/>
        </dgm:presLayoutVars>
      </dgm:prSet>
      <dgm:spPr>
        <a:xfrm rot="16200000">
          <a:off x="1952989" y="2426627"/>
          <a:ext cx="2060254" cy="2060254"/>
        </a:xfrm>
        <a:prstGeom prst="pieWedge">
          <a:avLst/>
        </a:prstGeom>
      </dgm:spPr>
    </dgm:pt>
    <dgm:pt modelId="{A8AC7DD7-4BA8-44E5-A059-52ECB96C12F2}" type="pres">
      <dgm:prSet presAssocID="{C0DA4627-190E-461F-A1CD-85E0C6EE461E}" presName="quadrantPlaceholder" presStyleCnt="0"/>
      <dgm:spPr/>
    </dgm:pt>
    <dgm:pt modelId="{B24ECDF7-3759-4E78-946B-D8FAA71539C6}" type="pres">
      <dgm:prSet presAssocID="{C0DA4627-190E-461F-A1CD-85E0C6EE461E}" presName="center1" presStyleLbl="fgShp" presStyleIdx="0" presStyleCnt="2"/>
      <dgm:spPr/>
    </dgm:pt>
    <dgm:pt modelId="{21FE8BF1-9F51-4166-AC6A-EA51669F66C7}" type="pres">
      <dgm:prSet presAssocID="{C0DA4627-190E-461F-A1CD-85E0C6EE461E}" presName="center2" presStyleLbl="fgShp" presStyleIdx="1" presStyleCnt="2"/>
      <dgm:spPr/>
    </dgm:pt>
  </dgm:ptLst>
  <dgm:cxnLst>
    <dgm:cxn modelId="{C7F92011-BE72-4FF0-9EA6-FBACEC9F4267}" type="presOf" srcId="{C0DA4627-190E-461F-A1CD-85E0C6EE461E}" destId="{A2DB2F42-2B39-48A6-BF59-B164C180832F}" srcOrd="0" destOrd="0" presId="urn:microsoft.com/office/officeart/2005/8/layout/cycle4"/>
    <dgm:cxn modelId="{F605A23D-15F1-4C1F-84EC-58FE9B7BF659}" srcId="{C0DA4627-190E-461F-A1CD-85E0C6EE461E}" destId="{8E84F8BA-DB8A-4B93-AE09-33FA172C77A9}" srcOrd="2" destOrd="0" parTransId="{BBC9B0BA-F996-49BB-B715-4C4128EFD804}" sibTransId="{4F70D5CF-2B37-4630-83FE-7C54393E1E58}"/>
    <dgm:cxn modelId="{AC26FE40-382B-4637-8635-F4B10E03D1DC}" type="presOf" srcId="{AF67180D-AC99-4206-A4A6-4CBA1CF2EED9}" destId="{270B27C3-2DA8-43DC-B737-FA530FC06DC0}" srcOrd="0" destOrd="0" presId="urn:microsoft.com/office/officeart/2005/8/layout/cycle4"/>
    <dgm:cxn modelId="{DB26B472-F517-4FBC-B992-AE6F5EDB9276}" srcId="{C0DA4627-190E-461F-A1CD-85E0C6EE461E}" destId="{5ED7EBF0-B3C8-45E7-8846-1DDA0B39E847}" srcOrd="0" destOrd="0" parTransId="{A9CAD186-C3C7-45BF-AB89-998FA9A0B1A8}" sibTransId="{9F4578ED-B8E8-413C-8AC5-772E37784CB5}"/>
    <dgm:cxn modelId="{CB47F3A5-AFDD-4C3E-8A6D-C7E1AD15ECE3}" srcId="{C0DA4627-190E-461F-A1CD-85E0C6EE461E}" destId="{AF67180D-AC99-4206-A4A6-4CBA1CF2EED9}" srcOrd="1" destOrd="0" parTransId="{D5E260C2-F9B1-43FE-9AE8-F9E5C88A0861}" sibTransId="{D5E43557-D2C5-4BBE-8F15-B77514A3F84D}"/>
    <dgm:cxn modelId="{257B14E0-A918-43CD-99D9-69F20A825347}" srcId="{C0DA4627-190E-461F-A1CD-85E0C6EE461E}" destId="{3DF1B276-233A-4CF2-9BB7-148259111351}" srcOrd="3" destOrd="0" parTransId="{E55EBBB1-0359-410D-81CB-ECAA7E8522A9}" sibTransId="{CA83D470-9DD9-4B7C-A836-62EE5E1999D0}"/>
    <dgm:cxn modelId="{A6A7FFE6-7FEE-4B53-B04B-280506C7041D}" type="presOf" srcId="{3DF1B276-233A-4CF2-9BB7-148259111351}" destId="{F8EEF121-77DC-4CBC-BE27-FD34A8648AD1}" srcOrd="0" destOrd="0" presId="urn:microsoft.com/office/officeart/2005/8/layout/cycle4"/>
    <dgm:cxn modelId="{62420AEB-F50C-43B8-8BA9-9232F4E895B1}" type="presOf" srcId="{5ED7EBF0-B3C8-45E7-8846-1DDA0B39E847}" destId="{89BC6066-3023-4376-8527-188C706877EF}" srcOrd="0" destOrd="0" presId="urn:microsoft.com/office/officeart/2005/8/layout/cycle4"/>
    <dgm:cxn modelId="{0AA553EF-6071-49C1-8B5D-79DB92C145F4}" type="presOf" srcId="{8E84F8BA-DB8A-4B93-AE09-33FA172C77A9}" destId="{10FFB29F-9A3B-43D1-83A4-42EA34C9C326}" srcOrd="0" destOrd="0" presId="urn:microsoft.com/office/officeart/2005/8/layout/cycle4"/>
    <dgm:cxn modelId="{76C0F5B7-ACC4-465B-9AA4-EEFC6503E0A3}" type="presParOf" srcId="{A2DB2F42-2B39-48A6-BF59-B164C180832F}" destId="{649E54C9-D3B8-42A2-91A8-C560CD6FF6F4}" srcOrd="0" destOrd="0" presId="urn:microsoft.com/office/officeart/2005/8/layout/cycle4"/>
    <dgm:cxn modelId="{74A1299A-080D-44AB-BF1C-6EEFE1C0A934}" type="presParOf" srcId="{649E54C9-D3B8-42A2-91A8-C560CD6FF6F4}" destId="{18413366-5FC2-4ECF-B12A-F64CC6EDA2A4}" srcOrd="0" destOrd="0" presId="urn:microsoft.com/office/officeart/2005/8/layout/cycle4"/>
    <dgm:cxn modelId="{D719B461-74C0-4A66-B24F-B37AF73A668A}" type="presParOf" srcId="{A2DB2F42-2B39-48A6-BF59-B164C180832F}" destId="{AC3B1A62-537B-4E5E-9FA2-F7E9978ACE3E}" srcOrd="1" destOrd="0" presId="urn:microsoft.com/office/officeart/2005/8/layout/cycle4"/>
    <dgm:cxn modelId="{D9271753-2C74-4A1D-A686-B19F20028415}" type="presParOf" srcId="{AC3B1A62-537B-4E5E-9FA2-F7E9978ACE3E}" destId="{89BC6066-3023-4376-8527-188C706877EF}" srcOrd="0" destOrd="0" presId="urn:microsoft.com/office/officeart/2005/8/layout/cycle4"/>
    <dgm:cxn modelId="{C1C03F0B-37B1-4239-9DDD-79E60737470D}" type="presParOf" srcId="{AC3B1A62-537B-4E5E-9FA2-F7E9978ACE3E}" destId="{270B27C3-2DA8-43DC-B737-FA530FC06DC0}" srcOrd="1" destOrd="0" presId="urn:microsoft.com/office/officeart/2005/8/layout/cycle4"/>
    <dgm:cxn modelId="{98020A29-C08C-4BC4-B52A-30600D42932B}" type="presParOf" srcId="{AC3B1A62-537B-4E5E-9FA2-F7E9978ACE3E}" destId="{10FFB29F-9A3B-43D1-83A4-42EA34C9C326}" srcOrd="2" destOrd="0" presId="urn:microsoft.com/office/officeart/2005/8/layout/cycle4"/>
    <dgm:cxn modelId="{224DDFCD-47E9-4EF5-AFBB-80880E1FE42A}" type="presParOf" srcId="{AC3B1A62-537B-4E5E-9FA2-F7E9978ACE3E}" destId="{F8EEF121-77DC-4CBC-BE27-FD34A8648AD1}" srcOrd="3" destOrd="0" presId="urn:microsoft.com/office/officeart/2005/8/layout/cycle4"/>
    <dgm:cxn modelId="{AB68A93D-913A-4844-81BE-2BAAE7CC682C}" type="presParOf" srcId="{AC3B1A62-537B-4E5E-9FA2-F7E9978ACE3E}" destId="{A8AC7DD7-4BA8-44E5-A059-52ECB96C12F2}" srcOrd="4" destOrd="0" presId="urn:microsoft.com/office/officeart/2005/8/layout/cycle4"/>
    <dgm:cxn modelId="{A8D1DB46-25DD-4355-BA84-C4F0E0B09E02}" type="presParOf" srcId="{A2DB2F42-2B39-48A6-BF59-B164C180832F}" destId="{B24ECDF7-3759-4E78-946B-D8FAA71539C6}" srcOrd="2" destOrd="0" presId="urn:microsoft.com/office/officeart/2005/8/layout/cycle4"/>
    <dgm:cxn modelId="{F3FBD90D-3676-42B0-B6A8-1BFE92374C96}" type="presParOf" srcId="{A2DB2F42-2B39-48A6-BF59-B164C180832F}" destId="{21FE8BF1-9F51-4166-AC6A-EA51669F66C7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DA4627-190E-461F-A1CD-85E0C6EE461E}" type="doc">
      <dgm:prSet loTypeId="urn:microsoft.com/office/officeart/2005/8/layout/cycle4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D7EBF0-B3C8-45E7-8846-1DDA0B39E847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Immunization</a:t>
          </a:r>
        </a:p>
      </dgm:t>
    </dgm:pt>
    <dgm:pt modelId="{A9CAD186-C3C7-45BF-AB89-998FA9A0B1A8}" type="parTrans" cxnId="{DB26B472-F517-4FBC-B992-AE6F5EDB927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F4578ED-B8E8-413C-8AC5-772E37784CB5}" type="sibTrans" cxnId="{DB26B472-F517-4FBC-B992-AE6F5EDB9276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F67180D-AC99-4206-A4A6-4CBA1CF2EED9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Surveillance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D5E260C2-F9B1-43FE-9AE8-F9E5C88A0861}" type="parTrans" cxnId="{CB47F3A5-AFDD-4C3E-8A6D-C7E1AD15ECE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5E43557-D2C5-4BBE-8F15-B77514A3F84D}" type="sibTrans" cxnId="{CB47F3A5-AFDD-4C3E-8A6D-C7E1AD15ECE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E84F8BA-DB8A-4B93-AE09-33FA172C77A9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Support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&amp;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Linkages 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BBC9B0BA-F996-49BB-B715-4C4128EFD804}" type="parTrans" cxnId="{F605A23D-15F1-4C1F-84EC-58FE9B7BF659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F70D5CF-2B37-4630-83FE-7C54393E1E58}" type="sibTrans" cxnId="{F605A23D-15F1-4C1F-84EC-58FE9B7BF659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DF1B276-233A-4CF2-9BB7-148259111351}">
      <dgm:prSet phldrT="[Text]" custT="1"/>
      <dgm:spPr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Laboratory Network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E55EBBB1-0359-410D-81CB-ECAA7E8522A9}" type="parTrans" cxnId="{257B14E0-A918-43CD-99D9-69F20A825347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A83D470-9DD9-4B7C-A836-62EE5E1999D0}" type="sibTrans" cxnId="{257B14E0-A918-43CD-99D9-69F20A825347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2DB2F42-2B39-48A6-BF59-B164C180832F}" type="pres">
      <dgm:prSet presAssocID="{C0DA4627-190E-461F-A1CD-85E0C6EE461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49E54C9-D3B8-42A2-91A8-C560CD6FF6F4}" type="pres">
      <dgm:prSet presAssocID="{C0DA4627-190E-461F-A1CD-85E0C6EE461E}" presName="children" presStyleCnt="0"/>
      <dgm:spPr/>
    </dgm:pt>
    <dgm:pt modelId="{18413366-5FC2-4ECF-B12A-F64CC6EDA2A4}" type="pres">
      <dgm:prSet presAssocID="{C0DA4627-190E-461F-A1CD-85E0C6EE461E}" presName="childPlaceholder" presStyleCnt="0"/>
      <dgm:spPr/>
    </dgm:pt>
    <dgm:pt modelId="{AC3B1A62-537B-4E5E-9FA2-F7E9978ACE3E}" type="pres">
      <dgm:prSet presAssocID="{C0DA4627-190E-461F-A1CD-85E0C6EE461E}" presName="circle" presStyleCnt="0"/>
      <dgm:spPr/>
    </dgm:pt>
    <dgm:pt modelId="{89BC6066-3023-4376-8527-188C706877EF}" type="pres">
      <dgm:prSet presAssocID="{C0DA4627-190E-461F-A1CD-85E0C6EE461E}" presName="quadrant1" presStyleLbl="node1" presStyleIdx="0" presStyleCnt="4" custLinFactNeighborY="385">
        <dgm:presLayoutVars>
          <dgm:chMax val="1"/>
          <dgm:bulletEnabled val="1"/>
        </dgm:presLayoutVars>
      </dgm:prSet>
      <dgm:spPr>
        <a:xfrm>
          <a:off x="1952989" y="271211"/>
          <a:ext cx="2060254" cy="2060254"/>
        </a:xfrm>
        <a:prstGeom prst="pieWedge">
          <a:avLst/>
        </a:prstGeom>
      </dgm:spPr>
    </dgm:pt>
    <dgm:pt modelId="{270B27C3-2DA8-43DC-B737-FA530FC06DC0}" type="pres">
      <dgm:prSet presAssocID="{C0DA4627-190E-461F-A1CD-85E0C6EE461E}" presName="quadrant2" presStyleLbl="node1" presStyleIdx="1" presStyleCnt="4">
        <dgm:presLayoutVars>
          <dgm:chMax val="1"/>
          <dgm:bulletEnabled val="1"/>
        </dgm:presLayoutVars>
      </dgm:prSet>
      <dgm:spPr>
        <a:xfrm rot="5400000">
          <a:off x="4108405" y="271211"/>
          <a:ext cx="2060254" cy="2060254"/>
        </a:xfrm>
        <a:prstGeom prst="pieWedge">
          <a:avLst/>
        </a:prstGeom>
      </dgm:spPr>
    </dgm:pt>
    <dgm:pt modelId="{10FFB29F-9A3B-43D1-83A4-42EA34C9C326}" type="pres">
      <dgm:prSet presAssocID="{C0DA4627-190E-461F-A1CD-85E0C6EE461E}" presName="quadrant3" presStyleLbl="node1" presStyleIdx="2" presStyleCnt="4">
        <dgm:presLayoutVars>
          <dgm:chMax val="1"/>
          <dgm:bulletEnabled val="1"/>
        </dgm:presLayoutVars>
      </dgm:prSet>
      <dgm:spPr>
        <a:xfrm rot="10800000">
          <a:off x="4108405" y="2426627"/>
          <a:ext cx="2060254" cy="2060254"/>
        </a:xfrm>
        <a:prstGeom prst="pieWedge">
          <a:avLst/>
        </a:prstGeom>
      </dgm:spPr>
    </dgm:pt>
    <dgm:pt modelId="{F8EEF121-77DC-4CBC-BE27-FD34A8648AD1}" type="pres">
      <dgm:prSet presAssocID="{C0DA4627-190E-461F-A1CD-85E0C6EE461E}" presName="quadrant4" presStyleLbl="node1" presStyleIdx="3" presStyleCnt="4">
        <dgm:presLayoutVars>
          <dgm:chMax val="1"/>
          <dgm:bulletEnabled val="1"/>
        </dgm:presLayoutVars>
      </dgm:prSet>
      <dgm:spPr>
        <a:xfrm rot="16200000">
          <a:off x="1952989" y="2426627"/>
          <a:ext cx="2060254" cy="2060254"/>
        </a:xfrm>
        <a:prstGeom prst="pieWedge">
          <a:avLst/>
        </a:prstGeom>
      </dgm:spPr>
    </dgm:pt>
    <dgm:pt modelId="{A8AC7DD7-4BA8-44E5-A059-52ECB96C12F2}" type="pres">
      <dgm:prSet presAssocID="{C0DA4627-190E-461F-A1CD-85E0C6EE461E}" presName="quadrantPlaceholder" presStyleCnt="0"/>
      <dgm:spPr/>
    </dgm:pt>
    <dgm:pt modelId="{B24ECDF7-3759-4E78-946B-D8FAA71539C6}" type="pres">
      <dgm:prSet presAssocID="{C0DA4627-190E-461F-A1CD-85E0C6EE461E}" presName="center1" presStyleLbl="fgShp" presStyleIdx="0" presStyleCnt="2"/>
      <dgm:spPr/>
    </dgm:pt>
    <dgm:pt modelId="{21FE8BF1-9F51-4166-AC6A-EA51669F66C7}" type="pres">
      <dgm:prSet presAssocID="{C0DA4627-190E-461F-A1CD-85E0C6EE461E}" presName="center2" presStyleLbl="fgShp" presStyleIdx="1" presStyleCnt="2"/>
      <dgm:spPr/>
    </dgm:pt>
  </dgm:ptLst>
  <dgm:cxnLst>
    <dgm:cxn modelId="{C7F92011-BE72-4FF0-9EA6-FBACEC9F4267}" type="presOf" srcId="{C0DA4627-190E-461F-A1CD-85E0C6EE461E}" destId="{A2DB2F42-2B39-48A6-BF59-B164C180832F}" srcOrd="0" destOrd="0" presId="urn:microsoft.com/office/officeart/2005/8/layout/cycle4"/>
    <dgm:cxn modelId="{F605A23D-15F1-4C1F-84EC-58FE9B7BF659}" srcId="{C0DA4627-190E-461F-A1CD-85E0C6EE461E}" destId="{8E84F8BA-DB8A-4B93-AE09-33FA172C77A9}" srcOrd="2" destOrd="0" parTransId="{BBC9B0BA-F996-49BB-B715-4C4128EFD804}" sibTransId="{4F70D5CF-2B37-4630-83FE-7C54393E1E58}"/>
    <dgm:cxn modelId="{AC26FE40-382B-4637-8635-F4B10E03D1DC}" type="presOf" srcId="{AF67180D-AC99-4206-A4A6-4CBA1CF2EED9}" destId="{270B27C3-2DA8-43DC-B737-FA530FC06DC0}" srcOrd="0" destOrd="0" presId="urn:microsoft.com/office/officeart/2005/8/layout/cycle4"/>
    <dgm:cxn modelId="{DB26B472-F517-4FBC-B992-AE6F5EDB9276}" srcId="{C0DA4627-190E-461F-A1CD-85E0C6EE461E}" destId="{5ED7EBF0-B3C8-45E7-8846-1DDA0B39E847}" srcOrd="0" destOrd="0" parTransId="{A9CAD186-C3C7-45BF-AB89-998FA9A0B1A8}" sibTransId="{9F4578ED-B8E8-413C-8AC5-772E37784CB5}"/>
    <dgm:cxn modelId="{CB47F3A5-AFDD-4C3E-8A6D-C7E1AD15ECE3}" srcId="{C0DA4627-190E-461F-A1CD-85E0C6EE461E}" destId="{AF67180D-AC99-4206-A4A6-4CBA1CF2EED9}" srcOrd="1" destOrd="0" parTransId="{D5E260C2-F9B1-43FE-9AE8-F9E5C88A0861}" sibTransId="{D5E43557-D2C5-4BBE-8F15-B77514A3F84D}"/>
    <dgm:cxn modelId="{257B14E0-A918-43CD-99D9-69F20A825347}" srcId="{C0DA4627-190E-461F-A1CD-85E0C6EE461E}" destId="{3DF1B276-233A-4CF2-9BB7-148259111351}" srcOrd="3" destOrd="0" parTransId="{E55EBBB1-0359-410D-81CB-ECAA7E8522A9}" sibTransId="{CA83D470-9DD9-4B7C-A836-62EE5E1999D0}"/>
    <dgm:cxn modelId="{A6A7FFE6-7FEE-4B53-B04B-280506C7041D}" type="presOf" srcId="{3DF1B276-233A-4CF2-9BB7-148259111351}" destId="{F8EEF121-77DC-4CBC-BE27-FD34A8648AD1}" srcOrd="0" destOrd="0" presId="urn:microsoft.com/office/officeart/2005/8/layout/cycle4"/>
    <dgm:cxn modelId="{62420AEB-F50C-43B8-8BA9-9232F4E895B1}" type="presOf" srcId="{5ED7EBF0-B3C8-45E7-8846-1DDA0B39E847}" destId="{89BC6066-3023-4376-8527-188C706877EF}" srcOrd="0" destOrd="0" presId="urn:microsoft.com/office/officeart/2005/8/layout/cycle4"/>
    <dgm:cxn modelId="{0AA553EF-6071-49C1-8B5D-79DB92C145F4}" type="presOf" srcId="{8E84F8BA-DB8A-4B93-AE09-33FA172C77A9}" destId="{10FFB29F-9A3B-43D1-83A4-42EA34C9C326}" srcOrd="0" destOrd="0" presId="urn:microsoft.com/office/officeart/2005/8/layout/cycle4"/>
    <dgm:cxn modelId="{76C0F5B7-ACC4-465B-9AA4-EEFC6503E0A3}" type="presParOf" srcId="{A2DB2F42-2B39-48A6-BF59-B164C180832F}" destId="{649E54C9-D3B8-42A2-91A8-C560CD6FF6F4}" srcOrd="0" destOrd="0" presId="urn:microsoft.com/office/officeart/2005/8/layout/cycle4"/>
    <dgm:cxn modelId="{74A1299A-080D-44AB-BF1C-6EEFE1C0A934}" type="presParOf" srcId="{649E54C9-D3B8-42A2-91A8-C560CD6FF6F4}" destId="{18413366-5FC2-4ECF-B12A-F64CC6EDA2A4}" srcOrd="0" destOrd="0" presId="urn:microsoft.com/office/officeart/2005/8/layout/cycle4"/>
    <dgm:cxn modelId="{D719B461-74C0-4A66-B24F-B37AF73A668A}" type="presParOf" srcId="{A2DB2F42-2B39-48A6-BF59-B164C180832F}" destId="{AC3B1A62-537B-4E5E-9FA2-F7E9978ACE3E}" srcOrd="1" destOrd="0" presId="urn:microsoft.com/office/officeart/2005/8/layout/cycle4"/>
    <dgm:cxn modelId="{D9271753-2C74-4A1D-A686-B19F20028415}" type="presParOf" srcId="{AC3B1A62-537B-4E5E-9FA2-F7E9978ACE3E}" destId="{89BC6066-3023-4376-8527-188C706877EF}" srcOrd="0" destOrd="0" presId="urn:microsoft.com/office/officeart/2005/8/layout/cycle4"/>
    <dgm:cxn modelId="{C1C03F0B-37B1-4239-9DDD-79E60737470D}" type="presParOf" srcId="{AC3B1A62-537B-4E5E-9FA2-F7E9978ACE3E}" destId="{270B27C3-2DA8-43DC-B737-FA530FC06DC0}" srcOrd="1" destOrd="0" presId="urn:microsoft.com/office/officeart/2005/8/layout/cycle4"/>
    <dgm:cxn modelId="{98020A29-C08C-4BC4-B52A-30600D42932B}" type="presParOf" srcId="{AC3B1A62-537B-4E5E-9FA2-F7E9978ACE3E}" destId="{10FFB29F-9A3B-43D1-83A4-42EA34C9C326}" srcOrd="2" destOrd="0" presId="urn:microsoft.com/office/officeart/2005/8/layout/cycle4"/>
    <dgm:cxn modelId="{224DDFCD-47E9-4EF5-AFBB-80880E1FE42A}" type="presParOf" srcId="{AC3B1A62-537B-4E5E-9FA2-F7E9978ACE3E}" destId="{F8EEF121-77DC-4CBC-BE27-FD34A8648AD1}" srcOrd="3" destOrd="0" presId="urn:microsoft.com/office/officeart/2005/8/layout/cycle4"/>
    <dgm:cxn modelId="{AB68A93D-913A-4844-81BE-2BAAE7CC682C}" type="presParOf" srcId="{AC3B1A62-537B-4E5E-9FA2-F7E9978ACE3E}" destId="{A8AC7DD7-4BA8-44E5-A059-52ECB96C12F2}" srcOrd="4" destOrd="0" presId="urn:microsoft.com/office/officeart/2005/8/layout/cycle4"/>
    <dgm:cxn modelId="{A8D1DB46-25DD-4355-BA84-C4F0E0B09E02}" type="presParOf" srcId="{A2DB2F42-2B39-48A6-BF59-B164C180832F}" destId="{B24ECDF7-3759-4E78-946B-D8FAA71539C6}" srcOrd="2" destOrd="0" presId="urn:microsoft.com/office/officeart/2005/8/layout/cycle4"/>
    <dgm:cxn modelId="{F3FBD90D-3676-42B0-B6A8-1BFE92374C96}" type="presParOf" srcId="{A2DB2F42-2B39-48A6-BF59-B164C180832F}" destId="{21FE8BF1-9F51-4166-AC6A-EA51669F66C7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5E39B2-904D-415F-98BF-BC015A15E19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ABC920A-B409-4802-883A-CAF1FD396402}">
      <dgm:prSet phldrT="[Text]" custT="1"/>
      <dgm:spPr>
        <a:solidFill>
          <a:srgbClr val="660066">
            <a:alpha val="76000"/>
          </a:srgbClr>
        </a:solidFill>
        <a:ln w="12700">
          <a:noFill/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Schools</a:t>
          </a:r>
        </a:p>
      </dgm:t>
    </dgm:pt>
    <dgm:pt modelId="{9361A2D5-CA06-462F-B486-4587C8129E73}" type="parTrans" cxnId="{F5048801-33AA-4EC6-A724-0966D44FAEBC}">
      <dgm:prSet/>
      <dgm:spPr/>
      <dgm:t>
        <a:bodyPr/>
        <a:lstStyle/>
        <a:p>
          <a:endParaRPr lang="en-US" sz="3200" b="1"/>
        </a:p>
      </dgm:t>
    </dgm:pt>
    <dgm:pt modelId="{2D71798B-B18A-40E5-A2DB-636C93AEE6C3}" type="sibTrans" cxnId="{F5048801-33AA-4EC6-A724-0966D44FAEBC}">
      <dgm:prSet/>
      <dgm:spPr/>
      <dgm:t>
        <a:bodyPr/>
        <a:lstStyle/>
        <a:p>
          <a:endParaRPr lang="en-US" sz="3200" b="1"/>
        </a:p>
      </dgm:t>
    </dgm:pt>
    <dgm:pt modelId="{B337C2A7-7893-41D4-ABCE-2BBE4AACDF73}">
      <dgm:prSet phldrT="[Text]" custT="1"/>
      <dgm:spPr>
        <a:solidFill>
          <a:srgbClr val="AA74B3"/>
        </a:solidFill>
        <a:ln w="12700">
          <a:noFill/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Community</a:t>
          </a:r>
        </a:p>
      </dgm:t>
    </dgm:pt>
    <dgm:pt modelId="{700A49C1-7037-4F5A-849E-C2047FE25CEB}" type="parTrans" cxnId="{7422737A-2F3F-491A-B5FF-2E0EB47BBC16}">
      <dgm:prSet/>
      <dgm:spPr/>
      <dgm:t>
        <a:bodyPr/>
        <a:lstStyle/>
        <a:p>
          <a:endParaRPr lang="en-US" sz="3200" b="1"/>
        </a:p>
      </dgm:t>
    </dgm:pt>
    <dgm:pt modelId="{1AD2FA77-9A1B-4F5C-8992-CF17C119E627}" type="sibTrans" cxnId="{7422737A-2F3F-491A-B5FF-2E0EB47BBC16}">
      <dgm:prSet/>
      <dgm:spPr/>
      <dgm:t>
        <a:bodyPr/>
        <a:lstStyle/>
        <a:p>
          <a:endParaRPr lang="en-US" sz="3200" b="1"/>
        </a:p>
      </dgm:t>
    </dgm:pt>
    <dgm:pt modelId="{0073DACC-7C15-4B96-8057-A72DC26CE750}">
      <dgm:prSet phldrT="[Text]" custT="1"/>
      <dgm:spPr>
        <a:solidFill>
          <a:srgbClr val="FFE7FF"/>
        </a:solidFill>
        <a:ln w="12700">
          <a:noFill/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Missed/ low performing areas</a:t>
          </a:r>
        </a:p>
      </dgm:t>
    </dgm:pt>
    <dgm:pt modelId="{E09A1A63-57F3-40CE-85D8-4A0F8CDC6812}" type="parTrans" cxnId="{A852BC11-41B2-4988-9CAD-FF464ED5FA54}">
      <dgm:prSet/>
      <dgm:spPr/>
      <dgm:t>
        <a:bodyPr/>
        <a:lstStyle/>
        <a:p>
          <a:endParaRPr lang="en-US" sz="3200" b="1"/>
        </a:p>
      </dgm:t>
    </dgm:pt>
    <dgm:pt modelId="{F0262DF0-C38F-4553-9898-C9038EC1EB98}" type="sibTrans" cxnId="{A852BC11-41B2-4988-9CAD-FF464ED5FA54}">
      <dgm:prSet/>
      <dgm:spPr/>
      <dgm:t>
        <a:bodyPr/>
        <a:lstStyle/>
        <a:p>
          <a:endParaRPr lang="en-US" sz="3200" b="1"/>
        </a:p>
      </dgm:t>
    </dgm:pt>
    <dgm:pt modelId="{BB54B63E-2D74-4F59-8E6D-316B64AB33A6}" type="pres">
      <dgm:prSet presAssocID="{9A5E39B2-904D-415F-98BF-BC015A15E191}" presName="Name0" presStyleCnt="0">
        <dgm:presLayoutVars>
          <dgm:dir/>
          <dgm:animLvl val="lvl"/>
          <dgm:resizeHandles val="exact"/>
        </dgm:presLayoutVars>
      </dgm:prSet>
      <dgm:spPr/>
    </dgm:pt>
    <dgm:pt modelId="{59C07728-EA62-4E1D-B85E-9D982FF9BA17}" type="pres">
      <dgm:prSet presAssocID="{DABC920A-B409-4802-883A-CAF1FD396402}" presName="parTxOnly" presStyleLbl="node1" presStyleIdx="0" presStyleCnt="3" custScaleX="73880" custLinFactNeighborX="-849" custLinFactNeighborY="-54877">
        <dgm:presLayoutVars>
          <dgm:chMax val="0"/>
          <dgm:chPref val="0"/>
          <dgm:bulletEnabled val="1"/>
        </dgm:presLayoutVars>
      </dgm:prSet>
      <dgm:spPr/>
    </dgm:pt>
    <dgm:pt modelId="{2638A183-869C-4451-98C7-85AFA01248CA}" type="pres">
      <dgm:prSet presAssocID="{2D71798B-B18A-40E5-A2DB-636C93AEE6C3}" presName="parTxOnlySpace" presStyleCnt="0"/>
      <dgm:spPr/>
    </dgm:pt>
    <dgm:pt modelId="{8AC45A29-CF66-4053-A988-59E856F05BE2}" type="pres">
      <dgm:prSet presAssocID="{B337C2A7-7893-41D4-ABCE-2BBE4AACDF73}" presName="parTxOnly" presStyleLbl="node1" presStyleIdx="1" presStyleCnt="3" custScaleX="84367">
        <dgm:presLayoutVars>
          <dgm:chMax val="0"/>
          <dgm:chPref val="0"/>
          <dgm:bulletEnabled val="1"/>
        </dgm:presLayoutVars>
      </dgm:prSet>
      <dgm:spPr/>
    </dgm:pt>
    <dgm:pt modelId="{D39570F7-2A56-4DDE-BF5A-BBA1FCDEBE3B}" type="pres">
      <dgm:prSet presAssocID="{1AD2FA77-9A1B-4F5C-8992-CF17C119E627}" presName="parTxOnlySpace" presStyleCnt="0"/>
      <dgm:spPr/>
    </dgm:pt>
    <dgm:pt modelId="{9175349C-3943-4C87-8BB1-AD8F779C50C9}" type="pres">
      <dgm:prSet presAssocID="{0073DACC-7C15-4B96-8057-A72DC26CE75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5048801-33AA-4EC6-A724-0966D44FAEBC}" srcId="{9A5E39B2-904D-415F-98BF-BC015A15E191}" destId="{DABC920A-B409-4802-883A-CAF1FD396402}" srcOrd="0" destOrd="0" parTransId="{9361A2D5-CA06-462F-B486-4587C8129E73}" sibTransId="{2D71798B-B18A-40E5-A2DB-636C93AEE6C3}"/>
    <dgm:cxn modelId="{A852BC11-41B2-4988-9CAD-FF464ED5FA54}" srcId="{9A5E39B2-904D-415F-98BF-BC015A15E191}" destId="{0073DACC-7C15-4B96-8057-A72DC26CE750}" srcOrd="2" destOrd="0" parTransId="{E09A1A63-57F3-40CE-85D8-4A0F8CDC6812}" sibTransId="{F0262DF0-C38F-4553-9898-C9038EC1EB98}"/>
    <dgm:cxn modelId="{16CF6B15-95C5-4F10-AEA1-D9E74F09BD99}" type="presOf" srcId="{DABC920A-B409-4802-883A-CAF1FD396402}" destId="{59C07728-EA62-4E1D-B85E-9D982FF9BA17}" srcOrd="0" destOrd="0" presId="urn:microsoft.com/office/officeart/2005/8/layout/chevron1"/>
    <dgm:cxn modelId="{55E4A741-58B2-44EA-A1E6-FC4EBD8B0ED2}" type="presOf" srcId="{B337C2A7-7893-41D4-ABCE-2BBE4AACDF73}" destId="{8AC45A29-CF66-4053-A988-59E856F05BE2}" srcOrd="0" destOrd="0" presId="urn:microsoft.com/office/officeart/2005/8/layout/chevron1"/>
    <dgm:cxn modelId="{54DF6448-5286-4D88-9B92-97432490718E}" type="presOf" srcId="{0073DACC-7C15-4B96-8057-A72DC26CE750}" destId="{9175349C-3943-4C87-8BB1-AD8F779C50C9}" srcOrd="0" destOrd="0" presId="urn:microsoft.com/office/officeart/2005/8/layout/chevron1"/>
    <dgm:cxn modelId="{7422737A-2F3F-491A-B5FF-2E0EB47BBC16}" srcId="{9A5E39B2-904D-415F-98BF-BC015A15E191}" destId="{B337C2A7-7893-41D4-ABCE-2BBE4AACDF73}" srcOrd="1" destOrd="0" parTransId="{700A49C1-7037-4F5A-849E-C2047FE25CEB}" sibTransId="{1AD2FA77-9A1B-4F5C-8992-CF17C119E627}"/>
    <dgm:cxn modelId="{E5AE56F3-55CC-4ED1-8B20-A4EA4B8B6F6A}" type="presOf" srcId="{9A5E39B2-904D-415F-98BF-BC015A15E191}" destId="{BB54B63E-2D74-4F59-8E6D-316B64AB33A6}" srcOrd="0" destOrd="0" presId="urn:microsoft.com/office/officeart/2005/8/layout/chevron1"/>
    <dgm:cxn modelId="{5E3BD949-5156-46AD-A621-1DAAF24A4089}" type="presParOf" srcId="{BB54B63E-2D74-4F59-8E6D-316B64AB33A6}" destId="{59C07728-EA62-4E1D-B85E-9D982FF9BA17}" srcOrd="0" destOrd="0" presId="urn:microsoft.com/office/officeart/2005/8/layout/chevron1"/>
    <dgm:cxn modelId="{3443E2F0-05F0-4B92-A876-9271CBC0C085}" type="presParOf" srcId="{BB54B63E-2D74-4F59-8E6D-316B64AB33A6}" destId="{2638A183-869C-4451-98C7-85AFA01248CA}" srcOrd="1" destOrd="0" presId="urn:microsoft.com/office/officeart/2005/8/layout/chevron1"/>
    <dgm:cxn modelId="{00A4DB24-0B2E-44E8-A809-E26A3F74B081}" type="presParOf" srcId="{BB54B63E-2D74-4F59-8E6D-316B64AB33A6}" destId="{8AC45A29-CF66-4053-A988-59E856F05BE2}" srcOrd="2" destOrd="0" presId="urn:microsoft.com/office/officeart/2005/8/layout/chevron1"/>
    <dgm:cxn modelId="{048F0105-106D-42CA-95EB-AED15411164E}" type="presParOf" srcId="{BB54B63E-2D74-4F59-8E6D-316B64AB33A6}" destId="{D39570F7-2A56-4DDE-BF5A-BBA1FCDEBE3B}" srcOrd="3" destOrd="0" presId="urn:microsoft.com/office/officeart/2005/8/layout/chevron1"/>
    <dgm:cxn modelId="{AED1FF64-BA82-44D0-A6D4-D8005B766DC1}" type="presParOf" srcId="{BB54B63E-2D74-4F59-8E6D-316B64AB33A6}" destId="{9175349C-3943-4C87-8BB1-AD8F779C50C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6F2D9C-E82D-4E74-A08E-3BA65E2E7D93}" type="doc">
      <dgm:prSet loTypeId="urn:microsoft.com/office/officeart/2005/8/layout/orgChart1" loCatId="hierarchy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30A13AD-8BB4-4EEB-A044-7A9E79E69145}">
      <dgm:prSet phldrT="[Text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1" i="0" kern="1200" cap="none" spc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+mn-ea"/>
              <a:cs typeface="+mn-cs"/>
            </a:rPr>
            <a:t>National Level Oversight</a:t>
          </a:r>
          <a:endParaRPr lang="en-US" sz="2800" b="1" i="0" kern="1200" cap="none" spc="0" dirty="0">
            <a:ln w="0"/>
            <a:solidFill>
              <a:srgbClr val="660066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gm:t>
    </dgm:pt>
    <dgm:pt modelId="{E7640638-B2C0-4B21-A957-86C84B174A90}" type="parTrans" cxnId="{2CF9F16E-E41E-410C-AEB4-83FC9D776465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BB614DBA-2826-4756-995A-EA67801CC6D9}" type="sibTrans" cxnId="{2CF9F16E-E41E-410C-AEB4-83FC9D776465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074CCB8E-566F-4732-A370-54D5EAEB951E}">
      <dgm:prSet phldrT="[Text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n-US" sz="1600" b="1" i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rPr>
            <a:t>National Measles-Rubella Task Force </a:t>
          </a:r>
          <a:endParaRPr lang="en-US" sz="1600" b="1" i="0" dirty="0">
            <a:solidFill>
              <a:srgbClr val="660066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122F691D-C726-4F62-A884-B901903D8D24}" type="parTrans" cxnId="{9DEEC8B5-2A46-4B45-A66B-2599EDBFA0F7}">
      <dgm:prSet/>
      <dgm:spPr>
        <a:ln w="28575">
          <a:solidFill>
            <a:srgbClr val="660066"/>
          </a:solidFill>
        </a:ln>
      </dgm:spPr>
      <dgm:t>
        <a:bodyPr/>
        <a:lstStyle/>
        <a:p>
          <a:endParaRPr lang="en-US" sz="1400" i="0">
            <a:latin typeface="+mj-lt"/>
          </a:endParaRPr>
        </a:p>
      </dgm:t>
    </dgm:pt>
    <dgm:pt modelId="{A1F17622-E7F1-4F10-AD61-BDA2FFBF0DB0}" type="sibTrans" cxnId="{9DEEC8B5-2A46-4B45-A66B-2599EDBFA0F7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4C4D75F0-3311-41FA-A5FC-1257E1A2ED16}">
      <dgm:prSet phldrT="[Text]" custT="1"/>
      <dgm:spPr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Measles-Rubella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Operations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group</a:t>
          </a:r>
        </a:p>
      </dgm:t>
    </dgm:pt>
    <dgm:pt modelId="{A863D52A-F2D0-4F77-A2AF-2C8BBBC744AE}" type="parTrans" cxnId="{FC2F071C-BFAE-468E-BCFF-DB18C4DE5229}">
      <dgm:prSet/>
      <dgm:spPr>
        <a:ln w="28575"/>
      </dgm:spPr>
      <dgm:t>
        <a:bodyPr/>
        <a:lstStyle/>
        <a:p>
          <a:endParaRPr lang="en-US" sz="1400" i="0">
            <a:latin typeface="+mj-lt"/>
          </a:endParaRPr>
        </a:p>
      </dgm:t>
    </dgm:pt>
    <dgm:pt modelId="{0978463B-B764-4392-816D-5AE04CFC06A3}" type="sibTrans" cxnId="{FC2F071C-BFAE-468E-BCFF-DB18C4DE5229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8F2C1FCE-4EB3-4640-BBEF-0B12983D0620}">
      <dgm:prSet phldrT="[Text]" custT="1"/>
      <dgm:spPr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Measles-Rubella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Communications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group</a:t>
          </a:r>
        </a:p>
      </dgm:t>
    </dgm:pt>
    <dgm:pt modelId="{CEA3754B-BB74-4D91-B1AC-16D35666613E}" type="parTrans" cxnId="{E8D538BC-1A22-4327-8FCC-F578D9C04D04}">
      <dgm:prSet/>
      <dgm:spPr>
        <a:ln w="28575">
          <a:solidFill>
            <a:srgbClr val="660066"/>
          </a:solidFill>
        </a:ln>
      </dgm:spPr>
      <dgm:t>
        <a:bodyPr/>
        <a:lstStyle/>
        <a:p>
          <a:endParaRPr lang="en-US" sz="1400" i="0">
            <a:latin typeface="+mj-lt"/>
          </a:endParaRPr>
        </a:p>
      </dgm:t>
    </dgm:pt>
    <dgm:pt modelId="{D177FC82-051B-49B7-9B3C-68413E6D8F2B}" type="sibTrans" cxnId="{E8D538BC-1A22-4327-8FCC-F578D9C04D04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9945F2C9-E907-44B7-ABCD-1B6047B06AE7}">
      <dgm:prSet custT="1"/>
      <dgm:spPr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 spcFirstLastPara="0" vert="horz" wrap="square" lIns="10160" tIns="10160" rIns="10160" bIns="10160" numCol="1" spcCol="1270" anchor="ctr" anchorCtr="0"/>
        <a:lstStyle/>
        <a:p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India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Expert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Advisory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Group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on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Measles &amp; Rubella (IEAG-MR)</a:t>
          </a:r>
        </a:p>
      </dgm:t>
    </dgm:pt>
    <dgm:pt modelId="{A552B46B-969E-44E0-A7CB-1D61A3865066}" type="parTrans" cxnId="{27BBE0BB-B17D-4904-99DC-A3182DFC10BC}">
      <dgm:prSet/>
      <dgm:spPr>
        <a:ln w="28575">
          <a:solidFill>
            <a:srgbClr val="660066"/>
          </a:solidFill>
        </a:ln>
      </dgm:spPr>
      <dgm:t>
        <a:bodyPr/>
        <a:lstStyle/>
        <a:p>
          <a:endParaRPr lang="en-US" sz="1400" i="0">
            <a:latin typeface="+mj-lt"/>
          </a:endParaRPr>
        </a:p>
      </dgm:t>
    </dgm:pt>
    <dgm:pt modelId="{71E0CCD1-7CBE-4CDB-9008-E855CE706DDD}" type="sibTrans" cxnId="{27BBE0BB-B17D-4904-99DC-A3182DFC10BC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63CC8E0A-3F70-48CA-8156-F496FE61B5E6}">
      <dgm:prSet custT="1"/>
      <dgm:spPr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Inter-Ministerial Committee </a:t>
          </a:r>
          <a:endParaRPr lang="en-US" sz="1600" b="1" i="0" kern="1200" dirty="0">
            <a:solidFill>
              <a:srgbClr val="660066"/>
            </a:solidFill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gm:t>
    </dgm:pt>
    <dgm:pt modelId="{D38481D1-E7D3-4DE0-99CF-CFCFF74E33EC}" type="parTrans" cxnId="{56358A9E-8670-471D-9F63-A5C6B4C7497E}">
      <dgm:prSet/>
      <dgm:spPr>
        <a:ln w="28575">
          <a:solidFill>
            <a:srgbClr val="660066"/>
          </a:solidFill>
        </a:ln>
      </dgm:spPr>
      <dgm:t>
        <a:bodyPr/>
        <a:lstStyle/>
        <a:p>
          <a:endParaRPr lang="en-US" sz="1400" i="0">
            <a:latin typeface="+mj-lt"/>
          </a:endParaRPr>
        </a:p>
      </dgm:t>
    </dgm:pt>
    <dgm:pt modelId="{E61B0835-0228-4AED-B7F9-5583736BDA1D}" type="sibTrans" cxnId="{56358A9E-8670-471D-9F63-A5C6B4C7497E}">
      <dgm:prSet/>
      <dgm:spPr/>
      <dgm:t>
        <a:bodyPr/>
        <a:lstStyle/>
        <a:p>
          <a:endParaRPr lang="en-US" sz="1400" i="0">
            <a:latin typeface="+mj-lt"/>
          </a:endParaRPr>
        </a:p>
      </dgm:t>
    </dgm:pt>
    <dgm:pt modelId="{38C26F0E-657D-48C9-B277-2222FF33C0A2}" type="pres">
      <dgm:prSet presAssocID="{BA6F2D9C-E82D-4E74-A08E-3BA65E2E7D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D2F81D-AB15-43E0-9180-0ED2314479F4}" type="pres">
      <dgm:prSet presAssocID="{B30A13AD-8BB4-4EEB-A044-7A9E79E69145}" presName="hierRoot1" presStyleCnt="0">
        <dgm:presLayoutVars>
          <dgm:hierBranch val="init"/>
        </dgm:presLayoutVars>
      </dgm:prSet>
      <dgm:spPr/>
    </dgm:pt>
    <dgm:pt modelId="{E8A3D1E8-FFEF-4B7F-ABDE-81E430ACEFF1}" type="pres">
      <dgm:prSet presAssocID="{B30A13AD-8BB4-4EEB-A044-7A9E79E69145}" presName="rootComposite1" presStyleCnt="0"/>
      <dgm:spPr/>
    </dgm:pt>
    <dgm:pt modelId="{F7D38814-85CD-4855-A5AC-9634E52B24FD}" type="pres">
      <dgm:prSet presAssocID="{B30A13AD-8BB4-4EEB-A044-7A9E79E69145}" presName="rootText1" presStyleLbl="node0" presStyleIdx="0" presStyleCnt="1" custScaleX="896452" custScaleY="115693" custLinFactY="-6666" custLinFactNeighborX="-8171" custLinFactNeighborY="-100000">
        <dgm:presLayoutVars>
          <dgm:chPref val="3"/>
        </dgm:presLayoutVars>
      </dgm:prSet>
      <dgm:spPr/>
    </dgm:pt>
    <dgm:pt modelId="{3782432D-49C8-4B83-840B-1C3CDF7E8470}" type="pres">
      <dgm:prSet presAssocID="{B30A13AD-8BB4-4EEB-A044-7A9E79E69145}" presName="rootConnector1" presStyleLbl="node1" presStyleIdx="0" presStyleCnt="0"/>
      <dgm:spPr/>
    </dgm:pt>
    <dgm:pt modelId="{3E0D508F-9D5D-4032-9E7F-2A1623500ADC}" type="pres">
      <dgm:prSet presAssocID="{B30A13AD-8BB4-4EEB-A044-7A9E79E69145}" presName="hierChild2" presStyleCnt="0"/>
      <dgm:spPr/>
    </dgm:pt>
    <dgm:pt modelId="{49E30E4F-1889-4B54-AA77-BD61BDC0A144}" type="pres">
      <dgm:prSet presAssocID="{122F691D-C726-4F62-A884-B901903D8D24}" presName="Name37" presStyleLbl="parChTrans1D2" presStyleIdx="0" presStyleCnt="5"/>
      <dgm:spPr/>
    </dgm:pt>
    <dgm:pt modelId="{FF5A549D-ACF4-4ED6-99AA-67339E519E0C}" type="pres">
      <dgm:prSet presAssocID="{074CCB8E-566F-4732-A370-54D5EAEB951E}" presName="hierRoot2" presStyleCnt="0">
        <dgm:presLayoutVars>
          <dgm:hierBranch val="init"/>
        </dgm:presLayoutVars>
      </dgm:prSet>
      <dgm:spPr/>
    </dgm:pt>
    <dgm:pt modelId="{100A6982-F166-49FF-98FF-14FCF4056220}" type="pres">
      <dgm:prSet presAssocID="{074CCB8E-566F-4732-A370-54D5EAEB951E}" presName="rootComposite" presStyleCnt="0"/>
      <dgm:spPr/>
    </dgm:pt>
    <dgm:pt modelId="{BFEF6127-70DF-45F7-975C-495B359551AD}" type="pres">
      <dgm:prSet presAssocID="{074CCB8E-566F-4732-A370-54D5EAEB951E}" presName="rootText" presStyleLbl="node2" presStyleIdx="0" presStyleCnt="5" custScaleX="166425" custScaleY="296459" custLinFactNeighborX="28945" custLinFactNeighborY="1041">
        <dgm:presLayoutVars>
          <dgm:chPref val="3"/>
        </dgm:presLayoutVars>
      </dgm:prSet>
      <dgm:spPr/>
    </dgm:pt>
    <dgm:pt modelId="{21196360-3DE5-427D-B94A-B8CE4861E8DE}" type="pres">
      <dgm:prSet presAssocID="{074CCB8E-566F-4732-A370-54D5EAEB951E}" presName="rootConnector" presStyleLbl="node2" presStyleIdx="0" presStyleCnt="5"/>
      <dgm:spPr/>
    </dgm:pt>
    <dgm:pt modelId="{C0D26C7F-10A1-41F8-86E6-B4DD26A045F4}" type="pres">
      <dgm:prSet presAssocID="{074CCB8E-566F-4732-A370-54D5EAEB951E}" presName="hierChild4" presStyleCnt="0"/>
      <dgm:spPr/>
    </dgm:pt>
    <dgm:pt modelId="{F16CBA1B-E696-428B-BD7D-68B2FF0F274E}" type="pres">
      <dgm:prSet presAssocID="{074CCB8E-566F-4732-A370-54D5EAEB951E}" presName="hierChild5" presStyleCnt="0"/>
      <dgm:spPr/>
    </dgm:pt>
    <dgm:pt modelId="{48CF4279-9166-4050-91D3-F39B71CC62FB}" type="pres">
      <dgm:prSet presAssocID="{A863D52A-F2D0-4F77-A2AF-2C8BBBC744AE}" presName="Name37" presStyleLbl="parChTrans1D2" presStyleIdx="1" presStyleCnt="5"/>
      <dgm:spPr/>
    </dgm:pt>
    <dgm:pt modelId="{9C872B20-B3BF-45F2-8A93-DF51738B8225}" type="pres">
      <dgm:prSet presAssocID="{4C4D75F0-3311-41FA-A5FC-1257E1A2ED16}" presName="hierRoot2" presStyleCnt="0">
        <dgm:presLayoutVars>
          <dgm:hierBranch val="init"/>
        </dgm:presLayoutVars>
      </dgm:prSet>
      <dgm:spPr/>
    </dgm:pt>
    <dgm:pt modelId="{EE6BE769-DD25-4A24-A7DF-8E1169323623}" type="pres">
      <dgm:prSet presAssocID="{4C4D75F0-3311-41FA-A5FC-1257E1A2ED16}" presName="rootComposite" presStyleCnt="0"/>
      <dgm:spPr/>
    </dgm:pt>
    <dgm:pt modelId="{A92FDB35-3A87-4485-AE15-0F013CBB2664}" type="pres">
      <dgm:prSet presAssocID="{4C4D75F0-3311-41FA-A5FC-1257E1A2ED16}" presName="rootText" presStyleLbl="node2" presStyleIdx="1" presStyleCnt="5" custScaleX="180468" custScaleY="296459" custLinFactNeighborX="15457" custLinFactNeighborY="1041">
        <dgm:presLayoutVars>
          <dgm:chPref val="3"/>
        </dgm:presLayoutVars>
      </dgm:prSet>
      <dgm:spPr>
        <a:xfrm>
          <a:off x="1892238" y="2153772"/>
          <a:ext cx="1682992" cy="1382345"/>
        </a:xfrm>
        <a:prstGeom prst="rect">
          <a:avLst/>
        </a:prstGeom>
      </dgm:spPr>
    </dgm:pt>
    <dgm:pt modelId="{5F564463-1B28-40D5-B763-9D198F460E72}" type="pres">
      <dgm:prSet presAssocID="{4C4D75F0-3311-41FA-A5FC-1257E1A2ED16}" presName="rootConnector" presStyleLbl="node2" presStyleIdx="1" presStyleCnt="5"/>
      <dgm:spPr/>
    </dgm:pt>
    <dgm:pt modelId="{6AB2AA1A-113A-491B-883A-92D765F9434E}" type="pres">
      <dgm:prSet presAssocID="{4C4D75F0-3311-41FA-A5FC-1257E1A2ED16}" presName="hierChild4" presStyleCnt="0"/>
      <dgm:spPr/>
    </dgm:pt>
    <dgm:pt modelId="{6AF7499E-F244-4306-A74E-3153FACA3459}" type="pres">
      <dgm:prSet presAssocID="{4C4D75F0-3311-41FA-A5FC-1257E1A2ED16}" presName="hierChild5" presStyleCnt="0"/>
      <dgm:spPr/>
    </dgm:pt>
    <dgm:pt modelId="{F9E2F95F-EE98-4980-BFC4-619EB357CDE2}" type="pres">
      <dgm:prSet presAssocID="{CEA3754B-BB74-4D91-B1AC-16D35666613E}" presName="Name37" presStyleLbl="parChTrans1D2" presStyleIdx="2" presStyleCnt="5"/>
      <dgm:spPr/>
    </dgm:pt>
    <dgm:pt modelId="{742EA935-6389-4C36-9672-B88D4134F92E}" type="pres">
      <dgm:prSet presAssocID="{8F2C1FCE-4EB3-4640-BBEF-0B12983D0620}" presName="hierRoot2" presStyleCnt="0">
        <dgm:presLayoutVars>
          <dgm:hierBranch val="init"/>
        </dgm:presLayoutVars>
      </dgm:prSet>
      <dgm:spPr/>
    </dgm:pt>
    <dgm:pt modelId="{A7605B2E-3C61-4995-8AB0-7A4697A9BBE0}" type="pres">
      <dgm:prSet presAssocID="{8F2C1FCE-4EB3-4640-BBEF-0B12983D0620}" presName="rootComposite" presStyleCnt="0"/>
      <dgm:spPr/>
    </dgm:pt>
    <dgm:pt modelId="{13043CA5-FCC4-42ED-A03B-07FC9924F383}" type="pres">
      <dgm:prSet presAssocID="{8F2C1FCE-4EB3-4640-BBEF-0B12983D0620}" presName="rootText" presStyleLbl="node2" presStyleIdx="2" presStyleCnt="5" custScaleX="180468" custScaleY="296459" custLinFactNeighborX="2812" custLinFactNeighborY="1041">
        <dgm:presLayoutVars>
          <dgm:chPref val="3"/>
        </dgm:presLayoutVars>
      </dgm:prSet>
      <dgm:spPr>
        <a:xfrm>
          <a:off x="3653147" y="2153772"/>
          <a:ext cx="1682992" cy="1382345"/>
        </a:xfrm>
        <a:prstGeom prst="rect">
          <a:avLst/>
        </a:prstGeom>
      </dgm:spPr>
    </dgm:pt>
    <dgm:pt modelId="{C0F4B3F9-1B4F-49FB-9156-39309C809D45}" type="pres">
      <dgm:prSet presAssocID="{8F2C1FCE-4EB3-4640-BBEF-0B12983D0620}" presName="rootConnector" presStyleLbl="node2" presStyleIdx="2" presStyleCnt="5"/>
      <dgm:spPr/>
    </dgm:pt>
    <dgm:pt modelId="{7873457B-7C6E-42C8-98D2-D8C4993DD7C4}" type="pres">
      <dgm:prSet presAssocID="{8F2C1FCE-4EB3-4640-BBEF-0B12983D0620}" presName="hierChild4" presStyleCnt="0"/>
      <dgm:spPr/>
    </dgm:pt>
    <dgm:pt modelId="{775E609E-9751-4D68-8DD0-9466100EDCE7}" type="pres">
      <dgm:prSet presAssocID="{8F2C1FCE-4EB3-4640-BBEF-0B12983D0620}" presName="hierChild5" presStyleCnt="0"/>
      <dgm:spPr/>
    </dgm:pt>
    <dgm:pt modelId="{33924E48-8316-435C-BB66-21A52F82A2AA}" type="pres">
      <dgm:prSet presAssocID="{A552B46B-969E-44E0-A7CB-1D61A3865066}" presName="Name37" presStyleLbl="parChTrans1D2" presStyleIdx="3" presStyleCnt="5"/>
      <dgm:spPr/>
    </dgm:pt>
    <dgm:pt modelId="{560426B8-11EB-43BC-87A3-A8350CFA8477}" type="pres">
      <dgm:prSet presAssocID="{9945F2C9-E907-44B7-ABCD-1B6047B06AE7}" presName="hierRoot2" presStyleCnt="0">
        <dgm:presLayoutVars>
          <dgm:hierBranch val="init"/>
        </dgm:presLayoutVars>
      </dgm:prSet>
      <dgm:spPr/>
    </dgm:pt>
    <dgm:pt modelId="{DDEF3218-6F49-47B9-AE4F-F1760168E696}" type="pres">
      <dgm:prSet presAssocID="{9945F2C9-E907-44B7-ABCD-1B6047B06AE7}" presName="rootComposite" presStyleCnt="0"/>
      <dgm:spPr/>
    </dgm:pt>
    <dgm:pt modelId="{24F97643-4A6A-4D50-A7E8-FCCE65B30723}" type="pres">
      <dgm:prSet presAssocID="{9945F2C9-E907-44B7-ABCD-1B6047B06AE7}" presName="rootText" presStyleLbl="node2" presStyleIdx="3" presStyleCnt="5" custScaleX="180468" custScaleY="296459" custLinFactNeighborX="-13205">
        <dgm:presLayoutVars>
          <dgm:chPref val="3"/>
        </dgm:presLayoutVars>
      </dgm:prSet>
      <dgm:spPr>
        <a:xfrm>
          <a:off x="5382609" y="2148918"/>
          <a:ext cx="1682992" cy="1382345"/>
        </a:xfrm>
        <a:prstGeom prst="rect">
          <a:avLst/>
        </a:prstGeom>
      </dgm:spPr>
    </dgm:pt>
    <dgm:pt modelId="{76023724-AF4A-46C0-BE3F-2F1EE89338C3}" type="pres">
      <dgm:prSet presAssocID="{9945F2C9-E907-44B7-ABCD-1B6047B06AE7}" presName="rootConnector" presStyleLbl="node2" presStyleIdx="3" presStyleCnt="5"/>
      <dgm:spPr/>
    </dgm:pt>
    <dgm:pt modelId="{41F7BB9D-345C-4DB0-8FD3-E00FAEB3B525}" type="pres">
      <dgm:prSet presAssocID="{9945F2C9-E907-44B7-ABCD-1B6047B06AE7}" presName="hierChild4" presStyleCnt="0"/>
      <dgm:spPr/>
    </dgm:pt>
    <dgm:pt modelId="{F50704DB-6A16-4989-BA0E-54B8184A4F4C}" type="pres">
      <dgm:prSet presAssocID="{9945F2C9-E907-44B7-ABCD-1B6047B06AE7}" presName="hierChild5" presStyleCnt="0"/>
      <dgm:spPr/>
    </dgm:pt>
    <dgm:pt modelId="{4131096A-A736-4B3A-8F8C-21D75DE3536E}" type="pres">
      <dgm:prSet presAssocID="{D38481D1-E7D3-4DE0-99CF-CFCFF74E33EC}" presName="Name37" presStyleLbl="parChTrans1D2" presStyleIdx="4" presStyleCnt="5"/>
      <dgm:spPr/>
    </dgm:pt>
    <dgm:pt modelId="{3B515BED-1621-44FC-896D-E25F43BFA87E}" type="pres">
      <dgm:prSet presAssocID="{63CC8E0A-3F70-48CA-8156-F496FE61B5E6}" presName="hierRoot2" presStyleCnt="0">
        <dgm:presLayoutVars>
          <dgm:hierBranch val="init"/>
        </dgm:presLayoutVars>
      </dgm:prSet>
      <dgm:spPr/>
    </dgm:pt>
    <dgm:pt modelId="{9CCBA382-4FDC-4120-AA1F-50676041475F}" type="pres">
      <dgm:prSet presAssocID="{63CC8E0A-3F70-48CA-8156-F496FE61B5E6}" presName="rootComposite" presStyleCnt="0"/>
      <dgm:spPr/>
    </dgm:pt>
    <dgm:pt modelId="{2FBC61D1-86D4-4EC0-A71A-49A410840E7B}" type="pres">
      <dgm:prSet presAssocID="{63CC8E0A-3F70-48CA-8156-F496FE61B5E6}" presName="rootText" presStyleLbl="node2" presStyleIdx="4" presStyleCnt="5" custScaleX="180468" custScaleY="296459" custLinFactNeighborX="-24164">
        <dgm:presLayoutVars>
          <dgm:chPref val="3"/>
        </dgm:presLayoutVars>
      </dgm:prSet>
      <dgm:spPr>
        <a:xfrm>
          <a:off x="7159241" y="2148918"/>
          <a:ext cx="1682992" cy="1382345"/>
        </a:xfrm>
        <a:prstGeom prst="rect">
          <a:avLst/>
        </a:prstGeom>
      </dgm:spPr>
    </dgm:pt>
    <dgm:pt modelId="{0C966974-8BE5-428D-85CF-2035236A63DC}" type="pres">
      <dgm:prSet presAssocID="{63CC8E0A-3F70-48CA-8156-F496FE61B5E6}" presName="rootConnector" presStyleLbl="node2" presStyleIdx="4" presStyleCnt="5"/>
      <dgm:spPr/>
    </dgm:pt>
    <dgm:pt modelId="{E2374E78-B1A0-4547-86D7-598951B222F2}" type="pres">
      <dgm:prSet presAssocID="{63CC8E0A-3F70-48CA-8156-F496FE61B5E6}" presName="hierChild4" presStyleCnt="0"/>
      <dgm:spPr/>
    </dgm:pt>
    <dgm:pt modelId="{6C8F97D9-6A47-4CB3-B550-4D5FE26CF72E}" type="pres">
      <dgm:prSet presAssocID="{63CC8E0A-3F70-48CA-8156-F496FE61B5E6}" presName="hierChild5" presStyleCnt="0"/>
      <dgm:spPr/>
    </dgm:pt>
    <dgm:pt modelId="{EE9E09DD-99BB-4795-AFE2-DB3BC43C34E1}" type="pres">
      <dgm:prSet presAssocID="{B30A13AD-8BB4-4EEB-A044-7A9E79E69145}" presName="hierChild3" presStyleCnt="0"/>
      <dgm:spPr/>
    </dgm:pt>
  </dgm:ptLst>
  <dgm:cxnLst>
    <dgm:cxn modelId="{8E950F18-3F24-4957-80B6-1E10FC627E83}" type="presOf" srcId="{074CCB8E-566F-4732-A370-54D5EAEB951E}" destId="{21196360-3DE5-427D-B94A-B8CE4861E8DE}" srcOrd="1" destOrd="0" presId="urn:microsoft.com/office/officeart/2005/8/layout/orgChart1"/>
    <dgm:cxn modelId="{FC2F071C-BFAE-468E-BCFF-DB18C4DE5229}" srcId="{B30A13AD-8BB4-4EEB-A044-7A9E79E69145}" destId="{4C4D75F0-3311-41FA-A5FC-1257E1A2ED16}" srcOrd="1" destOrd="0" parTransId="{A863D52A-F2D0-4F77-A2AF-2C8BBBC744AE}" sibTransId="{0978463B-B764-4392-816D-5AE04CFC06A3}"/>
    <dgm:cxn modelId="{349ABC2B-33A7-4D74-B503-DF40A0FC5B8B}" type="presOf" srcId="{4C4D75F0-3311-41FA-A5FC-1257E1A2ED16}" destId="{5F564463-1B28-40D5-B763-9D198F460E72}" srcOrd="1" destOrd="0" presId="urn:microsoft.com/office/officeart/2005/8/layout/orgChart1"/>
    <dgm:cxn modelId="{B3D00934-9E43-4EE5-84B9-E06275293B2D}" type="presOf" srcId="{122F691D-C726-4F62-A884-B901903D8D24}" destId="{49E30E4F-1889-4B54-AA77-BD61BDC0A144}" srcOrd="0" destOrd="0" presId="urn:microsoft.com/office/officeart/2005/8/layout/orgChart1"/>
    <dgm:cxn modelId="{53AFE561-3F61-45E2-87A8-90621B431476}" type="presOf" srcId="{63CC8E0A-3F70-48CA-8156-F496FE61B5E6}" destId="{0C966974-8BE5-428D-85CF-2035236A63DC}" srcOrd="1" destOrd="0" presId="urn:microsoft.com/office/officeart/2005/8/layout/orgChart1"/>
    <dgm:cxn modelId="{D9CCA166-A0A5-4121-9A64-C223726585CE}" type="presOf" srcId="{074CCB8E-566F-4732-A370-54D5EAEB951E}" destId="{BFEF6127-70DF-45F7-975C-495B359551AD}" srcOrd="0" destOrd="0" presId="urn:microsoft.com/office/officeart/2005/8/layout/orgChart1"/>
    <dgm:cxn modelId="{76D85C47-5AEB-4B03-BCC1-EFD8045B282B}" type="presOf" srcId="{4C4D75F0-3311-41FA-A5FC-1257E1A2ED16}" destId="{A92FDB35-3A87-4485-AE15-0F013CBB2664}" srcOrd="0" destOrd="0" presId="urn:microsoft.com/office/officeart/2005/8/layout/orgChart1"/>
    <dgm:cxn modelId="{E975536B-B676-48B3-930E-10AFB4C7F3F9}" type="presOf" srcId="{9945F2C9-E907-44B7-ABCD-1B6047B06AE7}" destId="{24F97643-4A6A-4D50-A7E8-FCCE65B30723}" srcOrd="0" destOrd="0" presId="urn:microsoft.com/office/officeart/2005/8/layout/orgChart1"/>
    <dgm:cxn modelId="{2CF9F16E-E41E-410C-AEB4-83FC9D776465}" srcId="{BA6F2D9C-E82D-4E74-A08E-3BA65E2E7D93}" destId="{B30A13AD-8BB4-4EEB-A044-7A9E79E69145}" srcOrd="0" destOrd="0" parTransId="{E7640638-B2C0-4B21-A957-86C84B174A90}" sibTransId="{BB614DBA-2826-4756-995A-EA67801CC6D9}"/>
    <dgm:cxn modelId="{05F13E70-EF2C-43D4-A31C-D8811DDB867D}" type="presOf" srcId="{63CC8E0A-3F70-48CA-8156-F496FE61B5E6}" destId="{2FBC61D1-86D4-4EC0-A71A-49A410840E7B}" srcOrd="0" destOrd="0" presId="urn:microsoft.com/office/officeart/2005/8/layout/orgChart1"/>
    <dgm:cxn modelId="{A88D4E82-EBC1-46A0-92A4-0E540B55B3C3}" type="presOf" srcId="{B30A13AD-8BB4-4EEB-A044-7A9E79E69145}" destId="{3782432D-49C8-4B83-840B-1C3CDF7E8470}" srcOrd="1" destOrd="0" presId="urn:microsoft.com/office/officeart/2005/8/layout/orgChart1"/>
    <dgm:cxn modelId="{D866F28F-EEF1-496B-BE8D-12F297F9C250}" type="presOf" srcId="{A863D52A-F2D0-4F77-A2AF-2C8BBBC744AE}" destId="{48CF4279-9166-4050-91D3-F39B71CC62FB}" srcOrd="0" destOrd="0" presId="urn:microsoft.com/office/officeart/2005/8/layout/orgChart1"/>
    <dgm:cxn modelId="{88E6F692-E159-4EFE-9539-D378FC1122AA}" type="presOf" srcId="{CEA3754B-BB74-4D91-B1AC-16D35666613E}" destId="{F9E2F95F-EE98-4980-BFC4-619EB357CDE2}" srcOrd="0" destOrd="0" presId="urn:microsoft.com/office/officeart/2005/8/layout/orgChart1"/>
    <dgm:cxn modelId="{33B0269E-69EF-49DB-A80A-B7E7DEC56F27}" type="presOf" srcId="{B30A13AD-8BB4-4EEB-A044-7A9E79E69145}" destId="{F7D38814-85CD-4855-A5AC-9634E52B24FD}" srcOrd="0" destOrd="0" presId="urn:microsoft.com/office/officeart/2005/8/layout/orgChart1"/>
    <dgm:cxn modelId="{56358A9E-8670-471D-9F63-A5C6B4C7497E}" srcId="{B30A13AD-8BB4-4EEB-A044-7A9E79E69145}" destId="{63CC8E0A-3F70-48CA-8156-F496FE61B5E6}" srcOrd="4" destOrd="0" parTransId="{D38481D1-E7D3-4DE0-99CF-CFCFF74E33EC}" sibTransId="{E61B0835-0228-4AED-B7F9-5583736BDA1D}"/>
    <dgm:cxn modelId="{9985F1B0-4756-4F5A-93CF-765AA29FACFF}" type="presOf" srcId="{9945F2C9-E907-44B7-ABCD-1B6047B06AE7}" destId="{76023724-AF4A-46C0-BE3F-2F1EE89338C3}" srcOrd="1" destOrd="0" presId="urn:microsoft.com/office/officeart/2005/8/layout/orgChart1"/>
    <dgm:cxn modelId="{9DEEC8B5-2A46-4B45-A66B-2599EDBFA0F7}" srcId="{B30A13AD-8BB4-4EEB-A044-7A9E79E69145}" destId="{074CCB8E-566F-4732-A370-54D5EAEB951E}" srcOrd="0" destOrd="0" parTransId="{122F691D-C726-4F62-A884-B901903D8D24}" sibTransId="{A1F17622-E7F1-4F10-AD61-BDA2FFBF0DB0}"/>
    <dgm:cxn modelId="{27BBE0BB-B17D-4904-99DC-A3182DFC10BC}" srcId="{B30A13AD-8BB4-4EEB-A044-7A9E79E69145}" destId="{9945F2C9-E907-44B7-ABCD-1B6047B06AE7}" srcOrd="3" destOrd="0" parTransId="{A552B46B-969E-44E0-A7CB-1D61A3865066}" sibTransId="{71E0CCD1-7CBE-4CDB-9008-E855CE706DDD}"/>
    <dgm:cxn modelId="{E8D538BC-1A22-4327-8FCC-F578D9C04D04}" srcId="{B30A13AD-8BB4-4EEB-A044-7A9E79E69145}" destId="{8F2C1FCE-4EB3-4640-BBEF-0B12983D0620}" srcOrd="2" destOrd="0" parTransId="{CEA3754B-BB74-4D91-B1AC-16D35666613E}" sibTransId="{D177FC82-051B-49B7-9B3C-68413E6D8F2B}"/>
    <dgm:cxn modelId="{AD5F78C2-85C3-4682-9900-CA46DDE3D167}" type="presOf" srcId="{BA6F2D9C-E82D-4E74-A08E-3BA65E2E7D93}" destId="{38C26F0E-657D-48C9-B277-2222FF33C0A2}" srcOrd="0" destOrd="0" presId="urn:microsoft.com/office/officeart/2005/8/layout/orgChart1"/>
    <dgm:cxn modelId="{F73680C3-DAD3-44EC-AE07-AB042A783588}" type="presOf" srcId="{8F2C1FCE-4EB3-4640-BBEF-0B12983D0620}" destId="{13043CA5-FCC4-42ED-A03B-07FC9924F383}" srcOrd="0" destOrd="0" presId="urn:microsoft.com/office/officeart/2005/8/layout/orgChart1"/>
    <dgm:cxn modelId="{DF40F8D7-E875-4627-9C35-1B28E02E4B4B}" type="presOf" srcId="{8F2C1FCE-4EB3-4640-BBEF-0B12983D0620}" destId="{C0F4B3F9-1B4F-49FB-9156-39309C809D45}" srcOrd="1" destOrd="0" presId="urn:microsoft.com/office/officeart/2005/8/layout/orgChart1"/>
    <dgm:cxn modelId="{4CEB88E7-0289-4B23-8785-C4FB139B3B4E}" type="presOf" srcId="{A552B46B-969E-44E0-A7CB-1D61A3865066}" destId="{33924E48-8316-435C-BB66-21A52F82A2AA}" srcOrd="0" destOrd="0" presId="urn:microsoft.com/office/officeart/2005/8/layout/orgChart1"/>
    <dgm:cxn modelId="{37C52AF3-D7BE-4A49-9189-960D86277FD4}" type="presOf" srcId="{D38481D1-E7D3-4DE0-99CF-CFCFF74E33EC}" destId="{4131096A-A736-4B3A-8F8C-21D75DE3536E}" srcOrd="0" destOrd="0" presId="urn:microsoft.com/office/officeart/2005/8/layout/orgChart1"/>
    <dgm:cxn modelId="{3E9919F1-DAD9-4762-B3BE-CAADA29E946A}" type="presParOf" srcId="{38C26F0E-657D-48C9-B277-2222FF33C0A2}" destId="{BED2F81D-AB15-43E0-9180-0ED2314479F4}" srcOrd="0" destOrd="0" presId="urn:microsoft.com/office/officeart/2005/8/layout/orgChart1"/>
    <dgm:cxn modelId="{A2007DAF-EF19-40F0-A38F-4CFD22A74928}" type="presParOf" srcId="{BED2F81D-AB15-43E0-9180-0ED2314479F4}" destId="{E8A3D1E8-FFEF-4B7F-ABDE-81E430ACEFF1}" srcOrd="0" destOrd="0" presId="urn:microsoft.com/office/officeart/2005/8/layout/orgChart1"/>
    <dgm:cxn modelId="{B167D029-7F7B-47F8-B154-B3E7F07373E8}" type="presParOf" srcId="{E8A3D1E8-FFEF-4B7F-ABDE-81E430ACEFF1}" destId="{F7D38814-85CD-4855-A5AC-9634E52B24FD}" srcOrd="0" destOrd="0" presId="urn:microsoft.com/office/officeart/2005/8/layout/orgChart1"/>
    <dgm:cxn modelId="{D129FF96-13BD-44EE-8E84-C734CFB8824F}" type="presParOf" srcId="{E8A3D1E8-FFEF-4B7F-ABDE-81E430ACEFF1}" destId="{3782432D-49C8-4B83-840B-1C3CDF7E8470}" srcOrd="1" destOrd="0" presId="urn:microsoft.com/office/officeart/2005/8/layout/orgChart1"/>
    <dgm:cxn modelId="{AB5F7E8C-C4AD-42A1-BA90-73D2E6E8EC92}" type="presParOf" srcId="{BED2F81D-AB15-43E0-9180-0ED2314479F4}" destId="{3E0D508F-9D5D-4032-9E7F-2A1623500ADC}" srcOrd="1" destOrd="0" presId="urn:microsoft.com/office/officeart/2005/8/layout/orgChart1"/>
    <dgm:cxn modelId="{92F94178-3271-493C-9E53-5A748A6A9462}" type="presParOf" srcId="{3E0D508F-9D5D-4032-9E7F-2A1623500ADC}" destId="{49E30E4F-1889-4B54-AA77-BD61BDC0A144}" srcOrd="0" destOrd="0" presId="urn:microsoft.com/office/officeart/2005/8/layout/orgChart1"/>
    <dgm:cxn modelId="{82A3BDD3-CEF9-4335-A197-710C26EA8DAA}" type="presParOf" srcId="{3E0D508F-9D5D-4032-9E7F-2A1623500ADC}" destId="{FF5A549D-ACF4-4ED6-99AA-67339E519E0C}" srcOrd="1" destOrd="0" presId="urn:microsoft.com/office/officeart/2005/8/layout/orgChart1"/>
    <dgm:cxn modelId="{D4416B8F-E808-4015-B6DB-0CC83C754643}" type="presParOf" srcId="{FF5A549D-ACF4-4ED6-99AA-67339E519E0C}" destId="{100A6982-F166-49FF-98FF-14FCF4056220}" srcOrd="0" destOrd="0" presId="urn:microsoft.com/office/officeart/2005/8/layout/orgChart1"/>
    <dgm:cxn modelId="{74590A88-F274-456D-85B1-75EDA2758548}" type="presParOf" srcId="{100A6982-F166-49FF-98FF-14FCF4056220}" destId="{BFEF6127-70DF-45F7-975C-495B359551AD}" srcOrd="0" destOrd="0" presId="urn:microsoft.com/office/officeart/2005/8/layout/orgChart1"/>
    <dgm:cxn modelId="{418E1762-6EC9-4C36-9924-E0CAB5139FBF}" type="presParOf" srcId="{100A6982-F166-49FF-98FF-14FCF4056220}" destId="{21196360-3DE5-427D-B94A-B8CE4861E8DE}" srcOrd="1" destOrd="0" presId="urn:microsoft.com/office/officeart/2005/8/layout/orgChart1"/>
    <dgm:cxn modelId="{7A58580B-D872-482A-B347-3539428805F6}" type="presParOf" srcId="{FF5A549D-ACF4-4ED6-99AA-67339E519E0C}" destId="{C0D26C7F-10A1-41F8-86E6-B4DD26A045F4}" srcOrd="1" destOrd="0" presId="urn:microsoft.com/office/officeart/2005/8/layout/orgChart1"/>
    <dgm:cxn modelId="{886F745A-73A4-41F5-82C2-5CE512E12D55}" type="presParOf" srcId="{FF5A549D-ACF4-4ED6-99AA-67339E519E0C}" destId="{F16CBA1B-E696-428B-BD7D-68B2FF0F274E}" srcOrd="2" destOrd="0" presId="urn:microsoft.com/office/officeart/2005/8/layout/orgChart1"/>
    <dgm:cxn modelId="{3CF3BE5B-284C-4D48-AAD2-FE08D67195A8}" type="presParOf" srcId="{3E0D508F-9D5D-4032-9E7F-2A1623500ADC}" destId="{48CF4279-9166-4050-91D3-F39B71CC62FB}" srcOrd="2" destOrd="0" presId="urn:microsoft.com/office/officeart/2005/8/layout/orgChart1"/>
    <dgm:cxn modelId="{4F2AE71B-9518-4C7D-9D17-E9B5295CAE0D}" type="presParOf" srcId="{3E0D508F-9D5D-4032-9E7F-2A1623500ADC}" destId="{9C872B20-B3BF-45F2-8A93-DF51738B8225}" srcOrd="3" destOrd="0" presId="urn:microsoft.com/office/officeart/2005/8/layout/orgChart1"/>
    <dgm:cxn modelId="{671A4B9D-92EB-46A0-A9F7-A926C957BCE8}" type="presParOf" srcId="{9C872B20-B3BF-45F2-8A93-DF51738B8225}" destId="{EE6BE769-DD25-4A24-A7DF-8E1169323623}" srcOrd="0" destOrd="0" presId="urn:microsoft.com/office/officeart/2005/8/layout/orgChart1"/>
    <dgm:cxn modelId="{12BC8467-4FAE-4A46-B384-E158DDFB9327}" type="presParOf" srcId="{EE6BE769-DD25-4A24-A7DF-8E1169323623}" destId="{A92FDB35-3A87-4485-AE15-0F013CBB2664}" srcOrd="0" destOrd="0" presId="urn:microsoft.com/office/officeart/2005/8/layout/orgChart1"/>
    <dgm:cxn modelId="{3C495EAC-A449-459F-AE22-5D523EE3A7AE}" type="presParOf" srcId="{EE6BE769-DD25-4A24-A7DF-8E1169323623}" destId="{5F564463-1B28-40D5-B763-9D198F460E72}" srcOrd="1" destOrd="0" presId="urn:microsoft.com/office/officeart/2005/8/layout/orgChart1"/>
    <dgm:cxn modelId="{1E2B5D57-E76B-487F-B0BD-BF1CCF142447}" type="presParOf" srcId="{9C872B20-B3BF-45F2-8A93-DF51738B8225}" destId="{6AB2AA1A-113A-491B-883A-92D765F9434E}" srcOrd="1" destOrd="0" presId="urn:microsoft.com/office/officeart/2005/8/layout/orgChart1"/>
    <dgm:cxn modelId="{1696F6A8-5E15-435F-BA98-95240D0AB287}" type="presParOf" srcId="{9C872B20-B3BF-45F2-8A93-DF51738B8225}" destId="{6AF7499E-F244-4306-A74E-3153FACA3459}" srcOrd="2" destOrd="0" presId="urn:microsoft.com/office/officeart/2005/8/layout/orgChart1"/>
    <dgm:cxn modelId="{75EF68BB-5206-4035-BAE5-EBAC106BFDB0}" type="presParOf" srcId="{3E0D508F-9D5D-4032-9E7F-2A1623500ADC}" destId="{F9E2F95F-EE98-4980-BFC4-619EB357CDE2}" srcOrd="4" destOrd="0" presId="urn:microsoft.com/office/officeart/2005/8/layout/orgChart1"/>
    <dgm:cxn modelId="{4158F7EC-51E7-4AF5-B287-0164E80037BA}" type="presParOf" srcId="{3E0D508F-9D5D-4032-9E7F-2A1623500ADC}" destId="{742EA935-6389-4C36-9672-B88D4134F92E}" srcOrd="5" destOrd="0" presId="urn:microsoft.com/office/officeart/2005/8/layout/orgChart1"/>
    <dgm:cxn modelId="{46D6B85C-5342-4302-9E6F-E184F26535A1}" type="presParOf" srcId="{742EA935-6389-4C36-9672-B88D4134F92E}" destId="{A7605B2E-3C61-4995-8AB0-7A4697A9BBE0}" srcOrd="0" destOrd="0" presId="urn:microsoft.com/office/officeart/2005/8/layout/orgChart1"/>
    <dgm:cxn modelId="{9AC60554-162F-4229-8C98-E007BD8C1BFC}" type="presParOf" srcId="{A7605B2E-3C61-4995-8AB0-7A4697A9BBE0}" destId="{13043CA5-FCC4-42ED-A03B-07FC9924F383}" srcOrd="0" destOrd="0" presId="urn:microsoft.com/office/officeart/2005/8/layout/orgChart1"/>
    <dgm:cxn modelId="{3B96AEBC-ABC0-477D-957D-8475B838478E}" type="presParOf" srcId="{A7605B2E-3C61-4995-8AB0-7A4697A9BBE0}" destId="{C0F4B3F9-1B4F-49FB-9156-39309C809D45}" srcOrd="1" destOrd="0" presId="urn:microsoft.com/office/officeart/2005/8/layout/orgChart1"/>
    <dgm:cxn modelId="{DAC64622-05FB-43AB-AF37-89A0D3E05021}" type="presParOf" srcId="{742EA935-6389-4C36-9672-B88D4134F92E}" destId="{7873457B-7C6E-42C8-98D2-D8C4993DD7C4}" srcOrd="1" destOrd="0" presId="urn:microsoft.com/office/officeart/2005/8/layout/orgChart1"/>
    <dgm:cxn modelId="{F4A2CFDB-34A6-44DA-B436-CC2A9F22EBC0}" type="presParOf" srcId="{742EA935-6389-4C36-9672-B88D4134F92E}" destId="{775E609E-9751-4D68-8DD0-9466100EDCE7}" srcOrd="2" destOrd="0" presId="urn:microsoft.com/office/officeart/2005/8/layout/orgChart1"/>
    <dgm:cxn modelId="{8539CAEC-00C1-4235-95E3-E8D5D2B1C1D3}" type="presParOf" srcId="{3E0D508F-9D5D-4032-9E7F-2A1623500ADC}" destId="{33924E48-8316-435C-BB66-21A52F82A2AA}" srcOrd="6" destOrd="0" presId="urn:microsoft.com/office/officeart/2005/8/layout/orgChart1"/>
    <dgm:cxn modelId="{3BE37F9A-3590-4FD6-860B-ACB9AAE94780}" type="presParOf" srcId="{3E0D508F-9D5D-4032-9E7F-2A1623500ADC}" destId="{560426B8-11EB-43BC-87A3-A8350CFA8477}" srcOrd="7" destOrd="0" presId="urn:microsoft.com/office/officeart/2005/8/layout/orgChart1"/>
    <dgm:cxn modelId="{FF494C7D-55D5-44CC-AC3B-60EDCF77FE9E}" type="presParOf" srcId="{560426B8-11EB-43BC-87A3-A8350CFA8477}" destId="{DDEF3218-6F49-47B9-AE4F-F1760168E696}" srcOrd="0" destOrd="0" presId="urn:microsoft.com/office/officeart/2005/8/layout/orgChart1"/>
    <dgm:cxn modelId="{B7E65D71-F3DA-443F-A236-FED9AD712CDD}" type="presParOf" srcId="{DDEF3218-6F49-47B9-AE4F-F1760168E696}" destId="{24F97643-4A6A-4D50-A7E8-FCCE65B30723}" srcOrd="0" destOrd="0" presId="urn:microsoft.com/office/officeart/2005/8/layout/orgChart1"/>
    <dgm:cxn modelId="{753AACE4-5133-48AC-BEEA-90DBCBD927E1}" type="presParOf" srcId="{DDEF3218-6F49-47B9-AE4F-F1760168E696}" destId="{76023724-AF4A-46C0-BE3F-2F1EE89338C3}" srcOrd="1" destOrd="0" presId="urn:microsoft.com/office/officeart/2005/8/layout/orgChart1"/>
    <dgm:cxn modelId="{8319C83B-F6A2-46BF-8DBF-16B26DF314E3}" type="presParOf" srcId="{560426B8-11EB-43BC-87A3-A8350CFA8477}" destId="{41F7BB9D-345C-4DB0-8FD3-E00FAEB3B525}" srcOrd="1" destOrd="0" presId="urn:microsoft.com/office/officeart/2005/8/layout/orgChart1"/>
    <dgm:cxn modelId="{42E10632-CF16-4A61-B8AA-20BB65BA60DA}" type="presParOf" srcId="{560426B8-11EB-43BC-87A3-A8350CFA8477}" destId="{F50704DB-6A16-4989-BA0E-54B8184A4F4C}" srcOrd="2" destOrd="0" presId="urn:microsoft.com/office/officeart/2005/8/layout/orgChart1"/>
    <dgm:cxn modelId="{36649099-7DB1-4079-BAFD-C49215404EA2}" type="presParOf" srcId="{3E0D508F-9D5D-4032-9E7F-2A1623500ADC}" destId="{4131096A-A736-4B3A-8F8C-21D75DE3536E}" srcOrd="8" destOrd="0" presId="urn:microsoft.com/office/officeart/2005/8/layout/orgChart1"/>
    <dgm:cxn modelId="{D5083328-8111-4B8D-A02B-623D8F5F2B80}" type="presParOf" srcId="{3E0D508F-9D5D-4032-9E7F-2A1623500ADC}" destId="{3B515BED-1621-44FC-896D-E25F43BFA87E}" srcOrd="9" destOrd="0" presId="urn:microsoft.com/office/officeart/2005/8/layout/orgChart1"/>
    <dgm:cxn modelId="{008ADA59-0B17-4123-8705-D0570C277867}" type="presParOf" srcId="{3B515BED-1621-44FC-896D-E25F43BFA87E}" destId="{9CCBA382-4FDC-4120-AA1F-50676041475F}" srcOrd="0" destOrd="0" presId="urn:microsoft.com/office/officeart/2005/8/layout/orgChart1"/>
    <dgm:cxn modelId="{FAA6DECF-E323-4EB1-B4A4-B8652A174473}" type="presParOf" srcId="{9CCBA382-4FDC-4120-AA1F-50676041475F}" destId="{2FBC61D1-86D4-4EC0-A71A-49A410840E7B}" srcOrd="0" destOrd="0" presId="urn:microsoft.com/office/officeart/2005/8/layout/orgChart1"/>
    <dgm:cxn modelId="{26C0BCA2-DB3E-4E29-BC13-FE688931C615}" type="presParOf" srcId="{9CCBA382-4FDC-4120-AA1F-50676041475F}" destId="{0C966974-8BE5-428D-85CF-2035236A63DC}" srcOrd="1" destOrd="0" presId="urn:microsoft.com/office/officeart/2005/8/layout/orgChart1"/>
    <dgm:cxn modelId="{C23A9F8E-13F7-47CF-8D22-ADF55CAA33BB}" type="presParOf" srcId="{3B515BED-1621-44FC-896D-E25F43BFA87E}" destId="{E2374E78-B1A0-4547-86D7-598951B222F2}" srcOrd="1" destOrd="0" presId="urn:microsoft.com/office/officeart/2005/8/layout/orgChart1"/>
    <dgm:cxn modelId="{6D48314C-7E3D-4C2C-80D8-4FE44D6D2898}" type="presParOf" srcId="{3B515BED-1621-44FC-896D-E25F43BFA87E}" destId="{6C8F97D9-6A47-4CB3-B550-4D5FE26CF72E}" srcOrd="2" destOrd="0" presId="urn:microsoft.com/office/officeart/2005/8/layout/orgChart1"/>
    <dgm:cxn modelId="{E700DED9-77A7-45B8-B9C7-0AE2C0E6D419}" type="presParOf" srcId="{BED2F81D-AB15-43E0-9180-0ED2314479F4}" destId="{EE9E09DD-99BB-4795-AFE2-DB3BC43C34E1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35CCE5-8F2E-4D66-8054-BBC2918421B7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6A5DB-EF3F-4316-ADBB-8D5EC4D76ECB}">
      <dgm:prSet phldrT="[Text]" custT="1"/>
      <dgm:spPr>
        <a:solidFill>
          <a:srgbClr val="FDF1F9"/>
        </a:solidFill>
        <a:effectLst>
          <a:softEdge rad="31750"/>
        </a:effectLst>
      </dgm:spPr>
      <dgm:t>
        <a:bodyPr/>
        <a:lstStyle/>
        <a:p>
          <a:r>
            <a:rPr lang="en-US" sz="1400" b="1" dirty="0">
              <a:solidFill>
                <a:srgbClr val="7030A0"/>
              </a:solidFill>
            </a:rPr>
            <a:t>Mission Indradhanush – Area Selection</a:t>
          </a:r>
        </a:p>
      </dgm:t>
    </dgm:pt>
    <dgm:pt modelId="{0CD54A6B-EED3-47C1-9836-8777AE06CFCA}" type="parTrans" cxnId="{1287EDC4-2FBB-48CC-A1E5-8ED26F38D1F8}">
      <dgm:prSet/>
      <dgm:spPr/>
      <dgm:t>
        <a:bodyPr/>
        <a:lstStyle/>
        <a:p>
          <a:endParaRPr lang="en-US" sz="1100"/>
        </a:p>
      </dgm:t>
    </dgm:pt>
    <dgm:pt modelId="{84BE522B-61EE-4599-9B1E-40DB377670BB}" type="sibTrans" cxnId="{1287EDC4-2FBB-48CC-A1E5-8ED26F38D1F8}">
      <dgm:prSet/>
      <dgm:spPr/>
      <dgm:t>
        <a:bodyPr/>
        <a:lstStyle/>
        <a:p>
          <a:endParaRPr lang="en-US" sz="1100"/>
        </a:p>
      </dgm:t>
    </dgm:pt>
    <dgm:pt modelId="{C0BD23AB-BABF-494A-8060-D7F357128CFB}">
      <dgm:prSet phldrT="[Text]" custT="1"/>
      <dgm:spPr>
        <a:solidFill>
          <a:srgbClr val="9F1278"/>
        </a:solidFill>
        <a:ln>
          <a:solidFill>
            <a:srgbClr val="CC66FF"/>
          </a:solidFill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gm:spPr>
      <dgm:t>
        <a:bodyPr/>
        <a:lstStyle/>
        <a:p>
          <a:pPr algn="ctr">
            <a:buNone/>
          </a:pPr>
          <a:r>
            <a:rPr lang="en-US" sz="1800" b="1" dirty="0"/>
            <a:t>Coverage</a:t>
          </a:r>
        </a:p>
        <a:p>
          <a:pPr algn="l">
            <a:buFont typeface="Arial" panose="020B0604020202020204" pitchFamily="34" charset="0"/>
            <a:buNone/>
          </a:pPr>
          <a:r>
            <a:rPr lang="en-US" sz="1400" dirty="0"/>
            <a:t>- Reported &amp; Evaluated</a:t>
          </a:r>
        </a:p>
        <a:p>
          <a:pPr algn="l">
            <a:buFont typeface="Arial" panose="020B0604020202020204" pitchFamily="34" charset="0"/>
            <a:buNone/>
          </a:pPr>
          <a:r>
            <a:rPr lang="en-US" sz="1400" dirty="0"/>
            <a:t>- Underserved Pockets</a:t>
          </a:r>
        </a:p>
      </dgm:t>
    </dgm:pt>
    <dgm:pt modelId="{F1E096CE-735A-4ECA-8484-689E37460F65}" type="parTrans" cxnId="{9DD15336-5D78-4978-AD4F-04702CBF3730}">
      <dgm:prSet/>
      <dgm:spPr/>
      <dgm:t>
        <a:bodyPr/>
        <a:lstStyle/>
        <a:p>
          <a:endParaRPr lang="en-US" sz="1100"/>
        </a:p>
      </dgm:t>
    </dgm:pt>
    <dgm:pt modelId="{94642BEE-C669-4DF1-8267-7C69817CC928}" type="sibTrans" cxnId="{9DD15336-5D78-4978-AD4F-04702CBF3730}">
      <dgm:prSet/>
      <dgm:spPr/>
      <dgm:t>
        <a:bodyPr/>
        <a:lstStyle/>
        <a:p>
          <a:endParaRPr lang="en-US" sz="1100"/>
        </a:p>
      </dgm:t>
    </dgm:pt>
    <dgm:pt modelId="{B968E54E-F50E-4E1E-B605-AE7E6C8E4925}">
      <dgm:prSet phldrT="[Text]" custT="1"/>
      <dgm:spPr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gm:spPr>
      <dgm:t>
        <a:bodyPr spcFirstLastPara="0" vert="horz" wrap="square" lIns="227584" tIns="227584" rIns="227584" bIns="227584" numCol="1" spcCol="1270" anchor="ctr" anchorCtr="0"/>
        <a:lstStyle/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Surveillance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Outbreaks of Measles,            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Diphtheria and Pertussis </a:t>
          </a:r>
        </a:p>
      </dgm:t>
    </dgm:pt>
    <dgm:pt modelId="{CB4A0B70-AA94-4F92-AF96-8651F5DB04F5}" type="parTrans" cxnId="{CC9FDBBC-F6D4-426A-8839-E7135371128F}">
      <dgm:prSet/>
      <dgm:spPr/>
      <dgm:t>
        <a:bodyPr/>
        <a:lstStyle/>
        <a:p>
          <a:endParaRPr lang="en-US" sz="1100"/>
        </a:p>
      </dgm:t>
    </dgm:pt>
    <dgm:pt modelId="{B3864F3F-401A-4503-AE7B-5DCB38250996}" type="sibTrans" cxnId="{CC9FDBBC-F6D4-426A-8839-E7135371128F}">
      <dgm:prSet/>
      <dgm:spPr/>
      <dgm:t>
        <a:bodyPr/>
        <a:lstStyle/>
        <a:p>
          <a:endParaRPr lang="en-US" sz="1100"/>
        </a:p>
      </dgm:t>
    </dgm:pt>
    <dgm:pt modelId="{4F6FE7F1-AA8A-4B6A-A4CA-AB162AF7F084}">
      <dgm:prSet phldrT="[Text]" custT="1"/>
      <dgm:spPr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gm:spPr>
      <dgm:t>
        <a:bodyPr spcFirstLastPara="0" vert="horz" wrap="square" lIns="227584" tIns="227584" rIns="227584" bIns="227584" numCol="1" spcCol="1270" anchor="ctr" anchorCtr="0"/>
        <a:lstStyle/>
        <a:p>
          <a:pPr marL="0" marR="0" lvl="0" indent="0" algn="ctr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Monitoring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Low coverage Pockets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High missed children</a:t>
          </a:r>
        </a:p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7F5DF8F-5BC8-4011-9EAF-7D18E1A564E1}" type="parTrans" cxnId="{6C6B76AD-4B97-4D04-8251-F4F567332157}">
      <dgm:prSet/>
      <dgm:spPr/>
      <dgm:t>
        <a:bodyPr/>
        <a:lstStyle/>
        <a:p>
          <a:endParaRPr lang="en-US" sz="1100"/>
        </a:p>
      </dgm:t>
    </dgm:pt>
    <dgm:pt modelId="{9A56FCB7-1D31-40D4-8042-8FE36C0D3D3F}" type="sibTrans" cxnId="{6C6B76AD-4B97-4D04-8251-F4F567332157}">
      <dgm:prSet/>
      <dgm:spPr/>
      <dgm:t>
        <a:bodyPr/>
        <a:lstStyle/>
        <a:p>
          <a:endParaRPr lang="en-US" sz="1100"/>
        </a:p>
      </dgm:t>
    </dgm:pt>
    <dgm:pt modelId="{6357590F-2AEC-4D96-B483-454723D9E085}">
      <dgm:prSet phldrT="[Text]" custT="1"/>
      <dgm:spPr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gm:spPr>
      <dgm:t>
        <a:bodyPr spcFirstLastPara="0" vert="horz" wrap="square" lIns="227584" tIns="227584" rIns="227584" bIns="227584" numCol="1" spcCol="1270" anchor="ctr" anchorCtr="0"/>
        <a:lstStyle/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Weak Health System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</a:t>
          </a: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Human resource gaps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Operational Challenges</a:t>
          </a:r>
        </a:p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5D73088E-6EED-4EC2-AB13-B04973D052E6}" type="parTrans" cxnId="{59C79E0F-93D7-4C39-BB43-71D7C9054BDA}">
      <dgm:prSet/>
      <dgm:spPr/>
      <dgm:t>
        <a:bodyPr/>
        <a:lstStyle/>
        <a:p>
          <a:endParaRPr lang="en-US" sz="1100"/>
        </a:p>
      </dgm:t>
    </dgm:pt>
    <dgm:pt modelId="{51DCEE4C-CB06-4D9F-8E78-5AA9D1F48468}" type="sibTrans" cxnId="{59C79E0F-93D7-4C39-BB43-71D7C9054BDA}">
      <dgm:prSet/>
      <dgm:spPr/>
      <dgm:t>
        <a:bodyPr/>
        <a:lstStyle/>
        <a:p>
          <a:endParaRPr lang="en-US" sz="1100"/>
        </a:p>
      </dgm:t>
    </dgm:pt>
    <dgm:pt modelId="{A5FEDF4A-17A7-4AD1-8686-D2D3ADC858D9}" type="pres">
      <dgm:prSet presAssocID="{7135CCE5-8F2E-4D66-8054-BBC2918421B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5D1A131-C459-4E20-A74C-BC34556F068F}" type="pres">
      <dgm:prSet presAssocID="{7135CCE5-8F2E-4D66-8054-BBC2918421B7}" presName="matrix" presStyleCnt="0"/>
      <dgm:spPr/>
    </dgm:pt>
    <dgm:pt modelId="{298179E7-F2FA-43FA-B761-3023E68A18D9}" type="pres">
      <dgm:prSet presAssocID="{7135CCE5-8F2E-4D66-8054-BBC2918421B7}" presName="tile1" presStyleLbl="node1" presStyleIdx="0" presStyleCnt="4" custLinFactNeighborX="-9163" custLinFactNeighborY="1923"/>
      <dgm:spPr/>
    </dgm:pt>
    <dgm:pt modelId="{F92F059C-0FBD-434E-8C3B-88D155D2752D}" type="pres">
      <dgm:prSet presAssocID="{7135CCE5-8F2E-4D66-8054-BBC2918421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BDE6482-FA1E-4579-A8D4-9C35C12BDDAB}" type="pres">
      <dgm:prSet presAssocID="{7135CCE5-8F2E-4D66-8054-BBC2918421B7}" presName="tile2" presStyleLbl="node1" presStyleIdx="1" presStyleCnt="4" custLinFactNeighborX="-571" custLinFactNeighborY="-3966"/>
      <dgm:spPr>
        <a:xfrm>
          <a:off x="4064000" y="0"/>
          <a:ext cx="4064000" cy="2709333"/>
        </a:xfrm>
        <a:prstGeom prst="round1Rect">
          <a:avLst/>
        </a:prstGeom>
      </dgm:spPr>
    </dgm:pt>
    <dgm:pt modelId="{876B21A9-8B96-4924-B68E-667E7D82305B}" type="pres">
      <dgm:prSet presAssocID="{7135CCE5-8F2E-4D66-8054-BBC2918421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B391675-8ACF-4D5A-90CE-430FBF754710}" type="pres">
      <dgm:prSet presAssocID="{7135CCE5-8F2E-4D66-8054-BBC2918421B7}" presName="tile3" presStyleLbl="node1" presStyleIdx="2" presStyleCnt="4"/>
      <dgm:spPr>
        <a:xfrm rot="10800000">
          <a:off x="0" y="2709333"/>
          <a:ext cx="4064000" cy="2709333"/>
        </a:xfrm>
        <a:prstGeom prst="round1Rect">
          <a:avLst/>
        </a:prstGeom>
      </dgm:spPr>
    </dgm:pt>
    <dgm:pt modelId="{7487C085-35E8-49D9-8A09-841016AD5C77}" type="pres">
      <dgm:prSet presAssocID="{7135CCE5-8F2E-4D66-8054-BBC2918421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1EA5E8B-2E15-4C2F-8325-16C114EE427F}" type="pres">
      <dgm:prSet presAssocID="{7135CCE5-8F2E-4D66-8054-BBC2918421B7}" presName="tile4" presStyleLbl="node1" presStyleIdx="3" presStyleCnt="4"/>
      <dgm:spPr>
        <a:xfrm rot="5400000">
          <a:off x="4741333" y="2032000"/>
          <a:ext cx="2709333" cy="4064000"/>
        </a:xfrm>
        <a:prstGeom prst="round1Rect">
          <a:avLst/>
        </a:prstGeom>
      </dgm:spPr>
    </dgm:pt>
    <dgm:pt modelId="{7CDE93CD-C3C9-406D-B310-E3C6BBAD2977}" type="pres">
      <dgm:prSet presAssocID="{7135CCE5-8F2E-4D66-8054-BBC2918421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1AB6220-3C51-453A-8C8F-AFFE20C578DC}" type="pres">
      <dgm:prSet presAssocID="{7135CCE5-8F2E-4D66-8054-BBC2918421B7}" presName="centerTile" presStyleLbl="fgShp" presStyleIdx="0" presStyleCnt="1" custScaleX="252299" custScaleY="51268">
        <dgm:presLayoutVars>
          <dgm:chMax val="0"/>
          <dgm:chPref val="0"/>
        </dgm:presLayoutVars>
      </dgm:prSet>
      <dgm:spPr/>
    </dgm:pt>
  </dgm:ptLst>
  <dgm:cxnLst>
    <dgm:cxn modelId="{48C1020B-5735-46B8-84D1-04E46FB0BD9A}" type="presOf" srcId="{C0BD23AB-BABF-494A-8060-D7F357128CFB}" destId="{F92F059C-0FBD-434E-8C3B-88D155D2752D}" srcOrd="1" destOrd="0" presId="urn:microsoft.com/office/officeart/2005/8/layout/matrix1"/>
    <dgm:cxn modelId="{59C79E0F-93D7-4C39-BB43-71D7C9054BDA}" srcId="{5B06A5DB-EF3F-4316-ADBB-8D5EC4D76ECB}" destId="{6357590F-2AEC-4D96-B483-454723D9E085}" srcOrd="3" destOrd="0" parTransId="{5D73088E-6EED-4EC2-AB13-B04973D052E6}" sibTransId="{51DCEE4C-CB06-4D9F-8E78-5AA9D1F48468}"/>
    <dgm:cxn modelId="{24619210-E6CC-4814-B974-5DB9666372F1}" type="presOf" srcId="{6357590F-2AEC-4D96-B483-454723D9E085}" destId="{7CDE93CD-C3C9-406D-B310-E3C6BBAD2977}" srcOrd="1" destOrd="0" presId="urn:microsoft.com/office/officeart/2005/8/layout/matrix1"/>
    <dgm:cxn modelId="{0878A210-8F31-42FC-9DB6-AC0A51F38CAC}" type="presOf" srcId="{B968E54E-F50E-4E1E-B605-AE7E6C8E4925}" destId="{5BDE6482-FA1E-4579-A8D4-9C35C12BDDAB}" srcOrd="0" destOrd="0" presId="urn:microsoft.com/office/officeart/2005/8/layout/matrix1"/>
    <dgm:cxn modelId="{9DD15336-5D78-4978-AD4F-04702CBF3730}" srcId="{5B06A5DB-EF3F-4316-ADBB-8D5EC4D76ECB}" destId="{C0BD23AB-BABF-494A-8060-D7F357128CFB}" srcOrd="0" destOrd="0" parTransId="{F1E096CE-735A-4ECA-8484-689E37460F65}" sibTransId="{94642BEE-C669-4DF1-8267-7C69817CC928}"/>
    <dgm:cxn modelId="{689D5D5B-7CA4-4D18-8D42-68E6C280803D}" type="presOf" srcId="{5B06A5DB-EF3F-4316-ADBB-8D5EC4D76ECB}" destId="{71AB6220-3C51-453A-8C8F-AFFE20C578DC}" srcOrd="0" destOrd="0" presId="urn:microsoft.com/office/officeart/2005/8/layout/matrix1"/>
    <dgm:cxn modelId="{439DC45D-3AAD-4A2B-8FF1-0EDB4EF32DBB}" type="presOf" srcId="{6357590F-2AEC-4D96-B483-454723D9E085}" destId="{61EA5E8B-2E15-4C2F-8325-16C114EE427F}" srcOrd="0" destOrd="0" presId="urn:microsoft.com/office/officeart/2005/8/layout/matrix1"/>
    <dgm:cxn modelId="{0A706369-8D37-483C-A1C8-6E216867FBD2}" type="presOf" srcId="{7135CCE5-8F2E-4D66-8054-BBC2918421B7}" destId="{A5FEDF4A-17A7-4AD1-8686-D2D3ADC858D9}" srcOrd="0" destOrd="0" presId="urn:microsoft.com/office/officeart/2005/8/layout/matrix1"/>
    <dgm:cxn modelId="{DA1FB784-611D-4179-AEA6-504C59186C98}" type="presOf" srcId="{B968E54E-F50E-4E1E-B605-AE7E6C8E4925}" destId="{876B21A9-8B96-4924-B68E-667E7D82305B}" srcOrd="1" destOrd="0" presId="urn:microsoft.com/office/officeart/2005/8/layout/matrix1"/>
    <dgm:cxn modelId="{6C6B76AD-4B97-4D04-8251-F4F567332157}" srcId="{5B06A5DB-EF3F-4316-ADBB-8D5EC4D76ECB}" destId="{4F6FE7F1-AA8A-4B6A-A4CA-AB162AF7F084}" srcOrd="2" destOrd="0" parTransId="{D7F5DF8F-5BC8-4011-9EAF-7D18E1A564E1}" sibTransId="{9A56FCB7-1D31-40D4-8042-8FE36C0D3D3F}"/>
    <dgm:cxn modelId="{3082A6AD-E2F0-42D1-B4D9-930D5D8E3EC9}" type="presOf" srcId="{4F6FE7F1-AA8A-4B6A-A4CA-AB162AF7F084}" destId="{7487C085-35E8-49D9-8A09-841016AD5C77}" srcOrd="1" destOrd="0" presId="urn:microsoft.com/office/officeart/2005/8/layout/matrix1"/>
    <dgm:cxn modelId="{CC9FDBBC-F6D4-426A-8839-E7135371128F}" srcId="{5B06A5DB-EF3F-4316-ADBB-8D5EC4D76ECB}" destId="{B968E54E-F50E-4E1E-B605-AE7E6C8E4925}" srcOrd="1" destOrd="0" parTransId="{CB4A0B70-AA94-4F92-AF96-8651F5DB04F5}" sibTransId="{B3864F3F-401A-4503-AE7B-5DCB38250996}"/>
    <dgm:cxn modelId="{1287EDC4-2FBB-48CC-A1E5-8ED26F38D1F8}" srcId="{7135CCE5-8F2E-4D66-8054-BBC2918421B7}" destId="{5B06A5DB-EF3F-4316-ADBB-8D5EC4D76ECB}" srcOrd="0" destOrd="0" parTransId="{0CD54A6B-EED3-47C1-9836-8777AE06CFCA}" sibTransId="{84BE522B-61EE-4599-9B1E-40DB377670BB}"/>
    <dgm:cxn modelId="{16FD0ADB-915C-4170-8EE7-E3BD9E9E2CBB}" type="presOf" srcId="{4F6FE7F1-AA8A-4B6A-A4CA-AB162AF7F084}" destId="{CB391675-8ACF-4D5A-90CE-430FBF754710}" srcOrd="0" destOrd="0" presId="urn:microsoft.com/office/officeart/2005/8/layout/matrix1"/>
    <dgm:cxn modelId="{B1F963F7-6838-4F19-B749-531C32786DCB}" type="presOf" srcId="{C0BD23AB-BABF-494A-8060-D7F357128CFB}" destId="{298179E7-F2FA-43FA-B761-3023E68A18D9}" srcOrd="0" destOrd="0" presId="urn:microsoft.com/office/officeart/2005/8/layout/matrix1"/>
    <dgm:cxn modelId="{4C87DDEA-2E8E-4575-B0DA-71956B7067A6}" type="presParOf" srcId="{A5FEDF4A-17A7-4AD1-8686-D2D3ADC858D9}" destId="{C5D1A131-C459-4E20-A74C-BC34556F068F}" srcOrd="0" destOrd="0" presId="urn:microsoft.com/office/officeart/2005/8/layout/matrix1"/>
    <dgm:cxn modelId="{6F587DD0-A7E2-4D15-A1A1-31F7283E9DF0}" type="presParOf" srcId="{C5D1A131-C459-4E20-A74C-BC34556F068F}" destId="{298179E7-F2FA-43FA-B761-3023E68A18D9}" srcOrd="0" destOrd="0" presId="urn:microsoft.com/office/officeart/2005/8/layout/matrix1"/>
    <dgm:cxn modelId="{7890369F-0FD5-4359-A104-B5A4B0BC5AD0}" type="presParOf" srcId="{C5D1A131-C459-4E20-A74C-BC34556F068F}" destId="{F92F059C-0FBD-434E-8C3B-88D155D2752D}" srcOrd="1" destOrd="0" presId="urn:microsoft.com/office/officeart/2005/8/layout/matrix1"/>
    <dgm:cxn modelId="{1E16E183-CE14-44F8-A3F1-DEF92D711CAA}" type="presParOf" srcId="{C5D1A131-C459-4E20-A74C-BC34556F068F}" destId="{5BDE6482-FA1E-4579-A8D4-9C35C12BDDAB}" srcOrd="2" destOrd="0" presId="urn:microsoft.com/office/officeart/2005/8/layout/matrix1"/>
    <dgm:cxn modelId="{E0707CBC-82FA-473B-8D63-C6865048B586}" type="presParOf" srcId="{C5D1A131-C459-4E20-A74C-BC34556F068F}" destId="{876B21A9-8B96-4924-B68E-667E7D82305B}" srcOrd="3" destOrd="0" presId="urn:microsoft.com/office/officeart/2005/8/layout/matrix1"/>
    <dgm:cxn modelId="{8BCD88F2-2195-47CC-83D8-A19867109474}" type="presParOf" srcId="{C5D1A131-C459-4E20-A74C-BC34556F068F}" destId="{CB391675-8ACF-4D5A-90CE-430FBF754710}" srcOrd="4" destOrd="0" presId="urn:microsoft.com/office/officeart/2005/8/layout/matrix1"/>
    <dgm:cxn modelId="{452A9C1C-756E-4ECA-B712-8ABD90A59D95}" type="presParOf" srcId="{C5D1A131-C459-4E20-A74C-BC34556F068F}" destId="{7487C085-35E8-49D9-8A09-841016AD5C77}" srcOrd="5" destOrd="0" presId="urn:microsoft.com/office/officeart/2005/8/layout/matrix1"/>
    <dgm:cxn modelId="{BD5CF391-8941-4117-B23C-81C45A4B438F}" type="presParOf" srcId="{C5D1A131-C459-4E20-A74C-BC34556F068F}" destId="{61EA5E8B-2E15-4C2F-8325-16C114EE427F}" srcOrd="6" destOrd="0" presId="urn:microsoft.com/office/officeart/2005/8/layout/matrix1"/>
    <dgm:cxn modelId="{B1B5C65F-4164-4289-9672-C0AE84A0B93A}" type="presParOf" srcId="{C5D1A131-C459-4E20-A74C-BC34556F068F}" destId="{7CDE93CD-C3C9-406D-B310-E3C6BBAD2977}" srcOrd="7" destOrd="0" presId="urn:microsoft.com/office/officeart/2005/8/layout/matrix1"/>
    <dgm:cxn modelId="{C2EE60E4-CC6D-4198-AE30-C0B2286A3BD0}" type="presParOf" srcId="{A5FEDF4A-17A7-4AD1-8686-D2D3ADC858D9}" destId="{71AB6220-3C51-453A-8C8F-AFFE20C578D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23D6C1-65D6-45D1-A3E3-DF23B538E25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865836-6611-4798-B652-37748C9428B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Strong ownership for Strengthening Immunization and MR Elimination</a:t>
          </a:r>
        </a:p>
      </dgm:t>
    </dgm:pt>
    <dgm:pt modelId="{1752396A-DA56-492F-902E-E497C75593E1}" type="parTrans" cxnId="{58D8F798-DC7F-4F51-820E-0D93678A2E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2747FAB-6F12-43DA-8F51-7A6B78FBC4B6}" type="sibTrans" cxnId="{58D8F798-DC7F-4F51-820E-0D93678A2E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D7E222B-74CB-46D1-A0FA-FC5CEF7681B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More than 322 million children already vaccinated during ongoing MR campaign</a:t>
          </a:r>
        </a:p>
      </dgm:t>
    </dgm:pt>
    <dgm:pt modelId="{759EB2F9-70E0-4F55-BA81-15D7347990F0}" type="parTrans" cxnId="{100F0C31-E998-4971-A583-FCD5E02953A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CC443B5-FC04-4919-B476-BBC81487F6E9}" type="sibTrans" cxnId="{100F0C31-E998-4971-A583-FCD5E02953A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F53D80F-00C2-44A9-AFD3-A6BB297314B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Preparedness assessment prior to campaign helped to identify and bridge the gaps</a:t>
          </a:r>
        </a:p>
      </dgm:t>
    </dgm:pt>
    <dgm:pt modelId="{D9003A68-68DB-4838-B9FE-604784524099}" type="parTrans" cxnId="{AEEE4AB3-E777-48EF-962F-797D9EAA2ED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AEAEA-FBD5-4D5B-B3BD-37C57E11B86D}" type="sibTrans" cxnId="{AEEE4AB3-E777-48EF-962F-797D9EAA2ED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F70CB9E-C12C-4210-8B8D-3EB9A497FF7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Robust planning, Intersectoral coordination and community engagement are key success factors</a:t>
          </a:r>
        </a:p>
      </dgm:t>
    </dgm:pt>
    <dgm:pt modelId="{54BA75C7-9FE0-47FF-89EE-9CF39747FBBA}" type="parTrans" cxnId="{D9851284-6174-4BE0-9925-2B8FA59DAC8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D2EAF9-F653-4957-8ADF-B7C4387ED847}" type="sibTrans" cxnId="{D9851284-6174-4BE0-9925-2B8FA59DAC8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CC0E9E-5362-4DA7-8F23-708A029CC2E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Lessons being used to strengthen Routine Immunization</a:t>
          </a:r>
        </a:p>
      </dgm:t>
    </dgm:pt>
    <dgm:pt modelId="{0F59CF9B-BA47-479B-8C1D-48A531995152}" type="parTrans" cxnId="{266CCF48-6576-4A9C-A53F-B2D10085A3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35E7CD-C93E-4DFA-8E37-AB9B61B083A1}" type="sibTrans" cxnId="{266CCF48-6576-4A9C-A53F-B2D10085A3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46FDC60-C7EF-400E-8E5B-1FC11962212E}">
      <dgm:prSet/>
      <dgm:spPr/>
      <dgm:t>
        <a:bodyPr/>
        <a:lstStyle/>
        <a:p>
          <a:r>
            <a:rPr lang="en-US" spc="-8">
              <a:solidFill>
                <a:srgbClr val="9F1278"/>
              </a:solidFill>
              <a:latin typeface="Calibri"/>
              <a:cs typeface="Calibri"/>
            </a:rPr>
            <a:t>Scope </a:t>
          </a:r>
          <a:r>
            <a:rPr lang="en-US" spc="-4">
              <a:solidFill>
                <a:srgbClr val="9F1278"/>
              </a:solidFill>
              <a:latin typeface="Calibri"/>
              <a:cs typeface="Calibri"/>
            </a:rPr>
            <a:t>of vaccination</a:t>
          </a:r>
          <a:r>
            <a:rPr lang="en-US" spc="-41">
              <a:solidFill>
                <a:srgbClr val="9F1278"/>
              </a:solidFill>
              <a:latin typeface="Calibri"/>
              <a:cs typeface="Calibri"/>
            </a:rPr>
            <a:t> </a:t>
          </a:r>
          <a:r>
            <a:rPr lang="en-US" spc="-8">
              <a:solidFill>
                <a:srgbClr val="9F1278"/>
              </a:solidFill>
              <a:latin typeface="Calibri"/>
              <a:cs typeface="Calibri"/>
            </a:rPr>
            <a:t>expanded through introduction of new vaccines</a:t>
          </a:r>
          <a:endParaRPr lang="en-US" dirty="0">
            <a:solidFill>
              <a:srgbClr val="9F1278"/>
            </a:solidFill>
            <a:latin typeface="Calibri"/>
            <a:cs typeface="Calibri"/>
          </a:endParaRPr>
        </a:p>
      </dgm:t>
    </dgm:pt>
    <dgm:pt modelId="{1BBCC2D6-1C66-4E0A-AEC2-D5FC5A8CE72E}" type="parTrans" cxnId="{FA28F7D2-25E8-4277-A504-ACC3F1AFE16F}">
      <dgm:prSet/>
      <dgm:spPr/>
      <dgm:t>
        <a:bodyPr/>
        <a:lstStyle/>
        <a:p>
          <a:endParaRPr lang="en-US"/>
        </a:p>
      </dgm:t>
    </dgm:pt>
    <dgm:pt modelId="{EA0915B2-2B3D-4D8F-95FD-B1F461FB7297}" type="sibTrans" cxnId="{FA28F7D2-25E8-4277-A504-ACC3F1AFE16F}">
      <dgm:prSet/>
      <dgm:spPr/>
      <dgm:t>
        <a:bodyPr/>
        <a:lstStyle/>
        <a:p>
          <a:endParaRPr lang="en-US"/>
        </a:p>
      </dgm:t>
    </dgm:pt>
    <dgm:pt modelId="{72EFB9E6-67DA-496F-B186-D28785EE50C6}" type="pres">
      <dgm:prSet presAssocID="{E423D6C1-65D6-45D1-A3E3-DF23B538E259}" presName="diagram" presStyleCnt="0">
        <dgm:presLayoutVars>
          <dgm:dir/>
          <dgm:resizeHandles val="exact"/>
        </dgm:presLayoutVars>
      </dgm:prSet>
      <dgm:spPr/>
    </dgm:pt>
    <dgm:pt modelId="{B076AB04-F43A-49B7-8DDC-BC5E44D23437}" type="pres">
      <dgm:prSet presAssocID="{75865836-6611-4798-B652-37748C9428B2}" presName="node" presStyleLbl="node1" presStyleIdx="0" presStyleCnt="6">
        <dgm:presLayoutVars>
          <dgm:bulletEnabled val="1"/>
        </dgm:presLayoutVars>
      </dgm:prSet>
      <dgm:spPr/>
    </dgm:pt>
    <dgm:pt modelId="{F3369A10-3DA2-4285-B95A-A31393887F92}" type="pres">
      <dgm:prSet presAssocID="{92747FAB-6F12-43DA-8F51-7A6B78FBC4B6}" presName="sibTrans" presStyleCnt="0"/>
      <dgm:spPr/>
    </dgm:pt>
    <dgm:pt modelId="{A2769C4B-E925-47E4-ABD1-2BAE441FEE10}" type="pres">
      <dgm:prSet presAssocID="{CD7E222B-74CB-46D1-A0FA-FC5CEF7681B7}" presName="node" presStyleLbl="node1" presStyleIdx="1" presStyleCnt="6">
        <dgm:presLayoutVars>
          <dgm:bulletEnabled val="1"/>
        </dgm:presLayoutVars>
      </dgm:prSet>
      <dgm:spPr/>
    </dgm:pt>
    <dgm:pt modelId="{5FDCECDF-8635-45F8-A418-6C77566A7E5C}" type="pres">
      <dgm:prSet presAssocID="{5CC443B5-FC04-4919-B476-BBC81487F6E9}" presName="sibTrans" presStyleCnt="0"/>
      <dgm:spPr/>
    </dgm:pt>
    <dgm:pt modelId="{26EB3FDE-EE89-42A3-9A80-9E67560EEE9A}" type="pres">
      <dgm:prSet presAssocID="{6F53D80F-00C2-44A9-AFD3-A6BB297314BF}" presName="node" presStyleLbl="node1" presStyleIdx="2" presStyleCnt="6">
        <dgm:presLayoutVars>
          <dgm:bulletEnabled val="1"/>
        </dgm:presLayoutVars>
      </dgm:prSet>
      <dgm:spPr/>
    </dgm:pt>
    <dgm:pt modelId="{F4888EB6-CE56-455E-AE75-A33E7E42B00F}" type="pres">
      <dgm:prSet presAssocID="{442AEAEA-FBD5-4D5B-B3BD-37C57E11B86D}" presName="sibTrans" presStyleCnt="0"/>
      <dgm:spPr/>
    </dgm:pt>
    <dgm:pt modelId="{134C4A71-374E-4811-A8E8-6BEB65EEDFF5}" type="pres">
      <dgm:prSet presAssocID="{8F70CB9E-C12C-4210-8B8D-3EB9A497FF73}" presName="node" presStyleLbl="node1" presStyleIdx="3" presStyleCnt="6">
        <dgm:presLayoutVars>
          <dgm:bulletEnabled val="1"/>
        </dgm:presLayoutVars>
      </dgm:prSet>
      <dgm:spPr/>
    </dgm:pt>
    <dgm:pt modelId="{457F7A1B-2EAD-4111-99F5-A9C52BA867F8}" type="pres">
      <dgm:prSet presAssocID="{52D2EAF9-F653-4957-8ADF-B7C4387ED847}" presName="sibTrans" presStyleCnt="0"/>
      <dgm:spPr/>
    </dgm:pt>
    <dgm:pt modelId="{495FB869-0956-41F9-ACDA-AA1C4B70D3E2}" type="pres">
      <dgm:prSet presAssocID="{D46FDC60-C7EF-400E-8E5B-1FC11962212E}" presName="node" presStyleLbl="node1" presStyleIdx="4" presStyleCnt="6">
        <dgm:presLayoutVars>
          <dgm:bulletEnabled val="1"/>
        </dgm:presLayoutVars>
      </dgm:prSet>
      <dgm:spPr/>
    </dgm:pt>
    <dgm:pt modelId="{B1C90825-3467-4520-A039-CE53D3E67540}" type="pres">
      <dgm:prSet presAssocID="{EA0915B2-2B3D-4D8F-95FD-B1F461FB7297}" presName="sibTrans" presStyleCnt="0"/>
      <dgm:spPr/>
    </dgm:pt>
    <dgm:pt modelId="{59A6D3FE-0E4B-4377-91A3-E475CEBB4481}" type="pres">
      <dgm:prSet presAssocID="{C4CC0E9E-5362-4DA7-8F23-708A029CC2EA}" presName="node" presStyleLbl="node1" presStyleIdx="5" presStyleCnt="6">
        <dgm:presLayoutVars>
          <dgm:bulletEnabled val="1"/>
        </dgm:presLayoutVars>
      </dgm:prSet>
      <dgm:spPr/>
    </dgm:pt>
  </dgm:ptLst>
  <dgm:cxnLst>
    <dgm:cxn modelId="{D64B420D-CBEF-4D89-84A9-21DDD9B740EA}" type="presOf" srcId="{6F53D80F-00C2-44A9-AFD3-A6BB297314BF}" destId="{26EB3FDE-EE89-42A3-9A80-9E67560EEE9A}" srcOrd="0" destOrd="0" presId="urn:microsoft.com/office/officeart/2005/8/layout/default"/>
    <dgm:cxn modelId="{100F0C31-E998-4971-A583-FCD5E02953AE}" srcId="{E423D6C1-65D6-45D1-A3E3-DF23B538E259}" destId="{CD7E222B-74CB-46D1-A0FA-FC5CEF7681B7}" srcOrd="1" destOrd="0" parTransId="{759EB2F9-70E0-4F55-BA81-15D7347990F0}" sibTransId="{5CC443B5-FC04-4919-B476-BBC81487F6E9}"/>
    <dgm:cxn modelId="{5AC6165F-343C-4499-A766-9CF59289A377}" type="presOf" srcId="{C4CC0E9E-5362-4DA7-8F23-708A029CC2EA}" destId="{59A6D3FE-0E4B-4377-91A3-E475CEBB4481}" srcOrd="0" destOrd="0" presId="urn:microsoft.com/office/officeart/2005/8/layout/default"/>
    <dgm:cxn modelId="{266CCF48-6576-4A9C-A53F-B2D10085A358}" srcId="{E423D6C1-65D6-45D1-A3E3-DF23B538E259}" destId="{C4CC0E9E-5362-4DA7-8F23-708A029CC2EA}" srcOrd="5" destOrd="0" parTransId="{0F59CF9B-BA47-479B-8C1D-48A531995152}" sibTransId="{DB35E7CD-C93E-4DFA-8E37-AB9B61B083A1}"/>
    <dgm:cxn modelId="{D9851284-6174-4BE0-9925-2B8FA59DAC86}" srcId="{E423D6C1-65D6-45D1-A3E3-DF23B538E259}" destId="{8F70CB9E-C12C-4210-8B8D-3EB9A497FF73}" srcOrd="3" destOrd="0" parTransId="{54BA75C7-9FE0-47FF-89EE-9CF39747FBBA}" sibTransId="{52D2EAF9-F653-4957-8ADF-B7C4387ED847}"/>
    <dgm:cxn modelId="{A99ABA94-33B5-4C08-89F8-D72B51B4087F}" type="presOf" srcId="{75865836-6611-4798-B652-37748C9428B2}" destId="{B076AB04-F43A-49B7-8DDC-BC5E44D23437}" srcOrd="0" destOrd="0" presId="urn:microsoft.com/office/officeart/2005/8/layout/default"/>
    <dgm:cxn modelId="{58D8F798-DC7F-4F51-820E-0D93678A2E83}" srcId="{E423D6C1-65D6-45D1-A3E3-DF23B538E259}" destId="{75865836-6611-4798-B652-37748C9428B2}" srcOrd="0" destOrd="0" parTransId="{1752396A-DA56-492F-902E-E497C75593E1}" sibTransId="{92747FAB-6F12-43DA-8F51-7A6B78FBC4B6}"/>
    <dgm:cxn modelId="{4B84159E-C8D5-44E9-B011-397A27B86E13}" type="presOf" srcId="{8F70CB9E-C12C-4210-8B8D-3EB9A497FF73}" destId="{134C4A71-374E-4811-A8E8-6BEB65EEDFF5}" srcOrd="0" destOrd="0" presId="urn:microsoft.com/office/officeart/2005/8/layout/default"/>
    <dgm:cxn modelId="{AEEE4AB3-E777-48EF-962F-797D9EAA2ED9}" srcId="{E423D6C1-65D6-45D1-A3E3-DF23B538E259}" destId="{6F53D80F-00C2-44A9-AFD3-A6BB297314BF}" srcOrd="2" destOrd="0" parTransId="{D9003A68-68DB-4838-B9FE-604784524099}" sibTransId="{442AEAEA-FBD5-4D5B-B3BD-37C57E11B86D}"/>
    <dgm:cxn modelId="{658675BC-4E01-4033-9D4A-9E3823934218}" type="presOf" srcId="{CD7E222B-74CB-46D1-A0FA-FC5CEF7681B7}" destId="{A2769C4B-E925-47E4-ABD1-2BAE441FEE10}" srcOrd="0" destOrd="0" presId="urn:microsoft.com/office/officeart/2005/8/layout/default"/>
    <dgm:cxn modelId="{C6141DC1-07D7-4B53-8C3D-F57067622206}" type="presOf" srcId="{E423D6C1-65D6-45D1-A3E3-DF23B538E259}" destId="{72EFB9E6-67DA-496F-B186-D28785EE50C6}" srcOrd="0" destOrd="0" presId="urn:microsoft.com/office/officeart/2005/8/layout/default"/>
    <dgm:cxn modelId="{6BBDF4D1-090E-4DBA-8612-0AED612EDB94}" type="presOf" srcId="{D46FDC60-C7EF-400E-8E5B-1FC11962212E}" destId="{495FB869-0956-41F9-ACDA-AA1C4B70D3E2}" srcOrd="0" destOrd="0" presId="urn:microsoft.com/office/officeart/2005/8/layout/default"/>
    <dgm:cxn modelId="{FA28F7D2-25E8-4277-A504-ACC3F1AFE16F}" srcId="{E423D6C1-65D6-45D1-A3E3-DF23B538E259}" destId="{D46FDC60-C7EF-400E-8E5B-1FC11962212E}" srcOrd="4" destOrd="0" parTransId="{1BBCC2D6-1C66-4E0A-AEC2-D5FC5A8CE72E}" sibTransId="{EA0915B2-2B3D-4D8F-95FD-B1F461FB7297}"/>
    <dgm:cxn modelId="{A827BA7F-9008-4744-BFF0-757922E3B369}" type="presParOf" srcId="{72EFB9E6-67DA-496F-B186-D28785EE50C6}" destId="{B076AB04-F43A-49B7-8DDC-BC5E44D23437}" srcOrd="0" destOrd="0" presId="urn:microsoft.com/office/officeart/2005/8/layout/default"/>
    <dgm:cxn modelId="{B48FE0F7-AFD4-4807-A610-40A25803C41B}" type="presParOf" srcId="{72EFB9E6-67DA-496F-B186-D28785EE50C6}" destId="{F3369A10-3DA2-4285-B95A-A31393887F92}" srcOrd="1" destOrd="0" presId="urn:microsoft.com/office/officeart/2005/8/layout/default"/>
    <dgm:cxn modelId="{FF464B6D-1410-467F-B914-4B7C39CB6FD5}" type="presParOf" srcId="{72EFB9E6-67DA-496F-B186-D28785EE50C6}" destId="{A2769C4B-E925-47E4-ABD1-2BAE441FEE10}" srcOrd="2" destOrd="0" presId="urn:microsoft.com/office/officeart/2005/8/layout/default"/>
    <dgm:cxn modelId="{66238A09-7D35-44FF-A5F9-FFA4D21A5E91}" type="presParOf" srcId="{72EFB9E6-67DA-496F-B186-D28785EE50C6}" destId="{5FDCECDF-8635-45F8-A418-6C77566A7E5C}" srcOrd="3" destOrd="0" presId="urn:microsoft.com/office/officeart/2005/8/layout/default"/>
    <dgm:cxn modelId="{EB190594-D6D5-4F35-B176-DAB40FC65766}" type="presParOf" srcId="{72EFB9E6-67DA-496F-B186-D28785EE50C6}" destId="{26EB3FDE-EE89-42A3-9A80-9E67560EEE9A}" srcOrd="4" destOrd="0" presId="urn:microsoft.com/office/officeart/2005/8/layout/default"/>
    <dgm:cxn modelId="{D54AE11D-CB5C-4736-B55E-953D5D8D9473}" type="presParOf" srcId="{72EFB9E6-67DA-496F-B186-D28785EE50C6}" destId="{F4888EB6-CE56-455E-AE75-A33E7E42B00F}" srcOrd="5" destOrd="0" presId="urn:microsoft.com/office/officeart/2005/8/layout/default"/>
    <dgm:cxn modelId="{91FD1091-18FD-40B2-92F4-62E903E1E0F7}" type="presParOf" srcId="{72EFB9E6-67DA-496F-B186-D28785EE50C6}" destId="{134C4A71-374E-4811-A8E8-6BEB65EEDFF5}" srcOrd="6" destOrd="0" presId="urn:microsoft.com/office/officeart/2005/8/layout/default"/>
    <dgm:cxn modelId="{E0B88634-9245-475D-9C5B-7F3D55DDFC86}" type="presParOf" srcId="{72EFB9E6-67DA-496F-B186-D28785EE50C6}" destId="{457F7A1B-2EAD-4111-99F5-A9C52BA867F8}" srcOrd="7" destOrd="0" presId="urn:microsoft.com/office/officeart/2005/8/layout/default"/>
    <dgm:cxn modelId="{28D8F21B-16C5-41BC-A6FE-13D12EEAC560}" type="presParOf" srcId="{72EFB9E6-67DA-496F-B186-D28785EE50C6}" destId="{495FB869-0956-41F9-ACDA-AA1C4B70D3E2}" srcOrd="8" destOrd="0" presId="urn:microsoft.com/office/officeart/2005/8/layout/default"/>
    <dgm:cxn modelId="{216207FA-82C5-424A-B9B8-585629375BD4}" type="presParOf" srcId="{72EFB9E6-67DA-496F-B186-D28785EE50C6}" destId="{B1C90825-3467-4520-A039-CE53D3E67540}" srcOrd="9" destOrd="0" presId="urn:microsoft.com/office/officeart/2005/8/layout/default"/>
    <dgm:cxn modelId="{6B195195-0915-4DC7-8964-460FC6345CE4}" type="presParOf" srcId="{72EFB9E6-67DA-496F-B186-D28785EE50C6}" destId="{59A6D3FE-0E4B-4377-91A3-E475CEBB448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8DD0E-848F-4183-8D09-FB2174CE5812}">
      <dsp:nvSpPr>
        <dsp:cNvPr id="0" name=""/>
        <dsp:cNvSpPr/>
      </dsp:nvSpPr>
      <dsp:spPr>
        <a:xfrm rot="10800000">
          <a:off x="1944224" y="182289"/>
          <a:ext cx="6278501" cy="804050"/>
        </a:xfrm>
        <a:prstGeom prst="homePlate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564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660066"/>
              </a:solidFill>
              <a:latin typeface="Arial Narrow" panose="020B0606020202030204" pitchFamily="34" charset="0"/>
            </a:rPr>
            <a:t>      Back ground and Rationale for MR campaign</a:t>
          </a:r>
          <a:endParaRPr lang="en-US" sz="2300" b="1" kern="1200" dirty="0">
            <a:solidFill>
              <a:srgbClr val="660066"/>
            </a:solidFill>
          </a:endParaRPr>
        </a:p>
      </dsp:txBody>
      <dsp:txXfrm rot="10800000">
        <a:off x="2145236" y="182289"/>
        <a:ext cx="6077489" cy="804050"/>
      </dsp:txXfrm>
    </dsp:sp>
    <dsp:sp modelId="{0583B1F1-3DFB-4338-9DD6-2EF948680F28}">
      <dsp:nvSpPr>
        <dsp:cNvPr id="0" name=""/>
        <dsp:cNvSpPr/>
      </dsp:nvSpPr>
      <dsp:spPr>
        <a:xfrm>
          <a:off x="174267" y="0"/>
          <a:ext cx="1752243" cy="1082549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D6A06-C7AD-4AB3-A2A3-010EB52AA93D}">
      <dsp:nvSpPr>
        <dsp:cNvPr id="0" name=""/>
        <dsp:cNvSpPr/>
      </dsp:nvSpPr>
      <dsp:spPr>
        <a:xfrm rot="10800000">
          <a:off x="2007302" y="1437997"/>
          <a:ext cx="6278501" cy="804050"/>
        </a:xfrm>
        <a:prstGeom prst="homePlate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28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+mn-cs"/>
            </a:rPr>
            <a:t>MR Campaign in India – overview</a:t>
          </a:r>
        </a:p>
      </dsp:txBody>
      <dsp:txXfrm rot="10800000">
        <a:off x="2208314" y="1437997"/>
        <a:ext cx="6077489" cy="804050"/>
      </dsp:txXfrm>
    </dsp:sp>
    <dsp:sp modelId="{CEF4A034-07E0-491D-9A1F-324DDEB39065}">
      <dsp:nvSpPr>
        <dsp:cNvPr id="0" name=""/>
        <dsp:cNvSpPr/>
      </dsp:nvSpPr>
      <dsp:spPr>
        <a:xfrm>
          <a:off x="167591" y="1298747"/>
          <a:ext cx="1832463" cy="1082549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4A373-116D-4D6B-B9CA-08AC1C2E9069}">
      <dsp:nvSpPr>
        <dsp:cNvPr id="0" name=""/>
        <dsp:cNvSpPr/>
      </dsp:nvSpPr>
      <dsp:spPr>
        <a:xfrm rot="10800000">
          <a:off x="2028784" y="2707084"/>
          <a:ext cx="6278501" cy="804050"/>
        </a:xfrm>
        <a:prstGeom prst="homePlate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28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660066"/>
              </a:solidFill>
              <a:latin typeface="Arial Narrow" panose="020B0606020202030204" pitchFamily="34" charset="0"/>
            </a:rPr>
            <a:t>Strengthening RI to sustain the gains</a:t>
          </a:r>
          <a:endParaRPr lang="en-US" sz="2400" b="1" kern="1200" dirty="0">
            <a:solidFill>
              <a:srgbClr val="660066"/>
            </a:solidFill>
          </a:endParaRPr>
        </a:p>
      </dsp:txBody>
      <dsp:txXfrm rot="10800000">
        <a:off x="2229796" y="2707084"/>
        <a:ext cx="6077489" cy="804050"/>
      </dsp:txXfrm>
    </dsp:sp>
    <dsp:sp modelId="{97F8A855-8924-4FB4-8522-740DF20872CB}">
      <dsp:nvSpPr>
        <dsp:cNvPr id="0" name=""/>
        <dsp:cNvSpPr/>
      </dsp:nvSpPr>
      <dsp:spPr>
        <a:xfrm>
          <a:off x="167591" y="2621312"/>
          <a:ext cx="1832463" cy="108254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9529D-3841-4940-9766-322646DC1E76}">
      <dsp:nvSpPr>
        <dsp:cNvPr id="0" name=""/>
        <dsp:cNvSpPr/>
      </dsp:nvSpPr>
      <dsp:spPr>
        <a:xfrm rot="10800000">
          <a:off x="2007244" y="4083134"/>
          <a:ext cx="6278501" cy="804050"/>
        </a:xfrm>
        <a:prstGeom prst="homePlate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289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+mn-cs"/>
            </a:rPr>
            <a:t>        Summary</a:t>
          </a:r>
        </a:p>
      </dsp:txBody>
      <dsp:txXfrm rot="10800000">
        <a:off x="2208256" y="4083134"/>
        <a:ext cx="6077489" cy="804050"/>
      </dsp:txXfrm>
    </dsp:sp>
    <dsp:sp modelId="{408CF9AD-9C08-43EA-991C-615BF2EF609B}">
      <dsp:nvSpPr>
        <dsp:cNvPr id="0" name=""/>
        <dsp:cNvSpPr/>
      </dsp:nvSpPr>
      <dsp:spPr>
        <a:xfrm>
          <a:off x="167591" y="3943876"/>
          <a:ext cx="1832463" cy="108254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6066-3023-4376-8527-188C706877EF}">
      <dsp:nvSpPr>
        <dsp:cNvPr id="0" name=""/>
        <dsp:cNvSpPr/>
      </dsp:nvSpPr>
      <dsp:spPr>
        <a:xfrm>
          <a:off x="1952989" y="279143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Immunization</a:t>
          </a:r>
        </a:p>
      </dsp:txBody>
      <dsp:txXfrm>
        <a:off x="2556424" y="882578"/>
        <a:ext cx="1456820" cy="1456820"/>
      </dsp:txXfrm>
    </dsp:sp>
    <dsp:sp modelId="{270B27C3-2DA8-43DC-B737-FA530FC06DC0}">
      <dsp:nvSpPr>
        <dsp:cNvPr id="0" name=""/>
        <dsp:cNvSpPr/>
      </dsp:nvSpPr>
      <dsp:spPr>
        <a:xfrm rot="5400000">
          <a:off x="4108406" y="271211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Surveillance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4108406" y="874646"/>
        <a:ext cx="1456820" cy="1456820"/>
      </dsp:txXfrm>
    </dsp:sp>
    <dsp:sp modelId="{10FFB29F-9A3B-43D1-83A4-42EA34C9C326}">
      <dsp:nvSpPr>
        <dsp:cNvPr id="0" name=""/>
        <dsp:cNvSpPr/>
      </dsp:nvSpPr>
      <dsp:spPr>
        <a:xfrm rot="10800000">
          <a:off x="4108406" y="2426628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Support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&amp;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Linkages 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108406" y="2426628"/>
        <a:ext cx="1456820" cy="1456820"/>
      </dsp:txXfrm>
    </dsp:sp>
    <dsp:sp modelId="{F8EEF121-77DC-4CBC-BE27-FD34A8648AD1}">
      <dsp:nvSpPr>
        <dsp:cNvPr id="0" name=""/>
        <dsp:cNvSpPr/>
      </dsp:nvSpPr>
      <dsp:spPr>
        <a:xfrm rot="16200000">
          <a:off x="1952989" y="2426628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Laboratory Network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2556424" y="2426628"/>
        <a:ext cx="1456820" cy="1456820"/>
      </dsp:txXfrm>
    </dsp:sp>
    <dsp:sp modelId="{B24ECDF7-3759-4E78-946B-D8FAA71539C6}">
      <dsp:nvSpPr>
        <dsp:cNvPr id="0" name=""/>
        <dsp:cNvSpPr/>
      </dsp:nvSpPr>
      <dsp:spPr>
        <a:xfrm>
          <a:off x="3705157" y="1950818"/>
          <a:ext cx="711335" cy="61855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FE8BF1-9F51-4166-AC6A-EA51669F66C7}">
      <dsp:nvSpPr>
        <dsp:cNvPr id="0" name=""/>
        <dsp:cNvSpPr/>
      </dsp:nvSpPr>
      <dsp:spPr>
        <a:xfrm rot="10800000">
          <a:off x="3705157" y="2188723"/>
          <a:ext cx="711335" cy="61855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6066-3023-4376-8527-188C706877EF}">
      <dsp:nvSpPr>
        <dsp:cNvPr id="0" name=""/>
        <dsp:cNvSpPr/>
      </dsp:nvSpPr>
      <dsp:spPr>
        <a:xfrm>
          <a:off x="1952989" y="279143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Immunization</a:t>
          </a:r>
        </a:p>
      </dsp:txBody>
      <dsp:txXfrm>
        <a:off x="2556424" y="882578"/>
        <a:ext cx="1456820" cy="1456820"/>
      </dsp:txXfrm>
    </dsp:sp>
    <dsp:sp modelId="{270B27C3-2DA8-43DC-B737-FA530FC06DC0}">
      <dsp:nvSpPr>
        <dsp:cNvPr id="0" name=""/>
        <dsp:cNvSpPr/>
      </dsp:nvSpPr>
      <dsp:spPr>
        <a:xfrm rot="5400000">
          <a:off x="4108406" y="271211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Surveillance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4108406" y="874646"/>
        <a:ext cx="1456820" cy="1456820"/>
      </dsp:txXfrm>
    </dsp:sp>
    <dsp:sp modelId="{10FFB29F-9A3B-43D1-83A4-42EA34C9C326}">
      <dsp:nvSpPr>
        <dsp:cNvPr id="0" name=""/>
        <dsp:cNvSpPr/>
      </dsp:nvSpPr>
      <dsp:spPr>
        <a:xfrm rot="10800000">
          <a:off x="4108406" y="2426628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Support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&amp;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Linkages 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108406" y="2426628"/>
        <a:ext cx="1456820" cy="1456820"/>
      </dsp:txXfrm>
    </dsp:sp>
    <dsp:sp modelId="{F8EEF121-77DC-4CBC-BE27-FD34A8648AD1}">
      <dsp:nvSpPr>
        <dsp:cNvPr id="0" name=""/>
        <dsp:cNvSpPr/>
      </dsp:nvSpPr>
      <dsp:spPr>
        <a:xfrm rot="16200000">
          <a:off x="1952989" y="2426628"/>
          <a:ext cx="2060255" cy="2060255"/>
        </a:xfrm>
        <a:prstGeom prst="pieWedge">
          <a:avLst/>
        </a:prstGeom>
        <a:solidFill>
          <a:srgbClr val="660066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Laboratory Network</a:t>
          </a:r>
          <a:endParaRPr lang="en-US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2556424" y="2426628"/>
        <a:ext cx="1456820" cy="1456820"/>
      </dsp:txXfrm>
    </dsp:sp>
    <dsp:sp modelId="{B24ECDF7-3759-4E78-946B-D8FAA71539C6}">
      <dsp:nvSpPr>
        <dsp:cNvPr id="0" name=""/>
        <dsp:cNvSpPr/>
      </dsp:nvSpPr>
      <dsp:spPr>
        <a:xfrm>
          <a:off x="3705157" y="1950818"/>
          <a:ext cx="711335" cy="61855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FE8BF1-9F51-4166-AC6A-EA51669F66C7}">
      <dsp:nvSpPr>
        <dsp:cNvPr id="0" name=""/>
        <dsp:cNvSpPr/>
      </dsp:nvSpPr>
      <dsp:spPr>
        <a:xfrm rot="10800000">
          <a:off x="3705157" y="2188723"/>
          <a:ext cx="711335" cy="61855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07728-EA62-4E1D-B85E-9D982FF9BA17}">
      <dsp:nvSpPr>
        <dsp:cNvPr id="0" name=""/>
        <dsp:cNvSpPr/>
      </dsp:nvSpPr>
      <dsp:spPr>
        <a:xfrm>
          <a:off x="0" y="0"/>
          <a:ext cx="2789927" cy="1240981"/>
        </a:xfrm>
        <a:prstGeom prst="chevron">
          <a:avLst/>
        </a:prstGeom>
        <a:solidFill>
          <a:srgbClr val="660066">
            <a:alpha val="76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Schools</a:t>
          </a:r>
        </a:p>
      </dsp:txBody>
      <dsp:txXfrm>
        <a:off x="620491" y="0"/>
        <a:ext cx="1548946" cy="1240981"/>
      </dsp:txXfrm>
    </dsp:sp>
    <dsp:sp modelId="{8AC45A29-CF66-4053-A988-59E856F05BE2}">
      <dsp:nvSpPr>
        <dsp:cNvPr id="0" name=""/>
        <dsp:cNvSpPr/>
      </dsp:nvSpPr>
      <dsp:spPr>
        <a:xfrm>
          <a:off x="2415503" y="0"/>
          <a:ext cx="3185947" cy="1240981"/>
        </a:xfrm>
        <a:prstGeom prst="chevron">
          <a:avLst/>
        </a:prstGeom>
        <a:solidFill>
          <a:srgbClr val="AA74B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Community</a:t>
          </a:r>
        </a:p>
      </dsp:txBody>
      <dsp:txXfrm>
        <a:off x="3035994" y="0"/>
        <a:ext cx="1944966" cy="1240981"/>
      </dsp:txXfrm>
    </dsp:sp>
    <dsp:sp modelId="{9175349C-3943-4C87-8BB1-AD8F779C50C9}">
      <dsp:nvSpPr>
        <dsp:cNvPr id="0" name=""/>
        <dsp:cNvSpPr/>
      </dsp:nvSpPr>
      <dsp:spPr>
        <a:xfrm>
          <a:off x="5223821" y="0"/>
          <a:ext cx="3776296" cy="1240981"/>
        </a:xfrm>
        <a:prstGeom prst="chevron">
          <a:avLst/>
        </a:prstGeom>
        <a:solidFill>
          <a:srgbClr val="FFE7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Missed/ low performing areas</a:t>
          </a:r>
        </a:p>
      </dsp:txBody>
      <dsp:txXfrm>
        <a:off x="5844312" y="0"/>
        <a:ext cx="2535315" cy="1240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1096A-A736-4B3A-8F8C-21D75DE3536E}">
      <dsp:nvSpPr>
        <dsp:cNvPr id="0" name=""/>
        <dsp:cNvSpPr/>
      </dsp:nvSpPr>
      <dsp:spPr>
        <a:xfrm>
          <a:off x="4457699" y="1455710"/>
          <a:ext cx="3543037" cy="69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288"/>
              </a:lnTo>
              <a:lnTo>
                <a:pt x="3543037" y="595288"/>
              </a:lnTo>
              <a:lnTo>
                <a:pt x="3543037" y="693207"/>
              </a:lnTo>
            </a:path>
          </a:pathLst>
        </a:custGeom>
        <a:noFill/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24E48-8316-435C-BB66-21A52F82A2AA}">
      <dsp:nvSpPr>
        <dsp:cNvPr id="0" name=""/>
        <dsp:cNvSpPr/>
      </dsp:nvSpPr>
      <dsp:spPr>
        <a:xfrm>
          <a:off x="4457699" y="1455710"/>
          <a:ext cx="1766406" cy="69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288"/>
              </a:lnTo>
              <a:lnTo>
                <a:pt x="1766406" y="595288"/>
              </a:lnTo>
              <a:lnTo>
                <a:pt x="1766406" y="693207"/>
              </a:lnTo>
            </a:path>
          </a:pathLst>
        </a:custGeom>
        <a:noFill/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2F95F-EE98-4980-BFC4-619EB357CDE2}">
      <dsp:nvSpPr>
        <dsp:cNvPr id="0" name=""/>
        <dsp:cNvSpPr/>
      </dsp:nvSpPr>
      <dsp:spPr>
        <a:xfrm>
          <a:off x="4411979" y="1455710"/>
          <a:ext cx="91440" cy="698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0142"/>
              </a:lnTo>
              <a:lnTo>
                <a:pt x="82663" y="600142"/>
              </a:lnTo>
              <a:lnTo>
                <a:pt x="82663" y="698062"/>
              </a:lnTo>
            </a:path>
          </a:pathLst>
        </a:custGeom>
        <a:noFill/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F4279-9166-4050-91D3-F39B71CC62FB}">
      <dsp:nvSpPr>
        <dsp:cNvPr id="0" name=""/>
        <dsp:cNvSpPr/>
      </dsp:nvSpPr>
      <dsp:spPr>
        <a:xfrm>
          <a:off x="2733734" y="1455710"/>
          <a:ext cx="1723964" cy="698062"/>
        </a:xfrm>
        <a:custGeom>
          <a:avLst/>
          <a:gdLst/>
          <a:ahLst/>
          <a:cxnLst/>
          <a:rect l="0" t="0" r="0" b="0"/>
          <a:pathLst>
            <a:path>
              <a:moveTo>
                <a:pt x="1723964" y="0"/>
              </a:moveTo>
              <a:lnTo>
                <a:pt x="1723964" y="600142"/>
              </a:lnTo>
              <a:lnTo>
                <a:pt x="0" y="600142"/>
              </a:lnTo>
              <a:lnTo>
                <a:pt x="0" y="69806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E30E4F-1889-4B54-AA77-BD61BDC0A144}">
      <dsp:nvSpPr>
        <dsp:cNvPr id="0" name=""/>
        <dsp:cNvSpPr/>
      </dsp:nvSpPr>
      <dsp:spPr>
        <a:xfrm>
          <a:off x="1046168" y="1455710"/>
          <a:ext cx="3411531" cy="698062"/>
        </a:xfrm>
        <a:custGeom>
          <a:avLst/>
          <a:gdLst/>
          <a:ahLst/>
          <a:cxnLst/>
          <a:rect l="0" t="0" r="0" b="0"/>
          <a:pathLst>
            <a:path>
              <a:moveTo>
                <a:pt x="3411531" y="0"/>
              </a:moveTo>
              <a:lnTo>
                <a:pt x="3411531" y="600142"/>
              </a:lnTo>
              <a:lnTo>
                <a:pt x="0" y="600142"/>
              </a:lnTo>
              <a:lnTo>
                <a:pt x="0" y="698062"/>
              </a:lnTo>
            </a:path>
          </a:pathLst>
        </a:custGeom>
        <a:noFill/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8814-85CD-4855-A5AC-9634E52B24FD}">
      <dsp:nvSpPr>
        <dsp:cNvPr id="0" name=""/>
        <dsp:cNvSpPr/>
      </dsp:nvSpPr>
      <dsp:spPr>
        <a:xfrm>
          <a:off x="277674" y="916250"/>
          <a:ext cx="8360051" cy="53945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cap="none" spc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+mn-ea"/>
              <a:cs typeface="+mn-cs"/>
            </a:rPr>
            <a:t>National Level Oversight</a:t>
          </a:r>
          <a:endParaRPr lang="en-US" sz="2800" b="1" i="0" kern="1200" cap="none" spc="0" dirty="0">
            <a:ln w="0"/>
            <a:solidFill>
              <a:srgbClr val="660066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277674" y="916250"/>
        <a:ext cx="8360051" cy="539459"/>
      </dsp:txXfrm>
    </dsp:sp>
    <dsp:sp modelId="{BFEF6127-70DF-45F7-975C-495B359551AD}">
      <dsp:nvSpPr>
        <dsp:cNvPr id="0" name=""/>
        <dsp:cNvSpPr/>
      </dsp:nvSpPr>
      <dsp:spPr>
        <a:xfrm>
          <a:off x="270152" y="2153772"/>
          <a:ext cx="1552031" cy="138234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rPr>
            <a:t>National Measles-Rubella Task Force </a:t>
          </a:r>
          <a:endParaRPr lang="en-US" sz="1600" b="1" i="0" kern="1200" dirty="0">
            <a:solidFill>
              <a:srgbClr val="660066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70152" y="2153772"/>
        <a:ext cx="1552031" cy="1382345"/>
      </dsp:txXfrm>
    </dsp:sp>
    <dsp:sp modelId="{A92FDB35-3A87-4485-AE15-0F013CBB2664}">
      <dsp:nvSpPr>
        <dsp:cNvPr id="0" name=""/>
        <dsp:cNvSpPr/>
      </dsp:nvSpPr>
      <dsp:spPr>
        <a:xfrm>
          <a:off x="1892238" y="2153772"/>
          <a:ext cx="1682992" cy="138234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Measles-Rubella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Operations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group</a:t>
          </a:r>
        </a:p>
      </dsp:txBody>
      <dsp:txXfrm>
        <a:off x="1892238" y="2153772"/>
        <a:ext cx="1682992" cy="1382345"/>
      </dsp:txXfrm>
    </dsp:sp>
    <dsp:sp modelId="{13043CA5-FCC4-42ED-A03B-07FC9924F383}">
      <dsp:nvSpPr>
        <dsp:cNvPr id="0" name=""/>
        <dsp:cNvSpPr/>
      </dsp:nvSpPr>
      <dsp:spPr>
        <a:xfrm>
          <a:off x="3653147" y="2153772"/>
          <a:ext cx="1682992" cy="138234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Measles-Rubella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Communications</a:t>
          </a:r>
          <a:r>
            <a:rPr lang="en-US" sz="1600" b="1" i="0" kern="1200" dirty="0"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group</a:t>
          </a:r>
        </a:p>
      </dsp:txBody>
      <dsp:txXfrm>
        <a:off x="3653147" y="2153772"/>
        <a:ext cx="1682992" cy="1382345"/>
      </dsp:txXfrm>
    </dsp:sp>
    <dsp:sp modelId="{24F97643-4A6A-4D50-A7E8-FCCE65B30723}">
      <dsp:nvSpPr>
        <dsp:cNvPr id="0" name=""/>
        <dsp:cNvSpPr/>
      </dsp:nvSpPr>
      <dsp:spPr>
        <a:xfrm>
          <a:off x="5382609" y="2148918"/>
          <a:ext cx="1682992" cy="138234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India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Expert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Advisory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Group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on</a:t>
          </a:r>
          <a:r>
            <a:rPr lang="en-US" sz="1600" b="1" i="0" kern="1200" dirty="0"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Measles &amp; Rubella (IEAG-MR)</a:t>
          </a:r>
        </a:p>
      </dsp:txBody>
      <dsp:txXfrm>
        <a:off x="5382609" y="2148918"/>
        <a:ext cx="1682992" cy="1382345"/>
      </dsp:txXfrm>
    </dsp:sp>
    <dsp:sp modelId="{2FBC61D1-86D4-4EC0-A71A-49A410840E7B}">
      <dsp:nvSpPr>
        <dsp:cNvPr id="0" name=""/>
        <dsp:cNvSpPr/>
      </dsp:nvSpPr>
      <dsp:spPr>
        <a:xfrm>
          <a:off x="7159241" y="2148918"/>
          <a:ext cx="1682992" cy="138234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rgbClr val="660066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Inter-Ministerial Committee </a:t>
          </a:r>
          <a:endParaRPr lang="en-US" sz="1600" b="1" i="0" kern="1200" dirty="0">
            <a:solidFill>
              <a:srgbClr val="660066"/>
            </a:solidFill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sp:txBody>
      <dsp:txXfrm>
        <a:off x="7159241" y="2148918"/>
        <a:ext cx="1682992" cy="1382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179E7-F2FA-43FA-B761-3023E68A18D9}">
      <dsp:nvSpPr>
        <dsp:cNvPr id="0" name=""/>
        <dsp:cNvSpPr/>
      </dsp:nvSpPr>
      <dsp:spPr>
        <a:xfrm rot="16200000">
          <a:off x="813709" y="-791814"/>
          <a:ext cx="1138550" cy="2765968"/>
        </a:xfrm>
        <a:prstGeom prst="round1Rect">
          <a:avLst/>
        </a:prstGeom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Coverage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- Reported &amp; Evaluated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- Underserved Pockets</a:t>
          </a:r>
        </a:p>
      </dsp:txBody>
      <dsp:txXfrm rot="5400000">
        <a:off x="0" y="21895"/>
        <a:ext cx="2765968" cy="853912"/>
      </dsp:txXfrm>
    </dsp:sp>
    <dsp:sp modelId="{5BDE6482-FA1E-4579-A8D4-9C35C12BDDAB}">
      <dsp:nvSpPr>
        <dsp:cNvPr id="0" name=""/>
        <dsp:cNvSpPr/>
      </dsp:nvSpPr>
      <dsp:spPr>
        <a:xfrm>
          <a:off x="2750174" y="0"/>
          <a:ext cx="2765968" cy="1138550"/>
        </a:xfrm>
        <a:prstGeom prst="round1Rect">
          <a:avLst/>
        </a:prstGeom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Surveillance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Outbreaks of Measles,           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Diphtheria and Pertussis </a:t>
          </a:r>
        </a:p>
      </dsp:txBody>
      <dsp:txXfrm>
        <a:off x="2750174" y="0"/>
        <a:ext cx="2765968" cy="853912"/>
      </dsp:txXfrm>
    </dsp:sp>
    <dsp:sp modelId="{CB391675-8ACF-4D5A-90CE-430FBF754710}">
      <dsp:nvSpPr>
        <dsp:cNvPr id="0" name=""/>
        <dsp:cNvSpPr/>
      </dsp:nvSpPr>
      <dsp:spPr>
        <a:xfrm rot="10800000">
          <a:off x="0" y="1138550"/>
          <a:ext cx="2765968" cy="1138550"/>
        </a:xfrm>
        <a:prstGeom prst="round1Rect">
          <a:avLst/>
        </a:prstGeom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Monitoring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Low coverage Pockets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High missed children</a:t>
          </a:r>
        </a:p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0" y="1423187"/>
        <a:ext cx="2765968" cy="853912"/>
      </dsp:txXfrm>
    </dsp:sp>
    <dsp:sp modelId="{61EA5E8B-2E15-4C2F-8325-16C114EE427F}">
      <dsp:nvSpPr>
        <dsp:cNvPr id="0" name=""/>
        <dsp:cNvSpPr/>
      </dsp:nvSpPr>
      <dsp:spPr>
        <a:xfrm rot="5400000">
          <a:off x="3579677" y="324840"/>
          <a:ext cx="1138550" cy="2765968"/>
        </a:xfrm>
        <a:prstGeom prst="round1Rect">
          <a:avLst/>
        </a:prstGeom>
        <a:solidFill>
          <a:srgbClr val="9F1278"/>
        </a:solidFill>
        <a:ln w="12700" cap="flat" cmpd="sng" algn="ctr">
          <a:solidFill>
            <a:srgbClr val="CC66FF"/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  <a:softEdge rad="12700"/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Weak Health System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</a:t>
          </a: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Human resource gaps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Operational Challenges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2765968" y="1423187"/>
        <a:ext cx="2765968" cy="853912"/>
      </dsp:txXfrm>
    </dsp:sp>
    <dsp:sp modelId="{71AB6220-3C51-453A-8C8F-AFFE20C578DC}">
      <dsp:nvSpPr>
        <dsp:cNvPr id="0" name=""/>
        <dsp:cNvSpPr/>
      </dsp:nvSpPr>
      <dsp:spPr>
        <a:xfrm>
          <a:off x="672415" y="992622"/>
          <a:ext cx="4187106" cy="291855"/>
        </a:xfrm>
        <a:prstGeom prst="roundRect">
          <a:avLst/>
        </a:prstGeom>
        <a:solidFill>
          <a:srgbClr val="FDF1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7030A0"/>
              </a:solidFill>
            </a:rPr>
            <a:t>Mission Indradhanush – Area Selection</a:t>
          </a:r>
        </a:p>
      </dsp:txBody>
      <dsp:txXfrm>
        <a:off x="686662" y="1006869"/>
        <a:ext cx="4158612" cy="2633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AB04-F43A-49B7-8DDC-BC5E44D23437}">
      <dsp:nvSpPr>
        <dsp:cNvPr id="0" name=""/>
        <dsp:cNvSpPr/>
      </dsp:nvSpPr>
      <dsp:spPr>
        <a:xfrm>
          <a:off x="0" y="951117"/>
          <a:ext cx="2857499" cy="1714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Strong ownership for Strengthening Immunization and MR Elimination</a:t>
          </a:r>
        </a:p>
      </dsp:txBody>
      <dsp:txXfrm>
        <a:off x="0" y="951117"/>
        <a:ext cx="2857499" cy="1714499"/>
      </dsp:txXfrm>
    </dsp:sp>
    <dsp:sp modelId="{A2769C4B-E925-47E4-ABD1-2BAE441FEE10}">
      <dsp:nvSpPr>
        <dsp:cNvPr id="0" name=""/>
        <dsp:cNvSpPr/>
      </dsp:nvSpPr>
      <dsp:spPr>
        <a:xfrm>
          <a:off x="3143249" y="951117"/>
          <a:ext cx="2857499" cy="17144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More than 322 million children already vaccinated during ongoing MR campaign</a:t>
          </a:r>
        </a:p>
      </dsp:txBody>
      <dsp:txXfrm>
        <a:off x="3143249" y="951117"/>
        <a:ext cx="2857499" cy="1714499"/>
      </dsp:txXfrm>
    </dsp:sp>
    <dsp:sp modelId="{26EB3FDE-EE89-42A3-9A80-9E67560EEE9A}">
      <dsp:nvSpPr>
        <dsp:cNvPr id="0" name=""/>
        <dsp:cNvSpPr/>
      </dsp:nvSpPr>
      <dsp:spPr>
        <a:xfrm>
          <a:off x="6286499" y="951117"/>
          <a:ext cx="2857499" cy="1714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Preparedness assessment prior to campaign helped to identify and bridge the gaps</a:t>
          </a:r>
        </a:p>
      </dsp:txBody>
      <dsp:txXfrm>
        <a:off x="6286499" y="951117"/>
        <a:ext cx="2857499" cy="1714499"/>
      </dsp:txXfrm>
    </dsp:sp>
    <dsp:sp modelId="{134C4A71-374E-4811-A8E8-6BEB65EEDFF5}">
      <dsp:nvSpPr>
        <dsp:cNvPr id="0" name=""/>
        <dsp:cNvSpPr/>
      </dsp:nvSpPr>
      <dsp:spPr>
        <a:xfrm>
          <a:off x="0" y="2951367"/>
          <a:ext cx="2857499" cy="17144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Robust planning, Intersectoral coordination and community engagement are key success factors</a:t>
          </a:r>
        </a:p>
      </dsp:txBody>
      <dsp:txXfrm>
        <a:off x="0" y="2951367"/>
        <a:ext cx="2857499" cy="1714499"/>
      </dsp:txXfrm>
    </dsp:sp>
    <dsp:sp modelId="{495FB869-0956-41F9-ACDA-AA1C4B70D3E2}">
      <dsp:nvSpPr>
        <dsp:cNvPr id="0" name=""/>
        <dsp:cNvSpPr/>
      </dsp:nvSpPr>
      <dsp:spPr>
        <a:xfrm>
          <a:off x="3143249" y="2951367"/>
          <a:ext cx="2857499" cy="17144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spc="-8">
              <a:solidFill>
                <a:srgbClr val="9F1278"/>
              </a:solidFill>
              <a:latin typeface="Calibri"/>
              <a:cs typeface="Calibri"/>
            </a:rPr>
            <a:t>Scope </a:t>
          </a:r>
          <a:r>
            <a:rPr lang="en-US" sz="2100" kern="1200" spc="-4">
              <a:solidFill>
                <a:srgbClr val="9F1278"/>
              </a:solidFill>
              <a:latin typeface="Calibri"/>
              <a:cs typeface="Calibri"/>
            </a:rPr>
            <a:t>of vaccination</a:t>
          </a:r>
          <a:r>
            <a:rPr lang="en-US" sz="2100" kern="1200" spc="-41">
              <a:solidFill>
                <a:srgbClr val="9F1278"/>
              </a:solidFill>
              <a:latin typeface="Calibri"/>
              <a:cs typeface="Calibri"/>
            </a:rPr>
            <a:t> </a:t>
          </a:r>
          <a:r>
            <a:rPr lang="en-US" sz="2100" kern="1200" spc="-8">
              <a:solidFill>
                <a:srgbClr val="9F1278"/>
              </a:solidFill>
              <a:latin typeface="Calibri"/>
              <a:cs typeface="Calibri"/>
            </a:rPr>
            <a:t>expanded through introduction of new vaccines</a:t>
          </a:r>
          <a:endParaRPr lang="en-US" sz="2100" kern="1200" dirty="0">
            <a:solidFill>
              <a:srgbClr val="9F1278"/>
            </a:solidFill>
            <a:latin typeface="Calibri"/>
            <a:cs typeface="Calibri"/>
          </a:endParaRPr>
        </a:p>
      </dsp:txBody>
      <dsp:txXfrm>
        <a:off x="3143249" y="2951367"/>
        <a:ext cx="2857499" cy="1714499"/>
      </dsp:txXfrm>
    </dsp:sp>
    <dsp:sp modelId="{59A6D3FE-0E4B-4377-91A3-E475CEBB4481}">
      <dsp:nvSpPr>
        <dsp:cNvPr id="0" name=""/>
        <dsp:cNvSpPr/>
      </dsp:nvSpPr>
      <dsp:spPr>
        <a:xfrm>
          <a:off x="6286499" y="2951367"/>
          <a:ext cx="2857499" cy="1714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Lessons being used to strengthen Routine Immunization</a:t>
          </a:r>
        </a:p>
      </dsp:txBody>
      <dsp:txXfrm>
        <a:off x="6286499" y="2951367"/>
        <a:ext cx="2857499" cy="1714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0.37409</cdr:x>
      <cdr:y>0.11706</cdr:y>
    </cdr:from>
    <cdr:to>
      <cdr:x>0.4814</cdr:x>
      <cdr:y>0.18759</cdr:y>
    </cdr:to>
    <cdr:sp macro="" textlink="">
      <cdr:nvSpPr>
        <cdr:cNvPr id="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64770" y="561812"/>
          <a:ext cx="1223367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Partial</a:t>
          </a:r>
        </a:p>
        <a:p xmlns:a="http://schemas.openxmlformats.org/drawingml/2006/main">
          <a:pPr algn="ctr" eaLnBrk="1" hangingPunct="1"/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Immunization</a:t>
          </a:r>
        </a:p>
      </cdr:txBody>
    </cdr:sp>
  </cdr:relSizeAnchor>
  <cdr:relSizeAnchor xmlns:cdr="http://schemas.openxmlformats.org/drawingml/2006/chartDrawing">
    <cdr:from>
      <cdr:x>0.16706</cdr:x>
      <cdr:y>0</cdr:y>
    </cdr:from>
    <cdr:to>
      <cdr:x>0.18679</cdr:x>
      <cdr:y>0.06217</cdr:y>
    </cdr:to>
    <cdr:sp macro="" textlink="">
      <cdr:nvSpPr>
        <cdr:cNvPr id="3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63818" y="0"/>
          <a:ext cx="184731" cy="2462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0.83892</cdr:x>
      <cdr:y>0.05774</cdr:y>
    </cdr:from>
    <cdr:to>
      <cdr:x>0.94843</cdr:x>
      <cdr:y>0.14322</cdr:y>
    </cdr:to>
    <cdr:sp macro="" textlink="">
      <cdr:nvSpPr>
        <cdr:cNvPr id="4" name="Text Box 8">
          <a:extLst xmlns:a="http://schemas.openxmlformats.org/drawingml/2006/main">
            <a:ext uri="{FF2B5EF4-FFF2-40B4-BE49-F238E27FC236}">
              <a16:creationId xmlns:a16="http://schemas.microsoft.com/office/drawing/2014/main" id="{11EFB1BD-93AC-42C1-BDAB-6E0D89239042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63954" y="277145"/>
          <a:ext cx="1248448" cy="4102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/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Partial</a:t>
          </a:r>
        </a:p>
        <a:p xmlns:a="http://schemas.openxmlformats.org/drawingml/2006/main">
          <a:pPr algn="ctr" eaLnBrk="1" hangingPunct="1"/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Immunization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E8A8D-D1CF-4FFE-B714-92D97E03E07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DE5E8-5342-4310-832C-759EAA5A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2175" y="733425"/>
            <a:ext cx="4886325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6CFAD-DCB0-4954-A08C-F6354DD47925}" type="slidenum">
              <a:rPr lang="fr-CH" smtClean="0">
                <a:solidFill>
                  <a:prstClr val="black"/>
                </a:solidFill>
              </a:rPr>
              <a:pPr/>
              <a:t>3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4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75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33AF4-8969-464E-8489-B82DAFB4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22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60D6A-F5F2-4859-B90D-B5C29B2180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445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60D6A-F5F2-4859-B90D-B5C29B2180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39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6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6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ED11C8-EE52-4F0D-8568-2B09F9902EE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253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Total duration of campaign 4 weeks (first in schools and then in community) and 1 week sweeping activity in low performing areas</a:t>
            </a:r>
          </a:p>
          <a:p>
            <a:endParaRPr lang="en-US" dirty="0"/>
          </a:p>
          <a:p>
            <a:r>
              <a:rPr lang="en-US" dirty="0"/>
              <a:t>Vaccination will be provided at: schools, health facilities and routine immunization</a:t>
            </a:r>
            <a:r>
              <a:rPr lang="en-US" baseline="0" dirty="0"/>
              <a:t> session sites. Migratory sites to be approached through mobile teams</a:t>
            </a:r>
          </a:p>
          <a:p>
            <a:endParaRPr lang="en-US" baseline="0" dirty="0"/>
          </a:p>
          <a:p>
            <a:r>
              <a:rPr lang="en-US" baseline="0" dirty="0"/>
              <a:t>Regular RI sessions will be conducted as per usual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4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81E7B-DE78-42C9-852D-2593733C68E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52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4875" y="4716463"/>
            <a:ext cx="4987925" cy="8656985"/>
          </a:xfrm>
        </p:spPr>
        <p:txBody>
          <a:bodyPr/>
          <a:lstStyle/>
          <a:p>
            <a:r>
              <a:rPr lang="en-US" dirty="0"/>
              <a:t>Institutional mechanism of</a:t>
            </a:r>
            <a:r>
              <a:rPr lang="en-US" baseline="0" dirty="0"/>
              <a:t> supervision and monitoring was established at all levels in coordination with all stakeholders to make the implementation smooth</a:t>
            </a:r>
          </a:p>
          <a:p>
            <a:endParaRPr lang="en-US" baseline="0" dirty="0"/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National Measles-Rubella Task Force  </a:t>
            </a:r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Chaired by Joint Secretary, Govt. of India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Members from WHO, UNICEF, BMGF, ICMR, National CDC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Monitors and reviews campaign planning &amp; surveillance data; national action plan development for measles elimination &amp; rubella/CRS control</a:t>
            </a:r>
          </a:p>
          <a:p>
            <a:pPr marL="457200" lvl="1" indent="0">
              <a:buNone/>
            </a:pPr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Measles-Rubella Operations group </a:t>
            </a:r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members include WHO, UNICEF, BMGF and ITSU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Phasing plan, strengthening operational strategies following learnings from phase 1</a:t>
            </a:r>
          </a:p>
          <a:p>
            <a:pPr marL="457200" lvl="1" indent="0">
              <a:buNone/>
            </a:pPr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Measles-Rubella Communications group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members include WHO, UNICEF, BMGF, GHS</a:t>
            </a:r>
          </a:p>
          <a:p>
            <a:pPr lvl="1"/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</a:rPr>
              <a:t>Communication plan, media package, developing special strategies following learnings from phase 1</a:t>
            </a:r>
          </a:p>
          <a:p>
            <a:pPr lvl="1"/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IEAG for MR </a:t>
            </a:r>
            <a:r>
              <a:rPr lang="en-US" sz="180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members include national and international experts to provide technical strategic guidance for Measles elimination and Rubella control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Secretary, H&amp; FW is the chair</a:t>
            </a:r>
          </a:p>
          <a:p>
            <a:pPr lvl="1"/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96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81E7B-DE78-42C9-852D-2593733C68E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5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4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14"/>
            <a:ext cx="8229600" cy="4525963"/>
          </a:xfrm>
        </p:spPr>
        <p:txBody>
          <a:bodyPr lIns="90971" tIns="45485" rIns="90971" bIns="45485"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93"/>
            <a:ext cx="2133600" cy="365125"/>
          </a:xfrm>
          <a:prstGeom prst="rect">
            <a:avLst/>
          </a:prstGeom>
        </p:spPr>
        <p:txBody>
          <a:bodyPr lIns="91015" tIns="45506" rIns="91015" bIns="45506"/>
          <a:lstStyle>
            <a:lvl1pPr>
              <a:defRPr/>
            </a:lvl1pPr>
          </a:lstStyle>
          <a:p>
            <a:pPr defTabSz="828534">
              <a:defRPr/>
            </a:pPr>
            <a:fld id="{4DA06918-F650-4416-B0A9-DFF80E1E14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534">
                <a:defRPr/>
              </a:pPr>
              <a:t>9/9/2019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93"/>
            <a:ext cx="2895600" cy="365125"/>
          </a:xfrm>
          <a:prstGeom prst="rect">
            <a:avLst/>
          </a:prstGeom>
        </p:spPr>
        <p:txBody>
          <a:bodyPr lIns="91015" tIns="45506" rIns="91015" bIns="45506"/>
          <a:lstStyle>
            <a:lvl1pPr>
              <a:defRPr/>
            </a:lvl1pPr>
          </a:lstStyle>
          <a:p>
            <a:pPr defTabSz="828534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93"/>
            <a:ext cx="2133600" cy="365125"/>
          </a:xfrm>
          <a:prstGeom prst="rect">
            <a:avLst/>
          </a:prstGeom>
        </p:spPr>
        <p:txBody>
          <a:bodyPr lIns="91015" tIns="45506" rIns="91015" bIns="45506"/>
          <a:lstStyle>
            <a:lvl1pPr>
              <a:defRPr/>
            </a:lvl1pPr>
          </a:lstStyle>
          <a:p>
            <a:pPr defTabSz="828534">
              <a:defRPr/>
            </a:pPr>
            <a:fld id="{8126BE82-DE38-49EF-8BB2-2B60E4E2B1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534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1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4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4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18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7" name="bk object 17"/>
          <p:cNvSpPr/>
          <p:nvPr/>
        </p:nvSpPr>
        <p:spPr>
          <a:xfrm>
            <a:off x="0" y="2667000"/>
            <a:ext cx="3143250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8" name="bk object 18"/>
          <p:cNvSpPr/>
          <p:nvPr/>
        </p:nvSpPr>
        <p:spPr>
          <a:xfrm>
            <a:off x="6456807" y="5867405"/>
            <a:ext cx="742950" cy="990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9" name="bk object 19"/>
          <p:cNvSpPr/>
          <p:nvPr/>
        </p:nvSpPr>
        <p:spPr>
          <a:xfrm>
            <a:off x="6456807" y="1676400"/>
            <a:ext cx="2114550" cy="2819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0" name="bk object 20"/>
          <p:cNvSpPr/>
          <p:nvPr/>
        </p:nvSpPr>
        <p:spPr>
          <a:xfrm>
            <a:off x="5999607" y="9144"/>
            <a:ext cx="1200150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381" y="731905"/>
            <a:ext cx="4319588" cy="346377"/>
          </a:xfrm>
        </p:spPr>
        <p:txBody>
          <a:bodyPr lIns="0" tIns="0" rIns="0" bIns="0"/>
          <a:lstStyle>
            <a:lvl1pPr>
              <a:defRPr sz="2251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23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381" y="731905"/>
            <a:ext cx="4319588" cy="346377"/>
          </a:xfrm>
        </p:spPr>
        <p:txBody>
          <a:bodyPr lIns="0" tIns="0" rIns="0" bIns="0"/>
          <a:lstStyle>
            <a:lvl1pPr>
              <a:defRPr sz="2251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907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381" y="731905"/>
            <a:ext cx="4319588" cy="346377"/>
          </a:xfrm>
        </p:spPr>
        <p:txBody>
          <a:bodyPr lIns="0" tIns="0" rIns="0" bIns="0"/>
          <a:lstStyle>
            <a:lvl1pPr>
              <a:defRPr sz="2251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839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7" name="bk object 17"/>
          <p:cNvSpPr/>
          <p:nvPr/>
        </p:nvSpPr>
        <p:spPr>
          <a:xfrm>
            <a:off x="0" y="2667000"/>
            <a:ext cx="3143250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8" name="bk object 18"/>
          <p:cNvSpPr/>
          <p:nvPr/>
        </p:nvSpPr>
        <p:spPr>
          <a:xfrm>
            <a:off x="6456807" y="5867405"/>
            <a:ext cx="742950" cy="990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9" name="bk object 19"/>
          <p:cNvSpPr/>
          <p:nvPr/>
        </p:nvSpPr>
        <p:spPr>
          <a:xfrm>
            <a:off x="6456807" y="1676400"/>
            <a:ext cx="2114550" cy="2819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0" name="bk object 20"/>
          <p:cNvSpPr/>
          <p:nvPr/>
        </p:nvSpPr>
        <p:spPr>
          <a:xfrm>
            <a:off x="5999607" y="9144"/>
            <a:ext cx="1200150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43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7D4E6-A673-4F2E-8CF1-EA233D199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FC3EC-DB59-4610-8E69-E32A3A0FD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BE1E7-8DCC-40E7-A3C5-F933FDB3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8C535-701C-4D40-A6F3-081AAAE1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66C0-4158-4BDC-A01C-BBB51310B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0D3-8FD1-48E7-A310-F8368799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8393A-CFCB-4A2F-8808-6F37AA580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6618-7D5D-4C05-8A4B-95300876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BCBAE-2FD6-48AA-909E-4B0E1C6A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9B323-2A07-4106-9036-573F10D9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23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63C6-9CB5-4DC4-99AB-CF55840C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DBD76-7B5D-497E-B6B9-42D39CDE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1AFC-2BB0-4CA3-8186-9E4595D9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DDA71-441B-4A75-9752-6255C6C8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FAE67-B21E-4D2C-88FD-1F20E1EAB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8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8171-F2D8-486E-8585-F6C2EC45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0AE36-B834-4AFC-A377-6FD9E3947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04E12-C753-4939-A8FF-3F6621C7C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ECB39-D725-4E9C-86C5-90A51D0F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63F6C-ADF7-49ED-8F83-5519D7E5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91636-CC50-46FE-96D0-3337A58E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61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BC5B-B19C-4E27-8C0D-BF2948F1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0C7F1-5898-4A4C-95B1-183057076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D8366-0017-4D75-8B5D-75CAB7626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C3CBF-7B32-4505-8DDB-6D131CC14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68113-E38D-4344-9979-C4C11DEAE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01AF49-D962-462F-A9EB-C7C383AB0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69B6D-FD1F-4123-BFB0-94B71FB2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456B8-0FE2-4FF4-9941-9690B7A1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42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039C-4EDD-4F5C-9C87-90F188A7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F954C-72E0-428F-A1C2-910AA331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2C4A0-C67C-43F3-AD82-846DFCF21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16526-8257-4BB9-AF55-484E00EE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03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16BDC-45BF-458F-9EF9-F2693AEE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F3651-4F5F-447D-BB2A-2401C21B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49942-A3E2-4F16-BF79-51E9200E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47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16D0-460D-4E17-B337-7510CC4E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6347D-29B2-4E16-BB14-E908E50EF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FBC9E-67C3-473C-9D3D-7A4DCC503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D405D-2A4B-4E18-9ECC-E686FC44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72A3E-B84D-4016-9B75-9AC11BC8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7EAA5-64EE-475A-8D78-75E539DB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34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1B64-79A9-4653-9FED-2AD1D5E3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95907-598A-4C9A-B1DC-D23528E80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3D25E-B69D-4450-AF0D-E478A6CD4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749D2-75C8-4CBA-88CE-0F322701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28194-B134-4D8E-887F-133554E6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8E3D3-A3C1-4AEA-8978-5A7683A7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49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CBF4-DC44-4560-A0F9-57BDDAC8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FAC48-4B0D-4060-A28B-FE05FADF6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558DD-98F3-4C3B-B1B6-2AB4B232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CC332-863B-4F6B-A959-B3B9B5F9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D000-9F8C-43D1-9044-10AA4F9B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71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E6493-000B-4103-86B9-9B69BD46A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AD497-76BB-45D5-A98D-3E954EEDF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6F731-39B8-4195-86B5-CABD3E48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BB074-B204-4021-A1E7-0CFF9233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E3CE5-AA29-4945-A4C5-4D5D3540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0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" y="0"/>
            <a:ext cx="9138633" cy="90872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89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01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10613-0296-4D92-999F-E3D2B12E0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5CC8-9C45-411C-A3B9-FFE584528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FDE28-BE2E-4186-B12C-C96F2965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A4536-ECC6-44F2-B2DA-F6E8032F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20ACC-0D88-4B2B-99A4-B3D16D02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8922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A641-2116-49D7-B478-99C66D02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2F1CA-7C49-4886-ADCF-50DADF45D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8DFB5-7364-437C-A31C-8A8B55B3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9741E-7657-4411-A8D9-15BCFEED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B296-580E-4E37-AE4C-24017310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314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36DA-397C-4C04-AB34-CE7855A7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E8FFF-009D-4B92-9F25-F7078D26C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9DF39-F9F8-4902-B18D-5259ADD8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EDC3C-76E2-4E50-A641-16CB78D6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10266-7B35-497B-9DDE-493D207A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640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66B9-B1FA-4CD3-8392-D58B941C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BC9A-5366-4731-AFC6-BB40CEFCF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B2D5B-E810-4014-B28F-D6D5F09F2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177A4-976E-4DD8-97E7-4C852282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19BBB-42E7-4CF3-88E7-8A47C932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81259-A1E2-4309-A8E4-BD497C0F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7323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CEB0-F64C-4A15-9883-4E22B580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7A9E2-9C7A-4059-BE8E-829980831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41C3F-D998-43E4-BF43-6F180FB0C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47E1D-2953-4CC4-8DE3-E9447BDF4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94302-38A4-49E3-A525-1B9C6099A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6AC1F-4A7D-41E9-B304-A5876665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F4F60-8214-4EE3-AC77-BCDC1653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13B3B-316A-4A58-851C-A353DE9D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5942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7BDA-BA1C-4406-B671-E0023DEC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4E652-4F74-4E02-9E4D-00C40203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AD706-F13C-4B36-848C-64A722D6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12FED-CF35-423F-8F48-E0A9236A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8737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F91C1-0BBE-47AC-836A-DE3BB5FD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47CC0-EC1C-4C76-9998-4A793BE1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77860-D020-4E77-973F-6355AECA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7791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0C3A-5BB4-452F-AE1A-0CBD87B8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E2E8-96DB-4BEC-ACAA-14205292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A5829-614A-44E2-8004-3FB9E2245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E8EBB-F059-4A49-B622-1578AE2B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17657-D23F-4C45-91F6-AB3C2AB0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F3B9E-E69C-490B-9FAA-92A30ECA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9580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AE61-3602-43F2-A9CB-3D04399F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63205E-3390-47BB-B0F5-BEE13486C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2FAC5-7494-4873-ACD2-9DC9B3590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BEA1C-DE7E-4D63-99DE-E5A44384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FF49A-E1E0-4C6A-BF2E-B85770DA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6C7C6-15D3-4AE9-B928-E7DDB32B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0437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B64A-EA59-4AAF-AC31-D9FA4D38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15411-FEA2-40A8-9A6A-B7E8E45DA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CA724-1974-4F2B-95A7-4307F87C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8C387-1790-417C-ABC8-ABC26B21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DB56-687D-4460-9B86-74A554B3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817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95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731AD-FC31-42FF-AAD0-D94958FBF4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F7526-4B07-4D71-9D7A-02F43A190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1ACAA-314A-4B51-AB88-013E4890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E9A0-3587-455B-8437-6FAA52EE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E4D9C-EB40-43BC-9D5E-629284EA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5967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642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2566" y="427735"/>
            <a:ext cx="6198869" cy="323165"/>
          </a:xfr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9139" y="1693671"/>
            <a:ext cx="3666649" cy="230832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317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2566" y="427735"/>
            <a:ext cx="6198869" cy="323165"/>
          </a:xfr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6075" y="1479422"/>
            <a:ext cx="4067175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78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8000" y="0"/>
            <a:ext cx="91359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/>
        </p:nvSpPr>
        <p:spPr>
          <a:xfrm>
            <a:off x="21352" y="43561"/>
            <a:ext cx="4390073" cy="5274310"/>
          </a:xfrm>
          <a:custGeom>
            <a:avLst/>
            <a:gdLst/>
            <a:ahLst/>
            <a:cxnLst/>
            <a:rect l="l" t="t" r="r" b="b"/>
            <a:pathLst>
              <a:path w="5853430" h="5274310">
                <a:moveTo>
                  <a:pt x="5852899" y="984250"/>
                </a:moveTo>
                <a:lnTo>
                  <a:pt x="2122147" y="5274310"/>
                </a:lnTo>
                <a:lnTo>
                  <a:pt x="0" y="0"/>
                </a:lnTo>
                <a:lnTo>
                  <a:pt x="5852899" y="98425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439598" y="539876"/>
            <a:ext cx="3441859" cy="4135120"/>
          </a:xfrm>
          <a:custGeom>
            <a:avLst/>
            <a:gdLst/>
            <a:ahLst/>
            <a:cxnLst/>
            <a:rect l="l" t="t" r="r" b="b"/>
            <a:pathLst>
              <a:path w="4589145" h="4135120">
                <a:moveTo>
                  <a:pt x="0" y="0"/>
                </a:moveTo>
                <a:lnTo>
                  <a:pt x="1663801" y="4135120"/>
                </a:lnTo>
                <a:lnTo>
                  <a:pt x="4588611" y="7716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117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2566" y="427735"/>
            <a:ext cx="6198869" cy="323165"/>
          </a:xfr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5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8000" y="0"/>
            <a:ext cx="91359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722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417" y="1828812"/>
            <a:ext cx="8218875" cy="346184"/>
          </a:xfrm>
          <a:prstGeom prst="rect">
            <a:avLst/>
          </a:prstGeom>
        </p:spPr>
        <p:txBody>
          <a:bodyPr lIns="91375" tIns="45688" rIns="91375" bIns="45688"/>
          <a:lstStyle>
            <a:lvl1pPr>
              <a:defRPr sz="165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871129"/>
            <a:ext cx="6483210" cy="346184"/>
          </a:xfrm>
          <a:prstGeom prst="rect">
            <a:avLst/>
          </a:prstGeom>
        </p:spPr>
        <p:txBody>
          <a:bodyPr lIns="91375" tIns="45688" rIns="91375" bIns="45688" anchor="ctr"/>
          <a:lstStyle>
            <a:lvl1pPr marL="0" indent="0">
              <a:buNone/>
              <a:defRPr sz="165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969478" y="6356529"/>
            <a:ext cx="2133600" cy="369316"/>
          </a:xfrm>
          <a:prstGeom prst="rect">
            <a:avLst/>
          </a:prstGeom>
        </p:spPr>
        <p:txBody>
          <a:bodyPr lIns="91424" tIns="45712" rIns="91424" bIns="45712"/>
          <a:lstStyle>
            <a:lvl1pPr rtl="1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636463">
                    <a:tint val="75000"/>
                  </a:srgb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D8095F1-4B54-4193-96B2-9A86E4D84BE2}" type="slidenum">
              <a:rPr lang="fr-CH"/>
              <a:pPr>
                <a:defRPr/>
              </a:pPr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4619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7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1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2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5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01BFE-3C4C-4B27-87E0-B343EAC662BE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4020-E1F7-4D67-8A04-7B82DC587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4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381" y="731904"/>
            <a:ext cx="431958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24214" y="2358774"/>
            <a:ext cx="54935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16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1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4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9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1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4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9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AE34C1-6C41-44C5-B208-3D815F60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20DEC-4069-44B6-9AAF-074EF0FB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61364-9A5F-4372-9DE3-8A26ACFC5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0DB7-6A9A-4381-B4C2-0B9EE29C11B4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4EBFF-4783-4B01-A89F-0DF9923C5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3E015-ABD7-494F-BF58-64D7D786A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D5997-6E5A-45B1-ABA7-64F631C88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8D68B-6331-4759-A00E-B80A6F22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30998-FEB6-4135-BD5D-D1E6E3600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D5DB6-583A-4103-9CC3-7498D71A7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00E1-45FF-4A96-86EA-D3670B99B7F3}" type="datetimeFigureOut">
              <a:rPr lang="en-IN" smtClean="0"/>
              <a:t>09-09-2019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CA5-28BC-4947-9861-EE13990BD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31A9-4A8E-4096-9F23-5E46A29F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24DE3-9BD5-4EF0-948E-FA534BE81D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034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2566" y="427735"/>
            <a:ext cx="6198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9139" y="1693671"/>
            <a:ext cx="36666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86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hyperlink" Target="Anupam%20Sachdeva%20President%20Indian%20Academy%20of%20Pediatrics%20speaks%20about%20the%20age%20group%20of%20measles%20rubel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Swami%20Chidanand.m4v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ufti%20Mukaram.m4v" TargetMode="External"/><Relationship Id="rId5" Type="http://schemas.openxmlformats.org/officeDocument/2006/relationships/image" Target="../media/image71.png"/><Relationship Id="rId4" Type="http://schemas.openxmlformats.org/officeDocument/2006/relationships/hyperlink" Target="MR%20religious%20Leader%20Father00%20(1).mp4" TargetMode="External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hyperlink" Target="https://www.youtube.com/watch?v=VKSaLi9NVIs&amp;feature=youtu.be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SuvbeTlLKQI&amp;feature=youtu.be" TargetMode="Externa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Factoid%207_No%20link%20Infertility_19%20sec.mp4" TargetMode="External"/><Relationship Id="rId3" Type="http://schemas.openxmlformats.org/officeDocument/2006/relationships/hyperlink" Target="Factoid%202_Additional%20Dose_25%20sec.mp4" TargetMode="External"/><Relationship Id="rId7" Type="http://schemas.openxmlformats.org/officeDocument/2006/relationships/hyperlink" Target="Factoid%209_One%20Syringe%20One%20Child_25%20sec.mp4" TargetMode="External"/><Relationship Id="rId2" Type="http://schemas.openxmlformats.org/officeDocument/2006/relationships/hyperlink" Target="Factoid%201_Age_30%20sec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actoid%205_Safe%20&amp;%20effective_23%20sec.mp4" TargetMode="External"/><Relationship Id="rId5" Type="http://schemas.openxmlformats.org/officeDocument/2006/relationships/hyperlink" Target="Factoid%208_break%20the%20chain_20%20sec.mp4" TargetMode="External"/><Relationship Id="rId10" Type="http://schemas.openxmlformats.org/officeDocument/2006/relationships/hyperlink" Target="Factoid%204_Excellent%20track%20record_32%20sec.mp4" TargetMode="External"/><Relationship Id="rId4" Type="http://schemas.openxmlformats.org/officeDocument/2006/relationships/hyperlink" Target="Factoid%2010_Double%20Protection_20%20sec.mp4" TargetMode="External"/><Relationship Id="rId9" Type="http://schemas.openxmlformats.org/officeDocument/2006/relationships/hyperlink" Target="Factoid%206_Adverse%20reactions_25%20sec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hyperlink" Target="AB%20-%20Style%20-%2045%20Sec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AB%20Cricket%20-%2060%20Sec.mp4" TargetMode="External"/><Relationship Id="rId5" Type="http://schemas.openxmlformats.org/officeDocument/2006/relationships/image" Target="../media/image90.png"/><Relationship Id="rId4" Type="http://schemas.openxmlformats.org/officeDocument/2006/relationships/hyperlink" Target="AB%20Social%20Media%20-%2060%20Sec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19.e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diagramQuickStyle" Target="../diagrams/quickStyle6.xml"/><Relationship Id="rId3" Type="http://schemas.openxmlformats.org/officeDocument/2006/relationships/image" Target="../media/image129.png"/><Relationship Id="rId7" Type="http://schemas.openxmlformats.org/officeDocument/2006/relationships/image" Target="../media/image133.wmf"/><Relationship Id="rId12" Type="http://schemas.openxmlformats.org/officeDocument/2006/relationships/diagramLayout" Target="../diagrams/layou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2.png"/><Relationship Id="rId11" Type="http://schemas.openxmlformats.org/officeDocument/2006/relationships/diagramData" Target="../diagrams/data6.xml"/><Relationship Id="rId5" Type="http://schemas.openxmlformats.org/officeDocument/2006/relationships/image" Target="../media/image131.wmf"/><Relationship Id="rId15" Type="http://schemas.microsoft.com/office/2007/relationships/diagramDrawing" Target="../diagrams/drawing6.xml"/><Relationship Id="rId10" Type="http://schemas.openxmlformats.org/officeDocument/2006/relationships/image" Target="../media/image136.wmf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diagramColors" Target="../diagrams/colors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2.jpg"/><Relationship Id="rId5" Type="http://schemas.openxmlformats.org/officeDocument/2006/relationships/image" Target="../media/image151.png"/><Relationship Id="rId10" Type="http://schemas.openxmlformats.org/officeDocument/2006/relationships/image" Target="../media/image156.jpg"/><Relationship Id="rId4" Type="http://schemas.openxmlformats.org/officeDocument/2006/relationships/image" Target="../media/image150.jpg"/><Relationship Id="rId9" Type="http://schemas.openxmlformats.org/officeDocument/2006/relationships/image" Target="../media/image15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5.jpg"/><Relationship Id="rId4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80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E0CC5C-AC17-4D35-9278-A25B2EA5836C}"/>
              </a:ext>
            </a:extLst>
          </p:cNvPr>
          <p:cNvSpPr/>
          <p:nvPr/>
        </p:nvSpPr>
        <p:spPr>
          <a:xfrm>
            <a:off x="0" y="2991203"/>
            <a:ext cx="9144000" cy="1446550"/>
          </a:xfrm>
          <a:prstGeom prst="rect">
            <a:avLst/>
          </a:prstGeom>
          <a:solidFill>
            <a:srgbClr val="E7E2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spc="-11" dirty="0">
                <a:solidFill>
                  <a:srgbClr val="660066"/>
                </a:solidFill>
                <a:latin typeface="Arial Narrow" panose="020B0606020202030204" pitchFamily="34" charset="0"/>
                <a:cs typeface="Calibri"/>
              </a:rPr>
              <a:t>Achieving High Population Immunity to Eliminate Measles and Rubella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DC201C-9D49-4F86-8229-A5B9BD73DCCD}"/>
              </a:ext>
            </a:extLst>
          </p:cNvPr>
          <p:cNvSpPr/>
          <p:nvPr/>
        </p:nvSpPr>
        <p:spPr>
          <a:xfrm>
            <a:off x="2073539" y="4935780"/>
            <a:ext cx="4996927" cy="1328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spc="-11" dirty="0">
                <a:solidFill>
                  <a:srgbClr val="FFFBFF"/>
                </a:solidFill>
                <a:latin typeface="Arial Narrow" panose="020B0606020202030204" pitchFamily="34" charset="0"/>
                <a:cs typeface="Calibri"/>
              </a:rPr>
              <a:t>Dr Pradeep </a:t>
            </a:r>
            <a:r>
              <a:rPr lang="en-US" sz="2400" b="1" spc="-11" dirty="0" err="1">
                <a:solidFill>
                  <a:srgbClr val="FFFBFF"/>
                </a:solidFill>
                <a:latin typeface="Arial Narrow" panose="020B0606020202030204" pitchFamily="34" charset="0"/>
                <a:cs typeface="Calibri"/>
              </a:rPr>
              <a:t>Haldar</a:t>
            </a:r>
            <a:endParaRPr lang="en-US" sz="2400" b="1" spc="-11" dirty="0">
              <a:solidFill>
                <a:srgbClr val="FFFBFF"/>
              </a:solidFill>
              <a:latin typeface="Arial Narrow" panose="020B0606020202030204" pitchFamily="34" charset="0"/>
              <a:cs typeface="Calibri"/>
            </a:endParaRPr>
          </a:p>
          <a:p>
            <a:pPr algn="ctr"/>
            <a:r>
              <a:rPr lang="en-US" sz="2400" b="1" spc="-11" dirty="0">
                <a:solidFill>
                  <a:srgbClr val="FFFBFF"/>
                </a:solidFill>
                <a:latin typeface="Arial Narrow" panose="020B0606020202030204" pitchFamily="34" charset="0"/>
                <a:cs typeface="Calibri"/>
              </a:rPr>
              <a:t>Deputy Commissioner - Immunization</a:t>
            </a:r>
          </a:p>
          <a:p>
            <a:pPr algn="ctr"/>
            <a:r>
              <a:rPr lang="en-US" sz="2400" b="1" spc="-11" dirty="0">
                <a:solidFill>
                  <a:srgbClr val="FFFBFF"/>
                </a:solidFill>
                <a:latin typeface="Arial Narrow" panose="020B0606020202030204" pitchFamily="34" charset="0"/>
                <a:cs typeface="Calibri"/>
              </a:rPr>
              <a:t>Government of India</a:t>
            </a:r>
          </a:p>
        </p:txBody>
      </p:sp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609CC3B8-17BE-405F-A9F0-D390EE605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3" b="31592"/>
          <a:stretch/>
        </p:blipFill>
        <p:spPr>
          <a:xfrm>
            <a:off x="2053817" y="23008"/>
            <a:ext cx="4413491" cy="296819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1B4DB4-311A-46BC-A6ED-532B68AA2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6279" r="40598" b="63714"/>
          <a:stretch/>
        </p:blipFill>
        <p:spPr>
          <a:xfrm>
            <a:off x="3940900" y="1283339"/>
            <a:ext cx="855807" cy="6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877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743A9B-31EC-4766-8410-D9CF14C9A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t="4313" r="16929" b="4445"/>
          <a:stretch/>
        </p:blipFill>
        <p:spPr>
          <a:xfrm>
            <a:off x="5126001" y="752210"/>
            <a:ext cx="3703131" cy="3852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CB6692-ECDE-4AE7-8193-FF7DC31CC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4097" r="32738" b="5445"/>
          <a:stretch/>
        </p:blipFill>
        <p:spPr>
          <a:xfrm>
            <a:off x="11282" y="698835"/>
            <a:ext cx="3560900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054B4-8E88-4AF3-822E-3A7AE8F4C8B0}"/>
              </a:ext>
            </a:extLst>
          </p:cNvPr>
          <p:cNvSpPr txBox="1"/>
          <p:nvPr/>
        </p:nvSpPr>
        <p:spPr>
          <a:xfrm>
            <a:off x="1891550" y="791461"/>
            <a:ext cx="11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% MRCV1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9626A-9089-46AF-AFC8-DA2A1F9DF64D}"/>
              </a:ext>
            </a:extLst>
          </p:cNvPr>
          <p:cNvSpPr txBox="1"/>
          <p:nvPr/>
        </p:nvSpPr>
        <p:spPr>
          <a:xfrm>
            <a:off x="7216602" y="791461"/>
            <a:ext cx="11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% MRCV2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56D16-2E12-4391-8FBD-5ABFABDAC69A}"/>
              </a:ext>
            </a:extLst>
          </p:cNvPr>
          <p:cNvSpPr txBox="1"/>
          <p:nvPr/>
        </p:nvSpPr>
        <p:spPr>
          <a:xfrm>
            <a:off x="2027407" y="133743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D50B8-904A-4C4D-8384-C906151D7FDD}"/>
              </a:ext>
            </a:extLst>
          </p:cNvPr>
          <p:cNvSpPr txBox="1"/>
          <p:nvPr/>
        </p:nvSpPr>
        <p:spPr>
          <a:xfrm>
            <a:off x="7372562" y="133743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44BC4-FA2B-4D8C-8A91-8D6A0F42EC09}"/>
              </a:ext>
            </a:extLst>
          </p:cNvPr>
          <p:cNvSpPr txBox="1"/>
          <p:nvPr/>
        </p:nvSpPr>
        <p:spPr>
          <a:xfrm>
            <a:off x="719" y="20195"/>
            <a:ext cx="9132455" cy="584775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MRCV1 and MRCV2 Coverage from HMIS, 2018 - 19*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FEB00F-6CDF-42F4-B834-5D2DB5F58325}"/>
              </a:ext>
            </a:extLst>
          </p:cNvPr>
          <p:cNvSpPr/>
          <p:nvPr/>
        </p:nvSpPr>
        <p:spPr>
          <a:xfrm>
            <a:off x="3236262" y="3572263"/>
            <a:ext cx="1057835" cy="1343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681659-33ED-4DB6-806D-ECABB0085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8677"/>
              </p:ext>
            </p:extLst>
          </p:nvPr>
        </p:nvGraphicFramePr>
        <p:xfrm>
          <a:off x="2220391" y="4604351"/>
          <a:ext cx="4693111" cy="2167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812">
                  <a:extLst>
                    <a:ext uri="{9D8B030D-6E8A-4147-A177-3AD203B41FA5}">
                      <a16:colId xmlns:a16="http://schemas.microsoft.com/office/drawing/2014/main" val="527945632"/>
                    </a:ext>
                  </a:extLst>
                </a:gridCol>
                <a:gridCol w="1248964">
                  <a:extLst>
                    <a:ext uri="{9D8B030D-6E8A-4147-A177-3AD203B41FA5}">
                      <a16:colId xmlns:a16="http://schemas.microsoft.com/office/drawing/2014/main" val="2204489411"/>
                    </a:ext>
                  </a:extLst>
                </a:gridCol>
                <a:gridCol w="1535796">
                  <a:extLst>
                    <a:ext uri="{9D8B030D-6E8A-4147-A177-3AD203B41FA5}">
                      <a16:colId xmlns:a16="http://schemas.microsoft.com/office/drawing/2014/main" val="188652248"/>
                    </a:ext>
                  </a:extLst>
                </a:gridCol>
                <a:gridCol w="1542539">
                  <a:extLst>
                    <a:ext uri="{9D8B030D-6E8A-4147-A177-3AD203B41FA5}">
                      <a16:colId xmlns:a16="http://schemas.microsoft.com/office/drawing/2014/main" val="81593325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Legends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# Districts with %MRCV1 Coverage</a:t>
                      </a:r>
                      <a:endParaRPr lang="en-US" sz="12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# Districts  with %MRCV2 Coverage</a:t>
                      </a:r>
                      <a:endParaRPr lang="en-US" sz="12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9970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&gt;=95%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109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53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1876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80% to 95%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87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6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60% to 80%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270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270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544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40% to 60%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21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&lt;=40%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19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55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4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32190"/>
                  </a:ext>
                </a:extLst>
              </a:tr>
              <a:tr h="339135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800000"/>
                          </a:solidFill>
                          <a:latin typeface="Arial Narrow" panose="020B0606020202030204" pitchFamily="34" charset="0"/>
                        </a:rPr>
                        <a:t>Data not available</a:t>
                      </a:r>
                      <a:endParaRPr lang="en-US" sz="1200" b="1" dirty="0">
                        <a:solidFill>
                          <a:srgbClr val="8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8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8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063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6B12C54-7D57-4AE6-9AD8-E940960A4AF4}"/>
              </a:ext>
            </a:extLst>
          </p:cNvPr>
          <p:cNvSpPr txBox="1"/>
          <p:nvPr/>
        </p:nvSpPr>
        <p:spPr>
          <a:xfrm>
            <a:off x="11282" y="6601592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* data as on Sep 2019</a:t>
            </a:r>
          </a:p>
        </p:txBody>
      </p:sp>
    </p:spTree>
    <p:extLst>
      <p:ext uri="{BB962C8B-B14F-4D97-AF65-F5344CB8AC3E}">
        <p14:creationId xmlns:p14="http://schemas.microsoft.com/office/powerpoint/2010/main" val="35713387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F56D16-2E12-4391-8FBD-5ABFABDAC69A}"/>
              </a:ext>
            </a:extLst>
          </p:cNvPr>
          <p:cNvSpPr txBox="1"/>
          <p:nvPr/>
        </p:nvSpPr>
        <p:spPr>
          <a:xfrm>
            <a:off x="3374354" y="131352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44BC4-FA2B-4D8C-8A91-8D6A0F42EC09}"/>
              </a:ext>
            </a:extLst>
          </p:cNvPr>
          <p:cNvSpPr txBox="1"/>
          <p:nvPr/>
        </p:nvSpPr>
        <p:spPr>
          <a:xfrm>
            <a:off x="719" y="11231"/>
            <a:ext cx="9132455" cy="584775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MCV1 Coverage India (NFHS-4, 2015 – 16)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17F080-3425-4F7A-A218-3E854E6DA62A}"/>
              </a:ext>
            </a:extLst>
          </p:cNvPr>
          <p:cNvGrpSpPr/>
          <p:nvPr/>
        </p:nvGrpSpPr>
        <p:grpSpPr>
          <a:xfrm>
            <a:off x="5802048" y="4323222"/>
            <a:ext cx="2104934" cy="1677588"/>
            <a:chOff x="3786455" y="3868170"/>
            <a:chExt cx="2104934" cy="16775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12A0E1-5E1F-442A-BB8F-CB64B6F91A8F}"/>
                </a:ext>
              </a:extLst>
            </p:cNvPr>
            <p:cNvGrpSpPr/>
            <p:nvPr/>
          </p:nvGrpSpPr>
          <p:grpSpPr>
            <a:xfrm>
              <a:off x="3786455" y="3868170"/>
              <a:ext cx="2104934" cy="1677588"/>
              <a:chOff x="3167888" y="4537137"/>
              <a:chExt cx="2104934" cy="167758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DB30B5-CB50-4A1D-9862-629CD694BD51}"/>
                  </a:ext>
                </a:extLst>
              </p:cNvPr>
              <p:cNvSpPr/>
              <p:nvPr/>
            </p:nvSpPr>
            <p:spPr>
              <a:xfrm>
                <a:off x="3185818" y="4599891"/>
                <a:ext cx="269175" cy="161364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2138CE-A6F7-4FF8-B9A1-A558D8904714}"/>
                  </a:ext>
                </a:extLst>
              </p:cNvPr>
              <p:cNvSpPr/>
              <p:nvPr/>
            </p:nvSpPr>
            <p:spPr>
              <a:xfrm>
                <a:off x="3167892" y="5038705"/>
                <a:ext cx="269175" cy="161364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3FA52-EE16-4B3A-98C4-CAFBD22B7E60}"/>
                  </a:ext>
                </a:extLst>
              </p:cNvPr>
              <p:cNvSpPr/>
              <p:nvPr/>
            </p:nvSpPr>
            <p:spPr>
              <a:xfrm>
                <a:off x="3167892" y="5280750"/>
                <a:ext cx="269175" cy="16136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71CAA4-24AA-4BEC-AD1E-D8B533A657CC}"/>
                  </a:ext>
                </a:extLst>
              </p:cNvPr>
              <p:cNvSpPr/>
              <p:nvPr/>
            </p:nvSpPr>
            <p:spPr>
              <a:xfrm>
                <a:off x="3167892" y="5522797"/>
                <a:ext cx="269175" cy="161364"/>
              </a:xfrm>
              <a:prstGeom prst="rect">
                <a:avLst/>
              </a:prstGeom>
              <a:solidFill>
                <a:srgbClr val="8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BBA4C8-AAED-4FD1-B55E-2FDA8FAF604A}"/>
                  </a:ext>
                </a:extLst>
              </p:cNvPr>
              <p:cNvSpPr/>
              <p:nvPr/>
            </p:nvSpPr>
            <p:spPr>
              <a:xfrm>
                <a:off x="3167892" y="5764845"/>
                <a:ext cx="269175" cy="16136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D0642A-A4E7-4E44-9E58-5CDB9CF7A017}"/>
                  </a:ext>
                </a:extLst>
              </p:cNvPr>
              <p:cNvSpPr txBox="1"/>
              <p:nvPr/>
            </p:nvSpPr>
            <p:spPr>
              <a:xfrm>
                <a:off x="3454988" y="4537137"/>
                <a:ext cx="670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&gt;=95%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3063CC-1822-4AA8-ADD9-BC874DA29BCB}"/>
                  </a:ext>
                </a:extLst>
              </p:cNvPr>
              <p:cNvSpPr txBox="1"/>
              <p:nvPr/>
            </p:nvSpPr>
            <p:spPr>
              <a:xfrm>
                <a:off x="3437063" y="4975952"/>
                <a:ext cx="10294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60% to 80%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34E145-2F01-443A-851B-CEFCD011889A}"/>
                  </a:ext>
                </a:extLst>
              </p:cNvPr>
              <p:cNvSpPr txBox="1"/>
              <p:nvPr/>
            </p:nvSpPr>
            <p:spPr>
              <a:xfrm>
                <a:off x="3437063" y="5217999"/>
                <a:ext cx="10294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40% to 60%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F62CBE-07F0-4FCF-8578-EFD9FD59C121}"/>
                  </a:ext>
                </a:extLst>
              </p:cNvPr>
              <p:cNvSpPr txBox="1"/>
              <p:nvPr/>
            </p:nvSpPr>
            <p:spPr>
              <a:xfrm>
                <a:off x="3437063" y="5460049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&lt;=40%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9959C4-D459-4B87-B88C-A9D80A7FDCF5}"/>
                  </a:ext>
                </a:extLst>
              </p:cNvPr>
              <p:cNvSpPr txBox="1"/>
              <p:nvPr/>
            </p:nvSpPr>
            <p:spPr>
              <a:xfrm>
                <a:off x="3437063" y="5702099"/>
                <a:ext cx="18357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Target data not available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0F4AC7-0C8D-483D-A623-14CA5DB8AD0C}"/>
                  </a:ext>
                </a:extLst>
              </p:cNvPr>
              <p:cNvSpPr/>
              <p:nvPr/>
            </p:nvSpPr>
            <p:spPr>
              <a:xfrm>
                <a:off x="3167888" y="6015860"/>
                <a:ext cx="269175" cy="1613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2D0C14-0C9B-40DF-BC64-D3C2254808CA}"/>
                  </a:ext>
                </a:extLst>
              </p:cNvPr>
              <p:cNvSpPr txBox="1"/>
              <p:nvPr/>
            </p:nvSpPr>
            <p:spPr>
              <a:xfrm>
                <a:off x="3437059" y="5953115"/>
                <a:ext cx="133562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No data available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5A8BCEF-E0C8-48C8-8329-653BF8A0BCD3}"/>
                </a:ext>
              </a:extLst>
            </p:cNvPr>
            <p:cNvSpPr/>
            <p:nvPr/>
          </p:nvSpPr>
          <p:spPr>
            <a:xfrm>
              <a:off x="3795420" y="4155041"/>
              <a:ext cx="269175" cy="161364"/>
            </a:xfrm>
            <a:prstGeom prst="rect">
              <a:avLst/>
            </a:prstGeom>
            <a:solidFill>
              <a:srgbClr val="66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5B66E1-F525-487B-A85C-AB89E3F89391}"/>
                </a:ext>
              </a:extLst>
            </p:cNvPr>
            <p:cNvSpPr txBox="1"/>
            <p:nvPr/>
          </p:nvSpPr>
          <p:spPr>
            <a:xfrm>
              <a:off x="4064590" y="4092287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80% to 95%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F5AD96-7792-474E-847F-47F10E2D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5312" r="30490" b="4375"/>
          <a:stretch/>
        </p:blipFill>
        <p:spPr>
          <a:xfrm>
            <a:off x="550469" y="742202"/>
            <a:ext cx="5647764" cy="58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5258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6C909B9-CB47-4E0B-82B5-AA280A8816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078039"/>
              </p:ext>
            </p:extLst>
          </p:nvPr>
        </p:nvGraphicFramePr>
        <p:xfrm>
          <a:off x="261262" y="1080771"/>
          <a:ext cx="8470447" cy="556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F32E37F-EA82-4EC7-AE8F-B58722D613A3}"/>
              </a:ext>
            </a:extLst>
          </p:cNvPr>
          <p:cNvSpPr txBox="1">
            <a:spLocks/>
          </p:cNvSpPr>
          <p:nvPr/>
        </p:nvSpPr>
        <p:spPr>
          <a:xfrm>
            <a:off x="0" y="17394"/>
            <a:ext cx="9144000" cy="584775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% MCV2 Coverage, RI Concurrent Monitoring, India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AAA700-F1DE-46BC-A834-71DDF5C2CB62}"/>
              </a:ext>
            </a:extLst>
          </p:cNvPr>
          <p:cNvSpPr txBox="1">
            <a:spLocks/>
          </p:cNvSpPr>
          <p:nvPr/>
        </p:nvSpPr>
        <p:spPr>
          <a:xfrm>
            <a:off x="908296" y="6175582"/>
            <a:ext cx="535200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9949FE-F792-4128-AC47-085DF8EAC13A}"/>
              </a:ext>
            </a:extLst>
          </p:cNvPr>
          <p:cNvSpPr txBox="1">
            <a:spLocks/>
          </p:cNvSpPr>
          <p:nvPr/>
        </p:nvSpPr>
        <p:spPr>
          <a:xfrm>
            <a:off x="1930659" y="6179174"/>
            <a:ext cx="535200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69922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09A6E2-FC67-42F9-A891-5AD4BD08A67A}"/>
              </a:ext>
            </a:extLst>
          </p:cNvPr>
          <p:cNvSpPr txBox="1">
            <a:spLocks/>
          </p:cNvSpPr>
          <p:nvPr/>
        </p:nvSpPr>
        <p:spPr>
          <a:xfrm>
            <a:off x="2826307" y="6179174"/>
            <a:ext cx="659041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132251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91402B-31CA-410F-8DEE-457B2C6C7DA8}"/>
              </a:ext>
            </a:extLst>
          </p:cNvPr>
          <p:cNvSpPr txBox="1">
            <a:spLocks/>
          </p:cNvSpPr>
          <p:nvPr/>
        </p:nvSpPr>
        <p:spPr>
          <a:xfrm>
            <a:off x="3828881" y="6179174"/>
            <a:ext cx="625107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132711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A9070B-0B90-41AF-86F8-FD8D3C54CB26}"/>
              </a:ext>
            </a:extLst>
          </p:cNvPr>
          <p:cNvSpPr txBox="1">
            <a:spLocks/>
          </p:cNvSpPr>
          <p:nvPr/>
        </p:nvSpPr>
        <p:spPr>
          <a:xfrm>
            <a:off x="4743080" y="6179174"/>
            <a:ext cx="625107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166046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D824D-0C26-4A74-A77D-CEA19AE3FB57}"/>
              </a:ext>
            </a:extLst>
          </p:cNvPr>
          <p:cNvSpPr txBox="1"/>
          <p:nvPr/>
        </p:nvSpPr>
        <p:spPr>
          <a:xfrm>
            <a:off x="1" y="702968"/>
            <a:ext cx="1423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% MCV2 Coverage</a:t>
            </a:r>
            <a:endParaRPr lang="en-US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516D96-7999-443E-B699-97246F7F89F0}"/>
              </a:ext>
            </a:extLst>
          </p:cNvPr>
          <p:cNvSpPr txBox="1">
            <a:spLocks/>
          </p:cNvSpPr>
          <p:nvPr/>
        </p:nvSpPr>
        <p:spPr>
          <a:xfrm>
            <a:off x="5706206" y="6179174"/>
            <a:ext cx="625107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148302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655DBDF-7EE8-4560-B4E4-7226CF75437D}"/>
              </a:ext>
            </a:extLst>
          </p:cNvPr>
          <p:cNvSpPr txBox="1">
            <a:spLocks/>
          </p:cNvSpPr>
          <p:nvPr/>
        </p:nvSpPr>
        <p:spPr>
          <a:xfrm>
            <a:off x="6701429" y="6180246"/>
            <a:ext cx="625107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156895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C7A0BF1-871A-49FD-A299-99C8934191A1}"/>
              </a:ext>
            </a:extLst>
          </p:cNvPr>
          <p:cNvSpPr txBox="1">
            <a:spLocks/>
          </p:cNvSpPr>
          <p:nvPr/>
        </p:nvSpPr>
        <p:spPr>
          <a:xfrm>
            <a:off x="7720126" y="6180246"/>
            <a:ext cx="625107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102360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F791458-E0EB-4C77-A7DE-87F4EB7392B4}"/>
              </a:ext>
            </a:extLst>
          </p:cNvPr>
          <p:cNvSpPr txBox="1">
            <a:spLocks/>
          </p:cNvSpPr>
          <p:nvPr/>
        </p:nvSpPr>
        <p:spPr>
          <a:xfrm>
            <a:off x="383472" y="6143774"/>
            <a:ext cx="535200" cy="41985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</a:t>
            </a:r>
          </a:p>
        </p:txBody>
      </p:sp>
    </p:spTree>
    <p:extLst>
      <p:ext uri="{BB962C8B-B14F-4D97-AF65-F5344CB8AC3E}">
        <p14:creationId xmlns:p14="http://schemas.microsoft.com/office/powerpoint/2010/main" val="44944894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543" y="4313950"/>
            <a:ext cx="3703452" cy="102241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MR Campaign in India </a:t>
            </a:r>
            <a:br>
              <a:rPr lang="en-US" sz="3100" b="1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sz="3100" b="1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The story so far…..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288" y="-3753"/>
            <a:ext cx="3601933" cy="2083455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3" y="2065"/>
            <a:ext cx="3322473" cy="1940047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429" y="3430750"/>
            <a:ext cx="2673479" cy="3427251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430" y="3306165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629" y="991141"/>
            <a:ext cx="2550236" cy="2550236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500" y="834351"/>
            <a:ext cx="2844494" cy="284449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-3754"/>
            <a:ext cx="2579574" cy="266256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9071" y="-3753"/>
            <a:ext cx="2454929" cy="2537918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Picture 7" descr="C:\Users\singhba\AppData\Local\Microsoft\Windows\Temporary Internet Files\Content.Outlook\KNW1HRDM\IMG_3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2862" y="113803"/>
            <a:ext cx="1788951" cy="1965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singhba\AppData\Local\Microsoft\Windows\Temporary Internet Files\Content.Outlook\KNW1HRDM\IMG_3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8" y="3853286"/>
            <a:ext cx="1789551" cy="2916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96689" y="6357999"/>
            <a:ext cx="411480" cy="41148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8126BE82-DE38-49EF-8BB2-2B60E4E2B1E8}" type="slidenum">
              <a:rPr lang="en-US" sz="1125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13</a:t>
            </a:fld>
            <a:endParaRPr lang="en-US" sz="1125">
              <a:solidFill>
                <a:srgbClr val="FFFFFF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4754" y="3814717"/>
            <a:ext cx="3089246" cy="3043284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5722" y="3675122"/>
            <a:ext cx="3228278" cy="3182878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0" y="99340"/>
            <a:ext cx="2480575" cy="116586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7058" y="4457701"/>
            <a:ext cx="2602409" cy="2201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group of people standing next to a river&#10;&#10;Description generated with high confidence">
            <a:extLst>
              <a:ext uri="{FF2B5EF4-FFF2-40B4-BE49-F238E27FC236}">
                <a16:creationId xmlns:a16="http://schemas.microsoft.com/office/drawing/2014/main" id="{77C7720F-2E65-4D53-B912-627170ADBF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r="13808" b="23189"/>
          <a:stretch/>
        </p:blipFill>
        <p:spPr>
          <a:xfrm>
            <a:off x="3653483" y="923457"/>
            <a:ext cx="2765599" cy="2662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311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71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3" y="20965"/>
            <a:ext cx="3493009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10" y="3429000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social media post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9" y="658660"/>
            <a:ext cx="2631500" cy="3496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5AF7969-2120-4C58-85BA-059B0A99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37" y="3373396"/>
            <a:ext cx="2682656" cy="3463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08AF20-81AE-4435-B17C-00B51B76F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3988" r="15488" b="3552"/>
          <a:stretch/>
        </p:blipFill>
        <p:spPr>
          <a:xfrm>
            <a:off x="5721143" y="618556"/>
            <a:ext cx="3244869" cy="3537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7615FCA-C44D-43CD-989D-60B97A40620A}"/>
              </a:ext>
            </a:extLst>
          </p:cNvPr>
          <p:cNvSpPr txBox="1">
            <a:spLocks noChangeArrowheads="1"/>
          </p:cNvSpPr>
          <p:nvPr/>
        </p:nvSpPr>
        <p:spPr>
          <a:xfrm>
            <a:off x="47281" y="4138085"/>
            <a:ext cx="3854061" cy="127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51"/>
              </a:spcBef>
              <a:spcAft>
                <a:spcPts val="551"/>
              </a:spcAft>
              <a:buNone/>
            </a:pPr>
            <a:endParaRPr lang="en-US" altLang="en-US" sz="1600" dirty="0">
              <a:latin typeface="Calibri" panose="020F0502020204030204" pitchFamily="34" charset="0"/>
            </a:endParaRPr>
          </a:p>
          <a:p>
            <a:pPr marL="0" indent="0">
              <a:spcBef>
                <a:spcPts val="551"/>
              </a:spcBef>
              <a:spcAft>
                <a:spcPts val="551"/>
              </a:spcAft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9 months to 15 years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481" y="-62592"/>
            <a:ext cx="5293003" cy="65865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b="1" dirty="0">
                <a:latin typeface="+mn-lt"/>
                <a:ea typeface="+mn-ea"/>
                <a:cs typeface="+mn-cs"/>
              </a:rPr>
              <a:t>MR Campaign </a:t>
            </a:r>
            <a:r>
              <a:rPr lang="en-US" altLang="en-US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India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70611D-EEEA-4C71-B685-C3B12440A7F9}"/>
              </a:ext>
            </a:extLst>
          </p:cNvPr>
          <p:cNvSpPr/>
          <p:nvPr/>
        </p:nvSpPr>
        <p:spPr>
          <a:xfrm>
            <a:off x="7065187" y="885061"/>
            <a:ext cx="1903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Campaign Phases</a:t>
            </a:r>
            <a:r>
              <a:rPr lang="en-US" altLang="en-US" sz="20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8261D82E-B12B-4931-8453-9FFE9957C4FC}"/>
              </a:ext>
            </a:extLst>
          </p:cNvPr>
          <p:cNvSpPr/>
          <p:nvPr/>
        </p:nvSpPr>
        <p:spPr>
          <a:xfrm>
            <a:off x="134832" y="5635505"/>
            <a:ext cx="2631499" cy="878225"/>
          </a:xfrm>
          <a:prstGeom prst="stripedRightArrow">
            <a:avLst/>
          </a:prstGeom>
          <a:solidFill>
            <a:srgbClr val="FFFBFF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5786C-7738-4555-AF6E-18458D344B51}"/>
              </a:ext>
            </a:extLst>
          </p:cNvPr>
          <p:cNvSpPr/>
          <p:nvPr/>
        </p:nvSpPr>
        <p:spPr>
          <a:xfrm>
            <a:off x="210179" y="5794414"/>
            <a:ext cx="2252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51"/>
              </a:spcBef>
              <a:spcAft>
                <a:spcPts val="551"/>
              </a:spcAft>
            </a:pPr>
            <a:r>
              <a:rPr lang="en-US" altLang="en-US" sz="2400" b="1" dirty="0">
                <a:solidFill>
                  <a:srgbClr val="660066"/>
                </a:solidFill>
                <a:latin typeface="Arial Narrow" panose="020B0606020202030204" pitchFamily="34" charset="0"/>
              </a:rPr>
              <a:t>Wide Age Range: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8549F84-3172-479D-8D71-88A1AE9795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32" y="4639126"/>
            <a:ext cx="708952" cy="6982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2EC32F-3966-47C4-8B9A-322DBD68FC9F}"/>
              </a:ext>
            </a:extLst>
          </p:cNvPr>
          <p:cNvSpPr/>
          <p:nvPr/>
        </p:nvSpPr>
        <p:spPr>
          <a:xfrm>
            <a:off x="6963489" y="4552955"/>
            <a:ext cx="1473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51"/>
              </a:spcBef>
              <a:spcAft>
                <a:spcPts val="551"/>
              </a:spcAft>
            </a:pPr>
            <a:r>
              <a:rPr lang="en-US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Target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205BD-1DCD-42B0-AD28-C1108749B7FD}"/>
              </a:ext>
            </a:extLst>
          </p:cNvPr>
          <p:cNvSpPr/>
          <p:nvPr/>
        </p:nvSpPr>
        <p:spPr>
          <a:xfrm>
            <a:off x="5985831" y="5375012"/>
            <a:ext cx="3075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51"/>
              </a:spcBef>
              <a:spcAft>
                <a:spcPts val="551"/>
              </a:spcAft>
            </a:pPr>
            <a:r>
              <a:rPr lang="en-US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Nearly 400 million Children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5D8489-0642-41B4-97A8-42FD5758FC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63" y="5744346"/>
            <a:ext cx="2969111" cy="802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A7E644-DC36-43A7-AC10-258EB570C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6" y="4855423"/>
            <a:ext cx="1523101" cy="1039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772" y="1360756"/>
            <a:ext cx="2583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/>
              <a:t>MR campaign </a:t>
            </a:r>
          </a:p>
          <a:p>
            <a:pPr algn="ctr"/>
            <a:r>
              <a:rPr lang="en-IN" sz="2400" dirty="0"/>
              <a:t>started in Feb 2017</a:t>
            </a:r>
          </a:p>
        </p:txBody>
      </p:sp>
    </p:spTree>
    <p:extLst>
      <p:ext uri="{BB962C8B-B14F-4D97-AF65-F5344CB8AC3E}">
        <p14:creationId xmlns:p14="http://schemas.microsoft.com/office/powerpoint/2010/main" val="421521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0948"/>
            <a:ext cx="9144000" cy="583575"/>
          </a:xfrm>
          <a:solidFill>
            <a:srgbClr val="66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Political Will &amp; Ownership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910" y="970725"/>
            <a:ext cx="8564811" cy="423167"/>
          </a:xfrm>
          <a:prstGeom prst="rect">
            <a:avLst/>
          </a:prstGeom>
          <a:solidFill>
            <a:srgbClr val="AA74B3"/>
          </a:solidFill>
        </p:spPr>
        <p:txBody>
          <a:bodyPr wrap="square" lIns="68555" tIns="34277" rIns="68555" bIns="34277" rtlCol="0" anchor="ctr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</a:rPr>
              <a:t>Government commitment  to eliminate Measles and Rubella</a:t>
            </a:r>
          </a:p>
        </p:txBody>
      </p:sp>
      <p:pic>
        <p:nvPicPr>
          <p:cNvPr id="11" name="Picture 2" descr="C:\Users\singhba\AppData\Local\Microsoft\Windows\Temporary Internet Files\Content.Outlook\IHV7HJ9K\IMG_29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 bwMode="auto">
          <a:xfrm>
            <a:off x="143910" y="2672303"/>
            <a:ext cx="4359513" cy="3567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3909" y="1856507"/>
            <a:ext cx="4428092" cy="584741"/>
          </a:xfrm>
          <a:prstGeom prst="rect">
            <a:avLst/>
          </a:prstGeom>
          <a:solidFill>
            <a:srgbClr val="FFE7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05" tIns="45703" rIns="91405" bIns="45703" rtlCol="0">
            <a:spAutoFit/>
          </a:bodyPr>
          <a:lstStyle/>
          <a:p>
            <a:pPr algn="ctr"/>
            <a:r>
              <a:rPr lang="en-US" sz="1600" b="1" dirty="0"/>
              <a:t>Hon’ble PM Shri Narendra Modi promoting Measles  Rubella vaccination campaign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18371" r="-1564" b="17400"/>
          <a:stretch/>
        </p:blipFill>
        <p:spPr bwMode="auto">
          <a:xfrm>
            <a:off x="4779267" y="2643904"/>
            <a:ext cx="4010749" cy="78509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614237"/>
            <a:ext cx="3889859" cy="262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79265" y="1835831"/>
            <a:ext cx="3911195" cy="561666"/>
          </a:xfrm>
          <a:prstGeom prst="rect">
            <a:avLst/>
          </a:prstGeom>
          <a:solidFill>
            <a:srgbClr val="FFE7FF"/>
          </a:solidFill>
        </p:spPr>
        <p:txBody>
          <a:bodyPr wrap="square" lIns="68555" tIns="34277" rIns="68555" bIns="34277" rtlCol="0" anchor="ctr">
            <a:spAutoFit/>
          </a:bodyPr>
          <a:lstStyle/>
          <a:p>
            <a:pPr algn="ctr"/>
            <a:r>
              <a:rPr lang="en-US" sz="1600" b="1" dirty="0" err="1"/>
              <a:t>Arun</a:t>
            </a:r>
            <a:r>
              <a:rPr lang="en-US" sz="1600" b="1" dirty="0"/>
              <a:t> </a:t>
            </a:r>
            <a:r>
              <a:rPr lang="en-US" sz="1600" b="1" dirty="0" err="1"/>
              <a:t>Jaitley</a:t>
            </a:r>
            <a:r>
              <a:rPr lang="en-US" sz="1600" b="1" dirty="0"/>
              <a:t>, Finance Minister’s speech, 2017-2018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6415" y="5704294"/>
            <a:ext cx="2133600" cy="273844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9504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49"/>
            <a:ext cx="9144000" cy="706091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Highest level of Advocacy at States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75" y="3797858"/>
            <a:ext cx="3697244" cy="2988991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6" y="3797858"/>
            <a:ext cx="4090987" cy="2988991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75" y="783187"/>
            <a:ext cx="3697244" cy="2860056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4260772-4C98-4208-A7F2-3B7AA59A2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6" y="783187"/>
            <a:ext cx="4090987" cy="2860056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39742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73723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MR Campaign:  Implementation Strategy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57647" y="6520963"/>
            <a:ext cx="2133600" cy="337039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738177781"/>
              </p:ext>
            </p:extLst>
          </p:nvPr>
        </p:nvGraphicFramePr>
        <p:xfrm>
          <a:off x="158989" y="2544339"/>
          <a:ext cx="9003323" cy="1240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70340" y="2383683"/>
            <a:ext cx="4519247" cy="18636"/>
          </a:xfrm>
          <a:prstGeom prst="straightConnector1">
            <a:avLst/>
          </a:prstGeom>
          <a:ln w="57150"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63186" y="1768870"/>
            <a:ext cx="2550145" cy="4727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74275" tIns="37136" rIns="74275" bIns="37136" rtlCol="0">
            <a:spAutoFit/>
          </a:bodyPr>
          <a:lstStyle/>
          <a:p>
            <a:r>
              <a:rPr lang="en-US" sz="2585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4-5 weeks activity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216881" y="2397346"/>
            <a:ext cx="3352800" cy="9947"/>
          </a:xfrm>
          <a:prstGeom prst="straightConnector1">
            <a:avLst/>
          </a:prstGeom>
          <a:ln w="57150"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39435" y="1745020"/>
            <a:ext cx="2457364" cy="4727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74275" tIns="37136" rIns="74275" bIns="37136" rtlCol="0">
            <a:spAutoFit/>
          </a:bodyPr>
          <a:lstStyle>
            <a:defPPr>
              <a:defRPr lang="en-US"/>
            </a:defPPr>
            <a:lvl1pPr>
              <a:defRPr sz="2585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1 week sweeping</a:t>
            </a:r>
          </a:p>
        </p:txBody>
      </p:sp>
      <p:pic>
        <p:nvPicPr>
          <p:cNvPr id="9" name="Picture 8" descr="A group of people standing next to a horse&#10;&#10;Description generated with very high confidence">
            <a:extLst>
              <a:ext uri="{FF2B5EF4-FFF2-40B4-BE49-F238E27FC236}">
                <a16:creationId xmlns:a16="http://schemas.microsoft.com/office/drawing/2014/main" id="{0908A05A-317A-4574-969D-C5C87D1B4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40" y="3922362"/>
            <a:ext cx="3006296" cy="219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08F883B1-1821-4EE8-9915-E10BF739B4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" y="3958758"/>
            <a:ext cx="2721684" cy="219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7DFC31-6349-4B93-9928-0FE089BBD9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236" y="3958758"/>
            <a:ext cx="2982307" cy="219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F0DB3F-35B2-4F12-AF3B-1FF49054AC18}"/>
              </a:ext>
            </a:extLst>
          </p:cNvPr>
          <p:cNvSpPr/>
          <p:nvPr/>
        </p:nvSpPr>
        <p:spPr>
          <a:xfrm>
            <a:off x="887899" y="947167"/>
            <a:ext cx="7394713" cy="660809"/>
          </a:xfrm>
          <a:prstGeom prst="roundRect">
            <a:avLst/>
          </a:prstGeom>
          <a:solidFill>
            <a:srgbClr val="FFFBFF"/>
          </a:solidFill>
          <a:ln w="95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660066"/>
                </a:solidFill>
                <a:latin typeface="Arial Narrow" panose="020B0606020202030204" pitchFamily="34" charset="0"/>
              </a:rPr>
              <a:t>Intensive Preparatory Phase of 4-5 months</a:t>
            </a:r>
          </a:p>
        </p:txBody>
      </p:sp>
    </p:spTree>
    <p:extLst>
      <p:ext uri="{BB962C8B-B14F-4D97-AF65-F5344CB8AC3E}">
        <p14:creationId xmlns:p14="http://schemas.microsoft.com/office/powerpoint/2010/main" val="373282499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4" y="20965"/>
            <a:ext cx="5633681" cy="628995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4275" tIns="37136" rIns="74275" bIns="37136" rtlCol="0" anchor="ctr">
            <a:spAutoFit/>
          </a:bodyPr>
          <a:lstStyle/>
          <a:p>
            <a:pPr algn="ctr" defTabSz="457189"/>
            <a:r>
              <a:rPr lang="en-IN" sz="4000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Intersectoral Convergence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0259" y="916619"/>
            <a:ext cx="5745745" cy="5777900"/>
          </a:xfrm>
        </p:spPr>
        <p:txBody>
          <a:bodyPr anchor="t">
            <a:normAutofit fontScale="92500"/>
          </a:bodyPr>
          <a:lstStyle/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Home Affairs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Human Resource Development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WCD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Information and Broadcasting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Panchayati Raj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Youth Affairs and Sports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Road Transport and Highways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Urban Development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Defence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Railway Board 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Civil Aviation</a:t>
            </a:r>
          </a:p>
          <a:p>
            <a:pPr marL="806431" lvl="1" indent="-354004">
              <a:spcBef>
                <a:spcPts val="1101"/>
              </a:spcBef>
              <a:buFont typeface="Wingdings" panose="05000000000000000000" pitchFamily="2" charset="2"/>
              <a:buChar char="§"/>
            </a:pPr>
            <a:r>
              <a:rPr lang="en-IN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Ministry of Shipping</a:t>
            </a:r>
          </a:p>
          <a:p>
            <a:pPr lvl="1">
              <a:spcBef>
                <a:spcPts val="1101"/>
              </a:spcBef>
            </a:pPr>
            <a:endParaRPr lang="en-IN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3" y="20965"/>
            <a:ext cx="3493009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2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CC6CA445-5700-4846-B53C-C8EDA663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7379" y="4620222"/>
            <a:ext cx="3331116" cy="2074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10" y="3429000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HO\Downloads\Letter to Ministry of HRD for MR Campaig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7381" y="163483"/>
            <a:ext cx="3331117" cy="4314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40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447DF8-1D80-4A4F-ABE5-CA0E1CBD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53" y="2142506"/>
            <a:ext cx="1703804" cy="113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530CD-5178-42E4-8037-C191F366C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3"/>
          <a:stretch/>
        </p:blipFill>
        <p:spPr>
          <a:xfrm>
            <a:off x="692914" y="2039509"/>
            <a:ext cx="1423395" cy="1234675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292C504-C632-4495-96AB-0DE352AF65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7"/>
          <a:stretch/>
        </p:blipFill>
        <p:spPr>
          <a:xfrm>
            <a:off x="2992381" y="3784874"/>
            <a:ext cx="3054603" cy="17053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flipV="1">
            <a:off x="-11262" y="-2"/>
            <a:ext cx="9155262" cy="6858001"/>
          </a:xfrm>
          <a:prstGeom prst="rect">
            <a:avLst/>
          </a:prstGeom>
          <a:solidFill>
            <a:srgbClr val="66006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26" y="3526120"/>
            <a:ext cx="2781575" cy="2012799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71" y="46925"/>
            <a:ext cx="2781575" cy="1939941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" y="3526120"/>
            <a:ext cx="2767835" cy="2077237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" y="46925"/>
            <a:ext cx="2767835" cy="2015228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26192" y="5841025"/>
            <a:ext cx="8680359" cy="6151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4275" tIns="37136" rIns="74275" bIns="37136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900" b="1" i="1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 building of various stakeholders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72" y="1092604"/>
            <a:ext cx="3140095" cy="2668301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0923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4FDC-A676-482E-BFF8-EF23CCA9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"/>
            <a:ext cx="9144000" cy="724695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Presentation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Outline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4FEB88-D742-436A-AF54-516246544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833469"/>
              </p:ext>
            </p:extLst>
          </p:nvPr>
        </p:nvGraphicFramePr>
        <p:xfrm>
          <a:off x="266762" y="1172586"/>
          <a:ext cx="8730921" cy="505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65060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0327" y="659489"/>
            <a:ext cx="4500256" cy="3364323"/>
          </a:xfrm>
        </p:spPr>
        <p:txBody>
          <a:bodyPr anchor="t">
            <a:normAutofit/>
          </a:bodyPr>
          <a:lstStyle/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Indian Academy of Paediatrician (IAP)</a:t>
            </a:r>
          </a:p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Indian Medical Association (IMA)</a:t>
            </a:r>
          </a:p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Indian Public Health Association (IPHA)</a:t>
            </a:r>
          </a:p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Indian Association of Preventive &amp; Social Medicine (IAPSM)</a:t>
            </a:r>
          </a:p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Indian Red Cross Society (IRCS)</a:t>
            </a:r>
          </a:p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Lions Clubs International</a:t>
            </a:r>
          </a:p>
          <a:p>
            <a:pPr lvl="1">
              <a:spcBef>
                <a:spcPts val="1101"/>
              </a:spcBef>
              <a:buFont typeface="Wingdings" panose="05000000000000000000" pitchFamily="2" charset="2"/>
              <a:buChar char="ü"/>
            </a:pPr>
            <a:r>
              <a:rPr lang="en-IN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Rotary international</a:t>
            </a:r>
          </a:p>
          <a:p>
            <a:endParaRPr lang="en-IN" sz="18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6707" y="1399796"/>
            <a:ext cx="1515618" cy="151561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http://i.ytimg.com/vi/VKSaLi9NVIs/hqdefault.jpg">
            <a:hlinkClick r:id="rId2" action="ppaction://hlinkfile"/>
            <a:extLst>
              <a:ext uri="{FF2B5EF4-FFF2-40B4-BE49-F238E27FC236}">
                <a16:creationId xmlns:a16="http://schemas.microsoft.com/office/drawing/2014/main" id="{2B8D049A-96E7-414A-97DD-8544CAD97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13744" b="-7"/>
          <a:stretch/>
        </p:blipFill>
        <p:spPr bwMode="auto">
          <a:xfrm>
            <a:off x="4090152" y="1523241"/>
            <a:ext cx="1268731" cy="1268731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385" y="-2"/>
            <a:ext cx="3589615" cy="3033347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2" descr="C:\Users\muruganr\AppData\Local\Microsoft\Windows\Temporary Internet Files\Content.Outlook\P24NREBI\IMG-20190106-WA0002.jpg">
            <a:extLst>
              <a:ext uri="{FF2B5EF4-FFF2-40B4-BE49-F238E27FC236}">
                <a16:creationId xmlns:a16="http://schemas.microsoft.com/office/drawing/2014/main" id="{467A1B43-A0A3-41E3-B2DF-9D2550A3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0" r="24064" b="-1"/>
          <a:stretch/>
        </p:blipFill>
        <p:spPr bwMode="auto">
          <a:xfrm>
            <a:off x="5698507" y="11"/>
            <a:ext cx="3445495" cy="2889216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989" y="3092620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8D54C0C9-1BCC-4CF2-829A-477D2A3406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r="12836" b="2"/>
          <a:stretch/>
        </p:blipFill>
        <p:spPr>
          <a:xfrm>
            <a:off x="4455433" y="3216064"/>
            <a:ext cx="2057400" cy="20574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603" y="4809915"/>
            <a:ext cx="3907852" cy="2057400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1" y="4398753"/>
            <a:ext cx="2857500" cy="2473542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CCE0896D-D20B-4B8C-9D06-3E68F0117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r="6793" b="-5"/>
          <a:stretch/>
        </p:blipFill>
        <p:spPr>
          <a:xfrm>
            <a:off x="6424285" y="4539681"/>
            <a:ext cx="2719717" cy="2332617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03F7B5F-CF2A-47FD-B536-32B6CA54D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5"/>
          <a:stretch/>
        </p:blipFill>
        <p:spPr bwMode="auto">
          <a:xfrm>
            <a:off x="104703" y="4284123"/>
            <a:ext cx="4272089" cy="270280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142991-69F8-4F37-A469-56609EBDFA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5"/>
          <a:stretch/>
        </p:blipFill>
        <p:spPr>
          <a:xfrm>
            <a:off x="6863197" y="3122471"/>
            <a:ext cx="1841888" cy="1257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40" y="31087"/>
            <a:ext cx="5563606" cy="407396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74275" tIns="37136" rIns="74275" bIns="37136" rtlCol="0" anchor="ctr">
            <a:spAutoFit/>
          </a:bodyPr>
          <a:lstStyle/>
          <a:p>
            <a:pPr defTabSz="457189"/>
            <a:r>
              <a:rPr lang="en-IN" sz="2400" b="1" i="1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Engaging Professional Bodies and NGOs</a:t>
            </a:r>
          </a:p>
        </p:txBody>
      </p:sp>
    </p:spTree>
    <p:extLst>
      <p:ext uri="{BB962C8B-B14F-4D97-AF65-F5344CB8AC3E}">
        <p14:creationId xmlns:p14="http://schemas.microsoft.com/office/powerpoint/2010/main" val="769382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5303"/>
            <a:ext cx="9144000" cy="575613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MR Campaign – </a:t>
            </a:r>
            <a:r>
              <a:rPr lang="en-IN" sz="3200" b="1">
                <a:solidFill>
                  <a:schemeClr val="bg1"/>
                </a:solidFill>
                <a:latin typeface="Arial Narrow" panose="020B0606020202030204" pitchFamily="34" charset="0"/>
              </a:rPr>
              <a:t>Accountability Framework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92099" y="6431407"/>
            <a:ext cx="2133600" cy="357332"/>
          </a:xfrm>
          <a:prstGeom prst="rect">
            <a:avLst/>
          </a:prstGeom>
        </p:spPr>
        <p:txBody>
          <a:bodyPr vert="horz" lIns="101472" tIns="50735" rIns="101472" bIns="50735" rtlCol="0" anchor="ctr"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1222189455"/>
              </p:ext>
            </p:extLst>
          </p:nvPr>
        </p:nvGraphicFramePr>
        <p:xfrm>
          <a:off x="34441" y="62698"/>
          <a:ext cx="9067800" cy="494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Content Placeholder 2"/>
          <p:cNvSpPr txBox="1">
            <a:spLocks/>
          </p:cNvSpPr>
          <p:nvPr/>
        </p:nvSpPr>
        <p:spPr>
          <a:xfrm>
            <a:off x="852620" y="4428036"/>
            <a:ext cx="2631989" cy="1905038"/>
          </a:xfrm>
          <a:prstGeom prst="rect">
            <a:avLst/>
          </a:prstGeom>
          <a:solidFill>
            <a:srgbClr val="00CC99"/>
          </a:solidFill>
          <a:ln w="317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103" tIns="38051" rIns="76103" bIns="38051">
            <a:spAutoFit/>
          </a:bodyPr>
          <a:lstStyle>
            <a:defPPr>
              <a:defRPr lang="en-US"/>
            </a:defPPr>
            <a:lvl1pPr lvl="0">
              <a:spcBef>
                <a:spcPct val="20000"/>
              </a:spcBef>
              <a:defRPr b="1">
                <a:solidFill>
                  <a:schemeClr val="tx1"/>
                </a:solidFill>
              </a:defRPr>
            </a:lvl1pPr>
            <a:lvl2pPr marL="618333" lvl="1" indent="-237822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State level</a:t>
            </a:r>
          </a:p>
          <a:p>
            <a:pPr marL="452427" lvl="1" indent="-269868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State Steering Committee</a:t>
            </a:r>
          </a:p>
          <a:p>
            <a:pPr marL="452427" lvl="1" indent="-269868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State Operations Group</a:t>
            </a:r>
          </a:p>
          <a:p>
            <a:pPr marL="452427" lvl="1" indent="-269868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State Task Force on Immunization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5246" y="3838953"/>
            <a:ext cx="8390457" cy="472210"/>
          </a:xfrm>
          <a:prstGeom prst="rect">
            <a:avLst/>
          </a:prstGeom>
          <a:solidFill>
            <a:srgbClr val="00CC99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103" tIns="38051" rIns="76103" bIns="38051" rtlCol="0">
            <a:spAutoFit/>
          </a:bodyPr>
          <a:lstStyle/>
          <a:p>
            <a:pPr algn="ctr"/>
            <a:r>
              <a:rPr lang="en-US" sz="2569" b="1" dirty="0">
                <a:solidFill>
                  <a:schemeClr val="bg1"/>
                </a:solidFill>
              </a:rPr>
              <a:t>State, District and Sub-districts Level Overview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64554" y="4428036"/>
            <a:ext cx="2771572" cy="1960438"/>
          </a:xfrm>
          <a:prstGeom prst="rect">
            <a:avLst/>
          </a:prstGeom>
          <a:solidFill>
            <a:srgbClr val="00CC99"/>
          </a:solidFill>
          <a:ln w="317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103" tIns="38051" rIns="76103" bIns="38051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District / Sub-district level</a:t>
            </a:r>
          </a:p>
          <a:p>
            <a:pPr marL="452427" lvl="1" indent="-269868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District Task Force on Immunization</a:t>
            </a:r>
          </a:p>
          <a:p>
            <a:pPr marL="452427" lvl="1" indent="-269868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District Operation Group</a:t>
            </a:r>
          </a:p>
          <a:p>
            <a:pPr marL="452427" lvl="1" indent="-269868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Block task force</a:t>
            </a:r>
          </a:p>
          <a:p>
            <a:pPr marL="452427" lvl="1" indent="-269868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Urban task force</a:t>
            </a:r>
          </a:p>
        </p:txBody>
      </p:sp>
    </p:spTree>
    <p:extLst>
      <p:ext uri="{BB962C8B-B14F-4D97-AF65-F5344CB8AC3E}">
        <p14:creationId xmlns:p14="http://schemas.microsoft.com/office/powerpoint/2010/main" val="377809707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2721587"/>
            <a:ext cx="9143999" cy="135575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School Engagement : </a:t>
            </a:r>
            <a:b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Sensitization of Students</a:t>
            </a:r>
          </a:p>
        </p:txBody>
      </p:sp>
      <p:pic>
        <p:nvPicPr>
          <p:cNvPr id="26633" name="Picture 9" descr="C:\Users\who\Desktop\Ricoh BLR\Photos\MR campiagn\IMG-20170203-WA00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6" r="3" b="12421"/>
          <a:stretch/>
        </p:blipFill>
        <p:spPr bwMode="auto">
          <a:xfrm>
            <a:off x="2736989" y="14"/>
            <a:ext cx="640701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who\Desktop\Ricoh BLR\Photos\MR campiagn\IMG-20170202-WA01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r="6292" b="2"/>
          <a:stretch/>
        </p:blipFill>
        <p:spPr bwMode="auto">
          <a:xfrm>
            <a:off x="20" y="-6956"/>
            <a:ext cx="3356335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7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627" name="Picture 2" descr="C:\Users\who\Desktop\Ricoh BLR\Photos\MR campiagn\IMG-20170202-WA00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2" r="-2" b="25960"/>
          <a:stretch/>
        </p:blipFill>
        <p:spPr bwMode="auto">
          <a:xfrm>
            <a:off x="20" y="4682840"/>
            <a:ext cx="6422512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72933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736988" y="2451267"/>
            <a:ext cx="6422512" cy="1355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3400" b="1">
                <a:solidFill>
                  <a:schemeClr val="bg1"/>
                </a:solidFill>
                <a:latin typeface="+mj-lt"/>
              </a:defRPr>
            </a:lvl1pPr>
          </a:lstStyle>
          <a:p>
            <a:pPr algn="l" defTabSz="914377">
              <a:lnSpc>
                <a:spcPct val="90000"/>
              </a:lnSpc>
              <a:spcAft>
                <a:spcPts val="600"/>
              </a:spcAft>
            </a:pPr>
            <a:r>
              <a:rPr lang="en-US" altLang="en-US" sz="3300" dirty="0">
                <a:latin typeface="Arial Narrow" panose="020B0606020202030204" pitchFamily="34" charset="0"/>
                <a:ea typeface="+mj-ea"/>
                <a:cs typeface="+mj-cs"/>
              </a:rPr>
              <a:t>Enhancing Student Participation:  </a:t>
            </a:r>
          </a:p>
          <a:p>
            <a:pPr algn="l" defTabSz="914377">
              <a:lnSpc>
                <a:spcPct val="90000"/>
              </a:lnSpc>
              <a:spcAft>
                <a:spcPts val="600"/>
              </a:spcAft>
            </a:pPr>
            <a:r>
              <a:rPr lang="en-US" altLang="en-US" sz="3300" i="1" dirty="0">
                <a:latin typeface="Arial Narrow" panose="020B0606020202030204" pitchFamily="34" charset="0"/>
                <a:ea typeface="+mj-ea"/>
                <a:cs typeface="+mj-cs"/>
              </a:rPr>
              <a:t>Competitions amongst students</a:t>
            </a:r>
          </a:p>
        </p:txBody>
      </p:sp>
      <p:pic>
        <p:nvPicPr>
          <p:cNvPr id="28680" name="Picture 8" descr="A close up of text on a white background&#10;&#10;Description generated with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3" b="25542"/>
          <a:stretch/>
        </p:blipFill>
        <p:spPr bwMode="auto">
          <a:xfrm>
            <a:off x="2736989" y="5"/>
            <a:ext cx="6407012" cy="213047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b="37336"/>
          <a:stretch/>
        </p:blipFill>
        <p:spPr bwMode="auto">
          <a:xfrm>
            <a:off x="20" y="-6955"/>
            <a:ext cx="3356335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5" r="2" b="9617"/>
          <a:stretch/>
        </p:blipFill>
        <p:spPr bwMode="auto">
          <a:xfrm>
            <a:off x="23" y="2279769"/>
            <a:ext cx="2613191" cy="22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A close up of text on a white background&#10;&#10;Description generated with high confide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8" b="31147"/>
          <a:stretch/>
        </p:blipFill>
        <p:spPr bwMode="auto">
          <a:xfrm>
            <a:off x="5787648" y="4683320"/>
            <a:ext cx="3356355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r="-2" b="37451"/>
          <a:stretch/>
        </p:blipFill>
        <p:spPr bwMode="auto">
          <a:xfrm>
            <a:off x="20" y="4682839"/>
            <a:ext cx="6422512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20987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0" y="4776955"/>
            <a:ext cx="9008077" cy="1317643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44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Developing Parent’s trust: </a:t>
            </a:r>
          </a:p>
          <a:p>
            <a:pPr>
              <a:spcAft>
                <a:spcPts val="600"/>
              </a:spcAft>
            </a:pPr>
            <a:r>
              <a:rPr lang="en-US" altLang="en-US" sz="44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Parent-Teacher’s meeting</a:t>
            </a:r>
          </a:p>
        </p:txBody>
      </p:sp>
      <p:pic>
        <p:nvPicPr>
          <p:cNvPr id="25602" name="Picture 2" descr="A group of people standing in front of a building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4" r="19532" b="2"/>
          <a:stretch/>
        </p:blipFill>
        <p:spPr bwMode="auto">
          <a:xfrm>
            <a:off x="21" y="11"/>
            <a:ext cx="3044932" cy="42428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group of people sitting at a table in front of a crowd&#10;&#10;Description generated with very high confidence">
            <a:extLst>
              <a:ext uri="{FF2B5EF4-FFF2-40B4-BE49-F238E27FC236}">
                <a16:creationId xmlns:a16="http://schemas.microsoft.com/office/drawing/2014/main" id="{07342A1C-D0A1-453C-94AC-8C5B5DE19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6" r="26540" b="2"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</p:spPr>
      </p:pic>
      <p:pic>
        <p:nvPicPr>
          <p:cNvPr id="2" name="Picture 1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9F0D1728-2D03-4087-9C71-55D532541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7" r="30489" b="2"/>
          <a:stretch/>
        </p:blipFill>
        <p:spPr>
          <a:xfrm>
            <a:off x="6099048" y="11"/>
            <a:ext cx="3044952" cy="4242807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718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37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457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b="24704"/>
          <a:stretch/>
        </p:blipFill>
        <p:spPr>
          <a:xfrm>
            <a:off x="3133911" y="1798319"/>
            <a:ext cx="2872337" cy="240509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 cstate="print"/>
          <a:srcRect b="17279"/>
          <a:stretch/>
        </p:blipFill>
        <p:spPr>
          <a:xfrm>
            <a:off x="3078501" y="4259205"/>
            <a:ext cx="6003603" cy="259879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7"/>
          <a:stretch/>
        </p:blipFill>
        <p:spPr>
          <a:xfrm>
            <a:off x="6006245" y="1798316"/>
            <a:ext cx="3076384" cy="240509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>
            <a:hlinkClick r:id="rId8" action="ppaction://hlinkfile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20843" b="25000"/>
          <a:stretch/>
        </p:blipFill>
        <p:spPr bwMode="auto">
          <a:xfrm>
            <a:off x="61899" y="1798317"/>
            <a:ext cx="3002512" cy="505968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1898" y="18828"/>
            <a:ext cx="90821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</a:rPr>
              <a:t>Engaging Religious Leaders</a:t>
            </a:r>
          </a:p>
          <a:p>
            <a:pPr algn="ctr">
              <a:lnSpc>
                <a:spcPts val="4000"/>
              </a:lnSpc>
            </a:pPr>
            <a:endParaRPr lang="en-US" sz="4000" b="1" i="1" dirty="0">
              <a:solidFill>
                <a:schemeClr val="bg1"/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3600" b="1" i="1" dirty="0">
                <a:solidFill>
                  <a:schemeClr val="bg1"/>
                </a:solidFill>
              </a:rPr>
              <a:t>Address community concerns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4" name="Pentagon 23"/>
          <p:cNvSpPr/>
          <p:nvPr/>
        </p:nvSpPr>
        <p:spPr>
          <a:xfrm flipV="1">
            <a:off x="1916729" y="788717"/>
            <a:ext cx="5372437" cy="45719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1251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4" name="Rectangle 14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38229" y="4577977"/>
            <a:ext cx="8612203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0883C008-6A2D-43C7-BD0F-644C6331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95" y="4705022"/>
            <a:ext cx="8119248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3500" b="1" dirty="0">
                <a:solidFill>
                  <a:srgbClr val="FFFFFF"/>
                </a:solidFill>
              </a:rPr>
              <a:t>Community Participation</a:t>
            </a:r>
          </a:p>
        </p:txBody>
      </p:sp>
      <p:pic>
        <p:nvPicPr>
          <p:cNvPr id="33797" name="Picture 5" descr="C:\Users\WHONPSP3\Desktop\MR campaign UP\PIX MR\IMG-20181114-WA0131.jpg">
            <a:extLst>
              <a:ext uri="{FF2B5EF4-FFF2-40B4-BE49-F238E27FC236}">
                <a16:creationId xmlns:a16="http://schemas.microsoft.com/office/drawing/2014/main" id="{68F5CD1B-C480-425A-B2A9-CD3A69CBC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r="3" b="6153"/>
          <a:stretch/>
        </p:blipFill>
        <p:spPr bwMode="auto">
          <a:xfrm>
            <a:off x="230880" y="321736"/>
            <a:ext cx="2845104" cy="2010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WHONPSP3\Desktop\MR campaign UP\PIX MR\IMG-20181113-WA0050.jpg">
            <a:extLst>
              <a:ext uri="{FF2B5EF4-FFF2-40B4-BE49-F238E27FC236}">
                <a16:creationId xmlns:a16="http://schemas.microsoft.com/office/drawing/2014/main" id="{1755F258-4237-47A5-837D-289D3147B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5873"/>
          <a:stretch/>
        </p:blipFill>
        <p:spPr bwMode="auto">
          <a:xfrm>
            <a:off x="3146222" y="321739"/>
            <a:ext cx="2848177" cy="2010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WHONPSP3\Desktop\MR campaign UP\PIX MR\IMG-20181102-WA0184.jpg">
            <a:extLst>
              <a:ext uri="{FF2B5EF4-FFF2-40B4-BE49-F238E27FC236}">
                <a16:creationId xmlns:a16="http://schemas.microsoft.com/office/drawing/2014/main" id="{9C9BCD32-606A-4BE0-8466-85B7C0F55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r="23978" b="1"/>
          <a:stretch/>
        </p:blipFill>
        <p:spPr bwMode="auto">
          <a:xfrm>
            <a:off x="6064632" y="321735"/>
            <a:ext cx="2848488" cy="2010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:\Users\WHONPSP3\Desktop\MR campaign UP\PIX MR\IMG-20181114-WA0026.jpg">
            <a:extLst>
              <a:ext uri="{FF2B5EF4-FFF2-40B4-BE49-F238E27FC236}">
                <a16:creationId xmlns:a16="http://schemas.microsoft.com/office/drawing/2014/main" id="{2C8763DD-FB0D-4C62-B8C8-C66624076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10125" b="2"/>
          <a:stretch/>
        </p:blipFill>
        <p:spPr bwMode="auto">
          <a:xfrm>
            <a:off x="230882" y="2423727"/>
            <a:ext cx="2846071" cy="2010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WHONPSP3\Desktop\MR campaign UP\PIX MR\IMG-20181113-WA0072.jpg">
            <a:extLst>
              <a:ext uri="{FF2B5EF4-FFF2-40B4-BE49-F238E27FC236}">
                <a16:creationId xmlns:a16="http://schemas.microsoft.com/office/drawing/2014/main" id="{D8AE796F-F833-48C9-94D3-4ABD3A10A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" r="-2" b="3361"/>
          <a:stretch/>
        </p:blipFill>
        <p:spPr bwMode="auto">
          <a:xfrm>
            <a:off x="3142636" y="2422095"/>
            <a:ext cx="2846071" cy="20138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C:\Users\WHONPSP3\Desktop\MR campaign UP\PIX MR\IMG-20181115-WA0339.jpg">
            <a:extLst>
              <a:ext uri="{FF2B5EF4-FFF2-40B4-BE49-F238E27FC236}">
                <a16:creationId xmlns:a16="http://schemas.microsoft.com/office/drawing/2014/main" id="{314667CA-A73F-40FA-B454-3FC2754CB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r="25615" b="2"/>
          <a:stretch/>
        </p:blipFill>
        <p:spPr bwMode="auto">
          <a:xfrm>
            <a:off x="6070047" y="2422100"/>
            <a:ext cx="2846071" cy="2010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805" name="Straight Connector 14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5972" y="5694097"/>
            <a:ext cx="6858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Slide Number Placeholder 2">
            <a:extLst>
              <a:ext uri="{FF2B5EF4-FFF2-40B4-BE49-F238E27FC236}">
                <a16:creationId xmlns:a16="http://schemas.microsoft.com/office/drawing/2014/main" id="{3A7259E9-AF51-4A38-9BF7-5E625D84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93029" y="6536267"/>
            <a:ext cx="2057400" cy="3069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Aft>
                <a:spcPts val="600"/>
              </a:spcAft>
            </a:pPr>
            <a:fld id="{62A346DB-55E5-41E8-BDE7-8E807E13C280}" type="slidenum">
              <a:rPr lang="en-US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pPr defTabSz="914377" eaLnBrk="1" hangingPunct="1">
                <a:spcAft>
                  <a:spcPts val="600"/>
                </a:spcAft>
              </a:pPr>
              <a:t>26</a:t>
            </a:fld>
            <a:endParaRPr lang="en-US" altLang="en-US" sz="10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1211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DBAF6D7-EBA7-4760-A64B-FD7E82C5DC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195641" y="4578351"/>
            <a:ext cx="5654675" cy="19002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BB080-C0AD-47C7-AAFB-7A8E3986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26" y="4741863"/>
            <a:ext cx="4114800" cy="862012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en-US" sz="2700" b="1" dirty="0">
                <a:solidFill>
                  <a:schemeClr val="bg1"/>
                </a:solidFill>
                <a:latin typeface="+mn-lt"/>
              </a:rPr>
              <a:t>Advocacy activities in schools and community </a:t>
            </a:r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77850AB4-96C0-4099-9FF0-6E394738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r="-6" b="-6"/>
          <a:stretch>
            <a:fillRect/>
          </a:stretch>
        </p:blipFill>
        <p:spPr bwMode="auto">
          <a:xfrm>
            <a:off x="9799" y="52787"/>
            <a:ext cx="2847975" cy="2009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57" name="Picture 8">
            <a:extLst>
              <a:ext uri="{FF2B5EF4-FFF2-40B4-BE49-F238E27FC236}">
                <a16:creationId xmlns:a16="http://schemas.microsoft.com/office/drawing/2014/main" id="{5FB807C4-A028-469E-A04A-362D929A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r="-5" b="-5"/>
          <a:stretch>
            <a:fillRect/>
          </a:stretch>
        </p:blipFill>
        <p:spPr bwMode="auto">
          <a:xfrm>
            <a:off x="9797" y="2133598"/>
            <a:ext cx="2846388" cy="2014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58" name="Picture 9">
            <a:extLst>
              <a:ext uri="{FF2B5EF4-FFF2-40B4-BE49-F238E27FC236}">
                <a16:creationId xmlns:a16="http://schemas.microsoft.com/office/drawing/2014/main" id="{94D9556F-681C-4387-83F0-3F4948206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-3" b="-3"/>
          <a:stretch>
            <a:fillRect/>
          </a:stretch>
        </p:blipFill>
        <p:spPr bwMode="auto">
          <a:xfrm>
            <a:off x="7013575" y="-23019"/>
            <a:ext cx="2120629" cy="4171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394B02-8723-4A02-8893-0DA0C54559D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540125" y="5694363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0" name="Picture 4">
            <a:extLst>
              <a:ext uri="{FF2B5EF4-FFF2-40B4-BE49-F238E27FC236}">
                <a16:creationId xmlns:a16="http://schemas.microsoft.com/office/drawing/2014/main" id="{9F802ADB-523B-4593-A941-754FD5DEE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-2" b="-2"/>
          <a:stretch>
            <a:fillRect/>
          </a:stretch>
        </p:blipFill>
        <p:spPr bwMode="auto">
          <a:xfrm>
            <a:off x="83468" y="4537870"/>
            <a:ext cx="2835947" cy="2132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61" name="Picture 12">
            <a:extLst>
              <a:ext uri="{FF2B5EF4-FFF2-40B4-BE49-F238E27FC236}">
                <a16:creationId xmlns:a16="http://schemas.microsoft.com/office/drawing/2014/main" id="{D993D382-0C67-402C-9B65-D444674C3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-23018"/>
            <a:ext cx="4103688" cy="417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38608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WHONPSP3\Desktop\MR campaign UP\PIX MR\IMG-20181104-WA0089.jpg">
            <a:extLst>
              <a:ext uri="{FF2B5EF4-FFF2-40B4-BE49-F238E27FC236}">
                <a16:creationId xmlns:a16="http://schemas.microsoft.com/office/drawing/2014/main" id="{834B89D4-A18F-4205-BB0A-2D401037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20837"/>
          <a:stretch>
            <a:fillRect/>
          </a:stretch>
        </p:blipFill>
        <p:spPr bwMode="auto">
          <a:xfrm>
            <a:off x="32214" y="-1"/>
            <a:ext cx="2967033" cy="2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3B1586E2-EE4F-4F86-B7FA-2CB68405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34" y="4074"/>
            <a:ext cx="2828587" cy="223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3F852724-3ACE-47B2-8A9D-A87A768A012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65828" y="0"/>
            <a:ext cx="3178175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416" name="Title 1">
            <a:extLst>
              <a:ext uri="{FF2B5EF4-FFF2-40B4-BE49-F238E27FC236}">
                <a16:creationId xmlns:a16="http://schemas.microsoft.com/office/drawing/2014/main" id="{1735C667-1C20-45AE-A938-4CC289D2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039" y="-1"/>
            <a:ext cx="3128962" cy="6857999"/>
          </a:xfrm>
          <a:solidFill>
            <a:srgbClr val="660066"/>
          </a:solidFill>
        </p:spPr>
        <p:txBody>
          <a:bodyPr anchor="ctr">
            <a:normAutofit/>
          </a:bodyPr>
          <a:lstStyle/>
          <a:p>
            <a:pPr marL="92072" indent="-92072"/>
            <a:r>
              <a:rPr lang="en-US" altLang="en-US" sz="4800" dirty="0">
                <a:solidFill>
                  <a:srgbClr val="FFFFFF"/>
                </a:solidFill>
                <a:latin typeface="Arial Narrow" panose="020B0606020202030204" pitchFamily="34" charset="0"/>
              </a:rPr>
              <a:t>      Enhancing reach:</a:t>
            </a:r>
            <a:br>
              <a:rPr lang="en-US" altLang="en-US" sz="48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br>
              <a:rPr lang="en-US" altLang="en-US" sz="48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altLang="en-US" sz="5400" b="1" dirty="0">
                <a:solidFill>
                  <a:srgbClr val="FFFF00"/>
                </a:solidFill>
                <a:latin typeface="Arial Narrow" panose="020B0606020202030204" pitchFamily="34" charset="0"/>
              </a:rPr>
              <a:t>Social Media campaign</a:t>
            </a:r>
            <a:endParaRPr lang="en-US" altLang="en-US" sz="48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71C643C-AA71-4E50-B799-63E06A05BBE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2" y="2286000"/>
            <a:ext cx="6015039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E5D2014-B0AF-4791-BF2C-A264AFB98C4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0" y="4572000"/>
            <a:ext cx="6084888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3A331956-5C76-454F-AC80-548741FEAA8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048000" y="0"/>
            <a:ext cx="0" cy="685800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1C2F62A-55B3-441D-A2F1-2641652693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15039" y="2"/>
            <a:ext cx="0" cy="223996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Image result for illustration on iec materials on Immunization">
            <a:extLst>
              <a:ext uri="{FF2B5EF4-FFF2-40B4-BE49-F238E27FC236}">
                <a16:creationId xmlns:a16="http://schemas.microsoft.com/office/drawing/2014/main" id="{BB7BC67B-D93C-457F-9B01-5FDC85FB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43" y="4771079"/>
            <a:ext cx="2680844" cy="19979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Image result for illustration on iec materials on Immunization">
            <a:extLst>
              <a:ext uri="{FF2B5EF4-FFF2-40B4-BE49-F238E27FC236}">
                <a16:creationId xmlns:a16="http://schemas.microsoft.com/office/drawing/2014/main" id="{D1554989-F7A6-4320-9B6C-DE4110C8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" y="4706971"/>
            <a:ext cx="2926547" cy="201310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A9B889-4C1D-478A-BE36-0172F97ED252}"/>
              </a:ext>
            </a:extLst>
          </p:cNvPr>
          <p:cNvSpPr txBox="1"/>
          <p:nvPr/>
        </p:nvSpPr>
        <p:spPr>
          <a:xfrm flipV="1">
            <a:off x="3" y="2384286"/>
            <a:ext cx="6015039" cy="2141667"/>
          </a:xfrm>
          <a:prstGeom prst="rect">
            <a:avLst/>
          </a:prstGeom>
          <a:solidFill>
            <a:schemeClr val="accent1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vert="horz" wrap="square" lIns="94907" tIns="47455" rIns="94907" bIns="47455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42975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None/>
              <a:defRPr sz="4400" b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F179EF-5521-4030-A494-B83036E63ED5}"/>
              </a:ext>
            </a:extLst>
          </p:cNvPr>
          <p:cNvSpPr/>
          <p:nvPr/>
        </p:nvSpPr>
        <p:spPr>
          <a:xfrm>
            <a:off x="-73819" y="2374932"/>
            <a:ext cx="60150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400" b="1" dirty="0"/>
              <a:t>Pradeep </a:t>
            </a:r>
            <a:r>
              <a:rPr lang="en-US" sz="1400" b="1" dirty="0" err="1"/>
              <a:t>Haldar</a:t>
            </a:r>
            <a:r>
              <a:rPr lang="en-US" sz="1400" b="1" dirty="0"/>
              <a:t>, Deputy Commissioner Immunization, speaks about the safety of the vaccine and that it has been in use since years.</a:t>
            </a:r>
            <a:r>
              <a:rPr lang="en-US" sz="1400" b="1" dirty="0">
                <a:hlinkClick r:id="rId6"/>
              </a:rPr>
              <a:t>    </a:t>
            </a:r>
            <a:r>
              <a:rPr lang="en-US" sz="1400" dirty="0">
                <a:solidFill>
                  <a:srgbClr val="FF0000"/>
                </a:solidFill>
                <a:hlinkClick r:id="rId6"/>
              </a:rPr>
              <a:t>https://www.youtube.com/watch?v=SuvbeTlLKQI&amp;feature=youtu.be</a:t>
            </a:r>
            <a:endParaRPr lang="en-US" sz="1400" dirty="0">
              <a:solidFill>
                <a:srgbClr val="FF0000"/>
              </a:solidFill>
            </a:endParaRPr>
          </a:p>
          <a:p>
            <a:pPr marL="285744" indent="-285744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FF0000"/>
              </a:solidFill>
            </a:endParaRPr>
          </a:p>
          <a:p>
            <a:pPr marL="285744" indent="-285744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400" b="1" dirty="0" err="1"/>
              <a:t>Anupam</a:t>
            </a:r>
            <a:r>
              <a:rPr lang="en-US" sz="1400" b="1" dirty="0"/>
              <a:t> </a:t>
            </a:r>
            <a:r>
              <a:rPr lang="en-US" sz="1400" b="1" dirty="0" err="1"/>
              <a:t>Sachdeva</a:t>
            </a:r>
            <a:r>
              <a:rPr lang="en-US" sz="1400" b="1" dirty="0"/>
              <a:t>, President, IAP, speak about the </a:t>
            </a:r>
            <a:r>
              <a:rPr lang="en-US" sz="1400" b="1" dirty="0" err="1"/>
              <a:t>targetted</a:t>
            </a:r>
            <a:r>
              <a:rPr lang="en-US" sz="1400" b="1" dirty="0"/>
              <a:t> age group of the MR vaccine and the arrangements made by the Government in schools and health </a:t>
            </a:r>
            <a:r>
              <a:rPr lang="en-US" sz="1400" b="1" dirty="0" err="1"/>
              <a:t>centres</a:t>
            </a:r>
            <a:r>
              <a:rPr lang="en-US" sz="1400" b="1" dirty="0"/>
              <a:t> to provide vaccination to the children.</a:t>
            </a:r>
            <a:r>
              <a:rPr lang="en-US" sz="1400" b="1" dirty="0">
                <a:hlinkClick r:id="rId7"/>
              </a:rPr>
              <a:t> </a:t>
            </a:r>
            <a:r>
              <a:rPr lang="en-US" sz="1400" dirty="0">
                <a:hlinkClick r:id="rId7"/>
              </a:rPr>
              <a:t>https://www.youtube.com/watch?v=VKSaLi9NVIs&amp;feature=youtu.be</a:t>
            </a:r>
            <a:endParaRPr lang="en-US" sz="1400" dirty="0"/>
          </a:p>
          <a:p>
            <a:pPr marL="285744" indent="-285744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655057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-8095" y="1844827"/>
            <a:ext cx="9148928" cy="4248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7" y="1225689"/>
            <a:ext cx="9148928" cy="5016758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endParaRPr lang="en-US" sz="4000" b="1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2" action="ppaction://hlinkfile"/>
              </a:rPr>
              <a:t>Age group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3" action="ppaction://hlinkfile"/>
              </a:rPr>
              <a:t>Vaccination sites 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4" action="ppaction://hlinkfile"/>
              </a:rPr>
              <a:t>Double Protection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5" action="ppaction://hlinkfile"/>
              </a:rPr>
              <a:t>Break the chain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6" action="ppaction://hlinkfile"/>
              </a:rPr>
              <a:t>Vaccine efficacy &amp; safety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7" action="ppaction://hlinkfile"/>
              </a:rPr>
              <a:t>One syringe One Child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3" action="ppaction://hlinkfile"/>
              </a:rPr>
              <a:t>Additional dose 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8" action="ppaction://hlinkfile"/>
              </a:rPr>
              <a:t>No link to infertility 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9" action="ppaction://hlinkfile"/>
              </a:rPr>
              <a:t>No adverse reactions</a:t>
            </a:r>
            <a:endParaRPr lang="en-US" sz="2400" dirty="0"/>
          </a:p>
          <a:p>
            <a:pPr marL="971526" lvl="1" indent="-514338">
              <a:buFont typeface="+mj-lt"/>
              <a:buAutoNum type="arabicPeriod"/>
            </a:pPr>
            <a:r>
              <a:rPr lang="en-US" sz="2400" dirty="0">
                <a:hlinkClick r:id="rId10" action="ppaction://hlinkfile"/>
              </a:rPr>
              <a:t>Global scenario</a:t>
            </a:r>
            <a:endParaRPr lang="en-US" sz="2400" dirty="0"/>
          </a:p>
          <a:p>
            <a:r>
              <a:rPr lang="en-US" sz="4000" b="1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3F9EDD-1A16-47E6-9EAD-220A74F068F4}"/>
              </a:ext>
            </a:extLst>
          </p:cNvPr>
          <p:cNvSpPr/>
          <p:nvPr/>
        </p:nvSpPr>
        <p:spPr>
          <a:xfrm>
            <a:off x="137756" y="246221"/>
            <a:ext cx="864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Factoid Videos and WhatsApp messages</a:t>
            </a:r>
          </a:p>
        </p:txBody>
      </p:sp>
    </p:spTree>
    <p:extLst>
      <p:ext uri="{BB962C8B-B14F-4D97-AF65-F5344CB8AC3E}">
        <p14:creationId xmlns:p14="http://schemas.microsoft.com/office/powerpoint/2010/main" val="340598156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31BF945-EBF1-49A5-84B9-C84CBB911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19" r="1" b="1"/>
          <a:stretch/>
        </p:blipFill>
        <p:spPr>
          <a:xfrm>
            <a:off x="76204" y="3429000"/>
            <a:ext cx="2308647" cy="3177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World Health Assembly plenary with delega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8528" y="927627"/>
            <a:ext cx="2640579" cy="2364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6"/>
            <a:ext cx="9144001" cy="708983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JM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Measles and Rubella - Global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4" y="927627"/>
            <a:ext cx="6172199" cy="2364213"/>
          </a:xfrm>
          <a:solidFill>
            <a:srgbClr val="F7FECE"/>
          </a:solidFill>
          <a:ln w="28575">
            <a:solidFill>
              <a:srgbClr val="660066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chemeClr val="bg1"/>
                </a:solidFill>
                <a:highlight>
                  <a:srgbClr val="660066"/>
                </a:highlight>
                <a:latin typeface="Arial Narrow" panose="020B0606020202030204" pitchFamily="34" charset="0"/>
              </a:rPr>
              <a:t>Global: World Health Assembly, 2010</a:t>
            </a:r>
          </a:p>
          <a:p>
            <a:pPr>
              <a:buNone/>
            </a:pPr>
            <a:r>
              <a:rPr lang="en-US" sz="2400" dirty="0">
                <a:latin typeface="Arial Narrow" panose="020B0606020202030204" pitchFamily="34" charset="0"/>
              </a:rPr>
              <a:t>By 2015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  (</a:t>
            </a:r>
            <a:r>
              <a:rPr 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3 key milestones)</a:t>
            </a:r>
            <a:endParaRPr lang="en-US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513230" indent="-457189">
              <a:buFont typeface="+mj-lt"/>
              <a:buAutoNum type="arabicPeriod"/>
            </a:pPr>
            <a:r>
              <a:rPr lang="en-US" sz="2000" dirty="0">
                <a:latin typeface="Arial Narrow" panose="020B0606020202030204" pitchFamily="34" charset="0"/>
              </a:rPr>
              <a:t>Coverage with first dose of a measles containing vaccine (MCV1) ≥ 90% national &amp; ≥ 80%  in every district</a:t>
            </a:r>
          </a:p>
          <a:p>
            <a:pPr marL="513654" indent="-457189">
              <a:buFont typeface="+mj-lt"/>
              <a:buAutoNum type="arabicPeriod"/>
            </a:pPr>
            <a:r>
              <a:rPr lang="en-US" sz="2000" dirty="0">
                <a:latin typeface="Arial Narrow" panose="020B0606020202030204" pitchFamily="34" charset="0"/>
              </a:rPr>
              <a:t>Measles reported incidence &lt;5 cases/million </a:t>
            </a:r>
            <a:r>
              <a:rPr lang="en-US" sz="2000" dirty="0" err="1">
                <a:latin typeface="Arial Narrow" panose="020B0606020202030204" pitchFamily="34" charset="0"/>
              </a:rPr>
              <a:t>popn</a:t>
            </a:r>
            <a:r>
              <a:rPr lang="en-US" sz="2000" dirty="0">
                <a:latin typeface="Arial Narrow" panose="020B0606020202030204" pitchFamily="34" charset="0"/>
              </a:rPr>
              <a:t>.</a:t>
            </a:r>
          </a:p>
          <a:p>
            <a:pPr marL="513654" indent="-457189">
              <a:buFont typeface="+mj-lt"/>
              <a:buAutoNum type="arabicPeriod"/>
            </a:pPr>
            <a:r>
              <a:rPr lang="en-US" sz="2000" dirty="0">
                <a:latin typeface="Arial Narrow" panose="020B0606020202030204" pitchFamily="34" charset="0"/>
              </a:rPr>
              <a:t>Measles mortality reduction of 95% vs. 2000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3420" y="3291840"/>
            <a:ext cx="6614376" cy="3314373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C00000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/>
            <a:r>
              <a:rPr lang="en-US" altLang="en-US" dirty="0">
                <a:solidFill>
                  <a:schemeClr val="bg1"/>
                </a:solidFill>
                <a:highlight>
                  <a:srgbClr val="660066"/>
                </a:highlight>
                <a:latin typeface="Arial Narrow" panose="020B0606020202030204" pitchFamily="34" charset="0"/>
              </a:rPr>
              <a:t>September 2013:</a:t>
            </a:r>
            <a:r>
              <a:rPr lang="en-US" altLang="en-US" dirty="0"/>
              <a:t> </a:t>
            </a:r>
            <a:r>
              <a:rPr lang="en-US" altLang="en-US" sz="2200" b="0" dirty="0">
                <a:solidFill>
                  <a:schemeClr val="tx1"/>
                </a:solidFill>
                <a:latin typeface="Arial Narrow" panose="020B0606020202030204" pitchFamily="34" charset="0"/>
              </a:rPr>
              <a:t>South-East Asia Region Countries adopted the goal of Measles elimination &amp; Rubella/ Congenital Rubella Syndrome (CRS) control by 2020 </a:t>
            </a:r>
          </a:p>
          <a:p>
            <a:endParaRPr lang="en-US" altLang="en-US" sz="4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/>
            <a:r>
              <a:rPr lang="en-US" altLang="en-US" sz="2200" b="0" dirty="0">
                <a:solidFill>
                  <a:schemeClr val="tx1"/>
                </a:solidFill>
                <a:latin typeface="Arial Narrow" panose="020B0606020202030204" pitchFamily="34" charset="0"/>
              </a:rPr>
              <a:t>Measles elimination and Rubella/CRS control is one of the 8 goals of the South-East Asia Regional Vaccine Action Plan: 2016-2020</a:t>
            </a:r>
          </a:p>
          <a:p>
            <a:pPr marL="0" indent="0"/>
            <a:endParaRPr lang="en-US" altLang="en-US" sz="22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/>
            <a:r>
              <a:rPr lang="en-US" altLang="en-US" dirty="0">
                <a:solidFill>
                  <a:schemeClr val="bg1"/>
                </a:solidFill>
                <a:highlight>
                  <a:srgbClr val="660066"/>
                </a:highlight>
                <a:latin typeface="Arial Narrow" panose="020B0606020202030204" pitchFamily="34" charset="0"/>
              </a:rPr>
              <a:t>September 2019:</a:t>
            </a:r>
            <a:r>
              <a:rPr lang="en-US" altLang="en-US" dirty="0"/>
              <a:t> </a:t>
            </a:r>
            <a:r>
              <a:rPr lang="en-US" altLang="en-US" b="0" dirty="0">
                <a:solidFill>
                  <a:schemeClr val="tx1"/>
                </a:solidFill>
                <a:latin typeface="Arial Narrow" panose="020B0606020202030204" pitchFamily="34" charset="0"/>
              </a:rPr>
              <a:t>Measles elimination &amp; Rubella/ Congenital Rubella Syndrome (CRS) elimination by 2023 </a:t>
            </a:r>
            <a:endParaRPr lang="en-US" altLang="en-US" sz="22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766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22 at 2.23.02 AM.png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 r="17447" b="10184"/>
          <a:stretch/>
        </p:blipFill>
        <p:spPr>
          <a:xfrm>
            <a:off x="5080962" y="3391640"/>
            <a:ext cx="3955537" cy="268259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 descr="Screen Shot 2017-10-22 at 2.22.32 AM.png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8761" r="14459" b="9050"/>
          <a:stretch/>
        </p:blipFill>
        <p:spPr>
          <a:xfrm>
            <a:off x="4683636" y="231491"/>
            <a:ext cx="4208847" cy="291014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 descr="Screen Shot 2017-10-22 at 2.21.13 AM.png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9219" r="3168" b="11059"/>
          <a:stretch/>
        </p:blipFill>
        <p:spPr>
          <a:xfrm>
            <a:off x="107506" y="3391640"/>
            <a:ext cx="4816427" cy="268259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07505" y="567917"/>
            <a:ext cx="520073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Celebrity endorsement:</a:t>
            </a:r>
          </a:p>
          <a:p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TV spots </a:t>
            </a:r>
            <a:r>
              <a:rPr lang="mr-IN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–</a:t>
            </a:r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n-US" sz="3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/>
              </a:rPr>
              <a:t>Amitabh </a:t>
            </a:r>
            <a:r>
              <a:rPr lang="en-US" sz="37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/>
              </a:rPr>
              <a:t>Bachchan</a:t>
            </a:r>
            <a:r>
              <a:rPr lang="en-US" sz="3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/>
              </a:rPr>
              <a:t> </a:t>
            </a:r>
            <a:endParaRPr lang="en-US" sz="37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1457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1367-A537-4265-A621-1055FBFE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0313"/>
            <a:ext cx="9144000" cy="1117229"/>
          </a:xfr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  <a:ea typeface="+mn-ea"/>
                <a:cs typeface="+mn-cs"/>
              </a:rPr>
              <a:t>Accountability Framework: </a:t>
            </a:r>
            <a:b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  <a:ea typeface="+mn-ea"/>
                <a:cs typeface="+mn-cs"/>
              </a:rPr>
              <a:t>State level review meetings</a:t>
            </a:r>
          </a:p>
        </p:txBody>
      </p:sp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5A3DAE57-9AFF-4286-AF83-7158490AE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07" r="16511" b="-1"/>
          <a:stretch/>
        </p:blipFill>
        <p:spPr bwMode="auto">
          <a:xfrm>
            <a:off x="241223" y="320512"/>
            <a:ext cx="2846071" cy="3930979"/>
          </a:xfrm>
          <a:prstGeom prst="rect">
            <a:avLst/>
          </a:prstGeom>
          <a:ln w="28575">
            <a:solidFill>
              <a:srgbClr val="FFC000"/>
            </a:solidFill>
          </a:ln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A person in a room&#10;&#10;Description generated with high confidence">
            <a:extLst>
              <a:ext uri="{FF2B5EF4-FFF2-40B4-BE49-F238E27FC236}">
                <a16:creationId xmlns:a16="http://schemas.microsoft.com/office/drawing/2014/main" id="{948CF250-F246-449D-960E-BD9EFB6A4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r="18876" b="-2"/>
          <a:stretch/>
        </p:blipFill>
        <p:spPr bwMode="auto">
          <a:xfrm>
            <a:off x="3148790" y="320512"/>
            <a:ext cx="2846071" cy="393097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C563892-F28E-4BDF-B294-AFD644D5A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22655" b="-2"/>
          <a:stretch/>
        </p:blipFill>
        <p:spPr bwMode="auto">
          <a:xfrm>
            <a:off x="6056358" y="320512"/>
            <a:ext cx="2846071" cy="393097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159A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3044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1355" y="1926072"/>
            <a:ext cx="8458200" cy="4720915"/>
            <a:chOff x="1829708" y="2054305"/>
            <a:chExt cx="6633279" cy="35621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708" y="4013480"/>
              <a:ext cx="3050885" cy="1602962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64" y="4013480"/>
              <a:ext cx="3111923" cy="1602962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708" y="2054305"/>
              <a:ext cx="3050884" cy="1671365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64" y="2054306"/>
              <a:ext cx="3111923" cy="1662331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F700F70-008E-4C36-B81F-AF83B3725BC3}"/>
              </a:ext>
            </a:extLst>
          </p:cNvPr>
          <p:cNvSpPr/>
          <p:nvPr/>
        </p:nvSpPr>
        <p:spPr>
          <a:xfrm>
            <a:off x="169820" y="211019"/>
            <a:ext cx="887848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Accountability Framework: </a:t>
            </a:r>
          </a:p>
          <a:p>
            <a:pPr algn="ctr"/>
            <a: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District task force meetings </a:t>
            </a:r>
            <a:br>
              <a:rPr lang="en-US" sz="3700" b="1" dirty="0">
                <a:solidFill>
                  <a:srgbClr val="FFC000"/>
                </a:solidFill>
                <a:latin typeface="Arial Narrow" panose="020B0606020202030204" pitchFamily="34" charset="0"/>
              </a:rPr>
            </a:br>
            <a:endParaRPr lang="en-US" sz="37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1623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F392B-8D2A-4A3B-B98F-E58070B2CF3C}" type="slidenum">
              <a:rPr lang="en-US" smtClean="0"/>
              <a:t>33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1F6050-B74F-48E4-98D4-3F78E5A1E341}"/>
              </a:ext>
            </a:extLst>
          </p:cNvPr>
          <p:cNvSpPr txBox="1">
            <a:spLocks/>
          </p:cNvSpPr>
          <p:nvPr/>
        </p:nvSpPr>
        <p:spPr>
          <a:xfrm>
            <a:off x="-18572" y="26503"/>
            <a:ext cx="9144000" cy="1086680"/>
          </a:xfrm>
          <a:prstGeom prst="rect">
            <a:avLst/>
          </a:prstGeom>
          <a:solidFill>
            <a:srgbClr val="660066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IN" sz="3700" b="1" dirty="0">
                <a:solidFill>
                  <a:srgbClr val="FFC000"/>
                </a:solidFill>
                <a:latin typeface="Arial Narrow" panose="020B0606020202030204" pitchFamily="34" charset="0"/>
              </a:rPr>
              <a:t>Preparedness Assessment </a:t>
            </a:r>
          </a:p>
          <a:p>
            <a:pPr algn="ctr" defTabSz="457200"/>
            <a:r>
              <a:rPr lang="en-IN" sz="3200" b="1" dirty="0">
                <a:solidFill>
                  <a:srgbClr val="FFC000"/>
                </a:solidFill>
                <a:latin typeface="Arial Narrow" panose="020B0606020202030204" pitchFamily="34" charset="0"/>
              </a:rPr>
              <a:t>Assessing Readiness Status through National Monitors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02249-9FF1-485C-B67A-8C69B41A2E8C}"/>
              </a:ext>
            </a:extLst>
          </p:cNvPr>
          <p:cNvSpPr/>
          <p:nvPr/>
        </p:nvSpPr>
        <p:spPr>
          <a:xfrm>
            <a:off x="0" y="5701754"/>
            <a:ext cx="9144000" cy="1156246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910480"/>
            <a:ext cx="9144000" cy="791274"/>
          </a:xfrm>
          <a:prstGeom prst="rect">
            <a:avLst/>
          </a:prstGeom>
          <a:solidFill>
            <a:srgbClr val="FFC000"/>
          </a:solidFill>
        </p:spPr>
        <p:txBody>
          <a:bodyPr vert="horz" lIns="91427" tIns="45714" rIns="91427" bIns="45714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latin typeface="Arial Narrow" panose="020B0606020202030204" pitchFamily="34" charset="0"/>
              </a:rPr>
              <a:t>Helpful in timely identifying gaps and planning interventions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016" y="1434558"/>
          <a:ext cx="4267201" cy="3366586"/>
        </p:xfrm>
        <a:graphic>
          <a:graphicData uri="http://schemas.openxmlformats.org/drawingml/2006/table">
            <a:tbl>
              <a:tblPr/>
              <a:tblGrid>
                <a:gridCol w="1971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688"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First Assessment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0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District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Operations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Communications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ADILABAD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HYDERABAD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KARIMNAGAR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KHAMMAM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MAHABUBABAD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MAHBUBNAGAR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MANCHERIAL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MEDCHAL MALKAJGIRI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NALGONDA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RANGAREDDY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71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SANGAREDDY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55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WARANGAL URBAN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5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STATE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Critical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19600" y="1447811"/>
          <a:ext cx="4552122" cy="3341704"/>
        </p:xfrm>
        <a:graphic>
          <a:graphicData uri="http://schemas.openxmlformats.org/drawingml/2006/table">
            <a:tbl>
              <a:tblPr/>
              <a:tblGrid>
                <a:gridCol w="2144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147"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Final Assessment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District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Operations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Communications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ADILABAD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HYDERABAD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  <a:r>
                        <a:rPr lang="en-GB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KARIMNAGAR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  <a:r>
                        <a:rPr lang="en-GB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KHAMMAM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MAHABUBABAD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MAHBUBNAGAR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MANCHERIAL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</a:t>
                      </a:r>
                      <a:r>
                        <a:rPr lang="en-GB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track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MEDCHAL MALKAJGIRI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NALGONDA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RANGAREDDY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SANGAREDDY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Moderate 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68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WARANGAL URBAN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</a:t>
                      </a:r>
                      <a:r>
                        <a:rPr lang="en-GB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track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68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STATE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 track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21417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1A49A627-7556-4A97-BF09-3E7A67AB8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t="2593" r="17548" b="2454"/>
          <a:stretch/>
        </p:blipFill>
        <p:spPr>
          <a:xfrm>
            <a:off x="4313631" y="1471792"/>
            <a:ext cx="4379445" cy="47026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98" y="3330512"/>
            <a:ext cx="3571763" cy="3389805"/>
          </a:xfrm>
          <a:solidFill>
            <a:srgbClr val="A77C15"/>
          </a:solidFill>
          <a:ln>
            <a:solidFill>
              <a:srgbClr val="FFC000"/>
            </a:solidFill>
          </a:ln>
        </p:spPr>
        <p:txBody>
          <a:bodyPr vert="horz" lIns="84385" tIns="42192" rIns="84385" bIns="42192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More than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322 million children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vaccinated in 34 states/UTs.</a:t>
            </a:r>
          </a:p>
        </p:txBody>
      </p:sp>
      <p:sp>
        <p:nvSpPr>
          <p:cNvPr id="7" name="TextBox 1165">
            <a:extLst>
              <a:ext uri="{FF2B5EF4-FFF2-40B4-BE49-F238E27FC236}">
                <a16:creationId xmlns:a16="http://schemas.microsoft.com/office/drawing/2014/main" id="{3524C39D-3B78-4873-8AB0-8CE7191A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708" y="1501403"/>
            <a:ext cx="1539367" cy="101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4385" tIns="42192" rIns="84385" bIns="421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289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85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Completed  - 32</a:t>
            </a:r>
          </a:p>
          <a:p>
            <a:pPr defTabSz="63289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85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Ongoing – 2</a:t>
            </a:r>
          </a:p>
          <a:p>
            <a:pPr defTabSz="63289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85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Planned - 2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"/>
            <a:ext cx="9144000" cy="886055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MR Campaign Coverage Update       </a:t>
            </a:r>
            <a:br>
              <a:rPr lang="en-US" dirty="0"/>
            </a:br>
            <a:r>
              <a:rPr lang="en-US" dirty="0"/>
              <a:t>( as on 8 September 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3BA8C0-F2BB-4182-839B-A8A96739710F}"/>
              </a:ext>
            </a:extLst>
          </p:cNvPr>
          <p:cNvSpPr/>
          <p:nvPr/>
        </p:nvSpPr>
        <p:spPr>
          <a:xfrm>
            <a:off x="6699007" y="1634343"/>
            <a:ext cx="454703" cy="199407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E395E-2CDA-45AC-8A68-8122FCB8F015}"/>
              </a:ext>
            </a:extLst>
          </p:cNvPr>
          <p:cNvSpPr/>
          <p:nvPr/>
        </p:nvSpPr>
        <p:spPr>
          <a:xfrm>
            <a:off x="6699007" y="1959440"/>
            <a:ext cx="454703" cy="199407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16804-3F7E-49E9-A9C3-8BBBF2BCEBE1}"/>
              </a:ext>
            </a:extLst>
          </p:cNvPr>
          <p:cNvSpPr/>
          <p:nvPr/>
        </p:nvSpPr>
        <p:spPr>
          <a:xfrm>
            <a:off x="6699007" y="2295344"/>
            <a:ext cx="454703" cy="1994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9A420-4799-4338-9A3D-2F384FAF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6"/>
          <a:stretch/>
        </p:blipFill>
        <p:spPr>
          <a:xfrm>
            <a:off x="994143" y="1158476"/>
            <a:ext cx="2283279" cy="21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961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3789" r="16165" b="3627"/>
          <a:stretch/>
        </p:blipFill>
        <p:spPr>
          <a:xfrm>
            <a:off x="52116" y="1408815"/>
            <a:ext cx="4068923" cy="4213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3930" r="16165" b="3627"/>
          <a:stretch/>
        </p:blipFill>
        <p:spPr>
          <a:xfrm>
            <a:off x="5016790" y="1408815"/>
            <a:ext cx="4075099" cy="4213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644" y="969654"/>
            <a:ext cx="3159077" cy="355871"/>
          </a:xfrm>
          <a:prstGeom prst="rect">
            <a:avLst/>
          </a:prstGeom>
          <a:noFill/>
        </p:spPr>
        <p:txBody>
          <a:bodyPr wrap="none" lIns="99000" tIns="49500" rIns="99000" bIns="49500" rtlCol="0">
            <a:spAutoFit/>
          </a:bodyPr>
          <a:lstStyle/>
          <a:p>
            <a:r>
              <a:rPr lang="en-US" sz="1663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Coverage (%)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7744" y="969654"/>
            <a:ext cx="3558225" cy="355871"/>
          </a:xfrm>
          <a:prstGeom prst="rect">
            <a:avLst/>
          </a:prstGeom>
          <a:noFill/>
        </p:spPr>
        <p:txBody>
          <a:bodyPr wrap="none" lIns="99000" tIns="49500" rIns="99000" bIns="49500" rtlCol="0">
            <a:spAutoFit/>
          </a:bodyPr>
          <a:lstStyle/>
          <a:p>
            <a:r>
              <a:rPr lang="en-US" sz="1663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Convenient Monitoring (%)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3237" y="1924610"/>
            <a:ext cx="770603" cy="440829"/>
          </a:xfrm>
          <a:prstGeom prst="rect">
            <a:avLst/>
          </a:prstGeom>
          <a:noFill/>
        </p:spPr>
        <p:txBody>
          <a:bodyPr wrap="none" lIns="99000" tIns="49500" rIns="99000" bIns="49500" rtlCol="0">
            <a:spAutoFit/>
          </a:bodyPr>
          <a:lstStyle/>
          <a:p>
            <a:pPr algn="ctr"/>
            <a:r>
              <a:rPr lang="en-US" sz="2215" b="1" dirty="0">
                <a:latin typeface="Arial" panose="020B0604020202020204" pitchFamily="34" charset="0"/>
                <a:cs typeface="Arial" panose="020B0604020202020204" pitchFamily="34" charset="0"/>
              </a:rPr>
              <a:t>97%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5805" y="1924610"/>
            <a:ext cx="770603" cy="440829"/>
          </a:xfrm>
          <a:prstGeom prst="rect">
            <a:avLst/>
          </a:prstGeom>
          <a:noFill/>
        </p:spPr>
        <p:txBody>
          <a:bodyPr wrap="none" lIns="99000" tIns="49500" rIns="99000" bIns="49500" rtlCol="0">
            <a:spAutoFit/>
          </a:bodyPr>
          <a:lstStyle/>
          <a:p>
            <a:pPr algn="ctr"/>
            <a:r>
              <a:rPr lang="en-US" sz="2215" b="1" dirty="0"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7" t="36772" r="35404" b="46805"/>
          <a:stretch>
            <a:fillRect/>
          </a:stretch>
        </p:blipFill>
        <p:spPr>
          <a:xfrm>
            <a:off x="3635900" y="5035223"/>
            <a:ext cx="2066925" cy="1384880"/>
          </a:xfrm>
          <a:prstGeom prst="rect">
            <a:avLst/>
          </a:prstGeom>
        </p:spPr>
      </p:pic>
      <p:sp>
        <p:nvSpPr>
          <p:cNvPr id="15" name="Subtitle 2"/>
          <p:cNvSpPr txBox="1"/>
          <p:nvPr/>
        </p:nvSpPr>
        <p:spPr>
          <a:xfrm>
            <a:off x="0" y="238493"/>
            <a:ext cx="9144000" cy="677419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MR Campaign Coverage, Phase 1 to 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48888" y="7411423"/>
            <a:ext cx="2044990" cy="270463"/>
          </a:xfrm>
          <a:prstGeom prst="rect">
            <a:avLst/>
          </a:prstGeom>
          <a:noFill/>
        </p:spPr>
        <p:txBody>
          <a:bodyPr wrap="none" lIns="99000" tIns="49500" rIns="99000" bIns="49500" rtlCol="0">
            <a:spAutoFit/>
          </a:bodyPr>
          <a:lstStyle/>
          <a:p>
            <a:r>
              <a:rPr lang="en-US" sz="1108" i="1" dirty="0">
                <a:latin typeface="Arial" panose="020B0604020202020204" pitchFamily="34" charset="0"/>
                <a:cs typeface="Arial" panose="020B0604020202020204" pitchFamily="34" charset="0"/>
              </a:rPr>
              <a:t>Data as on 12 February 2019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18300" y="7234338"/>
            <a:ext cx="2311400" cy="448969"/>
          </a:xfrm>
        </p:spPr>
        <p:txBody>
          <a:bodyPr/>
          <a:lstStyle/>
          <a:p>
            <a:fld id="{7F3F392B-8D2A-4A3B-B98F-E58070B2CF3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0396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35E09-72AD-4160-B386-49AF1668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r="14721"/>
          <a:stretch/>
        </p:blipFill>
        <p:spPr>
          <a:xfrm>
            <a:off x="10203" y="691711"/>
            <a:ext cx="3900991" cy="4287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56054-8BC4-403C-A445-3B6FCEC4E3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r="13114"/>
          <a:stretch/>
        </p:blipFill>
        <p:spPr>
          <a:xfrm>
            <a:off x="5143672" y="803994"/>
            <a:ext cx="4079271" cy="413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FA71F6-2D65-44AB-9EDA-E32DBBC6F431}"/>
              </a:ext>
            </a:extLst>
          </p:cNvPr>
          <p:cNvSpPr txBox="1"/>
          <p:nvPr/>
        </p:nvSpPr>
        <p:spPr>
          <a:xfrm>
            <a:off x="0" y="6084366"/>
            <a:ext cx="918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*: States conducted MR campaign are Andhra Pradesh, Arunachal Pradesh, Chandigarh, Daman &amp; Diu, D&amp;N Haveli, Goa, Haryana, Himachal Pradesh, Karnataka, Kerala, Lakshadweep, Manipur, Mizoram, Odisha, Punjab ,Pondicherry, Tamil Nadu, Telangana &amp; Uttarakhand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# Before campaign time period: Phase-1: Aug_15-Jan_17'; Phase-2: Aug_16-Jul_17; Phase3: Mar_17-Dec_17’; Phase4: Sep_17-Mar_18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## After Campaign time period: Phase-1: Jan_17-Nov_18; Phase-2: 'Apr_18-Mar_19'; Phase3:Jul_18-Apr_19; Phase4: Oct_18-May_19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0AC3-A825-41AB-8444-A09F7D47001E}"/>
              </a:ext>
            </a:extLst>
          </p:cNvPr>
          <p:cNvSpPr txBox="1"/>
          <p:nvPr/>
        </p:nvSpPr>
        <p:spPr>
          <a:xfrm>
            <a:off x="1960699" y="914569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Before Campaign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3741E-E74A-4BBF-B376-332E24F493CF}"/>
              </a:ext>
            </a:extLst>
          </p:cNvPr>
          <p:cNvSpPr txBox="1"/>
          <p:nvPr/>
        </p:nvSpPr>
        <p:spPr>
          <a:xfrm>
            <a:off x="6867754" y="890017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After Campaign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4F6C59-26C4-4E11-8D4C-678228707172}"/>
              </a:ext>
            </a:extLst>
          </p:cNvPr>
          <p:cNvGrpSpPr/>
          <p:nvPr/>
        </p:nvGrpSpPr>
        <p:grpSpPr>
          <a:xfrm>
            <a:off x="41286" y="4711616"/>
            <a:ext cx="2328555" cy="946086"/>
            <a:chOff x="459958" y="4942292"/>
            <a:chExt cx="2417554" cy="11676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027872-1573-4FBF-B0F4-677FE2E06FD1}"/>
                </a:ext>
              </a:extLst>
            </p:cNvPr>
            <p:cNvSpPr/>
            <p:nvPr/>
          </p:nvSpPr>
          <p:spPr>
            <a:xfrm>
              <a:off x="459958" y="507546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071CF9-B6A2-4959-8858-6D5E5C06A962}"/>
                </a:ext>
              </a:extLst>
            </p:cNvPr>
            <p:cNvSpPr/>
            <p:nvPr/>
          </p:nvSpPr>
          <p:spPr>
            <a:xfrm>
              <a:off x="459958" y="5423394"/>
              <a:ext cx="144000" cy="144000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FCB950-ACFA-44A6-980A-FB017EDA397D}"/>
                </a:ext>
              </a:extLst>
            </p:cNvPr>
            <p:cNvSpPr/>
            <p:nvPr/>
          </p:nvSpPr>
          <p:spPr>
            <a:xfrm>
              <a:off x="459958" y="5766234"/>
              <a:ext cx="144000" cy="144000"/>
            </a:xfrm>
            <a:prstGeom prst="ellipse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1EC252-0D34-42F9-A05F-2848C58E97DF}"/>
                </a:ext>
              </a:extLst>
            </p:cNvPr>
            <p:cNvSpPr txBox="1"/>
            <p:nvPr/>
          </p:nvSpPr>
          <p:spPr>
            <a:xfrm>
              <a:off x="675349" y="4942292"/>
              <a:ext cx="2202163" cy="45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dirty="0">
                  <a:cs typeface="Arial" panose="020B0604020202020204" pitchFamily="34" charset="0"/>
                </a:rPr>
                <a:t>Measles Cases: 1815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398FB6-9DCF-46C7-B989-E9C150EE2B46}"/>
                </a:ext>
              </a:extLst>
            </p:cNvPr>
            <p:cNvSpPr txBox="1"/>
            <p:nvPr/>
          </p:nvSpPr>
          <p:spPr>
            <a:xfrm>
              <a:off x="673928" y="5263841"/>
              <a:ext cx="2144839" cy="45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Rubella Cases: 808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6C638A-2961-4C7D-ABCD-1833A3FCEBBA}"/>
                </a:ext>
              </a:extLst>
            </p:cNvPr>
            <p:cNvSpPr txBox="1"/>
            <p:nvPr/>
          </p:nvSpPr>
          <p:spPr>
            <a:xfrm>
              <a:off x="663959" y="5654131"/>
              <a:ext cx="2136591" cy="45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 Cases: 597</a:t>
              </a:r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6614E6A-1E11-4B64-B7A7-D0BE292ABF80}"/>
              </a:ext>
            </a:extLst>
          </p:cNvPr>
          <p:cNvGraphicFramePr>
            <a:graphicFrameLocks noGrp="1"/>
          </p:cNvGraphicFramePr>
          <p:nvPr/>
        </p:nvGraphicFramePr>
        <p:xfrm>
          <a:off x="2395491" y="4209376"/>
          <a:ext cx="3753903" cy="17297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13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Rates</a:t>
                      </a:r>
                      <a:r>
                        <a:rPr lang="en-US" sz="1600" baseline="30000" dirty="0"/>
                        <a:t>*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Before campaign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After campaign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Measles Incidence 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4.2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1.9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Rubella Incidence</a:t>
                      </a:r>
                      <a:endParaRPr lang="en-US" sz="1600" b="1" kern="12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1.9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76">
                <a:tc>
                  <a:txBody>
                    <a:bodyPr/>
                    <a:lstStyle/>
                    <a:p>
                      <a:r>
                        <a:rPr lang="en-US" sz="1600" dirty="0"/>
                        <a:t>NMNR Discard Rate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  <a:endParaRPr 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7D0B338-8269-4A3D-9869-C4373AB2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854"/>
            <a:ext cx="9140219" cy="661766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Impact of MR Campaign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0B0B9-03F0-433B-8FB9-F89D06476A5E}"/>
              </a:ext>
            </a:extLst>
          </p:cNvPr>
          <p:cNvSpPr/>
          <p:nvPr/>
        </p:nvSpPr>
        <p:spPr>
          <a:xfrm>
            <a:off x="8128002" y="3686632"/>
            <a:ext cx="617919" cy="972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1B04A6-5D34-4162-9581-DD23FDACB3B2}"/>
              </a:ext>
            </a:extLst>
          </p:cNvPr>
          <p:cNvSpPr/>
          <p:nvPr/>
        </p:nvSpPr>
        <p:spPr>
          <a:xfrm>
            <a:off x="8436962" y="4658885"/>
            <a:ext cx="210027" cy="147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B4D486-6C49-45AC-8EDF-86C97CE88C2E}"/>
              </a:ext>
            </a:extLst>
          </p:cNvPr>
          <p:cNvGrpSpPr/>
          <p:nvPr/>
        </p:nvGrpSpPr>
        <p:grpSpPr>
          <a:xfrm>
            <a:off x="6437424" y="4634652"/>
            <a:ext cx="2350192" cy="946086"/>
            <a:chOff x="459958" y="4942292"/>
            <a:chExt cx="2735941" cy="116767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67A00A-35A8-4ADB-9E41-E17E87D65D4A}"/>
                </a:ext>
              </a:extLst>
            </p:cNvPr>
            <p:cNvSpPr/>
            <p:nvPr/>
          </p:nvSpPr>
          <p:spPr>
            <a:xfrm>
              <a:off x="459958" y="507546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F70901-1382-4112-9BAC-8AC5AF3063C1}"/>
                </a:ext>
              </a:extLst>
            </p:cNvPr>
            <p:cNvSpPr/>
            <p:nvPr/>
          </p:nvSpPr>
          <p:spPr>
            <a:xfrm>
              <a:off x="459958" y="5423394"/>
              <a:ext cx="144000" cy="144000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D44E7B-1A2A-459E-94D8-757D455B25AE}"/>
                </a:ext>
              </a:extLst>
            </p:cNvPr>
            <p:cNvSpPr/>
            <p:nvPr/>
          </p:nvSpPr>
          <p:spPr>
            <a:xfrm>
              <a:off x="459958" y="5766234"/>
              <a:ext cx="144000" cy="144000"/>
            </a:xfrm>
            <a:prstGeom prst="ellipse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015C1C-D8E6-4D8B-A14E-9781C059A4E3}"/>
                </a:ext>
              </a:extLst>
            </p:cNvPr>
            <p:cNvSpPr txBox="1"/>
            <p:nvPr/>
          </p:nvSpPr>
          <p:spPr>
            <a:xfrm>
              <a:off x="675349" y="4942292"/>
              <a:ext cx="2333014" cy="45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Measles Cases: 735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4ECD2F-DA36-46D5-A4E8-46AD373D45CA}"/>
                </a:ext>
              </a:extLst>
            </p:cNvPr>
            <p:cNvSpPr txBox="1"/>
            <p:nvPr/>
          </p:nvSpPr>
          <p:spPr>
            <a:xfrm>
              <a:off x="673928" y="5307732"/>
              <a:ext cx="2312485" cy="45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Rubella Cases:  207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046F51-871A-4124-A572-B8651034DB7A}"/>
                </a:ext>
              </a:extLst>
            </p:cNvPr>
            <p:cNvSpPr txBox="1"/>
            <p:nvPr/>
          </p:nvSpPr>
          <p:spPr>
            <a:xfrm>
              <a:off x="663959" y="5654131"/>
              <a:ext cx="2531940" cy="45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 Cases: 1990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10198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BD32F39-A5E0-4A35-B274-1E2F4204C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7251"/>
            <a:ext cx="9144000" cy="2449287"/>
          </a:xfrm>
          <a:solidFill>
            <a:srgbClr val="A4147B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 rotWithShape="0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0" vert="horz" wrap="square" lIns="100013" tIns="100013" rIns="100013" bIns="100013" numCol="1" spcCol="1270" rtlCol="0" anchor="ctr" anchorCtr="0">
            <a:noAutofit/>
          </a:bodyPr>
          <a:lstStyle/>
          <a:p>
            <a:r>
              <a:rPr lang="en-US" sz="405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  <a:ea typeface="+mn-ea"/>
                <a:cs typeface="Aparajita" panose="02020603050405020304" pitchFamily="18" charset="0"/>
              </a:rPr>
              <a:t>Strengthening Routine Immunization to sustain gains from MR Campaign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FEB957-FC2B-4E62-BD8C-F519615292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53" y="2917539"/>
            <a:ext cx="4526881" cy="110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9BAD2E-D43A-4C98-AA70-389AE6240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06" t="54741" r="18468" b="34224"/>
          <a:stretch/>
        </p:blipFill>
        <p:spPr>
          <a:xfrm>
            <a:off x="2683419" y="4026789"/>
            <a:ext cx="4526881" cy="720251"/>
          </a:xfrm>
          <a:prstGeom prst="rect">
            <a:avLst/>
          </a:prstGeom>
        </p:spPr>
      </p:pic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78B93885-BDFB-4D45-93AE-756F764A64D9}"/>
              </a:ext>
            </a:extLst>
          </p:cNvPr>
          <p:cNvGrpSpPr/>
          <p:nvPr/>
        </p:nvGrpSpPr>
        <p:grpSpPr>
          <a:xfrm>
            <a:off x="1963357" y="5218533"/>
            <a:ext cx="5217286" cy="1403754"/>
            <a:chOff x="3055497" y="2194"/>
            <a:chExt cx="5217286" cy="1403754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6BC88E-8FE8-452B-B7E9-3E69FF981AC9}"/>
                </a:ext>
              </a:extLst>
            </p:cNvPr>
            <p:cNvGrpSpPr/>
            <p:nvPr/>
          </p:nvGrpSpPr>
          <p:grpSpPr>
            <a:xfrm>
              <a:off x="3055497" y="2194"/>
              <a:ext cx="2339590" cy="1403754"/>
              <a:chOff x="3055497" y="2194"/>
              <a:chExt cx="2339590" cy="1403754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070ED7F-9FD9-4A24-9685-43AD980963EB}"/>
                  </a:ext>
                </a:extLst>
              </p:cNvPr>
              <p:cNvSpPr/>
              <p:nvPr/>
            </p:nvSpPr>
            <p:spPr>
              <a:xfrm>
                <a:off x="3055497" y="2194"/>
                <a:ext cx="2339590" cy="1403754"/>
              </a:xfrm>
              <a:prstGeom prst="roundRect">
                <a:avLst/>
              </a:prstGeom>
              <a:solidFill>
                <a:srgbClr val="FDF1F9"/>
              </a:solidFill>
              <a:ln w="381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4" name="Rectangle: Rounded Corners 4">
                <a:extLst>
                  <a:ext uri="{FF2B5EF4-FFF2-40B4-BE49-F238E27FC236}">
                    <a16:creationId xmlns:a16="http://schemas.microsoft.com/office/drawing/2014/main" id="{41C2EB94-7803-42A7-95EF-D27A3A72C0D3}"/>
                  </a:ext>
                </a:extLst>
              </p:cNvPr>
              <p:cNvSpPr txBox="1"/>
              <p:nvPr/>
            </p:nvSpPr>
            <p:spPr>
              <a:xfrm>
                <a:off x="3124023" y="70720"/>
                <a:ext cx="2202538" cy="126670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kern="1200">
                    <a:solidFill>
                      <a:srgbClr val="A4147B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Strengthening</a:t>
                </a:r>
                <a:r>
                  <a:rPr lang="en-US" sz="2000" b="1" kern="1200">
                    <a:solidFill>
                      <a:srgbClr val="A4147B"/>
                    </a:solidFill>
                    <a:latin typeface="Arial Narrow" panose="020B0606020202030204" pitchFamily="34" charset="0"/>
                  </a:rPr>
                  <a:t>  Immunization</a:t>
                </a:r>
                <a:endParaRPr lang="en-US" sz="2000" b="1" kern="1200" dirty="0">
                  <a:solidFill>
                    <a:srgbClr val="A4147B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F20F80-50D9-485E-ACE1-66BD1343F3DC}"/>
                </a:ext>
              </a:extLst>
            </p:cNvPr>
            <p:cNvGrpSpPr/>
            <p:nvPr/>
          </p:nvGrpSpPr>
          <p:grpSpPr>
            <a:xfrm>
              <a:off x="5933193" y="2194"/>
              <a:ext cx="2339590" cy="1403754"/>
              <a:chOff x="5933193" y="2194"/>
              <a:chExt cx="2339590" cy="1403754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9EE64C3-F2E3-4EC3-A8AC-046D5E14504F}"/>
                  </a:ext>
                </a:extLst>
              </p:cNvPr>
              <p:cNvSpPr/>
              <p:nvPr/>
            </p:nvSpPr>
            <p:spPr>
              <a:xfrm>
                <a:off x="5933193" y="2194"/>
                <a:ext cx="2339590" cy="1403754"/>
              </a:xfrm>
              <a:prstGeom prst="roundRect">
                <a:avLst/>
              </a:prstGeom>
              <a:solidFill>
                <a:srgbClr val="FDF1F9"/>
              </a:solidFill>
              <a:ln w="381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E15A5289-19DA-4D28-B640-AF76ADCB9D71}"/>
                  </a:ext>
                </a:extLst>
              </p:cNvPr>
              <p:cNvSpPr txBox="1"/>
              <p:nvPr/>
            </p:nvSpPr>
            <p:spPr>
              <a:xfrm>
                <a:off x="6001719" y="70720"/>
                <a:ext cx="2202538" cy="126670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kern="1200">
                    <a:solidFill>
                      <a:srgbClr val="A4147B"/>
                    </a:solidFill>
                    <a:latin typeface="Arial Narrow" panose="020B0606020202030204" pitchFamily="34" charset="0"/>
                  </a:rPr>
                  <a:t>Mission </a:t>
                </a:r>
                <a:r>
                  <a:rPr lang="en-US" sz="2000" b="1" kern="1200">
                    <a:solidFill>
                      <a:srgbClr val="A4147B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Indradhanush</a:t>
                </a:r>
                <a:r>
                  <a:rPr lang="en-US" sz="2000" b="1" kern="1200">
                    <a:solidFill>
                      <a:srgbClr val="A4147B"/>
                    </a:solidFill>
                    <a:latin typeface="Arial Narrow" panose="020B0606020202030204" pitchFamily="34" charset="0"/>
                  </a:rPr>
                  <a:t> to Address Equity</a:t>
                </a:r>
                <a:endParaRPr lang="en-US" sz="2000" b="1" kern="1200" dirty="0">
                  <a:solidFill>
                    <a:srgbClr val="A4147B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5" name="Picture 1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7A60719B-54C8-4BFF-877C-D02C18000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6" y="5123904"/>
            <a:ext cx="795667" cy="876845"/>
          </a:xfrm>
          <a:prstGeom prst="rect">
            <a:avLst/>
          </a:prstGeom>
        </p:spPr>
      </p:pic>
      <p:pic>
        <p:nvPicPr>
          <p:cNvPr id="16" name="Picture 1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F9BE584B-2BBD-42BE-ABBA-25EA45935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00" y="5287059"/>
            <a:ext cx="1840099" cy="1266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7E0EDD-FEE3-409D-9E8C-FA82B485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31901" r="29622" b="36533"/>
          <a:stretch/>
        </p:blipFill>
        <p:spPr>
          <a:xfrm>
            <a:off x="1284666" y="5920410"/>
            <a:ext cx="678691" cy="7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246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D0884-80BF-405A-A3C3-C5C40ADCB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" y="1721226"/>
            <a:ext cx="9064137" cy="4165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4F7FD-DDEF-4611-944B-EC0D7F4FCDCD}"/>
              </a:ext>
            </a:extLst>
          </p:cNvPr>
          <p:cNvSpPr txBox="1"/>
          <p:nvPr/>
        </p:nvSpPr>
        <p:spPr>
          <a:xfrm>
            <a:off x="3" y="4678019"/>
            <a:ext cx="9121287" cy="2047460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71180" tIns="35591" rIns="71180" bIns="35591" numCol="1" rtlCol="0" anchor="ctr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en-US"/>
            </a:defPPr>
            <a:lvl1pPr indent="0" algn="ctr" defTabSz="942975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i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300" dirty="0">
                <a:solidFill>
                  <a:schemeClr val="bg1"/>
                </a:solidFill>
              </a:rPr>
              <a:t>Analysis of revised Micro-plans*</a:t>
            </a:r>
          </a:p>
          <a:p>
            <a:pPr marL="457189" indent="-457189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10% Increase in total Immunization Sessions</a:t>
            </a:r>
          </a:p>
          <a:p>
            <a:pPr marL="514338" indent="-514338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Immunization Session at Hospitals:  Reduced by 23%</a:t>
            </a:r>
          </a:p>
          <a:p>
            <a:pPr marL="514338" indent="-514338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Immunization Session at Sub-Center: Reduced by 4%</a:t>
            </a:r>
          </a:p>
          <a:p>
            <a:pPr marL="514338" indent="-514338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Immunization Session at Outreach: Increased by 51% </a:t>
            </a:r>
          </a:p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*Activity ongoing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4DF86-F6E5-47AD-8989-8A4BC4A67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714" y="-55400"/>
            <a:ext cx="9166714" cy="646331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 Narrow" panose="020B0606020202030204" pitchFamily="34" charset="0"/>
                <a:ea typeface="+mn-ea"/>
                <a:cs typeface="+mn-cs"/>
              </a:rPr>
              <a:t>Using MR campaign lessons to strengthen 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4C9DE-47AB-4828-8E08-544B8909CC22}"/>
              </a:ext>
            </a:extLst>
          </p:cNvPr>
          <p:cNvSpPr txBox="1"/>
          <p:nvPr/>
        </p:nvSpPr>
        <p:spPr>
          <a:xfrm>
            <a:off x="85727" y="733989"/>
            <a:ext cx="4594714" cy="2465633"/>
          </a:xfrm>
          <a:prstGeom prst="rect">
            <a:avLst/>
          </a:prstGeom>
          <a:solidFill>
            <a:srgbClr val="EFDFF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71180" tIns="35591" rIns="71180" bIns="35591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en-US"/>
            </a:defPPr>
            <a:lvl1pPr indent="0" defTabSz="94297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i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>
              <a:lnSpc>
                <a:spcPct val="120000"/>
              </a:lnSpc>
            </a:pPr>
            <a:r>
              <a:rPr lang="en-US" sz="2700" dirty="0">
                <a:solidFill>
                  <a:srgbClr val="660066"/>
                </a:solidFill>
              </a:rPr>
              <a:t>Background:</a:t>
            </a:r>
          </a:p>
          <a:p>
            <a:pPr marL="261938" indent="-261938">
              <a:lnSpc>
                <a:spcPct val="120000"/>
              </a:lnSpc>
              <a:buFont typeface="+mj-lt"/>
              <a:buAutoNum type="arabicPeriod"/>
            </a:pPr>
            <a:r>
              <a:rPr lang="en-US" sz="2325" dirty="0">
                <a:solidFill>
                  <a:srgbClr val="660066"/>
                </a:solidFill>
              </a:rPr>
              <a:t>State with low RI coverage (NFHS-4)</a:t>
            </a:r>
          </a:p>
          <a:p>
            <a:pPr marL="261938" indent="-261938">
              <a:lnSpc>
                <a:spcPct val="120000"/>
              </a:lnSpc>
              <a:buFont typeface="+mj-lt"/>
              <a:buAutoNum type="arabicPeriod"/>
            </a:pPr>
            <a:r>
              <a:rPr lang="en-US" sz="2325" dirty="0">
                <a:solidFill>
                  <a:srgbClr val="660066"/>
                </a:solidFill>
              </a:rPr>
              <a:t>AFP – UIP review identified poor RI planning</a:t>
            </a:r>
          </a:p>
          <a:p>
            <a:pPr marL="261938" indent="-261938">
              <a:lnSpc>
                <a:spcPct val="120000"/>
              </a:lnSpc>
              <a:buFont typeface="+mj-lt"/>
              <a:buAutoNum type="arabicPeriod"/>
            </a:pPr>
            <a:r>
              <a:rPr lang="en-US" sz="2325" dirty="0">
                <a:solidFill>
                  <a:srgbClr val="660066"/>
                </a:solidFill>
              </a:rPr>
              <a:t>Commitment from state to improve coverage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78246-17B3-4C0C-9311-39ADFDDE525A}"/>
              </a:ext>
            </a:extLst>
          </p:cNvPr>
          <p:cNvSpPr txBox="1"/>
          <p:nvPr/>
        </p:nvSpPr>
        <p:spPr>
          <a:xfrm>
            <a:off x="4743451" y="1460333"/>
            <a:ext cx="4343400" cy="2734296"/>
          </a:xfrm>
          <a:prstGeom prst="rect">
            <a:avLst/>
          </a:prstGeom>
          <a:solidFill>
            <a:srgbClr val="EFDFF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71180" tIns="35591" rIns="71180" bIns="35591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indent="0" algn="ctr" defTabSz="942975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i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660066"/>
                </a:solidFill>
              </a:rPr>
              <a:t>Opportunities:</a:t>
            </a:r>
          </a:p>
          <a:p>
            <a:pPr marL="174625" indent="-1746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MR Campaign reaching all beneficiaries</a:t>
            </a:r>
          </a:p>
          <a:p>
            <a:pPr marL="174625" indent="-1746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High Risk Areas and Missed Areas in RI micro plan identified</a:t>
            </a:r>
          </a:p>
          <a:p>
            <a:pPr marL="174625" indent="-1746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Surge support for RRTs and NPSP SMOs</a:t>
            </a:r>
          </a:p>
          <a:p>
            <a:pPr marL="174625" indent="-17462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RI micro plans revised using MR plans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109FF4-D4C5-4A91-8636-BD052A9F27EA}"/>
              </a:ext>
            </a:extLst>
          </p:cNvPr>
          <p:cNvSpPr/>
          <p:nvPr/>
        </p:nvSpPr>
        <p:spPr>
          <a:xfrm>
            <a:off x="5505852" y="1165654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8" dirty="0">
                <a:solidFill>
                  <a:srgbClr val="990099"/>
                </a:solidFill>
              </a:rPr>
              <a:t> Arunachal Pradesh Experience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4370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E0F0BB-2A54-41D7-A1B7-ED056549A3E3}"/>
              </a:ext>
            </a:extLst>
          </p:cNvPr>
          <p:cNvSpPr/>
          <p:nvPr/>
        </p:nvSpPr>
        <p:spPr>
          <a:xfrm>
            <a:off x="0" y="821114"/>
            <a:ext cx="9144000" cy="5179639"/>
          </a:xfrm>
          <a:prstGeom prst="rect">
            <a:avLst/>
          </a:prstGeom>
          <a:solidFill>
            <a:srgbClr val="A4147B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 rotWithShape="0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0" vert="horz" wrap="square" lIns="100013" tIns="100013" rIns="100013" bIns="100013" numCol="1" spcCol="1270" rtlCol="0" anchor="ctr" anchorCtr="0">
            <a:noAutofit/>
          </a:bodyPr>
          <a:lstStyle/>
          <a:p>
            <a:pPr defTabSz="685783">
              <a:lnSpc>
                <a:spcPct val="90000"/>
              </a:lnSpc>
              <a:spcBef>
                <a:spcPct val="0"/>
              </a:spcBef>
            </a:pPr>
            <a:endParaRPr lang="en-US" sz="2700" b="1" spc="-8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13314" name="Picture 2" descr="C:\Users\ahmedd\AppData\Local\Microsoft\Windows\Temporary Internet Files\Content.Outlook\773O6DQZ\Image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4546" b="4889"/>
          <a:stretch/>
        </p:blipFill>
        <p:spPr bwMode="auto">
          <a:xfrm>
            <a:off x="199014" y="1641350"/>
            <a:ext cx="2570271" cy="33774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C5C45D00-3643-4458-896F-4BE7599D175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83"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36" y="1641348"/>
            <a:ext cx="2710239" cy="33774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26" y="1641348"/>
            <a:ext cx="2523319" cy="337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3DB92FE-16C9-4EF0-B827-D6580E4A1198}"/>
              </a:ext>
            </a:extLst>
          </p:cNvPr>
          <p:cNvSpPr/>
          <p:nvPr/>
        </p:nvSpPr>
        <p:spPr>
          <a:xfrm>
            <a:off x="54864" y="889704"/>
            <a:ext cx="9034272" cy="585523"/>
          </a:xfrm>
          <a:prstGeom prst="homePlate">
            <a:avLst/>
          </a:prstGeom>
          <a:solidFill>
            <a:srgbClr val="FDF1F9"/>
          </a:solidFill>
          <a:ln w="28575">
            <a:solidFill>
              <a:srgbClr val="A4147B"/>
            </a:solidFill>
            <a:prstDash val="dashDot"/>
          </a:ln>
        </p:spPr>
        <p:txBody>
          <a:bodyPr vert="horz" lIns="68580" tIns="34291" rIns="68580" bIns="34291" rtlCol="0" anchor="t">
            <a:normAutofit fontScale="77500" lnSpcReduction="20000"/>
          </a:bodyPr>
          <a:lstStyle/>
          <a:p>
            <a:pPr algn="ctr" defTabSz="685783">
              <a:buClr>
                <a:srgbClr val="44546A"/>
              </a:buClr>
            </a:pPr>
            <a:r>
              <a:rPr lang="en-US" sz="2700" b="1" spc="300" dirty="0">
                <a:solidFill>
                  <a:srgbClr val="A4147B"/>
                </a:solidFill>
                <a:latin typeface="Arial Narrow" panose="020B0606020202030204" pitchFamily="34" charset="0"/>
              </a:rPr>
              <a:t>Strengthening Immunization Delivery</a:t>
            </a:r>
          </a:p>
          <a:p>
            <a:pPr algn="ctr" defTabSz="685783">
              <a:buClr>
                <a:srgbClr val="44546A"/>
              </a:buClr>
            </a:pPr>
            <a:r>
              <a:rPr lang="en-US" sz="2700" b="1" spc="300" dirty="0">
                <a:solidFill>
                  <a:srgbClr val="A4147B"/>
                </a:solidFill>
                <a:latin typeface="Arial Narrow" panose="020B0606020202030204" pitchFamily="34" charset="0"/>
              </a:rPr>
              <a:t>(System Strengthening)</a:t>
            </a:r>
          </a:p>
          <a:p>
            <a:pPr algn="ctr" defTabSz="685783">
              <a:buClr>
                <a:srgbClr val="44546A"/>
              </a:buClr>
            </a:pPr>
            <a:endParaRPr lang="en-US" sz="2700" b="1" spc="300" dirty="0">
              <a:solidFill>
                <a:srgbClr val="A4147B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56AE134-925E-47C0-BF56-33B86FA5B8A3}"/>
              </a:ext>
            </a:extLst>
          </p:cNvPr>
          <p:cNvSpPr txBox="1"/>
          <p:nvPr/>
        </p:nvSpPr>
        <p:spPr>
          <a:xfrm>
            <a:off x="199014" y="5225706"/>
            <a:ext cx="2570271" cy="444348"/>
          </a:xfrm>
          <a:prstGeom prst="rect">
            <a:avLst/>
          </a:prstGeom>
          <a:solidFill>
            <a:srgbClr val="FDF1F9"/>
          </a:solidFill>
          <a:ln w="28575">
            <a:solidFill>
              <a:srgbClr val="A4147B"/>
            </a:solidFill>
            <a:prstDash val="dashDot"/>
          </a:ln>
        </p:spPr>
        <p:txBody>
          <a:bodyPr vert="horz" lIns="68580" tIns="34291" rIns="68580" bIns="34291" rtlCol="0" anchor="t">
            <a:noAutofit/>
          </a:bodyPr>
          <a:lstStyle>
            <a:lvl1pPr indent="0" algn="ctr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spc="400">
                <a:solidFill>
                  <a:srgbClr val="A4147B"/>
                </a:solidFill>
                <a:latin typeface="Arial Narrow" panose="020B060602020203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257168" lvl="1" indent="-257168" defTabSz="685783">
              <a:lnSpc>
                <a:spcPct val="100000"/>
              </a:lnSpc>
              <a:spcBef>
                <a:spcPts val="0"/>
              </a:spcBef>
            </a:pPr>
            <a:r>
              <a:rPr lang="en-US" sz="1351" b="1" dirty="0">
                <a:solidFill>
                  <a:srgbClr val="9F1278"/>
                </a:solidFill>
                <a:latin typeface="Calibri" panose="020F0502020204030204"/>
              </a:rPr>
              <a:t>Comprehensive Multi-Year Plan </a:t>
            </a:r>
          </a:p>
          <a:p>
            <a:pPr marL="0" lvl="1" defTabSz="685783">
              <a:lnSpc>
                <a:spcPct val="100000"/>
              </a:lnSpc>
              <a:spcBef>
                <a:spcPts val="0"/>
              </a:spcBef>
            </a:pPr>
            <a:r>
              <a:rPr lang="en-US" sz="1351" b="1" dirty="0">
                <a:solidFill>
                  <a:srgbClr val="9F1278"/>
                </a:solidFill>
                <a:latin typeface="Calibri" panose="020F0502020204030204"/>
              </a:rPr>
              <a:t>     (</a:t>
            </a:r>
            <a:r>
              <a:rPr lang="en-US" sz="1351" b="1" dirty="0" err="1">
                <a:solidFill>
                  <a:srgbClr val="9F1278"/>
                </a:solidFill>
                <a:latin typeface="Calibri" panose="020F0502020204030204"/>
              </a:rPr>
              <a:t>cMYP</a:t>
            </a:r>
            <a:r>
              <a:rPr lang="en-US" sz="1351" b="1" dirty="0">
                <a:solidFill>
                  <a:srgbClr val="9F1278"/>
                </a:solidFill>
                <a:latin typeface="Calibri" panose="020F0502020204030204"/>
              </a:rPr>
              <a:t> 2018-22) developed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4D1B410-97A3-48AD-A5A5-3DE7942CA129}"/>
              </a:ext>
            </a:extLst>
          </p:cNvPr>
          <p:cNvSpPr txBox="1"/>
          <p:nvPr/>
        </p:nvSpPr>
        <p:spPr>
          <a:xfrm>
            <a:off x="3130435" y="5225706"/>
            <a:ext cx="2570271" cy="444348"/>
          </a:xfrm>
          <a:prstGeom prst="rect">
            <a:avLst/>
          </a:prstGeom>
          <a:solidFill>
            <a:srgbClr val="FDF1F9"/>
          </a:solidFill>
          <a:ln w="28575">
            <a:solidFill>
              <a:srgbClr val="A4147B"/>
            </a:solidFill>
            <a:prstDash val="dashDot"/>
          </a:ln>
        </p:spPr>
        <p:txBody>
          <a:bodyPr vert="horz" lIns="68580" tIns="34291" rIns="68580" bIns="34291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spc="400">
                <a:solidFill>
                  <a:srgbClr val="A4147B"/>
                </a:solidFill>
                <a:latin typeface="Arial Narrow" panose="020B0606020202030204" pitchFamily="34" charset="0"/>
              </a:defRPr>
            </a:lvl1pPr>
            <a:lvl2pPr marL="342900" lvl="1" indent="-3429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rgbClr val="9F1278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257168" lvl="1" indent="-257168" defTabSz="685783"/>
            <a:r>
              <a:rPr lang="en-US" sz="1351" dirty="0">
                <a:latin typeface="Arial Narrow" panose="020B0606020202030204" pitchFamily="34" charset="0"/>
              </a:rPr>
              <a:t>Health workers Handbook revised 2018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6A5212F-16CA-4A45-88B4-5E807FF5AD5B}"/>
              </a:ext>
            </a:extLst>
          </p:cNvPr>
          <p:cNvSpPr txBox="1"/>
          <p:nvPr/>
        </p:nvSpPr>
        <p:spPr>
          <a:xfrm>
            <a:off x="6201824" y="5216655"/>
            <a:ext cx="2570271" cy="444348"/>
          </a:xfrm>
          <a:prstGeom prst="rect">
            <a:avLst/>
          </a:prstGeom>
          <a:solidFill>
            <a:srgbClr val="FDF1F9"/>
          </a:solidFill>
          <a:ln w="28575">
            <a:solidFill>
              <a:srgbClr val="A4147B"/>
            </a:solidFill>
            <a:prstDash val="dashDot"/>
          </a:ln>
        </p:spPr>
        <p:txBody>
          <a:bodyPr vert="horz" lIns="68580" tIns="34291" rIns="68580" bIns="34291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="1" spc="400">
                <a:solidFill>
                  <a:srgbClr val="A4147B"/>
                </a:solidFill>
                <a:latin typeface="Arial Narrow" panose="020B0606020202030204" pitchFamily="34" charset="0"/>
              </a:defRPr>
            </a:lvl1pPr>
            <a:lvl2pPr marL="342900" lvl="1" indent="-3429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rgbClr val="9F1278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257168" lvl="1" indent="-257168" defTabSz="685783"/>
            <a:r>
              <a:rPr lang="en-US" sz="1351" dirty="0">
                <a:latin typeface="Arial Narrow" panose="020B0606020202030204" pitchFamily="34" charset="0"/>
              </a:rPr>
              <a:t>Medical Officer’s handbook, updated in 2017</a:t>
            </a:r>
          </a:p>
        </p:txBody>
      </p:sp>
    </p:spTree>
    <p:extLst>
      <p:ext uri="{BB962C8B-B14F-4D97-AF65-F5344CB8AC3E}">
        <p14:creationId xmlns:p14="http://schemas.microsoft.com/office/powerpoint/2010/main" val="12770977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81CBF6-42DD-4522-905D-1D623D067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232642"/>
              </p:ext>
            </p:extLst>
          </p:nvPr>
        </p:nvGraphicFramePr>
        <p:xfrm>
          <a:off x="624708" y="1418363"/>
          <a:ext cx="8121651" cy="4758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88E25-1937-43CF-BD44-D92F7112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7C9C-2544-4B4F-806B-687A8B20D2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BD64B7-F7A1-48F3-9206-600CF02F802C}"/>
              </a:ext>
            </a:extLst>
          </p:cNvPr>
          <p:cNvSpPr/>
          <p:nvPr/>
        </p:nvSpPr>
        <p:spPr>
          <a:xfrm>
            <a:off x="5948752" y="4441058"/>
            <a:ext cx="3102303" cy="1919231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Advocacy, mobilization &amp; communication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Outbreak preparedness and response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Measles in an emergency 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Research and development</a:t>
            </a:r>
            <a:endParaRPr lang="en-US" dirty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73F851-0125-4069-96F0-A9E04057EB88}"/>
              </a:ext>
            </a:extLst>
          </p:cNvPr>
          <p:cNvSpPr/>
          <p:nvPr/>
        </p:nvSpPr>
        <p:spPr>
          <a:xfrm>
            <a:off x="6164153" y="1392826"/>
            <a:ext cx="2878741" cy="1919231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Sensitive Case-based MR </a:t>
            </a:r>
            <a:r>
              <a:rPr lang="en-GB" sz="2400" dirty="0">
                <a:solidFill>
                  <a:srgbClr val="660066"/>
                </a:solidFill>
                <a:latin typeface="Arial Narrow" panose="020B0606020202030204" pitchFamily="34" charset="0"/>
              </a:rPr>
              <a:t>Surveillance</a:t>
            </a:r>
            <a:r>
              <a:rPr lang="en-GB" sz="2400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A3AB3D-F8C4-4395-8598-DD185E32D344}"/>
              </a:ext>
            </a:extLst>
          </p:cNvPr>
          <p:cNvSpPr/>
          <p:nvPr/>
        </p:nvSpPr>
        <p:spPr>
          <a:xfrm>
            <a:off x="467880" y="4369527"/>
            <a:ext cx="2786115" cy="1965775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Accredited MR Laboratory Network </a:t>
            </a:r>
            <a:endParaRPr lang="en-US" sz="2400" dirty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518FFE-AEAA-433C-A0BA-9C815BD48C36}"/>
              </a:ext>
            </a:extLst>
          </p:cNvPr>
          <p:cNvSpPr/>
          <p:nvPr/>
        </p:nvSpPr>
        <p:spPr>
          <a:xfrm>
            <a:off x="397644" y="1346280"/>
            <a:ext cx="2786115" cy="1965775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66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95% coverage with two doses of MRCV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66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F2BD0-73FB-4562-B419-C37D8144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52" y="-3277"/>
            <a:ext cx="9159951" cy="867073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Measles and Rubella Elimination 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(Strategic Objectives)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0DDB-68A2-4D60-A851-A90C56FC17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6279" r="40598" b="63714"/>
          <a:stretch/>
        </p:blipFill>
        <p:spPr>
          <a:xfrm>
            <a:off x="3383970" y="2202611"/>
            <a:ext cx="855807" cy="636823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high confidence">
            <a:extLst>
              <a:ext uri="{FF2B5EF4-FFF2-40B4-BE49-F238E27FC236}">
                <a16:creationId xmlns:a16="http://schemas.microsoft.com/office/drawing/2014/main" id="{C8157810-DF9D-4210-88B2-6AD0B7CB80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20682" r="12929" b="28157"/>
          <a:stretch/>
        </p:blipFill>
        <p:spPr>
          <a:xfrm>
            <a:off x="5130705" y="2202467"/>
            <a:ext cx="615187" cy="636967"/>
          </a:xfrm>
          <a:prstGeom prst="rect">
            <a:avLst/>
          </a:prstGeom>
        </p:spPr>
      </p:pic>
      <p:pic>
        <p:nvPicPr>
          <p:cNvPr id="22" name="Picture 21" descr="A close up of a sign&#10;&#10;Description generated with high confidence">
            <a:extLst>
              <a:ext uri="{FF2B5EF4-FFF2-40B4-BE49-F238E27FC236}">
                <a16:creationId xmlns:a16="http://schemas.microsoft.com/office/drawing/2014/main" id="{266B0AA4-35B2-43E0-9043-AE6132332A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9938" r="13373" b="37924"/>
          <a:stretch/>
        </p:blipFill>
        <p:spPr>
          <a:xfrm>
            <a:off x="3481058" y="4048991"/>
            <a:ext cx="652012" cy="636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FAEA18-0960-43D2-AA67-19455D8206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35242" r="25777" b="36772"/>
          <a:stretch/>
        </p:blipFill>
        <p:spPr>
          <a:xfrm>
            <a:off x="5088767" y="4018572"/>
            <a:ext cx="746455" cy="6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2806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480" y="258923"/>
            <a:ext cx="855596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700" b="1" spc="-11" dirty="0">
                <a:solidFill>
                  <a:srgbClr val="990099"/>
                </a:solidFill>
              </a:rPr>
              <a:t>Roadmap </a:t>
            </a:r>
            <a:r>
              <a:rPr sz="2700" b="1" spc="-4" dirty="0">
                <a:solidFill>
                  <a:srgbClr val="990099"/>
                </a:solidFill>
              </a:rPr>
              <a:t>of </a:t>
            </a:r>
            <a:r>
              <a:rPr sz="2700" b="1" spc="-8" dirty="0">
                <a:solidFill>
                  <a:srgbClr val="990099"/>
                </a:solidFill>
              </a:rPr>
              <a:t>vaccine Introduction</a:t>
            </a:r>
            <a:r>
              <a:rPr lang="en-GB" sz="2700" b="1" spc="-8" dirty="0">
                <a:solidFill>
                  <a:srgbClr val="990099"/>
                </a:solidFill>
              </a:rPr>
              <a:t> and other mile stone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280551" y="811633"/>
            <a:ext cx="587462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b="1" spc="-8" dirty="0">
                <a:solidFill>
                  <a:srgbClr val="990099"/>
                </a:solidFill>
                <a:latin typeface="Calibri"/>
                <a:cs typeface="Calibri"/>
              </a:rPr>
              <a:t>Since 2010 several new vaccines introduced in Country’s UIP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473780"/>
            <a:ext cx="78581" cy="407670"/>
          </a:xfrm>
          <a:custGeom>
            <a:avLst/>
            <a:gdLst/>
            <a:ahLst/>
            <a:cxnLst/>
            <a:rect l="l" t="t" r="r" b="b"/>
            <a:pathLst>
              <a:path w="104775" h="543560">
                <a:moveTo>
                  <a:pt x="0" y="543560"/>
                </a:moveTo>
                <a:lnTo>
                  <a:pt x="104406" y="543560"/>
                </a:lnTo>
                <a:lnTo>
                  <a:pt x="104406" y="0"/>
                </a:lnTo>
                <a:lnTo>
                  <a:pt x="0" y="0"/>
                </a:lnTo>
                <a:lnTo>
                  <a:pt x="0" y="54356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395676"/>
            <a:ext cx="809625" cy="78104"/>
          </a:xfrm>
          <a:custGeom>
            <a:avLst/>
            <a:gdLst/>
            <a:ahLst/>
            <a:cxnLst/>
            <a:rect l="l" t="t" r="r" b="b"/>
            <a:pathLst>
              <a:path w="1079500" h="104139">
                <a:moveTo>
                  <a:pt x="0" y="104139"/>
                </a:moveTo>
                <a:lnTo>
                  <a:pt x="1078992" y="104139"/>
                </a:lnTo>
                <a:lnTo>
                  <a:pt x="1078992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395676"/>
            <a:ext cx="809625" cy="485775"/>
          </a:xfrm>
          <a:custGeom>
            <a:avLst/>
            <a:gdLst/>
            <a:ahLst/>
            <a:cxnLst/>
            <a:rect l="l" t="t" r="r" b="b"/>
            <a:pathLst>
              <a:path w="1079500" h="647700">
                <a:moveTo>
                  <a:pt x="1078992" y="0"/>
                </a:moveTo>
                <a:lnTo>
                  <a:pt x="1078992" y="104393"/>
                </a:lnTo>
                <a:lnTo>
                  <a:pt x="104406" y="104393"/>
                </a:lnTo>
                <a:lnTo>
                  <a:pt x="104406" y="647699"/>
                </a:lnTo>
                <a:lnTo>
                  <a:pt x="0" y="647699"/>
                </a:lnTo>
                <a:lnTo>
                  <a:pt x="0" y="0"/>
                </a:lnTo>
                <a:lnTo>
                  <a:pt x="1078992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406" y="4525501"/>
            <a:ext cx="625316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 defTabSz="685800">
              <a:lnSpc>
                <a:spcPts val="1163"/>
              </a:lnSpc>
            </a:pPr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V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a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cc</a:t>
            </a:r>
            <a:r>
              <a:rPr sz="1050" spc="15" dirty="0">
                <a:solidFill>
                  <a:prstClr val="black"/>
                </a:solidFill>
                <a:latin typeface="Century Gothic"/>
                <a:cs typeface="Century Gothic"/>
              </a:rPr>
              <a:t>i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n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es  against 6  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VPDs-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algn="just" defTabSz="685800">
              <a:lnSpc>
                <a:spcPts val="1080"/>
              </a:lnSpc>
            </a:pP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Measles,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algn="just" defTabSz="685800">
              <a:lnSpc>
                <a:spcPts val="1163"/>
              </a:lnSpc>
            </a:pP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DPT,</a:t>
            </a:r>
            <a:r>
              <a:rPr sz="1050" spc="-64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TB,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algn="just" defTabSz="685800">
              <a:lnSpc>
                <a:spcPts val="1211"/>
              </a:lnSpc>
            </a:pPr>
            <a:r>
              <a:rPr sz="1050" spc="4" dirty="0">
                <a:solidFill>
                  <a:prstClr val="black"/>
                </a:solidFill>
                <a:latin typeface="Century Gothic"/>
                <a:cs typeface="Century Gothic"/>
              </a:rPr>
              <a:t>Polio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3226" y="4175077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80" h="184785">
                <a:moveTo>
                  <a:pt x="182879" y="0"/>
                </a:moveTo>
                <a:lnTo>
                  <a:pt x="0" y="184404"/>
                </a:lnTo>
                <a:lnTo>
                  <a:pt x="182879" y="184404"/>
                </a:lnTo>
                <a:lnTo>
                  <a:pt x="18287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3226" y="4175077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80" h="184785">
                <a:moveTo>
                  <a:pt x="0" y="184404"/>
                </a:moveTo>
                <a:lnTo>
                  <a:pt x="182879" y="0"/>
                </a:lnTo>
                <a:lnTo>
                  <a:pt x="182879" y="184404"/>
                </a:lnTo>
                <a:lnTo>
                  <a:pt x="0" y="184404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3262" y="4253753"/>
            <a:ext cx="78581" cy="406718"/>
          </a:xfrm>
          <a:custGeom>
            <a:avLst/>
            <a:gdLst/>
            <a:ahLst/>
            <a:cxnLst/>
            <a:rect l="l" t="t" r="r" b="b"/>
            <a:pathLst>
              <a:path w="104775" h="542289">
                <a:moveTo>
                  <a:pt x="0" y="542290"/>
                </a:moveTo>
                <a:lnTo>
                  <a:pt x="104393" y="542290"/>
                </a:lnTo>
                <a:lnTo>
                  <a:pt x="104393" y="0"/>
                </a:lnTo>
                <a:lnTo>
                  <a:pt x="0" y="0"/>
                </a:lnTo>
                <a:lnTo>
                  <a:pt x="0" y="54229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53262" y="4174695"/>
            <a:ext cx="809625" cy="79058"/>
          </a:xfrm>
          <a:custGeom>
            <a:avLst/>
            <a:gdLst/>
            <a:ahLst/>
            <a:cxnLst/>
            <a:rect l="l" t="t" r="r" b="b"/>
            <a:pathLst>
              <a:path w="1079500" h="105410">
                <a:moveTo>
                  <a:pt x="0" y="105410"/>
                </a:moveTo>
                <a:lnTo>
                  <a:pt x="1078992" y="105410"/>
                </a:lnTo>
                <a:lnTo>
                  <a:pt x="1078992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3262" y="4175077"/>
            <a:ext cx="809625" cy="485775"/>
          </a:xfrm>
          <a:custGeom>
            <a:avLst/>
            <a:gdLst/>
            <a:ahLst/>
            <a:cxnLst/>
            <a:rect l="l" t="t" r="r" b="b"/>
            <a:pathLst>
              <a:path w="1079500" h="647700">
                <a:moveTo>
                  <a:pt x="1078992" y="0"/>
                </a:moveTo>
                <a:lnTo>
                  <a:pt x="1078992" y="104393"/>
                </a:lnTo>
                <a:lnTo>
                  <a:pt x="104393" y="104393"/>
                </a:lnTo>
                <a:lnTo>
                  <a:pt x="104393" y="647700"/>
                </a:lnTo>
                <a:lnTo>
                  <a:pt x="0" y="647700"/>
                </a:lnTo>
                <a:lnTo>
                  <a:pt x="0" y="0"/>
                </a:lnTo>
                <a:lnTo>
                  <a:pt x="1078992" y="0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1288" y="4281756"/>
            <a:ext cx="55483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163"/>
              </a:lnSpc>
            </a:pP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Hep. B  </a:t>
            </a:r>
            <a:r>
              <a:rPr sz="1050" spc="8" dirty="0">
                <a:solidFill>
                  <a:prstClr val="black"/>
                </a:solidFill>
                <a:latin typeface="Century Gothic"/>
                <a:cs typeface="Century Gothic"/>
              </a:rPr>
              <a:t>v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a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cc</a:t>
            </a:r>
            <a:r>
              <a:rPr sz="1050" spc="4" dirty="0">
                <a:solidFill>
                  <a:prstClr val="black"/>
                </a:solidFill>
                <a:latin typeface="Century Gothic"/>
                <a:cs typeface="Century Gothic"/>
              </a:rPr>
              <a:t>i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n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e  piloted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26489" y="3954477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82880" h="182879">
                <a:moveTo>
                  <a:pt x="182880" y="0"/>
                </a:moveTo>
                <a:lnTo>
                  <a:pt x="0" y="182880"/>
                </a:lnTo>
                <a:lnTo>
                  <a:pt x="182880" y="182880"/>
                </a:lnTo>
                <a:lnTo>
                  <a:pt x="182880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26489" y="3954477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82880" h="182879">
                <a:moveTo>
                  <a:pt x="0" y="182880"/>
                </a:moveTo>
                <a:lnTo>
                  <a:pt x="182880" y="0"/>
                </a:lnTo>
                <a:lnTo>
                  <a:pt x="182880" y="182880"/>
                </a:lnTo>
                <a:lnTo>
                  <a:pt x="0" y="182880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06523" y="4031820"/>
            <a:ext cx="78581" cy="407670"/>
          </a:xfrm>
          <a:custGeom>
            <a:avLst/>
            <a:gdLst/>
            <a:ahLst/>
            <a:cxnLst/>
            <a:rect l="l" t="t" r="r" b="b"/>
            <a:pathLst>
              <a:path w="104775" h="543560">
                <a:moveTo>
                  <a:pt x="0" y="543560"/>
                </a:moveTo>
                <a:lnTo>
                  <a:pt x="104393" y="543560"/>
                </a:lnTo>
                <a:lnTo>
                  <a:pt x="104393" y="0"/>
                </a:lnTo>
                <a:lnTo>
                  <a:pt x="0" y="0"/>
                </a:lnTo>
                <a:lnTo>
                  <a:pt x="0" y="54356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06523" y="3953716"/>
            <a:ext cx="808196" cy="78104"/>
          </a:xfrm>
          <a:custGeom>
            <a:avLst/>
            <a:gdLst/>
            <a:ahLst/>
            <a:cxnLst/>
            <a:rect l="l" t="t" r="r" b="b"/>
            <a:pathLst>
              <a:path w="1077595" h="104139">
                <a:moveTo>
                  <a:pt x="0" y="104139"/>
                </a:moveTo>
                <a:lnTo>
                  <a:pt x="1077468" y="104139"/>
                </a:lnTo>
                <a:lnTo>
                  <a:pt x="1077468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06523" y="3953335"/>
            <a:ext cx="808196" cy="485775"/>
          </a:xfrm>
          <a:custGeom>
            <a:avLst/>
            <a:gdLst/>
            <a:ahLst/>
            <a:cxnLst/>
            <a:rect l="l" t="t" r="r" b="b"/>
            <a:pathLst>
              <a:path w="1077595" h="647700">
                <a:moveTo>
                  <a:pt x="1077468" y="0"/>
                </a:moveTo>
                <a:lnTo>
                  <a:pt x="1077468" y="104394"/>
                </a:lnTo>
                <a:lnTo>
                  <a:pt x="104393" y="104394"/>
                </a:lnTo>
                <a:lnTo>
                  <a:pt x="104393" y="647700"/>
                </a:lnTo>
                <a:lnTo>
                  <a:pt x="0" y="647700"/>
                </a:lnTo>
                <a:lnTo>
                  <a:pt x="0" y="0"/>
                </a:lnTo>
                <a:lnTo>
                  <a:pt x="1077468" y="0"/>
                </a:lnTo>
                <a:close/>
              </a:path>
            </a:pathLst>
          </a:custGeom>
          <a:ln w="25908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78607" y="3732736"/>
            <a:ext cx="138589" cy="138589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184404" y="0"/>
                </a:moveTo>
                <a:lnTo>
                  <a:pt x="0" y="184404"/>
                </a:lnTo>
                <a:lnTo>
                  <a:pt x="184404" y="184404"/>
                </a:lnTo>
                <a:lnTo>
                  <a:pt x="18440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78607" y="3732736"/>
            <a:ext cx="138589" cy="138589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0" y="184404"/>
                </a:moveTo>
                <a:lnTo>
                  <a:pt x="184404" y="0"/>
                </a:lnTo>
                <a:lnTo>
                  <a:pt x="184404" y="184404"/>
                </a:lnTo>
                <a:lnTo>
                  <a:pt x="0" y="184404"/>
                </a:lnTo>
                <a:close/>
              </a:path>
            </a:pathLst>
          </a:custGeom>
          <a:ln w="25907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59786" y="3595576"/>
            <a:ext cx="78581" cy="407670"/>
          </a:xfrm>
          <a:custGeom>
            <a:avLst/>
            <a:gdLst/>
            <a:ahLst/>
            <a:cxnLst/>
            <a:rect l="l" t="t" r="r" b="b"/>
            <a:pathLst>
              <a:path w="104775" h="543560">
                <a:moveTo>
                  <a:pt x="0" y="543559"/>
                </a:moveTo>
                <a:lnTo>
                  <a:pt x="104648" y="543559"/>
                </a:lnTo>
                <a:lnTo>
                  <a:pt x="104648" y="0"/>
                </a:lnTo>
                <a:lnTo>
                  <a:pt x="0" y="0"/>
                </a:lnTo>
                <a:lnTo>
                  <a:pt x="0" y="543559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59786" y="3516517"/>
            <a:ext cx="808196" cy="79058"/>
          </a:xfrm>
          <a:custGeom>
            <a:avLst/>
            <a:gdLst/>
            <a:ahLst/>
            <a:cxnLst/>
            <a:rect l="l" t="t" r="r" b="b"/>
            <a:pathLst>
              <a:path w="1077595" h="105410">
                <a:moveTo>
                  <a:pt x="0" y="105409"/>
                </a:moveTo>
                <a:lnTo>
                  <a:pt x="1077467" y="105409"/>
                </a:lnTo>
                <a:lnTo>
                  <a:pt x="1077467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59786" y="3516709"/>
            <a:ext cx="808196" cy="487204"/>
          </a:xfrm>
          <a:custGeom>
            <a:avLst/>
            <a:gdLst/>
            <a:ahLst/>
            <a:cxnLst/>
            <a:rect l="l" t="t" r="r" b="b"/>
            <a:pathLst>
              <a:path w="1077595" h="649604">
                <a:moveTo>
                  <a:pt x="1077467" y="0"/>
                </a:moveTo>
                <a:lnTo>
                  <a:pt x="1077467" y="104648"/>
                </a:lnTo>
                <a:lnTo>
                  <a:pt x="104648" y="104648"/>
                </a:lnTo>
                <a:lnTo>
                  <a:pt x="104648" y="649224"/>
                </a:lnTo>
                <a:lnTo>
                  <a:pt x="0" y="649224"/>
                </a:lnTo>
                <a:lnTo>
                  <a:pt x="0" y="0"/>
                </a:lnTo>
                <a:lnTo>
                  <a:pt x="1077467" y="0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56654" y="3606814"/>
            <a:ext cx="743902" cy="1033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11"/>
              </a:lnSpc>
            </a:pP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Measles</a:t>
            </a:r>
            <a:r>
              <a:rPr sz="1050" spc="-101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2</a:t>
            </a:r>
            <a:r>
              <a:rPr sz="1013" baseline="24691" dirty="0">
                <a:solidFill>
                  <a:prstClr val="black"/>
                </a:solidFill>
                <a:latin typeface="Century Gothic"/>
                <a:cs typeface="Century Gothic"/>
              </a:rPr>
              <a:t>nd</a:t>
            </a:r>
            <a:endParaRPr sz="1013" baseline="24691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defTabSz="685800">
              <a:lnSpc>
                <a:spcPts val="1211"/>
              </a:lnSpc>
            </a:pP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dose</a:t>
            </a:r>
            <a:r>
              <a:rPr sz="1050" spc="-98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intro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defTabSz="685800">
              <a:spcBef>
                <a:spcPts val="349"/>
              </a:spcBef>
            </a:pP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(2010-14)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marR="14288" defTabSz="685800">
              <a:lnSpc>
                <a:spcPts val="1163"/>
              </a:lnSpc>
              <a:spcBef>
                <a:spcPts val="458"/>
              </a:spcBef>
            </a:pP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Hep. 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B  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scaled </a:t>
            </a:r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up  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n</a:t>
            </a: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a</a:t>
            </a:r>
            <a:r>
              <a:rPr sz="1050" spc="-26" dirty="0">
                <a:solidFill>
                  <a:prstClr val="black"/>
                </a:solidFill>
                <a:latin typeface="Century Gothic"/>
                <a:cs typeface="Century Gothic"/>
              </a:rPr>
              <a:t>t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i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o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n</a:t>
            </a:r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w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i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d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e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31870" y="3296110"/>
            <a:ext cx="138589" cy="138589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184403" y="0"/>
                </a:moveTo>
                <a:lnTo>
                  <a:pt x="0" y="184403"/>
                </a:lnTo>
                <a:lnTo>
                  <a:pt x="184403" y="184403"/>
                </a:lnTo>
                <a:lnTo>
                  <a:pt x="184403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31870" y="3296110"/>
            <a:ext cx="138589" cy="138589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0" y="184403"/>
                </a:moveTo>
                <a:lnTo>
                  <a:pt x="184403" y="0"/>
                </a:lnTo>
                <a:lnTo>
                  <a:pt x="184403" y="184403"/>
                </a:lnTo>
                <a:lnTo>
                  <a:pt x="0" y="184403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40480" y="3374595"/>
            <a:ext cx="78581" cy="407670"/>
          </a:xfrm>
          <a:custGeom>
            <a:avLst/>
            <a:gdLst/>
            <a:ahLst/>
            <a:cxnLst/>
            <a:rect l="l" t="t" r="r" b="b"/>
            <a:pathLst>
              <a:path w="104775" h="543560">
                <a:moveTo>
                  <a:pt x="0" y="543560"/>
                </a:moveTo>
                <a:lnTo>
                  <a:pt x="104394" y="543560"/>
                </a:lnTo>
                <a:lnTo>
                  <a:pt x="104394" y="0"/>
                </a:lnTo>
                <a:lnTo>
                  <a:pt x="0" y="0"/>
                </a:lnTo>
                <a:lnTo>
                  <a:pt x="0" y="54356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40480" y="3296490"/>
            <a:ext cx="809625" cy="78104"/>
          </a:xfrm>
          <a:custGeom>
            <a:avLst/>
            <a:gdLst/>
            <a:ahLst/>
            <a:cxnLst/>
            <a:rect l="l" t="t" r="r" b="b"/>
            <a:pathLst>
              <a:path w="1079500" h="104139">
                <a:moveTo>
                  <a:pt x="0" y="104139"/>
                </a:moveTo>
                <a:lnTo>
                  <a:pt x="1078991" y="104139"/>
                </a:lnTo>
                <a:lnTo>
                  <a:pt x="1078991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40480" y="3296110"/>
            <a:ext cx="809625" cy="485775"/>
          </a:xfrm>
          <a:custGeom>
            <a:avLst/>
            <a:gdLst/>
            <a:ahLst/>
            <a:cxnLst/>
            <a:rect l="l" t="t" r="r" b="b"/>
            <a:pathLst>
              <a:path w="1079500" h="647700">
                <a:moveTo>
                  <a:pt x="1078991" y="0"/>
                </a:moveTo>
                <a:lnTo>
                  <a:pt x="1078991" y="104393"/>
                </a:lnTo>
                <a:lnTo>
                  <a:pt x="104394" y="104393"/>
                </a:lnTo>
                <a:lnTo>
                  <a:pt x="104394" y="647699"/>
                </a:lnTo>
                <a:lnTo>
                  <a:pt x="0" y="647699"/>
                </a:lnTo>
                <a:lnTo>
                  <a:pt x="0" y="0"/>
                </a:lnTo>
                <a:lnTo>
                  <a:pt x="1078991" y="0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28015" y="3397075"/>
            <a:ext cx="671989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27499"/>
              </a:lnSpc>
            </a:pPr>
            <a:r>
              <a:rPr sz="900" spc="-23" dirty="0">
                <a:solidFill>
                  <a:prstClr val="black"/>
                </a:solidFill>
                <a:latin typeface="Century Gothic"/>
                <a:cs typeface="Century Gothic"/>
              </a:rPr>
              <a:t>P</a:t>
            </a:r>
            <a:r>
              <a:rPr sz="900" spc="-19" dirty="0">
                <a:solidFill>
                  <a:prstClr val="black"/>
                </a:solidFill>
                <a:latin typeface="Century Gothic"/>
                <a:cs typeface="Century Gothic"/>
              </a:rPr>
              <a:t>en</a:t>
            </a:r>
            <a:r>
              <a:rPr sz="900" spc="-38" dirty="0">
                <a:solidFill>
                  <a:prstClr val="black"/>
                </a:solidFill>
                <a:latin typeface="Century Gothic"/>
                <a:cs typeface="Century Gothic"/>
              </a:rPr>
              <a:t>t</a:t>
            </a:r>
            <a:r>
              <a:rPr sz="900" spc="-23" dirty="0">
                <a:solidFill>
                  <a:prstClr val="black"/>
                </a:solidFill>
                <a:latin typeface="Century Gothic"/>
                <a:cs typeface="Century Gothic"/>
              </a:rPr>
              <a:t>ava</a:t>
            </a:r>
            <a:r>
              <a:rPr sz="900" spc="-4" dirty="0">
                <a:solidFill>
                  <a:prstClr val="black"/>
                </a:solidFill>
                <a:latin typeface="Century Gothic"/>
                <a:cs typeface="Century Gothic"/>
              </a:rPr>
              <a:t>l</a:t>
            </a:r>
            <a:r>
              <a:rPr sz="900" spc="-19" dirty="0">
                <a:solidFill>
                  <a:prstClr val="black"/>
                </a:solidFill>
                <a:latin typeface="Century Gothic"/>
                <a:cs typeface="Century Gothic"/>
              </a:rPr>
              <a:t>e</a:t>
            </a:r>
            <a:r>
              <a:rPr sz="900" spc="-11" dirty="0">
                <a:solidFill>
                  <a:prstClr val="black"/>
                </a:solidFill>
                <a:latin typeface="Century Gothic"/>
                <a:cs typeface="Century Gothic"/>
              </a:rPr>
              <a:t>n</a:t>
            </a:r>
            <a:r>
              <a:rPr sz="900" dirty="0">
                <a:solidFill>
                  <a:prstClr val="black"/>
                </a:solidFill>
                <a:latin typeface="Century Gothic"/>
                <a:cs typeface="Century Gothic"/>
              </a:rPr>
              <a:t>t  </a:t>
            </a:r>
            <a:r>
              <a:rPr sz="900" spc="-19" dirty="0">
                <a:solidFill>
                  <a:prstClr val="black"/>
                </a:solidFill>
                <a:latin typeface="Century Gothic"/>
                <a:cs typeface="Century Gothic"/>
              </a:rPr>
              <a:t>(2011-2015)</a:t>
            </a:r>
            <a:endParaRPr sz="90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13706" y="307551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82879" h="182880">
                <a:moveTo>
                  <a:pt x="182879" y="0"/>
                </a:moveTo>
                <a:lnTo>
                  <a:pt x="0" y="182879"/>
                </a:lnTo>
                <a:lnTo>
                  <a:pt x="182879" y="182879"/>
                </a:lnTo>
                <a:lnTo>
                  <a:pt x="182879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13706" y="307551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82879" h="182880">
                <a:moveTo>
                  <a:pt x="0" y="182879"/>
                </a:moveTo>
                <a:lnTo>
                  <a:pt x="182879" y="0"/>
                </a:lnTo>
                <a:lnTo>
                  <a:pt x="182879" y="182879"/>
                </a:lnTo>
                <a:lnTo>
                  <a:pt x="0" y="182879"/>
                </a:lnTo>
                <a:close/>
              </a:path>
            </a:pathLst>
          </a:custGeom>
          <a:ln w="25908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66310" y="3152663"/>
            <a:ext cx="78581" cy="408623"/>
          </a:xfrm>
          <a:custGeom>
            <a:avLst/>
            <a:gdLst/>
            <a:ahLst/>
            <a:cxnLst/>
            <a:rect l="l" t="t" r="r" b="b"/>
            <a:pathLst>
              <a:path w="104775" h="544829">
                <a:moveTo>
                  <a:pt x="0" y="544830"/>
                </a:moveTo>
                <a:lnTo>
                  <a:pt x="104648" y="544830"/>
                </a:lnTo>
                <a:lnTo>
                  <a:pt x="104648" y="0"/>
                </a:lnTo>
                <a:lnTo>
                  <a:pt x="0" y="0"/>
                </a:lnTo>
                <a:lnTo>
                  <a:pt x="0" y="54483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766310" y="3074558"/>
            <a:ext cx="808196" cy="78104"/>
          </a:xfrm>
          <a:custGeom>
            <a:avLst/>
            <a:gdLst/>
            <a:ahLst/>
            <a:cxnLst/>
            <a:rect l="l" t="t" r="r" b="b"/>
            <a:pathLst>
              <a:path w="1077595" h="104139">
                <a:moveTo>
                  <a:pt x="0" y="104139"/>
                </a:moveTo>
                <a:lnTo>
                  <a:pt x="1077468" y="104139"/>
                </a:lnTo>
                <a:lnTo>
                  <a:pt x="1077468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66310" y="3074368"/>
            <a:ext cx="808196" cy="487204"/>
          </a:xfrm>
          <a:custGeom>
            <a:avLst/>
            <a:gdLst/>
            <a:ahLst/>
            <a:cxnLst/>
            <a:rect l="l" t="t" r="r" b="b"/>
            <a:pathLst>
              <a:path w="1077595" h="649604">
                <a:moveTo>
                  <a:pt x="1077468" y="0"/>
                </a:moveTo>
                <a:lnTo>
                  <a:pt x="1077468" y="104648"/>
                </a:lnTo>
                <a:lnTo>
                  <a:pt x="104648" y="104648"/>
                </a:lnTo>
                <a:lnTo>
                  <a:pt x="104648" y="649224"/>
                </a:lnTo>
                <a:lnTo>
                  <a:pt x="0" y="649224"/>
                </a:lnTo>
                <a:lnTo>
                  <a:pt x="0" y="0"/>
                </a:lnTo>
                <a:lnTo>
                  <a:pt x="1077468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89753" y="3204383"/>
            <a:ext cx="73628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163"/>
              </a:lnSpc>
            </a:pP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JE </a:t>
            </a:r>
            <a:r>
              <a:rPr sz="1050" spc="11" dirty="0">
                <a:solidFill>
                  <a:prstClr val="black"/>
                </a:solidFill>
                <a:latin typeface="Century Gothic"/>
                <a:cs typeface="Century Gothic"/>
              </a:rPr>
              <a:t>2</a:t>
            </a:r>
            <a:r>
              <a:rPr sz="1013" spc="17" baseline="24691" dirty="0">
                <a:solidFill>
                  <a:prstClr val="black"/>
                </a:solidFill>
                <a:latin typeface="Century Gothic"/>
                <a:cs typeface="Century Gothic"/>
              </a:rPr>
              <a:t>nd 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dose  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intro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89244" y="2853769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182880" y="0"/>
                </a:moveTo>
                <a:lnTo>
                  <a:pt x="0" y="184403"/>
                </a:lnTo>
                <a:lnTo>
                  <a:pt x="182880" y="184403"/>
                </a:lnTo>
                <a:lnTo>
                  <a:pt x="18288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89244" y="2853769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0" y="184403"/>
                </a:moveTo>
                <a:lnTo>
                  <a:pt x="182880" y="0"/>
                </a:lnTo>
                <a:lnTo>
                  <a:pt x="182880" y="184403"/>
                </a:lnTo>
                <a:lnTo>
                  <a:pt x="0" y="184403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645276" y="2574495"/>
            <a:ext cx="78581" cy="407670"/>
          </a:xfrm>
          <a:custGeom>
            <a:avLst/>
            <a:gdLst/>
            <a:ahLst/>
            <a:cxnLst/>
            <a:rect l="l" t="t" r="r" b="b"/>
            <a:pathLst>
              <a:path w="104775" h="543560">
                <a:moveTo>
                  <a:pt x="0" y="543560"/>
                </a:moveTo>
                <a:lnTo>
                  <a:pt x="104394" y="543560"/>
                </a:lnTo>
                <a:lnTo>
                  <a:pt x="104394" y="0"/>
                </a:lnTo>
                <a:lnTo>
                  <a:pt x="0" y="0"/>
                </a:lnTo>
                <a:lnTo>
                  <a:pt x="0" y="54356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645276" y="2496390"/>
            <a:ext cx="888206" cy="78104"/>
          </a:xfrm>
          <a:custGeom>
            <a:avLst/>
            <a:gdLst/>
            <a:ahLst/>
            <a:cxnLst/>
            <a:rect l="l" t="t" r="r" b="b"/>
            <a:pathLst>
              <a:path w="1184275" h="104139">
                <a:moveTo>
                  <a:pt x="0" y="104139"/>
                </a:moveTo>
                <a:lnTo>
                  <a:pt x="1184148" y="104139"/>
                </a:lnTo>
                <a:lnTo>
                  <a:pt x="1184148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45276" y="2496010"/>
            <a:ext cx="888206" cy="485775"/>
          </a:xfrm>
          <a:custGeom>
            <a:avLst/>
            <a:gdLst/>
            <a:ahLst/>
            <a:cxnLst/>
            <a:rect l="l" t="t" r="r" b="b"/>
            <a:pathLst>
              <a:path w="1184275" h="647700">
                <a:moveTo>
                  <a:pt x="1184148" y="0"/>
                </a:moveTo>
                <a:lnTo>
                  <a:pt x="1184148" y="104393"/>
                </a:lnTo>
                <a:lnTo>
                  <a:pt x="104394" y="104393"/>
                </a:lnTo>
                <a:lnTo>
                  <a:pt x="104394" y="647700"/>
                </a:lnTo>
                <a:lnTo>
                  <a:pt x="0" y="647700"/>
                </a:lnTo>
                <a:lnTo>
                  <a:pt x="0" y="0"/>
                </a:lnTo>
                <a:lnTo>
                  <a:pt x="1184148" y="0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71674" y="2612214"/>
            <a:ext cx="853916" cy="1033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211"/>
              </a:lnSpc>
            </a:pPr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-IPV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defTabSz="685800">
              <a:lnSpc>
                <a:spcPts val="1211"/>
              </a:lnSpc>
            </a:pP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introduction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defTabSz="685800">
              <a:spcBef>
                <a:spcPts val="349"/>
              </a:spcBef>
            </a:pP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(2015-16)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marR="3810" defTabSz="685800">
              <a:lnSpc>
                <a:spcPts val="1163"/>
              </a:lnSpc>
              <a:spcBef>
                <a:spcPts val="461"/>
              </a:spcBef>
            </a:pP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Penta</a:t>
            </a:r>
            <a:r>
              <a:rPr sz="1050" spc="-64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scaled  </a:t>
            </a:r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up 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entire  </a:t>
            </a: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country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431660" y="2275411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182879" y="0"/>
                </a:moveTo>
                <a:lnTo>
                  <a:pt x="0" y="184403"/>
                </a:lnTo>
                <a:lnTo>
                  <a:pt x="182879" y="184403"/>
                </a:lnTo>
                <a:lnTo>
                  <a:pt x="182879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431660" y="2275411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0" y="184403"/>
                </a:moveTo>
                <a:lnTo>
                  <a:pt x="182879" y="0"/>
                </a:lnTo>
                <a:lnTo>
                  <a:pt x="182879" y="184403"/>
                </a:lnTo>
                <a:lnTo>
                  <a:pt x="0" y="184403"/>
                </a:lnTo>
                <a:close/>
              </a:path>
            </a:pathLst>
          </a:custGeom>
          <a:ln w="2590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71690" y="2297318"/>
            <a:ext cx="78581" cy="407670"/>
          </a:xfrm>
          <a:custGeom>
            <a:avLst/>
            <a:gdLst/>
            <a:ahLst/>
            <a:cxnLst/>
            <a:rect l="l" t="t" r="r" b="b"/>
            <a:pathLst>
              <a:path w="104775" h="543560">
                <a:moveTo>
                  <a:pt x="0" y="543560"/>
                </a:moveTo>
                <a:lnTo>
                  <a:pt x="104394" y="543560"/>
                </a:lnTo>
                <a:lnTo>
                  <a:pt x="104394" y="0"/>
                </a:lnTo>
                <a:lnTo>
                  <a:pt x="0" y="0"/>
                </a:lnTo>
                <a:lnTo>
                  <a:pt x="0" y="54356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671690" y="2219214"/>
            <a:ext cx="809625" cy="78104"/>
          </a:xfrm>
          <a:custGeom>
            <a:avLst/>
            <a:gdLst/>
            <a:ahLst/>
            <a:cxnLst/>
            <a:rect l="l" t="t" r="r" b="b"/>
            <a:pathLst>
              <a:path w="1079500" h="104139">
                <a:moveTo>
                  <a:pt x="0" y="104139"/>
                </a:moveTo>
                <a:lnTo>
                  <a:pt x="1078992" y="104139"/>
                </a:lnTo>
                <a:lnTo>
                  <a:pt x="1078992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71690" y="2219403"/>
            <a:ext cx="809625" cy="485775"/>
          </a:xfrm>
          <a:custGeom>
            <a:avLst/>
            <a:gdLst/>
            <a:ahLst/>
            <a:cxnLst/>
            <a:rect l="l" t="t" r="r" b="b"/>
            <a:pathLst>
              <a:path w="1079500" h="647700">
                <a:moveTo>
                  <a:pt x="1078992" y="0"/>
                </a:moveTo>
                <a:lnTo>
                  <a:pt x="1078992" y="104393"/>
                </a:lnTo>
                <a:lnTo>
                  <a:pt x="104394" y="104393"/>
                </a:lnTo>
                <a:lnTo>
                  <a:pt x="104394" y="647700"/>
                </a:lnTo>
                <a:lnTo>
                  <a:pt x="0" y="647700"/>
                </a:lnTo>
                <a:lnTo>
                  <a:pt x="0" y="0"/>
                </a:lnTo>
                <a:lnTo>
                  <a:pt x="1078992" y="0"/>
                </a:lnTo>
                <a:close/>
              </a:path>
            </a:pathLst>
          </a:custGeom>
          <a:ln w="25908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846569" y="2361516"/>
            <a:ext cx="748189" cy="804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163"/>
              </a:lnSpc>
            </a:pP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Rotavirus  vaccine</a:t>
            </a:r>
            <a:endParaRPr sz="10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marR="3810" defTabSz="685800">
              <a:lnSpc>
                <a:spcPct val="91800"/>
              </a:lnSpc>
              <a:spcBef>
                <a:spcPts val="431"/>
              </a:spcBef>
            </a:pP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Switch</a:t>
            </a:r>
            <a:r>
              <a:rPr sz="1050" spc="-9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from  tOPV to  bOPV</a:t>
            </a:r>
            <a:endParaRPr sz="10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344917" y="1997661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182879" y="0"/>
                </a:moveTo>
                <a:lnTo>
                  <a:pt x="0" y="184404"/>
                </a:lnTo>
                <a:lnTo>
                  <a:pt x="182879" y="184404"/>
                </a:lnTo>
                <a:lnTo>
                  <a:pt x="18287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344917" y="1997661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0" y="184404"/>
                </a:moveTo>
                <a:lnTo>
                  <a:pt x="182879" y="0"/>
                </a:lnTo>
                <a:lnTo>
                  <a:pt x="182879" y="184404"/>
                </a:lnTo>
                <a:lnTo>
                  <a:pt x="0" y="184404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24953" y="2076337"/>
            <a:ext cx="78581" cy="406718"/>
          </a:xfrm>
          <a:custGeom>
            <a:avLst/>
            <a:gdLst/>
            <a:ahLst/>
            <a:cxnLst/>
            <a:rect l="l" t="t" r="r" b="b"/>
            <a:pathLst>
              <a:path w="104775" h="542289">
                <a:moveTo>
                  <a:pt x="0" y="542289"/>
                </a:moveTo>
                <a:lnTo>
                  <a:pt x="104394" y="542289"/>
                </a:lnTo>
                <a:lnTo>
                  <a:pt x="104394" y="0"/>
                </a:lnTo>
                <a:lnTo>
                  <a:pt x="0" y="0"/>
                </a:lnTo>
                <a:lnTo>
                  <a:pt x="0" y="542289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624953" y="1997280"/>
            <a:ext cx="809625" cy="79058"/>
          </a:xfrm>
          <a:custGeom>
            <a:avLst/>
            <a:gdLst/>
            <a:ahLst/>
            <a:cxnLst/>
            <a:rect l="l" t="t" r="r" b="b"/>
            <a:pathLst>
              <a:path w="1079500" h="105409">
                <a:moveTo>
                  <a:pt x="0" y="105410"/>
                </a:moveTo>
                <a:lnTo>
                  <a:pt x="1078992" y="105410"/>
                </a:lnTo>
                <a:lnTo>
                  <a:pt x="1078992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624953" y="1997661"/>
            <a:ext cx="809625" cy="485775"/>
          </a:xfrm>
          <a:custGeom>
            <a:avLst/>
            <a:gdLst/>
            <a:ahLst/>
            <a:cxnLst/>
            <a:rect l="l" t="t" r="r" b="b"/>
            <a:pathLst>
              <a:path w="1079500" h="647700">
                <a:moveTo>
                  <a:pt x="1078992" y="0"/>
                </a:moveTo>
                <a:lnTo>
                  <a:pt x="1078992" y="104394"/>
                </a:lnTo>
                <a:lnTo>
                  <a:pt x="104394" y="104394"/>
                </a:lnTo>
                <a:lnTo>
                  <a:pt x="104394" y="647700"/>
                </a:lnTo>
                <a:lnTo>
                  <a:pt x="0" y="647700"/>
                </a:lnTo>
                <a:lnTo>
                  <a:pt x="0" y="0"/>
                </a:lnTo>
                <a:lnTo>
                  <a:pt x="1078992" y="0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37347" y="2100272"/>
            <a:ext cx="296228" cy="598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27899"/>
              </a:lnSpc>
            </a:pP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MR  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PC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V  </a:t>
            </a:r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JE</a:t>
            </a:r>
            <a:endParaRPr sz="10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54285" y="3243151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2010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924168" y="2219022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2015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058983" y="3029410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2011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58048" y="2806334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2013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34311" y="1739915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2017</a:t>
            </a:r>
            <a:endParaRPr sz="13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837425" y="1942036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2016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95291" y="3895423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2002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34505" y="4126499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1985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107691" y="3679395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2006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072258" y="4083446"/>
            <a:ext cx="719138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z="1050" spc="-11" dirty="0">
                <a:solidFill>
                  <a:prstClr val="black"/>
                </a:solidFill>
                <a:latin typeface="Century Gothic"/>
                <a:cs typeface="Century Gothic"/>
              </a:rPr>
              <a:t>JE 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vaccine  </a:t>
            </a:r>
            <a:r>
              <a:rPr sz="1050" spc="-4" dirty="0">
                <a:solidFill>
                  <a:prstClr val="black"/>
                </a:solidFill>
                <a:latin typeface="Century Gothic"/>
                <a:cs typeface="Century Gothic"/>
              </a:rPr>
              <a:t>i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n</a:t>
            </a:r>
            <a:r>
              <a:rPr sz="1050" spc="-26" dirty="0">
                <a:solidFill>
                  <a:prstClr val="black"/>
                </a:solidFill>
                <a:latin typeface="Century Gothic"/>
                <a:cs typeface="Century Gothic"/>
              </a:rPr>
              <a:t>t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r</a:t>
            </a: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o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du</a:t>
            </a:r>
            <a:r>
              <a:rPr sz="1050" spc="-19" dirty="0">
                <a:solidFill>
                  <a:prstClr val="black"/>
                </a:solidFill>
                <a:latin typeface="Century Gothic"/>
                <a:cs typeface="Century Gothic"/>
              </a:rPr>
              <a:t>c</a:t>
            </a:r>
            <a:r>
              <a:rPr sz="1050" spc="-23" dirty="0">
                <a:solidFill>
                  <a:prstClr val="black"/>
                </a:solidFill>
                <a:latin typeface="Century Gothic"/>
                <a:cs typeface="Century Gothic"/>
              </a:rPr>
              <a:t>e</a:t>
            </a:r>
            <a:r>
              <a:rPr sz="1050" dirty="0">
                <a:solidFill>
                  <a:prstClr val="black"/>
                </a:solidFill>
                <a:latin typeface="Century Gothic"/>
                <a:cs typeface="Century Gothic"/>
              </a:rPr>
              <a:t>d</a:t>
            </a:r>
            <a:endParaRPr sz="105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E73AE9D-38C4-487A-A387-6E9B051D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679" y="1624142"/>
            <a:ext cx="665321" cy="512108"/>
          </a:xfrm>
          <a:prstGeom prst="rect">
            <a:avLst/>
          </a:prstGeom>
        </p:spPr>
      </p:pic>
      <p:sp>
        <p:nvSpPr>
          <p:cNvPr id="66" name="object 59">
            <a:extLst>
              <a:ext uri="{FF2B5EF4-FFF2-40B4-BE49-F238E27FC236}">
                <a16:creationId xmlns:a16="http://schemas.microsoft.com/office/drawing/2014/main" id="{AF88F471-E5BD-4DD5-8D5E-1A873A3AD7F5}"/>
              </a:ext>
            </a:extLst>
          </p:cNvPr>
          <p:cNvSpPr txBox="1"/>
          <p:nvPr/>
        </p:nvSpPr>
        <p:spPr>
          <a:xfrm>
            <a:off x="8610666" y="1343677"/>
            <a:ext cx="36671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201</a:t>
            </a:r>
            <a:r>
              <a:rPr lang="en-GB" sz="1350" b="1" spc="-4" dirty="0">
                <a:solidFill>
                  <a:prstClr val="black"/>
                </a:solidFill>
                <a:latin typeface="Calibri"/>
                <a:cs typeface="Calibri"/>
              </a:rPr>
              <a:t>9</a:t>
            </a:r>
            <a:endParaRPr sz="13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7" name="object 48">
            <a:extLst>
              <a:ext uri="{FF2B5EF4-FFF2-40B4-BE49-F238E27FC236}">
                <a16:creationId xmlns:a16="http://schemas.microsoft.com/office/drawing/2014/main" id="{93667566-9F50-4BD5-ADEC-53031E70872A}"/>
              </a:ext>
            </a:extLst>
          </p:cNvPr>
          <p:cNvSpPr txBox="1"/>
          <p:nvPr/>
        </p:nvSpPr>
        <p:spPr>
          <a:xfrm>
            <a:off x="8556684" y="1764272"/>
            <a:ext cx="597418" cy="810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163"/>
              </a:lnSpc>
            </a:pPr>
            <a:r>
              <a:rPr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Rotavirus  </a:t>
            </a:r>
            <a:r>
              <a:rPr lang="en-GB"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nation wide</a:t>
            </a:r>
            <a:endParaRPr sz="10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9525" marR="3810" defTabSz="685800">
              <a:lnSpc>
                <a:spcPct val="91800"/>
              </a:lnSpc>
              <a:spcBef>
                <a:spcPts val="431"/>
              </a:spcBef>
            </a:pPr>
            <a:r>
              <a:rPr lang="en-GB" sz="1050" spc="-15" dirty="0">
                <a:solidFill>
                  <a:prstClr val="black"/>
                </a:solidFill>
                <a:latin typeface="Century Gothic"/>
                <a:cs typeface="Century Gothic"/>
              </a:rPr>
              <a:t>Td vaccine </a:t>
            </a:r>
            <a:endParaRPr sz="10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68" name="object 38">
            <a:extLst>
              <a:ext uri="{FF2B5EF4-FFF2-40B4-BE49-F238E27FC236}">
                <a16:creationId xmlns:a16="http://schemas.microsoft.com/office/drawing/2014/main" id="{E3269E05-75AA-4F0F-9753-090A1F6E5165}"/>
              </a:ext>
            </a:extLst>
          </p:cNvPr>
          <p:cNvSpPr/>
          <p:nvPr/>
        </p:nvSpPr>
        <p:spPr>
          <a:xfrm>
            <a:off x="8295599" y="1790554"/>
            <a:ext cx="137160" cy="138589"/>
          </a:xfrm>
          <a:custGeom>
            <a:avLst/>
            <a:gdLst/>
            <a:ahLst/>
            <a:cxnLst/>
            <a:rect l="l" t="t" r="r" b="b"/>
            <a:pathLst>
              <a:path w="182879" h="184785">
                <a:moveTo>
                  <a:pt x="0" y="184403"/>
                </a:moveTo>
                <a:lnTo>
                  <a:pt x="182880" y="0"/>
                </a:lnTo>
                <a:lnTo>
                  <a:pt x="182880" y="184403"/>
                </a:lnTo>
                <a:lnTo>
                  <a:pt x="0" y="184403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2C3C3E-1930-4E19-AF93-50939307D37A}"/>
              </a:ext>
            </a:extLst>
          </p:cNvPr>
          <p:cNvSpPr txBox="1"/>
          <p:nvPr/>
        </p:nvSpPr>
        <p:spPr>
          <a:xfrm>
            <a:off x="280551" y="1376483"/>
            <a:ext cx="4165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1995 – Pulse polio</a:t>
            </a:r>
          </a:p>
          <a:p>
            <a:r>
              <a:rPr lang="en-GB" b="1" dirty="0">
                <a:solidFill>
                  <a:srgbClr val="FF0000"/>
                </a:solidFill>
              </a:rPr>
              <a:t>1997 – WHO-NPSP</a:t>
            </a:r>
          </a:p>
          <a:p>
            <a:r>
              <a:rPr lang="en-GB" b="1" dirty="0">
                <a:solidFill>
                  <a:srgbClr val="FF0000"/>
                </a:solidFill>
              </a:rPr>
              <a:t>2008 – Manual to digital reporting (HMIS)</a:t>
            </a:r>
          </a:p>
          <a:p>
            <a:r>
              <a:rPr lang="en-GB" b="1" dirty="0">
                <a:solidFill>
                  <a:srgbClr val="FF0000"/>
                </a:solidFill>
              </a:rPr>
              <a:t>2011 – Last Polio case</a:t>
            </a:r>
          </a:p>
          <a:p>
            <a:r>
              <a:rPr lang="en-GB" b="1" dirty="0">
                <a:solidFill>
                  <a:srgbClr val="FF0000"/>
                </a:solidFill>
              </a:rPr>
              <a:t>2015 – MNTE elimination</a:t>
            </a:r>
          </a:p>
        </p:txBody>
      </p:sp>
    </p:spTree>
    <p:extLst>
      <p:ext uri="{BB962C8B-B14F-4D97-AF65-F5344CB8AC3E}">
        <p14:creationId xmlns:p14="http://schemas.microsoft.com/office/powerpoint/2010/main" val="88134522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751" y="255843"/>
            <a:ext cx="8736425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sz="2700" b="1" spc="-15" dirty="0">
                <a:solidFill>
                  <a:srgbClr val="990099"/>
                </a:solidFill>
              </a:rPr>
              <a:t>Rotavirus </a:t>
            </a:r>
            <a:r>
              <a:rPr sz="2700" b="1" spc="-8" dirty="0">
                <a:solidFill>
                  <a:srgbClr val="990099"/>
                </a:solidFill>
              </a:rPr>
              <a:t>vaccine </a:t>
            </a:r>
            <a:r>
              <a:rPr lang="en-GB" sz="2700" b="1" spc="-4" dirty="0">
                <a:solidFill>
                  <a:srgbClr val="990099"/>
                </a:solidFill>
              </a:rPr>
              <a:t>Expanded nationwide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259617" y="1895030"/>
            <a:ext cx="5461996" cy="2550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653" marR="110014" indent="-257175" defTabSz="685800">
              <a:lnSpc>
                <a:spcPct val="114000"/>
              </a:lnSpc>
              <a:buFont typeface="Arial"/>
              <a:buChar char="•"/>
              <a:tabLst>
                <a:tab pos="267653" algn="l"/>
                <a:tab pos="268129" algn="l"/>
              </a:tabLst>
            </a:pPr>
            <a:r>
              <a:rPr lang="en-IN"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Rotavirus vaccine introduced in 11 states from 2016 till March 2019</a:t>
            </a:r>
          </a:p>
          <a:p>
            <a:pPr marL="267653" marR="110014" indent="-257175" defTabSz="685800">
              <a:lnSpc>
                <a:spcPct val="114000"/>
              </a:lnSpc>
              <a:buFont typeface="Arial"/>
              <a:buChar char="•"/>
              <a:tabLst>
                <a:tab pos="267653" algn="l"/>
                <a:tab pos="268129" algn="l"/>
              </a:tabLst>
            </a:pPr>
            <a:r>
              <a:rPr lang="en-IN"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I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19, </a:t>
            </a:r>
            <a:r>
              <a:rPr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IN"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I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spc="-1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crore</a:t>
            </a:r>
            <a:r>
              <a:rPr sz="2100" spc="-5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doses  </a:t>
            </a:r>
            <a:r>
              <a:rPr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100" spc="-1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Rotavirus </a:t>
            </a:r>
            <a:r>
              <a:rPr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 </a:t>
            </a:r>
            <a:r>
              <a:rPr sz="2100" spc="-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administered </a:t>
            </a:r>
            <a:r>
              <a:rPr sz="2100" spc="-1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100" spc="-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children.</a:t>
            </a:r>
            <a:endParaRPr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4000"/>
              </a:lnSpc>
              <a:buFont typeface="Arial"/>
              <a:buChar char="•"/>
            </a:pPr>
            <a:endParaRPr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653" marR="40958" indent="-257175" defTabSz="685800">
              <a:lnSpc>
                <a:spcPct val="114000"/>
              </a:lnSpc>
              <a:buFont typeface="Arial"/>
              <a:buChar char="•"/>
              <a:tabLst>
                <a:tab pos="267653" algn="l"/>
                <a:tab pos="268129" algn="l"/>
              </a:tabLst>
            </a:pPr>
            <a:r>
              <a:rPr lang="en-GB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Expanded</a:t>
            </a:r>
            <a:r>
              <a:rPr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remaining 25 State/UTs </a:t>
            </a:r>
            <a:r>
              <a:rPr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 ‘POSHAN </a:t>
            </a:r>
            <a:r>
              <a:rPr sz="2100" spc="-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Abhiyaan’ </a:t>
            </a:r>
            <a:r>
              <a:rPr lang="en-IN" sz="2100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Sep 2019</a:t>
            </a:r>
          </a:p>
        </p:txBody>
      </p:sp>
      <p:sp>
        <p:nvSpPr>
          <p:cNvPr id="4" name="object 4"/>
          <p:cNvSpPr/>
          <p:nvPr/>
        </p:nvSpPr>
        <p:spPr>
          <a:xfrm>
            <a:off x="5826312" y="1672685"/>
            <a:ext cx="3292982" cy="3243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07908" y="4529653"/>
            <a:ext cx="238886" cy="777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2962" y="2795588"/>
            <a:ext cx="415290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RAJASTHAN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33707" y="3249359"/>
            <a:ext cx="329565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GUJARAT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3110" y="3218308"/>
            <a:ext cx="643889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MADHYA</a:t>
            </a:r>
            <a:r>
              <a:rPr sz="525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PRADESH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8764" y="2918174"/>
            <a:ext cx="221456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525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HAR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76015" y="2778252"/>
            <a:ext cx="580073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UTTAR</a:t>
            </a:r>
            <a:r>
              <a:rPr sz="525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PRADESH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22612" y="1916431"/>
            <a:ext cx="638175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11" dirty="0">
                <a:solidFill>
                  <a:prstClr val="black"/>
                </a:solidFill>
                <a:latin typeface="Arial"/>
                <a:cs typeface="Arial"/>
              </a:rPr>
              <a:t>JAMMU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&amp;</a:t>
            </a:r>
            <a:r>
              <a:rPr sz="5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KASHMIR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92468" y="3797998"/>
            <a:ext cx="422434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TELANGANA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53262" y="3378804"/>
            <a:ext cx="656273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CHHATTISGARH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392906" defTabSz="685800">
              <a:spcBef>
                <a:spcPts val="266"/>
              </a:spcBef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OD</a:t>
            </a:r>
            <a:r>
              <a:rPr sz="525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SHA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60457" y="3106292"/>
            <a:ext cx="77295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529"/>
              </a:lnSpc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JHARKHAND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283369" defTabSz="685800">
              <a:lnSpc>
                <a:spcPts val="529"/>
              </a:lnSpc>
            </a:pPr>
            <a:r>
              <a:rPr sz="525" dirty="0">
                <a:solidFill>
                  <a:prstClr val="black"/>
                </a:solidFill>
                <a:latin typeface="Arial"/>
                <a:cs typeface="Arial"/>
              </a:rPr>
              <a:t>WEST</a:t>
            </a:r>
            <a:r>
              <a:rPr sz="525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BENGAL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70392" y="2604992"/>
            <a:ext cx="555784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ARUNACHAL</a:t>
            </a:r>
            <a:r>
              <a:rPr sz="525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PR.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32065" y="2891092"/>
            <a:ext cx="775811" cy="210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139065" defTabSz="685800">
              <a:lnSpc>
                <a:spcPct val="79800"/>
              </a:lnSpc>
            </a:pPr>
            <a:r>
              <a:rPr sz="788" spc="-5" baseline="27777" dirty="0">
                <a:solidFill>
                  <a:prstClr val="black"/>
                </a:solidFill>
                <a:latin typeface="Arial"/>
                <a:cs typeface="Arial"/>
              </a:rPr>
              <a:t>ASSAM</a:t>
            </a:r>
            <a:r>
              <a:rPr sz="788" spc="-73" baseline="27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NAGALAND  </a:t>
            </a: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MEGHALAYA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343376" defTabSz="685800">
              <a:spcBef>
                <a:spcPts val="15"/>
              </a:spcBef>
            </a:pP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MANIPUR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0362" y="3127820"/>
            <a:ext cx="45053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529"/>
              </a:lnSpc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TRIPURA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129064" defTabSz="685800">
              <a:lnSpc>
                <a:spcPts val="529"/>
              </a:lnSpc>
            </a:pP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MIZORAM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84033" y="2705767"/>
            <a:ext cx="242411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525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KK</a:t>
            </a:r>
            <a:r>
              <a:rPr sz="525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71260" y="4041488"/>
            <a:ext cx="1007745" cy="111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369569" defTabSz="685800">
              <a:lnSpc>
                <a:spcPct val="67700"/>
              </a:lnSpc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ANDHRA</a:t>
            </a:r>
            <a:r>
              <a:rPr sz="525"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PRADESH  </a:t>
            </a:r>
            <a:r>
              <a:rPr sz="788" spc="-45" baseline="-7936" dirty="0">
                <a:solidFill>
                  <a:prstClr val="black"/>
                </a:solidFill>
                <a:latin typeface="Arial"/>
                <a:cs typeface="Arial"/>
              </a:rPr>
              <a:t>GOA</a:t>
            </a:r>
            <a:r>
              <a:rPr sz="525" spc="-30" dirty="0">
                <a:solidFill>
                  <a:prstClr val="black"/>
                </a:solidFill>
                <a:latin typeface="Arial"/>
                <a:cs typeface="Arial"/>
              </a:rPr>
              <a:t>KARNATAKA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01704" y="4627571"/>
            <a:ext cx="456248" cy="80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A&amp;N</a:t>
            </a:r>
            <a:r>
              <a:rPr sz="525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ISLANDS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32232" y="2163958"/>
            <a:ext cx="831056" cy="503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94298" indent="37148" defTabSz="685800">
              <a:lnSpc>
                <a:spcPct val="169200"/>
              </a:lnSpc>
            </a:pP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HIMACHAL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PRADESH  </a:t>
            </a:r>
            <a:r>
              <a:rPr sz="788" spc="-56" baseline="11904" dirty="0">
                <a:solidFill>
                  <a:prstClr val="black"/>
                </a:solidFill>
                <a:latin typeface="Arial"/>
                <a:cs typeface="Arial"/>
              </a:rPr>
              <a:t>PUNJA</a:t>
            </a:r>
            <a:r>
              <a:rPr sz="525" spc="-38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788" spc="-56" baseline="11904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525" spc="-38" dirty="0">
                <a:solidFill>
                  <a:prstClr val="black"/>
                </a:solidFill>
                <a:latin typeface="Arial"/>
                <a:cs typeface="Arial"/>
              </a:rPr>
              <a:t>HANDIGARH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322421" defTabSz="685800">
              <a:lnSpc>
                <a:spcPts val="476"/>
              </a:lnSpc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UTTARAKHAND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66199" defTabSz="685800">
              <a:lnSpc>
                <a:spcPts val="529"/>
              </a:lnSpc>
              <a:spcBef>
                <a:spcPts val="293"/>
              </a:spcBef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HARYANA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200501" defTabSz="685800">
              <a:lnSpc>
                <a:spcPts val="529"/>
              </a:lnSpc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DELHI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52947" y="3506910"/>
            <a:ext cx="788194" cy="186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911" marR="334328" indent="-42863" defTabSz="685800">
              <a:lnSpc>
                <a:spcPct val="68100"/>
              </a:lnSpc>
            </a:pP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DAMAN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DIU 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D&amp;N</a:t>
            </a:r>
            <a:r>
              <a:rPr sz="525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HAVELI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  <a:p>
            <a:pPr marL="269558" defTabSz="685800">
              <a:lnSpc>
                <a:spcPts val="623"/>
              </a:lnSpc>
            </a:pPr>
            <a:r>
              <a:rPr sz="525" spc="-1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AHARASH</a:t>
            </a:r>
            <a:r>
              <a:rPr sz="5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RA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77501" y="4448209"/>
            <a:ext cx="662939" cy="180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153828" defTabSz="685800">
              <a:lnSpc>
                <a:spcPct val="117100"/>
              </a:lnSpc>
            </a:pP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POND</a:t>
            </a:r>
            <a:r>
              <a:rPr sz="525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CHERRY  </a:t>
            </a: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TAMIL</a:t>
            </a:r>
            <a:r>
              <a:rPr sz="525" spc="-3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5" spc="-4" dirty="0">
                <a:solidFill>
                  <a:prstClr val="black"/>
                </a:solidFill>
                <a:latin typeface="Arial"/>
                <a:cs typeface="Arial"/>
              </a:rPr>
              <a:t>NADU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13716" y="4659154"/>
            <a:ext cx="686276" cy="8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315"/>
              </a:lnSpc>
            </a:pP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LAKSHADW</a:t>
            </a:r>
            <a:r>
              <a:rPr sz="525" spc="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88" spc="-5" baseline="35714" dirty="0">
                <a:solidFill>
                  <a:prstClr val="black"/>
                </a:solidFill>
                <a:latin typeface="Arial"/>
                <a:cs typeface="Arial"/>
              </a:rPr>
              <a:t>KERALA</a:t>
            </a:r>
            <a:endParaRPr sz="788" baseline="35714">
              <a:solidFill>
                <a:prstClr val="black"/>
              </a:solidFill>
              <a:latin typeface="Arial"/>
              <a:cs typeface="Arial"/>
            </a:endParaRPr>
          </a:p>
          <a:p>
            <a:pPr marL="383857" defTabSz="685800">
              <a:lnSpc>
                <a:spcPts val="315"/>
              </a:lnSpc>
            </a:pPr>
            <a:r>
              <a:rPr sz="525" spc="-8" dirty="0">
                <a:solidFill>
                  <a:prstClr val="black"/>
                </a:solidFill>
                <a:latin typeface="Arial"/>
                <a:cs typeface="Arial"/>
              </a:rPr>
              <a:t>EEP</a:t>
            </a:r>
            <a:endParaRPr sz="5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39701" y="5801010"/>
            <a:ext cx="400050" cy="168116"/>
          </a:xfrm>
          <a:custGeom>
            <a:avLst/>
            <a:gdLst/>
            <a:ahLst/>
            <a:cxnLst/>
            <a:rect l="l" t="t" r="r" b="b"/>
            <a:pathLst>
              <a:path w="533400" h="224154">
                <a:moveTo>
                  <a:pt x="0" y="224027"/>
                </a:moveTo>
                <a:lnTo>
                  <a:pt x="533400" y="224027"/>
                </a:lnTo>
                <a:lnTo>
                  <a:pt x="533400" y="0"/>
                </a:lnTo>
                <a:lnTo>
                  <a:pt x="0" y="0"/>
                </a:lnTo>
                <a:lnTo>
                  <a:pt x="0" y="224027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39701" y="5801010"/>
            <a:ext cx="400050" cy="168116"/>
          </a:xfrm>
          <a:custGeom>
            <a:avLst/>
            <a:gdLst/>
            <a:ahLst/>
            <a:cxnLst/>
            <a:rect l="l" t="t" r="r" b="b"/>
            <a:pathLst>
              <a:path w="533400" h="224154">
                <a:moveTo>
                  <a:pt x="0" y="224027"/>
                </a:moveTo>
                <a:lnTo>
                  <a:pt x="533400" y="224027"/>
                </a:lnTo>
                <a:lnTo>
                  <a:pt x="533400" y="0"/>
                </a:lnTo>
                <a:lnTo>
                  <a:pt x="0" y="0"/>
                </a:lnTo>
                <a:lnTo>
                  <a:pt x="0" y="224027"/>
                </a:lnTo>
                <a:close/>
              </a:path>
            </a:pathLst>
          </a:custGeom>
          <a:ln w="1219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69005" y="5767711"/>
            <a:ext cx="11661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lang="en-GB" sz="1200" spc="-8" dirty="0">
                <a:solidFill>
                  <a:prstClr val="black"/>
                </a:solidFill>
                <a:latin typeface="Calibri"/>
                <a:cs typeface="Calibri"/>
              </a:rPr>
              <a:t>Already introduce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11</a:t>
            </a:r>
            <a:r>
              <a:rPr sz="1200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States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51131" y="4573428"/>
            <a:ext cx="400050" cy="232410"/>
          </a:xfrm>
          <a:custGeom>
            <a:avLst/>
            <a:gdLst/>
            <a:ahLst/>
            <a:cxnLst/>
            <a:rect l="l" t="t" r="r" b="b"/>
            <a:pathLst>
              <a:path w="533400" h="309879">
                <a:moveTo>
                  <a:pt x="0" y="309371"/>
                </a:moveTo>
                <a:lnTo>
                  <a:pt x="533400" y="309371"/>
                </a:lnTo>
                <a:lnTo>
                  <a:pt x="533400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251131" y="4573428"/>
            <a:ext cx="400050" cy="232410"/>
          </a:xfrm>
          <a:custGeom>
            <a:avLst/>
            <a:gdLst/>
            <a:ahLst/>
            <a:cxnLst/>
            <a:rect l="l" t="t" r="r" b="b"/>
            <a:pathLst>
              <a:path w="533400" h="309879">
                <a:moveTo>
                  <a:pt x="0" y="309371"/>
                </a:moveTo>
                <a:lnTo>
                  <a:pt x="533400" y="309371"/>
                </a:lnTo>
                <a:lnTo>
                  <a:pt x="533400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ln w="1219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62561" y="4886610"/>
            <a:ext cx="400050" cy="232410"/>
          </a:xfrm>
          <a:custGeom>
            <a:avLst/>
            <a:gdLst/>
            <a:ahLst/>
            <a:cxnLst/>
            <a:rect l="l" t="t" r="r" b="b"/>
            <a:pathLst>
              <a:path w="533400" h="309879">
                <a:moveTo>
                  <a:pt x="0" y="309371"/>
                </a:moveTo>
                <a:lnTo>
                  <a:pt x="533400" y="309371"/>
                </a:lnTo>
                <a:lnTo>
                  <a:pt x="533400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262561" y="4886610"/>
            <a:ext cx="400050" cy="232410"/>
          </a:xfrm>
          <a:custGeom>
            <a:avLst/>
            <a:gdLst/>
            <a:ahLst/>
            <a:cxnLst/>
            <a:rect l="l" t="t" r="r" b="b"/>
            <a:pathLst>
              <a:path w="533400" h="309879">
                <a:moveTo>
                  <a:pt x="0" y="309371"/>
                </a:moveTo>
                <a:lnTo>
                  <a:pt x="533400" y="309371"/>
                </a:lnTo>
                <a:lnTo>
                  <a:pt x="533400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ln w="1219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262561" y="5180362"/>
            <a:ext cx="400050" cy="230981"/>
          </a:xfrm>
          <a:custGeom>
            <a:avLst/>
            <a:gdLst/>
            <a:ahLst/>
            <a:cxnLst/>
            <a:rect l="l" t="t" r="r" b="b"/>
            <a:pathLst>
              <a:path w="533400" h="307975">
                <a:moveTo>
                  <a:pt x="0" y="307847"/>
                </a:moveTo>
                <a:lnTo>
                  <a:pt x="533400" y="307847"/>
                </a:lnTo>
                <a:lnTo>
                  <a:pt x="533400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C4BC9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2561" y="5180362"/>
            <a:ext cx="400050" cy="230981"/>
          </a:xfrm>
          <a:custGeom>
            <a:avLst/>
            <a:gdLst/>
            <a:ahLst/>
            <a:cxnLst/>
            <a:rect l="l" t="t" r="r" b="b"/>
            <a:pathLst>
              <a:path w="533400" h="307975">
                <a:moveTo>
                  <a:pt x="0" y="307847"/>
                </a:moveTo>
                <a:lnTo>
                  <a:pt x="533400" y="307847"/>
                </a:lnTo>
                <a:lnTo>
                  <a:pt x="533400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ln w="1219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84056" y="4603338"/>
            <a:ext cx="129397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June-19-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11</a:t>
            </a:r>
            <a:r>
              <a:rPr sz="135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alibri"/>
                <a:cs typeface="Calibri"/>
              </a:rPr>
              <a:t>States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  <a:p>
            <a:pPr marL="26194" defTabSz="685800">
              <a:spcBef>
                <a:spcPts val="619"/>
              </a:spcBef>
            </a:pP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July-19-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10</a:t>
            </a:r>
            <a:r>
              <a:rPr sz="135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alibri"/>
                <a:cs typeface="Calibri"/>
              </a:rPr>
              <a:t>States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51131" y="5460396"/>
            <a:ext cx="400050" cy="232410"/>
          </a:xfrm>
          <a:custGeom>
            <a:avLst/>
            <a:gdLst/>
            <a:ahLst/>
            <a:cxnLst/>
            <a:rect l="l" t="t" r="r" b="b"/>
            <a:pathLst>
              <a:path w="533400" h="309879">
                <a:moveTo>
                  <a:pt x="0" y="309371"/>
                </a:moveTo>
                <a:lnTo>
                  <a:pt x="533400" y="309371"/>
                </a:lnTo>
                <a:lnTo>
                  <a:pt x="533400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251131" y="5460396"/>
            <a:ext cx="400050" cy="232410"/>
          </a:xfrm>
          <a:custGeom>
            <a:avLst/>
            <a:gdLst/>
            <a:ahLst/>
            <a:cxnLst/>
            <a:rect l="l" t="t" r="r" b="b"/>
            <a:pathLst>
              <a:path w="533400" h="309879">
                <a:moveTo>
                  <a:pt x="0" y="309371"/>
                </a:moveTo>
                <a:lnTo>
                  <a:pt x="533400" y="309371"/>
                </a:lnTo>
                <a:lnTo>
                  <a:pt x="533400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ln w="1219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79293" y="5150168"/>
            <a:ext cx="1155859" cy="479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Aug-19-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r>
              <a:rPr sz="1350" spc="-4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alibri"/>
                <a:cs typeface="Calibri"/>
              </a:rPr>
              <a:t>States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  <a:p>
            <a:pPr marL="12859" defTabSz="685800">
              <a:spcBef>
                <a:spcPts val="503"/>
              </a:spcBef>
            </a:pP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Sep-19-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1350" spc="-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prstClr val="black"/>
                </a:solidFill>
                <a:latin typeface="Calibri"/>
                <a:cs typeface="Calibri"/>
              </a:rPr>
              <a:t>State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FE5C6F-16C2-43A2-ADBD-2A63C235C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3"/>
          <a:stretch/>
        </p:blipFill>
        <p:spPr>
          <a:xfrm>
            <a:off x="57150" y="1543050"/>
            <a:ext cx="3293734" cy="3429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918" y="211238"/>
            <a:ext cx="773334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400" b="1" spc="-4" dirty="0">
                <a:solidFill>
                  <a:srgbClr val="990099"/>
                </a:solidFill>
              </a:rPr>
              <a:t>Pneumococcal </a:t>
            </a:r>
            <a:r>
              <a:rPr sz="2400" b="1" spc="-11" dirty="0">
                <a:solidFill>
                  <a:srgbClr val="990099"/>
                </a:solidFill>
              </a:rPr>
              <a:t>Conjugate </a:t>
            </a:r>
            <a:r>
              <a:rPr sz="2400" b="1" spc="-19" dirty="0">
                <a:solidFill>
                  <a:srgbClr val="990099"/>
                </a:solidFill>
              </a:rPr>
              <a:t>Vaccine </a:t>
            </a:r>
            <a:r>
              <a:rPr sz="2400" b="1" spc="-4" dirty="0">
                <a:solidFill>
                  <a:srgbClr val="990099"/>
                </a:solidFill>
              </a:rPr>
              <a:t>(PCV) </a:t>
            </a:r>
            <a:r>
              <a:rPr sz="2400" b="1" dirty="0">
                <a:solidFill>
                  <a:srgbClr val="990099"/>
                </a:solidFill>
              </a:rPr>
              <a:t>Expansion </a:t>
            </a:r>
            <a:r>
              <a:rPr sz="2400" b="1" spc="-4" dirty="0">
                <a:solidFill>
                  <a:srgbClr val="990099"/>
                </a:solidFill>
              </a:rPr>
              <a:t>Plan,</a:t>
            </a:r>
            <a:r>
              <a:rPr sz="2400" b="1" spc="-94" dirty="0">
                <a:solidFill>
                  <a:srgbClr val="990099"/>
                </a:solidFill>
              </a:rPr>
              <a:t> </a:t>
            </a:r>
            <a:r>
              <a:rPr sz="2400" b="1" dirty="0">
                <a:solidFill>
                  <a:srgbClr val="990099"/>
                </a:solidFill>
              </a:rPr>
              <a:t>India</a:t>
            </a: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448056" y="5012056"/>
            <a:ext cx="297180" cy="230981"/>
          </a:xfrm>
          <a:custGeom>
            <a:avLst/>
            <a:gdLst/>
            <a:ahLst/>
            <a:cxnLst/>
            <a:rect l="l" t="t" r="r" b="b"/>
            <a:pathLst>
              <a:path w="396240" h="307975">
                <a:moveTo>
                  <a:pt x="344932" y="0"/>
                </a:moveTo>
                <a:lnTo>
                  <a:pt x="51307" y="0"/>
                </a:lnTo>
                <a:lnTo>
                  <a:pt x="31337" y="4034"/>
                </a:lnTo>
                <a:lnTo>
                  <a:pt x="15028" y="15033"/>
                </a:lnTo>
                <a:lnTo>
                  <a:pt x="4032" y="31343"/>
                </a:lnTo>
                <a:lnTo>
                  <a:pt x="0" y="51308"/>
                </a:lnTo>
                <a:lnTo>
                  <a:pt x="0" y="256540"/>
                </a:lnTo>
                <a:lnTo>
                  <a:pt x="4032" y="276510"/>
                </a:lnTo>
                <a:lnTo>
                  <a:pt x="15028" y="292819"/>
                </a:lnTo>
                <a:lnTo>
                  <a:pt x="31337" y="303815"/>
                </a:lnTo>
                <a:lnTo>
                  <a:pt x="51307" y="307848"/>
                </a:lnTo>
                <a:lnTo>
                  <a:pt x="344932" y="307848"/>
                </a:lnTo>
                <a:lnTo>
                  <a:pt x="364902" y="303815"/>
                </a:lnTo>
                <a:lnTo>
                  <a:pt x="381211" y="292819"/>
                </a:lnTo>
                <a:lnTo>
                  <a:pt x="392207" y="276510"/>
                </a:lnTo>
                <a:lnTo>
                  <a:pt x="396239" y="256540"/>
                </a:lnTo>
                <a:lnTo>
                  <a:pt x="396239" y="51308"/>
                </a:lnTo>
                <a:lnTo>
                  <a:pt x="392207" y="31343"/>
                </a:lnTo>
                <a:lnTo>
                  <a:pt x="381211" y="15033"/>
                </a:lnTo>
                <a:lnTo>
                  <a:pt x="364902" y="4034"/>
                </a:lnTo>
                <a:lnTo>
                  <a:pt x="34493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918" y="5022113"/>
            <a:ext cx="36718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2017</a:t>
            </a:r>
            <a:endParaRPr sz="13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0126" y="5022113"/>
            <a:ext cx="36718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2018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5453" y="5022113"/>
            <a:ext cx="36718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2019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64308" y="5001767"/>
            <a:ext cx="297180" cy="232410"/>
          </a:xfrm>
          <a:custGeom>
            <a:avLst/>
            <a:gdLst/>
            <a:ahLst/>
            <a:cxnLst/>
            <a:rect l="l" t="t" r="r" b="b"/>
            <a:pathLst>
              <a:path w="396239" h="309879">
                <a:moveTo>
                  <a:pt x="344677" y="0"/>
                </a:moveTo>
                <a:lnTo>
                  <a:pt x="51561" y="0"/>
                </a:lnTo>
                <a:lnTo>
                  <a:pt x="31503" y="4056"/>
                </a:lnTo>
                <a:lnTo>
                  <a:pt x="15112" y="15112"/>
                </a:lnTo>
                <a:lnTo>
                  <a:pt x="4056" y="31503"/>
                </a:lnTo>
                <a:lnTo>
                  <a:pt x="0" y="51562"/>
                </a:lnTo>
                <a:lnTo>
                  <a:pt x="0" y="257809"/>
                </a:lnTo>
                <a:lnTo>
                  <a:pt x="4056" y="277878"/>
                </a:lnTo>
                <a:lnTo>
                  <a:pt x="15112" y="294268"/>
                </a:lnTo>
                <a:lnTo>
                  <a:pt x="31503" y="305319"/>
                </a:lnTo>
                <a:lnTo>
                  <a:pt x="51561" y="309372"/>
                </a:lnTo>
                <a:lnTo>
                  <a:pt x="344677" y="309372"/>
                </a:lnTo>
                <a:lnTo>
                  <a:pt x="364736" y="305319"/>
                </a:lnTo>
                <a:lnTo>
                  <a:pt x="381126" y="294268"/>
                </a:lnTo>
                <a:lnTo>
                  <a:pt x="392183" y="277878"/>
                </a:lnTo>
                <a:lnTo>
                  <a:pt x="396239" y="257809"/>
                </a:lnTo>
                <a:lnTo>
                  <a:pt x="396239" y="51562"/>
                </a:lnTo>
                <a:lnTo>
                  <a:pt x="392183" y="31503"/>
                </a:lnTo>
                <a:lnTo>
                  <a:pt x="381126" y="15112"/>
                </a:lnTo>
                <a:lnTo>
                  <a:pt x="364736" y="4056"/>
                </a:lnTo>
                <a:lnTo>
                  <a:pt x="344677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51609" y="5001767"/>
            <a:ext cx="297180" cy="232410"/>
          </a:xfrm>
          <a:custGeom>
            <a:avLst/>
            <a:gdLst/>
            <a:ahLst/>
            <a:cxnLst/>
            <a:rect l="l" t="t" r="r" b="b"/>
            <a:pathLst>
              <a:path w="396239" h="309879">
                <a:moveTo>
                  <a:pt x="344677" y="0"/>
                </a:moveTo>
                <a:lnTo>
                  <a:pt x="51562" y="0"/>
                </a:lnTo>
                <a:lnTo>
                  <a:pt x="31503" y="4056"/>
                </a:lnTo>
                <a:lnTo>
                  <a:pt x="15112" y="15112"/>
                </a:lnTo>
                <a:lnTo>
                  <a:pt x="4056" y="31503"/>
                </a:lnTo>
                <a:lnTo>
                  <a:pt x="0" y="51562"/>
                </a:lnTo>
                <a:lnTo>
                  <a:pt x="0" y="257809"/>
                </a:lnTo>
                <a:lnTo>
                  <a:pt x="4056" y="277878"/>
                </a:lnTo>
                <a:lnTo>
                  <a:pt x="15112" y="294268"/>
                </a:lnTo>
                <a:lnTo>
                  <a:pt x="31503" y="305319"/>
                </a:lnTo>
                <a:lnTo>
                  <a:pt x="51562" y="309372"/>
                </a:lnTo>
                <a:lnTo>
                  <a:pt x="344677" y="309372"/>
                </a:lnTo>
                <a:lnTo>
                  <a:pt x="364736" y="305319"/>
                </a:lnTo>
                <a:lnTo>
                  <a:pt x="381126" y="294268"/>
                </a:lnTo>
                <a:lnTo>
                  <a:pt x="392183" y="277878"/>
                </a:lnTo>
                <a:lnTo>
                  <a:pt x="396239" y="257809"/>
                </a:lnTo>
                <a:lnTo>
                  <a:pt x="396239" y="51562"/>
                </a:lnTo>
                <a:lnTo>
                  <a:pt x="392183" y="31503"/>
                </a:lnTo>
                <a:lnTo>
                  <a:pt x="381126" y="15112"/>
                </a:lnTo>
                <a:lnTo>
                  <a:pt x="364736" y="4056"/>
                </a:lnTo>
                <a:lnTo>
                  <a:pt x="344677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08501" y="1647063"/>
            <a:ext cx="13811" cy="3622834"/>
          </a:xfrm>
          <a:custGeom>
            <a:avLst/>
            <a:gdLst/>
            <a:ahLst/>
            <a:cxnLst/>
            <a:rect l="l" t="t" r="r" b="b"/>
            <a:pathLst>
              <a:path w="18414" h="4830445">
                <a:moveTo>
                  <a:pt x="17907" y="0"/>
                </a:moveTo>
                <a:lnTo>
                  <a:pt x="0" y="4830292"/>
                </a:lnTo>
              </a:path>
            </a:pathLst>
          </a:custGeom>
          <a:ln w="57912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19348" y="1647063"/>
            <a:ext cx="13811" cy="3622834"/>
          </a:xfrm>
          <a:custGeom>
            <a:avLst/>
            <a:gdLst/>
            <a:ahLst/>
            <a:cxnLst/>
            <a:rect l="l" t="t" r="r" b="b"/>
            <a:pathLst>
              <a:path w="18414" h="4830445">
                <a:moveTo>
                  <a:pt x="18033" y="0"/>
                </a:moveTo>
                <a:lnTo>
                  <a:pt x="0" y="4830292"/>
                </a:lnTo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38363" y="5515661"/>
            <a:ext cx="6524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i="1" dirty="0">
                <a:solidFill>
                  <a:srgbClr val="1F487C"/>
                </a:solidFill>
                <a:latin typeface="Calibri"/>
                <a:cs typeface="Calibri"/>
              </a:rPr>
              <a:t>.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09765" y="1535484"/>
            <a:ext cx="4847594" cy="1523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4763" algn="just" defTabSz="685800">
              <a:tabLst>
                <a:tab pos="267176" algn="l"/>
              </a:tabLst>
            </a:pPr>
            <a:r>
              <a:rPr lang="en-US" spc="-8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ntroduced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Bihar,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Himachal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Pradesh,  </a:t>
            </a:r>
            <a:r>
              <a:rPr spc="-11" dirty="0">
                <a:solidFill>
                  <a:prstClr val="black"/>
                </a:solidFill>
                <a:latin typeface="Calibri"/>
                <a:cs typeface="Calibri"/>
              </a:rPr>
              <a:t>Madhya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Pradesh,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pc="-4" dirty="0">
                <a:solidFill>
                  <a:prstClr val="black"/>
                </a:solidFill>
                <a:latin typeface="Calibri"/>
                <a:cs typeface="Calibri"/>
              </a:rPr>
              <a:t>19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districts of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Uttar Pradesh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18 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districts of Rajasthan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Haryana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(state</a:t>
            </a:r>
            <a:r>
              <a:rPr spc="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initiative)</a:t>
            </a:r>
            <a:endParaRPr lang="en-US" spc="-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0" algn="just" defTabSz="685800">
              <a:tabLst>
                <a:tab pos="267176" algn="l"/>
              </a:tabLst>
            </a:pPr>
            <a:endParaRPr lang="en-US" sz="1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0" algn="just" defTabSz="685800">
              <a:tabLst>
                <a:tab pos="267176" algn="l"/>
              </a:tabLst>
            </a:pPr>
            <a:r>
              <a:rPr lang="en-US" spc="-4" dirty="0">
                <a:solidFill>
                  <a:prstClr val="black"/>
                </a:solidFill>
                <a:latin typeface="Calibri"/>
                <a:cs typeface="Calibri"/>
              </a:rPr>
              <a:t>14 million doses administered as on</a:t>
            </a: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pc="-4" dirty="0">
                <a:solidFill>
                  <a:prstClr val="black"/>
                </a:solidFill>
                <a:latin typeface="Calibri"/>
                <a:cs typeface="Calibri"/>
              </a:rPr>
              <a:t>May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 ’19</a:t>
            </a:r>
            <a:endParaRPr lang="en-US" spc="-8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marR="3810" indent="-257175" algn="just" defTabSz="685800">
              <a:buFont typeface="Arial"/>
              <a:buChar char="•"/>
              <a:tabLst>
                <a:tab pos="267176" algn="l"/>
              </a:tabLst>
            </a:pPr>
            <a:endParaRPr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EC558D1-361D-4005-924B-7269B2ED4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743502"/>
              </p:ext>
            </p:extLst>
          </p:nvPr>
        </p:nvGraphicFramePr>
        <p:xfrm>
          <a:off x="4156243" y="2887028"/>
          <a:ext cx="2333913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Acrobat Document" r:id="rId4" imgW="5695784" imgH="8133940" progId="AcroExch.Document.DC">
                  <p:embed/>
                </p:oleObj>
              </mc:Choice>
              <mc:Fallback>
                <p:oleObj name="Acrobat Document" r:id="rId4" imgW="5695784" imgH="8133940" progId="AcroExch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EC558D1-361D-4005-924B-7269B2ED4D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6243" y="2887028"/>
                        <a:ext cx="2333913" cy="291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6DFBC63-0931-44AD-A735-A6B39FB23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346174"/>
              </p:ext>
            </p:extLst>
          </p:nvPr>
        </p:nvGraphicFramePr>
        <p:xfrm>
          <a:off x="6776343" y="2887028"/>
          <a:ext cx="2164347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Acrobat Document" r:id="rId6" imgW="5686389" imgH="8124561" progId="AcroExch.Document.DC">
                  <p:embed/>
                </p:oleObj>
              </mc:Choice>
              <mc:Fallback>
                <p:oleObj name="Acrobat Document" r:id="rId6" imgW="5686389" imgH="8124561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6DFBC63-0931-44AD-A735-A6B39FB23C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76343" y="2887028"/>
                        <a:ext cx="2164347" cy="291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C31A6E8-CDA6-482F-8AE1-3B092D03A47D}"/>
              </a:ext>
            </a:extLst>
          </p:cNvPr>
          <p:cNvSpPr txBox="1"/>
          <p:nvPr/>
        </p:nvSpPr>
        <p:spPr>
          <a:xfrm>
            <a:off x="4083843" y="5602605"/>
            <a:ext cx="4973516" cy="1064375"/>
          </a:xfrm>
          <a:prstGeom prst="rect">
            <a:avLst/>
          </a:prstGeom>
          <a:solidFill>
            <a:srgbClr val="EFDFF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71180" tIns="35591" rIns="71180" bIns="35591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defPPr>
              <a:defRPr lang="en-US"/>
            </a:defPPr>
            <a:lvl1pPr indent="0" defTabSz="94297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i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 defTabSz="707231"/>
            <a:r>
              <a:rPr lang="en-US" sz="2700" dirty="0">
                <a:solidFill>
                  <a:srgbClr val="660066"/>
                </a:solidFill>
              </a:rPr>
              <a:t>State wide expansion in Rajasthan and Uttar Pradesh planned in January 2020</a:t>
            </a:r>
            <a:endParaRPr lang="en-US" sz="2325" dirty="0">
              <a:solidFill>
                <a:srgbClr val="660066"/>
              </a:solidFill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0F04166F-DAF4-4244-A33E-8CDD25077BB5}"/>
              </a:ext>
            </a:extLst>
          </p:cNvPr>
          <p:cNvSpPr txBox="1"/>
          <p:nvPr/>
        </p:nvSpPr>
        <p:spPr>
          <a:xfrm>
            <a:off x="775717" y="5506746"/>
            <a:ext cx="213893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lang="en-US" sz="1350" b="1" dirty="0">
                <a:solidFill>
                  <a:prstClr val="black"/>
                </a:solidFill>
                <a:latin typeface="Calibri"/>
                <a:cs typeface="Calibri"/>
              </a:rPr>
              <a:t>20 (Planned)</a:t>
            </a:r>
            <a:endParaRPr sz="13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B1227FC0-B515-437F-B4B1-E69576B98B73}"/>
              </a:ext>
            </a:extLst>
          </p:cNvPr>
          <p:cNvSpPr/>
          <p:nvPr/>
        </p:nvSpPr>
        <p:spPr>
          <a:xfrm>
            <a:off x="448056" y="5486400"/>
            <a:ext cx="297180" cy="232410"/>
          </a:xfrm>
          <a:custGeom>
            <a:avLst/>
            <a:gdLst/>
            <a:ahLst/>
            <a:cxnLst/>
            <a:rect l="l" t="t" r="r" b="b"/>
            <a:pathLst>
              <a:path w="396239" h="309879">
                <a:moveTo>
                  <a:pt x="344677" y="0"/>
                </a:moveTo>
                <a:lnTo>
                  <a:pt x="51562" y="0"/>
                </a:lnTo>
                <a:lnTo>
                  <a:pt x="31503" y="4056"/>
                </a:lnTo>
                <a:lnTo>
                  <a:pt x="15112" y="15112"/>
                </a:lnTo>
                <a:lnTo>
                  <a:pt x="4056" y="31503"/>
                </a:lnTo>
                <a:lnTo>
                  <a:pt x="0" y="51562"/>
                </a:lnTo>
                <a:lnTo>
                  <a:pt x="0" y="257809"/>
                </a:lnTo>
                <a:lnTo>
                  <a:pt x="4056" y="277878"/>
                </a:lnTo>
                <a:lnTo>
                  <a:pt x="15112" y="294268"/>
                </a:lnTo>
                <a:lnTo>
                  <a:pt x="31503" y="305319"/>
                </a:lnTo>
                <a:lnTo>
                  <a:pt x="51562" y="309372"/>
                </a:lnTo>
                <a:lnTo>
                  <a:pt x="344677" y="309372"/>
                </a:lnTo>
                <a:lnTo>
                  <a:pt x="364736" y="305319"/>
                </a:lnTo>
                <a:lnTo>
                  <a:pt x="381126" y="294268"/>
                </a:lnTo>
                <a:lnTo>
                  <a:pt x="392183" y="277878"/>
                </a:lnTo>
                <a:lnTo>
                  <a:pt x="396239" y="257809"/>
                </a:lnTo>
                <a:lnTo>
                  <a:pt x="396239" y="51562"/>
                </a:lnTo>
                <a:lnTo>
                  <a:pt x="392183" y="31503"/>
                </a:lnTo>
                <a:lnTo>
                  <a:pt x="381126" y="15112"/>
                </a:lnTo>
                <a:lnTo>
                  <a:pt x="364736" y="4056"/>
                </a:lnTo>
                <a:lnTo>
                  <a:pt x="344677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1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327" y="1153288"/>
            <a:ext cx="0" cy="331947"/>
          </a:xfrm>
          <a:custGeom>
            <a:avLst/>
            <a:gdLst/>
            <a:ahLst/>
            <a:cxnLst/>
            <a:rect l="l" t="t" r="r" b="b"/>
            <a:pathLst>
              <a:path h="442594">
                <a:moveTo>
                  <a:pt x="0" y="0"/>
                </a:moveTo>
                <a:lnTo>
                  <a:pt x="0" y="442213"/>
                </a:lnTo>
              </a:path>
            </a:pathLst>
          </a:custGeom>
          <a:ln w="57912">
            <a:solidFill>
              <a:srgbClr val="99009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7477" y="1153288"/>
            <a:ext cx="0" cy="331947"/>
          </a:xfrm>
          <a:custGeom>
            <a:avLst/>
            <a:gdLst/>
            <a:ahLst/>
            <a:cxnLst/>
            <a:rect l="l" t="t" r="r" b="b"/>
            <a:pathLst>
              <a:path h="442594">
                <a:moveTo>
                  <a:pt x="0" y="0"/>
                </a:moveTo>
                <a:lnTo>
                  <a:pt x="0" y="442213"/>
                </a:lnTo>
              </a:path>
            </a:pathLst>
          </a:custGeom>
          <a:ln w="5791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5874"/>
            <a:ext cx="9161717" cy="901746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Communication Strategy for RI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4866" y="2587779"/>
            <a:ext cx="896779" cy="553998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Advocacy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00346" y="2587781"/>
            <a:ext cx="1764507" cy="323165"/>
          </a:xfrm>
          <a:prstGeom prst="rect">
            <a:avLst/>
          </a:prstGeom>
          <a:solidFill>
            <a:srgbClr val="FF99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Social Mobilization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089085" y="2587781"/>
            <a:ext cx="1608773" cy="323165"/>
          </a:xfrm>
          <a:prstGeom prst="rect">
            <a:avLst/>
          </a:prstGeom>
          <a:solidFill>
            <a:srgbClr val="CC66F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Capacity Building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61523" y="2592352"/>
            <a:ext cx="1061561" cy="323165"/>
          </a:xfrm>
          <a:prstGeom prst="rect">
            <a:avLst/>
          </a:prstGeom>
          <a:solidFill>
            <a:srgbClr val="33CC33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Media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566758" y="2587779"/>
            <a:ext cx="1061561" cy="553998"/>
          </a:xfrm>
          <a:prstGeom prst="rect">
            <a:avLst/>
          </a:prstGeom>
          <a:solidFill>
            <a:srgbClr val="9999F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Monitoring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6076" y="3160234"/>
            <a:ext cx="1260635" cy="207877"/>
          </a:xfrm>
          <a:prstGeom prst="rect">
            <a:avLst/>
          </a:prstGeom>
          <a:solidFill>
            <a:srgbClr val="E1F7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11" dirty="0">
                <a:solidFill>
                  <a:prstClr val="black"/>
                </a:solidFill>
                <a:latin typeface="Calibri"/>
                <a:cs typeface="Calibri"/>
              </a:rPr>
              <a:t>Political</a:t>
            </a:r>
            <a:r>
              <a:rPr sz="1351"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Advocacy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079" y="3558950"/>
            <a:ext cx="1340167" cy="207877"/>
          </a:xfrm>
          <a:prstGeom prst="rect">
            <a:avLst/>
          </a:prstGeom>
          <a:solidFill>
            <a:srgbClr val="E1F7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Religious</a:t>
            </a:r>
            <a:r>
              <a:rPr sz="1351" spc="-3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Advocacy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076" y="3957858"/>
            <a:ext cx="1368743" cy="207877"/>
          </a:xfrm>
          <a:prstGeom prst="rect">
            <a:avLst/>
          </a:prstGeom>
          <a:solidFill>
            <a:srgbClr val="E1F7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Professional</a:t>
            </a:r>
            <a:r>
              <a:rPr sz="1351" spc="-7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Bodies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46077" y="4356764"/>
            <a:ext cx="1239203" cy="207877"/>
          </a:xfrm>
          <a:prstGeom prst="rect">
            <a:avLst/>
          </a:prstGeom>
          <a:solidFill>
            <a:srgbClr val="E1F7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Other Line</a:t>
            </a:r>
            <a:r>
              <a:rPr sz="1351" spc="-3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Depts.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6076" y="4755671"/>
            <a:ext cx="1162051" cy="207877"/>
          </a:xfrm>
          <a:prstGeom prst="rect">
            <a:avLst/>
          </a:prstGeom>
          <a:solidFill>
            <a:srgbClr val="E1F7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Media</a:t>
            </a:r>
            <a:r>
              <a:rPr sz="1351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Advocacy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6076" y="5154578"/>
            <a:ext cx="978695" cy="207877"/>
          </a:xfrm>
          <a:prstGeom prst="rect">
            <a:avLst/>
          </a:prstGeom>
          <a:solidFill>
            <a:srgbClr val="E1F7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CBOs 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351" spc="-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NGOs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8607" y="3061361"/>
            <a:ext cx="0" cy="2422684"/>
          </a:xfrm>
          <a:custGeom>
            <a:avLst/>
            <a:gdLst/>
            <a:ahLst/>
            <a:cxnLst/>
            <a:rect l="l" t="t" r="r" b="b"/>
            <a:pathLst>
              <a:path h="3230245">
                <a:moveTo>
                  <a:pt x="0" y="0"/>
                </a:moveTo>
                <a:lnTo>
                  <a:pt x="0" y="3230245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8608" y="548452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23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8610" y="3061360"/>
            <a:ext cx="1269683" cy="0"/>
          </a:xfrm>
          <a:custGeom>
            <a:avLst/>
            <a:gdLst/>
            <a:ahLst/>
            <a:cxnLst/>
            <a:rect l="l" t="t" r="r" b="b"/>
            <a:pathLst>
              <a:path w="1692910">
                <a:moveTo>
                  <a:pt x="0" y="0"/>
                </a:moveTo>
                <a:lnTo>
                  <a:pt x="1692909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8608" y="5097044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23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8608" y="4692423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23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8608" y="4291229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23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8608" y="387289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23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8608" y="3459125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23" y="0"/>
                </a:lnTo>
              </a:path>
            </a:pathLst>
          </a:custGeom>
          <a:ln w="2895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92086" y="3156614"/>
            <a:ext cx="1239203" cy="207877"/>
          </a:xfrm>
          <a:prstGeom prst="rect">
            <a:avLst/>
          </a:prstGeom>
          <a:solidFill>
            <a:srgbClr val="FFF4E5"/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Mother</a:t>
            </a:r>
            <a:r>
              <a:rPr sz="1351" spc="-4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Meetings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0274" y="3558950"/>
            <a:ext cx="1520191" cy="207877"/>
          </a:xfrm>
          <a:prstGeom prst="rect">
            <a:avLst/>
          </a:prstGeom>
          <a:solidFill>
            <a:srgbClr val="FFF4E5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Community</a:t>
            </a:r>
            <a:r>
              <a:rPr sz="1351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Meetings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90943" y="3961476"/>
            <a:ext cx="1481615" cy="207877"/>
          </a:xfrm>
          <a:prstGeom prst="rect">
            <a:avLst/>
          </a:prstGeom>
          <a:solidFill>
            <a:srgbClr val="FFF4E5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Influencers</a:t>
            </a:r>
            <a:r>
              <a:rPr sz="1351"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Meetings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90945" y="4363812"/>
            <a:ext cx="1564481" cy="207877"/>
          </a:xfrm>
          <a:prstGeom prst="rect">
            <a:avLst/>
          </a:prstGeom>
          <a:solidFill>
            <a:srgbClr val="FFF4E5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4" dirty="0">
                <a:solidFill>
                  <a:prstClr val="black"/>
                </a:solidFill>
                <a:latin typeface="Calibri"/>
                <a:cs typeface="Calibri"/>
              </a:rPr>
              <a:t>Miking/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Drum</a:t>
            </a:r>
            <a:r>
              <a:rPr sz="1351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Beating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90944" y="4766339"/>
            <a:ext cx="463391" cy="207877"/>
          </a:xfrm>
          <a:prstGeom prst="rect">
            <a:avLst/>
          </a:prstGeom>
          <a:solidFill>
            <a:srgbClr val="FFF4E5"/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Ra</a:t>
            </a:r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li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es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190944" y="5168675"/>
            <a:ext cx="1217771" cy="207877"/>
          </a:xfrm>
          <a:prstGeom prst="rect">
            <a:avLst/>
          </a:prstGeom>
          <a:solidFill>
            <a:srgbClr val="FFF4E5"/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Street/ Folk</a:t>
            </a:r>
            <a:r>
              <a:rPr sz="1351" spc="-3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11" dirty="0">
                <a:solidFill>
                  <a:prstClr val="black"/>
                </a:solidFill>
                <a:latin typeface="Calibri"/>
                <a:cs typeface="Calibri"/>
              </a:rPr>
              <a:t>Plays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90942" y="5571278"/>
            <a:ext cx="1550195" cy="207877"/>
          </a:xfrm>
          <a:prstGeom prst="rect">
            <a:avLst/>
          </a:prstGeom>
          <a:solidFill>
            <a:srgbClr val="FFF4E5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23" dirty="0">
                <a:solidFill>
                  <a:prstClr val="black"/>
                </a:solidFill>
                <a:latin typeface="Calibri"/>
                <a:cs typeface="Calibri"/>
              </a:rPr>
              <a:t>Youth </a:t>
            </a:r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Networks</a:t>
            </a:r>
            <a:r>
              <a:rPr sz="1351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(NYK)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078547" y="3061361"/>
            <a:ext cx="0" cy="2800827"/>
          </a:xfrm>
          <a:custGeom>
            <a:avLst/>
            <a:gdLst/>
            <a:ahLst/>
            <a:cxnLst/>
            <a:rect l="l" t="t" r="r" b="b"/>
            <a:pathLst>
              <a:path h="3734435">
                <a:moveTo>
                  <a:pt x="0" y="0"/>
                </a:moveTo>
                <a:lnTo>
                  <a:pt x="0" y="3734193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078547" y="548452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078548" y="3061360"/>
            <a:ext cx="1269683" cy="0"/>
          </a:xfrm>
          <a:custGeom>
            <a:avLst/>
            <a:gdLst/>
            <a:ahLst/>
            <a:cxnLst/>
            <a:rect l="l" t="t" r="r" b="b"/>
            <a:pathLst>
              <a:path w="1692910">
                <a:moveTo>
                  <a:pt x="0" y="0"/>
                </a:moveTo>
                <a:lnTo>
                  <a:pt x="1692909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078547" y="5097044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78547" y="4692423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078547" y="4291229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78547" y="387289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78547" y="3459125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78547" y="586171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208147" y="3167282"/>
            <a:ext cx="1333023" cy="207877"/>
          </a:xfrm>
          <a:prstGeom prst="rect">
            <a:avLst/>
          </a:prstGeom>
          <a:solidFill>
            <a:srgbClr val="FBF3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Front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Line</a:t>
            </a:r>
            <a:r>
              <a:rPr sz="1351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23" dirty="0">
                <a:solidFill>
                  <a:prstClr val="black"/>
                </a:solidFill>
                <a:latin typeface="Calibri"/>
                <a:cs typeface="Calibri"/>
              </a:rPr>
              <a:t>Workers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08145" y="3581334"/>
            <a:ext cx="1150144" cy="207877"/>
          </a:xfrm>
          <a:prstGeom prst="rect">
            <a:avLst/>
          </a:prstGeom>
          <a:solidFill>
            <a:srgbClr val="FBF3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Medical</a:t>
            </a:r>
            <a:r>
              <a:rPr sz="1351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Officers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08148" y="3995290"/>
            <a:ext cx="1254919" cy="207877"/>
          </a:xfrm>
          <a:prstGeom prst="rect">
            <a:avLst/>
          </a:prstGeom>
          <a:solidFill>
            <a:srgbClr val="FBF3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IPC </a:t>
            </a:r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Skills/</a:t>
            </a:r>
            <a:r>
              <a:rPr sz="1351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BRIDGE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08146" y="4409532"/>
            <a:ext cx="1239203" cy="207877"/>
          </a:xfrm>
          <a:prstGeom prst="rect">
            <a:avLst/>
          </a:prstGeom>
          <a:solidFill>
            <a:srgbClr val="FBF3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Other Line</a:t>
            </a:r>
            <a:r>
              <a:rPr sz="1351" spc="-3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Depts.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149663" y="3061363"/>
            <a:ext cx="0" cy="1631633"/>
          </a:xfrm>
          <a:custGeom>
            <a:avLst/>
            <a:gdLst/>
            <a:ahLst/>
            <a:cxnLst/>
            <a:rect l="l" t="t" r="r" b="b"/>
            <a:pathLst>
              <a:path h="2175510">
                <a:moveTo>
                  <a:pt x="0" y="0"/>
                </a:moveTo>
                <a:lnTo>
                  <a:pt x="0" y="2175002"/>
                </a:lnTo>
              </a:path>
            </a:pathLst>
          </a:custGeom>
          <a:ln w="28956">
            <a:solidFill>
              <a:srgbClr val="CC66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49664" y="3061360"/>
            <a:ext cx="1269683" cy="0"/>
          </a:xfrm>
          <a:custGeom>
            <a:avLst/>
            <a:gdLst/>
            <a:ahLst/>
            <a:cxnLst/>
            <a:rect l="l" t="t" r="r" b="b"/>
            <a:pathLst>
              <a:path w="1692909">
                <a:moveTo>
                  <a:pt x="0" y="0"/>
                </a:moveTo>
                <a:lnTo>
                  <a:pt x="1692910" y="0"/>
                </a:lnTo>
              </a:path>
            </a:pathLst>
          </a:custGeom>
          <a:ln w="28956">
            <a:solidFill>
              <a:srgbClr val="CC66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149663" y="4692423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2" y="0"/>
                </a:lnTo>
              </a:path>
            </a:pathLst>
          </a:custGeom>
          <a:ln w="28956">
            <a:solidFill>
              <a:srgbClr val="CC66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49663" y="4291229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2" y="0"/>
                </a:lnTo>
              </a:path>
            </a:pathLst>
          </a:custGeom>
          <a:ln w="28956">
            <a:solidFill>
              <a:srgbClr val="CC66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49663" y="387289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2" y="0"/>
                </a:lnTo>
              </a:path>
            </a:pathLst>
          </a:custGeom>
          <a:ln w="28956">
            <a:solidFill>
              <a:srgbClr val="CC66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49663" y="3459125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2" y="0"/>
                </a:lnTo>
              </a:path>
            </a:pathLst>
          </a:custGeom>
          <a:ln w="28956">
            <a:solidFill>
              <a:srgbClr val="CC66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63237" y="3167282"/>
            <a:ext cx="778193" cy="207877"/>
          </a:xfrm>
          <a:prstGeom prst="rect">
            <a:avLst/>
          </a:prstGeom>
          <a:solidFill>
            <a:srgbClr val="DDF7DD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Mid</a:t>
            </a:r>
            <a:r>
              <a:rPr sz="1351" spc="-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Media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6063235" y="3567807"/>
            <a:ext cx="863919" cy="207877"/>
          </a:xfrm>
          <a:prstGeom prst="rect">
            <a:avLst/>
          </a:prstGeom>
          <a:solidFill>
            <a:srgbClr val="DDF7DD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Mass</a:t>
            </a:r>
            <a:r>
              <a:rPr sz="1351" spc="-8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Media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6063238" y="3968526"/>
            <a:ext cx="1301591" cy="207877"/>
          </a:xfrm>
          <a:prstGeom prst="rect">
            <a:avLst/>
          </a:prstGeom>
          <a:solidFill>
            <a:srgbClr val="DDF7DD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Media</a:t>
            </a:r>
            <a:r>
              <a:rPr sz="1351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Orientation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063234" y="4369050"/>
            <a:ext cx="1073468" cy="207877"/>
          </a:xfrm>
          <a:prstGeom prst="rect">
            <a:avLst/>
          </a:prstGeom>
          <a:solidFill>
            <a:srgbClr val="DDF7DD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Media</a:t>
            </a:r>
            <a:r>
              <a:rPr sz="1351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19" dirty="0">
                <a:solidFill>
                  <a:prstClr val="black"/>
                </a:solidFill>
                <a:latin typeface="Calibri"/>
                <a:cs typeface="Calibri"/>
              </a:rPr>
              <a:t>Tracking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063237" y="4769767"/>
            <a:ext cx="1357789" cy="207877"/>
          </a:xfrm>
          <a:prstGeom prst="rect">
            <a:avLst/>
          </a:prstGeom>
          <a:solidFill>
            <a:srgbClr val="DDF7DD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Crisis</a:t>
            </a:r>
            <a:r>
              <a:rPr sz="1351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Management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949887" y="3061363"/>
            <a:ext cx="0" cy="2035493"/>
          </a:xfrm>
          <a:custGeom>
            <a:avLst/>
            <a:gdLst/>
            <a:ahLst/>
            <a:cxnLst/>
            <a:rect l="l" t="t" r="r" b="b"/>
            <a:pathLst>
              <a:path h="2713990">
                <a:moveTo>
                  <a:pt x="0" y="0"/>
                </a:moveTo>
                <a:lnTo>
                  <a:pt x="0" y="271399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949889" y="3061360"/>
            <a:ext cx="1269683" cy="0"/>
          </a:xfrm>
          <a:custGeom>
            <a:avLst/>
            <a:gdLst/>
            <a:ahLst/>
            <a:cxnLst/>
            <a:rect l="l" t="t" r="r" b="b"/>
            <a:pathLst>
              <a:path w="1692909">
                <a:moveTo>
                  <a:pt x="0" y="0"/>
                </a:moveTo>
                <a:lnTo>
                  <a:pt x="1692910" y="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949887" y="4692423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949887" y="4291229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949887" y="387289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949887" y="3459125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949887" y="5077613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79914" y="3156613"/>
            <a:ext cx="1126331" cy="831510"/>
          </a:xfrm>
          <a:prstGeom prst="rect">
            <a:avLst/>
          </a:prstGeom>
          <a:solidFill>
            <a:srgbClr val="EBEB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marR="3811" defTabSz="685783"/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Communication 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Monitoring </a:t>
            </a:r>
            <a:r>
              <a:rPr sz="1351" spc="-8" dirty="0">
                <a:solidFill>
                  <a:prstClr val="black"/>
                </a:solidFill>
                <a:latin typeface="Calibri"/>
                <a:cs typeface="Calibri"/>
              </a:rPr>
              <a:t>at  District,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Block 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&amp;  </a:t>
            </a: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Sessions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79914" y="4121687"/>
            <a:ext cx="1255395" cy="207877"/>
          </a:xfrm>
          <a:prstGeom prst="rect">
            <a:avLst/>
          </a:prstGeom>
          <a:solidFill>
            <a:srgbClr val="EBEBFF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Using Mobile</a:t>
            </a:r>
            <a:r>
              <a:rPr sz="1351" spc="-3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dirty="0">
                <a:solidFill>
                  <a:prstClr val="black"/>
                </a:solidFill>
                <a:latin typeface="Calibri"/>
                <a:cs typeface="Calibri"/>
              </a:rPr>
              <a:t>App</a:t>
            </a:r>
          </a:p>
        </p:txBody>
      </p:sp>
      <p:sp>
        <p:nvSpPr>
          <p:cNvPr id="64" name="object 64"/>
          <p:cNvSpPr/>
          <p:nvPr/>
        </p:nvSpPr>
        <p:spPr>
          <a:xfrm>
            <a:off x="7583235" y="3061361"/>
            <a:ext cx="0" cy="1367315"/>
          </a:xfrm>
          <a:custGeom>
            <a:avLst/>
            <a:gdLst/>
            <a:ahLst/>
            <a:cxnLst/>
            <a:rect l="l" t="t" r="r" b="b"/>
            <a:pathLst>
              <a:path h="1823085">
                <a:moveTo>
                  <a:pt x="0" y="0"/>
                </a:moveTo>
                <a:lnTo>
                  <a:pt x="0" y="1822958"/>
                </a:lnTo>
              </a:path>
            </a:pathLst>
          </a:custGeom>
          <a:ln w="28956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583236" y="3061360"/>
            <a:ext cx="1269683" cy="0"/>
          </a:xfrm>
          <a:custGeom>
            <a:avLst/>
            <a:gdLst/>
            <a:ahLst/>
            <a:cxnLst/>
            <a:rect l="l" t="t" r="r" b="b"/>
            <a:pathLst>
              <a:path w="1692909">
                <a:moveTo>
                  <a:pt x="0" y="0"/>
                </a:moveTo>
                <a:lnTo>
                  <a:pt x="1692910" y="0"/>
                </a:lnTo>
              </a:path>
            </a:pathLst>
          </a:custGeom>
          <a:ln w="28956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583235" y="4070631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583235" y="4428388"/>
            <a:ext cx="285751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873" y="0"/>
                </a:lnTo>
              </a:path>
            </a:pathLst>
          </a:custGeom>
          <a:ln w="28956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32FB874D-F149-4E77-8AE1-75E7262412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1" y="1839998"/>
            <a:ext cx="1266359" cy="662819"/>
          </a:xfrm>
          <a:prstGeom prst="rect">
            <a:avLst/>
          </a:prstGeom>
        </p:spPr>
      </p:pic>
      <p:pic>
        <p:nvPicPr>
          <p:cNvPr id="75" name="Picture 74" descr="A close up of a logo&#10;&#10;Description generated with high confidence">
            <a:extLst>
              <a:ext uri="{FF2B5EF4-FFF2-40B4-BE49-F238E27FC236}">
                <a16:creationId xmlns:a16="http://schemas.microsoft.com/office/drawing/2014/main" id="{246DCC16-66D2-4B1C-A51D-841988174F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9652" y="1698605"/>
            <a:ext cx="1138023" cy="9038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C9C5C7-E1F3-4BDD-B117-629A66497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08" y="1685611"/>
            <a:ext cx="1125616" cy="747641"/>
          </a:xfrm>
          <a:prstGeom prst="rect">
            <a:avLst/>
          </a:prstGeom>
        </p:spPr>
      </p:pic>
      <p:pic>
        <p:nvPicPr>
          <p:cNvPr id="79" name="Picture 78" descr="A close up of a logo&#10;&#10;Description generated with high confidence">
            <a:extLst>
              <a:ext uri="{FF2B5EF4-FFF2-40B4-BE49-F238E27FC236}">
                <a16:creationId xmlns:a16="http://schemas.microsoft.com/office/drawing/2014/main" id="{6B46B212-4E54-4DEA-972A-C868AA5FD3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80" y="1623931"/>
            <a:ext cx="1180923" cy="852080"/>
          </a:xfrm>
          <a:prstGeom prst="rect">
            <a:avLst/>
          </a:prstGeom>
        </p:spPr>
      </p:pic>
      <p:pic>
        <p:nvPicPr>
          <p:cNvPr id="81" name="Picture 80" descr="A picture containing wall&#10;&#10;Description generated with high confidence">
            <a:extLst>
              <a:ext uri="{FF2B5EF4-FFF2-40B4-BE49-F238E27FC236}">
                <a16:creationId xmlns:a16="http://schemas.microsoft.com/office/drawing/2014/main" id="{BF126C9C-8395-4A4D-BF48-460453B6AA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23" y="1577191"/>
            <a:ext cx="1431895" cy="95400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636D3C-E4B3-46F0-9C87-2BFD65B3F84C}"/>
              </a:ext>
            </a:extLst>
          </p:cNvPr>
          <p:cNvSpPr/>
          <p:nvPr/>
        </p:nvSpPr>
        <p:spPr>
          <a:xfrm>
            <a:off x="0" y="970367"/>
            <a:ext cx="939800" cy="66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7582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3C80D-40D1-484E-9667-7683F4FB8B5D}"/>
              </a:ext>
            </a:extLst>
          </p:cNvPr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87963" y="1407531"/>
            <a:ext cx="4849749" cy="4799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102" y="54010"/>
            <a:ext cx="4996956" cy="789812"/>
          </a:xfrm>
          <a:prstGeom prst="hexagon">
            <a:avLst/>
          </a:prstGeom>
          <a:solidFill>
            <a:srgbClr val="A4147B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 rotWithShape="0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0" vert="horz" wrap="square" lIns="100013" tIns="100013" rIns="100013" bIns="100013" numCol="1" spcCol="1270" rtlCol="0" anchor="ctr" anchorCtr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 spc="-1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685783"/>
            <a:r>
              <a:rPr sz="2700" spc="-8" dirty="0">
                <a:solidFill>
                  <a:prstClr val="white"/>
                </a:solidFill>
              </a:rPr>
              <a:t>Mission Indradhanush (MI)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86367" y="5878947"/>
            <a:ext cx="2743200" cy="231923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0" tIns="23813" rIns="0" bIns="0" rtlCol="0">
            <a:spAutoFit/>
          </a:bodyPr>
          <a:lstStyle/>
          <a:p>
            <a:pPr marL="205259" defTabSz="685783">
              <a:spcBef>
                <a:spcPts val="188"/>
              </a:spcBef>
            </a:pPr>
            <a:r>
              <a:rPr sz="1351" b="1" spc="-4" dirty="0">
                <a:solidFill>
                  <a:prstClr val="black"/>
                </a:solidFill>
                <a:latin typeface="Calibri"/>
                <a:cs typeface="Calibri"/>
              </a:rPr>
              <a:t>Launched on </a:t>
            </a:r>
            <a:r>
              <a:rPr sz="1351" b="1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r>
              <a:rPr sz="1351" b="1" baseline="25462" dirty="0">
                <a:solidFill>
                  <a:prstClr val="black"/>
                </a:solidFill>
                <a:latin typeface="Calibri"/>
                <a:cs typeface="Calibri"/>
              </a:rPr>
              <a:t>th </a:t>
            </a:r>
            <a:r>
              <a:rPr sz="1351" b="1" spc="-4" dirty="0">
                <a:solidFill>
                  <a:prstClr val="black"/>
                </a:solidFill>
                <a:latin typeface="Calibri"/>
                <a:cs typeface="Calibri"/>
              </a:rPr>
              <a:t>December</a:t>
            </a:r>
            <a:r>
              <a:rPr sz="1351" b="1" spc="9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prstClr val="black"/>
                </a:solidFill>
                <a:latin typeface="Calibri"/>
                <a:cs typeface="Calibri"/>
              </a:rPr>
              <a:t>2014</a:t>
            </a:r>
          </a:p>
        </p:txBody>
      </p:sp>
      <p:sp>
        <p:nvSpPr>
          <p:cNvPr id="6" name="object 6"/>
          <p:cNvSpPr/>
          <p:nvPr/>
        </p:nvSpPr>
        <p:spPr>
          <a:xfrm>
            <a:off x="5003816" y="148447"/>
            <a:ext cx="4106799" cy="2412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37533" y="41567"/>
            <a:ext cx="4032504" cy="3248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9F1278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defTabSz="685783"/>
            <a:endParaRPr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08577" y="990986"/>
            <a:ext cx="4061460" cy="2298771"/>
          </a:xfrm>
          <a:prstGeom prst="rect">
            <a:avLst/>
          </a:prstGeom>
          <a:ln w="38100">
            <a:noFill/>
          </a:ln>
        </p:spPr>
        <p:txBody>
          <a:bodyPr vert="horz" wrap="square" lIns="0" tIns="190500" rIns="0" bIns="0" rtlCol="0" anchor="ctr">
            <a:spAutoFit/>
          </a:bodyPr>
          <a:lstStyle/>
          <a:p>
            <a:pPr marL="1083442" marR="295743" indent="-953" algn="ctr">
              <a:lnSpc>
                <a:spcPct val="100000"/>
              </a:lnSpc>
              <a:spcBef>
                <a:spcPts val="1500"/>
              </a:spcBef>
            </a:pPr>
            <a:r>
              <a:rPr sz="2700" b="1" i="1" spc="-11" dirty="0">
                <a:solidFill>
                  <a:srgbClr val="9F1278"/>
                </a:solidFill>
                <a:latin typeface="Calibri"/>
                <a:cs typeface="Calibri"/>
              </a:rPr>
              <a:t>Reaching </a:t>
            </a:r>
            <a:r>
              <a:rPr sz="2700" b="1" i="1" dirty="0">
                <a:solidFill>
                  <a:srgbClr val="9F1278"/>
                </a:solidFill>
                <a:latin typeface="Calibri"/>
                <a:cs typeface="Calibri"/>
              </a:rPr>
              <a:t>the  </a:t>
            </a:r>
            <a:r>
              <a:rPr sz="2700" b="1" i="1" spc="-4" dirty="0">
                <a:solidFill>
                  <a:srgbClr val="9F1278"/>
                </a:solidFill>
                <a:latin typeface="Calibri"/>
                <a:cs typeface="Calibri"/>
              </a:rPr>
              <a:t>unreached </a:t>
            </a:r>
            <a:r>
              <a:rPr sz="2700" b="1" i="1" dirty="0">
                <a:solidFill>
                  <a:srgbClr val="9F1278"/>
                </a:solidFill>
                <a:latin typeface="Calibri"/>
                <a:cs typeface="Calibri"/>
              </a:rPr>
              <a:t>with all  </a:t>
            </a:r>
            <a:r>
              <a:rPr sz="2700" b="1" i="1" spc="-4" dirty="0">
                <a:solidFill>
                  <a:srgbClr val="9F1278"/>
                </a:solidFill>
                <a:latin typeface="Calibri"/>
                <a:cs typeface="Calibri"/>
              </a:rPr>
              <a:t>available</a:t>
            </a:r>
            <a:r>
              <a:rPr sz="2700" b="1" i="1" spc="-35" dirty="0">
                <a:solidFill>
                  <a:srgbClr val="9F1278"/>
                </a:solidFill>
                <a:latin typeface="Calibri"/>
                <a:cs typeface="Calibri"/>
              </a:rPr>
              <a:t> </a:t>
            </a:r>
            <a:r>
              <a:rPr sz="2700" b="1" i="1" spc="-8" dirty="0">
                <a:solidFill>
                  <a:srgbClr val="9F1278"/>
                </a:solidFill>
                <a:latin typeface="Calibri"/>
                <a:cs typeface="Calibri"/>
              </a:rPr>
              <a:t>vaccines</a:t>
            </a:r>
            <a:br>
              <a:rPr lang="en-US" sz="2700" b="1" i="1" spc="-8" dirty="0">
                <a:latin typeface="Calibri"/>
                <a:cs typeface="Calibri"/>
              </a:rPr>
            </a:br>
            <a:br>
              <a:rPr lang="en-US" sz="2700" b="1" i="1" spc="-8" dirty="0">
                <a:latin typeface="Calibri"/>
                <a:cs typeface="Calibri"/>
              </a:rPr>
            </a:br>
            <a:r>
              <a:rPr lang="en-US" sz="1463" i="1" spc="-8" dirty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5</a:t>
            </a:r>
            <a:r>
              <a:rPr lang="en-US" sz="1463" spc="-8" dirty="0">
                <a:solidFill>
                  <a:srgbClr val="0000FF"/>
                </a:solidFill>
                <a:latin typeface="Calibri"/>
                <a:cs typeface="Calibri"/>
              </a:rPr>
              <a:t>5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4 </a:t>
            </a:r>
            <a:r>
              <a:rPr lang="en-US" sz="1463" spc="-4" dirty="0">
                <a:solidFill>
                  <a:srgbClr val="0000FF"/>
                </a:solidFill>
                <a:latin typeface="Calibri"/>
                <a:cs typeface="Calibri"/>
              </a:rPr>
              <a:t>di</a:t>
            </a:r>
            <a:r>
              <a:rPr lang="en-US" sz="1463" spc="-27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en-US" sz="1463" spc="4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icts </a:t>
            </a:r>
            <a:r>
              <a:rPr lang="en-US" sz="1463" spc="-8" dirty="0">
                <a:solidFill>
                  <a:srgbClr val="0000FF"/>
                </a:solidFill>
                <a:latin typeface="Calibri"/>
                <a:cs typeface="Calibri"/>
              </a:rPr>
              <a:t>c</a:t>
            </a:r>
            <a:r>
              <a:rPr lang="en-US" sz="1463" spc="-11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lang="en-US" sz="1463" spc="-23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US" sz="1463" spc="-27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ed </a:t>
            </a:r>
            <a:r>
              <a:rPr lang="en-US" sz="1463" spc="-4" dirty="0">
                <a:solidFill>
                  <a:srgbClr val="0000FF"/>
                </a:solidFill>
                <a:latin typeface="Calibri"/>
                <a:cs typeface="Calibri"/>
              </a:rPr>
              <a:t>in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463" spc="-4" dirty="0">
                <a:solidFill>
                  <a:srgbClr val="0000FF"/>
                </a:solidFill>
                <a:latin typeface="Calibri"/>
                <a:cs typeface="Calibri"/>
              </a:rPr>
              <a:t>si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x </a:t>
            </a:r>
            <a:r>
              <a:rPr lang="en-US" sz="1463" spc="-11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en-US" sz="1463" spc="-4" dirty="0">
                <a:solidFill>
                  <a:srgbClr val="0000FF"/>
                </a:solidFill>
                <a:latin typeface="Calibri"/>
                <a:cs typeface="Calibri"/>
              </a:rPr>
              <a:t>hase</a:t>
            </a:r>
            <a:r>
              <a:rPr lang="en-US" sz="1463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1463" i="1" spc="-8" dirty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br>
              <a:rPr lang="en-US" sz="1425" dirty="0">
                <a:solidFill>
                  <a:srgbClr val="0000FF"/>
                </a:solidFill>
                <a:latin typeface="Calibri"/>
                <a:cs typeface="Calibri"/>
              </a:rPr>
            </a:br>
            <a:endParaRPr sz="1425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DA1F2-23B0-4A53-BA6A-27DD189E72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058" y="3338833"/>
            <a:ext cx="4015451" cy="3100067"/>
          </a:xfrm>
          <a:prstGeom prst="roundRect">
            <a:avLst/>
          </a:prstGeom>
          <a:ln w="1905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67E431BF-6EF2-4263-8DD0-611EB50CEA3C}"/>
              </a:ext>
            </a:extLst>
          </p:cNvPr>
          <p:cNvSpPr txBox="1"/>
          <p:nvPr/>
        </p:nvSpPr>
        <p:spPr>
          <a:xfrm>
            <a:off x="5672925" y="6206977"/>
            <a:ext cx="3040331" cy="23192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0" tIns="23813" rIns="0" bIns="0" rtlCol="0">
            <a:spAutoFit/>
          </a:bodyPr>
          <a:lstStyle>
            <a:defPPr>
              <a:defRPr lang="en-US"/>
            </a:defPPr>
            <a:lvl1pPr marL="273685">
              <a:lnSpc>
                <a:spcPct val="100000"/>
              </a:lnSpc>
              <a:spcBef>
                <a:spcPts val="250"/>
              </a:spcBef>
              <a:defRPr b="1" spc="-5">
                <a:latin typeface="Calibri"/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05259" defTabSz="685783">
              <a:spcBef>
                <a:spcPts val="188"/>
              </a:spcBef>
            </a:pPr>
            <a:r>
              <a:rPr lang="en-US" sz="1351" spc="-4" dirty="0">
                <a:solidFill>
                  <a:prstClr val="black"/>
                </a:solidFill>
              </a:rPr>
              <a:t>Oversight by Hon’ble Prime Minister</a:t>
            </a:r>
            <a:endParaRPr sz="1351" spc="-4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99376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8E457A7-9C18-4C46-B548-6B18223907E7}"/>
              </a:ext>
            </a:extLst>
          </p:cNvPr>
          <p:cNvGrpSpPr/>
          <p:nvPr/>
        </p:nvGrpSpPr>
        <p:grpSpPr>
          <a:xfrm>
            <a:off x="2469042" y="5401394"/>
            <a:ext cx="1430414" cy="1232962"/>
            <a:chOff x="9002751" y="249285"/>
            <a:chExt cx="2743903" cy="2743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11C07C-EDC1-4D2F-A0EA-0330A31B7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0" t="4016" r="15550" b="3750"/>
            <a:stretch/>
          </p:blipFill>
          <p:spPr>
            <a:xfrm>
              <a:off x="9002751" y="249285"/>
              <a:ext cx="2700052" cy="2743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8C6079-DB3E-4B78-A0EB-FA060F18AE56}"/>
                </a:ext>
              </a:extLst>
            </p:cNvPr>
            <p:cNvSpPr txBox="1"/>
            <p:nvPr/>
          </p:nvSpPr>
          <p:spPr>
            <a:xfrm>
              <a:off x="10282350" y="2456552"/>
              <a:ext cx="1464304" cy="5135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484 Districts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D83642-7756-4DAD-B0BD-2C7209D09431}"/>
                </a:ext>
              </a:extLst>
            </p:cNvPr>
            <p:cNvSpPr txBox="1"/>
            <p:nvPr/>
          </p:nvSpPr>
          <p:spPr>
            <a:xfrm>
              <a:off x="10397931" y="616480"/>
              <a:ext cx="735533" cy="513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</a:rPr>
                <a:t>GSA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3F51E5-2B72-46DB-B1EB-FD7498AEED54}"/>
              </a:ext>
            </a:extLst>
          </p:cNvPr>
          <p:cNvGrpSpPr/>
          <p:nvPr/>
        </p:nvGrpSpPr>
        <p:grpSpPr>
          <a:xfrm>
            <a:off x="4773866" y="5427765"/>
            <a:ext cx="1411839" cy="1232962"/>
            <a:chOff x="2712661" y="249285"/>
            <a:chExt cx="2708270" cy="274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0556C6-F6C4-4D6E-8EF5-0A843E400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8" t="1700" r="13607" b="1474"/>
            <a:stretch/>
          </p:blipFill>
          <p:spPr>
            <a:xfrm>
              <a:off x="2712661" y="249285"/>
              <a:ext cx="2598581" cy="2743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17BF36-3A69-4FA5-AFB4-D2F9F6A841E3}"/>
                </a:ext>
              </a:extLst>
            </p:cNvPr>
            <p:cNvSpPr txBox="1"/>
            <p:nvPr/>
          </p:nvSpPr>
          <p:spPr>
            <a:xfrm>
              <a:off x="3907428" y="2476389"/>
              <a:ext cx="1513503" cy="5135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115 Districts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31F23B-A060-4DCD-B7B6-3AB73652EEA2}"/>
                </a:ext>
              </a:extLst>
            </p:cNvPr>
            <p:cNvSpPr txBox="1"/>
            <p:nvPr/>
          </p:nvSpPr>
          <p:spPr>
            <a:xfrm>
              <a:off x="4352688" y="607262"/>
              <a:ext cx="843158" cy="513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</a:rPr>
                <a:t>EGSA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626929-9AE8-4674-852B-9F58560CA1A4}"/>
              </a:ext>
            </a:extLst>
          </p:cNvPr>
          <p:cNvGrpSpPr/>
          <p:nvPr/>
        </p:nvGrpSpPr>
        <p:grpSpPr>
          <a:xfrm>
            <a:off x="7025783" y="4917288"/>
            <a:ext cx="1408706" cy="1232963"/>
            <a:chOff x="118429" y="249285"/>
            <a:chExt cx="2702261" cy="2743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0CB90B-A88C-436B-8287-D4C285369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1" t="3635" r="16662" b="3838"/>
            <a:stretch/>
          </p:blipFill>
          <p:spPr>
            <a:xfrm>
              <a:off x="118429" y="249285"/>
              <a:ext cx="2623409" cy="2743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5A0150-9FF0-44A9-949A-1B331CED4492}"/>
                </a:ext>
              </a:extLst>
            </p:cNvPr>
            <p:cNvSpPr txBox="1"/>
            <p:nvPr/>
          </p:nvSpPr>
          <p:spPr>
            <a:xfrm>
              <a:off x="1417887" y="2436744"/>
              <a:ext cx="1402803" cy="5135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75 Districts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179DB9-1B9D-4096-BDA5-971133629260}"/>
                </a:ext>
              </a:extLst>
            </p:cNvPr>
            <p:cNvSpPr txBox="1"/>
            <p:nvPr/>
          </p:nvSpPr>
          <p:spPr>
            <a:xfrm>
              <a:off x="1670601" y="622763"/>
              <a:ext cx="784732" cy="513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</a:rPr>
                <a:t>MI-5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33D58-2D47-4C41-B874-E526DA364589}"/>
              </a:ext>
            </a:extLst>
          </p:cNvPr>
          <p:cNvGrpSpPr/>
          <p:nvPr/>
        </p:nvGrpSpPr>
        <p:grpSpPr>
          <a:xfrm>
            <a:off x="381236" y="4899034"/>
            <a:ext cx="1461417" cy="1232962"/>
            <a:chOff x="5574956" y="249285"/>
            <a:chExt cx="2803372" cy="27432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5FDB8E-B1F3-4519-9140-E92DA90BA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2" t="2368" r="15873" b="3000"/>
            <a:stretch/>
          </p:blipFill>
          <p:spPr>
            <a:xfrm>
              <a:off x="5574956" y="249285"/>
              <a:ext cx="2664026" cy="2743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3DD416-5B80-4503-9C3B-1063CEB9D0EF}"/>
                </a:ext>
              </a:extLst>
            </p:cNvPr>
            <p:cNvSpPr txBox="1"/>
            <p:nvPr/>
          </p:nvSpPr>
          <p:spPr>
            <a:xfrm>
              <a:off x="7284452" y="594345"/>
              <a:ext cx="714010" cy="513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pPr defTabSz="685783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IMI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3A0A9-74E9-490F-9544-4F3773C4B17A}"/>
                </a:ext>
              </a:extLst>
            </p:cNvPr>
            <p:cNvSpPr txBox="1"/>
            <p:nvPr/>
          </p:nvSpPr>
          <p:spPr>
            <a:xfrm>
              <a:off x="6864826" y="2397103"/>
              <a:ext cx="1513502" cy="5135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190 Districts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3197DE-6D35-4E00-9124-C625FC901433}"/>
              </a:ext>
            </a:extLst>
          </p:cNvPr>
          <p:cNvGrpSpPr/>
          <p:nvPr/>
        </p:nvGrpSpPr>
        <p:grpSpPr>
          <a:xfrm>
            <a:off x="425546" y="1241272"/>
            <a:ext cx="7957490" cy="1568189"/>
            <a:chOff x="171296" y="3769265"/>
            <a:chExt cx="10609986" cy="19188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D8DF6E-97B4-4528-88C7-7A208002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3" t="8762" r="21802" b="3596"/>
            <a:stretch/>
          </p:blipFill>
          <p:spPr>
            <a:xfrm>
              <a:off x="9024583" y="4090767"/>
              <a:ext cx="1671764" cy="159736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191B39-C190-49BC-9678-C9D97C7D8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8" t="9121" r="22086" b="2214"/>
            <a:stretch/>
          </p:blipFill>
          <p:spPr>
            <a:xfrm>
              <a:off x="6000629" y="3769265"/>
              <a:ext cx="1639493" cy="159736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55D4426-A5C5-4031-AD60-BEAA15933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657" t="9371" r="22072" b="2226"/>
            <a:stretch/>
          </p:blipFill>
          <p:spPr>
            <a:xfrm>
              <a:off x="3171167" y="3769265"/>
              <a:ext cx="1643393" cy="1597366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BE39A65-A4A9-4EDC-B877-9C3DB0FFA861}"/>
                </a:ext>
              </a:extLst>
            </p:cNvPr>
            <p:cNvGrpSpPr/>
            <p:nvPr/>
          </p:nvGrpSpPr>
          <p:grpSpPr>
            <a:xfrm>
              <a:off x="171296" y="4089890"/>
              <a:ext cx="1665534" cy="1597367"/>
              <a:chOff x="171296" y="4089890"/>
              <a:chExt cx="1665534" cy="159736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77F79F7-E6EF-4609-9B5F-6D893B4927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50" t="9120" r="22086" b="2229"/>
              <a:stretch/>
            </p:blipFill>
            <p:spPr>
              <a:xfrm>
                <a:off x="171296" y="4089890"/>
                <a:ext cx="1658226" cy="1597367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8BCE-9428-4561-9FF8-8BF2F0934025}"/>
                  </a:ext>
                </a:extLst>
              </p:cNvPr>
              <p:cNvSpPr txBox="1"/>
              <p:nvPr/>
            </p:nvSpPr>
            <p:spPr>
              <a:xfrm>
                <a:off x="910935" y="5360125"/>
                <a:ext cx="925895" cy="2847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685783"/>
                <a:r>
                  <a:rPr lang="en-US" sz="788" dirty="0">
                    <a:solidFill>
                      <a:prstClr val="black"/>
                    </a:solidFill>
                    <a:latin typeface="Calibri" panose="020F0502020204030204"/>
                  </a:rPr>
                  <a:t>201 Districts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125614-CB9D-485D-8DEA-AF21D6A0ECB4}"/>
                  </a:ext>
                </a:extLst>
              </p:cNvPr>
              <p:cNvSpPr txBox="1"/>
              <p:nvPr/>
            </p:nvSpPr>
            <p:spPr>
              <a:xfrm>
                <a:off x="969974" y="4151646"/>
                <a:ext cx="545448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/>
                <a:r>
                  <a:rPr lang="en-US" sz="900" b="1" dirty="0">
                    <a:solidFill>
                      <a:prstClr val="black"/>
                    </a:solidFill>
                    <a:latin typeface="Calibri" panose="020F0502020204030204"/>
                  </a:rPr>
                  <a:t>MI-1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88EB72-D95E-4E6E-8D6D-BD55BEBD43D5}"/>
                </a:ext>
              </a:extLst>
            </p:cNvPr>
            <p:cNvSpPr txBox="1"/>
            <p:nvPr/>
          </p:nvSpPr>
          <p:spPr>
            <a:xfrm>
              <a:off x="3959152" y="3854773"/>
              <a:ext cx="54544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</a:rPr>
                <a:t>MI-2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2B5EBB-8852-4639-B013-78B54B241C72}"/>
                </a:ext>
              </a:extLst>
            </p:cNvPr>
            <p:cNvSpPr txBox="1"/>
            <p:nvPr/>
          </p:nvSpPr>
          <p:spPr>
            <a:xfrm>
              <a:off x="6820431" y="3854773"/>
              <a:ext cx="54544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</a:rPr>
                <a:t>MI-3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E4E592-6CF6-47A3-8384-A47FC813E531}"/>
                </a:ext>
              </a:extLst>
            </p:cNvPr>
            <p:cNvSpPr txBox="1"/>
            <p:nvPr/>
          </p:nvSpPr>
          <p:spPr>
            <a:xfrm>
              <a:off x="9964727" y="4151645"/>
              <a:ext cx="54544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</a:rPr>
                <a:t>MI-4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895E79-F4C1-415D-BE6D-CEA8C6D9E8CE}"/>
                </a:ext>
              </a:extLst>
            </p:cNvPr>
            <p:cNvSpPr txBox="1"/>
            <p:nvPr/>
          </p:nvSpPr>
          <p:spPr>
            <a:xfrm>
              <a:off x="3923392" y="4837624"/>
              <a:ext cx="925895" cy="2847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788" dirty="0">
                  <a:solidFill>
                    <a:prstClr val="black"/>
                  </a:solidFill>
                  <a:latin typeface="Calibri" panose="020F0502020204030204"/>
                </a:rPr>
                <a:t>352 Districts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53C2D1-F04C-4696-92D5-3941EC8D0DD6}"/>
                </a:ext>
              </a:extLst>
            </p:cNvPr>
            <p:cNvSpPr txBox="1"/>
            <p:nvPr/>
          </p:nvSpPr>
          <p:spPr>
            <a:xfrm>
              <a:off x="6789107" y="4837624"/>
              <a:ext cx="955817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825" dirty="0">
                  <a:solidFill>
                    <a:prstClr val="black"/>
                  </a:solidFill>
                  <a:latin typeface="Calibri" panose="020F0502020204030204"/>
                </a:rPr>
                <a:t>216 Districts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BBE13A-97E1-4008-BF49-3ECED052DFC6}"/>
                </a:ext>
              </a:extLst>
            </p:cNvPr>
            <p:cNvSpPr txBox="1"/>
            <p:nvPr/>
          </p:nvSpPr>
          <p:spPr>
            <a:xfrm>
              <a:off x="9825465" y="5360124"/>
              <a:ext cx="955817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825" dirty="0">
                  <a:solidFill>
                    <a:prstClr val="black"/>
                  </a:solidFill>
                  <a:latin typeface="Calibri" panose="020F0502020204030204"/>
                </a:rPr>
                <a:t>254 Districts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29D79D8-EBD4-46ED-8940-5C56568BD04B}"/>
              </a:ext>
            </a:extLst>
          </p:cNvPr>
          <p:cNvSpPr txBox="1"/>
          <p:nvPr/>
        </p:nvSpPr>
        <p:spPr>
          <a:xfrm>
            <a:off x="-10162" y="0"/>
            <a:ext cx="9144000" cy="802561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Mission Indradhanush Phases 2015 - 2019 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F5C26C7F-DA1D-41EC-9AEB-A2F5E33A6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88896"/>
              </p:ext>
            </p:extLst>
          </p:nvPr>
        </p:nvGraphicFramePr>
        <p:xfrm>
          <a:off x="1770011" y="2541397"/>
          <a:ext cx="5531937" cy="227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18631124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FBAE233-F605-4F9B-9ACE-38C4DB6E1011}"/>
              </a:ext>
            </a:extLst>
          </p:cNvPr>
          <p:cNvSpPr/>
          <p:nvPr/>
        </p:nvSpPr>
        <p:spPr>
          <a:xfrm>
            <a:off x="4124326" y="1599671"/>
            <a:ext cx="4762500" cy="4033377"/>
          </a:xfrm>
          <a:prstGeom prst="rect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BDD45C0C-607A-46C0-8C4A-45D291278FFD}"/>
              </a:ext>
            </a:extLst>
          </p:cNvPr>
          <p:cNvSpPr/>
          <p:nvPr/>
        </p:nvSpPr>
        <p:spPr>
          <a:xfrm>
            <a:off x="885827" y="2481170"/>
            <a:ext cx="2437160" cy="545497"/>
          </a:xfrm>
          <a:prstGeom prst="homePlate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E7169DD1-59A2-429C-A5B8-A2899BB51920}"/>
              </a:ext>
            </a:extLst>
          </p:cNvPr>
          <p:cNvSpPr/>
          <p:nvPr/>
        </p:nvSpPr>
        <p:spPr>
          <a:xfrm>
            <a:off x="774861" y="3150778"/>
            <a:ext cx="2581275" cy="545497"/>
          </a:xfrm>
          <a:prstGeom prst="homePlate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39483B0C-4CFE-46C1-B68F-2D146BE1A9F3}"/>
              </a:ext>
            </a:extLst>
          </p:cNvPr>
          <p:cNvSpPr/>
          <p:nvPr/>
        </p:nvSpPr>
        <p:spPr>
          <a:xfrm>
            <a:off x="581027" y="3888966"/>
            <a:ext cx="2723103" cy="545497"/>
          </a:xfrm>
          <a:prstGeom prst="homePlate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4750474-BC34-4FBE-B04C-B315385B16DF}"/>
              </a:ext>
            </a:extLst>
          </p:cNvPr>
          <p:cNvSpPr/>
          <p:nvPr/>
        </p:nvSpPr>
        <p:spPr>
          <a:xfrm>
            <a:off x="400051" y="4573242"/>
            <a:ext cx="2862596" cy="545497"/>
          </a:xfrm>
          <a:prstGeom prst="homePlate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0040254D-5CC6-44D7-9D76-2AABBFFCFA14}"/>
              </a:ext>
            </a:extLst>
          </p:cNvPr>
          <p:cNvSpPr/>
          <p:nvPr/>
        </p:nvSpPr>
        <p:spPr>
          <a:xfrm>
            <a:off x="164595" y="5210798"/>
            <a:ext cx="3098055" cy="545497"/>
          </a:xfrm>
          <a:prstGeom prst="homePlate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7A2410BF-AF0A-4589-A1D8-A0722C47A6CD}"/>
              </a:ext>
            </a:extLst>
          </p:cNvPr>
          <p:cNvSpPr/>
          <p:nvPr/>
        </p:nvSpPr>
        <p:spPr>
          <a:xfrm>
            <a:off x="1057276" y="1783465"/>
            <a:ext cx="2298859" cy="545497"/>
          </a:xfrm>
          <a:prstGeom prst="homePlate">
            <a:avLst/>
          </a:prstGeom>
          <a:solidFill>
            <a:srgbClr val="D8EFF0"/>
          </a:solidFill>
          <a:ln>
            <a:solidFill>
              <a:srgbClr val="5DB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13" y="49154"/>
            <a:ext cx="9123373" cy="1175798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Mission Indradhanush - Key Focus Areas </a:t>
            </a:r>
            <a:endParaRPr sz="3200" b="1" dirty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10707" y="1740122"/>
            <a:ext cx="4395144" cy="377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3376" y="1738885"/>
            <a:ext cx="591027" cy="590075"/>
          </a:xfrm>
          <a:custGeom>
            <a:avLst/>
            <a:gdLst/>
            <a:ahLst/>
            <a:cxnLst/>
            <a:rect l="l" t="t" r="r" b="b"/>
            <a:pathLst>
              <a:path w="788035" h="786764">
                <a:moveTo>
                  <a:pt x="0" y="393191"/>
                </a:moveTo>
                <a:lnTo>
                  <a:pt x="3069" y="343867"/>
                </a:lnTo>
                <a:lnTo>
                  <a:pt x="12033" y="296372"/>
                </a:lnTo>
                <a:lnTo>
                  <a:pt x="26520" y="251075"/>
                </a:lnTo>
                <a:lnTo>
                  <a:pt x="46162" y="208343"/>
                </a:lnTo>
                <a:lnTo>
                  <a:pt x="70589" y="168545"/>
                </a:lnTo>
                <a:lnTo>
                  <a:pt x="99433" y="132051"/>
                </a:lnTo>
                <a:lnTo>
                  <a:pt x="132323" y="99227"/>
                </a:lnTo>
                <a:lnTo>
                  <a:pt x="168889" y="70442"/>
                </a:lnTo>
                <a:lnTo>
                  <a:pt x="208764" y="46065"/>
                </a:lnTo>
                <a:lnTo>
                  <a:pt x="251577" y="26464"/>
                </a:lnTo>
                <a:lnTo>
                  <a:pt x="296960" y="12007"/>
                </a:lnTo>
                <a:lnTo>
                  <a:pt x="344541" y="3063"/>
                </a:lnTo>
                <a:lnTo>
                  <a:pt x="393953" y="0"/>
                </a:lnTo>
                <a:lnTo>
                  <a:pt x="443366" y="3063"/>
                </a:lnTo>
                <a:lnTo>
                  <a:pt x="490947" y="12007"/>
                </a:lnTo>
                <a:lnTo>
                  <a:pt x="536330" y="26464"/>
                </a:lnTo>
                <a:lnTo>
                  <a:pt x="579143" y="46065"/>
                </a:lnTo>
                <a:lnTo>
                  <a:pt x="619018" y="70442"/>
                </a:lnTo>
                <a:lnTo>
                  <a:pt x="655584" y="99227"/>
                </a:lnTo>
                <a:lnTo>
                  <a:pt x="688474" y="132051"/>
                </a:lnTo>
                <a:lnTo>
                  <a:pt x="717318" y="168545"/>
                </a:lnTo>
                <a:lnTo>
                  <a:pt x="741745" y="208343"/>
                </a:lnTo>
                <a:lnTo>
                  <a:pt x="761387" y="251075"/>
                </a:lnTo>
                <a:lnTo>
                  <a:pt x="775874" y="296372"/>
                </a:lnTo>
                <a:lnTo>
                  <a:pt x="784838" y="343867"/>
                </a:lnTo>
                <a:lnTo>
                  <a:pt x="787907" y="393191"/>
                </a:lnTo>
                <a:lnTo>
                  <a:pt x="784838" y="442516"/>
                </a:lnTo>
                <a:lnTo>
                  <a:pt x="775874" y="490011"/>
                </a:lnTo>
                <a:lnTo>
                  <a:pt x="761387" y="535308"/>
                </a:lnTo>
                <a:lnTo>
                  <a:pt x="741745" y="578040"/>
                </a:lnTo>
                <a:lnTo>
                  <a:pt x="717318" y="617838"/>
                </a:lnTo>
                <a:lnTo>
                  <a:pt x="688474" y="654332"/>
                </a:lnTo>
                <a:lnTo>
                  <a:pt x="655584" y="687156"/>
                </a:lnTo>
                <a:lnTo>
                  <a:pt x="619018" y="715941"/>
                </a:lnTo>
                <a:lnTo>
                  <a:pt x="579143" y="740318"/>
                </a:lnTo>
                <a:lnTo>
                  <a:pt x="536330" y="759919"/>
                </a:lnTo>
                <a:lnTo>
                  <a:pt x="490947" y="774376"/>
                </a:lnTo>
                <a:lnTo>
                  <a:pt x="443366" y="783320"/>
                </a:lnTo>
                <a:lnTo>
                  <a:pt x="393953" y="786384"/>
                </a:lnTo>
                <a:lnTo>
                  <a:pt x="344541" y="783320"/>
                </a:lnTo>
                <a:lnTo>
                  <a:pt x="296960" y="774376"/>
                </a:lnTo>
                <a:lnTo>
                  <a:pt x="251577" y="759919"/>
                </a:lnTo>
                <a:lnTo>
                  <a:pt x="208764" y="740318"/>
                </a:lnTo>
                <a:lnTo>
                  <a:pt x="168889" y="715941"/>
                </a:lnTo>
                <a:lnTo>
                  <a:pt x="132323" y="687156"/>
                </a:lnTo>
                <a:lnTo>
                  <a:pt x="99433" y="654332"/>
                </a:lnTo>
                <a:lnTo>
                  <a:pt x="70589" y="617838"/>
                </a:lnTo>
                <a:lnTo>
                  <a:pt x="46162" y="578040"/>
                </a:lnTo>
                <a:lnTo>
                  <a:pt x="26520" y="535308"/>
                </a:lnTo>
                <a:lnTo>
                  <a:pt x="12033" y="490011"/>
                </a:lnTo>
                <a:lnTo>
                  <a:pt x="3069" y="442516"/>
                </a:lnTo>
                <a:lnTo>
                  <a:pt x="0" y="393191"/>
                </a:lnTo>
                <a:close/>
              </a:path>
            </a:pathLst>
          </a:custGeom>
          <a:ln w="57912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71092" y="1783463"/>
            <a:ext cx="578357" cy="456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1090" y="2521839"/>
            <a:ext cx="579596" cy="578644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0" y="385572"/>
                </a:moveTo>
                <a:lnTo>
                  <a:pt x="3010" y="337200"/>
                </a:lnTo>
                <a:lnTo>
                  <a:pt x="11799" y="290623"/>
                </a:lnTo>
                <a:lnTo>
                  <a:pt x="26005" y="246201"/>
                </a:lnTo>
                <a:lnTo>
                  <a:pt x="45266" y="204297"/>
                </a:lnTo>
                <a:lnTo>
                  <a:pt x="69219" y="165271"/>
                </a:lnTo>
                <a:lnTo>
                  <a:pt x="97504" y="129484"/>
                </a:lnTo>
                <a:lnTo>
                  <a:pt x="129756" y="97298"/>
                </a:lnTo>
                <a:lnTo>
                  <a:pt x="165615" y="69072"/>
                </a:lnTo>
                <a:lnTo>
                  <a:pt x="204719" y="45169"/>
                </a:lnTo>
                <a:lnTo>
                  <a:pt x="246704" y="25949"/>
                </a:lnTo>
                <a:lnTo>
                  <a:pt x="291210" y="11773"/>
                </a:lnTo>
                <a:lnTo>
                  <a:pt x="337874" y="3003"/>
                </a:lnTo>
                <a:lnTo>
                  <a:pt x="386333" y="0"/>
                </a:lnTo>
                <a:lnTo>
                  <a:pt x="434793" y="3003"/>
                </a:lnTo>
                <a:lnTo>
                  <a:pt x="481457" y="11773"/>
                </a:lnTo>
                <a:lnTo>
                  <a:pt x="525963" y="25949"/>
                </a:lnTo>
                <a:lnTo>
                  <a:pt x="567948" y="45169"/>
                </a:lnTo>
                <a:lnTo>
                  <a:pt x="607052" y="69072"/>
                </a:lnTo>
                <a:lnTo>
                  <a:pt x="642911" y="97298"/>
                </a:lnTo>
                <a:lnTo>
                  <a:pt x="675163" y="129484"/>
                </a:lnTo>
                <a:lnTo>
                  <a:pt x="703448" y="165271"/>
                </a:lnTo>
                <a:lnTo>
                  <a:pt x="727401" y="204297"/>
                </a:lnTo>
                <a:lnTo>
                  <a:pt x="746662" y="246201"/>
                </a:lnTo>
                <a:lnTo>
                  <a:pt x="760868" y="290623"/>
                </a:lnTo>
                <a:lnTo>
                  <a:pt x="769657" y="337200"/>
                </a:lnTo>
                <a:lnTo>
                  <a:pt x="772667" y="385572"/>
                </a:lnTo>
                <a:lnTo>
                  <a:pt x="769657" y="433943"/>
                </a:lnTo>
                <a:lnTo>
                  <a:pt x="760868" y="480520"/>
                </a:lnTo>
                <a:lnTo>
                  <a:pt x="746662" y="524942"/>
                </a:lnTo>
                <a:lnTo>
                  <a:pt x="727401" y="566846"/>
                </a:lnTo>
                <a:lnTo>
                  <a:pt x="703448" y="605872"/>
                </a:lnTo>
                <a:lnTo>
                  <a:pt x="675163" y="641659"/>
                </a:lnTo>
                <a:lnTo>
                  <a:pt x="642911" y="673845"/>
                </a:lnTo>
                <a:lnTo>
                  <a:pt x="607052" y="702071"/>
                </a:lnTo>
                <a:lnTo>
                  <a:pt x="567948" y="725974"/>
                </a:lnTo>
                <a:lnTo>
                  <a:pt x="525963" y="745194"/>
                </a:lnTo>
                <a:lnTo>
                  <a:pt x="481457" y="759370"/>
                </a:lnTo>
                <a:lnTo>
                  <a:pt x="434793" y="768140"/>
                </a:lnTo>
                <a:lnTo>
                  <a:pt x="386333" y="771144"/>
                </a:lnTo>
                <a:lnTo>
                  <a:pt x="337874" y="768140"/>
                </a:lnTo>
                <a:lnTo>
                  <a:pt x="291210" y="759370"/>
                </a:lnTo>
                <a:lnTo>
                  <a:pt x="246704" y="745194"/>
                </a:lnTo>
                <a:lnTo>
                  <a:pt x="204719" y="725974"/>
                </a:lnTo>
                <a:lnTo>
                  <a:pt x="165615" y="702071"/>
                </a:lnTo>
                <a:lnTo>
                  <a:pt x="129756" y="673845"/>
                </a:lnTo>
                <a:lnTo>
                  <a:pt x="97504" y="641659"/>
                </a:lnTo>
                <a:lnTo>
                  <a:pt x="69219" y="605872"/>
                </a:lnTo>
                <a:lnTo>
                  <a:pt x="45266" y="566846"/>
                </a:lnTo>
                <a:lnTo>
                  <a:pt x="26005" y="524942"/>
                </a:lnTo>
                <a:lnTo>
                  <a:pt x="11799" y="480520"/>
                </a:lnTo>
                <a:lnTo>
                  <a:pt x="3010" y="433943"/>
                </a:lnTo>
                <a:lnTo>
                  <a:pt x="0" y="385572"/>
                </a:lnTo>
                <a:close/>
              </a:path>
            </a:pathLst>
          </a:custGeom>
          <a:ln w="57912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3956" y="2577847"/>
            <a:ext cx="468629" cy="450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71090" y="3238501"/>
            <a:ext cx="579596" cy="578644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0" y="385572"/>
                </a:moveTo>
                <a:lnTo>
                  <a:pt x="3010" y="337200"/>
                </a:lnTo>
                <a:lnTo>
                  <a:pt x="11799" y="290623"/>
                </a:lnTo>
                <a:lnTo>
                  <a:pt x="26005" y="246201"/>
                </a:lnTo>
                <a:lnTo>
                  <a:pt x="45266" y="204297"/>
                </a:lnTo>
                <a:lnTo>
                  <a:pt x="69219" y="165271"/>
                </a:lnTo>
                <a:lnTo>
                  <a:pt x="97504" y="129484"/>
                </a:lnTo>
                <a:lnTo>
                  <a:pt x="129756" y="97298"/>
                </a:lnTo>
                <a:lnTo>
                  <a:pt x="165615" y="69072"/>
                </a:lnTo>
                <a:lnTo>
                  <a:pt x="204719" y="45169"/>
                </a:lnTo>
                <a:lnTo>
                  <a:pt x="246704" y="25949"/>
                </a:lnTo>
                <a:lnTo>
                  <a:pt x="291210" y="11773"/>
                </a:lnTo>
                <a:lnTo>
                  <a:pt x="337874" y="3003"/>
                </a:lnTo>
                <a:lnTo>
                  <a:pt x="386333" y="0"/>
                </a:lnTo>
                <a:lnTo>
                  <a:pt x="434793" y="3003"/>
                </a:lnTo>
                <a:lnTo>
                  <a:pt x="481457" y="11773"/>
                </a:lnTo>
                <a:lnTo>
                  <a:pt x="525963" y="25949"/>
                </a:lnTo>
                <a:lnTo>
                  <a:pt x="567948" y="45169"/>
                </a:lnTo>
                <a:lnTo>
                  <a:pt x="607052" y="69072"/>
                </a:lnTo>
                <a:lnTo>
                  <a:pt x="642911" y="97298"/>
                </a:lnTo>
                <a:lnTo>
                  <a:pt x="675163" y="129484"/>
                </a:lnTo>
                <a:lnTo>
                  <a:pt x="703448" y="165271"/>
                </a:lnTo>
                <a:lnTo>
                  <a:pt x="727401" y="204297"/>
                </a:lnTo>
                <a:lnTo>
                  <a:pt x="746662" y="246201"/>
                </a:lnTo>
                <a:lnTo>
                  <a:pt x="760868" y="290623"/>
                </a:lnTo>
                <a:lnTo>
                  <a:pt x="769657" y="337200"/>
                </a:lnTo>
                <a:lnTo>
                  <a:pt x="772667" y="385572"/>
                </a:lnTo>
                <a:lnTo>
                  <a:pt x="769657" y="433943"/>
                </a:lnTo>
                <a:lnTo>
                  <a:pt x="760868" y="480520"/>
                </a:lnTo>
                <a:lnTo>
                  <a:pt x="746662" y="524942"/>
                </a:lnTo>
                <a:lnTo>
                  <a:pt x="727401" y="566846"/>
                </a:lnTo>
                <a:lnTo>
                  <a:pt x="703448" y="605872"/>
                </a:lnTo>
                <a:lnTo>
                  <a:pt x="675163" y="641659"/>
                </a:lnTo>
                <a:lnTo>
                  <a:pt x="642911" y="673845"/>
                </a:lnTo>
                <a:lnTo>
                  <a:pt x="607052" y="702071"/>
                </a:lnTo>
                <a:lnTo>
                  <a:pt x="567948" y="725974"/>
                </a:lnTo>
                <a:lnTo>
                  <a:pt x="525963" y="745194"/>
                </a:lnTo>
                <a:lnTo>
                  <a:pt x="481457" y="759370"/>
                </a:lnTo>
                <a:lnTo>
                  <a:pt x="434793" y="768140"/>
                </a:lnTo>
                <a:lnTo>
                  <a:pt x="386333" y="771144"/>
                </a:lnTo>
                <a:lnTo>
                  <a:pt x="337874" y="768140"/>
                </a:lnTo>
                <a:lnTo>
                  <a:pt x="291210" y="759370"/>
                </a:lnTo>
                <a:lnTo>
                  <a:pt x="246704" y="745194"/>
                </a:lnTo>
                <a:lnTo>
                  <a:pt x="204719" y="725974"/>
                </a:lnTo>
                <a:lnTo>
                  <a:pt x="165615" y="702071"/>
                </a:lnTo>
                <a:lnTo>
                  <a:pt x="129756" y="673845"/>
                </a:lnTo>
                <a:lnTo>
                  <a:pt x="97504" y="641659"/>
                </a:lnTo>
                <a:lnTo>
                  <a:pt x="69219" y="605872"/>
                </a:lnTo>
                <a:lnTo>
                  <a:pt x="45266" y="566846"/>
                </a:lnTo>
                <a:lnTo>
                  <a:pt x="26005" y="524942"/>
                </a:lnTo>
                <a:lnTo>
                  <a:pt x="11799" y="480520"/>
                </a:lnTo>
                <a:lnTo>
                  <a:pt x="3010" y="433943"/>
                </a:lnTo>
                <a:lnTo>
                  <a:pt x="0" y="385572"/>
                </a:lnTo>
                <a:close/>
              </a:path>
            </a:pathLst>
          </a:custGeom>
          <a:ln w="57911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70532" y="3363088"/>
            <a:ext cx="395477" cy="345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71090" y="3932302"/>
            <a:ext cx="579596" cy="578644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0" y="385571"/>
                </a:moveTo>
                <a:lnTo>
                  <a:pt x="3010" y="337200"/>
                </a:lnTo>
                <a:lnTo>
                  <a:pt x="11799" y="290623"/>
                </a:lnTo>
                <a:lnTo>
                  <a:pt x="26005" y="246201"/>
                </a:lnTo>
                <a:lnTo>
                  <a:pt x="45266" y="204297"/>
                </a:lnTo>
                <a:lnTo>
                  <a:pt x="69219" y="165271"/>
                </a:lnTo>
                <a:lnTo>
                  <a:pt x="97504" y="129484"/>
                </a:lnTo>
                <a:lnTo>
                  <a:pt x="129756" y="97298"/>
                </a:lnTo>
                <a:lnTo>
                  <a:pt x="165615" y="69072"/>
                </a:lnTo>
                <a:lnTo>
                  <a:pt x="204719" y="45169"/>
                </a:lnTo>
                <a:lnTo>
                  <a:pt x="246704" y="25949"/>
                </a:lnTo>
                <a:lnTo>
                  <a:pt x="291210" y="11773"/>
                </a:lnTo>
                <a:lnTo>
                  <a:pt x="337874" y="3003"/>
                </a:lnTo>
                <a:lnTo>
                  <a:pt x="386333" y="0"/>
                </a:lnTo>
                <a:lnTo>
                  <a:pt x="434793" y="3003"/>
                </a:lnTo>
                <a:lnTo>
                  <a:pt x="481457" y="11773"/>
                </a:lnTo>
                <a:lnTo>
                  <a:pt x="525963" y="25949"/>
                </a:lnTo>
                <a:lnTo>
                  <a:pt x="567948" y="45169"/>
                </a:lnTo>
                <a:lnTo>
                  <a:pt x="607052" y="69072"/>
                </a:lnTo>
                <a:lnTo>
                  <a:pt x="642911" y="97298"/>
                </a:lnTo>
                <a:lnTo>
                  <a:pt x="675163" y="129484"/>
                </a:lnTo>
                <a:lnTo>
                  <a:pt x="703448" y="165271"/>
                </a:lnTo>
                <a:lnTo>
                  <a:pt x="727401" y="204297"/>
                </a:lnTo>
                <a:lnTo>
                  <a:pt x="746662" y="246201"/>
                </a:lnTo>
                <a:lnTo>
                  <a:pt x="760868" y="290623"/>
                </a:lnTo>
                <a:lnTo>
                  <a:pt x="769657" y="337200"/>
                </a:lnTo>
                <a:lnTo>
                  <a:pt x="772667" y="385571"/>
                </a:lnTo>
                <a:lnTo>
                  <a:pt x="769657" y="433943"/>
                </a:lnTo>
                <a:lnTo>
                  <a:pt x="760868" y="480520"/>
                </a:lnTo>
                <a:lnTo>
                  <a:pt x="746662" y="524942"/>
                </a:lnTo>
                <a:lnTo>
                  <a:pt x="727401" y="566846"/>
                </a:lnTo>
                <a:lnTo>
                  <a:pt x="703448" y="605872"/>
                </a:lnTo>
                <a:lnTo>
                  <a:pt x="675163" y="641659"/>
                </a:lnTo>
                <a:lnTo>
                  <a:pt x="642911" y="673845"/>
                </a:lnTo>
                <a:lnTo>
                  <a:pt x="607052" y="702071"/>
                </a:lnTo>
                <a:lnTo>
                  <a:pt x="567948" y="725974"/>
                </a:lnTo>
                <a:lnTo>
                  <a:pt x="525963" y="745194"/>
                </a:lnTo>
                <a:lnTo>
                  <a:pt x="481457" y="759370"/>
                </a:lnTo>
                <a:lnTo>
                  <a:pt x="434793" y="768140"/>
                </a:lnTo>
                <a:lnTo>
                  <a:pt x="386333" y="771143"/>
                </a:lnTo>
                <a:lnTo>
                  <a:pt x="337874" y="768140"/>
                </a:lnTo>
                <a:lnTo>
                  <a:pt x="291210" y="759370"/>
                </a:lnTo>
                <a:lnTo>
                  <a:pt x="246704" y="745194"/>
                </a:lnTo>
                <a:lnTo>
                  <a:pt x="204719" y="725974"/>
                </a:lnTo>
                <a:lnTo>
                  <a:pt x="165615" y="702071"/>
                </a:lnTo>
                <a:lnTo>
                  <a:pt x="129756" y="673845"/>
                </a:lnTo>
                <a:lnTo>
                  <a:pt x="97504" y="641659"/>
                </a:lnTo>
                <a:lnTo>
                  <a:pt x="69219" y="605872"/>
                </a:lnTo>
                <a:lnTo>
                  <a:pt x="45266" y="566846"/>
                </a:lnTo>
                <a:lnTo>
                  <a:pt x="26005" y="524942"/>
                </a:lnTo>
                <a:lnTo>
                  <a:pt x="11799" y="480520"/>
                </a:lnTo>
                <a:lnTo>
                  <a:pt x="3010" y="433943"/>
                </a:lnTo>
                <a:lnTo>
                  <a:pt x="0" y="385571"/>
                </a:lnTo>
                <a:close/>
              </a:path>
            </a:pathLst>
          </a:custGeom>
          <a:ln w="57911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71090" y="4594099"/>
            <a:ext cx="579596" cy="578644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0" y="385572"/>
                </a:moveTo>
                <a:lnTo>
                  <a:pt x="3010" y="337200"/>
                </a:lnTo>
                <a:lnTo>
                  <a:pt x="11799" y="290623"/>
                </a:lnTo>
                <a:lnTo>
                  <a:pt x="26005" y="246201"/>
                </a:lnTo>
                <a:lnTo>
                  <a:pt x="45266" y="204297"/>
                </a:lnTo>
                <a:lnTo>
                  <a:pt x="69219" y="165271"/>
                </a:lnTo>
                <a:lnTo>
                  <a:pt x="97504" y="129484"/>
                </a:lnTo>
                <a:lnTo>
                  <a:pt x="129756" y="97298"/>
                </a:lnTo>
                <a:lnTo>
                  <a:pt x="165615" y="69072"/>
                </a:lnTo>
                <a:lnTo>
                  <a:pt x="204719" y="45169"/>
                </a:lnTo>
                <a:lnTo>
                  <a:pt x="246704" y="25949"/>
                </a:lnTo>
                <a:lnTo>
                  <a:pt x="291210" y="11773"/>
                </a:lnTo>
                <a:lnTo>
                  <a:pt x="337874" y="3003"/>
                </a:lnTo>
                <a:lnTo>
                  <a:pt x="386333" y="0"/>
                </a:lnTo>
                <a:lnTo>
                  <a:pt x="434793" y="3003"/>
                </a:lnTo>
                <a:lnTo>
                  <a:pt x="481457" y="11773"/>
                </a:lnTo>
                <a:lnTo>
                  <a:pt x="525963" y="25949"/>
                </a:lnTo>
                <a:lnTo>
                  <a:pt x="567948" y="45169"/>
                </a:lnTo>
                <a:lnTo>
                  <a:pt x="607052" y="69072"/>
                </a:lnTo>
                <a:lnTo>
                  <a:pt x="642911" y="97298"/>
                </a:lnTo>
                <a:lnTo>
                  <a:pt x="675163" y="129484"/>
                </a:lnTo>
                <a:lnTo>
                  <a:pt x="703448" y="165271"/>
                </a:lnTo>
                <a:lnTo>
                  <a:pt x="727401" y="204297"/>
                </a:lnTo>
                <a:lnTo>
                  <a:pt x="746662" y="246201"/>
                </a:lnTo>
                <a:lnTo>
                  <a:pt x="760868" y="290623"/>
                </a:lnTo>
                <a:lnTo>
                  <a:pt x="769657" y="337200"/>
                </a:lnTo>
                <a:lnTo>
                  <a:pt x="772667" y="385572"/>
                </a:lnTo>
                <a:lnTo>
                  <a:pt x="769657" y="433943"/>
                </a:lnTo>
                <a:lnTo>
                  <a:pt x="760868" y="480520"/>
                </a:lnTo>
                <a:lnTo>
                  <a:pt x="746662" y="524942"/>
                </a:lnTo>
                <a:lnTo>
                  <a:pt x="727401" y="566846"/>
                </a:lnTo>
                <a:lnTo>
                  <a:pt x="703448" y="605872"/>
                </a:lnTo>
                <a:lnTo>
                  <a:pt x="675163" y="641659"/>
                </a:lnTo>
                <a:lnTo>
                  <a:pt x="642911" y="673845"/>
                </a:lnTo>
                <a:lnTo>
                  <a:pt x="607052" y="702071"/>
                </a:lnTo>
                <a:lnTo>
                  <a:pt x="567948" y="725974"/>
                </a:lnTo>
                <a:lnTo>
                  <a:pt x="525963" y="745194"/>
                </a:lnTo>
                <a:lnTo>
                  <a:pt x="481457" y="759370"/>
                </a:lnTo>
                <a:lnTo>
                  <a:pt x="434793" y="768140"/>
                </a:lnTo>
                <a:lnTo>
                  <a:pt x="386333" y="771144"/>
                </a:lnTo>
                <a:lnTo>
                  <a:pt x="337874" y="768140"/>
                </a:lnTo>
                <a:lnTo>
                  <a:pt x="291210" y="759370"/>
                </a:lnTo>
                <a:lnTo>
                  <a:pt x="246704" y="745194"/>
                </a:lnTo>
                <a:lnTo>
                  <a:pt x="204719" y="725974"/>
                </a:lnTo>
                <a:lnTo>
                  <a:pt x="165615" y="702071"/>
                </a:lnTo>
                <a:lnTo>
                  <a:pt x="129756" y="673845"/>
                </a:lnTo>
                <a:lnTo>
                  <a:pt x="97504" y="641659"/>
                </a:lnTo>
                <a:lnTo>
                  <a:pt x="69219" y="605872"/>
                </a:lnTo>
                <a:lnTo>
                  <a:pt x="45266" y="566846"/>
                </a:lnTo>
                <a:lnTo>
                  <a:pt x="26005" y="524942"/>
                </a:lnTo>
                <a:lnTo>
                  <a:pt x="11799" y="480520"/>
                </a:lnTo>
                <a:lnTo>
                  <a:pt x="3010" y="433943"/>
                </a:lnTo>
                <a:lnTo>
                  <a:pt x="0" y="385572"/>
                </a:lnTo>
                <a:close/>
              </a:path>
            </a:pathLst>
          </a:custGeom>
          <a:ln w="57912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3953" y="3998597"/>
            <a:ext cx="510920" cy="444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71090" y="4645534"/>
            <a:ext cx="579500" cy="4732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73376" y="5307330"/>
            <a:ext cx="591027" cy="590075"/>
          </a:xfrm>
          <a:custGeom>
            <a:avLst/>
            <a:gdLst/>
            <a:ahLst/>
            <a:cxnLst/>
            <a:rect l="l" t="t" r="r" b="b"/>
            <a:pathLst>
              <a:path w="788035" h="786765">
                <a:moveTo>
                  <a:pt x="0" y="393192"/>
                </a:moveTo>
                <a:lnTo>
                  <a:pt x="3069" y="343870"/>
                </a:lnTo>
                <a:lnTo>
                  <a:pt x="12033" y="296376"/>
                </a:lnTo>
                <a:lnTo>
                  <a:pt x="26520" y="251080"/>
                </a:lnTo>
                <a:lnTo>
                  <a:pt x="46162" y="208348"/>
                </a:lnTo>
                <a:lnTo>
                  <a:pt x="70589" y="168551"/>
                </a:lnTo>
                <a:lnTo>
                  <a:pt x="99433" y="132056"/>
                </a:lnTo>
                <a:lnTo>
                  <a:pt x="132323" y="99231"/>
                </a:lnTo>
                <a:lnTo>
                  <a:pt x="168889" y="70445"/>
                </a:lnTo>
                <a:lnTo>
                  <a:pt x="208764" y="46067"/>
                </a:lnTo>
                <a:lnTo>
                  <a:pt x="251577" y="26465"/>
                </a:lnTo>
                <a:lnTo>
                  <a:pt x="296960" y="12008"/>
                </a:lnTo>
                <a:lnTo>
                  <a:pt x="344541" y="3063"/>
                </a:lnTo>
                <a:lnTo>
                  <a:pt x="393953" y="0"/>
                </a:lnTo>
                <a:lnTo>
                  <a:pt x="443366" y="3063"/>
                </a:lnTo>
                <a:lnTo>
                  <a:pt x="490947" y="12008"/>
                </a:lnTo>
                <a:lnTo>
                  <a:pt x="536330" y="26465"/>
                </a:lnTo>
                <a:lnTo>
                  <a:pt x="579143" y="46067"/>
                </a:lnTo>
                <a:lnTo>
                  <a:pt x="619018" y="70445"/>
                </a:lnTo>
                <a:lnTo>
                  <a:pt x="655584" y="99231"/>
                </a:lnTo>
                <a:lnTo>
                  <a:pt x="688474" y="132056"/>
                </a:lnTo>
                <a:lnTo>
                  <a:pt x="717318" y="168551"/>
                </a:lnTo>
                <a:lnTo>
                  <a:pt x="741745" y="208348"/>
                </a:lnTo>
                <a:lnTo>
                  <a:pt x="761387" y="251080"/>
                </a:lnTo>
                <a:lnTo>
                  <a:pt x="775874" y="296376"/>
                </a:lnTo>
                <a:lnTo>
                  <a:pt x="784838" y="343870"/>
                </a:lnTo>
                <a:lnTo>
                  <a:pt x="787907" y="393192"/>
                </a:lnTo>
                <a:lnTo>
                  <a:pt x="784838" y="442513"/>
                </a:lnTo>
                <a:lnTo>
                  <a:pt x="775874" y="490007"/>
                </a:lnTo>
                <a:lnTo>
                  <a:pt x="761387" y="535303"/>
                </a:lnTo>
                <a:lnTo>
                  <a:pt x="741745" y="578035"/>
                </a:lnTo>
                <a:lnTo>
                  <a:pt x="717318" y="617832"/>
                </a:lnTo>
                <a:lnTo>
                  <a:pt x="688474" y="654327"/>
                </a:lnTo>
                <a:lnTo>
                  <a:pt x="655584" y="687152"/>
                </a:lnTo>
                <a:lnTo>
                  <a:pt x="619018" y="715938"/>
                </a:lnTo>
                <a:lnTo>
                  <a:pt x="579143" y="740316"/>
                </a:lnTo>
                <a:lnTo>
                  <a:pt x="536330" y="759918"/>
                </a:lnTo>
                <a:lnTo>
                  <a:pt x="490947" y="774375"/>
                </a:lnTo>
                <a:lnTo>
                  <a:pt x="443366" y="783320"/>
                </a:lnTo>
                <a:lnTo>
                  <a:pt x="393953" y="786384"/>
                </a:lnTo>
                <a:lnTo>
                  <a:pt x="344541" y="783320"/>
                </a:lnTo>
                <a:lnTo>
                  <a:pt x="296960" y="774375"/>
                </a:lnTo>
                <a:lnTo>
                  <a:pt x="251577" y="759918"/>
                </a:lnTo>
                <a:lnTo>
                  <a:pt x="208764" y="740316"/>
                </a:lnTo>
                <a:lnTo>
                  <a:pt x="168889" y="715938"/>
                </a:lnTo>
                <a:lnTo>
                  <a:pt x="132323" y="687152"/>
                </a:lnTo>
                <a:lnTo>
                  <a:pt x="99433" y="654327"/>
                </a:lnTo>
                <a:lnTo>
                  <a:pt x="70589" y="617832"/>
                </a:lnTo>
                <a:lnTo>
                  <a:pt x="46162" y="578035"/>
                </a:lnTo>
                <a:lnTo>
                  <a:pt x="26520" y="535303"/>
                </a:lnTo>
                <a:lnTo>
                  <a:pt x="12033" y="490007"/>
                </a:lnTo>
                <a:lnTo>
                  <a:pt x="3069" y="442513"/>
                </a:lnTo>
                <a:lnTo>
                  <a:pt x="0" y="393192"/>
                </a:lnTo>
                <a:close/>
              </a:path>
            </a:pathLst>
          </a:custGeom>
          <a:ln w="57912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71092" y="5351910"/>
            <a:ext cx="578357" cy="456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12BBB-95D9-4903-9840-59BDE90A86F2}"/>
              </a:ext>
            </a:extLst>
          </p:cNvPr>
          <p:cNvSpPr/>
          <p:nvPr/>
        </p:nvSpPr>
        <p:spPr>
          <a:xfrm>
            <a:off x="959619" y="1890194"/>
            <a:ext cx="19422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1" algn="r" defTabSz="685783"/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Head </a:t>
            </a:r>
            <a:r>
              <a:rPr lang="en-US" sz="1500" b="1" spc="-8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count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and </a:t>
            </a:r>
            <a:r>
              <a:rPr lang="en-US" sz="1500" b="1" spc="-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due</a:t>
            </a:r>
            <a:r>
              <a:rPr lang="en-US" sz="1500" b="1" spc="-95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8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list</a:t>
            </a:r>
            <a:endParaRPr lang="en-US" sz="1500" dirty="0">
              <a:solidFill>
                <a:srgbClr val="4472C4">
                  <a:lumMod val="50000"/>
                </a:srgbClr>
              </a:solidFill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E4A997-A29A-4CDD-8158-4BE50C8999A2}"/>
              </a:ext>
            </a:extLst>
          </p:cNvPr>
          <p:cNvSpPr/>
          <p:nvPr/>
        </p:nvSpPr>
        <p:spPr>
          <a:xfrm>
            <a:off x="862061" y="2594258"/>
            <a:ext cx="16500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Session</a:t>
            </a:r>
            <a:r>
              <a:rPr lang="en-US" sz="1500" b="1" spc="-6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8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micro</a:t>
            </a:r>
            <a:r>
              <a:rPr lang="en-US" sz="1500" b="1" spc="-49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plan 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004037-E35A-4590-A74A-08E3814C0092}"/>
              </a:ext>
            </a:extLst>
          </p:cNvPr>
          <p:cNvSpPr/>
          <p:nvPr/>
        </p:nvSpPr>
        <p:spPr>
          <a:xfrm>
            <a:off x="745031" y="3289444"/>
            <a:ext cx="21745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1500" b="1" spc="-19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Vaccine </a:t>
            </a:r>
            <a:r>
              <a:rPr lang="en-US" sz="1500" b="1" spc="-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supply</a:t>
            </a:r>
            <a:r>
              <a:rPr lang="en-US" sz="1500" b="1" spc="-23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&amp;</a:t>
            </a:r>
            <a:r>
              <a:rPr lang="en-US" sz="1500" b="1" spc="-27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logistics 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DF156-6A5D-42D4-9B46-BFF31128C2F5}"/>
              </a:ext>
            </a:extLst>
          </p:cNvPr>
          <p:cNvSpPr/>
          <p:nvPr/>
        </p:nvSpPr>
        <p:spPr>
          <a:xfrm>
            <a:off x="593803" y="3995027"/>
            <a:ext cx="15581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1500" b="1" spc="-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Financial</a:t>
            </a:r>
            <a:r>
              <a:rPr lang="en-US" sz="1500" b="1" spc="-153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8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flexibility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74D367-16DB-48E6-9B39-AE1F3703DA80}"/>
              </a:ext>
            </a:extLst>
          </p:cNvPr>
          <p:cNvSpPr/>
          <p:nvPr/>
        </p:nvSpPr>
        <p:spPr>
          <a:xfrm>
            <a:off x="164595" y="5332966"/>
            <a:ext cx="16145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1500" b="1" spc="-4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Social</a:t>
            </a:r>
            <a:r>
              <a:rPr lang="en-US" sz="1500" b="1" spc="-172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8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mobilization 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0A2371-E564-4AE8-B092-C31012230805}"/>
              </a:ext>
            </a:extLst>
          </p:cNvPr>
          <p:cNvSpPr/>
          <p:nvPr/>
        </p:nvSpPr>
        <p:spPr>
          <a:xfrm>
            <a:off x="399958" y="4671920"/>
            <a:ext cx="24751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1500" b="1" spc="-11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Interdepartmental</a:t>
            </a:r>
            <a:r>
              <a:rPr lang="en-US" sz="1500" b="1" spc="-19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en-US" sz="1500" b="1" spc="-8" dirty="0">
                <a:solidFill>
                  <a:srgbClr val="4472C4">
                    <a:lumMod val="50000"/>
                  </a:srgbClr>
                </a:solidFill>
                <a:latin typeface="Arial Narrow" panose="020B0606020202030204" pitchFamily="34" charset="0"/>
                <a:cs typeface="Calibri"/>
              </a:rPr>
              <a:t>coordination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238336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6516" y="7706"/>
            <a:ext cx="9150516" cy="1049664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Performance: Mission Indradhanush</a:t>
            </a:r>
          </a:p>
        </p:txBody>
      </p:sp>
      <p:sp>
        <p:nvSpPr>
          <p:cNvPr id="3" name="object 3"/>
          <p:cNvSpPr/>
          <p:nvPr/>
        </p:nvSpPr>
        <p:spPr>
          <a:xfrm>
            <a:off x="6902957" y="1733931"/>
            <a:ext cx="2112264" cy="135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45450" y="3763804"/>
            <a:ext cx="1241297" cy="1657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31736" y="3193355"/>
            <a:ext cx="2112264" cy="554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 defTabSz="685783">
              <a:lnSpc>
                <a:spcPts val="2156"/>
              </a:lnSpc>
            </a:pPr>
            <a:r>
              <a:rPr b="1" spc="-4" dirty="0">
                <a:solidFill>
                  <a:srgbClr val="9F1278"/>
                </a:solidFill>
                <a:latin typeface="Calibri"/>
                <a:cs typeface="Calibri"/>
              </a:rPr>
              <a:t>3</a:t>
            </a:r>
            <a:r>
              <a:rPr lang="en-GB" b="1" spc="-4" dirty="0">
                <a:solidFill>
                  <a:srgbClr val="9F1278"/>
                </a:solidFill>
                <a:latin typeface="Calibri"/>
                <a:cs typeface="Calibri"/>
              </a:rPr>
              <a:t>3.9</a:t>
            </a:r>
            <a:r>
              <a:rPr lang="en-US" b="1" spc="-4" dirty="0">
                <a:solidFill>
                  <a:srgbClr val="9F1278"/>
                </a:solidFill>
                <a:latin typeface="Calibri"/>
                <a:cs typeface="Calibri"/>
              </a:rPr>
              <a:t> million </a:t>
            </a:r>
          </a:p>
          <a:p>
            <a:pPr marL="9525" algn="ctr" defTabSz="685783">
              <a:lnSpc>
                <a:spcPts val="2156"/>
              </a:lnSpc>
            </a:pPr>
            <a:r>
              <a:rPr lang="en-GB" b="1" spc="-8" dirty="0">
                <a:solidFill>
                  <a:srgbClr val="9F1278"/>
                </a:solidFill>
                <a:latin typeface="Calibri"/>
                <a:cs typeface="Calibri"/>
              </a:rPr>
              <a:t>children</a:t>
            </a:r>
            <a:r>
              <a:rPr lang="en-GB" dirty="0">
                <a:solidFill>
                  <a:srgbClr val="9F1278"/>
                </a:solidFill>
                <a:latin typeface="Calibri"/>
                <a:cs typeface="Calibri"/>
              </a:rPr>
              <a:t> </a:t>
            </a:r>
            <a:r>
              <a:rPr b="1" spc="-8" dirty="0">
                <a:solidFill>
                  <a:srgbClr val="9F1278"/>
                </a:solidFill>
                <a:latin typeface="Calibri"/>
                <a:cs typeface="Calibri"/>
              </a:rPr>
              <a:t>immunized</a:t>
            </a:r>
            <a:endParaRPr dirty="0">
              <a:solidFill>
                <a:srgbClr val="9F1278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62551" y="4143047"/>
            <a:ext cx="2446685" cy="836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590" algn="ctr" defTabSz="685783">
              <a:lnSpc>
                <a:spcPts val="2156"/>
              </a:lnSpc>
            </a:pPr>
            <a:r>
              <a:rPr lang="en-US" b="1" spc="-4" dirty="0">
                <a:solidFill>
                  <a:srgbClr val="9F1278"/>
                </a:solidFill>
                <a:latin typeface="Calibri"/>
                <a:cs typeface="Calibri"/>
              </a:rPr>
              <a:t>8.7 million </a:t>
            </a:r>
          </a:p>
          <a:p>
            <a:pPr marL="659590" algn="ctr" defTabSz="685783">
              <a:lnSpc>
                <a:spcPts val="2156"/>
              </a:lnSpc>
            </a:pPr>
            <a:r>
              <a:rPr b="1" spc="-8" dirty="0">
                <a:solidFill>
                  <a:srgbClr val="9F1278"/>
                </a:solidFill>
                <a:latin typeface="Calibri"/>
                <a:cs typeface="Calibri"/>
              </a:rPr>
              <a:t>pregnant</a:t>
            </a:r>
            <a:r>
              <a:rPr b="1" spc="-91" dirty="0">
                <a:solidFill>
                  <a:srgbClr val="9F1278"/>
                </a:solidFill>
                <a:latin typeface="Calibri"/>
                <a:cs typeface="Calibri"/>
              </a:rPr>
              <a:t> </a:t>
            </a:r>
            <a:r>
              <a:rPr b="1" spc="-4" dirty="0">
                <a:solidFill>
                  <a:srgbClr val="9F1278"/>
                </a:solidFill>
                <a:latin typeface="Calibri"/>
                <a:cs typeface="Calibri"/>
              </a:rPr>
              <a:t>women</a:t>
            </a:r>
            <a:r>
              <a:rPr lang="en-GB" dirty="0">
                <a:solidFill>
                  <a:srgbClr val="9F1278"/>
                </a:solidFill>
                <a:latin typeface="Calibri"/>
                <a:cs typeface="Calibri"/>
              </a:rPr>
              <a:t> </a:t>
            </a:r>
            <a:r>
              <a:rPr b="1" spc="-11" dirty="0">
                <a:solidFill>
                  <a:srgbClr val="9F1278"/>
                </a:solidFill>
                <a:latin typeface="Calibri"/>
                <a:cs typeface="Calibri"/>
              </a:rPr>
              <a:t>vaccinated</a:t>
            </a:r>
            <a:endParaRPr dirty="0">
              <a:solidFill>
                <a:srgbClr val="9F1278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2054" y="4294251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2054" y="3933063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2054" y="3571875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2054" y="3210687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2054" y="2849499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2054" y="2488311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2054" y="4655439"/>
            <a:ext cx="5429251" cy="0"/>
          </a:xfrm>
          <a:custGeom>
            <a:avLst/>
            <a:gdLst/>
            <a:ahLst/>
            <a:cxnLst/>
            <a:rect l="l" t="t" r="r" b="b"/>
            <a:pathLst>
              <a:path w="7239000">
                <a:moveTo>
                  <a:pt x="0" y="0"/>
                </a:moveTo>
                <a:lnTo>
                  <a:pt x="7239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0674" y="2320291"/>
            <a:ext cx="4652011" cy="1896428"/>
          </a:xfrm>
          <a:custGeom>
            <a:avLst/>
            <a:gdLst/>
            <a:ahLst/>
            <a:cxnLst/>
            <a:rect l="l" t="t" r="r" b="b"/>
            <a:pathLst>
              <a:path w="6202680" h="2528570">
                <a:moveTo>
                  <a:pt x="0" y="2528316"/>
                </a:moveTo>
                <a:lnTo>
                  <a:pt x="1033272" y="1851659"/>
                </a:lnTo>
                <a:lnTo>
                  <a:pt x="2066544" y="1254252"/>
                </a:lnTo>
                <a:lnTo>
                  <a:pt x="3101340" y="804671"/>
                </a:lnTo>
                <a:lnTo>
                  <a:pt x="4134612" y="231647"/>
                </a:lnTo>
                <a:lnTo>
                  <a:pt x="5169408" y="36575"/>
                </a:lnTo>
                <a:lnTo>
                  <a:pt x="6202680" y="0"/>
                </a:lnTo>
              </a:path>
            </a:pathLst>
          </a:custGeom>
          <a:ln w="57911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0674" y="4136519"/>
            <a:ext cx="4652011" cy="476727"/>
          </a:xfrm>
          <a:custGeom>
            <a:avLst/>
            <a:gdLst/>
            <a:ahLst/>
            <a:cxnLst/>
            <a:rect l="l" t="t" r="r" b="b"/>
            <a:pathLst>
              <a:path w="6202680" h="635635">
                <a:moveTo>
                  <a:pt x="0" y="635508"/>
                </a:moveTo>
                <a:lnTo>
                  <a:pt x="1033272" y="472440"/>
                </a:lnTo>
                <a:lnTo>
                  <a:pt x="2066544" y="301752"/>
                </a:lnTo>
                <a:lnTo>
                  <a:pt x="3101340" y="173736"/>
                </a:lnTo>
                <a:lnTo>
                  <a:pt x="4134612" y="59436"/>
                </a:lnTo>
                <a:lnTo>
                  <a:pt x="5169408" y="7620"/>
                </a:lnTo>
                <a:lnTo>
                  <a:pt x="6202680" y="0"/>
                </a:lnTo>
              </a:path>
            </a:pathLst>
          </a:custGeom>
          <a:ln w="57912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3986" y="4561431"/>
            <a:ext cx="154305" cy="16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15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3986" y="4199956"/>
            <a:ext cx="154305" cy="16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65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547" y="3838768"/>
            <a:ext cx="221456" cy="16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115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547" y="3477391"/>
            <a:ext cx="221456" cy="16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165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547" y="3116203"/>
            <a:ext cx="221456" cy="16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215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547" y="2393635"/>
            <a:ext cx="221456" cy="531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315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  <a:p>
            <a:pPr defTabSz="685783">
              <a:spcBef>
                <a:spcPts val="31"/>
              </a:spcBef>
            </a:pPr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783">
              <a:spcBef>
                <a:spcPts val="4"/>
              </a:spcBef>
            </a:pPr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265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547" y="2032448"/>
            <a:ext cx="221456" cy="16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51" b="1" spc="-4" dirty="0">
                <a:solidFill>
                  <a:prstClr val="black"/>
                </a:solidFill>
                <a:latin typeface="Calibri"/>
                <a:cs typeface="Calibri"/>
              </a:rPr>
              <a:t>365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1894" y="4746021"/>
            <a:ext cx="3162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200" b="1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200" b="1" spc="-1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200" b="1" spc="-8" dirty="0">
                <a:solidFill>
                  <a:prstClr val="black"/>
                </a:solidFill>
                <a:latin typeface="Calibri"/>
                <a:cs typeface="Calibri"/>
              </a:rPr>
              <a:t>-1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37514" y="4746021"/>
            <a:ext cx="3162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200" b="1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200" b="1" spc="-1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200" b="1" spc="-8" dirty="0">
                <a:solidFill>
                  <a:prstClr val="black"/>
                </a:solidFill>
                <a:latin typeface="Calibri"/>
                <a:cs typeface="Calibri"/>
              </a:rPr>
              <a:t>-2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12944" y="4746021"/>
            <a:ext cx="3167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200" b="1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200" b="1" spc="-1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200" b="1" spc="-8" dirty="0">
                <a:solidFill>
                  <a:prstClr val="black"/>
                </a:solidFill>
                <a:latin typeface="Calibri"/>
                <a:cs typeface="Calibri"/>
              </a:rPr>
              <a:t>-3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88566" y="4746021"/>
            <a:ext cx="3162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200" b="1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200" b="1" spc="-1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200" b="1" spc="-8" dirty="0">
                <a:solidFill>
                  <a:prstClr val="black"/>
                </a:solidFill>
                <a:latin typeface="Calibri"/>
                <a:cs typeface="Calibri"/>
              </a:rPr>
              <a:t>-4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05812" y="4746021"/>
            <a:ext cx="2338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200" b="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200" b="1" spc="-4" dirty="0">
                <a:solidFill>
                  <a:prstClr val="black"/>
                </a:solidFill>
                <a:latin typeface="Calibri"/>
                <a:cs typeface="Calibri"/>
              </a:rPr>
              <a:t>MI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76645" y="4742730"/>
            <a:ext cx="642461" cy="370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349" marR="3811" indent="-144300" defTabSz="685783">
              <a:lnSpc>
                <a:spcPct val="101800"/>
              </a:lnSpc>
            </a:pPr>
            <a:r>
              <a:rPr sz="1200" b="1" spc="-4" dirty="0">
                <a:solidFill>
                  <a:prstClr val="black"/>
                </a:solidFill>
                <a:latin typeface="Calibri"/>
                <a:cs typeface="Calibri"/>
              </a:rPr>
              <a:t>MI-GSA</a:t>
            </a:r>
            <a:r>
              <a:rPr sz="1200" b="1" spc="-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b="1" spc="-4" dirty="0">
                <a:solidFill>
                  <a:prstClr val="black"/>
                </a:solidFill>
                <a:latin typeface="Calibri"/>
                <a:cs typeface="Calibri"/>
              </a:rPr>
              <a:t>&amp;  EGSA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15238" y="4746021"/>
            <a:ext cx="3162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200" b="1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200" b="1" spc="-11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200" b="1" spc="-8" dirty="0">
                <a:solidFill>
                  <a:prstClr val="black"/>
                </a:solidFill>
                <a:latin typeface="Calibri"/>
                <a:cs typeface="Calibri"/>
              </a:rPr>
              <a:t>-6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57933" y="2034539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5791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57933" y="2245995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57912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2529" y="1956353"/>
            <a:ext cx="5448776" cy="41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>
              <a:tabLst>
                <a:tab pos="1537296" algn="l"/>
                <a:tab pos="5438639" algn="l"/>
              </a:tabLst>
            </a:pPr>
            <a:r>
              <a:rPr sz="1351" b="1" u="sng" dirty="0">
                <a:solidFill>
                  <a:prstClr val="black"/>
                </a:solidFill>
                <a:latin typeface="Calibri"/>
                <a:cs typeface="Calibri"/>
              </a:rPr>
              <a:t> 	</a:t>
            </a:r>
            <a:r>
              <a:rPr sz="1351" b="1" u="sng" spc="-4" dirty="0">
                <a:solidFill>
                  <a:prstClr val="black"/>
                </a:solidFill>
                <a:latin typeface="Calibri"/>
                <a:cs typeface="Calibri"/>
              </a:rPr>
              <a:t>Children</a:t>
            </a:r>
            <a:r>
              <a:rPr sz="1351" b="1" u="sng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b="1" u="sng" dirty="0">
                <a:solidFill>
                  <a:prstClr val="black"/>
                </a:solidFill>
                <a:latin typeface="Calibri"/>
                <a:cs typeface="Calibri"/>
              </a:rPr>
              <a:t>Immunized	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537296" defTabSz="685783">
              <a:spcBef>
                <a:spcPts val="45"/>
              </a:spcBef>
            </a:pPr>
            <a:r>
              <a:rPr sz="1351" b="1" spc="-4" dirty="0">
                <a:solidFill>
                  <a:prstClr val="black"/>
                </a:solidFill>
                <a:latin typeface="Calibri"/>
                <a:cs typeface="Calibri"/>
              </a:rPr>
              <a:t>Pregnant Women</a:t>
            </a:r>
            <a:r>
              <a:rPr sz="1351" b="1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1" b="1" spc="-4" dirty="0">
                <a:solidFill>
                  <a:prstClr val="black"/>
                </a:solidFill>
                <a:latin typeface="Calibri"/>
                <a:cs typeface="Calibri"/>
              </a:rPr>
              <a:t>Immunized</a:t>
            </a:r>
            <a:endParaRPr sz="135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056231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35446-DBEB-48C7-97F2-EE8E3021D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623944"/>
            <a:ext cx="9143175" cy="527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B8A00-E73A-448A-9730-E86F053B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544" y="3621076"/>
            <a:ext cx="3353387" cy="18468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Coverage Evaluation Survey- Post IMI 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20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31" y="0"/>
            <a:ext cx="9144000" cy="787400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CES post 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IMI in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190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istricts</a:t>
            </a:r>
          </a:p>
        </p:txBody>
      </p:sp>
      <p:sp>
        <p:nvSpPr>
          <p:cNvPr id="3" name="object 3"/>
          <p:cNvSpPr/>
          <p:nvPr/>
        </p:nvSpPr>
        <p:spPr>
          <a:xfrm>
            <a:off x="473203" y="1914529"/>
            <a:ext cx="8343900" cy="3711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005" y="5931543"/>
            <a:ext cx="846534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b="1" i="1" spc="-4" dirty="0">
                <a:solidFill>
                  <a:prstClr val="black"/>
                </a:solidFill>
                <a:latin typeface="Calibri"/>
                <a:cs typeface="Calibri"/>
              </a:rPr>
              <a:t>An </a:t>
            </a:r>
            <a:r>
              <a:rPr b="1" i="1" spc="-8" dirty="0">
                <a:solidFill>
                  <a:prstClr val="black"/>
                </a:solidFill>
                <a:latin typeface="Calibri"/>
                <a:cs typeface="Calibri"/>
              </a:rPr>
              <a:t>average </a:t>
            </a:r>
            <a:r>
              <a:rPr b="1" i="1" spc="-4" dirty="0">
                <a:solidFill>
                  <a:prstClr val="black"/>
                </a:solidFill>
                <a:latin typeface="Calibri"/>
                <a:cs typeface="Calibri"/>
              </a:rPr>
              <a:t>18.5% increase in full </a:t>
            </a:r>
            <a:r>
              <a:rPr b="1" i="1" spc="-8" dirty="0">
                <a:solidFill>
                  <a:prstClr val="black"/>
                </a:solidFill>
                <a:latin typeface="Calibri"/>
                <a:cs typeface="Calibri"/>
              </a:rPr>
              <a:t>immunization coverage </a:t>
            </a:r>
            <a:r>
              <a:rPr b="1" i="1" spc="-4" dirty="0">
                <a:solidFill>
                  <a:prstClr val="black"/>
                </a:solidFill>
                <a:latin typeface="Calibri"/>
                <a:cs typeface="Calibri"/>
              </a:rPr>
              <a:t>as </a:t>
            </a:r>
            <a:r>
              <a:rPr b="1" i="1" spc="-8" dirty="0">
                <a:solidFill>
                  <a:prstClr val="black"/>
                </a:solidFill>
                <a:latin typeface="Calibri"/>
                <a:cs typeface="Calibri"/>
              </a:rPr>
              <a:t>compared to </a:t>
            </a:r>
            <a:r>
              <a:rPr b="1" i="1" dirty="0">
                <a:solidFill>
                  <a:prstClr val="black"/>
                </a:solidFill>
                <a:latin typeface="Calibri"/>
                <a:cs typeface="Calibri"/>
              </a:rPr>
              <a:t>NFHS-4 </a:t>
            </a:r>
            <a:r>
              <a:rPr b="1" i="1" spc="-8" dirty="0">
                <a:solidFill>
                  <a:prstClr val="black"/>
                </a:solidFill>
                <a:latin typeface="Calibri"/>
                <a:cs typeface="Calibri"/>
              </a:rPr>
              <a:t>has been reported </a:t>
            </a:r>
            <a:r>
              <a:rPr b="1" i="1" spc="-4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b="1" i="1" spc="-8" dirty="0">
                <a:solidFill>
                  <a:prstClr val="black"/>
                </a:solidFill>
                <a:latin typeface="Calibri"/>
                <a:cs typeface="Calibri"/>
              </a:rPr>
              <a:t>190 </a:t>
            </a:r>
            <a:r>
              <a:rPr b="1" i="1" spc="-4" dirty="0">
                <a:solidFill>
                  <a:prstClr val="black"/>
                </a:solidFill>
                <a:latin typeface="Calibri"/>
                <a:cs typeface="Calibri"/>
              </a:rPr>
              <a:t>districts </a:t>
            </a:r>
            <a:r>
              <a:rPr b="1" i="1" spc="-8" dirty="0">
                <a:solidFill>
                  <a:prstClr val="black"/>
                </a:solidFill>
                <a:latin typeface="Calibri"/>
                <a:cs typeface="Calibri"/>
              </a:rPr>
              <a:t>covered under </a:t>
            </a:r>
            <a:r>
              <a:rPr b="1" i="1" spc="24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i="1" spc="-4" dirty="0">
                <a:solidFill>
                  <a:prstClr val="black"/>
                </a:solidFill>
                <a:latin typeface="Calibri"/>
                <a:cs typeface="Calibri"/>
              </a:rPr>
              <a:t>IMI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5831" y="3863154"/>
            <a:ext cx="913448" cy="992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85783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Number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900" spc="-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districts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20002" algn="ctr" defTabSz="685783">
              <a:spcBef>
                <a:spcPts val="325"/>
              </a:spcBef>
            </a:pP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99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20002" algn="ctr" defTabSz="685783">
              <a:spcBef>
                <a:spcPts val="225"/>
              </a:spcBef>
            </a:pPr>
            <a:r>
              <a:rPr sz="1200" spc="-11" dirty="0">
                <a:solidFill>
                  <a:prstClr val="black"/>
                </a:solidFill>
                <a:latin typeface="Calibri"/>
                <a:cs typeface="Calibri"/>
              </a:rPr>
              <a:t>77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20002" algn="ctr" defTabSz="685783">
              <a:spcBef>
                <a:spcPts val="225"/>
              </a:spcBef>
            </a:pP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14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20002" algn="ctr" defTabSz="685783">
              <a:spcBef>
                <a:spcPts val="221"/>
              </a:spcBef>
            </a:pP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00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6947" y="3861055"/>
            <a:ext cx="1015365" cy="10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>
              <a:lnSpc>
                <a:spcPts val="939"/>
              </a:lnSpc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Number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900" spc="-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districts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3811" algn="r" defTabSz="685783">
              <a:lnSpc>
                <a:spcPts val="1479"/>
              </a:lnSpc>
            </a:pP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15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R="3811" algn="r" defTabSz="685783">
              <a:spcBef>
                <a:spcPts val="225"/>
              </a:spcBef>
            </a:pP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75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R="3811" algn="r" defTabSz="685783">
              <a:spcBef>
                <a:spcPts val="221"/>
              </a:spcBef>
            </a:pP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84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R="3811" algn="r" defTabSz="685783">
              <a:spcBef>
                <a:spcPts val="221"/>
              </a:spcBef>
            </a:pPr>
            <a:r>
              <a:rPr sz="1351" spc="-4" dirty="0">
                <a:solidFill>
                  <a:prstClr val="black"/>
                </a:solidFill>
                <a:latin typeface="Calibri"/>
                <a:cs typeface="Calibri"/>
              </a:rPr>
              <a:t>16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3016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81CBF6-42DD-4522-905D-1D623D0671CE}"/>
              </a:ext>
            </a:extLst>
          </p:cNvPr>
          <p:cNvGraphicFramePr/>
          <p:nvPr/>
        </p:nvGraphicFramePr>
        <p:xfrm>
          <a:off x="624708" y="1418363"/>
          <a:ext cx="8121651" cy="4758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88E25-1937-43CF-BD44-D92F7112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7C9C-2544-4B4F-806B-687A8B20D24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BD64B7-F7A1-48F3-9206-600CF02F802C}"/>
              </a:ext>
            </a:extLst>
          </p:cNvPr>
          <p:cNvSpPr/>
          <p:nvPr/>
        </p:nvSpPr>
        <p:spPr>
          <a:xfrm>
            <a:off x="5948752" y="4441058"/>
            <a:ext cx="3102303" cy="1919231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Advocacy, mobilization &amp; communication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Outbreak preparedness and response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Measles in an emergency </a:t>
            </a:r>
          </a:p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Research and development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73F851-0125-4069-96F0-A9E04057EB88}"/>
              </a:ext>
            </a:extLst>
          </p:cNvPr>
          <p:cNvSpPr/>
          <p:nvPr/>
        </p:nvSpPr>
        <p:spPr>
          <a:xfrm>
            <a:off x="6164153" y="1392826"/>
            <a:ext cx="2878741" cy="1919231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Sensitive Case-based MR </a:t>
            </a: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Surveillance</a:t>
            </a: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A3AB3D-F8C4-4395-8598-DD185E32D344}"/>
              </a:ext>
            </a:extLst>
          </p:cNvPr>
          <p:cNvSpPr/>
          <p:nvPr/>
        </p:nvSpPr>
        <p:spPr>
          <a:xfrm>
            <a:off x="467880" y="4369527"/>
            <a:ext cx="2786115" cy="1965775"/>
          </a:xfrm>
          <a:prstGeom prst="roundRect">
            <a:avLst/>
          </a:prstGeom>
          <a:solidFill>
            <a:srgbClr val="FFE7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Accredited MR Laboratory Network 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518FFE-AEAA-433C-A0BA-9C815BD48C36}"/>
              </a:ext>
            </a:extLst>
          </p:cNvPr>
          <p:cNvSpPr/>
          <p:nvPr/>
        </p:nvSpPr>
        <p:spPr>
          <a:xfrm>
            <a:off x="397644" y="1346280"/>
            <a:ext cx="2786115" cy="1965775"/>
          </a:xfrm>
          <a:prstGeom prst="roundRect">
            <a:avLst/>
          </a:prstGeom>
          <a:solidFill>
            <a:srgbClr val="B31166"/>
          </a:solidFill>
        </p:spPr>
        <p:txBody>
          <a:bodyPr wrap="square" lIns="0" tIns="0" rIns="0" bIns="0" rtlCol="0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95% coverage with two doses of MRCV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F2BD0-73FB-4562-B419-C37D8144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52" y="-3277"/>
            <a:ext cx="9159951" cy="867073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Measles Elimination and Rubella Control 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(Strategic Objectives)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0DDB-68A2-4D60-A851-A90C56FC17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6279" r="40598" b="63714"/>
          <a:stretch/>
        </p:blipFill>
        <p:spPr>
          <a:xfrm>
            <a:off x="3383970" y="2202611"/>
            <a:ext cx="855807" cy="636823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high confidence">
            <a:extLst>
              <a:ext uri="{FF2B5EF4-FFF2-40B4-BE49-F238E27FC236}">
                <a16:creationId xmlns:a16="http://schemas.microsoft.com/office/drawing/2014/main" id="{C8157810-DF9D-4210-88B2-6AD0B7CB80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20682" r="12929" b="28157"/>
          <a:stretch/>
        </p:blipFill>
        <p:spPr>
          <a:xfrm>
            <a:off x="5130705" y="2202467"/>
            <a:ext cx="615187" cy="636967"/>
          </a:xfrm>
          <a:prstGeom prst="rect">
            <a:avLst/>
          </a:prstGeom>
        </p:spPr>
      </p:pic>
      <p:pic>
        <p:nvPicPr>
          <p:cNvPr id="22" name="Picture 21" descr="A close up of a sign&#10;&#10;Description generated with high confidence">
            <a:extLst>
              <a:ext uri="{FF2B5EF4-FFF2-40B4-BE49-F238E27FC236}">
                <a16:creationId xmlns:a16="http://schemas.microsoft.com/office/drawing/2014/main" id="{266B0AA4-35B2-43E0-9043-AE6132332A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9938" r="13373" b="37924"/>
          <a:stretch/>
        </p:blipFill>
        <p:spPr>
          <a:xfrm>
            <a:off x="3481058" y="4048991"/>
            <a:ext cx="652012" cy="636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FAEA18-0960-43D2-AA67-19455D8206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35242" r="25777" b="36772"/>
          <a:stretch/>
        </p:blipFill>
        <p:spPr>
          <a:xfrm>
            <a:off x="5088767" y="4018572"/>
            <a:ext cx="746455" cy="6065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20B356-0F0F-4E6C-BE05-C0C947AC8566}"/>
              </a:ext>
            </a:extLst>
          </p:cNvPr>
          <p:cNvSpPr/>
          <p:nvPr/>
        </p:nvSpPr>
        <p:spPr>
          <a:xfrm>
            <a:off x="198786" y="1113186"/>
            <a:ext cx="4651513" cy="2660001"/>
          </a:xfrm>
          <a:prstGeom prst="roundRect">
            <a:avLst/>
          </a:prstGeom>
          <a:noFill/>
          <a:ln w="57150"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8256503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3504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Continue focus to A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chiev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e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90% 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Immunization Coverage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*</a:t>
            </a:r>
          </a:p>
        </p:txBody>
      </p:sp>
      <p:sp>
        <p:nvSpPr>
          <p:cNvPr id="4" name="object 4"/>
          <p:cNvSpPr/>
          <p:nvPr/>
        </p:nvSpPr>
        <p:spPr>
          <a:xfrm>
            <a:off x="5568250" y="1617856"/>
            <a:ext cx="3354951" cy="3502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087" y="5755882"/>
            <a:ext cx="8946356" cy="167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088" b="1" spc="-8" dirty="0">
                <a:solidFill>
                  <a:srgbClr val="205868"/>
                </a:solidFill>
                <a:latin typeface="Calibri"/>
                <a:cs typeface="Calibri"/>
              </a:rPr>
              <a:t>*Categorization </a:t>
            </a:r>
            <a:r>
              <a:rPr sz="1088" b="1" dirty="0">
                <a:solidFill>
                  <a:srgbClr val="205868"/>
                </a:solidFill>
                <a:latin typeface="Calibri"/>
                <a:cs typeface="Calibri"/>
              </a:rPr>
              <a:t>based on Full </a:t>
            </a:r>
            <a:r>
              <a:rPr sz="1088" b="1" spc="-4" dirty="0">
                <a:solidFill>
                  <a:srgbClr val="205868"/>
                </a:solidFill>
                <a:latin typeface="Calibri"/>
                <a:cs typeface="Calibri"/>
              </a:rPr>
              <a:t>immunization </a:t>
            </a:r>
            <a:r>
              <a:rPr sz="1088" b="1" spc="-8" dirty="0">
                <a:solidFill>
                  <a:srgbClr val="205868"/>
                </a:solidFill>
                <a:latin typeface="Calibri"/>
                <a:cs typeface="Calibri"/>
              </a:rPr>
              <a:t>coverage </a:t>
            </a:r>
            <a:r>
              <a:rPr sz="1088" b="1" dirty="0">
                <a:solidFill>
                  <a:srgbClr val="205868"/>
                </a:solidFill>
                <a:latin typeface="Calibri"/>
                <a:cs typeface="Calibri"/>
              </a:rPr>
              <a:t>: </a:t>
            </a:r>
            <a:r>
              <a:rPr sz="1088" b="1" spc="-8" dirty="0">
                <a:solidFill>
                  <a:prstClr val="black"/>
                </a:solidFill>
                <a:latin typeface="Calibri"/>
                <a:cs typeface="Calibri"/>
              </a:rPr>
              <a:t>Latest </a:t>
            </a:r>
            <a:r>
              <a:rPr sz="1088" b="1" dirty="0">
                <a:solidFill>
                  <a:prstClr val="black"/>
                </a:solidFill>
                <a:latin typeface="Calibri"/>
                <a:cs typeface="Calibri"/>
              </a:rPr>
              <a:t>IMI </a:t>
            </a:r>
            <a:r>
              <a:rPr sz="1088" b="1" spc="-4" dirty="0">
                <a:solidFill>
                  <a:prstClr val="black"/>
                </a:solidFill>
                <a:latin typeface="Calibri"/>
                <a:cs typeface="Calibri"/>
              </a:rPr>
              <a:t>survey (120 districts </a:t>
            </a:r>
            <a:r>
              <a:rPr sz="1088" b="1" spc="-8" dirty="0">
                <a:solidFill>
                  <a:prstClr val="black"/>
                </a:solidFill>
                <a:latin typeface="Calibri"/>
                <a:cs typeface="Calibri"/>
              </a:rPr>
              <a:t>by </a:t>
            </a:r>
            <a:r>
              <a:rPr sz="1088" b="1" spc="-27" dirty="0">
                <a:solidFill>
                  <a:prstClr val="black"/>
                </a:solidFill>
                <a:latin typeface="Calibri"/>
                <a:cs typeface="Calibri"/>
              </a:rPr>
              <a:t>UNDP, </a:t>
            </a:r>
            <a:r>
              <a:rPr sz="1088" b="1" dirty="0">
                <a:solidFill>
                  <a:prstClr val="black"/>
                </a:solidFill>
                <a:latin typeface="Calibri"/>
                <a:cs typeface="Calibri"/>
              </a:rPr>
              <a:t>70 </a:t>
            </a:r>
            <a:r>
              <a:rPr sz="1088" b="1" spc="-4" dirty="0">
                <a:solidFill>
                  <a:prstClr val="black"/>
                </a:solidFill>
                <a:latin typeface="Calibri"/>
                <a:cs typeface="Calibri"/>
              </a:rPr>
              <a:t>districts </a:t>
            </a:r>
            <a:r>
              <a:rPr sz="1088" b="1" spc="-8" dirty="0">
                <a:solidFill>
                  <a:prstClr val="black"/>
                </a:solidFill>
                <a:latin typeface="Calibri"/>
                <a:cs typeface="Calibri"/>
              </a:rPr>
              <a:t>by </a:t>
            </a:r>
            <a:r>
              <a:rPr sz="1088" b="1" dirty="0">
                <a:solidFill>
                  <a:prstClr val="black"/>
                </a:solidFill>
                <a:latin typeface="Calibri"/>
                <a:cs typeface="Calibri"/>
              </a:rPr>
              <a:t>WHO) and</a:t>
            </a:r>
            <a:r>
              <a:rPr sz="1088" b="1" spc="7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88" b="1" dirty="0">
                <a:solidFill>
                  <a:prstClr val="black"/>
                </a:solidFill>
                <a:latin typeface="Calibri"/>
                <a:cs typeface="Calibri"/>
              </a:rPr>
              <a:t>NFHS 4 </a:t>
            </a:r>
            <a:r>
              <a:rPr sz="1088" b="1" spc="-8" dirty="0">
                <a:solidFill>
                  <a:prstClr val="black"/>
                </a:solidFill>
                <a:latin typeface="Calibri"/>
                <a:cs typeface="Calibri"/>
              </a:rPr>
              <a:t>data for </a:t>
            </a:r>
            <a:r>
              <a:rPr sz="1088" b="1" spc="-4" dirty="0">
                <a:solidFill>
                  <a:prstClr val="black"/>
                </a:solidFill>
                <a:latin typeface="Calibri"/>
                <a:cs typeface="Calibri"/>
              </a:rPr>
              <a:t>remaining districts</a:t>
            </a:r>
            <a:endParaRPr sz="108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34A76F-55DD-4AC6-BEB9-DD0BDD44A342}"/>
              </a:ext>
            </a:extLst>
          </p:cNvPr>
          <p:cNvSpPr/>
          <p:nvPr/>
        </p:nvSpPr>
        <p:spPr>
          <a:xfrm>
            <a:off x="220806" y="1621762"/>
            <a:ext cx="4887687" cy="993369"/>
          </a:xfrm>
          <a:prstGeom prst="rect">
            <a:avLst/>
          </a:prstGeom>
          <a:solidFill>
            <a:srgbClr val="48BA0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" defTabSz="685783"/>
            <a:r>
              <a:rPr lang="en-US" sz="1500" spc="-4">
                <a:solidFill>
                  <a:prstClr val="white"/>
                </a:solidFill>
                <a:latin typeface="Calibri" panose="020F0502020204030204"/>
                <a:cs typeface="Calibri"/>
              </a:rPr>
              <a:t>Districts divided </a:t>
            </a:r>
            <a:r>
              <a:rPr lang="en-US" sz="1500">
                <a:solidFill>
                  <a:prstClr val="white"/>
                </a:solidFill>
                <a:latin typeface="Calibri" panose="020F0502020204030204"/>
                <a:cs typeface="Calibri"/>
              </a:rPr>
              <a:t>in 3</a:t>
            </a:r>
            <a:r>
              <a:rPr lang="en-US" sz="1500" spc="-8">
                <a:solidFill>
                  <a:prstClr val="white"/>
                </a:solidFill>
                <a:latin typeface="Calibri" panose="020F0502020204030204"/>
                <a:cs typeface="Calibri"/>
              </a:rPr>
              <a:t> categories:</a:t>
            </a:r>
            <a:endParaRPr lang="en-US" sz="150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266693" indent="-257168" defTabSz="685783">
              <a:spcBef>
                <a:spcPts val="675"/>
              </a:spcBef>
              <a:buFont typeface="Arial"/>
              <a:buChar char="•"/>
              <a:tabLst>
                <a:tab pos="266217" algn="l"/>
                <a:tab pos="266693" algn="l"/>
              </a:tabLst>
            </a:pPr>
            <a:r>
              <a:rPr lang="en-US" sz="1500" b="1" spc="-8">
                <a:solidFill>
                  <a:prstClr val="white"/>
                </a:solidFill>
                <a:latin typeface="Calibri" panose="020F0502020204030204"/>
                <a:cs typeface="Calibri"/>
              </a:rPr>
              <a:t>Category </a:t>
            </a:r>
            <a:r>
              <a:rPr lang="en-US" sz="1500" b="1">
                <a:solidFill>
                  <a:prstClr val="white"/>
                </a:solidFill>
                <a:latin typeface="Calibri" panose="020F0502020204030204"/>
                <a:cs typeface="Calibri"/>
              </a:rPr>
              <a:t>I: FIC ≥ 90% (54</a:t>
            </a:r>
            <a:r>
              <a:rPr lang="en-US" sz="1500" b="1" spc="-35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500" b="1" spc="-4">
                <a:solidFill>
                  <a:prstClr val="white"/>
                </a:solidFill>
                <a:latin typeface="Calibri" panose="020F0502020204030204"/>
                <a:cs typeface="Calibri"/>
              </a:rPr>
              <a:t>districts)</a:t>
            </a:r>
            <a:endParaRPr lang="en-US" sz="150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1" indent="-257168" defTabSz="685783">
              <a:spcBef>
                <a:spcPts val="671"/>
              </a:spcBef>
              <a:buFont typeface="Arial"/>
              <a:buChar char="•"/>
              <a:tabLst>
                <a:tab pos="609109" algn="l"/>
                <a:tab pos="609585" algn="l"/>
              </a:tabLst>
            </a:pPr>
            <a:r>
              <a:rPr lang="en-US" sz="1500" spc="-8">
                <a:solidFill>
                  <a:prstClr val="white"/>
                </a:solidFill>
                <a:latin typeface="Calibri" panose="020F0502020204030204"/>
                <a:cs typeface="Calibri"/>
              </a:rPr>
              <a:t>Sustain current </a:t>
            </a:r>
            <a:r>
              <a:rPr lang="en-US" sz="1500" spc="-11">
                <a:solidFill>
                  <a:prstClr val="white"/>
                </a:solidFill>
                <a:latin typeface="Calibri" panose="020F0502020204030204"/>
                <a:cs typeface="Calibri"/>
              </a:rPr>
              <a:t>coverage</a:t>
            </a:r>
            <a:r>
              <a:rPr lang="en-US" sz="150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500" spc="-8">
                <a:solidFill>
                  <a:prstClr val="white"/>
                </a:solidFill>
                <a:latin typeface="Calibri" panose="020F0502020204030204"/>
                <a:cs typeface="Calibri"/>
              </a:rPr>
              <a:t>levels</a:t>
            </a:r>
            <a:endParaRPr lang="en-US" sz="1500" spc="-8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DFBD1-E6B3-4C02-A400-13AB57346539}"/>
              </a:ext>
            </a:extLst>
          </p:cNvPr>
          <p:cNvSpPr/>
          <p:nvPr/>
        </p:nvSpPr>
        <p:spPr>
          <a:xfrm>
            <a:off x="220804" y="2887333"/>
            <a:ext cx="4887687" cy="1148549"/>
          </a:xfrm>
          <a:prstGeom prst="rect">
            <a:avLst/>
          </a:prstGeom>
          <a:solidFill>
            <a:srgbClr val="F8E3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693" indent="-257168" defTabSz="685783">
              <a:buFont typeface="Arial"/>
              <a:buChar char="•"/>
              <a:tabLst>
                <a:tab pos="266217" algn="l"/>
                <a:tab pos="266693" algn="l"/>
              </a:tabLst>
            </a:pPr>
            <a:r>
              <a:rPr lang="en-US" sz="1500" b="1" spc="-8" dirty="0">
                <a:solidFill>
                  <a:srgbClr val="006FC0"/>
                </a:solidFill>
                <a:latin typeface="Calibri" panose="020F0502020204030204"/>
                <a:cs typeface="Calibri"/>
              </a:rPr>
              <a:t>Category </a:t>
            </a:r>
            <a:r>
              <a:rPr lang="en-US" sz="1500" b="1" dirty="0">
                <a:solidFill>
                  <a:srgbClr val="006FC0"/>
                </a:solidFill>
                <a:latin typeface="Calibri" panose="020F0502020204030204"/>
                <a:cs typeface="Calibri"/>
              </a:rPr>
              <a:t>II: FIC of 50 -90% (555</a:t>
            </a:r>
            <a:r>
              <a:rPr lang="en-US" sz="1500" b="1" spc="-68" dirty="0">
                <a:solidFill>
                  <a:srgbClr val="006FC0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500" b="1" spc="-4" dirty="0">
                <a:solidFill>
                  <a:srgbClr val="006FC0"/>
                </a:solidFill>
                <a:latin typeface="Calibri" panose="020F0502020204030204"/>
                <a:cs typeface="Calibri"/>
              </a:rPr>
              <a:t>districts)</a:t>
            </a:r>
            <a:endParaRPr lang="en-US" sz="15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R="310983" lvl="1" indent="-257168" defTabSz="685783">
              <a:spcBef>
                <a:spcPts val="675"/>
              </a:spcBef>
              <a:buFont typeface="Arial"/>
              <a:buChar char="•"/>
              <a:tabLst>
                <a:tab pos="609109" algn="l"/>
                <a:tab pos="609585" algn="l"/>
              </a:tabLst>
            </a:pPr>
            <a:r>
              <a:rPr lang="en-US" sz="1500" b="1" spc="-4" dirty="0">
                <a:solidFill>
                  <a:srgbClr val="006FC0"/>
                </a:solidFill>
                <a:latin typeface="Calibri" panose="020F0502020204030204"/>
                <a:cs typeface="Calibri"/>
              </a:rPr>
              <a:t>Prioritization &amp; rapid coverage improvement actions in  identified pockets of low coverage within the districts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48B23F-F135-4088-A1A0-6088B587FE65}"/>
              </a:ext>
            </a:extLst>
          </p:cNvPr>
          <p:cNvSpPr/>
          <p:nvPr/>
        </p:nvSpPr>
        <p:spPr>
          <a:xfrm>
            <a:off x="220804" y="4195866"/>
            <a:ext cx="4887687" cy="1287817"/>
          </a:xfrm>
          <a:prstGeom prst="rect">
            <a:avLst/>
          </a:prstGeom>
          <a:solidFill>
            <a:srgbClr val="E3360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693" indent="-257168" defTabSz="685783">
              <a:buFont typeface="Arial"/>
              <a:buChar char="•"/>
              <a:tabLst>
                <a:tab pos="266217" algn="l"/>
                <a:tab pos="266693" algn="l"/>
              </a:tabLst>
            </a:pPr>
            <a:r>
              <a:rPr lang="en-US" sz="1500" b="1" spc="-8" dirty="0">
                <a:solidFill>
                  <a:prstClr val="white"/>
                </a:solidFill>
                <a:latin typeface="Calibri" panose="020F0502020204030204"/>
                <a:cs typeface="Calibri"/>
              </a:rPr>
              <a:t>Category </a:t>
            </a:r>
            <a:r>
              <a:rPr lang="en-US" sz="1500" b="1" dirty="0">
                <a:solidFill>
                  <a:prstClr val="white"/>
                </a:solidFill>
                <a:latin typeface="Calibri" panose="020F0502020204030204"/>
                <a:cs typeface="Calibri"/>
              </a:rPr>
              <a:t>III – FIC &lt; 50% (91</a:t>
            </a:r>
            <a:r>
              <a:rPr lang="en-US" sz="1500" b="1" spc="-53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500" b="1" spc="-4" dirty="0">
                <a:solidFill>
                  <a:prstClr val="white"/>
                </a:solidFill>
                <a:latin typeface="Calibri" panose="020F0502020204030204"/>
                <a:cs typeface="Calibri"/>
              </a:rPr>
              <a:t>districts)</a:t>
            </a:r>
            <a:endParaRPr lang="en-US" sz="15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R="3811" lvl="1" indent="-257168" defTabSz="685783">
              <a:spcBef>
                <a:spcPts val="675"/>
              </a:spcBef>
              <a:buFont typeface="Arial"/>
              <a:buChar char="•"/>
              <a:tabLst>
                <a:tab pos="609109" algn="l"/>
                <a:tab pos="609585" algn="l"/>
              </a:tabLs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MI campaigns </a:t>
            </a:r>
            <a:r>
              <a:rPr lang="en-US" sz="1500" spc="-11" dirty="0">
                <a:solidFill>
                  <a:prstClr val="white"/>
                </a:solidFill>
                <a:latin typeface="Calibri" panose="020F0502020204030204"/>
                <a:cs typeface="Calibri"/>
              </a:rPr>
              <a:t>to </a:t>
            </a:r>
            <a:r>
              <a:rPr lang="en-US" sz="1500" spc="-4" dirty="0">
                <a:solidFill>
                  <a:prstClr val="white"/>
                </a:solidFill>
                <a:latin typeface="Calibri" panose="020F0502020204030204"/>
                <a:cs typeface="Calibri"/>
              </a:rPr>
              <a:t>meet </a:t>
            </a:r>
            <a:r>
              <a:rPr lang="en-US" sz="1500" spc="-8" dirty="0">
                <a:solidFill>
                  <a:prstClr val="white"/>
                </a:solidFill>
                <a:latin typeface="Calibri" panose="020F0502020204030204"/>
                <a:cs typeface="Calibri"/>
              </a:rPr>
              <a:t>gaps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in </a:t>
            </a:r>
            <a:r>
              <a:rPr lang="en-US" sz="1500" spc="-11" dirty="0">
                <a:solidFill>
                  <a:prstClr val="white"/>
                </a:solidFill>
                <a:latin typeface="Calibri" panose="020F0502020204030204"/>
                <a:cs typeface="Calibri"/>
              </a:rPr>
              <a:t>coverage </a:t>
            </a:r>
            <a:r>
              <a:rPr lang="en-US" sz="1500" spc="-8" dirty="0">
                <a:solidFill>
                  <a:prstClr val="white"/>
                </a:solidFill>
                <a:latin typeface="Calibri" panose="020F0502020204030204"/>
                <a:cs typeface="Calibri"/>
              </a:rPr>
              <a:t>across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the </a:t>
            </a:r>
            <a:r>
              <a:rPr lang="en-US" sz="1500" spc="-4" dirty="0">
                <a:solidFill>
                  <a:prstClr val="white"/>
                </a:solidFill>
                <a:latin typeface="Calibri" panose="020F0502020204030204"/>
                <a:cs typeface="Calibri"/>
              </a:rPr>
              <a:t>districts 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and </a:t>
            </a:r>
            <a:r>
              <a:rPr lang="en-US" sz="1500" spc="-4" dirty="0">
                <a:solidFill>
                  <a:prstClr val="white"/>
                </a:solidFill>
                <a:latin typeface="Calibri" panose="020F0502020204030204"/>
                <a:cs typeface="Calibri"/>
              </a:rPr>
              <a:t>other health </a:t>
            </a:r>
            <a:r>
              <a:rPr lang="en-US" sz="1500" spc="-15" dirty="0">
                <a:solidFill>
                  <a:prstClr val="white"/>
                </a:solidFill>
                <a:latin typeface="Calibri" panose="020F0502020204030204"/>
                <a:cs typeface="Calibri"/>
              </a:rPr>
              <a:t>system </a:t>
            </a:r>
            <a:r>
              <a:rPr lang="en-US" sz="1500" spc="-8" dirty="0">
                <a:solidFill>
                  <a:prstClr val="white"/>
                </a:solidFill>
                <a:latin typeface="Calibri" panose="020F0502020204030204"/>
                <a:cs typeface="Calibri"/>
              </a:rPr>
              <a:t>strengthening</a:t>
            </a:r>
            <a:r>
              <a:rPr lang="en-US" sz="1500" spc="6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500" spc="-4" dirty="0">
                <a:solidFill>
                  <a:prstClr val="white"/>
                </a:solidFill>
                <a:latin typeface="Calibri" panose="020F0502020204030204"/>
                <a:cs typeface="Calibri"/>
              </a:rPr>
              <a:t>activities</a:t>
            </a:r>
            <a:endParaRPr lang="en-US" sz="15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052797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49E8C4E-9939-4D9B-92D2-3C51CD3B6DF9}"/>
              </a:ext>
            </a:extLst>
          </p:cNvPr>
          <p:cNvSpPr/>
          <p:nvPr/>
        </p:nvSpPr>
        <p:spPr>
          <a:xfrm>
            <a:off x="0" y="1382473"/>
            <a:ext cx="9144000" cy="4607481"/>
          </a:xfrm>
          <a:prstGeom prst="rect">
            <a:avLst/>
          </a:prstGeom>
          <a:solidFill>
            <a:srgbClr val="F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77D27443-3887-4545-88F4-DEDB4993DAC0}"/>
              </a:ext>
            </a:extLst>
          </p:cNvPr>
          <p:cNvSpPr/>
          <p:nvPr/>
        </p:nvSpPr>
        <p:spPr>
          <a:xfrm>
            <a:off x="6972302" y="3135826"/>
            <a:ext cx="1949959" cy="2702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8284D45F-909B-4A31-B885-04C1B87447F9}"/>
              </a:ext>
            </a:extLst>
          </p:cNvPr>
          <p:cNvSpPr txBox="1"/>
          <p:nvPr/>
        </p:nvSpPr>
        <p:spPr>
          <a:xfrm>
            <a:off x="7792403" y="5782205"/>
            <a:ext cx="722948" cy="207877"/>
          </a:xfrm>
          <a:prstGeom prst="rect">
            <a:avLst/>
          </a:prstGeom>
          <a:solidFill>
            <a:srgbClr val="9F1278"/>
          </a:solidFill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b="1" spc="-1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525" algn="ctr" defTabSz="685783"/>
            <a:r>
              <a:rPr lang="en-US" sz="1351" spc="-8" dirty="0">
                <a:solidFill>
                  <a:prstClr val="white"/>
                </a:solidFill>
              </a:rPr>
              <a:t>Bihar</a:t>
            </a:r>
            <a:endParaRPr sz="1351" spc="-8" dirty="0">
              <a:solidFill>
                <a:prstClr val="white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24957"/>
            <a:ext cx="9144000" cy="1201790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Sustaining the Gains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(Tracking progress through Improvement plans)</a:t>
            </a:r>
            <a:endParaRPr sz="3200" b="1" dirty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802" y="2910939"/>
            <a:ext cx="1949959" cy="2702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00454" y="2451548"/>
            <a:ext cx="1912239" cy="2715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40459" y="2462982"/>
            <a:ext cx="1835657" cy="2639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954" y="2066357"/>
            <a:ext cx="1954529" cy="2715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5957" y="2077790"/>
            <a:ext cx="1877948" cy="2639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304" y="1707075"/>
            <a:ext cx="2004821" cy="2715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4309" y="1718509"/>
            <a:ext cx="1928241" cy="26391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0539" y="5610754"/>
            <a:ext cx="722948" cy="207877"/>
          </a:xfrm>
          <a:prstGeom prst="rect">
            <a:avLst/>
          </a:prstGeom>
          <a:solidFill>
            <a:srgbClr val="9F1278"/>
          </a:solidFill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b="1" spc="-1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525" defTabSz="685783"/>
            <a:r>
              <a:rPr sz="1351" spc="-8" dirty="0">
                <a:solidFill>
                  <a:prstClr val="white"/>
                </a:solidFill>
              </a:rPr>
              <a:t>Rajasthan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44107" y="4457994"/>
            <a:ext cx="1209199" cy="207877"/>
          </a:xfrm>
          <a:prstGeom prst="rect">
            <a:avLst/>
          </a:prstGeom>
          <a:solidFill>
            <a:srgbClr val="9F1278"/>
          </a:solidFill>
        </p:spPr>
        <p:txBody>
          <a:bodyPr vert="horz" wrap="square" lIns="0" tIns="0" rIns="0" bIns="0" rtlCol="0">
            <a:spAutoFit/>
          </a:bodyPr>
          <a:lstStyle/>
          <a:p>
            <a:pPr marL="9525" defTabSz="685783"/>
            <a:r>
              <a:rPr sz="1351" b="1" spc="-8" dirty="0">
                <a:solidFill>
                  <a:prstClr val="white"/>
                </a:solidFill>
                <a:latin typeface="Calibri"/>
                <a:cs typeface="Calibri"/>
              </a:rPr>
              <a:t>Madhya</a:t>
            </a:r>
            <a:r>
              <a:rPr sz="1351" b="1" spc="-56" dirty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sz="1351" b="1" spc="-8" dirty="0">
                <a:solidFill>
                  <a:prstClr val="white"/>
                </a:solidFill>
                <a:latin typeface="Calibri"/>
                <a:cs typeface="Calibri"/>
              </a:rPr>
              <a:t>Pradesh</a:t>
            </a:r>
            <a:endParaRPr sz="135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47154" y="4797942"/>
            <a:ext cx="933927" cy="207877"/>
          </a:xfrm>
          <a:prstGeom prst="rect">
            <a:avLst/>
          </a:prstGeom>
          <a:solidFill>
            <a:srgbClr val="9F1278"/>
          </a:solidFill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b="1" spc="-1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525" defTabSz="685783"/>
            <a:r>
              <a:rPr sz="1351" spc="-8" dirty="0">
                <a:solidFill>
                  <a:prstClr val="white"/>
                </a:solidFill>
              </a:rPr>
              <a:t>Maharashtra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018602" y="5197991"/>
            <a:ext cx="1003459" cy="207877"/>
          </a:xfrm>
          <a:prstGeom prst="rect">
            <a:avLst/>
          </a:prstGeom>
          <a:solidFill>
            <a:srgbClr val="9F1278"/>
          </a:solidFill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b="1" spc="-1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525" defTabSz="685783"/>
            <a:r>
              <a:rPr sz="1351" spc="-8" dirty="0">
                <a:solidFill>
                  <a:prstClr val="white"/>
                </a:solidFill>
              </a:rPr>
              <a:t>Uttar Pradesh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96EE86-3132-48BB-8C62-7DE1CE271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909" y="3234665"/>
            <a:ext cx="1799771" cy="245633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297809" y="2904559"/>
            <a:ext cx="1873377" cy="26254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783"/>
            <a:endParaRPr sz="135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477719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853825"/>
            <a:ext cx="9144000" cy="747897"/>
          </a:xfrm>
          <a:prstGeom prst="flowChartDocument">
            <a:avLst/>
          </a:prstGeom>
          <a:solidFill>
            <a:srgbClr val="A4147B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 rotWithShape="0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0" vert="horz" wrap="square" lIns="100013" tIns="100013" rIns="100013" bIns="100013" numCol="1" spcCol="1270" rtlCol="0" anchor="ctr" anchorCtr="0">
            <a:noAutofit/>
          </a:bodyPr>
          <a:lstStyle/>
          <a:p>
            <a:r>
              <a:rPr sz="3000" b="1" spc="-8" dirty="0">
                <a:solidFill>
                  <a:schemeClr val="bg1"/>
                </a:solidFill>
                <a:latin typeface="Calibri"/>
                <a:cs typeface="Calibri"/>
              </a:rPr>
              <a:t>Inequity in Immunization</a:t>
            </a:r>
            <a:r>
              <a:rPr lang="en-US" sz="3000" b="1" spc="-8" dirty="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en-US" sz="2700" b="1" spc="-8" dirty="0">
                <a:solidFill>
                  <a:schemeClr val="bg1"/>
                </a:solidFill>
                <a:latin typeface="Calibri"/>
                <a:cs typeface="Calibri"/>
              </a:rPr>
              <a:t>NFHS – 4 (2015-16)</a:t>
            </a:r>
            <a:endParaRPr sz="2700" b="1" spc="-8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55889" y="1915906"/>
            <a:ext cx="4456845" cy="351294"/>
          </a:xfrm>
          <a:prstGeom prst="snip2SameRect">
            <a:avLst/>
          </a:prstGeom>
          <a:solidFill>
            <a:srgbClr val="5DBCBE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Full Immunization Coverage in Urban &amp; Rural areas</a:t>
            </a:r>
          </a:p>
        </p:txBody>
      </p:sp>
      <p:sp>
        <p:nvSpPr>
          <p:cNvPr id="57" name="object 57"/>
          <p:cNvSpPr/>
          <p:nvPr/>
        </p:nvSpPr>
        <p:spPr>
          <a:xfrm>
            <a:off x="4603168" y="2338007"/>
            <a:ext cx="4397216" cy="3190399"/>
          </a:xfrm>
          <a:prstGeom prst="round2SameRect">
            <a:avLst/>
          </a:prstGeom>
          <a:ln w="38100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8" name="Content Placeholder 3">
            <a:extLst>
              <a:ext uri="{FF2B5EF4-FFF2-40B4-BE49-F238E27FC236}">
                <a16:creationId xmlns:a16="http://schemas.microsoft.com/office/drawing/2014/main" id="{3B8077B6-F073-447E-BE24-E06D7FE27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593165"/>
              </p:ext>
            </p:extLst>
          </p:nvPr>
        </p:nvGraphicFramePr>
        <p:xfrm>
          <a:off x="4060372" y="2680035"/>
          <a:ext cx="4852361" cy="3320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Oval 58">
            <a:extLst>
              <a:ext uri="{FF2B5EF4-FFF2-40B4-BE49-F238E27FC236}">
                <a16:creationId xmlns:a16="http://schemas.microsoft.com/office/drawing/2014/main" id="{C87D691A-A7D2-4900-9B36-C69A11410F76}"/>
              </a:ext>
            </a:extLst>
          </p:cNvPr>
          <p:cNvSpPr/>
          <p:nvPr/>
        </p:nvSpPr>
        <p:spPr>
          <a:xfrm>
            <a:off x="7888375" y="2568415"/>
            <a:ext cx="632203" cy="2707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b="1" dirty="0">
                <a:solidFill>
                  <a:srgbClr val="FF0000"/>
                </a:solidFill>
                <a:latin typeface="Georgia" panose="02040502050405020303" pitchFamily="18" charset="0"/>
              </a:rPr>
              <a:t>10%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28BA97F-3F3C-4BA6-A699-A6EAC89FE0C8}"/>
              </a:ext>
            </a:extLst>
          </p:cNvPr>
          <p:cNvSpPr/>
          <p:nvPr/>
        </p:nvSpPr>
        <p:spPr>
          <a:xfrm>
            <a:off x="7815353" y="3211735"/>
            <a:ext cx="603467" cy="3068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b="1" dirty="0">
                <a:solidFill>
                  <a:prstClr val="black"/>
                </a:solidFill>
                <a:latin typeface="Georgia" panose="02040502050405020303" pitchFamily="18" charset="0"/>
              </a:rPr>
              <a:t>36%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AC2C45-3952-42D0-B3F8-F72D0A47848A}"/>
              </a:ext>
            </a:extLst>
          </p:cNvPr>
          <p:cNvGrpSpPr/>
          <p:nvPr/>
        </p:nvGrpSpPr>
        <p:grpSpPr>
          <a:xfrm>
            <a:off x="4653057" y="2749868"/>
            <a:ext cx="431483" cy="2337812"/>
            <a:chOff x="6204076" y="2523490"/>
            <a:chExt cx="575310" cy="3117083"/>
          </a:xfrm>
        </p:grpSpPr>
        <p:sp>
          <p:nvSpPr>
            <p:cNvPr id="65" name="object 46">
              <a:extLst>
                <a:ext uri="{FF2B5EF4-FFF2-40B4-BE49-F238E27FC236}">
                  <a16:creationId xmlns:a16="http://schemas.microsoft.com/office/drawing/2014/main" id="{FB77C5FA-0B70-405D-9CD7-4F78B4C00DCA}"/>
                </a:ext>
              </a:extLst>
            </p:cNvPr>
            <p:cNvSpPr txBox="1"/>
            <p:nvPr/>
          </p:nvSpPr>
          <p:spPr>
            <a:xfrm>
              <a:off x="6559041" y="4559936"/>
              <a:ext cx="220345" cy="10806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3810" algn="ctr" defTabSz="685800"/>
              <a:r>
                <a:rPr sz="1200" dirty="0">
                  <a:solidFill>
                    <a:prstClr val="black"/>
                  </a:solidFill>
                  <a:latin typeface="Calibri"/>
                  <a:cs typeface="Calibri"/>
                </a:rPr>
                <a:t>20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marR="3810" algn="ctr" defTabSz="685800">
                <a:spcBef>
                  <a:spcPts val="964"/>
                </a:spcBef>
              </a:pPr>
              <a:r>
                <a:rPr sz="1200" dirty="0">
                  <a:solidFill>
                    <a:prstClr val="black"/>
                  </a:solidFill>
                  <a:latin typeface="Calibri"/>
                  <a:cs typeface="Calibri"/>
                </a:rPr>
                <a:t>10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marL="66199" algn="ctr" defTabSz="685800">
                <a:spcBef>
                  <a:spcPts val="960"/>
                </a:spcBef>
              </a:pPr>
              <a:r>
                <a:rPr sz="1200" spc="-4" dirty="0">
                  <a:solidFill>
                    <a:prstClr val="black"/>
                  </a:solidFill>
                  <a:latin typeface="Calibri"/>
                  <a:cs typeface="Calibri"/>
                </a:rPr>
                <a:t>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object 47">
              <a:extLst>
                <a:ext uri="{FF2B5EF4-FFF2-40B4-BE49-F238E27FC236}">
                  <a16:creationId xmlns:a16="http://schemas.microsoft.com/office/drawing/2014/main" id="{482C8F4A-4ECD-47E6-B99F-6CE683C0BF28}"/>
                </a:ext>
              </a:extLst>
            </p:cNvPr>
            <p:cNvSpPr txBox="1"/>
            <p:nvPr/>
          </p:nvSpPr>
          <p:spPr>
            <a:xfrm>
              <a:off x="6559041" y="3337939"/>
              <a:ext cx="220345" cy="6634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85800"/>
              <a:r>
                <a:rPr sz="1200" dirty="0">
                  <a:solidFill>
                    <a:prstClr val="black"/>
                  </a:solidFill>
                  <a:latin typeface="Calibri"/>
                  <a:cs typeface="Calibri"/>
                </a:rPr>
                <a:t>50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defTabSz="685800">
                <a:spcBef>
                  <a:spcPts val="968"/>
                </a:spcBef>
              </a:pPr>
              <a:r>
                <a:rPr sz="1200" dirty="0">
                  <a:solidFill>
                    <a:prstClr val="black"/>
                  </a:solidFill>
                  <a:latin typeface="Calibri"/>
                  <a:cs typeface="Calibri"/>
                </a:rPr>
                <a:t>40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object 48">
              <a:extLst>
                <a:ext uri="{FF2B5EF4-FFF2-40B4-BE49-F238E27FC236}">
                  <a16:creationId xmlns:a16="http://schemas.microsoft.com/office/drawing/2014/main" id="{278F7367-5848-4EBF-8F52-AFD4A2F89342}"/>
                </a:ext>
              </a:extLst>
            </p:cNvPr>
            <p:cNvSpPr txBox="1"/>
            <p:nvPr/>
          </p:nvSpPr>
          <p:spPr>
            <a:xfrm>
              <a:off x="6559041" y="2930778"/>
              <a:ext cx="22034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85800"/>
              <a:r>
                <a:rPr sz="1200" dirty="0">
                  <a:solidFill>
                    <a:prstClr val="black"/>
                  </a:solidFill>
                  <a:latin typeface="Calibri"/>
                  <a:cs typeface="Calibri"/>
                </a:rPr>
                <a:t>60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object 49">
              <a:extLst>
                <a:ext uri="{FF2B5EF4-FFF2-40B4-BE49-F238E27FC236}">
                  <a16:creationId xmlns:a16="http://schemas.microsoft.com/office/drawing/2014/main" id="{D3401F04-1A4C-4C4D-9950-CDA339574EA3}"/>
                </a:ext>
              </a:extLst>
            </p:cNvPr>
            <p:cNvSpPr txBox="1"/>
            <p:nvPr/>
          </p:nvSpPr>
          <p:spPr>
            <a:xfrm>
              <a:off x="6559041" y="2523490"/>
              <a:ext cx="22034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85800"/>
              <a:r>
                <a:rPr sz="1200" dirty="0">
                  <a:solidFill>
                    <a:prstClr val="black"/>
                  </a:solidFill>
                  <a:latin typeface="Calibri"/>
                  <a:cs typeface="Calibri"/>
                </a:rPr>
                <a:t>70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9" name="object 52">
              <a:extLst>
                <a:ext uri="{FF2B5EF4-FFF2-40B4-BE49-F238E27FC236}">
                  <a16:creationId xmlns:a16="http://schemas.microsoft.com/office/drawing/2014/main" id="{5C1E9788-34BE-41BE-AAEA-E0077E59814E}"/>
                </a:ext>
              </a:extLst>
            </p:cNvPr>
            <p:cNvSpPr txBox="1"/>
            <p:nvPr/>
          </p:nvSpPr>
          <p:spPr>
            <a:xfrm>
              <a:off x="6204076" y="2797625"/>
              <a:ext cx="208090" cy="262636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9525" defTabSz="685800">
                <a:lnSpc>
                  <a:spcPts val="1211"/>
                </a:lnSpc>
              </a:pP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%a</a:t>
              </a:r>
              <a:r>
                <a:rPr sz="1200" b="1" spc="-8" dirty="0">
                  <a:solidFill>
                    <a:prstClr val="black"/>
                  </a:solidFill>
                  <a:latin typeface="Calibri"/>
                  <a:cs typeface="Calibri"/>
                </a:rPr>
                <a:t>g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sz="1200" b="1" spc="4" dirty="0">
                  <a:solidFill>
                    <a:prstClr val="black"/>
                  </a:solidFill>
                  <a:latin typeface="Calibri"/>
                  <a:cs typeface="Calibri"/>
                </a:rPr>
                <a:t>o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f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 chi</a:t>
              </a:r>
              <a:r>
                <a:rPr sz="1200" b="1" spc="4" dirty="0">
                  <a:solidFill>
                    <a:prstClr val="black"/>
                  </a:solidFill>
                  <a:latin typeface="Calibri"/>
                  <a:cs typeface="Calibri"/>
                </a:rPr>
                <a:t>l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d</a:t>
              </a:r>
              <a:r>
                <a:rPr sz="1200" b="1" spc="-15" dirty="0">
                  <a:solidFill>
                    <a:prstClr val="black"/>
                  </a:solidFill>
                  <a:latin typeface="Calibri"/>
                  <a:cs typeface="Calibri"/>
                </a:rPr>
                <a:t>r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e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n</a:t>
              </a:r>
              <a:r>
                <a:rPr sz="1200" b="1" spc="4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1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2</a:t>
              </a:r>
              <a:r>
                <a:rPr sz="1200" b="1" spc="4" dirty="0">
                  <a:solidFill>
                    <a:prstClr val="black"/>
                  </a:solidFill>
                  <a:latin typeface="Calibri"/>
                  <a:cs typeface="Calibri"/>
                </a:rPr>
                <a:t>-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2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3</a:t>
              </a:r>
              <a:r>
                <a:rPr sz="1200" b="1" spc="11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sz="1200" b="1" spc="-4" dirty="0">
                  <a:solidFill>
                    <a:prstClr val="black"/>
                  </a:solidFill>
                  <a:latin typeface="Calibri"/>
                  <a:cs typeface="Calibri"/>
                </a:rPr>
                <a:t>mo</a:t>
              </a:r>
              <a:r>
                <a:rPr sz="1200" b="1" spc="-11" dirty="0">
                  <a:solidFill>
                    <a:prstClr val="black"/>
                  </a:solidFill>
                  <a:latin typeface="Calibri"/>
                  <a:cs typeface="Calibri"/>
                </a:rPr>
                <a:t>n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t</a:t>
              </a:r>
              <a:r>
                <a:rPr sz="1200" b="1" spc="-8" dirty="0">
                  <a:solidFill>
                    <a:prstClr val="black"/>
                  </a:solidFill>
                  <a:latin typeface="Calibri"/>
                  <a:cs typeface="Calibri"/>
                </a:rPr>
                <a:t>h</a:t>
              </a:r>
              <a:r>
                <a:rPr sz="1200" b="1" dirty="0">
                  <a:solidFill>
                    <a:prstClr val="black"/>
                  </a:solidFill>
                  <a:latin typeface="Calibri"/>
                  <a:cs typeface="Calibri"/>
                </a:rPr>
                <a:t>s</a:t>
              </a:r>
              <a:endParaRPr sz="12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1" name="object 7">
            <a:extLst>
              <a:ext uri="{FF2B5EF4-FFF2-40B4-BE49-F238E27FC236}">
                <a16:creationId xmlns:a16="http://schemas.microsoft.com/office/drawing/2014/main" id="{73E47904-72A3-48E1-859D-828555C23048}"/>
              </a:ext>
            </a:extLst>
          </p:cNvPr>
          <p:cNvSpPr/>
          <p:nvPr/>
        </p:nvSpPr>
        <p:spPr>
          <a:xfrm>
            <a:off x="1784223" y="4772025"/>
            <a:ext cx="2033588" cy="51435"/>
          </a:xfrm>
          <a:custGeom>
            <a:avLst/>
            <a:gdLst/>
            <a:ahLst/>
            <a:cxnLst/>
            <a:rect l="l" t="t" r="r" b="b"/>
            <a:pathLst>
              <a:path w="2711450" h="68579">
                <a:moveTo>
                  <a:pt x="0" y="68579"/>
                </a:moveTo>
                <a:lnTo>
                  <a:pt x="2711196" y="68579"/>
                </a:lnTo>
                <a:lnTo>
                  <a:pt x="2711196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object 8">
            <a:extLst>
              <a:ext uri="{FF2B5EF4-FFF2-40B4-BE49-F238E27FC236}">
                <a16:creationId xmlns:a16="http://schemas.microsoft.com/office/drawing/2014/main" id="{D4F87CC4-13D2-4AE9-B414-F770A2FC680F}"/>
              </a:ext>
            </a:extLst>
          </p:cNvPr>
          <p:cNvSpPr/>
          <p:nvPr/>
        </p:nvSpPr>
        <p:spPr>
          <a:xfrm>
            <a:off x="1784223" y="4628007"/>
            <a:ext cx="1946910" cy="51435"/>
          </a:xfrm>
          <a:custGeom>
            <a:avLst/>
            <a:gdLst/>
            <a:ahLst/>
            <a:cxnLst/>
            <a:rect l="l" t="t" r="r" b="b"/>
            <a:pathLst>
              <a:path w="2595879" h="68579">
                <a:moveTo>
                  <a:pt x="0" y="68579"/>
                </a:moveTo>
                <a:lnTo>
                  <a:pt x="2595372" y="68579"/>
                </a:lnTo>
                <a:lnTo>
                  <a:pt x="2595372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bject 9">
            <a:extLst>
              <a:ext uri="{FF2B5EF4-FFF2-40B4-BE49-F238E27FC236}">
                <a16:creationId xmlns:a16="http://schemas.microsoft.com/office/drawing/2014/main" id="{9C3C9604-FE3B-4B84-8528-F3CB3233860A}"/>
              </a:ext>
            </a:extLst>
          </p:cNvPr>
          <p:cNvSpPr/>
          <p:nvPr/>
        </p:nvSpPr>
        <p:spPr>
          <a:xfrm>
            <a:off x="1784224" y="4485132"/>
            <a:ext cx="1859756" cy="50483"/>
          </a:xfrm>
          <a:custGeom>
            <a:avLst/>
            <a:gdLst/>
            <a:ahLst/>
            <a:cxnLst/>
            <a:rect l="l" t="t" r="r" b="b"/>
            <a:pathLst>
              <a:path w="2479675" h="67310">
                <a:moveTo>
                  <a:pt x="0" y="67055"/>
                </a:moveTo>
                <a:lnTo>
                  <a:pt x="2479548" y="67055"/>
                </a:lnTo>
                <a:lnTo>
                  <a:pt x="2479548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object 10">
            <a:extLst>
              <a:ext uri="{FF2B5EF4-FFF2-40B4-BE49-F238E27FC236}">
                <a16:creationId xmlns:a16="http://schemas.microsoft.com/office/drawing/2014/main" id="{0A44528E-BF4F-4B0B-931B-69F058A63723}"/>
              </a:ext>
            </a:extLst>
          </p:cNvPr>
          <p:cNvSpPr/>
          <p:nvPr/>
        </p:nvSpPr>
        <p:spPr>
          <a:xfrm>
            <a:off x="1784223" y="4341114"/>
            <a:ext cx="1773079" cy="50483"/>
          </a:xfrm>
          <a:custGeom>
            <a:avLst/>
            <a:gdLst/>
            <a:ahLst/>
            <a:cxnLst/>
            <a:rect l="l" t="t" r="r" b="b"/>
            <a:pathLst>
              <a:path w="2364104" h="67310">
                <a:moveTo>
                  <a:pt x="0" y="67055"/>
                </a:moveTo>
                <a:lnTo>
                  <a:pt x="2363724" y="67055"/>
                </a:lnTo>
                <a:lnTo>
                  <a:pt x="2363724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object 11">
            <a:extLst>
              <a:ext uri="{FF2B5EF4-FFF2-40B4-BE49-F238E27FC236}">
                <a16:creationId xmlns:a16="http://schemas.microsoft.com/office/drawing/2014/main" id="{5FF62A72-CEE6-4C32-947A-1425E2E985A6}"/>
              </a:ext>
            </a:extLst>
          </p:cNvPr>
          <p:cNvSpPr/>
          <p:nvPr/>
        </p:nvSpPr>
        <p:spPr>
          <a:xfrm>
            <a:off x="1784224" y="4197095"/>
            <a:ext cx="1539716" cy="51435"/>
          </a:xfrm>
          <a:custGeom>
            <a:avLst/>
            <a:gdLst/>
            <a:ahLst/>
            <a:cxnLst/>
            <a:rect l="l" t="t" r="r" b="b"/>
            <a:pathLst>
              <a:path w="2052954" h="68579">
                <a:moveTo>
                  <a:pt x="0" y="68579"/>
                </a:moveTo>
                <a:lnTo>
                  <a:pt x="2052828" y="68579"/>
                </a:lnTo>
                <a:lnTo>
                  <a:pt x="2052828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object 12">
            <a:extLst>
              <a:ext uri="{FF2B5EF4-FFF2-40B4-BE49-F238E27FC236}">
                <a16:creationId xmlns:a16="http://schemas.microsoft.com/office/drawing/2014/main" id="{74F379B9-2E6A-4322-B356-AFB87C397FCB}"/>
              </a:ext>
            </a:extLst>
          </p:cNvPr>
          <p:cNvSpPr/>
          <p:nvPr/>
        </p:nvSpPr>
        <p:spPr>
          <a:xfrm>
            <a:off x="1784223" y="3910202"/>
            <a:ext cx="1336358" cy="50483"/>
          </a:xfrm>
          <a:custGeom>
            <a:avLst/>
            <a:gdLst/>
            <a:ahLst/>
            <a:cxnLst/>
            <a:rect l="l" t="t" r="r" b="b"/>
            <a:pathLst>
              <a:path w="1781810" h="67310">
                <a:moveTo>
                  <a:pt x="0" y="67056"/>
                </a:moveTo>
                <a:lnTo>
                  <a:pt x="1781556" y="67056"/>
                </a:lnTo>
                <a:lnTo>
                  <a:pt x="1781556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object 13">
            <a:extLst>
              <a:ext uri="{FF2B5EF4-FFF2-40B4-BE49-F238E27FC236}">
                <a16:creationId xmlns:a16="http://schemas.microsoft.com/office/drawing/2014/main" id="{ECBE09F4-26B0-4A9F-9256-E26DED249951}"/>
              </a:ext>
            </a:extLst>
          </p:cNvPr>
          <p:cNvSpPr/>
          <p:nvPr/>
        </p:nvSpPr>
        <p:spPr>
          <a:xfrm>
            <a:off x="1784224" y="3766184"/>
            <a:ext cx="1859756" cy="51435"/>
          </a:xfrm>
          <a:custGeom>
            <a:avLst/>
            <a:gdLst/>
            <a:ahLst/>
            <a:cxnLst/>
            <a:rect l="l" t="t" r="r" b="b"/>
            <a:pathLst>
              <a:path w="2479675" h="68579">
                <a:moveTo>
                  <a:pt x="0" y="68579"/>
                </a:moveTo>
                <a:lnTo>
                  <a:pt x="2479548" y="68579"/>
                </a:lnTo>
                <a:lnTo>
                  <a:pt x="2479548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object 14">
            <a:extLst>
              <a:ext uri="{FF2B5EF4-FFF2-40B4-BE49-F238E27FC236}">
                <a16:creationId xmlns:a16="http://schemas.microsoft.com/office/drawing/2014/main" id="{1FAD9D3B-EEFE-4521-862E-B87A9D2B3983}"/>
              </a:ext>
            </a:extLst>
          </p:cNvPr>
          <p:cNvSpPr/>
          <p:nvPr/>
        </p:nvSpPr>
        <p:spPr>
          <a:xfrm>
            <a:off x="1784223" y="3622167"/>
            <a:ext cx="1801654" cy="51435"/>
          </a:xfrm>
          <a:custGeom>
            <a:avLst/>
            <a:gdLst/>
            <a:ahLst/>
            <a:cxnLst/>
            <a:rect l="l" t="t" r="r" b="b"/>
            <a:pathLst>
              <a:path w="2402204" h="68580">
                <a:moveTo>
                  <a:pt x="0" y="68579"/>
                </a:moveTo>
                <a:lnTo>
                  <a:pt x="2401824" y="68579"/>
                </a:lnTo>
                <a:lnTo>
                  <a:pt x="2401824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object 15">
            <a:extLst>
              <a:ext uri="{FF2B5EF4-FFF2-40B4-BE49-F238E27FC236}">
                <a16:creationId xmlns:a16="http://schemas.microsoft.com/office/drawing/2014/main" id="{19EA6FF7-3BC2-4366-80A8-A285537823B8}"/>
              </a:ext>
            </a:extLst>
          </p:cNvPr>
          <p:cNvSpPr/>
          <p:nvPr/>
        </p:nvSpPr>
        <p:spPr>
          <a:xfrm>
            <a:off x="1784223" y="3478149"/>
            <a:ext cx="1627823" cy="51435"/>
          </a:xfrm>
          <a:custGeom>
            <a:avLst/>
            <a:gdLst/>
            <a:ahLst/>
            <a:cxnLst/>
            <a:rect l="l" t="t" r="r" b="b"/>
            <a:pathLst>
              <a:path w="2170429" h="68580">
                <a:moveTo>
                  <a:pt x="0" y="68579"/>
                </a:moveTo>
                <a:lnTo>
                  <a:pt x="2170176" y="68579"/>
                </a:lnTo>
                <a:lnTo>
                  <a:pt x="2170176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object 16">
            <a:extLst>
              <a:ext uri="{FF2B5EF4-FFF2-40B4-BE49-F238E27FC236}">
                <a16:creationId xmlns:a16="http://schemas.microsoft.com/office/drawing/2014/main" id="{067FAA6D-A172-41B8-ADBF-6D29C2FBAE79}"/>
              </a:ext>
            </a:extLst>
          </p:cNvPr>
          <p:cNvSpPr/>
          <p:nvPr/>
        </p:nvSpPr>
        <p:spPr>
          <a:xfrm>
            <a:off x="1784223" y="3335274"/>
            <a:ext cx="1830229" cy="50483"/>
          </a:xfrm>
          <a:custGeom>
            <a:avLst/>
            <a:gdLst/>
            <a:ahLst/>
            <a:cxnLst/>
            <a:rect l="l" t="t" r="r" b="b"/>
            <a:pathLst>
              <a:path w="2440304" h="67310">
                <a:moveTo>
                  <a:pt x="0" y="67055"/>
                </a:moveTo>
                <a:lnTo>
                  <a:pt x="2439924" y="67055"/>
                </a:lnTo>
                <a:lnTo>
                  <a:pt x="2439924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object 17">
            <a:extLst>
              <a:ext uri="{FF2B5EF4-FFF2-40B4-BE49-F238E27FC236}">
                <a16:creationId xmlns:a16="http://schemas.microsoft.com/office/drawing/2014/main" id="{2D59A0AE-D51D-4AB3-9EB2-FAE3B1F4E132}"/>
              </a:ext>
            </a:extLst>
          </p:cNvPr>
          <p:cNvSpPr/>
          <p:nvPr/>
        </p:nvSpPr>
        <p:spPr>
          <a:xfrm>
            <a:off x="1784223" y="3047237"/>
            <a:ext cx="1946910" cy="51435"/>
          </a:xfrm>
          <a:custGeom>
            <a:avLst/>
            <a:gdLst/>
            <a:ahLst/>
            <a:cxnLst/>
            <a:rect l="l" t="t" r="r" b="b"/>
            <a:pathLst>
              <a:path w="2595879" h="68580">
                <a:moveTo>
                  <a:pt x="0" y="68579"/>
                </a:moveTo>
                <a:lnTo>
                  <a:pt x="2595372" y="68579"/>
                </a:lnTo>
                <a:lnTo>
                  <a:pt x="2595372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20586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object 18">
            <a:extLst>
              <a:ext uri="{FF2B5EF4-FFF2-40B4-BE49-F238E27FC236}">
                <a16:creationId xmlns:a16="http://schemas.microsoft.com/office/drawing/2014/main" id="{03C4F064-B23A-43F0-B7BD-F57FB6771B05}"/>
              </a:ext>
            </a:extLst>
          </p:cNvPr>
          <p:cNvSpPr/>
          <p:nvPr/>
        </p:nvSpPr>
        <p:spPr>
          <a:xfrm>
            <a:off x="1784223" y="2904362"/>
            <a:ext cx="1743075" cy="50483"/>
          </a:xfrm>
          <a:custGeom>
            <a:avLst/>
            <a:gdLst/>
            <a:ahLst/>
            <a:cxnLst/>
            <a:rect l="l" t="t" r="r" b="b"/>
            <a:pathLst>
              <a:path w="2324100" h="67310">
                <a:moveTo>
                  <a:pt x="0" y="67055"/>
                </a:moveTo>
                <a:lnTo>
                  <a:pt x="2324100" y="67055"/>
                </a:lnTo>
                <a:lnTo>
                  <a:pt x="2324100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20586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object 19">
            <a:extLst>
              <a:ext uri="{FF2B5EF4-FFF2-40B4-BE49-F238E27FC236}">
                <a16:creationId xmlns:a16="http://schemas.microsoft.com/office/drawing/2014/main" id="{93EDAA64-D9FE-4026-A97F-770770B7E9A5}"/>
              </a:ext>
            </a:extLst>
          </p:cNvPr>
          <p:cNvSpPr/>
          <p:nvPr/>
        </p:nvSpPr>
        <p:spPr>
          <a:xfrm>
            <a:off x="1784224" y="2760345"/>
            <a:ext cx="1511141" cy="50483"/>
          </a:xfrm>
          <a:custGeom>
            <a:avLst/>
            <a:gdLst/>
            <a:ahLst/>
            <a:cxnLst/>
            <a:rect l="l" t="t" r="r" b="b"/>
            <a:pathLst>
              <a:path w="2014854" h="67310">
                <a:moveTo>
                  <a:pt x="0" y="67055"/>
                </a:moveTo>
                <a:lnTo>
                  <a:pt x="2014728" y="67055"/>
                </a:lnTo>
                <a:lnTo>
                  <a:pt x="2014728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205868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object 20">
            <a:extLst>
              <a:ext uri="{FF2B5EF4-FFF2-40B4-BE49-F238E27FC236}">
                <a16:creationId xmlns:a16="http://schemas.microsoft.com/office/drawing/2014/main" id="{645CD4EA-792D-4921-8754-9B34AE2ED8B7}"/>
              </a:ext>
            </a:extLst>
          </p:cNvPr>
          <p:cNvSpPr/>
          <p:nvPr/>
        </p:nvSpPr>
        <p:spPr>
          <a:xfrm>
            <a:off x="1784223" y="2569464"/>
            <a:ext cx="0" cy="2299811"/>
          </a:xfrm>
          <a:custGeom>
            <a:avLst/>
            <a:gdLst/>
            <a:ahLst/>
            <a:cxnLst/>
            <a:rect l="l" t="t" r="r" b="b"/>
            <a:pathLst>
              <a:path h="3066415">
                <a:moveTo>
                  <a:pt x="0" y="3066287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object 21">
            <a:extLst>
              <a:ext uri="{FF2B5EF4-FFF2-40B4-BE49-F238E27FC236}">
                <a16:creationId xmlns:a16="http://schemas.microsoft.com/office/drawing/2014/main" id="{E88831DF-58BD-44EC-8300-AE24B2139A08}"/>
              </a:ext>
            </a:extLst>
          </p:cNvPr>
          <p:cNvSpPr txBox="1"/>
          <p:nvPr/>
        </p:nvSpPr>
        <p:spPr>
          <a:xfrm>
            <a:off x="3613022" y="4291774"/>
            <a:ext cx="38766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61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86678" defTabSz="685800">
              <a:spcBef>
                <a:spcPts val="49"/>
              </a:spcBef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64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174308" defTabSz="685800">
              <a:spcBef>
                <a:spcPts val="49"/>
              </a:spcBef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67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3810" algn="r" defTabSz="685800">
              <a:spcBef>
                <a:spcPts val="49"/>
              </a:spcBef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70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6" name="object 22">
            <a:extLst>
              <a:ext uri="{FF2B5EF4-FFF2-40B4-BE49-F238E27FC236}">
                <a16:creationId xmlns:a16="http://schemas.microsoft.com/office/drawing/2014/main" id="{B459480D-22EF-4141-8A51-27E48F39D973}"/>
              </a:ext>
            </a:extLst>
          </p:cNvPr>
          <p:cNvSpPr txBox="1"/>
          <p:nvPr/>
        </p:nvSpPr>
        <p:spPr>
          <a:xfrm>
            <a:off x="3380518" y="4147948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53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7" name="object 23">
            <a:extLst>
              <a:ext uri="{FF2B5EF4-FFF2-40B4-BE49-F238E27FC236}">
                <a16:creationId xmlns:a16="http://schemas.microsoft.com/office/drawing/2014/main" id="{13DC7473-04EC-48CE-A9AE-D425B34870FE}"/>
              </a:ext>
            </a:extLst>
          </p:cNvPr>
          <p:cNvSpPr txBox="1"/>
          <p:nvPr/>
        </p:nvSpPr>
        <p:spPr>
          <a:xfrm>
            <a:off x="3177064" y="3860578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46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8" name="object 24">
            <a:extLst>
              <a:ext uri="{FF2B5EF4-FFF2-40B4-BE49-F238E27FC236}">
                <a16:creationId xmlns:a16="http://schemas.microsoft.com/office/drawing/2014/main" id="{A505A9D1-D460-4D56-B195-0D69EF3713F6}"/>
              </a:ext>
            </a:extLst>
          </p:cNvPr>
          <p:cNvSpPr txBox="1"/>
          <p:nvPr/>
        </p:nvSpPr>
        <p:spPr>
          <a:xfrm>
            <a:off x="3642075" y="3573018"/>
            <a:ext cx="184309" cy="289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62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57626" defTabSz="685800">
              <a:spcBef>
                <a:spcPts val="53"/>
              </a:spcBef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64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9" name="object 25">
            <a:extLst>
              <a:ext uri="{FF2B5EF4-FFF2-40B4-BE49-F238E27FC236}">
                <a16:creationId xmlns:a16="http://schemas.microsoft.com/office/drawing/2014/main" id="{C39ACF78-27C5-4F59-86DA-D26A3DA0FE05}"/>
              </a:ext>
            </a:extLst>
          </p:cNvPr>
          <p:cNvSpPr txBox="1"/>
          <p:nvPr/>
        </p:nvSpPr>
        <p:spPr>
          <a:xfrm>
            <a:off x="3467672" y="3429190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0" name="object 26">
            <a:extLst>
              <a:ext uri="{FF2B5EF4-FFF2-40B4-BE49-F238E27FC236}">
                <a16:creationId xmlns:a16="http://schemas.microsoft.com/office/drawing/2014/main" id="{59AB7E46-6162-4EE3-A149-79A9A8D7B9D7}"/>
              </a:ext>
            </a:extLst>
          </p:cNvPr>
          <p:cNvSpPr txBox="1"/>
          <p:nvPr/>
        </p:nvSpPr>
        <p:spPr>
          <a:xfrm>
            <a:off x="3671125" y="3285458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63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1" name="object 27">
            <a:extLst>
              <a:ext uri="{FF2B5EF4-FFF2-40B4-BE49-F238E27FC236}">
                <a16:creationId xmlns:a16="http://schemas.microsoft.com/office/drawing/2014/main" id="{41437F8F-1A47-47BC-BF3C-61E116A1CC31}"/>
              </a:ext>
            </a:extLst>
          </p:cNvPr>
          <p:cNvSpPr txBox="1"/>
          <p:nvPr/>
        </p:nvSpPr>
        <p:spPr>
          <a:xfrm>
            <a:off x="3787426" y="2998090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67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2" name="object 28">
            <a:extLst>
              <a:ext uri="{FF2B5EF4-FFF2-40B4-BE49-F238E27FC236}">
                <a16:creationId xmlns:a16="http://schemas.microsoft.com/office/drawing/2014/main" id="{114E96CE-A4CD-48B9-8BF4-79726EFDC263}"/>
              </a:ext>
            </a:extLst>
          </p:cNvPr>
          <p:cNvSpPr txBox="1"/>
          <p:nvPr/>
        </p:nvSpPr>
        <p:spPr>
          <a:xfrm>
            <a:off x="3583972" y="2854262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60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3" name="object 29">
            <a:extLst>
              <a:ext uri="{FF2B5EF4-FFF2-40B4-BE49-F238E27FC236}">
                <a16:creationId xmlns:a16="http://schemas.microsoft.com/office/drawing/2014/main" id="{5A057C2B-CFFA-42C6-8F05-AA3A44038310}"/>
              </a:ext>
            </a:extLst>
          </p:cNvPr>
          <p:cNvSpPr txBox="1"/>
          <p:nvPr/>
        </p:nvSpPr>
        <p:spPr>
          <a:xfrm>
            <a:off x="3351467" y="2710530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52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4" name="object 30">
            <a:extLst>
              <a:ext uri="{FF2B5EF4-FFF2-40B4-BE49-F238E27FC236}">
                <a16:creationId xmlns:a16="http://schemas.microsoft.com/office/drawing/2014/main" id="{D9095467-DC96-4B3C-97F0-8F50ABDFA44D}"/>
              </a:ext>
            </a:extLst>
          </p:cNvPr>
          <p:cNvSpPr txBox="1"/>
          <p:nvPr/>
        </p:nvSpPr>
        <p:spPr>
          <a:xfrm>
            <a:off x="4051269" y="4937284"/>
            <a:ext cx="12620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/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80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5" name="object 31">
            <a:extLst>
              <a:ext uri="{FF2B5EF4-FFF2-40B4-BE49-F238E27FC236}">
                <a16:creationId xmlns:a16="http://schemas.microsoft.com/office/drawing/2014/main" id="{48C5F9D8-3633-4FCD-A597-65E7975E6D70}"/>
              </a:ext>
            </a:extLst>
          </p:cNvPr>
          <p:cNvSpPr txBox="1"/>
          <p:nvPr/>
        </p:nvSpPr>
        <p:spPr>
          <a:xfrm>
            <a:off x="329641" y="2560320"/>
            <a:ext cx="1358741" cy="2289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/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900" spc="4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ATI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521494" marR="4286" indent="176213" algn="r" defTabSz="685800">
              <a:lnSpc>
                <a:spcPct val="104800"/>
              </a:lnSpc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No</a:t>
            </a:r>
            <a:r>
              <a:rPr sz="900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education 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Primary</a:t>
            </a:r>
            <a:r>
              <a:rPr sz="900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complete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4286" algn="r" defTabSz="685800">
              <a:spcBef>
                <a:spcPts val="53"/>
              </a:spcBef>
            </a:pP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Secondary or more</a:t>
            </a:r>
            <a:r>
              <a:rPr sz="900"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complete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4286" algn="r" defTabSz="685800">
              <a:spcBef>
                <a:spcPts val="53"/>
              </a:spcBef>
            </a:pP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AST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E/TR</a:t>
            </a:r>
            <a:r>
              <a:rPr sz="900" spc="4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342900" marR="3810" indent="242888" algn="r" defTabSz="685800">
              <a:lnSpc>
                <a:spcPct val="104800"/>
              </a:lnSpc>
            </a:pP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Scheduled</a:t>
            </a:r>
            <a:r>
              <a:rPr sz="900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Caste 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Scheduled</a:t>
            </a:r>
            <a:r>
              <a:rPr sz="900" spc="-4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Tribe 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Other backward</a:t>
            </a:r>
            <a:r>
              <a:rPr sz="900"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Class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482918" marR="3810" indent="220980" algn="r" defTabSz="685800">
              <a:lnSpc>
                <a:spcPts val="1133"/>
              </a:lnSpc>
              <a:spcBef>
                <a:spcPts val="45"/>
              </a:spcBef>
            </a:pP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None</a:t>
            </a:r>
            <a:r>
              <a:rPr sz="90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90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them 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Don't</a:t>
            </a:r>
            <a:r>
              <a:rPr sz="900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Know 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WEALTH</a:t>
            </a:r>
            <a:r>
              <a:rPr sz="900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QUINTILE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4286" algn="r" defTabSz="685800">
              <a:spcBef>
                <a:spcPts val="4"/>
              </a:spcBef>
            </a:pP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Lowest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997268" marR="3810" indent="12859" algn="just" defTabSz="685800">
              <a:lnSpc>
                <a:spcPts val="1133"/>
              </a:lnSpc>
              <a:spcBef>
                <a:spcPts val="41"/>
              </a:spcBef>
            </a:pP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Seco</a:t>
            </a:r>
            <a:r>
              <a:rPr sz="900" spc="-8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d  </a:t>
            </a:r>
            <a:r>
              <a:rPr sz="900" spc="-4" dirty="0">
                <a:solidFill>
                  <a:prstClr val="black"/>
                </a:solidFill>
                <a:latin typeface="Calibri"/>
                <a:cs typeface="Calibri"/>
              </a:rPr>
              <a:t>Middle  Fourth  H</a:t>
            </a: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ighest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6" name="object 32">
            <a:extLst>
              <a:ext uri="{FF2B5EF4-FFF2-40B4-BE49-F238E27FC236}">
                <a16:creationId xmlns:a16="http://schemas.microsoft.com/office/drawing/2014/main" id="{612133F2-B6DE-41FA-A2DB-C76D9E285638}"/>
              </a:ext>
            </a:extLst>
          </p:cNvPr>
          <p:cNvSpPr txBox="1"/>
          <p:nvPr/>
        </p:nvSpPr>
        <p:spPr>
          <a:xfrm>
            <a:off x="1509427" y="4937284"/>
            <a:ext cx="224599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629" algn="ctr" defTabSz="685800">
              <a:tabLst>
                <a:tab pos="629602" algn="l"/>
                <a:tab pos="1210628" algn="l"/>
                <a:tab pos="1792129" algn="l"/>
              </a:tabLst>
            </a:pPr>
            <a:r>
              <a:rPr sz="900" dirty="0">
                <a:solidFill>
                  <a:prstClr val="black"/>
                </a:solidFill>
                <a:latin typeface="Calibri"/>
                <a:cs typeface="Calibri"/>
              </a:rPr>
              <a:t>0	20	40	60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R="3810" algn="ctr" defTabSz="685800">
              <a:spcBef>
                <a:spcPts val="686"/>
              </a:spcBef>
            </a:pPr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% </a:t>
            </a:r>
            <a:r>
              <a:rPr sz="1350" b="1" spc="-8" dirty="0">
                <a:solidFill>
                  <a:prstClr val="black"/>
                </a:solidFill>
                <a:latin typeface="Calibri"/>
                <a:cs typeface="Calibri"/>
              </a:rPr>
              <a:t>age </a:t>
            </a:r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children </a:t>
            </a:r>
            <a:r>
              <a:rPr sz="1350" b="1" dirty="0">
                <a:solidFill>
                  <a:prstClr val="black"/>
                </a:solidFill>
                <a:latin typeface="Calibri"/>
                <a:cs typeface="Calibri"/>
              </a:rPr>
              <a:t>12-23</a:t>
            </a:r>
            <a:r>
              <a:rPr sz="1350" b="1" spc="-7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Calibri"/>
                <a:cs typeface="Calibri"/>
              </a:rPr>
              <a:t>months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7" name="object 33">
            <a:extLst>
              <a:ext uri="{FF2B5EF4-FFF2-40B4-BE49-F238E27FC236}">
                <a16:creationId xmlns:a16="http://schemas.microsoft.com/office/drawing/2014/main" id="{07B80248-4712-4EB8-A88E-28658EBF7426}"/>
              </a:ext>
            </a:extLst>
          </p:cNvPr>
          <p:cNvSpPr/>
          <p:nvPr/>
        </p:nvSpPr>
        <p:spPr>
          <a:xfrm>
            <a:off x="304609" y="2354009"/>
            <a:ext cx="4054316" cy="3175635"/>
          </a:xfrm>
          <a:prstGeom prst="round2SameRect">
            <a:avLst/>
          </a:prstGeom>
          <a:ln w="38100">
            <a:solidFill>
              <a:srgbClr val="5DBCBE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object 34">
            <a:extLst>
              <a:ext uri="{FF2B5EF4-FFF2-40B4-BE49-F238E27FC236}">
                <a16:creationId xmlns:a16="http://schemas.microsoft.com/office/drawing/2014/main" id="{CB66F158-5492-4ADD-A2C2-4B5166C4CBC0}"/>
              </a:ext>
            </a:extLst>
          </p:cNvPr>
          <p:cNvSpPr txBox="1"/>
          <p:nvPr/>
        </p:nvSpPr>
        <p:spPr>
          <a:xfrm>
            <a:off x="231267" y="1924429"/>
            <a:ext cx="4167274" cy="351294"/>
          </a:xfrm>
          <a:prstGeom prst="snip2SameRect">
            <a:avLst/>
          </a:prstGeom>
          <a:solidFill>
            <a:srgbClr val="5DBCBE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/>
            <a:r>
              <a:rPr sz="1500" dirty="0">
                <a:solidFill>
                  <a:prstClr val="white"/>
                </a:solidFill>
                <a:latin typeface="Calibri" panose="020F0502020204030204"/>
              </a:rPr>
              <a:t>Full Immunization Coverag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object 36">
            <a:extLst>
              <a:ext uri="{FF2B5EF4-FFF2-40B4-BE49-F238E27FC236}">
                <a16:creationId xmlns:a16="http://schemas.microsoft.com/office/drawing/2014/main" id="{D3AB0FDE-68BD-4E72-9A0B-31758936AD58}"/>
              </a:ext>
            </a:extLst>
          </p:cNvPr>
          <p:cNvSpPr txBox="1"/>
          <p:nvPr/>
        </p:nvSpPr>
        <p:spPr>
          <a:xfrm>
            <a:off x="363779" y="5665090"/>
            <a:ext cx="1694021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050" i="1" spc="-8" dirty="0">
                <a:solidFill>
                  <a:prstClr val="black"/>
                </a:solidFill>
                <a:latin typeface="Calibri"/>
                <a:cs typeface="Calibri"/>
              </a:rPr>
              <a:t>Data </a:t>
            </a:r>
            <a:r>
              <a:rPr sz="1050" i="1" spc="-4" dirty="0">
                <a:solidFill>
                  <a:prstClr val="black"/>
                </a:solidFill>
                <a:latin typeface="Calibri"/>
                <a:cs typeface="Calibri"/>
              </a:rPr>
              <a:t>Source: </a:t>
            </a:r>
            <a:r>
              <a:rPr sz="1050" i="1" dirty="0">
                <a:solidFill>
                  <a:prstClr val="black"/>
                </a:solidFill>
                <a:latin typeface="Calibri"/>
                <a:cs typeface="Calibri"/>
              </a:rPr>
              <a:t>NFHS-4</a:t>
            </a:r>
            <a:r>
              <a:rPr sz="1050" i="1" spc="-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50" i="1" spc="-4" dirty="0">
                <a:solidFill>
                  <a:prstClr val="black"/>
                </a:solidFill>
                <a:latin typeface="Calibri"/>
                <a:cs typeface="Calibri"/>
              </a:rPr>
              <a:t>(2015-16)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34930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849" y="418860"/>
            <a:ext cx="6908483" cy="4154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>
              <a:lnSpc>
                <a:spcPct val="100000"/>
              </a:lnSpc>
            </a:pPr>
            <a:r>
              <a:rPr sz="2700" b="1" spc="-8" dirty="0">
                <a:solidFill>
                  <a:srgbClr val="990099"/>
                </a:solidFill>
                <a:latin typeface="Calibri"/>
                <a:cs typeface="Calibri"/>
              </a:rPr>
              <a:t>Strengthening </a:t>
            </a:r>
            <a:r>
              <a:rPr sz="2700" b="1" dirty="0">
                <a:solidFill>
                  <a:srgbClr val="990099"/>
                </a:solidFill>
                <a:latin typeface="Calibri"/>
                <a:cs typeface="Calibri"/>
              </a:rPr>
              <a:t>Urban </a:t>
            </a:r>
            <a:r>
              <a:rPr sz="2700" b="1" spc="-8" dirty="0">
                <a:solidFill>
                  <a:srgbClr val="990099"/>
                </a:solidFill>
                <a:latin typeface="Calibri"/>
                <a:cs typeface="Calibri"/>
              </a:rPr>
              <a:t>Immunization-</a:t>
            </a:r>
            <a:r>
              <a:rPr sz="2700" b="1" spc="45" dirty="0">
                <a:solidFill>
                  <a:srgbClr val="990099"/>
                </a:solidFill>
                <a:latin typeface="Calibri"/>
                <a:cs typeface="Calibri"/>
              </a:rPr>
              <a:t> </a:t>
            </a:r>
            <a:r>
              <a:rPr sz="2700" b="1" spc="-8" dirty="0">
                <a:solidFill>
                  <a:srgbClr val="990099"/>
                </a:solidFill>
                <a:latin typeface="Calibri"/>
                <a:cs typeface="Calibri"/>
              </a:rPr>
              <a:t>Background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992" y="1464087"/>
            <a:ext cx="509396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indent="-257175">
              <a:buFont typeface="Arial"/>
              <a:buChar char="•"/>
              <a:tabLst>
                <a:tab pos="266700" algn="l"/>
                <a:tab pos="267176" algn="l"/>
              </a:tabLst>
            </a:pPr>
            <a:r>
              <a:rPr sz="1500" spc="-4" dirty="0">
                <a:latin typeface="Calibri"/>
                <a:cs typeface="Calibri"/>
              </a:rPr>
              <a:t>Immunization </a:t>
            </a:r>
            <a:r>
              <a:rPr sz="1500" spc="-11" dirty="0">
                <a:latin typeface="Calibri"/>
                <a:cs typeface="Calibri"/>
              </a:rPr>
              <a:t>coverage </a:t>
            </a:r>
            <a:r>
              <a:rPr sz="1500" dirty="0">
                <a:latin typeface="Calibri"/>
                <a:cs typeface="Calibri"/>
              </a:rPr>
              <a:t>in India </a:t>
            </a:r>
            <a:r>
              <a:rPr sz="1500" spc="-4" dirty="0">
                <a:latin typeface="Calibri"/>
                <a:cs typeface="Calibri"/>
              </a:rPr>
              <a:t>increased </a:t>
            </a:r>
            <a:r>
              <a:rPr sz="1500" spc="-11" dirty="0">
                <a:latin typeface="Calibri"/>
                <a:cs typeface="Calibri"/>
              </a:rPr>
              <a:t>from </a:t>
            </a:r>
            <a:r>
              <a:rPr sz="1500" dirty="0">
                <a:latin typeface="Calibri"/>
                <a:cs typeface="Calibri"/>
              </a:rPr>
              <a:t>43.5% in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4" dirty="0">
                <a:latin typeface="Calibri"/>
                <a:cs typeface="Calibri"/>
              </a:rPr>
              <a:t>2005-</a:t>
            </a:r>
            <a:endParaRPr sz="1500">
              <a:latin typeface="Calibri"/>
              <a:cs typeface="Calibri"/>
            </a:endParaRPr>
          </a:p>
          <a:p>
            <a:pPr marL="266700"/>
            <a:r>
              <a:rPr sz="1500" dirty="0">
                <a:latin typeface="Calibri"/>
                <a:cs typeface="Calibri"/>
              </a:rPr>
              <a:t>06 </a:t>
            </a:r>
            <a:r>
              <a:rPr sz="1500" spc="-8" dirty="0">
                <a:latin typeface="Calibri"/>
                <a:cs typeface="Calibri"/>
              </a:rPr>
              <a:t>to </a:t>
            </a:r>
            <a:r>
              <a:rPr sz="1500" dirty="0">
                <a:latin typeface="Calibri"/>
                <a:cs typeface="Calibri"/>
              </a:rPr>
              <a:t>62% in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2015-16*.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119" y="1967294"/>
            <a:ext cx="3354705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tabLst>
                <a:tab pos="224314" algn="l"/>
              </a:tabLst>
            </a:pPr>
            <a:r>
              <a:rPr sz="1500" dirty="0">
                <a:latin typeface="Arial"/>
                <a:cs typeface="Arial"/>
              </a:rPr>
              <a:t>–	</a:t>
            </a:r>
            <a:r>
              <a:rPr sz="1500" spc="-8" dirty="0">
                <a:latin typeface="Calibri"/>
                <a:cs typeface="Calibri"/>
              </a:rPr>
              <a:t>rural </a:t>
            </a:r>
            <a:r>
              <a:rPr sz="1500" spc="-4" dirty="0">
                <a:latin typeface="Calibri"/>
                <a:cs typeface="Calibri"/>
              </a:rPr>
              <a:t>areas </a:t>
            </a:r>
            <a:r>
              <a:rPr sz="1500" spc="-8" dirty="0">
                <a:latin typeface="Calibri"/>
                <a:cs typeface="Calibri"/>
              </a:rPr>
              <a:t>(from </a:t>
            </a:r>
            <a:r>
              <a:rPr sz="1500" dirty="0">
                <a:latin typeface="Calibri"/>
                <a:cs typeface="Calibri"/>
              </a:rPr>
              <a:t>38.6% </a:t>
            </a:r>
            <a:r>
              <a:rPr sz="1500" spc="-11" dirty="0">
                <a:latin typeface="Calibri"/>
                <a:cs typeface="Calibri"/>
              </a:rPr>
              <a:t>to </a:t>
            </a:r>
            <a:r>
              <a:rPr sz="1500" dirty="0">
                <a:latin typeface="Calibri"/>
                <a:cs typeface="Calibri"/>
              </a:rPr>
              <a:t>61.3%) –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E36C09"/>
                </a:solidFill>
                <a:latin typeface="Calibri"/>
                <a:cs typeface="Calibri"/>
              </a:rPr>
              <a:t>22.7</a:t>
            </a:r>
            <a:endParaRPr sz="1500">
              <a:latin typeface="Calibri"/>
              <a:cs typeface="Calibri"/>
            </a:endParaRPr>
          </a:p>
          <a:p>
            <a:pPr marL="9525">
              <a:spcBef>
                <a:spcPts val="360"/>
              </a:spcBef>
              <a:tabLst>
                <a:tab pos="224314" algn="l"/>
              </a:tabLst>
            </a:pPr>
            <a:r>
              <a:rPr sz="1500" dirty="0">
                <a:latin typeface="Arial"/>
                <a:cs typeface="Arial"/>
              </a:rPr>
              <a:t>–	</a:t>
            </a:r>
            <a:r>
              <a:rPr sz="1500" spc="-4" dirty="0">
                <a:latin typeface="Calibri"/>
                <a:cs typeface="Calibri"/>
              </a:rPr>
              <a:t>urban areas </a:t>
            </a:r>
            <a:r>
              <a:rPr sz="1500" spc="-8" dirty="0">
                <a:latin typeface="Calibri"/>
                <a:cs typeface="Calibri"/>
              </a:rPr>
              <a:t>(from </a:t>
            </a:r>
            <a:r>
              <a:rPr sz="1500" dirty="0">
                <a:latin typeface="Calibri"/>
                <a:cs typeface="Calibri"/>
              </a:rPr>
              <a:t>57.6% </a:t>
            </a:r>
            <a:r>
              <a:rPr sz="1500" spc="-11" dirty="0">
                <a:latin typeface="Calibri"/>
                <a:cs typeface="Calibri"/>
              </a:rPr>
              <a:t>to </a:t>
            </a:r>
            <a:r>
              <a:rPr sz="1500" dirty="0">
                <a:latin typeface="Calibri"/>
                <a:cs typeface="Calibri"/>
              </a:rPr>
              <a:t>63.9%) –</a:t>
            </a:r>
            <a:r>
              <a:rPr sz="1500" spc="-53" dirty="0"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alibri"/>
                <a:cs typeface="Calibri"/>
              </a:rPr>
              <a:t>6.3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5992" y="2790443"/>
            <a:ext cx="4898707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3810" indent="-257175">
              <a:buFont typeface="Arial"/>
              <a:buChar char="•"/>
              <a:tabLst>
                <a:tab pos="266700" algn="l"/>
                <a:tab pos="267176" algn="l"/>
              </a:tabLst>
            </a:pPr>
            <a:r>
              <a:rPr sz="1500" spc="-4" dirty="0">
                <a:latin typeface="Calibri"/>
                <a:cs typeface="Calibri"/>
              </a:rPr>
              <a:t>FIC has increased between </a:t>
            </a:r>
            <a:r>
              <a:rPr sz="1500" dirty="0">
                <a:latin typeface="Calibri"/>
                <a:cs typeface="Calibri"/>
              </a:rPr>
              <a:t>NFHS-4 and </a:t>
            </a:r>
            <a:r>
              <a:rPr sz="1500" spc="-8" dirty="0">
                <a:latin typeface="Calibri"/>
                <a:cs typeface="Calibri"/>
              </a:rPr>
              <a:t>CES </a:t>
            </a:r>
            <a:r>
              <a:rPr sz="1500" spc="-4" dirty="0">
                <a:latin typeface="Calibri"/>
                <a:cs typeface="Calibri"/>
              </a:rPr>
              <a:t>(IMI), </a:t>
            </a:r>
            <a:r>
              <a:rPr sz="1500" dirty="0">
                <a:latin typeface="Calibri"/>
                <a:cs typeface="Calibri"/>
              </a:rPr>
              <a:t>in 190 IMI  </a:t>
            </a:r>
            <a:r>
              <a:rPr sz="1500" spc="-4" dirty="0">
                <a:latin typeface="Calibri"/>
                <a:cs typeface="Calibri"/>
              </a:rPr>
              <a:t>districts altogether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by</a:t>
            </a:r>
            <a:endParaRPr sz="1500">
              <a:latin typeface="Calibri"/>
              <a:cs typeface="Calibri"/>
            </a:endParaRPr>
          </a:p>
          <a:p>
            <a:pPr marL="352425">
              <a:spcBef>
                <a:spcPts val="360"/>
              </a:spcBef>
              <a:tabLst>
                <a:tab pos="567214" algn="l"/>
              </a:tabLst>
            </a:pPr>
            <a:r>
              <a:rPr sz="1500" dirty="0">
                <a:latin typeface="Arial"/>
                <a:cs typeface="Arial"/>
              </a:rPr>
              <a:t>–	</a:t>
            </a:r>
            <a:r>
              <a:rPr sz="1500" dirty="0">
                <a:latin typeface="Calibri"/>
                <a:cs typeface="Calibri"/>
              </a:rPr>
              <a:t>18.5 % </a:t>
            </a:r>
            <a:r>
              <a:rPr sz="1500" spc="-4" dirty="0">
                <a:latin typeface="Calibri"/>
                <a:cs typeface="Calibri"/>
              </a:rPr>
              <a:t>points </a:t>
            </a:r>
            <a:r>
              <a:rPr sz="1500" spc="-8" dirty="0">
                <a:latin typeface="Calibri"/>
                <a:cs typeface="Calibri"/>
              </a:rPr>
              <a:t>(from </a:t>
            </a:r>
            <a:r>
              <a:rPr sz="1500" dirty="0">
                <a:latin typeface="Calibri"/>
                <a:cs typeface="Calibri"/>
              </a:rPr>
              <a:t>50.5% </a:t>
            </a:r>
            <a:r>
              <a:rPr sz="1500" spc="-11" dirty="0">
                <a:latin typeface="Calibri"/>
                <a:cs typeface="Calibri"/>
              </a:rPr>
              <a:t>to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69%),</a:t>
            </a:r>
            <a:endParaRPr sz="1500">
              <a:latin typeface="Calibri"/>
              <a:cs typeface="Calibri"/>
            </a:endParaRPr>
          </a:p>
          <a:p>
            <a:pPr marL="352425">
              <a:spcBef>
                <a:spcPts val="360"/>
              </a:spcBef>
              <a:tabLst>
                <a:tab pos="567214" algn="l"/>
              </a:tabLst>
            </a:pPr>
            <a:r>
              <a:rPr sz="1500" dirty="0">
                <a:latin typeface="Arial"/>
                <a:cs typeface="Arial"/>
              </a:rPr>
              <a:t>–	</a:t>
            </a:r>
            <a:r>
              <a:rPr sz="1500" dirty="0">
                <a:latin typeface="Calibri"/>
                <a:cs typeface="Calibri"/>
              </a:rPr>
              <a:t>16.7% in </a:t>
            </a:r>
            <a:r>
              <a:rPr sz="1500" spc="-4" dirty="0">
                <a:latin typeface="Calibri"/>
                <a:cs typeface="Calibri"/>
              </a:rPr>
              <a:t>urban</a:t>
            </a:r>
            <a:r>
              <a:rPr sz="1500" spc="-83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areas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9120" y="4025075"/>
            <a:ext cx="468106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sz="1500" i="1" spc="-11" dirty="0">
                <a:latin typeface="Calibri"/>
                <a:cs typeface="Calibri"/>
              </a:rPr>
              <a:t>Efforts </a:t>
            </a:r>
            <a:r>
              <a:rPr sz="1500" i="1" spc="-4" dirty="0">
                <a:latin typeface="Calibri"/>
                <a:cs typeface="Calibri"/>
              </a:rPr>
              <a:t>bring </a:t>
            </a:r>
            <a:r>
              <a:rPr sz="1500" i="1" dirty="0">
                <a:latin typeface="Calibri"/>
                <a:cs typeface="Calibri"/>
              </a:rPr>
              <a:t>changes in </a:t>
            </a:r>
            <a:r>
              <a:rPr sz="1500" i="1" spc="-4" dirty="0">
                <a:latin typeface="Calibri"/>
                <a:cs typeface="Calibri"/>
              </a:rPr>
              <a:t>both </a:t>
            </a:r>
            <a:r>
              <a:rPr sz="1500" i="1" dirty="0">
                <a:latin typeface="Calibri"/>
                <a:cs typeface="Calibri"/>
              </a:rPr>
              <a:t>rural </a:t>
            </a:r>
            <a:r>
              <a:rPr sz="1500" i="1" spc="-4" dirty="0">
                <a:latin typeface="Calibri"/>
                <a:cs typeface="Calibri"/>
              </a:rPr>
              <a:t>and urban however urban  areas </a:t>
            </a:r>
            <a:r>
              <a:rPr sz="1500" i="1" dirty="0">
                <a:latin typeface="Calibri"/>
                <a:cs typeface="Calibri"/>
              </a:rPr>
              <a:t>need more </a:t>
            </a:r>
            <a:r>
              <a:rPr sz="1500" i="1" spc="-8" dirty="0">
                <a:latin typeface="Calibri"/>
                <a:cs typeface="Calibri"/>
              </a:rPr>
              <a:t>intense</a:t>
            </a:r>
            <a:r>
              <a:rPr sz="1500" i="1" spc="-109" dirty="0">
                <a:latin typeface="Calibri"/>
                <a:cs typeface="Calibri"/>
              </a:rPr>
              <a:t> </a:t>
            </a:r>
            <a:r>
              <a:rPr sz="1500" i="1" spc="-4" dirty="0">
                <a:latin typeface="Calibri"/>
                <a:cs typeface="Calibri"/>
              </a:rPr>
              <a:t>efforts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5991" y="4802600"/>
            <a:ext cx="489299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3810" indent="-257175">
              <a:buFont typeface="Arial"/>
              <a:buChar char="•"/>
              <a:tabLst>
                <a:tab pos="266700" algn="l"/>
                <a:tab pos="267176" algn="l"/>
              </a:tabLst>
            </a:pPr>
            <a:r>
              <a:rPr sz="1500" spc="-8" dirty="0">
                <a:latin typeface="Calibri"/>
                <a:cs typeface="Calibri"/>
              </a:rPr>
              <a:t>Currently </a:t>
            </a:r>
            <a:r>
              <a:rPr sz="1500" spc="-4" dirty="0">
                <a:latin typeface="Calibri"/>
                <a:cs typeface="Calibri"/>
              </a:rPr>
              <a:t>nearly </a:t>
            </a:r>
            <a:r>
              <a:rPr sz="1500" dirty="0">
                <a:latin typeface="Calibri"/>
                <a:cs typeface="Calibri"/>
              </a:rPr>
              <a:t>33% </a:t>
            </a:r>
            <a:r>
              <a:rPr sz="1500" spc="-4" dirty="0">
                <a:latin typeface="Calibri"/>
                <a:cs typeface="Calibri"/>
              </a:rPr>
              <a:t>population </a:t>
            </a:r>
            <a:r>
              <a:rPr sz="1500" dirty="0">
                <a:latin typeface="Calibri"/>
                <a:cs typeface="Calibri"/>
              </a:rPr>
              <a:t>is </a:t>
            </a:r>
            <a:r>
              <a:rPr sz="1500" spc="-4" dirty="0">
                <a:latin typeface="Calibri"/>
                <a:cs typeface="Calibri"/>
              </a:rPr>
              <a:t>urban, by </a:t>
            </a:r>
            <a:r>
              <a:rPr sz="1500" dirty="0">
                <a:latin typeface="Calibri"/>
                <a:cs typeface="Calibri"/>
              </a:rPr>
              <a:t>2030, it </a:t>
            </a:r>
            <a:r>
              <a:rPr sz="1500" spc="-4" dirty="0">
                <a:latin typeface="Calibri"/>
                <a:cs typeface="Calibri"/>
              </a:rPr>
              <a:t>will be  </a:t>
            </a:r>
            <a:r>
              <a:rPr sz="1500" dirty="0">
                <a:latin typeface="Calibri"/>
                <a:cs typeface="Calibri"/>
              </a:rPr>
              <a:t>46%</a:t>
            </a:r>
            <a:r>
              <a:rPr sz="1463" baseline="25641" dirty="0">
                <a:latin typeface="Calibri"/>
                <a:cs typeface="Calibri"/>
              </a:rPr>
              <a:t>#</a:t>
            </a:r>
            <a:endParaRPr sz="1463" baseline="2564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992" y="5579821"/>
            <a:ext cx="319611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indent="-257175">
              <a:buFont typeface="Arial"/>
              <a:buChar char="•"/>
              <a:tabLst>
                <a:tab pos="266700" algn="l"/>
                <a:tab pos="267176" algn="l"/>
              </a:tabLst>
            </a:pPr>
            <a:r>
              <a:rPr sz="1500" spc="-4" dirty="0">
                <a:latin typeface="Calibri"/>
                <a:cs typeface="Calibri"/>
              </a:rPr>
              <a:t>Focus needed </a:t>
            </a:r>
            <a:r>
              <a:rPr sz="1500" dirty="0">
                <a:latin typeface="Calibri"/>
                <a:cs typeface="Calibri"/>
              </a:rPr>
              <a:t>on </a:t>
            </a:r>
            <a:r>
              <a:rPr sz="1500" spc="-4" dirty="0">
                <a:latin typeface="Calibri"/>
                <a:cs typeface="Calibri"/>
              </a:rPr>
              <a:t>urban</a:t>
            </a:r>
            <a:r>
              <a:rPr sz="1500" spc="-26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immunization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76213" y="3565017"/>
            <a:ext cx="441484" cy="1595914"/>
          </a:xfrm>
          <a:custGeom>
            <a:avLst/>
            <a:gdLst/>
            <a:ahLst/>
            <a:cxnLst/>
            <a:rect l="l" t="t" r="r" b="b"/>
            <a:pathLst>
              <a:path w="588645" h="2127885">
                <a:moveTo>
                  <a:pt x="588264" y="0"/>
                </a:moveTo>
                <a:lnTo>
                  <a:pt x="0" y="0"/>
                </a:lnTo>
                <a:lnTo>
                  <a:pt x="0" y="2127504"/>
                </a:lnTo>
                <a:lnTo>
                  <a:pt x="588264" y="2127504"/>
                </a:lnTo>
                <a:lnTo>
                  <a:pt x="58826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717410" y="2626614"/>
            <a:ext cx="440055" cy="2534126"/>
          </a:xfrm>
          <a:custGeom>
            <a:avLst/>
            <a:gdLst/>
            <a:ahLst/>
            <a:cxnLst/>
            <a:rect l="l" t="t" r="r" b="b"/>
            <a:pathLst>
              <a:path w="586740" h="3378835">
                <a:moveTo>
                  <a:pt x="586740" y="0"/>
                </a:moveTo>
                <a:lnTo>
                  <a:pt x="0" y="0"/>
                </a:lnTo>
                <a:lnTo>
                  <a:pt x="0" y="3378708"/>
                </a:lnTo>
                <a:lnTo>
                  <a:pt x="586740" y="3378708"/>
                </a:lnTo>
                <a:lnTo>
                  <a:pt x="58674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8259318" y="2518030"/>
            <a:ext cx="441484" cy="2642711"/>
          </a:xfrm>
          <a:custGeom>
            <a:avLst/>
            <a:gdLst/>
            <a:ahLst/>
            <a:cxnLst/>
            <a:rect l="l" t="t" r="r" b="b"/>
            <a:pathLst>
              <a:path w="588645" h="3523615">
                <a:moveTo>
                  <a:pt x="588264" y="0"/>
                </a:moveTo>
                <a:lnTo>
                  <a:pt x="0" y="0"/>
                </a:lnTo>
                <a:lnTo>
                  <a:pt x="0" y="3523488"/>
                </a:lnTo>
                <a:lnTo>
                  <a:pt x="588264" y="3523488"/>
                </a:lnTo>
                <a:lnTo>
                  <a:pt x="58826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6364510" y="3798950"/>
            <a:ext cx="2905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b="1" spc="-8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r>
              <a:rPr sz="1200" b="1" spc="-4" dirty="0">
                <a:solidFill>
                  <a:srgbClr val="FFFFFF"/>
                </a:solidFill>
                <a:latin typeface="Calibri"/>
                <a:cs typeface="Calibri"/>
              </a:rPr>
              <a:t>.6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19262" y="2778633"/>
            <a:ext cx="440055" cy="828432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93345">
              <a:spcBef>
                <a:spcPts val="727"/>
              </a:spcBef>
            </a:pPr>
            <a:r>
              <a:rPr sz="1200" b="1" spc="-4" dirty="0">
                <a:solidFill>
                  <a:srgbClr val="FFFFFF"/>
                </a:solidFill>
                <a:latin typeface="Calibri"/>
                <a:cs typeface="Calibri"/>
              </a:rPr>
              <a:t>57.6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281" y="3500152"/>
            <a:ext cx="2905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b="1" spc="-8" dirty="0">
                <a:solidFill>
                  <a:srgbClr val="FFFFFF"/>
                </a:solidFill>
                <a:latin typeface="Calibri"/>
                <a:cs typeface="Calibri"/>
              </a:rPr>
              <a:t>61</a:t>
            </a:r>
            <a:r>
              <a:rPr sz="1200" b="1" spc="-4" dirty="0">
                <a:solidFill>
                  <a:srgbClr val="FFFFFF"/>
                </a:solidFill>
                <a:latin typeface="Calibri"/>
                <a:cs typeface="Calibri"/>
              </a:rPr>
              <a:t>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59318" y="3232498"/>
            <a:ext cx="44148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/>
            <a:r>
              <a:rPr sz="1200" b="1" spc="-4" dirty="0">
                <a:solidFill>
                  <a:srgbClr val="FFFFFF"/>
                </a:solidFill>
                <a:latin typeface="Calibri"/>
                <a:cs typeface="Calibri"/>
              </a:rPr>
              <a:t>63.9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3388" y="5080635"/>
            <a:ext cx="7715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15571" y="4666870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15571" y="4253293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5571" y="3839528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15571" y="3426048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15571" y="3012282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15571" y="2598706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15571" y="2184940"/>
            <a:ext cx="13573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dirty="0">
                <a:solidFill>
                  <a:srgbClr val="585858"/>
                </a:solidFill>
                <a:latin typeface="Calibri"/>
                <a:cs typeface="Calibri"/>
              </a:rPr>
              <a:t>70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41007" y="5251703"/>
            <a:ext cx="35337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b="1" spc="-4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1200" b="1" spc="-8" dirty="0">
                <a:solidFill>
                  <a:srgbClr val="585858"/>
                </a:solidFill>
                <a:latin typeface="Calibri"/>
                <a:cs typeface="Calibri"/>
              </a:rPr>
              <a:t>ral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75703" y="5584698"/>
            <a:ext cx="84773" cy="83820"/>
          </a:xfrm>
          <a:custGeom>
            <a:avLst/>
            <a:gdLst/>
            <a:ahLst/>
            <a:cxnLst/>
            <a:rect l="l" t="t" r="r" b="b"/>
            <a:pathLst>
              <a:path w="113029" h="111760">
                <a:moveTo>
                  <a:pt x="0" y="111252"/>
                </a:moveTo>
                <a:lnTo>
                  <a:pt x="112775" y="111252"/>
                </a:lnTo>
                <a:lnTo>
                  <a:pt x="112775" y="0"/>
                </a:lnTo>
                <a:lnTo>
                  <a:pt x="0" y="0"/>
                </a:lnTo>
                <a:lnTo>
                  <a:pt x="0" y="11125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6889432" y="5518937"/>
            <a:ext cx="48101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b="1" spc="-4" dirty="0">
                <a:solidFill>
                  <a:srgbClr val="585858"/>
                </a:solidFill>
                <a:latin typeface="Calibri"/>
                <a:cs typeface="Calibri"/>
              </a:rPr>
              <a:t>NFHS</a:t>
            </a:r>
            <a:r>
              <a:rPr sz="1200" b="1" spc="-8" dirty="0">
                <a:solidFill>
                  <a:srgbClr val="585858"/>
                </a:solidFill>
                <a:latin typeface="Calibri"/>
                <a:cs typeface="Calibri"/>
              </a:rPr>
              <a:t>-3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90078" y="5584698"/>
            <a:ext cx="83820" cy="83820"/>
          </a:xfrm>
          <a:custGeom>
            <a:avLst/>
            <a:gdLst/>
            <a:ahLst/>
            <a:cxnLst/>
            <a:rect l="l" t="t" r="r" b="b"/>
            <a:pathLst>
              <a:path w="111759" h="111760">
                <a:moveTo>
                  <a:pt x="0" y="111252"/>
                </a:moveTo>
                <a:lnTo>
                  <a:pt x="111251" y="111252"/>
                </a:lnTo>
                <a:lnTo>
                  <a:pt x="111251" y="0"/>
                </a:lnTo>
                <a:lnTo>
                  <a:pt x="0" y="0"/>
                </a:lnTo>
                <a:lnTo>
                  <a:pt x="0" y="111252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7603522" y="5167396"/>
            <a:ext cx="845344" cy="5125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433864">
              <a:lnSpc>
                <a:spcPct val="146100"/>
              </a:lnSpc>
            </a:pPr>
            <a:r>
              <a:rPr sz="1200" b="1" spc="-4" dirty="0">
                <a:solidFill>
                  <a:srgbClr val="585858"/>
                </a:solidFill>
                <a:latin typeface="Calibri"/>
                <a:cs typeface="Calibri"/>
              </a:rPr>
              <a:t>Urban  NFHS-4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85382" y="2148840"/>
            <a:ext cx="760095" cy="2534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b="1" dirty="0">
                <a:latin typeface="Calibri"/>
                <a:cs typeface="Calibri"/>
              </a:rPr>
              <a:t>22.7%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23302" y="2148840"/>
            <a:ext cx="608171" cy="2534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2384" rIns="0" bIns="0" rtlCol="0">
            <a:spAutoFit/>
          </a:bodyPr>
          <a:lstStyle/>
          <a:p>
            <a:pPr marL="69056">
              <a:spcBef>
                <a:spcPts val="176"/>
              </a:spcBef>
            </a:pPr>
            <a:r>
              <a:rPr sz="1500" b="1" dirty="0">
                <a:latin typeface="Calibri"/>
                <a:cs typeface="Calibri"/>
              </a:rPr>
              <a:t>6.3%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635" y="444439"/>
            <a:ext cx="5730240" cy="4154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>
              <a:lnSpc>
                <a:spcPct val="100000"/>
              </a:lnSpc>
            </a:pPr>
            <a:r>
              <a:rPr sz="2700" b="1" dirty="0">
                <a:solidFill>
                  <a:srgbClr val="990099"/>
                </a:solidFill>
                <a:latin typeface="Calibri"/>
                <a:cs typeface="Calibri"/>
              </a:rPr>
              <a:t>Urban </a:t>
            </a:r>
            <a:r>
              <a:rPr sz="2700" b="1" spc="-11" dirty="0">
                <a:solidFill>
                  <a:srgbClr val="990099"/>
                </a:solidFill>
                <a:latin typeface="Calibri"/>
                <a:cs typeface="Calibri"/>
              </a:rPr>
              <a:t>Immunization-Efforts </a:t>
            </a:r>
            <a:r>
              <a:rPr sz="2700" b="1" dirty="0">
                <a:solidFill>
                  <a:srgbClr val="990099"/>
                </a:solidFill>
                <a:latin typeface="Calibri"/>
                <a:cs typeface="Calibri"/>
              </a:rPr>
              <a:t>being</a:t>
            </a:r>
            <a:r>
              <a:rPr sz="2700" b="1" spc="-30" dirty="0">
                <a:solidFill>
                  <a:srgbClr val="990099"/>
                </a:solidFill>
                <a:latin typeface="Calibri"/>
                <a:cs typeface="Calibri"/>
              </a:rPr>
              <a:t> </a:t>
            </a:r>
            <a:r>
              <a:rPr sz="2700" b="1" spc="-23" dirty="0">
                <a:solidFill>
                  <a:srgbClr val="990099"/>
                </a:solidFill>
                <a:latin typeface="Calibri"/>
                <a:cs typeface="Calibri"/>
              </a:rPr>
              <a:t>taken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105" y="1396174"/>
            <a:ext cx="8452009" cy="4046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3810" indent="-257175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500" spc="-8" dirty="0">
                <a:latin typeface="Calibri"/>
                <a:cs typeface="Calibri"/>
              </a:rPr>
              <a:t>Coordination </a:t>
            </a:r>
            <a:r>
              <a:rPr sz="1500" dirty="0">
                <a:latin typeface="Calibri"/>
                <a:cs typeface="Calibri"/>
              </a:rPr>
              <a:t>meetings </a:t>
            </a:r>
            <a:r>
              <a:rPr sz="1500" spc="-4" dirty="0">
                <a:latin typeface="Calibri"/>
                <a:cs typeface="Calibri"/>
              </a:rPr>
              <a:t>amongst </a:t>
            </a:r>
            <a:r>
              <a:rPr sz="1500" spc="-30" dirty="0">
                <a:latin typeface="Calibri"/>
                <a:cs typeface="Calibri"/>
              </a:rPr>
              <a:t>MoHFW, </a:t>
            </a:r>
            <a:r>
              <a:rPr sz="1500" dirty="0">
                <a:latin typeface="Calibri"/>
                <a:cs typeface="Calibri"/>
              </a:rPr>
              <a:t>NUHM </a:t>
            </a:r>
            <a:r>
              <a:rPr sz="1500" spc="-4" dirty="0">
                <a:latin typeface="Calibri"/>
                <a:cs typeface="Calibri"/>
              </a:rPr>
              <a:t>and immunization </a:t>
            </a:r>
            <a:r>
              <a:rPr sz="1500" spc="-8" dirty="0">
                <a:latin typeface="Calibri"/>
                <a:cs typeface="Calibri"/>
              </a:rPr>
              <a:t>partners </a:t>
            </a:r>
            <a:r>
              <a:rPr sz="1500" dirty="0">
                <a:latin typeface="Calibri"/>
                <a:cs typeface="Calibri"/>
              </a:rPr>
              <a:t>being </a:t>
            </a:r>
            <a:r>
              <a:rPr sz="1500" spc="-4" dirty="0">
                <a:latin typeface="Calibri"/>
                <a:cs typeface="Calibri"/>
              </a:rPr>
              <a:t>held </a:t>
            </a:r>
            <a:r>
              <a:rPr sz="1500" spc="-11" dirty="0">
                <a:latin typeface="Calibri"/>
                <a:cs typeface="Calibri"/>
              </a:rPr>
              <a:t>to </a:t>
            </a:r>
            <a:r>
              <a:rPr sz="1500" spc="-8" dirty="0">
                <a:latin typeface="Calibri"/>
                <a:cs typeface="Calibri"/>
              </a:rPr>
              <a:t>develop  implementation</a:t>
            </a:r>
            <a:r>
              <a:rPr sz="1500" spc="23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strategies</a:t>
            </a:r>
            <a:endParaRPr sz="1500" dirty="0">
              <a:latin typeface="Calibri"/>
              <a:cs typeface="Calibri"/>
            </a:endParaRPr>
          </a:p>
          <a:p>
            <a:pPr marL="567214" lvl="1" indent="-214789">
              <a:spcBef>
                <a:spcPts val="360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spc="-11" dirty="0">
                <a:latin typeface="Calibri"/>
                <a:cs typeface="Calibri"/>
              </a:rPr>
              <a:t>Review </a:t>
            </a:r>
            <a:r>
              <a:rPr sz="1500" dirty="0">
                <a:latin typeface="Calibri"/>
                <a:cs typeface="Calibri"/>
              </a:rPr>
              <a:t>mechanism </a:t>
            </a:r>
            <a:r>
              <a:rPr sz="1500" spc="-4" dirty="0">
                <a:latin typeface="Calibri"/>
                <a:cs typeface="Calibri"/>
              </a:rPr>
              <a:t>in urban areas </a:t>
            </a:r>
            <a:r>
              <a:rPr sz="1500" dirty="0">
                <a:latin typeface="Calibri"/>
                <a:cs typeface="Calibri"/>
              </a:rPr>
              <a:t>(city </a:t>
            </a:r>
            <a:r>
              <a:rPr sz="1500" spc="-4" dirty="0">
                <a:latin typeface="Calibri"/>
                <a:cs typeface="Calibri"/>
              </a:rPr>
              <a:t>task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force)</a:t>
            </a:r>
            <a:endParaRPr sz="1500" dirty="0">
              <a:latin typeface="Calibri"/>
              <a:cs typeface="Calibri"/>
            </a:endParaRPr>
          </a:p>
          <a:p>
            <a:pPr marL="567214" lvl="1" indent="-214789">
              <a:spcBef>
                <a:spcPts val="360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spc="-4" dirty="0">
                <a:latin typeface="Calibri"/>
                <a:cs typeface="Calibri"/>
              </a:rPr>
              <a:t>Area </a:t>
            </a:r>
            <a:r>
              <a:rPr sz="1500" spc="-8" dirty="0">
                <a:latin typeface="Calibri"/>
                <a:cs typeface="Calibri"/>
              </a:rPr>
              <a:t>demarcation </a:t>
            </a:r>
            <a:r>
              <a:rPr sz="1500" spc="-4" dirty="0">
                <a:latin typeface="Calibri"/>
                <a:cs typeface="Calibri"/>
              </a:rPr>
              <a:t>amongst facilities/health</a:t>
            </a:r>
            <a:r>
              <a:rPr sz="1500" spc="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workers</a:t>
            </a:r>
            <a:endParaRPr sz="1500" dirty="0">
              <a:latin typeface="Calibri"/>
              <a:cs typeface="Calibri"/>
            </a:endParaRPr>
          </a:p>
          <a:p>
            <a:pPr marL="567214" lvl="1" indent="-214789">
              <a:spcBef>
                <a:spcPts val="360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spc="-8" dirty="0">
                <a:latin typeface="Calibri"/>
                <a:cs typeface="Calibri"/>
              </a:rPr>
              <a:t>Stakeholders coordination </a:t>
            </a:r>
            <a:r>
              <a:rPr sz="1500" dirty="0">
                <a:latin typeface="Calibri"/>
                <a:cs typeface="Calibri"/>
              </a:rPr>
              <a:t>(municipal </a:t>
            </a:r>
            <a:r>
              <a:rPr sz="1500" spc="-4" dirty="0">
                <a:latin typeface="Calibri"/>
                <a:cs typeface="Calibri"/>
              </a:rPr>
              <a:t>bodies, </a:t>
            </a:r>
            <a:r>
              <a:rPr sz="1500" spc="-8" dirty="0">
                <a:latin typeface="Calibri"/>
                <a:cs typeface="Calibri"/>
              </a:rPr>
              <a:t>partners</a:t>
            </a:r>
            <a:r>
              <a:rPr sz="1500" spc="23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)</a:t>
            </a:r>
          </a:p>
          <a:p>
            <a:pPr marL="567214" lvl="1" indent="-214789">
              <a:spcBef>
                <a:spcPts val="356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spc="-8" dirty="0">
                <a:latin typeface="Calibri"/>
                <a:cs typeface="Calibri"/>
              </a:rPr>
              <a:t>Recording </a:t>
            </a:r>
            <a:r>
              <a:rPr sz="1500" dirty="0">
                <a:latin typeface="Calibri"/>
                <a:cs typeface="Calibri"/>
              </a:rPr>
              <a:t>and </a:t>
            </a:r>
            <a:r>
              <a:rPr sz="1500" spc="-4" dirty="0">
                <a:latin typeface="Calibri"/>
                <a:cs typeface="Calibri"/>
              </a:rPr>
              <a:t>reporting</a:t>
            </a:r>
            <a:r>
              <a:rPr sz="1500" spc="-53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mechanism</a:t>
            </a:r>
          </a:p>
          <a:p>
            <a:pPr marL="567214" lvl="1" indent="-214789">
              <a:spcBef>
                <a:spcPts val="356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dirty="0">
                <a:latin typeface="Calibri"/>
                <a:cs typeface="Calibri"/>
              </a:rPr>
              <a:t>Social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mobilization</a:t>
            </a:r>
            <a:endParaRPr sz="1500" dirty="0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Font typeface="Arial"/>
              <a:buChar char="–"/>
            </a:pPr>
            <a:endParaRPr sz="2175" dirty="0">
              <a:latin typeface="Times New Roman"/>
              <a:cs typeface="Times New Roman"/>
            </a:endParaRPr>
          </a:p>
          <a:p>
            <a:pPr marL="266700" indent="-257175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500" spc="-4" dirty="0">
                <a:latin typeface="Calibri"/>
                <a:cs typeface="Calibri"/>
              </a:rPr>
              <a:t>Pilot </a:t>
            </a:r>
            <a:r>
              <a:rPr sz="1500" spc="-8" dirty="0">
                <a:latin typeface="Calibri"/>
                <a:cs typeface="Calibri"/>
              </a:rPr>
              <a:t>intervention </a:t>
            </a:r>
            <a:r>
              <a:rPr sz="1500" spc="-4" dirty="0">
                <a:latin typeface="Calibri"/>
                <a:cs typeface="Calibri"/>
              </a:rPr>
              <a:t>being </a:t>
            </a:r>
            <a:r>
              <a:rPr sz="1500" dirty="0">
                <a:latin typeface="Calibri"/>
                <a:cs typeface="Calibri"/>
              </a:rPr>
              <a:t>done </a:t>
            </a:r>
            <a:r>
              <a:rPr sz="1500" spc="-4" dirty="0">
                <a:latin typeface="Calibri"/>
                <a:cs typeface="Calibri"/>
              </a:rPr>
              <a:t>in </a:t>
            </a:r>
            <a:r>
              <a:rPr sz="1500" dirty="0">
                <a:latin typeface="Calibri"/>
                <a:cs typeface="Calibri"/>
              </a:rPr>
              <a:t>16 cities </a:t>
            </a:r>
            <a:r>
              <a:rPr sz="1500" spc="-11" dirty="0">
                <a:latin typeface="Calibri"/>
                <a:cs typeface="Calibri"/>
              </a:rPr>
              <a:t>to create </a:t>
            </a:r>
            <a:r>
              <a:rPr sz="1500" spc="-4" dirty="0">
                <a:latin typeface="Calibri"/>
                <a:cs typeface="Calibri"/>
              </a:rPr>
              <a:t>replicable</a:t>
            </a:r>
            <a:r>
              <a:rPr sz="1500" spc="113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model</a:t>
            </a:r>
          </a:p>
          <a:p>
            <a:pPr marL="567214" lvl="1" indent="-214789">
              <a:spcBef>
                <a:spcPts val="360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dirty="0">
                <a:latin typeface="Calibri"/>
                <a:cs typeface="Calibri"/>
              </a:rPr>
              <a:t>WHO </a:t>
            </a:r>
            <a:r>
              <a:rPr sz="1500" spc="-4" dirty="0">
                <a:latin typeface="Calibri"/>
                <a:cs typeface="Calibri"/>
              </a:rPr>
              <a:t>focussing on </a:t>
            </a:r>
            <a:r>
              <a:rPr sz="1500" dirty="0">
                <a:latin typeface="Calibri"/>
                <a:cs typeface="Calibri"/>
              </a:rPr>
              <a:t>14</a:t>
            </a:r>
            <a:r>
              <a:rPr sz="1500" spc="-8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cities</a:t>
            </a:r>
          </a:p>
          <a:p>
            <a:pPr marL="567214" lvl="1" indent="-214789">
              <a:spcBef>
                <a:spcPts val="360"/>
              </a:spcBef>
              <a:buFont typeface="Arial"/>
              <a:buChar char="–"/>
              <a:tabLst>
                <a:tab pos="567214" algn="l"/>
                <a:tab pos="567690" algn="l"/>
              </a:tabLst>
            </a:pPr>
            <a:r>
              <a:rPr sz="1500" spc="-4" dirty="0">
                <a:latin typeface="Calibri"/>
                <a:cs typeface="Calibri"/>
              </a:rPr>
              <a:t>ITSU </a:t>
            </a:r>
            <a:r>
              <a:rPr sz="1500" dirty="0">
                <a:latin typeface="Calibri"/>
                <a:cs typeface="Calibri"/>
              </a:rPr>
              <a:t>in 2 cities </a:t>
            </a:r>
            <a:r>
              <a:rPr sz="1500" spc="-4" dirty="0">
                <a:latin typeface="Calibri"/>
                <a:cs typeface="Calibri"/>
              </a:rPr>
              <a:t>(Jabalpur </a:t>
            </a:r>
            <a:r>
              <a:rPr sz="1500" dirty="0">
                <a:latin typeface="Calibri"/>
                <a:cs typeface="Calibri"/>
              </a:rPr>
              <a:t>and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Rajkot)</a:t>
            </a:r>
            <a:endParaRPr sz="1500" dirty="0">
              <a:latin typeface="Calibri"/>
              <a:cs typeface="Calibri"/>
            </a:endParaRPr>
          </a:p>
          <a:p>
            <a:pPr lvl="1">
              <a:spcBef>
                <a:spcPts val="19"/>
              </a:spcBef>
              <a:buFont typeface="Arial"/>
              <a:buChar char="–"/>
            </a:pPr>
            <a:endParaRPr sz="2175" dirty="0">
              <a:latin typeface="Times New Roman"/>
              <a:cs typeface="Times New Roman"/>
            </a:endParaRPr>
          </a:p>
          <a:p>
            <a:pPr marL="266700" indent="-257175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lang="en-US" sz="1500" spc="-4" dirty="0">
                <a:latin typeface="Calibri"/>
                <a:cs typeface="Calibri"/>
              </a:rPr>
              <a:t>U</a:t>
            </a:r>
            <a:r>
              <a:rPr sz="1500" spc="-4" dirty="0">
                <a:latin typeface="Calibri"/>
                <a:cs typeface="Calibri"/>
              </a:rPr>
              <a:t>rban immunization specific dashboard </a:t>
            </a:r>
            <a:r>
              <a:rPr sz="1500" spc="-11" dirty="0">
                <a:latin typeface="Calibri"/>
                <a:cs typeface="Calibri"/>
              </a:rPr>
              <a:t>to </a:t>
            </a:r>
            <a:r>
              <a:rPr sz="1500" spc="-4" dirty="0">
                <a:latin typeface="Calibri"/>
                <a:cs typeface="Calibri"/>
              </a:rPr>
              <a:t>identify </a:t>
            </a:r>
            <a:r>
              <a:rPr sz="1500" spc="-8" dirty="0">
                <a:latin typeface="Calibri"/>
                <a:cs typeface="Calibri"/>
              </a:rPr>
              <a:t>gaps </a:t>
            </a:r>
            <a:r>
              <a:rPr sz="1500" spc="-11" dirty="0">
                <a:latin typeface="Calibri"/>
                <a:cs typeface="Calibri"/>
              </a:rPr>
              <a:t>for </a:t>
            </a:r>
            <a:r>
              <a:rPr sz="1500" spc="-8" dirty="0">
                <a:latin typeface="Calibri"/>
                <a:cs typeface="Calibri"/>
              </a:rPr>
              <a:t>corrective</a:t>
            </a:r>
            <a:r>
              <a:rPr sz="1500" spc="86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measures</a:t>
            </a:r>
            <a:endParaRPr sz="1500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1613" dirty="0">
              <a:latin typeface="Times New Roman"/>
              <a:cs typeface="Times New Roman"/>
            </a:endParaRPr>
          </a:p>
          <a:p>
            <a:pPr marL="266700" indent="-257175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lang="en-US" sz="1500" spc="-4" dirty="0">
                <a:latin typeface="Calibri"/>
                <a:cs typeface="Calibri"/>
              </a:rPr>
              <a:t>S</a:t>
            </a:r>
            <a:r>
              <a:rPr sz="1500" spc="-4" dirty="0">
                <a:latin typeface="Calibri"/>
                <a:cs typeface="Calibri"/>
              </a:rPr>
              <a:t>pecial communication </a:t>
            </a:r>
            <a:r>
              <a:rPr sz="1500" spc="-11" dirty="0">
                <a:latin typeface="Calibri"/>
                <a:cs typeface="Calibri"/>
              </a:rPr>
              <a:t>strategies for </a:t>
            </a:r>
            <a:r>
              <a:rPr sz="1500" spc="-8" dirty="0">
                <a:latin typeface="Calibri"/>
                <a:cs typeface="Calibri"/>
              </a:rPr>
              <a:t>IEC </a:t>
            </a:r>
            <a:r>
              <a:rPr sz="1500" dirty="0">
                <a:latin typeface="Calibri"/>
                <a:cs typeface="Calibri"/>
              </a:rPr>
              <a:t>in </a:t>
            </a:r>
            <a:r>
              <a:rPr sz="1500" spc="-4" dirty="0">
                <a:latin typeface="Calibri"/>
                <a:cs typeface="Calibri"/>
              </a:rPr>
              <a:t>urban</a:t>
            </a:r>
            <a:r>
              <a:rPr sz="1500" spc="26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areas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6075" y="1160481"/>
            <a:ext cx="4951571" cy="3739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/>
            <a:r>
              <a:rPr sz="2700" b="1" spc="-8" dirty="0">
                <a:solidFill>
                  <a:srgbClr val="990099"/>
                </a:solidFill>
              </a:rPr>
              <a:t>Strengthening Tribal Immunization</a:t>
            </a:r>
          </a:p>
        </p:txBody>
      </p:sp>
      <p:sp>
        <p:nvSpPr>
          <p:cNvPr id="3" name="object 3"/>
          <p:cNvSpPr/>
          <p:nvPr/>
        </p:nvSpPr>
        <p:spPr>
          <a:xfrm>
            <a:off x="387478" y="1648192"/>
            <a:ext cx="3035339" cy="3879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3971925" y="1648207"/>
            <a:ext cx="4759643" cy="2962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9050" rIns="0" bIns="0" rtlCol="0">
            <a:spAutoFit/>
          </a:bodyPr>
          <a:lstStyle/>
          <a:p>
            <a:pPr marL="69533">
              <a:spcBef>
                <a:spcPts val="150"/>
              </a:spcBef>
            </a:pPr>
            <a:r>
              <a:rPr b="1" spc="-11" dirty="0">
                <a:latin typeface="Calibri"/>
                <a:cs typeface="Calibri"/>
              </a:rPr>
              <a:t>Letter </a:t>
            </a:r>
            <a:r>
              <a:rPr b="1" dirty="0">
                <a:latin typeface="Calibri"/>
                <a:cs typeface="Calibri"/>
              </a:rPr>
              <a:t>issued on </a:t>
            </a:r>
            <a:r>
              <a:rPr b="1" spc="-11" dirty="0">
                <a:latin typeface="Calibri"/>
                <a:cs typeface="Calibri"/>
              </a:rPr>
              <a:t>3</a:t>
            </a:r>
            <a:r>
              <a:rPr b="1" spc="-17" baseline="24305" dirty="0">
                <a:latin typeface="Calibri"/>
                <a:cs typeface="Calibri"/>
              </a:rPr>
              <a:t>rd  </a:t>
            </a:r>
            <a:r>
              <a:rPr b="1" spc="-4" dirty="0">
                <a:latin typeface="Calibri"/>
                <a:cs typeface="Calibri"/>
              </a:rPr>
              <a:t>June</a:t>
            </a:r>
            <a:r>
              <a:rPr b="1" spc="-146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2019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98214" y="2111120"/>
            <a:ext cx="4733449" cy="3301365"/>
          </a:xfrm>
          <a:custGeom>
            <a:avLst/>
            <a:gdLst/>
            <a:ahLst/>
            <a:cxnLst/>
            <a:rect l="l" t="t" r="r" b="b"/>
            <a:pathLst>
              <a:path w="6311265" h="4401820">
                <a:moveTo>
                  <a:pt x="0" y="4401312"/>
                </a:moveTo>
                <a:lnTo>
                  <a:pt x="6310884" y="4401312"/>
                </a:lnTo>
                <a:lnTo>
                  <a:pt x="6310884" y="0"/>
                </a:lnTo>
                <a:lnTo>
                  <a:pt x="0" y="0"/>
                </a:lnTo>
                <a:lnTo>
                  <a:pt x="0" y="4401312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4058221" y="2133219"/>
            <a:ext cx="4615339" cy="3254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7620" indent="-257175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500" spc="-8" dirty="0">
                <a:latin typeface="Calibri"/>
                <a:cs typeface="Calibri"/>
              </a:rPr>
              <a:t>States </a:t>
            </a:r>
            <a:r>
              <a:rPr sz="1500" dirty="0">
                <a:latin typeface="Calibri"/>
                <a:cs typeface="Calibri"/>
              </a:rPr>
              <a:t>with tribal </a:t>
            </a:r>
            <a:r>
              <a:rPr sz="1500" spc="-4" dirty="0">
                <a:latin typeface="Calibri"/>
                <a:cs typeface="Calibri"/>
              </a:rPr>
              <a:t>population </a:t>
            </a:r>
            <a:r>
              <a:rPr sz="1500" spc="-11" dirty="0">
                <a:latin typeface="Calibri"/>
                <a:cs typeface="Calibri"/>
              </a:rPr>
              <a:t>to </a:t>
            </a:r>
            <a:r>
              <a:rPr sz="1500" spc="-8" dirty="0">
                <a:latin typeface="Calibri"/>
                <a:cs typeface="Calibri"/>
              </a:rPr>
              <a:t>develop strategies </a:t>
            </a:r>
            <a:r>
              <a:rPr sz="1500" spc="-19" dirty="0">
                <a:latin typeface="Calibri"/>
                <a:cs typeface="Calibri"/>
              </a:rPr>
              <a:t>to  </a:t>
            </a:r>
            <a:r>
              <a:rPr sz="1500" spc="-8" dirty="0">
                <a:latin typeface="Calibri"/>
                <a:cs typeface="Calibri"/>
              </a:rPr>
              <a:t>strengthen </a:t>
            </a:r>
            <a:r>
              <a:rPr sz="1500" spc="-4" dirty="0">
                <a:latin typeface="Calibri"/>
                <a:cs typeface="Calibri"/>
              </a:rPr>
              <a:t>immunization </a:t>
            </a:r>
            <a:r>
              <a:rPr sz="1500" spc="-11" dirty="0">
                <a:latin typeface="Calibri"/>
                <a:cs typeface="Calibri"/>
              </a:rPr>
              <a:t>coverage </a:t>
            </a:r>
            <a:r>
              <a:rPr sz="1500" spc="-4" dirty="0">
                <a:latin typeface="Calibri"/>
                <a:cs typeface="Calibri"/>
              </a:rPr>
              <a:t>in tribal</a:t>
            </a:r>
            <a:r>
              <a:rPr sz="1500" spc="3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population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1538">
              <a:latin typeface="Times New Roman"/>
              <a:cs typeface="Times New Roman"/>
            </a:endParaRPr>
          </a:p>
          <a:p>
            <a:pPr marL="266700" marR="3810" indent="-257175">
              <a:buFont typeface="Arial"/>
              <a:buChar char="•"/>
              <a:tabLst>
                <a:tab pos="266224" algn="l"/>
                <a:tab pos="266700" algn="l"/>
                <a:tab pos="1139666" algn="l"/>
                <a:tab pos="2112645" algn="l"/>
                <a:tab pos="2674144" algn="l"/>
                <a:tab pos="3415665" algn="l"/>
                <a:tab pos="4313396" algn="l"/>
              </a:tabLst>
            </a:pPr>
            <a:r>
              <a:rPr sz="1500" dirty="0">
                <a:latin typeface="Calibri"/>
                <a:cs typeface="Calibri"/>
              </a:rPr>
              <a:t>G</a:t>
            </a:r>
            <a:r>
              <a:rPr sz="1500" spc="-8" dirty="0">
                <a:latin typeface="Calibri"/>
                <a:cs typeface="Calibri"/>
              </a:rPr>
              <a:t>e</a:t>
            </a:r>
            <a:r>
              <a:rPr sz="1500" spc="-4" dirty="0">
                <a:latin typeface="Calibri"/>
                <a:cs typeface="Calibri"/>
              </a:rPr>
              <a:t>ne</a:t>
            </a:r>
            <a:r>
              <a:rPr sz="1500" spc="-30" dirty="0">
                <a:latin typeface="Calibri"/>
                <a:cs typeface="Calibri"/>
              </a:rPr>
              <a:t>r</a:t>
            </a:r>
            <a:r>
              <a:rPr sz="1500" spc="-19" dirty="0">
                <a:latin typeface="Calibri"/>
                <a:cs typeface="Calibri"/>
              </a:rPr>
              <a:t>a</a:t>
            </a:r>
            <a:r>
              <a:rPr sz="1500" spc="-11" dirty="0">
                <a:latin typeface="Calibri"/>
                <a:cs typeface="Calibri"/>
              </a:rPr>
              <a:t>t</a:t>
            </a:r>
            <a:r>
              <a:rPr sz="1500" dirty="0">
                <a:latin typeface="Calibri"/>
                <a:cs typeface="Calibri"/>
              </a:rPr>
              <a:t>e	</a:t>
            </a:r>
            <a:r>
              <a:rPr sz="1500" spc="-11" dirty="0">
                <a:latin typeface="Calibri"/>
                <a:cs typeface="Calibri"/>
              </a:rPr>
              <a:t>a</a:t>
            </a:r>
            <a:r>
              <a:rPr sz="1500" spc="-23" dirty="0">
                <a:latin typeface="Calibri"/>
                <a:cs typeface="Calibri"/>
              </a:rPr>
              <a:t>w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23" dirty="0">
                <a:latin typeface="Calibri"/>
                <a:cs typeface="Calibri"/>
              </a:rPr>
              <a:t>r</a:t>
            </a:r>
            <a:r>
              <a:rPr sz="1500" dirty="0">
                <a:latin typeface="Calibri"/>
                <a:cs typeface="Calibri"/>
              </a:rPr>
              <a:t>eness	</a:t>
            </a:r>
            <a:r>
              <a:rPr sz="1500" spc="-4" dirty="0">
                <a:latin typeface="Calibri"/>
                <a:cs typeface="Calibri"/>
              </a:rPr>
              <a:t>usin</a:t>
            </a:r>
            <a:r>
              <a:rPr sz="1500" dirty="0">
                <a:latin typeface="Calibri"/>
                <a:cs typeface="Calibri"/>
              </a:rPr>
              <a:t>g	</a:t>
            </a:r>
            <a:r>
              <a:rPr sz="1500" spc="-30" dirty="0">
                <a:latin typeface="Calibri"/>
                <a:cs typeface="Calibri"/>
              </a:rPr>
              <a:t>e</a:t>
            </a:r>
            <a:r>
              <a:rPr sz="1500" spc="-4" dirty="0">
                <a:latin typeface="Calibri"/>
                <a:cs typeface="Calibri"/>
              </a:rPr>
              <a:t>x</a:t>
            </a:r>
            <a:r>
              <a:rPr sz="1500" spc="-8" dirty="0">
                <a:latin typeface="Calibri"/>
                <a:cs typeface="Calibri"/>
              </a:rPr>
              <a:t>i</a:t>
            </a:r>
            <a:r>
              <a:rPr sz="1500" spc="-23" dirty="0">
                <a:latin typeface="Calibri"/>
                <a:cs typeface="Calibri"/>
              </a:rPr>
              <a:t>s</a:t>
            </a:r>
            <a:r>
              <a:rPr sz="1500" spc="8" dirty="0">
                <a:latin typeface="Calibri"/>
                <a:cs typeface="Calibri"/>
              </a:rPr>
              <a:t>t</a:t>
            </a:r>
            <a:r>
              <a:rPr sz="1500" dirty="0">
                <a:latin typeface="Calibri"/>
                <a:cs typeface="Calibri"/>
              </a:rPr>
              <a:t>ing	t</a:t>
            </a:r>
            <a:r>
              <a:rPr sz="1500" spc="-30" dirty="0">
                <a:latin typeface="Calibri"/>
                <a:cs typeface="Calibri"/>
              </a:rPr>
              <a:t>r</a:t>
            </a:r>
            <a:r>
              <a:rPr sz="1500" spc="-11" dirty="0">
                <a:latin typeface="Calibri"/>
                <a:cs typeface="Calibri"/>
              </a:rPr>
              <a:t>a</a:t>
            </a:r>
            <a:r>
              <a:rPr sz="1500" spc="-4" dirty="0">
                <a:latin typeface="Calibri"/>
                <a:cs typeface="Calibri"/>
              </a:rPr>
              <a:t>dition</a:t>
            </a:r>
            <a:r>
              <a:rPr sz="1500" dirty="0">
                <a:latin typeface="Calibri"/>
                <a:cs typeface="Calibri"/>
              </a:rPr>
              <a:t>s	and  </a:t>
            </a:r>
            <a:r>
              <a:rPr sz="1500" spc="-8" dirty="0">
                <a:latin typeface="Calibri"/>
                <a:cs typeface="Calibri"/>
              </a:rPr>
              <a:t>customs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1538">
              <a:latin typeface="Times New Roman"/>
              <a:cs typeface="Times New Roman"/>
            </a:endParaRPr>
          </a:p>
          <a:p>
            <a:pPr marL="266700" marR="3810" indent="-257175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500" dirty="0">
                <a:latin typeface="Calibri"/>
                <a:cs typeface="Calibri"/>
              </a:rPr>
              <a:t>Special </a:t>
            </a:r>
            <a:r>
              <a:rPr sz="1500" spc="-8" dirty="0">
                <a:latin typeface="Calibri"/>
                <a:cs typeface="Calibri"/>
              </a:rPr>
              <a:t>strategies </a:t>
            </a:r>
            <a:r>
              <a:rPr sz="1500" dirty="0">
                <a:latin typeface="Calibri"/>
                <a:cs typeface="Calibri"/>
              </a:rPr>
              <a:t>and </a:t>
            </a:r>
            <a:r>
              <a:rPr sz="1500" spc="-11" dirty="0">
                <a:latin typeface="Calibri"/>
                <a:cs typeface="Calibri"/>
              </a:rPr>
              <a:t>effective </a:t>
            </a:r>
            <a:r>
              <a:rPr sz="1500" spc="-4" dirty="0">
                <a:latin typeface="Calibri"/>
                <a:cs typeface="Calibri"/>
              </a:rPr>
              <a:t>interventions </a:t>
            </a:r>
            <a:r>
              <a:rPr sz="1500" spc="-11" dirty="0">
                <a:latin typeface="Calibri"/>
                <a:cs typeface="Calibri"/>
              </a:rPr>
              <a:t>may </a:t>
            </a:r>
            <a:r>
              <a:rPr sz="1500" dirty="0">
                <a:latin typeface="Calibri"/>
                <a:cs typeface="Calibri"/>
              </a:rPr>
              <a:t>be  </a:t>
            </a:r>
            <a:r>
              <a:rPr sz="1500" spc="-4" dirty="0">
                <a:latin typeface="Calibri"/>
                <a:cs typeface="Calibri"/>
              </a:rPr>
              <a:t>funded </a:t>
            </a:r>
            <a:r>
              <a:rPr sz="1500" dirty="0">
                <a:latin typeface="Calibri"/>
                <a:cs typeface="Calibri"/>
              </a:rPr>
              <a:t>under </a:t>
            </a:r>
            <a:r>
              <a:rPr sz="1500" spc="-4" dirty="0">
                <a:latin typeface="Calibri"/>
                <a:cs typeface="Calibri"/>
              </a:rPr>
              <a:t>upcoming</a:t>
            </a:r>
            <a:r>
              <a:rPr sz="1500" spc="-64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PIPs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4"/>
              </a:spcBef>
              <a:buFont typeface="Arial"/>
              <a:buChar char="•"/>
            </a:pPr>
            <a:endParaRPr sz="1538">
              <a:latin typeface="Times New Roman"/>
              <a:cs typeface="Times New Roman"/>
            </a:endParaRPr>
          </a:p>
          <a:p>
            <a:pPr marL="266700" marR="4763" indent="-257175">
              <a:buFont typeface="Arial"/>
              <a:buChar char="•"/>
              <a:tabLst>
                <a:tab pos="266224" algn="l"/>
                <a:tab pos="266700" algn="l"/>
                <a:tab pos="538639" algn="l"/>
                <a:tab pos="1647349" algn="l"/>
                <a:tab pos="2115026" algn="l"/>
                <a:tab pos="2880836" algn="l"/>
                <a:tab pos="3163253" algn="l"/>
                <a:tab pos="3714274" algn="l"/>
                <a:tab pos="4311968" algn="l"/>
              </a:tabLst>
            </a:pPr>
            <a:r>
              <a:rPr sz="1500" spc="-4" dirty="0">
                <a:latin typeface="Calibri"/>
                <a:cs typeface="Calibri"/>
              </a:rPr>
              <a:t>I</a:t>
            </a:r>
            <a:r>
              <a:rPr sz="1500" dirty="0">
                <a:latin typeface="Calibri"/>
                <a:cs typeface="Calibri"/>
              </a:rPr>
              <a:t>n	</a:t>
            </a:r>
            <a:r>
              <a:rPr sz="1500" spc="-15" dirty="0">
                <a:latin typeface="Calibri"/>
                <a:cs typeface="Calibri"/>
              </a:rPr>
              <a:t>c</a:t>
            </a:r>
            <a:r>
              <a:rPr sz="1500" spc="-4" dirty="0">
                <a:latin typeface="Calibri"/>
                <a:cs typeface="Calibri"/>
              </a:rPr>
              <a:t>oo</a:t>
            </a:r>
            <a:r>
              <a:rPr sz="1500" spc="-30" dirty="0">
                <a:latin typeface="Calibri"/>
                <a:cs typeface="Calibri"/>
              </a:rPr>
              <a:t>r</a:t>
            </a:r>
            <a:r>
              <a:rPr sz="1500" spc="-4" dirty="0">
                <a:latin typeface="Calibri"/>
                <a:cs typeface="Calibri"/>
              </a:rPr>
              <a:t>din</a:t>
            </a:r>
            <a:r>
              <a:rPr sz="1500" spc="-15" dirty="0">
                <a:latin typeface="Calibri"/>
                <a:cs typeface="Calibri"/>
              </a:rPr>
              <a:t>a</a:t>
            </a:r>
            <a:r>
              <a:rPr sz="1500" dirty="0">
                <a:latin typeface="Calibri"/>
                <a:cs typeface="Calibri"/>
              </a:rPr>
              <a:t>tion	w</a:t>
            </a:r>
            <a:r>
              <a:rPr sz="1500" spc="-8" dirty="0">
                <a:latin typeface="Calibri"/>
                <a:cs typeface="Calibri"/>
              </a:rPr>
              <a:t>i</a:t>
            </a:r>
            <a:r>
              <a:rPr sz="1500" dirty="0">
                <a:latin typeface="Calibri"/>
                <a:cs typeface="Calibri"/>
              </a:rPr>
              <a:t>th	Mini</a:t>
            </a:r>
            <a:r>
              <a:rPr sz="1500" spc="-15" dirty="0">
                <a:latin typeface="Calibri"/>
                <a:cs typeface="Calibri"/>
              </a:rPr>
              <a:t>s</a:t>
            </a:r>
            <a:r>
              <a:rPr sz="1500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r</a:t>
            </a:r>
            <a:r>
              <a:rPr sz="1500" dirty="0">
                <a:latin typeface="Calibri"/>
                <a:cs typeface="Calibri"/>
              </a:rPr>
              <a:t>y	</a:t>
            </a:r>
            <a:r>
              <a:rPr sz="1500" spc="-4" dirty="0">
                <a:latin typeface="Calibri"/>
                <a:cs typeface="Calibri"/>
              </a:rPr>
              <a:t>o</a:t>
            </a:r>
            <a:r>
              <a:rPr sz="1500" dirty="0">
                <a:latin typeface="Calibri"/>
                <a:cs typeface="Calibri"/>
              </a:rPr>
              <a:t>f	</a:t>
            </a:r>
            <a:r>
              <a:rPr sz="1500" spc="-94" dirty="0">
                <a:latin typeface="Calibri"/>
                <a:cs typeface="Calibri"/>
              </a:rPr>
              <a:t>T</a:t>
            </a:r>
            <a:r>
              <a:rPr sz="1500" dirty="0">
                <a:latin typeface="Calibri"/>
                <a:cs typeface="Calibri"/>
              </a:rPr>
              <a:t>r</a:t>
            </a:r>
            <a:r>
              <a:rPr sz="1500" spc="-8" dirty="0">
                <a:latin typeface="Calibri"/>
                <a:cs typeface="Calibri"/>
              </a:rPr>
              <a:t>i</a:t>
            </a:r>
            <a:r>
              <a:rPr sz="1500" spc="-4" dirty="0">
                <a:latin typeface="Calibri"/>
                <a:cs typeface="Calibri"/>
              </a:rPr>
              <a:t>ba</a:t>
            </a:r>
            <a:r>
              <a:rPr sz="1500" dirty="0">
                <a:latin typeface="Calibri"/>
                <a:cs typeface="Calibri"/>
              </a:rPr>
              <a:t>l	</a:t>
            </a:r>
            <a:r>
              <a:rPr sz="1500" spc="-11" dirty="0">
                <a:latin typeface="Calibri"/>
                <a:cs typeface="Calibri"/>
              </a:rPr>
              <a:t>a</a:t>
            </a:r>
            <a:r>
              <a:rPr sz="1500" spc="-19" dirty="0">
                <a:latin typeface="Calibri"/>
                <a:cs typeface="Calibri"/>
              </a:rPr>
              <a:t>f</a:t>
            </a:r>
            <a:r>
              <a:rPr sz="1500" spc="-30" dirty="0">
                <a:latin typeface="Calibri"/>
                <a:cs typeface="Calibri"/>
              </a:rPr>
              <a:t>f</a:t>
            </a:r>
            <a:r>
              <a:rPr sz="1500" dirty="0">
                <a:latin typeface="Calibri"/>
                <a:cs typeface="Calibri"/>
              </a:rPr>
              <a:t>ai</a:t>
            </a:r>
            <a:r>
              <a:rPr sz="1500" spc="-34" dirty="0">
                <a:latin typeface="Calibri"/>
                <a:cs typeface="Calibri"/>
              </a:rPr>
              <a:t>r</a:t>
            </a:r>
            <a:r>
              <a:rPr sz="1500" dirty="0">
                <a:latin typeface="Calibri"/>
                <a:cs typeface="Calibri"/>
              </a:rPr>
              <a:t>s	and  UNICEF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1538">
              <a:latin typeface="Times New Roman"/>
              <a:cs typeface="Times New Roman"/>
            </a:endParaRPr>
          </a:p>
          <a:p>
            <a:pPr marL="266700" indent="-257175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500" spc="-4" dirty="0">
                <a:latin typeface="Calibri"/>
                <a:cs typeface="Calibri"/>
              </a:rPr>
              <a:t>These  </a:t>
            </a:r>
            <a:r>
              <a:rPr sz="1500" spc="-8" dirty="0">
                <a:latin typeface="Calibri"/>
                <a:cs typeface="Calibri"/>
              </a:rPr>
              <a:t>strategies  </a:t>
            </a:r>
            <a:r>
              <a:rPr sz="1500" spc="-11" dirty="0">
                <a:latin typeface="Calibri"/>
                <a:cs typeface="Calibri"/>
              </a:rPr>
              <a:t>may  </a:t>
            </a:r>
            <a:r>
              <a:rPr sz="1500" dirty="0">
                <a:latin typeface="Calibri"/>
                <a:cs typeface="Calibri"/>
              </a:rPr>
              <a:t>be  </a:t>
            </a:r>
            <a:r>
              <a:rPr sz="1500" spc="-4" dirty="0">
                <a:latin typeface="Calibri"/>
                <a:cs typeface="Calibri"/>
              </a:rPr>
              <a:t>used  </a:t>
            </a:r>
            <a:r>
              <a:rPr sz="1500" spc="-8" dirty="0">
                <a:latin typeface="Calibri"/>
                <a:cs typeface="Calibri"/>
              </a:rPr>
              <a:t>to  </a:t>
            </a:r>
            <a:r>
              <a:rPr sz="1500" spc="-4" dirty="0">
                <a:latin typeface="Calibri"/>
                <a:cs typeface="Calibri"/>
              </a:rPr>
              <a:t>deliver  other</a:t>
            </a:r>
            <a:r>
              <a:rPr sz="1500" spc="9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public</a:t>
            </a:r>
            <a:endParaRPr sz="1500">
              <a:latin typeface="Calibri"/>
              <a:cs typeface="Calibri"/>
            </a:endParaRPr>
          </a:p>
          <a:p>
            <a:pPr marL="266700"/>
            <a:r>
              <a:rPr sz="1500" spc="-4" dirty="0">
                <a:latin typeface="Calibri"/>
                <a:cs typeface="Calibri"/>
              </a:rPr>
              <a:t>health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programmes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32CC642-F91D-4FAD-AA27-B8622EF74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b="9200"/>
          <a:stretch/>
        </p:blipFill>
        <p:spPr>
          <a:xfrm>
            <a:off x="0" y="857251"/>
            <a:ext cx="9144000" cy="5143500"/>
          </a:xfrm>
          <a:prstGeom prst="rect">
            <a:avLst/>
          </a:prstGeom>
          <a:effectLst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C715517-E211-43CE-B6CA-D3820443941A}"/>
              </a:ext>
            </a:extLst>
          </p:cNvPr>
          <p:cNvSpPr/>
          <p:nvPr/>
        </p:nvSpPr>
        <p:spPr>
          <a:xfrm>
            <a:off x="915964" y="3471208"/>
            <a:ext cx="876233" cy="879174"/>
          </a:xfrm>
          <a:custGeom>
            <a:avLst/>
            <a:gdLst>
              <a:gd name="connsiteX0" fmla="*/ 695131 w 1390262"/>
              <a:gd name="connsiteY0" fmla="*/ 0 h 1394928"/>
              <a:gd name="connsiteX1" fmla="*/ 1390262 w 1390262"/>
              <a:gd name="connsiteY1" fmla="*/ 697464 h 1394928"/>
              <a:gd name="connsiteX2" fmla="*/ 695131 w 1390262"/>
              <a:gd name="connsiteY2" fmla="*/ 1394928 h 1394928"/>
              <a:gd name="connsiteX3" fmla="*/ 0 w 1390262"/>
              <a:gd name="connsiteY3" fmla="*/ 697464 h 1394928"/>
              <a:gd name="connsiteX4" fmla="*/ 695131 w 1390262"/>
              <a:gd name="connsiteY4" fmla="*/ 0 h 1394928"/>
              <a:gd name="connsiteX5" fmla="*/ 695130 w 1390262"/>
              <a:gd name="connsiteY5" fmla="*/ 207542 h 1394928"/>
              <a:gd name="connsiteX6" fmla="*/ 206848 w 1390262"/>
              <a:gd name="connsiteY6" fmla="*/ 697463 h 1394928"/>
              <a:gd name="connsiteX7" fmla="*/ 695130 w 1390262"/>
              <a:gd name="connsiteY7" fmla="*/ 1187384 h 1394928"/>
              <a:gd name="connsiteX8" fmla="*/ 1183412 w 1390262"/>
              <a:gd name="connsiteY8" fmla="*/ 697463 h 1394928"/>
              <a:gd name="connsiteX9" fmla="*/ 695130 w 1390262"/>
              <a:gd name="connsiteY9" fmla="*/ 207542 h 139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0262" h="1394928">
                <a:moveTo>
                  <a:pt x="695131" y="0"/>
                </a:moveTo>
                <a:cubicBezTo>
                  <a:pt x="1079041" y="0"/>
                  <a:pt x="1390262" y="312265"/>
                  <a:pt x="1390262" y="697464"/>
                </a:cubicBezTo>
                <a:cubicBezTo>
                  <a:pt x="1390262" y="1082663"/>
                  <a:pt x="1079041" y="1394928"/>
                  <a:pt x="695131" y="1394928"/>
                </a:cubicBezTo>
                <a:cubicBezTo>
                  <a:pt x="311221" y="1394928"/>
                  <a:pt x="0" y="1082663"/>
                  <a:pt x="0" y="697464"/>
                </a:cubicBezTo>
                <a:cubicBezTo>
                  <a:pt x="0" y="312265"/>
                  <a:pt x="311221" y="0"/>
                  <a:pt x="695131" y="0"/>
                </a:cubicBezTo>
                <a:close/>
                <a:moveTo>
                  <a:pt x="695130" y="207542"/>
                </a:moveTo>
                <a:cubicBezTo>
                  <a:pt x="425459" y="207542"/>
                  <a:pt x="206848" y="426887"/>
                  <a:pt x="206848" y="697463"/>
                </a:cubicBezTo>
                <a:cubicBezTo>
                  <a:pt x="206848" y="968039"/>
                  <a:pt x="425459" y="1187384"/>
                  <a:pt x="695130" y="1187384"/>
                </a:cubicBezTo>
                <a:cubicBezTo>
                  <a:pt x="964801" y="1187384"/>
                  <a:pt x="1183412" y="968039"/>
                  <a:pt x="1183412" y="697463"/>
                </a:cubicBezTo>
                <a:cubicBezTo>
                  <a:pt x="1183412" y="426887"/>
                  <a:pt x="964801" y="207542"/>
                  <a:pt x="695130" y="20754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4F1183-65E9-4AC8-8EDC-1CFB62B1DA38}"/>
              </a:ext>
            </a:extLst>
          </p:cNvPr>
          <p:cNvSpPr/>
          <p:nvPr/>
        </p:nvSpPr>
        <p:spPr>
          <a:xfrm>
            <a:off x="1094014" y="1485900"/>
            <a:ext cx="1693508" cy="1693508"/>
          </a:xfrm>
          <a:prstGeom prst="ellipse">
            <a:avLst/>
          </a:prstGeom>
          <a:solidFill>
            <a:srgbClr val="9D1DA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72953A-7E0D-4F6E-8F4A-69FDB922375F}"/>
              </a:ext>
            </a:extLst>
          </p:cNvPr>
          <p:cNvGrpSpPr/>
          <p:nvPr/>
        </p:nvGrpSpPr>
        <p:grpSpPr>
          <a:xfrm>
            <a:off x="1243181" y="2075002"/>
            <a:ext cx="8001000" cy="582809"/>
            <a:chOff x="3188558" y="3706080"/>
            <a:chExt cx="9225160" cy="77707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B67B78-A2DC-45FB-A22F-A6810026B64E}"/>
                </a:ext>
              </a:extLst>
            </p:cNvPr>
            <p:cNvSpPr/>
            <p:nvPr/>
          </p:nvSpPr>
          <p:spPr>
            <a:xfrm>
              <a:off x="3871188" y="3706080"/>
              <a:ext cx="7877900" cy="777079"/>
            </a:xfrm>
            <a:prstGeom prst="rect">
              <a:avLst/>
            </a:prstGeom>
            <a:solidFill>
              <a:srgbClr val="9D1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5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EC3C89-A7EF-4B2D-9A4A-6B6A252A6865}"/>
                </a:ext>
              </a:extLst>
            </p:cNvPr>
            <p:cNvSpPr txBox="1"/>
            <p:nvPr/>
          </p:nvSpPr>
          <p:spPr>
            <a:xfrm>
              <a:off x="3188558" y="3797359"/>
              <a:ext cx="922516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625" b="1" dirty="0">
                  <a:solidFill>
                    <a:schemeClr val="bg1"/>
                  </a:solidFill>
                </a:rPr>
                <a:t>INTENSIFIED MISSION INDRADHANUSH (IMI 2.0)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730759-4E52-455E-9D81-D05E80BE2E21}"/>
              </a:ext>
            </a:extLst>
          </p:cNvPr>
          <p:cNvSpPr txBox="1"/>
          <p:nvPr/>
        </p:nvSpPr>
        <p:spPr>
          <a:xfrm>
            <a:off x="2627555" y="238294"/>
            <a:ext cx="43409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b="1" dirty="0">
                <a:solidFill>
                  <a:srgbClr val="9D1DAB"/>
                </a:solidFill>
              </a:rPr>
              <a:t>STRENGTHENING RI IN INDIA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2E3B93-2922-47D4-BA5F-CB873F7F6FA9}"/>
              </a:ext>
            </a:extLst>
          </p:cNvPr>
          <p:cNvSpPr/>
          <p:nvPr/>
        </p:nvSpPr>
        <p:spPr>
          <a:xfrm>
            <a:off x="8699740" y="2571750"/>
            <a:ext cx="272810" cy="272810"/>
          </a:xfrm>
          <a:prstGeom prst="ellipse">
            <a:avLst/>
          </a:prstGeom>
          <a:solidFill>
            <a:srgbClr val="9D1D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B7589-5660-4F0C-BFA6-234843491195}"/>
              </a:ext>
            </a:extLst>
          </p:cNvPr>
          <p:cNvSpPr txBox="1"/>
          <p:nvPr/>
        </p:nvSpPr>
        <p:spPr>
          <a:xfrm>
            <a:off x="2203392" y="3200401"/>
            <a:ext cx="68325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Plan in place for:</a:t>
            </a:r>
          </a:p>
          <a:p>
            <a:endParaRPr lang="en-US" sz="600" b="1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Strong Intersectoral Coordination</a:t>
            </a:r>
          </a:p>
          <a:p>
            <a:pPr marL="342900" indent="-342900">
              <a:buFontTx/>
              <a:buChar char="-"/>
            </a:pPr>
            <a:endParaRPr lang="en-US" sz="600" b="1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Robust Communication Strategy</a:t>
            </a:r>
          </a:p>
          <a:p>
            <a:pPr marL="342900" indent="-342900">
              <a:buFontTx/>
              <a:buChar char="-"/>
            </a:pPr>
            <a:endParaRPr lang="en-US" sz="600" b="1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Organize Immunization weeks to:</a:t>
            </a:r>
          </a:p>
          <a:p>
            <a:pPr marL="685800" lvl="1" indent="-342900">
              <a:buFontTx/>
              <a:buChar char="-"/>
            </a:pPr>
            <a:r>
              <a:rPr lang="en-US" sz="2400" b="1" dirty="0"/>
              <a:t>Sustain achievements and bridge the gaps</a:t>
            </a:r>
            <a:endParaRPr lang="en-US" sz="2400" b="1" dirty="0">
              <a:solidFill>
                <a:srgbClr val="9D1D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38895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8E41-5D06-4A4C-A54E-FFDCA4B6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6" y="925828"/>
            <a:ext cx="8996289" cy="433808"/>
          </a:xfrm>
          <a:solidFill>
            <a:srgbClr val="80008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3600" b="1" dirty="0">
                <a:solidFill>
                  <a:schemeClr val="bg1"/>
                </a:solidFill>
              </a:rPr>
              <a:t>Criteria </a:t>
            </a:r>
            <a:r>
              <a:rPr lang="en-IN" sz="2700" b="1" dirty="0">
                <a:solidFill>
                  <a:schemeClr val="bg1"/>
                </a:solidFill>
              </a:rPr>
              <a:t>(271 Districts + 652 Blocks in UP &amp; Bihar)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F706E-D0C3-4C45-A8B7-F44E942A6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81" y="1479745"/>
            <a:ext cx="8830319" cy="452100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en-IN" sz="2325" b="1" dirty="0"/>
              <a:t>State with FIC less than 70% based on CES 2018 </a:t>
            </a:r>
            <a:r>
              <a:rPr lang="en-IN" sz="2325" dirty="0"/>
              <a:t>- 14 States ( 306 districts)</a:t>
            </a:r>
          </a:p>
          <a:p>
            <a:pPr lvl="1">
              <a:lnSpc>
                <a:spcPct val="100000"/>
              </a:lnSpc>
            </a:pPr>
            <a:r>
              <a:rPr lang="en-IN" sz="2175" b="1" dirty="0"/>
              <a:t>Exclusion criteria for 14 state with less than 70% FIC </a:t>
            </a:r>
            <a:r>
              <a:rPr lang="en-IN" sz="2175" dirty="0"/>
              <a:t>(104 districts out of total 306 in these states)</a:t>
            </a:r>
          </a:p>
          <a:p>
            <a:pPr lvl="2">
              <a:lnSpc>
                <a:spcPct val="100000"/>
              </a:lnSpc>
            </a:pPr>
            <a:r>
              <a:rPr lang="en-IN" sz="2175" dirty="0"/>
              <a:t>Districts already achieved more than 80% FIC based on IMI-CES &amp; NFHS 4 </a:t>
            </a:r>
          </a:p>
          <a:p>
            <a:pPr lvl="2">
              <a:lnSpc>
                <a:spcPct val="100000"/>
              </a:lnSpc>
            </a:pPr>
            <a:r>
              <a:rPr lang="en-IN" sz="2175" dirty="0"/>
              <a:t>Districts reported more than 95% FIC HMIS coverage </a:t>
            </a:r>
          </a:p>
          <a:p>
            <a:pPr lvl="2">
              <a:lnSpc>
                <a:spcPct val="100000"/>
              </a:lnSpc>
            </a:pPr>
            <a:r>
              <a:rPr lang="en-IN" sz="2175" dirty="0"/>
              <a:t>Total Districts identified </a:t>
            </a:r>
            <a:r>
              <a:rPr lang="en-IN" sz="2175" b="1" dirty="0"/>
              <a:t>202</a:t>
            </a:r>
          </a:p>
          <a:p>
            <a:pPr lvl="1">
              <a:lnSpc>
                <a:spcPct val="100000"/>
              </a:lnSpc>
            </a:pPr>
            <a:r>
              <a:rPr lang="en-IN" sz="2025" b="1" dirty="0"/>
              <a:t>Other Inclusion criteria </a:t>
            </a:r>
            <a:r>
              <a:rPr lang="en-IN" sz="2025" dirty="0"/>
              <a:t>(for all 14 states) : 69 Districts</a:t>
            </a:r>
          </a:p>
          <a:p>
            <a:pPr lvl="2">
              <a:lnSpc>
                <a:spcPct val="100000"/>
              </a:lnSpc>
            </a:pPr>
            <a:r>
              <a:rPr lang="en-IN" sz="1875" dirty="0"/>
              <a:t>Districts with vaccine preventable diseases: </a:t>
            </a:r>
            <a:r>
              <a:rPr lang="en-IN" sz="1875" b="1" dirty="0"/>
              <a:t>32</a:t>
            </a:r>
            <a:r>
              <a:rPr lang="en-IN" sz="1875" dirty="0"/>
              <a:t> districts</a:t>
            </a:r>
          </a:p>
          <a:p>
            <a:pPr lvl="3">
              <a:lnSpc>
                <a:spcPct val="100000"/>
              </a:lnSpc>
            </a:pPr>
            <a:r>
              <a:rPr lang="en-IN" sz="2025" dirty="0"/>
              <a:t>Measles incidence more than 1 per 100,000 population (WHO NPSP Surveillance data)</a:t>
            </a:r>
          </a:p>
          <a:p>
            <a:pPr lvl="3">
              <a:lnSpc>
                <a:spcPct val="100000"/>
              </a:lnSpc>
            </a:pPr>
            <a:r>
              <a:rPr lang="en-IN" sz="2025" dirty="0"/>
              <a:t>Diphtheria and Pertussis incidence more than 1 per 100,000 under 5 year population (WHO NPSP Surveillance)</a:t>
            </a:r>
          </a:p>
          <a:p>
            <a:pPr>
              <a:lnSpc>
                <a:spcPct val="100000"/>
              </a:lnSpc>
            </a:pPr>
            <a:r>
              <a:rPr lang="en-IN" sz="2475" dirty="0"/>
              <a:t>Aspirational districts with FIC less than 80% (</a:t>
            </a:r>
            <a:r>
              <a:rPr lang="en-IN" sz="2700" dirty="0"/>
              <a:t>for all 36 states - </a:t>
            </a:r>
            <a:r>
              <a:rPr lang="en-IN" sz="2475" dirty="0"/>
              <a:t>IMI CES &amp; NFHS4)-</a:t>
            </a:r>
            <a:r>
              <a:rPr lang="en-IN" sz="2475" b="1" dirty="0"/>
              <a:t>37</a:t>
            </a:r>
            <a:r>
              <a:rPr lang="en-IN" sz="2475" dirty="0"/>
              <a:t> districts</a:t>
            </a:r>
          </a:p>
          <a:p>
            <a:pPr>
              <a:lnSpc>
                <a:spcPct val="100000"/>
              </a:lnSpc>
            </a:pPr>
            <a:r>
              <a:rPr lang="en-IN" sz="2325" dirty="0"/>
              <a:t>Separate </a:t>
            </a:r>
            <a:r>
              <a:rPr lang="en-IN" sz="2325" b="1" dirty="0"/>
              <a:t>block prioritization for UP &amp; Bihar </a:t>
            </a:r>
            <a:r>
              <a:rPr lang="en-IN" sz="2325" dirty="0"/>
              <a:t>(Adequate sample for RI concurrent monitoring)- </a:t>
            </a:r>
            <a:r>
              <a:rPr lang="en-US" sz="2175" b="1" dirty="0"/>
              <a:t>652 Blocks in 109 districts</a:t>
            </a:r>
            <a:endParaRPr lang="en-IN" sz="2325" b="1" dirty="0"/>
          </a:p>
          <a:p>
            <a:pPr lvl="1">
              <a:lnSpc>
                <a:spcPct val="100000"/>
              </a:lnSpc>
            </a:pPr>
            <a:r>
              <a:rPr lang="en-IN" sz="2175" dirty="0"/>
              <a:t>Blocks with less than 80% FIC (concurrent monitoring data) and</a:t>
            </a:r>
          </a:p>
          <a:p>
            <a:pPr lvl="1">
              <a:lnSpc>
                <a:spcPct val="100000"/>
              </a:lnSpc>
            </a:pPr>
            <a:r>
              <a:rPr lang="en-IN" sz="2175" dirty="0"/>
              <a:t>Blocks with high VPD cases </a:t>
            </a:r>
          </a:p>
          <a:p>
            <a:pPr lvl="1"/>
            <a:r>
              <a:rPr lang="en-IN" sz="2175" dirty="0"/>
              <a:t>Measles incidence more than 10 per 100,000 population (WHO NPSP Surveillance)</a:t>
            </a:r>
          </a:p>
          <a:p>
            <a:pPr lvl="1"/>
            <a:r>
              <a:rPr lang="en-US" sz="2175" dirty="0"/>
              <a:t>Diphtheria </a:t>
            </a:r>
            <a:r>
              <a:rPr lang="en-IN" sz="2175" dirty="0"/>
              <a:t>Pertussis incidence more than 1 per 100,000 under 5 year population (WHO NPSP Surveillance)</a:t>
            </a:r>
          </a:p>
          <a:p>
            <a:pPr lvl="2">
              <a:lnSpc>
                <a:spcPct val="100000"/>
              </a:lnSpc>
            </a:pPr>
            <a:endParaRPr lang="en-IN" sz="2175" dirty="0"/>
          </a:p>
          <a:p>
            <a:r>
              <a:rPr lang="en-IN" sz="2325" dirty="0"/>
              <a:t>RI </a:t>
            </a:r>
            <a:r>
              <a:rPr lang="en-IN" sz="2325" dirty="0" err="1"/>
              <a:t>microplan</a:t>
            </a:r>
            <a:r>
              <a:rPr lang="en-IN" sz="2325" dirty="0"/>
              <a:t> strengthening week in Feb 2020</a:t>
            </a:r>
          </a:p>
          <a:p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62FC9C-E98F-4102-A3ED-BB7A83ABFACE}"/>
              </a:ext>
            </a:extLst>
          </p:cNvPr>
          <p:cNvSpPr/>
          <p:nvPr/>
        </p:nvSpPr>
        <p:spPr>
          <a:xfrm>
            <a:off x="147993" y="2897155"/>
            <a:ext cx="123630" cy="123630"/>
          </a:xfrm>
          <a:prstGeom prst="ellipse">
            <a:avLst/>
          </a:prstGeom>
          <a:solidFill>
            <a:srgbClr val="9D1D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26667-F37F-458C-9CE3-896B52730353}"/>
              </a:ext>
            </a:extLst>
          </p:cNvPr>
          <p:cNvSpPr txBox="1"/>
          <p:nvPr/>
        </p:nvSpPr>
        <p:spPr>
          <a:xfrm rot="5400000">
            <a:off x="-1034285" y="4152323"/>
            <a:ext cx="24881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b="1" dirty="0"/>
              <a:t>INTENSIFIED MISSION INDRADHANUSH (IMI 2.0)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AB94F8-1842-4B0F-8E2B-C098D7D31E03}"/>
              </a:ext>
            </a:extLst>
          </p:cNvPr>
          <p:cNvSpPr txBox="1">
            <a:spLocks/>
          </p:cNvSpPr>
          <p:nvPr/>
        </p:nvSpPr>
        <p:spPr>
          <a:xfrm>
            <a:off x="42954" y="185339"/>
            <a:ext cx="8996289" cy="433808"/>
          </a:xfrm>
          <a:prstGeom prst="rect">
            <a:avLst/>
          </a:prstGeom>
          <a:solidFill>
            <a:srgbClr val="80008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600" b="1" dirty="0">
                <a:solidFill>
                  <a:schemeClr val="bg1"/>
                </a:solidFill>
              </a:rPr>
              <a:t>Where IMI 2.0</a:t>
            </a:r>
          </a:p>
        </p:txBody>
      </p:sp>
    </p:spTree>
    <p:extLst>
      <p:ext uri="{BB962C8B-B14F-4D97-AF65-F5344CB8AC3E}">
        <p14:creationId xmlns:p14="http://schemas.microsoft.com/office/powerpoint/2010/main" val="1762864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6EAE88-2EEC-4201-A2EF-C329D3D6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r="24202"/>
          <a:stretch/>
        </p:blipFill>
        <p:spPr>
          <a:xfrm>
            <a:off x="123935" y="1322431"/>
            <a:ext cx="4294573" cy="440741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8EBBCC-9BE3-4057-8623-D7FD9F8612F0}"/>
              </a:ext>
            </a:extLst>
          </p:cNvPr>
          <p:cNvGraphicFramePr>
            <a:graphicFrameLocks noGrp="1"/>
          </p:cNvGraphicFramePr>
          <p:nvPr/>
        </p:nvGraphicFramePr>
        <p:xfrm>
          <a:off x="7030631" y="5050770"/>
          <a:ext cx="1733600" cy="442913"/>
        </p:xfrm>
        <a:graphic>
          <a:graphicData uri="http://schemas.openxmlformats.org/drawingml/2006/table">
            <a:tbl>
              <a:tblPr/>
              <a:tblGrid>
                <a:gridCol w="724960">
                  <a:extLst>
                    <a:ext uri="{9D8B030D-6E8A-4147-A177-3AD203B41FA5}">
                      <a16:colId xmlns:a16="http://schemas.microsoft.com/office/drawing/2014/main" val="1293391528"/>
                    </a:ext>
                  </a:extLst>
                </a:gridCol>
                <a:gridCol w="504320">
                  <a:extLst>
                    <a:ext uri="{9D8B030D-6E8A-4147-A177-3AD203B41FA5}">
                      <a16:colId xmlns:a16="http://schemas.microsoft.com/office/drawing/2014/main" val="2055660924"/>
                    </a:ext>
                  </a:extLst>
                </a:gridCol>
                <a:gridCol w="504320">
                  <a:extLst>
                    <a:ext uri="{9D8B030D-6E8A-4147-A177-3AD203B41FA5}">
                      <a16:colId xmlns:a16="http://schemas.microsoft.com/office/drawing/2014/main" val="322949886"/>
                    </a:ext>
                  </a:extLst>
                </a:gridCol>
              </a:tblGrid>
              <a:tr h="15001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1256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Bihar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1968"/>
                  </a:ext>
                </a:extLst>
              </a:tr>
              <a:tr h="150019"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Uttar Pradesh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0208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778226-EB89-451D-82C0-5EA4138495E7}"/>
              </a:ext>
            </a:extLst>
          </p:cNvPr>
          <p:cNvGraphicFramePr>
            <a:graphicFrameLocks noGrp="1"/>
          </p:cNvGraphicFramePr>
          <p:nvPr/>
        </p:nvGraphicFramePr>
        <p:xfrm>
          <a:off x="7010261" y="1249867"/>
          <a:ext cx="1753969" cy="3378570"/>
        </p:xfrm>
        <a:graphic>
          <a:graphicData uri="http://schemas.openxmlformats.org/drawingml/2006/table">
            <a:tbl>
              <a:tblPr/>
              <a:tblGrid>
                <a:gridCol w="910571">
                  <a:extLst>
                    <a:ext uri="{9D8B030D-6E8A-4147-A177-3AD203B41FA5}">
                      <a16:colId xmlns:a16="http://schemas.microsoft.com/office/drawing/2014/main" val="2083507603"/>
                    </a:ext>
                  </a:extLst>
                </a:gridCol>
                <a:gridCol w="843398">
                  <a:extLst>
                    <a:ext uri="{9D8B030D-6E8A-4147-A177-3AD203B41FA5}">
                      <a16:colId xmlns:a16="http://schemas.microsoft.com/office/drawing/2014/main" val="2732965107"/>
                    </a:ext>
                  </a:extLst>
                </a:gridCol>
              </a:tblGrid>
              <a:tr h="117554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15554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ANDHARA PR.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197322"/>
                  </a:ext>
                </a:extLst>
              </a:tr>
              <a:tr h="117554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ARUNACHAL PR.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391584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ASSAM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701296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CHHATTISGARH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665142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DADRA &amp; NAGAR HAVELI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610925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DELHI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144236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GUJARAT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23174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HARYANA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424122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HIMACHAL PR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60238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JAMMU AND KASHMIR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923663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JHARKHAND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24860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KARNATAKA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619443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KERALA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613766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MADHYA PRADESH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457394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MAHARASHTRA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933861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MANIPUR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103790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MEGHALAYA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215743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MIZORAM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260915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NAGALAND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83936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ODISHA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013739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PUNJAB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464360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RAJASTHAN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87046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TAMIL NADU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718450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TELANGANA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165320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TRIPURA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936740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UTTARAKHAND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40748"/>
                  </a:ext>
                </a:extLst>
              </a:tr>
              <a:tr h="111956">
                <a:tc>
                  <a:txBody>
                    <a:bodyPr/>
                    <a:lstStyle/>
                    <a:p>
                      <a:pPr algn="l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BENGAL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07743"/>
                  </a:ext>
                </a:extLst>
              </a:tr>
              <a:tr h="117554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5598" marR="5598" marT="55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5598" marR="5598" marT="55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436232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2E716E3-450D-4091-B64F-1B3F5533E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2133" r="10717" b="2400"/>
          <a:stretch/>
        </p:blipFill>
        <p:spPr>
          <a:xfrm>
            <a:off x="2096476" y="1256241"/>
            <a:ext cx="1398212" cy="1033647"/>
          </a:xfrm>
          <a:prstGeom prst="rect">
            <a:avLst/>
          </a:prstGeom>
        </p:spPr>
      </p:pic>
      <p:pic>
        <p:nvPicPr>
          <p:cNvPr id="2" name="Picture 1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6E7F1B1-2948-4295-9E79-934EC23263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9066" r="4927" b="7911"/>
          <a:stretch/>
        </p:blipFill>
        <p:spPr>
          <a:xfrm>
            <a:off x="3545513" y="1561271"/>
            <a:ext cx="1306310" cy="8568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127F82-D2B6-4006-BC2D-B683EAA27F9C}"/>
              </a:ext>
            </a:extLst>
          </p:cNvPr>
          <p:cNvCxnSpPr/>
          <p:nvPr/>
        </p:nvCxnSpPr>
        <p:spPr>
          <a:xfrm flipV="1">
            <a:off x="2163590" y="2147104"/>
            <a:ext cx="552635" cy="5526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86A589-A220-4EC2-AEEC-D281E0E237E4}"/>
              </a:ext>
            </a:extLst>
          </p:cNvPr>
          <p:cNvCxnSpPr>
            <a:cxnSpLocks/>
          </p:cNvCxnSpPr>
          <p:nvPr/>
        </p:nvCxnSpPr>
        <p:spPr>
          <a:xfrm flipV="1">
            <a:off x="2647447" y="2196790"/>
            <a:ext cx="898067" cy="6678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910676-2FBF-437F-9721-2969F427AC2D}"/>
              </a:ext>
            </a:extLst>
          </p:cNvPr>
          <p:cNvSpPr txBox="1"/>
          <p:nvPr/>
        </p:nvSpPr>
        <p:spPr>
          <a:xfrm>
            <a:off x="7007348" y="4614667"/>
            <a:ext cx="1780167" cy="3000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N" sz="1350" dirty="0"/>
              <a:t>27 States, 271 Districts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7DF694-5387-4E60-B00A-F4083F7A09AC}"/>
              </a:ext>
            </a:extLst>
          </p:cNvPr>
          <p:cNvSpPr txBox="1"/>
          <p:nvPr/>
        </p:nvSpPr>
        <p:spPr>
          <a:xfrm>
            <a:off x="7030631" y="5585704"/>
            <a:ext cx="1733600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50" dirty="0"/>
              <a:t>109 Districts, 652 Blocks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DE936-0F84-47AB-B245-30E83D85C643}"/>
              </a:ext>
            </a:extLst>
          </p:cNvPr>
          <p:cNvSpPr txBox="1"/>
          <p:nvPr/>
        </p:nvSpPr>
        <p:spPr>
          <a:xfrm>
            <a:off x="6527" y="439113"/>
            <a:ext cx="91374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Selection Criteria</a:t>
            </a:r>
            <a:endParaRPr lang="en-IN" sz="2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EF0CB-21A1-4F46-87C4-A9BFF330B8F2}"/>
              </a:ext>
            </a:extLst>
          </p:cNvPr>
          <p:cNvSpPr txBox="1"/>
          <p:nvPr/>
        </p:nvSpPr>
        <p:spPr>
          <a:xfrm>
            <a:off x="2595833" y="1293703"/>
            <a:ext cx="3401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/>
              <a:t>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14187D-FFF1-4B19-BD11-C46F38C5D792}"/>
              </a:ext>
            </a:extLst>
          </p:cNvPr>
          <p:cNvSpPr txBox="1"/>
          <p:nvPr/>
        </p:nvSpPr>
        <p:spPr>
          <a:xfrm>
            <a:off x="4147055" y="1479622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/>
              <a:t>Bihar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54088F-FE49-4D76-91DB-A89CAB363FAF}"/>
              </a:ext>
            </a:extLst>
          </p:cNvPr>
          <p:cNvGrpSpPr/>
          <p:nvPr/>
        </p:nvGrpSpPr>
        <p:grpSpPr>
          <a:xfrm>
            <a:off x="4242491" y="4340104"/>
            <a:ext cx="2742792" cy="999263"/>
            <a:chOff x="9064100" y="4280885"/>
            <a:chExt cx="3657057" cy="13323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B93B56-2AA7-4CD1-A5B2-1EFC58E1FE44}"/>
                </a:ext>
              </a:extLst>
            </p:cNvPr>
            <p:cNvSpPr/>
            <p:nvPr/>
          </p:nvSpPr>
          <p:spPr>
            <a:xfrm>
              <a:off x="9064101" y="4324905"/>
              <a:ext cx="399495" cy="186431"/>
            </a:xfrm>
            <a:prstGeom prst="rect">
              <a:avLst/>
            </a:prstGeom>
            <a:solidFill>
              <a:srgbClr val="F0A2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D1480B-4385-4F80-863E-DC4B6EB30493}"/>
                </a:ext>
              </a:extLst>
            </p:cNvPr>
            <p:cNvSpPr/>
            <p:nvPr/>
          </p:nvSpPr>
          <p:spPr>
            <a:xfrm>
              <a:off x="9064100" y="5361089"/>
              <a:ext cx="399495" cy="186431"/>
            </a:xfrm>
            <a:prstGeom prst="rect">
              <a:avLst/>
            </a:prstGeom>
            <a:solidFill>
              <a:srgbClr val="F081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1A6980-C3D5-4425-B6A5-89777EF4A43D}"/>
                </a:ext>
              </a:extLst>
            </p:cNvPr>
            <p:cNvSpPr/>
            <p:nvPr/>
          </p:nvSpPr>
          <p:spPr>
            <a:xfrm>
              <a:off x="9064100" y="4820101"/>
              <a:ext cx="399495" cy="19620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BA26DB-5803-40A1-AF95-1D501F5F0AF1}"/>
                </a:ext>
              </a:extLst>
            </p:cNvPr>
            <p:cNvSpPr txBox="1"/>
            <p:nvPr/>
          </p:nvSpPr>
          <p:spPr>
            <a:xfrm>
              <a:off x="9516861" y="4280885"/>
              <a:ext cx="320429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Districts of States with FIC &lt;70% CES 2018 (</a:t>
              </a:r>
              <a:r>
                <a:rPr lang="en-US" sz="900" b="1" dirty="0"/>
                <a:t>202</a:t>
              </a:r>
              <a:r>
                <a:rPr lang="en-US" sz="900" dirty="0"/>
                <a:t>)</a:t>
              </a:r>
              <a:endParaRPr lang="en-IN" sz="9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423A18-05EA-4D45-AFEF-B11D1CB305D3}"/>
                </a:ext>
              </a:extLst>
            </p:cNvPr>
            <p:cNvSpPr txBox="1"/>
            <p:nvPr/>
          </p:nvSpPr>
          <p:spPr>
            <a:xfrm>
              <a:off x="9624661" y="4815990"/>
              <a:ext cx="248615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*Other VPD Cases districts2018 (</a:t>
              </a:r>
              <a:r>
                <a:rPr lang="en-US" sz="900" b="1" dirty="0"/>
                <a:t>32</a:t>
              </a:r>
              <a:r>
                <a:rPr lang="en-US" sz="900" dirty="0"/>
                <a:t>)</a:t>
              </a:r>
              <a:endParaRPr lang="en-IN" sz="9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192B4-B6BA-44F3-BE93-95584B4C9A37}"/>
                </a:ext>
              </a:extLst>
            </p:cNvPr>
            <p:cNvSpPr txBox="1"/>
            <p:nvPr/>
          </p:nvSpPr>
          <p:spPr>
            <a:xfrm>
              <a:off x="9494273" y="5305460"/>
              <a:ext cx="222112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Other Aspirational Districts (</a:t>
              </a:r>
              <a:r>
                <a:rPr lang="en-US" sz="900" b="1" dirty="0"/>
                <a:t>37</a:t>
              </a:r>
              <a:r>
                <a:rPr lang="en-US" sz="900" dirty="0"/>
                <a:t>)</a:t>
              </a:r>
              <a:endParaRPr lang="en-IN" sz="9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2D4F5A4-C9D0-4763-885A-4D7FE936CF9F}"/>
              </a:ext>
            </a:extLst>
          </p:cNvPr>
          <p:cNvSpPr txBox="1"/>
          <p:nvPr/>
        </p:nvSpPr>
        <p:spPr>
          <a:xfrm>
            <a:off x="6558" y="6411959"/>
            <a:ext cx="71625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/>
              <a:t>*</a:t>
            </a:r>
            <a:r>
              <a:rPr lang="en-US" sz="1000" dirty="0"/>
              <a:t>VPD cases in year 2018-19 (More than 10/ 100,000 population measles and more than 1 per 100,000 population for remaining VPDs)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1874797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8E41-5D06-4A4C-A54E-FFDCA4B6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5" y="3212096"/>
            <a:ext cx="8996289" cy="433808"/>
          </a:xfrm>
          <a:solidFill>
            <a:srgbClr val="800080"/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3600" b="1" dirty="0">
                <a:solidFill>
                  <a:schemeClr val="bg1"/>
                </a:solidFill>
              </a:rPr>
              <a:t>Other Activities to strengthen system</a:t>
            </a:r>
          </a:p>
        </p:txBody>
      </p:sp>
    </p:spTree>
    <p:extLst>
      <p:ext uri="{BB962C8B-B14F-4D97-AF65-F5344CB8AC3E}">
        <p14:creationId xmlns:p14="http://schemas.microsoft.com/office/powerpoint/2010/main" val="361034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A163-3F88-414B-BCC0-BF57F031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" y="5"/>
            <a:ext cx="9130213" cy="796065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Measles cases - SEAR 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2000-2018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D981837-5A4D-4498-8E0A-E1C017FA0B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269038"/>
              </p:ext>
            </p:extLst>
          </p:nvPr>
        </p:nvGraphicFramePr>
        <p:xfrm>
          <a:off x="-50762" y="982514"/>
          <a:ext cx="9130213" cy="5405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6ABAC44-420C-437D-B362-03EC4E6BF275}"/>
              </a:ext>
            </a:extLst>
          </p:cNvPr>
          <p:cNvSpPr/>
          <p:nvPr/>
        </p:nvSpPr>
        <p:spPr>
          <a:xfrm>
            <a:off x="13790" y="6595338"/>
            <a:ext cx="5710119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751" b="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Source</a:t>
            </a:r>
            <a:r>
              <a:rPr lang="en-US" sz="75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: </a:t>
            </a:r>
            <a:r>
              <a:rPr lang="en-GB" sz="75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WHO/UNICEF </a:t>
            </a:r>
            <a:r>
              <a:rPr lang="en-US" sz="75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coverage estimates (Provisional), July 2019 and WHO/UNICEF JRF and EPI/MOHFW</a:t>
            </a:r>
          </a:p>
        </p:txBody>
      </p:sp>
    </p:spTree>
    <p:extLst>
      <p:ext uri="{BB962C8B-B14F-4D97-AF65-F5344CB8AC3E}">
        <p14:creationId xmlns:p14="http://schemas.microsoft.com/office/powerpoint/2010/main" val="3754272880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1383" y="494444"/>
            <a:ext cx="6323648" cy="3739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/>
            <a:r>
              <a:rPr sz="2700" b="1" spc="-8" dirty="0">
                <a:solidFill>
                  <a:srgbClr val="990099"/>
                </a:solidFill>
              </a:rPr>
              <a:t>Printing and dissemination of new MCP card</a:t>
            </a:r>
          </a:p>
        </p:txBody>
      </p:sp>
      <p:sp>
        <p:nvSpPr>
          <p:cNvPr id="3" name="object 3"/>
          <p:cNvSpPr/>
          <p:nvPr/>
        </p:nvSpPr>
        <p:spPr>
          <a:xfrm>
            <a:off x="110871" y="1676808"/>
            <a:ext cx="2833430" cy="3845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5744718" y="2398013"/>
            <a:ext cx="3303269" cy="1159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729859" y="3805047"/>
            <a:ext cx="3337559" cy="1227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5706998" y="1603630"/>
            <a:ext cx="3326130" cy="29671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9526" rIns="0" bIns="0" rtlCol="0">
            <a:spAutoFit/>
          </a:bodyPr>
          <a:lstStyle/>
          <a:p>
            <a:pPr marL="69533">
              <a:spcBef>
                <a:spcPts val="153"/>
              </a:spcBef>
            </a:pPr>
            <a:r>
              <a:rPr b="1" spc="-11" dirty="0">
                <a:latin typeface="Calibri"/>
                <a:cs typeface="Calibri"/>
              </a:rPr>
              <a:t>Dated: </a:t>
            </a:r>
            <a:r>
              <a:rPr b="1" spc="-4" dirty="0">
                <a:latin typeface="Calibri"/>
                <a:cs typeface="Calibri"/>
              </a:rPr>
              <a:t>8</a:t>
            </a:r>
            <a:r>
              <a:rPr b="1" spc="-5" baseline="24305" dirty="0">
                <a:latin typeface="Calibri"/>
                <a:cs typeface="Calibri"/>
              </a:rPr>
              <a:t>th </a:t>
            </a:r>
            <a:r>
              <a:rPr b="1" spc="-11" dirty="0">
                <a:latin typeface="Calibri"/>
                <a:cs typeface="Calibri"/>
              </a:rPr>
              <a:t>May</a:t>
            </a:r>
            <a:r>
              <a:rPr b="1" spc="9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2018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21857" y="2076830"/>
            <a:ext cx="3326130" cy="484823"/>
          </a:xfrm>
          <a:custGeom>
            <a:avLst/>
            <a:gdLst/>
            <a:ahLst/>
            <a:cxnLst/>
            <a:rect l="l" t="t" r="r" b="b"/>
            <a:pathLst>
              <a:path w="4434840" h="646430">
                <a:moveTo>
                  <a:pt x="0" y="646176"/>
                </a:moveTo>
                <a:lnTo>
                  <a:pt x="4434840" y="646176"/>
                </a:lnTo>
                <a:lnTo>
                  <a:pt x="443484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5781389" y="2100167"/>
            <a:ext cx="2897505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sz="1350" b="1" dirty="0">
                <a:latin typeface="Calibri"/>
                <a:cs typeface="Calibri"/>
              </a:rPr>
              <a:t>All </a:t>
            </a:r>
            <a:r>
              <a:rPr sz="1350" b="1" spc="-15" dirty="0">
                <a:latin typeface="Calibri"/>
                <a:cs typeface="Calibri"/>
              </a:rPr>
              <a:t>States/UTs </a:t>
            </a:r>
            <a:r>
              <a:rPr sz="1350" b="1" spc="-8" dirty="0">
                <a:latin typeface="Calibri"/>
                <a:cs typeface="Calibri"/>
              </a:rPr>
              <a:t>to </a:t>
            </a:r>
            <a:r>
              <a:rPr sz="1350" b="1" spc="-4" dirty="0">
                <a:latin typeface="Calibri"/>
                <a:cs typeface="Calibri"/>
              </a:rPr>
              <a:t>ensure use </a:t>
            </a:r>
            <a:r>
              <a:rPr sz="1350" b="1" dirty="0">
                <a:latin typeface="Calibri"/>
                <a:cs typeface="Calibri"/>
              </a:rPr>
              <a:t>of </a:t>
            </a:r>
            <a:r>
              <a:rPr sz="1350" b="1" spc="-4" dirty="0">
                <a:latin typeface="Calibri"/>
                <a:cs typeface="Calibri"/>
              </a:rPr>
              <a:t>new</a:t>
            </a:r>
            <a:r>
              <a:rPr sz="1350" b="1" spc="-101" dirty="0">
                <a:latin typeface="Calibri"/>
                <a:cs typeface="Calibri"/>
              </a:rPr>
              <a:t> </a:t>
            </a:r>
            <a:r>
              <a:rPr sz="1350" b="1" spc="-4" dirty="0">
                <a:latin typeface="Calibri"/>
                <a:cs typeface="Calibri"/>
              </a:rPr>
              <a:t>MCP  </a:t>
            </a:r>
            <a:r>
              <a:rPr sz="1350" b="1" spc="-8" dirty="0">
                <a:latin typeface="Calibri"/>
                <a:cs typeface="Calibri"/>
              </a:rPr>
              <a:t>cards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64383" y="1676781"/>
            <a:ext cx="2454021" cy="3845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753" y="496372"/>
            <a:ext cx="852647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400" b="1" spc="-8" dirty="0">
                <a:solidFill>
                  <a:srgbClr val="990099"/>
                </a:solidFill>
              </a:rPr>
              <a:t>National Effective Vaccine Management (EVM) Assessment 2018</a:t>
            </a:r>
          </a:p>
        </p:txBody>
      </p:sp>
      <p:sp>
        <p:nvSpPr>
          <p:cNvPr id="3" name="object 3"/>
          <p:cNvSpPr/>
          <p:nvPr/>
        </p:nvSpPr>
        <p:spPr>
          <a:xfrm>
            <a:off x="305181" y="1691639"/>
            <a:ext cx="4350258" cy="1061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477" y="1773935"/>
            <a:ext cx="4189095" cy="850713"/>
          </a:xfrm>
          <a:prstGeom prst="rect">
            <a:avLst/>
          </a:prstGeom>
          <a:solidFill>
            <a:srgbClr val="F1DCDB"/>
          </a:solidFill>
          <a:ln w="9144">
            <a:solidFill>
              <a:srgbClr val="943735"/>
            </a:solidFill>
          </a:ln>
        </p:spPr>
        <p:txBody>
          <a:bodyPr vert="horz" wrap="square" lIns="0" tIns="19526" rIns="0" bIns="0" rtlCol="0">
            <a:spAutoFit/>
          </a:bodyPr>
          <a:lstStyle/>
          <a:p>
            <a:pPr marL="64294" marR="59531" algn="just" defTabSz="685800">
              <a:spcBef>
                <a:spcPts val="153"/>
              </a:spcBef>
            </a:pP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Diagnostic </a:t>
            </a:r>
            <a:r>
              <a:rPr sz="1350" spc="-8" dirty="0">
                <a:solidFill>
                  <a:prstClr val="black"/>
                </a:solidFill>
                <a:latin typeface="Calibri"/>
                <a:cs typeface="Calibri"/>
              </a:rPr>
              <a:t>tool to </a:t>
            </a: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assess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350" spc="-8" dirty="0">
                <a:solidFill>
                  <a:prstClr val="black"/>
                </a:solidFill>
                <a:latin typeface="Calibri"/>
                <a:cs typeface="Calibri"/>
              </a:rPr>
              <a:t>review three </a:t>
            </a:r>
            <a:r>
              <a:rPr sz="1350" spc="-15" dirty="0">
                <a:solidFill>
                  <a:prstClr val="black"/>
                </a:solidFill>
                <a:latin typeface="Calibri"/>
                <a:cs typeface="Calibri"/>
              </a:rPr>
              <a:t>“P”s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- </a:t>
            </a:r>
            <a:r>
              <a:rPr sz="1350" spc="-8" dirty="0">
                <a:solidFill>
                  <a:prstClr val="black"/>
                </a:solidFill>
                <a:latin typeface="Calibri"/>
                <a:cs typeface="Calibri"/>
              </a:rPr>
              <a:t>Process,  Practices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350" spc="-8" dirty="0">
                <a:solidFill>
                  <a:prstClr val="black"/>
                </a:solidFill>
                <a:latin typeface="Calibri"/>
                <a:cs typeface="Calibri"/>
              </a:rPr>
              <a:t>Policies </a:t>
            </a: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350" spc="-11" dirty="0">
                <a:solidFill>
                  <a:prstClr val="black"/>
                </a:solidFill>
                <a:latin typeface="Calibri"/>
                <a:cs typeface="Calibri"/>
              </a:rPr>
              <a:t>Efficient </a:t>
            </a: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Immunization Supply  Chain-Cold </a:t>
            </a:r>
            <a:r>
              <a:rPr sz="1350" dirty="0">
                <a:solidFill>
                  <a:prstClr val="black"/>
                </a:solidFill>
                <a:latin typeface="Calibri"/>
                <a:cs typeface="Calibri"/>
              </a:rPr>
              <a:t>Chain – </a:t>
            </a: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Supported by </a:t>
            </a:r>
            <a:r>
              <a:rPr sz="1350" spc="-8" dirty="0">
                <a:solidFill>
                  <a:prstClr val="black"/>
                </a:solidFill>
                <a:latin typeface="Calibri"/>
                <a:cs typeface="Calibri"/>
              </a:rPr>
              <a:t>comprehensive  </a:t>
            </a: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Improvement</a:t>
            </a:r>
            <a:r>
              <a:rPr sz="1350" spc="-8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Calibri"/>
                <a:cs typeface="Calibri"/>
              </a:rPr>
              <a:t>plan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57104" y="3209258"/>
            <a:ext cx="128730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500" b="1" dirty="0">
                <a:solidFill>
                  <a:prstClr val="black"/>
                </a:solidFill>
                <a:latin typeface="Calibri"/>
                <a:cs typeface="Calibri"/>
              </a:rPr>
              <a:t>2018 – 23</a:t>
            </a:r>
            <a:r>
              <a:rPr sz="1500" b="1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spc="-15" dirty="0">
                <a:solidFill>
                  <a:prstClr val="black"/>
                </a:solidFill>
                <a:latin typeface="Calibri"/>
                <a:cs typeface="Calibri"/>
              </a:rPr>
              <a:t>states</a:t>
            </a:r>
            <a:endParaRPr sz="15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2437" y="2096262"/>
            <a:ext cx="3074670" cy="2858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44492" y="3621024"/>
            <a:ext cx="2432304" cy="1724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80022" y="3639264"/>
            <a:ext cx="2361437" cy="16527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80021" y="3639311"/>
            <a:ext cx="2361248" cy="1654299"/>
          </a:xfrm>
          <a:prstGeom prst="rect">
            <a:avLst/>
          </a:prstGeom>
          <a:ln w="9525">
            <a:solidFill>
              <a:srgbClr val="BBD5E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defTabSz="685800">
              <a:lnSpc>
                <a:spcPts val="1388"/>
              </a:lnSpc>
            </a:pP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make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this assessment unique</a:t>
            </a: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18599" indent="-214789" defTabSz="685800">
              <a:lnSpc>
                <a:spcPts val="1403"/>
              </a:lnSpc>
              <a:spcBef>
                <a:spcPts val="113"/>
              </a:spcBef>
              <a:buFont typeface="Arial"/>
              <a:buChar char="•"/>
              <a:tabLst>
                <a:tab pos="218599" algn="l"/>
                <a:tab pos="219075" algn="l"/>
                <a:tab pos="654368" algn="l"/>
                <a:tab pos="1108234" algn="l"/>
                <a:tab pos="1347311" algn="l"/>
                <a:tab pos="1935956" algn="l"/>
              </a:tabLst>
            </a:pP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-17" baseline="1736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20</a:t>
            </a:r>
            <a:r>
              <a:rPr spc="-11" baseline="1736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i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23" baseline="1736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11" baseline="173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ld</a:t>
            </a:r>
            <a:r>
              <a:rPr spc="-118" baseline="1736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pc="-33" baseline="173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17" baseline="1736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-23" baseline="173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18599" indent="-214789" defTabSz="685800">
              <a:lnSpc>
                <a:spcPts val="1403"/>
              </a:lnSpc>
              <a:spcBef>
                <a:spcPts val="71"/>
              </a:spcBef>
              <a:buFont typeface="Arial"/>
              <a:buChar char="•"/>
              <a:tabLst>
                <a:tab pos="218599" algn="l"/>
                <a:tab pos="219075" algn="l"/>
                <a:tab pos="1157288" algn="l"/>
                <a:tab pos="1459229" algn="l"/>
                <a:tab pos="2050256" algn="l"/>
              </a:tabLst>
            </a:pPr>
            <a:r>
              <a:rPr spc="-45" baseline="1736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art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ci</a:t>
            </a:r>
            <a:r>
              <a:rPr spc="-17" baseline="1736" dirty="0">
                <a:solidFill>
                  <a:srgbClr val="FFFFFF"/>
                </a:solidFill>
                <a:latin typeface="Calibri"/>
                <a:cs typeface="Calibri"/>
              </a:rPr>
              <a:t>pat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pc="-11" baseline="1736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23" baseline="1736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11" baseline="1736" dirty="0">
                <a:solidFill>
                  <a:srgbClr val="FFFFFF"/>
                </a:solidFill>
                <a:latin typeface="Calibri"/>
                <a:cs typeface="Calibri"/>
              </a:rPr>
              <a:t>pl</a:t>
            </a:r>
            <a:r>
              <a:rPr spc="-33" baseline="173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pc="-39" baseline="1736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-45" baseline="173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5" baseline="1736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pc="-39" baseline="173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sz="1200" spc="-11" dirty="0">
                <a:solidFill>
                  <a:srgbClr val="FFFFFF"/>
                </a:solidFill>
                <a:latin typeface="Calibri"/>
                <a:cs typeface="Calibri"/>
              </a:rPr>
              <a:t>different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domains of public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18599" indent="-214789" defTabSz="685800">
              <a:lnSpc>
                <a:spcPts val="1403"/>
              </a:lnSpc>
              <a:spcBef>
                <a:spcPts val="71"/>
              </a:spcBef>
              <a:buFont typeface="Arial"/>
              <a:buChar char="•"/>
              <a:tabLst>
                <a:tab pos="218599" algn="l"/>
                <a:tab pos="219075" algn="l"/>
                <a:tab pos="901541" algn="l"/>
                <a:tab pos="1517333" algn="l"/>
                <a:tab pos="2119789" algn="l"/>
              </a:tabLst>
            </a:pP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Mob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45" baseline="1736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aper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less 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18599" indent="-214789" defTabSz="685800">
              <a:lnSpc>
                <a:spcPts val="1417"/>
              </a:lnSpc>
              <a:buFont typeface="Arial"/>
              <a:buChar char="•"/>
              <a:tabLst>
                <a:tab pos="218599" algn="l"/>
                <a:tab pos="219075" algn="l"/>
              </a:tabLst>
            </a:pPr>
            <a:r>
              <a:rPr spc="-11" baseline="1736" dirty="0">
                <a:solidFill>
                  <a:srgbClr val="FFFFFF"/>
                </a:solidFill>
                <a:latin typeface="Calibri"/>
                <a:cs typeface="Calibri"/>
              </a:rPr>
              <a:t>Shortest   duration   </a:t>
            </a:r>
            <a:r>
              <a:rPr baseline="1736" dirty="0">
                <a:solidFill>
                  <a:srgbClr val="FFFFFF"/>
                </a:solidFill>
                <a:latin typeface="Calibri"/>
                <a:cs typeface="Calibri"/>
              </a:rPr>
              <a:t>(2   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months)</a:t>
            </a:r>
            <a:r>
              <a:rPr spc="269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" baseline="1736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baseline="1736">
              <a:solidFill>
                <a:prstClr val="black"/>
              </a:solidFill>
              <a:latin typeface="Calibri"/>
              <a:cs typeface="Calibri"/>
            </a:endParaRPr>
          </a:p>
          <a:p>
            <a:pPr marL="218599" defTabSz="685800">
              <a:lnSpc>
                <a:spcPts val="1421"/>
              </a:lnSpc>
            </a:pP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EVM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50296" y="1860233"/>
            <a:ext cx="1691640" cy="826770"/>
          </a:xfrm>
          <a:custGeom>
            <a:avLst/>
            <a:gdLst/>
            <a:ahLst/>
            <a:cxnLst/>
            <a:rect l="l" t="t" r="r" b="b"/>
            <a:pathLst>
              <a:path w="2255520" h="1102360">
                <a:moveTo>
                  <a:pt x="1127759" y="0"/>
                </a:moveTo>
                <a:lnTo>
                  <a:pt x="1063767" y="872"/>
                </a:lnTo>
                <a:lnTo>
                  <a:pt x="1000711" y="3457"/>
                </a:lnTo>
                <a:lnTo>
                  <a:pt x="938687" y="7708"/>
                </a:lnTo>
                <a:lnTo>
                  <a:pt x="877788" y="13580"/>
                </a:lnTo>
                <a:lnTo>
                  <a:pt x="818112" y="21026"/>
                </a:lnTo>
                <a:lnTo>
                  <a:pt x="759752" y="29998"/>
                </a:lnTo>
                <a:lnTo>
                  <a:pt x="702805" y="40451"/>
                </a:lnTo>
                <a:lnTo>
                  <a:pt x="647365" y="52339"/>
                </a:lnTo>
                <a:lnTo>
                  <a:pt x="593528" y="65614"/>
                </a:lnTo>
                <a:lnTo>
                  <a:pt x="541388" y="80230"/>
                </a:lnTo>
                <a:lnTo>
                  <a:pt x="491042" y="96141"/>
                </a:lnTo>
                <a:lnTo>
                  <a:pt x="442584" y="113300"/>
                </a:lnTo>
                <a:lnTo>
                  <a:pt x="396110" y="131660"/>
                </a:lnTo>
                <a:lnTo>
                  <a:pt x="351715" y="151176"/>
                </a:lnTo>
                <a:lnTo>
                  <a:pt x="309494" y="171801"/>
                </a:lnTo>
                <a:lnTo>
                  <a:pt x="269541" y="193488"/>
                </a:lnTo>
                <a:lnTo>
                  <a:pt x="231954" y="216190"/>
                </a:lnTo>
                <a:lnTo>
                  <a:pt x="196826" y="239862"/>
                </a:lnTo>
                <a:lnTo>
                  <a:pt x="164253" y="264457"/>
                </a:lnTo>
                <a:lnTo>
                  <a:pt x="134331" y="289928"/>
                </a:lnTo>
                <a:lnTo>
                  <a:pt x="82817" y="343312"/>
                </a:lnTo>
                <a:lnTo>
                  <a:pt x="43047" y="399644"/>
                </a:lnTo>
                <a:lnTo>
                  <a:pt x="15782" y="458550"/>
                </a:lnTo>
                <a:lnTo>
                  <a:pt x="1785" y="519660"/>
                </a:lnTo>
                <a:lnTo>
                  <a:pt x="0" y="550926"/>
                </a:lnTo>
                <a:lnTo>
                  <a:pt x="1785" y="582191"/>
                </a:lnTo>
                <a:lnTo>
                  <a:pt x="15782" y="643301"/>
                </a:lnTo>
                <a:lnTo>
                  <a:pt x="43047" y="702207"/>
                </a:lnTo>
                <a:lnTo>
                  <a:pt x="82817" y="758539"/>
                </a:lnTo>
                <a:lnTo>
                  <a:pt x="134331" y="811923"/>
                </a:lnTo>
                <a:lnTo>
                  <a:pt x="164253" y="837394"/>
                </a:lnTo>
                <a:lnTo>
                  <a:pt x="196826" y="861989"/>
                </a:lnTo>
                <a:lnTo>
                  <a:pt x="231954" y="885661"/>
                </a:lnTo>
                <a:lnTo>
                  <a:pt x="269541" y="908363"/>
                </a:lnTo>
                <a:lnTo>
                  <a:pt x="309494" y="930050"/>
                </a:lnTo>
                <a:lnTo>
                  <a:pt x="351715" y="950675"/>
                </a:lnTo>
                <a:lnTo>
                  <a:pt x="396110" y="970191"/>
                </a:lnTo>
                <a:lnTo>
                  <a:pt x="442584" y="988551"/>
                </a:lnTo>
                <a:lnTo>
                  <a:pt x="491042" y="1005710"/>
                </a:lnTo>
                <a:lnTo>
                  <a:pt x="541388" y="1021621"/>
                </a:lnTo>
                <a:lnTo>
                  <a:pt x="593528" y="1036237"/>
                </a:lnTo>
                <a:lnTo>
                  <a:pt x="647365" y="1049512"/>
                </a:lnTo>
                <a:lnTo>
                  <a:pt x="702805" y="1061400"/>
                </a:lnTo>
                <a:lnTo>
                  <a:pt x="759752" y="1071853"/>
                </a:lnTo>
                <a:lnTo>
                  <a:pt x="818112" y="1080825"/>
                </a:lnTo>
                <a:lnTo>
                  <a:pt x="877788" y="1088271"/>
                </a:lnTo>
                <a:lnTo>
                  <a:pt x="938687" y="1094143"/>
                </a:lnTo>
                <a:lnTo>
                  <a:pt x="1000711" y="1098394"/>
                </a:lnTo>
                <a:lnTo>
                  <a:pt x="1063767" y="1100979"/>
                </a:lnTo>
                <a:lnTo>
                  <a:pt x="1127759" y="1101852"/>
                </a:lnTo>
                <a:lnTo>
                  <a:pt x="1191752" y="1100979"/>
                </a:lnTo>
                <a:lnTo>
                  <a:pt x="1254808" y="1098394"/>
                </a:lnTo>
                <a:lnTo>
                  <a:pt x="1316832" y="1094143"/>
                </a:lnTo>
                <a:lnTo>
                  <a:pt x="1377731" y="1088271"/>
                </a:lnTo>
                <a:lnTo>
                  <a:pt x="1437407" y="1080825"/>
                </a:lnTo>
                <a:lnTo>
                  <a:pt x="1495767" y="1071853"/>
                </a:lnTo>
                <a:lnTo>
                  <a:pt x="1552714" y="1061400"/>
                </a:lnTo>
                <a:lnTo>
                  <a:pt x="1608154" y="1049512"/>
                </a:lnTo>
                <a:lnTo>
                  <a:pt x="1661991" y="1036237"/>
                </a:lnTo>
                <a:lnTo>
                  <a:pt x="1714131" y="1021621"/>
                </a:lnTo>
                <a:lnTo>
                  <a:pt x="1764477" y="1005710"/>
                </a:lnTo>
                <a:lnTo>
                  <a:pt x="1812935" y="988551"/>
                </a:lnTo>
                <a:lnTo>
                  <a:pt x="1859409" y="970191"/>
                </a:lnTo>
                <a:lnTo>
                  <a:pt x="1903804" y="950675"/>
                </a:lnTo>
                <a:lnTo>
                  <a:pt x="1946025" y="930050"/>
                </a:lnTo>
                <a:lnTo>
                  <a:pt x="1985978" y="908363"/>
                </a:lnTo>
                <a:lnTo>
                  <a:pt x="2023565" y="885661"/>
                </a:lnTo>
                <a:lnTo>
                  <a:pt x="2058693" y="861989"/>
                </a:lnTo>
                <a:lnTo>
                  <a:pt x="2091266" y="837394"/>
                </a:lnTo>
                <a:lnTo>
                  <a:pt x="2121188" y="811923"/>
                </a:lnTo>
                <a:lnTo>
                  <a:pt x="2172702" y="758539"/>
                </a:lnTo>
                <a:lnTo>
                  <a:pt x="2212472" y="702207"/>
                </a:lnTo>
                <a:lnTo>
                  <a:pt x="2239737" y="643301"/>
                </a:lnTo>
                <a:lnTo>
                  <a:pt x="2253734" y="582191"/>
                </a:lnTo>
                <a:lnTo>
                  <a:pt x="2255520" y="550926"/>
                </a:lnTo>
                <a:lnTo>
                  <a:pt x="2253734" y="519660"/>
                </a:lnTo>
                <a:lnTo>
                  <a:pt x="2239737" y="458550"/>
                </a:lnTo>
                <a:lnTo>
                  <a:pt x="2212472" y="399644"/>
                </a:lnTo>
                <a:lnTo>
                  <a:pt x="2172702" y="343312"/>
                </a:lnTo>
                <a:lnTo>
                  <a:pt x="2121188" y="289928"/>
                </a:lnTo>
                <a:lnTo>
                  <a:pt x="2091266" y="264457"/>
                </a:lnTo>
                <a:lnTo>
                  <a:pt x="2058693" y="239862"/>
                </a:lnTo>
                <a:lnTo>
                  <a:pt x="2023565" y="216190"/>
                </a:lnTo>
                <a:lnTo>
                  <a:pt x="1985978" y="193488"/>
                </a:lnTo>
                <a:lnTo>
                  <a:pt x="1946025" y="171801"/>
                </a:lnTo>
                <a:lnTo>
                  <a:pt x="1903804" y="151176"/>
                </a:lnTo>
                <a:lnTo>
                  <a:pt x="1859409" y="131660"/>
                </a:lnTo>
                <a:lnTo>
                  <a:pt x="1812935" y="113300"/>
                </a:lnTo>
                <a:lnTo>
                  <a:pt x="1764477" y="96141"/>
                </a:lnTo>
                <a:lnTo>
                  <a:pt x="1714131" y="80230"/>
                </a:lnTo>
                <a:lnTo>
                  <a:pt x="1661991" y="65614"/>
                </a:lnTo>
                <a:lnTo>
                  <a:pt x="1608154" y="52339"/>
                </a:lnTo>
                <a:lnTo>
                  <a:pt x="1552714" y="40451"/>
                </a:lnTo>
                <a:lnTo>
                  <a:pt x="1495767" y="29998"/>
                </a:lnTo>
                <a:lnTo>
                  <a:pt x="1437407" y="21026"/>
                </a:lnTo>
                <a:lnTo>
                  <a:pt x="1377731" y="13580"/>
                </a:lnTo>
                <a:lnTo>
                  <a:pt x="1316832" y="7708"/>
                </a:lnTo>
                <a:lnTo>
                  <a:pt x="1254808" y="3457"/>
                </a:lnTo>
                <a:lnTo>
                  <a:pt x="1191752" y="872"/>
                </a:lnTo>
                <a:lnTo>
                  <a:pt x="1127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50296" y="1860233"/>
            <a:ext cx="1691640" cy="826770"/>
          </a:xfrm>
          <a:custGeom>
            <a:avLst/>
            <a:gdLst/>
            <a:ahLst/>
            <a:cxnLst/>
            <a:rect l="l" t="t" r="r" b="b"/>
            <a:pathLst>
              <a:path w="2255520" h="1102360">
                <a:moveTo>
                  <a:pt x="0" y="550926"/>
                </a:moveTo>
                <a:lnTo>
                  <a:pt x="7078" y="488853"/>
                </a:lnTo>
                <a:lnTo>
                  <a:pt x="27804" y="428798"/>
                </a:lnTo>
                <a:lnTo>
                  <a:pt x="61416" y="371133"/>
                </a:lnTo>
                <a:lnTo>
                  <a:pt x="107154" y="316228"/>
                </a:lnTo>
                <a:lnTo>
                  <a:pt x="164253" y="264457"/>
                </a:lnTo>
                <a:lnTo>
                  <a:pt x="196826" y="239862"/>
                </a:lnTo>
                <a:lnTo>
                  <a:pt x="231954" y="216190"/>
                </a:lnTo>
                <a:lnTo>
                  <a:pt x="269541" y="193488"/>
                </a:lnTo>
                <a:lnTo>
                  <a:pt x="309494" y="171801"/>
                </a:lnTo>
                <a:lnTo>
                  <a:pt x="351715" y="151176"/>
                </a:lnTo>
                <a:lnTo>
                  <a:pt x="396110" y="131660"/>
                </a:lnTo>
                <a:lnTo>
                  <a:pt x="442584" y="113300"/>
                </a:lnTo>
                <a:lnTo>
                  <a:pt x="491042" y="96141"/>
                </a:lnTo>
                <a:lnTo>
                  <a:pt x="541388" y="80230"/>
                </a:lnTo>
                <a:lnTo>
                  <a:pt x="593528" y="65614"/>
                </a:lnTo>
                <a:lnTo>
                  <a:pt x="647365" y="52339"/>
                </a:lnTo>
                <a:lnTo>
                  <a:pt x="702805" y="40451"/>
                </a:lnTo>
                <a:lnTo>
                  <a:pt x="759752" y="29998"/>
                </a:lnTo>
                <a:lnTo>
                  <a:pt x="818112" y="21026"/>
                </a:lnTo>
                <a:lnTo>
                  <a:pt x="877788" y="13580"/>
                </a:lnTo>
                <a:lnTo>
                  <a:pt x="938687" y="7708"/>
                </a:lnTo>
                <a:lnTo>
                  <a:pt x="1000711" y="3457"/>
                </a:lnTo>
                <a:lnTo>
                  <a:pt x="1063767" y="872"/>
                </a:lnTo>
                <a:lnTo>
                  <a:pt x="1127759" y="0"/>
                </a:lnTo>
                <a:lnTo>
                  <a:pt x="1191752" y="872"/>
                </a:lnTo>
                <a:lnTo>
                  <a:pt x="1254808" y="3457"/>
                </a:lnTo>
                <a:lnTo>
                  <a:pt x="1316832" y="7708"/>
                </a:lnTo>
                <a:lnTo>
                  <a:pt x="1377731" y="13580"/>
                </a:lnTo>
                <a:lnTo>
                  <a:pt x="1437407" y="21026"/>
                </a:lnTo>
                <a:lnTo>
                  <a:pt x="1495767" y="29998"/>
                </a:lnTo>
                <a:lnTo>
                  <a:pt x="1552714" y="40451"/>
                </a:lnTo>
                <a:lnTo>
                  <a:pt x="1608154" y="52339"/>
                </a:lnTo>
                <a:lnTo>
                  <a:pt x="1661991" y="65614"/>
                </a:lnTo>
                <a:lnTo>
                  <a:pt x="1714131" y="80230"/>
                </a:lnTo>
                <a:lnTo>
                  <a:pt x="1764477" y="96141"/>
                </a:lnTo>
                <a:lnTo>
                  <a:pt x="1812935" y="113300"/>
                </a:lnTo>
                <a:lnTo>
                  <a:pt x="1859409" y="131660"/>
                </a:lnTo>
                <a:lnTo>
                  <a:pt x="1903804" y="151176"/>
                </a:lnTo>
                <a:lnTo>
                  <a:pt x="1946025" y="171801"/>
                </a:lnTo>
                <a:lnTo>
                  <a:pt x="1985978" y="193488"/>
                </a:lnTo>
                <a:lnTo>
                  <a:pt x="2023565" y="216190"/>
                </a:lnTo>
                <a:lnTo>
                  <a:pt x="2058693" y="239862"/>
                </a:lnTo>
                <a:lnTo>
                  <a:pt x="2091266" y="264457"/>
                </a:lnTo>
                <a:lnTo>
                  <a:pt x="2121188" y="289928"/>
                </a:lnTo>
                <a:lnTo>
                  <a:pt x="2172702" y="343312"/>
                </a:lnTo>
                <a:lnTo>
                  <a:pt x="2212472" y="399644"/>
                </a:lnTo>
                <a:lnTo>
                  <a:pt x="2239737" y="458550"/>
                </a:lnTo>
                <a:lnTo>
                  <a:pt x="2253734" y="519660"/>
                </a:lnTo>
                <a:lnTo>
                  <a:pt x="2255520" y="550926"/>
                </a:lnTo>
                <a:lnTo>
                  <a:pt x="2253734" y="582191"/>
                </a:lnTo>
                <a:lnTo>
                  <a:pt x="2239737" y="643301"/>
                </a:lnTo>
                <a:lnTo>
                  <a:pt x="2212472" y="702207"/>
                </a:lnTo>
                <a:lnTo>
                  <a:pt x="2172702" y="758539"/>
                </a:lnTo>
                <a:lnTo>
                  <a:pt x="2121188" y="811923"/>
                </a:lnTo>
                <a:lnTo>
                  <a:pt x="2091266" y="837394"/>
                </a:lnTo>
                <a:lnTo>
                  <a:pt x="2058693" y="861989"/>
                </a:lnTo>
                <a:lnTo>
                  <a:pt x="2023565" y="885661"/>
                </a:lnTo>
                <a:lnTo>
                  <a:pt x="1985978" y="908363"/>
                </a:lnTo>
                <a:lnTo>
                  <a:pt x="1946025" y="930050"/>
                </a:lnTo>
                <a:lnTo>
                  <a:pt x="1903804" y="950675"/>
                </a:lnTo>
                <a:lnTo>
                  <a:pt x="1859409" y="970191"/>
                </a:lnTo>
                <a:lnTo>
                  <a:pt x="1812935" y="988551"/>
                </a:lnTo>
                <a:lnTo>
                  <a:pt x="1764477" y="1005710"/>
                </a:lnTo>
                <a:lnTo>
                  <a:pt x="1714131" y="1021621"/>
                </a:lnTo>
                <a:lnTo>
                  <a:pt x="1661991" y="1036237"/>
                </a:lnTo>
                <a:lnTo>
                  <a:pt x="1608154" y="1049512"/>
                </a:lnTo>
                <a:lnTo>
                  <a:pt x="1552714" y="1061400"/>
                </a:lnTo>
                <a:lnTo>
                  <a:pt x="1495767" y="1071853"/>
                </a:lnTo>
                <a:lnTo>
                  <a:pt x="1437407" y="1080825"/>
                </a:lnTo>
                <a:lnTo>
                  <a:pt x="1377731" y="1088271"/>
                </a:lnTo>
                <a:lnTo>
                  <a:pt x="1316832" y="1094143"/>
                </a:lnTo>
                <a:lnTo>
                  <a:pt x="1254808" y="1098394"/>
                </a:lnTo>
                <a:lnTo>
                  <a:pt x="1191752" y="1100979"/>
                </a:lnTo>
                <a:lnTo>
                  <a:pt x="1127759" y="1101852"/>
                </a:lnTo>
                <a:lnTo>
                  <a:pt x="1063767" y="1100979"/>
                </a:lnTo>
                <a:lnTo>
                  <a:pt x="1000711" y="1098394"/>
                </a:lnTo>
                <a:lnTo>
                  <a:pt x="938687" y="1094143"/>
                </a:lnTo>
                <a:lnTo>
                  <a:pt x="877788" y="1088271"/>
                </a:lnTo>
                <a:lnTo>
                  <a:pt x="818112" y="1080825"/>
                </a:lnTo>
                <a:lnTo>
                  <a:pt x="759752" y="1071853"/>
                </a:lnTo>
                <a:lnTo>
                  <a:pt x="702805" y="1061400"/>
                </a:lnTo>
                <a:lnTo>
                  <a:pt x="647365" y="1049512"/>
                </a:lnTo>
                <a:lnTo>
                  <a:pt x="593528" y="1036237"/>
                </a:lnTo>
                <a:lnTo>
                  <a:pt x="541388" y="1021621"/>
                </a:lnTo>
                <a:lnTo>
                  <a:pt x="491042" y="1005710"/>
                </a:lnTo>
                <a:lnTo>
                  <a:pt x="442584" y="988551"/>
                </a:lnTo>
                <a:lnTo>
                  <a:pt x="396110" y="970191"/>
                </a:lnTo>
                <a:lnTo>
                  <a:pt x="351715" y="950675"/>
                </a:lnTo>
                <a:lnTo>
                  <a:pt x="309494" y="930050"/>
                </a:lnTo>
                <a:lnTo>
                  <a:pt x="269541" y="908363"/>
                </a:lnTo>
                <a:lnTo>
                  <a:pt x="231954" y="885661"/>
                </a:lnTo>
                <a:lnTo>
                  <a:pt x="196826" y="861989"/>
                </a:lnTo>
                <a:lnTo>
                  <a:pt x="164253" y="837394"/>
                </a:lnTo>
                <a:lnTo>
                  <a:pt x="134331" y="811923"/>
                </a:lnTo>
                <a:lnTo>
                  <a:pt x="82817" y="758539"/>
                </a:lnTo>
                <a:lnTo>
                  <a:pt x="43047" y="702207"/>
                </a:lnTo>
                <a:lnTo>
                  <a:pt x="15782" y="643301"/>
                </a:lnTo>
                <a:lnTo>
                  <a:pt x="1785" y="582191"/>
                </a:lnTo>
                <a:lnTo>
                  <a:pt x="0" y="550926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57476" y="1923479"/>
            <a:ext cx="954405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/>
            <a:r>
              <a:rPr sz="900" b="1" spc="-4" dirty="0">
                <a:solidFill>
                  <a:prstClr val="black"/>
                </a:solidFill>
                <a:latin typeface="Candara"/>
                <a:cs typeface="Candara"/>
              </a:rPr>
              <a:t>Participation by </a:t>
            </a:r>
            <a:r>
              <a:rPr sz="900" b="1" dirty="0">
                <a:solidFill>
                  <a:prstClr val="black"/>
                </a:solidFill>
                <a:latin typeface="Candara"/>
                <a:cs typeface="Candara"/>
              </a:rPr>
              <a:t>-  </a:t>
            </a:r>
            <a:r>
              <a:rPr sz="900" b="1" spc="-11" dirty="0">
                <a:solidFill>
                  <a:prstClr val="black"/>
                </a:solidFill>
                <a:latin typeface="Candara"/>
                <a:cs typeface="Candara"/>
              </a:rPr>
              <a:t>MoHFW, </a:t>
            </a:r>
            <a:r>
              <a:rPr sz="900" b="1" spc="-4" dirty="0">
                <a:solidFill>
                  <a:prstClr val="black"/>
                </a:solidFill>
                <a:latin typeface="Candara"/>
                <a:cs typeface="Candara"/>
              </a:rPr>
              <a:t>Medical  Colleges (16), </a:t>
            </a:r>
            <a:r>
              <a:rPr sz="900" b="1" dirty="0">
                <a:solidFill>
                  <a:prstClr val="black"/>
                </a:solidFill>
                <a:latin typeface="Candara"/>
                <a:cs typeface="Candara"/>
              </a:rPr>
              <a:t>ITSU,  </a:t>
            </a:r>
            <a:r>
              <a:rPr sz="900" b="1" spc="-4" dirty="0">
                <a:solidFill>
                  <a:prstClr val="black"/>
                </a:solidFill>
                <a:latin typeface="Candara"/>
                <a:cs typeface="Candara"/>
              </a:rPr>
              <a:t>NCCVMRC,</a:t>
            </a:r>
            <a:r>
              <a:rPr sz="900" b="1" spc="-41" dirty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sz="900" b="1" spc="-11" dirty="0">
                <a:solidFill>
                  <a:prstClr val="black"/>
                </a:solidFill>
                <a:latin typeface="Candara"/>
                <a:cs typeface="Candara"/>
              </a:rPr>
              <a:t>UNICEF,  UNDP,  </a:t>
            </a:r>
            <a:r>
              <a:rPr sz="900" b="1" spc="-4" dirty="0">
                <a:solidFill>
                  <a:prstClr val="black"/>
                </a:solidFill>
                <a:latin typeface="Candara"/>
                <a:cs typeface="Candara"/>
              </a:rPr>
              <a:t>WHO,</a:t>
            </a:r>
            <a:r>
              <a:rPr sz="900" b="1" spc="-45" dirty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sz="900" b="1" spc="-4" dirty="0">
                <a:solidFill>
                  <a:prstClr val="black"/>
                </a:solidFill>
                <a:latin typeface="Candara"/>
                <a:cs typeface="Candara"/>
              </a:rPr>
              <a:t>JSI.</a:t>
            </a:r>
            <a:endParaRPr sz="900">
              <a:solidFill>
                <a:prstClr val="black"/>
              </a:solidFill>
              <a:latin typeface="Candara"/>
              <a:cs typeface="Candar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52894" y="4581144"/>
            <a:ext cx="1704499" cy="711041"/>
          </a:xfrm>
          <a:custGeom>
            <a:avLst/>
            <a:gdLst/>
            <a:ahLst/>
            <a:cxnLst/>
            <a:rect l="l" t="t" r="r" b="b"/>
            <a:pathLst>
              <a:path w="2272665" h="948054">
                <a:moveTo>
                  <a:pt x="2114296" y="0"/>
                </a:moveTo>
                <a:lnTo>
                  <a:pt x="157987" y="0"/>
                </a:lnTo>
                <a:lnTo>
                  <a:pt x="108053" y="8054"/>
                </a:lnTo>
                <a:lnTo>
                  <a:pt x="64684" y="30484"/>
                </a:lnTo>
                <a:lnTo>
                  <a:pt x="30484" y="64684"/>
                </a:lnTo>
                <a:lnTo>
                  <a:pt x="8054" y="108053"/>
                </a:lnTo>
                <a:lnTo>
                  <a:pt x="0" y="157987"/>
                </a:lnTo>
                <a:lnTo>
                  <a:pt x="0" y="789939"/>
                </a:lnTo>
                <a:lnTo>
                  <a:pt x="8054" y="839874"/>
                </a:lnTo>
                <a:lnTo>
                  <a:pt x="30484" y="883243"/>
                </a:lnTo>
                <a:lnTo>
                  <a:pt x="64684" y="917443"/>
                </a:lnTo>
                <a:lnTo>
                  <a:pt x="108053" y="939873"/>
                </a:lnTo>
                <a:lnTo>
                  <a:pt x="157987" y="947927"/>
                </a:lnTo>
                <a:lnTo>
                  <a:pt x="2114296" y="947927"/>
                </a:lnTo>
                <a:lnTo>
                  <a:pt x="2164230" y="939873"/>
                </a:lnTo>
                <a:lnTo>
                  <a:pt x="2207599" y="917443"/>
                </a:lnTo>
                <a:lnTo>
                  <a:pt x="2241799" y="883243"/>
                </a:lnTo>
                <a:lnTo>
                  <a:pt x="2264229" y="839874"/>
                </a:lnTo>
                <a:lnTo>
                  <a:pt x="2272283" y="789939"/>
                </a:lnTo>
                <a:lnTo>
                  <a:pt x="2272283" y="157987"/>
                </a:lnTo>
                <a:lnTo>
                  <a:pt x="2264229" y="108053"/>
                </a:lnTo>
                <a:lnTo>
                  <a:pt x="2241799" y="64684"/>
                </a:lnTo>
                <a:lnTo>
                  <a:pt x="2207599" y="30484"/>
                </a:lnTo>
                <a:lnTo>
                  <a:pt x="2164230" y="8054"/>
                </a:lnTo>
                <a:lnTo>
                  <a:pt x="211429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71195" y="4653915"/>
            <a:ext cx="146827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85800"/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40 teams - 74</a:t>
            </a:r>
            <a:r>
              <a:rPr sz="120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assessors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476" algn="ctr" defTabSz="685800"/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r>
              <a:rPr sz="1200" spc="-5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476" algn="ctr" defTabSz="685800"/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145</a:t>
            </a:r>
            <a:r>
              <a:rPr sz="1200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39787" y="1600200"/>
            <a:ext cx="1704499" cy="1085850"/>
          </a:xfrm>
          <a:custGeom>
            <a:avLst/>
            <a:gdLst/>
            <a:ahLst/>
            <a:cxnLst/>
            <a:rect l="l" t="t" r="r" b="b"/>
            <a:pathLst>
              <a:path w="2272665" h="1447800">
                <a:moveTo>
                  <a:pt x="0" y="1447800"/>
                </a:moveTo>
                <a:lnTo>
                  <a:pt x="2272283" y="1447800"/>
                </a:lnTo>
                <a:lnTo>
                  <a:pt x="2272283" y="0"/>
                </a:lnTo>
                <a:lnTo>
                  <a:pt x="0" y="0"/>
                </a:lnTo>
                <a:lnTo>
                  <a:pt x="0" y="1447800"/>
                </a:lnTo>
                <a:close/>
              </a:path>
            </a:pathLst>
          </a:custGeom>
          <a:solidFill>
            <a:srgbClr val="D9959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99985" y="1619631"/>
            <a:ext cx="479108" cy="17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Status</a:t>
            </a:r>
            <a:r>
              <a:rPr sz="1125" spc="-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12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99985" y="1791271"/>
            <a:ext cx="1569244" cy="865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314" indent="-214789" defTabSz="685800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r>
              <a:rPr sz="1125" spc="-5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1125">
              <a:solidFill>
                <a:prstClr val="black"/>
              </a:solidFill>
              <a:latin typeface="Calibri"/>
              <a:cs typeface="Calibri"/>
            </a:endParaRPr>
          </a:p>
          <a:p>
            <a:pPr marL="224314" defTabSz="685800"/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May’18</a:t>
            </a:r>
            <a:endParaRPr sz="1125">
              <a:solidFill>
                <a:prstClr val="black"/>
              </a:solidFill>
              <a:latin typeface="Calibri"/>
              <a:cs typeface="Calibri"/>
            </a:endParaRPr>
          </a:p>
          <a:p>
            <a:pPr marL="224314" indent="-214789" defTabSz="685800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analysis 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125" spc="-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June’18</a:t>
            </a:r>
            <a:endParaRPr sz="1125">
              <a:solidFill>
                <a:prstClr val="black"/>
              </a:solidFill>
              <a:latin typeface="Calibri"/>
              <a:cs typeface="Calibri"/>
            </a:endParaRPr>
          </a:p>
          <a:p>
            <a:pPr marL="224314" marR="228600" indent="-214789" defTabSz="685800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Improvement 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plan 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workshop 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125" spc="-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4" dirty="0">
                <a:solidFill>
                  <a:srgbClr val="FFFFFF"/>
                </a:solidFill>
                <a:latin typeface="Calibri"/>
                <a:cs typeface="Calibri"/>
              </a:rPr>
              <a:t>July’18</a:t>
            </a:r>
            <a:endParaRPr sz="1125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386953" y="2722435"/>
          <a:ext cx="3505867" cy="26441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463">
                <a:tc>
                  <a:txBody>
                    <a:bodyPr/>
                    <a:lstStyle/>
                    <a:p>
                      <a:pPr marL="794385">
                        <a:lnSpc>
                          <a:spcPts val="2790"/>
                        </a:lnSpc>
                      </a:pPr>
                      <a:r>
                        <a:rPr sz="1800" b="1" i="1" dirty="0">
                          <a:latin typeface="Calibri"/>
                          <a:cs typeface="Calibri"/>
                        </a:rPr>
                        <a:t>Under 9 </a:t>
                      </a:r>
                      <a:r>
                        <a:rPr sz="1800" b="1" i="1" spc="-5" dirty="0">
                          <a:latin typeface="Calibri"/>
                          <a:cs typeface="Calibri"/>
                        </a:rPr>
                        <a:t>Global</a:t>
                      </a:r>
                      <a:r>
                        <a:rPr sz="1800" b="1" i="1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i="1" spc="-5" dirty="0">
                          <a:latin typeface="Calibri"/>
                          <a:cs typeface="Calibri"/>
                        </a:rPr>
                        <a:t>Criteria's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22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1.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Vaccine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Arrival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Process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0958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50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2.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Vaccine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Storage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Temperature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55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3.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Storage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Capacity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50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4.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Building, CCE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Transport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50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5.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Maintenance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Repair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50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6.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Stock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Management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50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7.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Distribution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52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8.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Vaccine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Practices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24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9. MIS &amp;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Supportive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Functions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BD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81" y="1605455"/>
            <a:ext cx="5164074" cy="4750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59442"/>
              </p:ext>
            </p:extLst>
          </p:nvPr>
        </p:nvGraphicFramePr>
        <p:xfrm>
          <a:off x="5422488" y="1765329"/>
          <a:ext cx="3446239" cy="2536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3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166"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PHASE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1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5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C2E4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15" dirty="0">
                          <a:latin typeface="Calibri"/>
                          <a:cs typeface="Calibri"/>
                        </a:rPr>
                        <a:t>Current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eVIN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states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4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C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751"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PHASE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2959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Completed (Loggers to 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2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installed)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PHASE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5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2914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Implementation  Initiated. Expected roll 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out completion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by 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March</a:t>
                      </a:r>
                      <a:r>
                        <a:rPr sz="12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2020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4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967"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PHASE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48387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Initiation planned</a:t>
                      </a:r>
                      <a:r>
                        <a:rPr sz="12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in 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2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2019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2918" y="76215"/>
            <a:ext cx="344623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3600" b="1" spc="-8" dirty="0">
                <a:solidFill>
                  <a:srgbClr val="990099"/>
                </a:solidFill>
              </a:rPr>
              <a:t>eVIN scale up</a:t>
            </a:r>
          </a:p>
        </p:txBody>
      </p:sp>
      <p:sp>
        <p:nvSpPr>
          <p:cNvPr id="5" name="object 5"/>
          <p:cNvSpPr/>
          <p:nvPr/>
        </p:nvSpPr>
        <p:spPr>
          <a:xfrm>
            <a:off x="68579" y="1379142"/>
            <a:ext cx="1169289" cy="310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37609" y="5217794"/>
            <a:ext cx="5131118" cy="656273"/>
          </a:xfrm>
          <a:custGeom>
            <a:avLst/>
            <a:gdLst/>
            <a:ahLst/>
            <a:cxnLst/>
            <a:rect l="l" t="t" r="r" b="b"/>
            <a:pathLst>
              <a:path w="6841490" h="875029">
                <a:moveTo>
                  <a:pt x="6695440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5"/>
                </a:lnTo>
                <a:lnTo>
                  <a:pt x="0" y="728979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6695440" y="874776"/>
                </a:lnTo>
                <a:lnTo>
                  <a:pt x="6741521" y="867342"/>
                </a:lnTo>
                <a:lnTo>
                  <a:pt x="6781543" y="846644"/>
                </a:lnTo>
                <a:lnTo>
                  <a:pt x="6813104" y="815083"/>
                </a:lnTo>
                <a:lnTo>
                  <a:pt x="6833802" y="775061"/>
                </a:lnTo>
                <a:lnTo>
                  <a:pt x="6841236" y="728979"/>
                </a:lnTo>
                <a:lnTo>
                  <a:pt x="6841236" y="145795"/>
                </a:lnTo>
                <a:lnTo>
                  <a:pt x="6833802" y="99714"/>
                </a:lnTo>
                <a:lnTo>
                  <a:pt x="6813104" y="59692"/>
                </a:lnTo>
                <a:lnTo>
                  <a:pt x="6781543" y="28131"/>
                </a:lnTo>
                <a:lnTo>
                  <a:pt x="6741521" y="7433"/>
                </a:lnTo>
                <a:lnTo>
                  <a:pt x="669544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3626" y="4524093"/>
            <a:ext cx="5910374" cy="1387401"/>
          </a:xfrm>
          <a:custGeom>
            <a:avLst/>
            <a:gdLst/>
            <a:ahLst/>
            <a:cxnLst/>
            <a:rect l="l" t="t" r="r" b="b"/>
            <a:pathLst>
              <a:path w="6841490" h="875029">
                <a:moveTo>
                  <a:pt x="0" y="145795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6695440" y="0"/>
                </a:lnTo>
                <a:lnTo>
                  <a:pt x="6741521" y="7433"/>
                </a:lnTo>
                <a:lnTo>
                  <a:pt x="6781543" y="28131"/>
                </a:lnTo>
                <a:lnTo>
                  <a:pt x="6813104" y="59692"/>
                </a:lnTo>
                <a:lnTo>
                  <a:pt x="6833802" y="99714"/>
                </a:lnTo>
                <a:lnTo>
                  <a:pt x="6841236" y="145795"/>
                </a:lnTo>
                <a:lnTo>
                  <a:pt x="6841236" y="728979"/>
                </a:lnTo>
                <a:lnTo>
                  <a:pt x="6833802" y="775061"/>
                </a:lnTo>
                <a:lnTo>
                  <a:pt x="6813104" y="815083"/>
                </a:lnTo>
                <a:lnTo>
                  <a:pt x="6781543" y="846644"/>
                </a:lnTo>
                <a:lnTo>
                  <a:pt x="6741521" y="867342"/>
                </a:lnTo>
                <a:lnTo>
                  <a:pt x="6695440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79"/>
                </a:lnTo>
                <a:lnTo>
                  <a:pt x="0" y="14579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192">
            <a:solidFill>
              <a:srgbClr val="66FF9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1658" y="4545753"/>
            <a:ext cx="574302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85800"/>
            <a:r>
              <a:rPr b="1" dirty="0">
                <a:latin typeface="Calibri"/>
                <a:cs typeface="Calibri"/>
              </a:rPr>
              <a:t>21 </a:t>
            </a:r>
            <a:r>
              <a:rPr b="1" spc="-11" dirty="0">
                <a:latin typeface="Calibri"/>
                <a:cs typeface="Calibri"/>
              </a:rPr>
              <a:t>States, </a:t>
            </a:r>
            <a:r>
              <a:rPr b="1" dirty="0">
                <a:latin typeface="Calibri"/>
                <a:cs typeface="Calibri"/>
              </a:rPr>
              <a:t>505 </a:t>
            </a:r>
            <a:r>
              <a:rPr b="1" spc="-8" dirty="0">
                <a:latin typeface="Calibri"/>
                <a:cs typeface="Calibri"/>
              </a:rPr>
              <a:t>District </a:t>
            </a:r>
            <a:r>
              <a:rPr b="1" dirty="0">
                <a:latin typeface="Calibri"/>
                <a:cs typeface="Calibri"/>
              </a:rPr>
              <a:t>and </a:t>
            </a:r>
            <a:r>
              <a:rPr b="1" spc="-4" dirty="0">
                <a:latin typeface="Calibri"/>
                <a:cs typeface="Calibri"/>
              </a:rPr>
              <a:t>20,000 </a:t>
            </a:r>
            <a:endParaRPr lang="en-GB" b="1" spc="-4" dirty="0">
              <a:latin typeface="Calibri"/>
              <a:cs typeface="Calibri"/>
            </a:endParaRPr>
          </a:p>
          <a:p>
            <a:pPr algn="ctr" defTabSz="685800"/>
            <a:r>
              <a:rPr b="1" spc="-4" dirty="0">
                <a:latin typeface="Calibri"/>
                <a:cs typeface="Calibri"/>
              </a:rPr>
              <a:t>Cold Chain points </a:t>
            </a:r>
            <a:r>
              <a:rPr b="1" spc="-8" dirty="0">
                <a:latin typeface="Calibri"/>
                <a:cs typeface="Calibri"/>
              </a:rPr>
              <a:t>covered.</a:t>
            </a:r>
            <a:endParaRPr b="1" dirty="0">
              <a:latin typeface="Calibri"/>
              <a:cs typeface="Calibri"/>
            </a:endParaRPr>
          </a:p>
          <a:p>
            <a:pPr algn="ctr" defTabSz="685800"/>
            <a:endParaRPr lang="en-GB" b="1" spc="-4" dirty="0">
              <a:latin typeface="Calibri"/>
              <a:cs typeface="Calibri"/>
            </a:endParaRPr>
          </a:p>
          <a:p>
            <a:pPr algn="ctr" defTabSz="685800"/>
            <a:r>
              <a:rPr b="1" spc="-4" dirty="0">
                <a:latin typeface="Calibri"/>
                <a:cs typeface="Calibri"/>
              </a:rPr>
              <a:t>By </a:t>
            </a:r>
            <a:r>
              <a:rPr b="1" dirty="0">
                <a:latin typeface="Calibri"/>
                <a:cs typeface="Calibri"/>
              </a:rPr>
              <a:t>2019</a:t>
            </a:r>
            <a:r>
              <a:rPr lang="en-GB" b="1" dirty="0">
                <a:latin typeface="Calibri"/>
                <a:cs typeface="Calibri"/>
              </a:rPr>
              <a:t> pan India expansion </a:t>
            </a:r>
          </a:p>
          <a:p>
            <a:pPr algn="ctr" defTabSz="685800"/>
            <a:r>
              <a:rPr lang="en-GB" b="1" dirty="0">
                <a:latin typeface="Calibri"/>
                <a:cs typeface="Calibri"/>
              </a:rPr>
              <a:t>to cover all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District </a:t>
            </a:r>
            <a:r>
              <a:rPr b="1" spc="-15" dirty="0">
                <a:latin typeface="Calibri"/>
                <a:cs typeface="Calibri"/>
              </a:rPr>
              <a:t>Vaccine </a:t>
            </a:r>
            <a:r>
              <a:rPr b="1" spc="-8" dirty="0">
                <a:latin typeface="Calibri"/>
                <a:cs typeface="Calibri"/>
              </a:rPr>
              <a:t>Stores.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1E2BB-8888-4128-AA4B-B1A43FAB733C}"/>
              </a:ext>
            </a:extLst>
          </p:cNvPr>
          <p:cNvSpPr txBox="1"/>
          <p:nvPr/>
        </p:nvSpPr>
        <p:spPr>
          <a:xfrm>
            <a:off x="68579" y="551633"/>
            <a:ext cx="9201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60066"/>
                </a:solidFill>
              </a:rPr>
              <a:t>Internet base supply chain management with temperature monitoring</a:t>
            </a:r>
          </a:p>
        </p:txBody>
      </p:sp>
    </p:spTree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1378" y="204667"/>
            <a:ext cx="482124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3600" b="1" dirty="0">
                <a:solidFill>
                  <a:srgbClr val="990099"/>
                </a:solidFill>
              </a:rPr>
              <a:t>New </a:t>
            </a:r>
            <a:r>
              <a:rPr lang="en-US" sz="3600" b="1" spc="-8" dirty="0">
                <a:solidFill>
                  <a:srgbClr val="990099"/>
                </a:solidFill>
              </a:rPr>
              <a:t>I</a:t>
            </a:r>
            <a:r>
              <a:rPr sz="3600" b="1" spc="-8" dirty="0">
                <a:solidFill>
                  <a:srgbClr val="990099"/>
                </a:solidFill>
              </a:rPr>
              <a:t>nitiatives </a:t>
            </a:r>
            <a:r>
              <a:rPr sz="3600" b="1" dirty="0">
                <a:solidFill>
                  <a:srgbClr val="990099"/>
                </a:solidFill>
              </a:rPr>
              <a:t>in</a:t>
            </a:r>
            <a:r>
              <a:rPr sz="3600" b="1" spc="-49" dirty="0">
                <a:solidFill>
                  <a:srgbClr val="990099"/>
                </a:solidFill>
              </a:rPr>
              <a:t> </a:t>
            </a:r>
            <a:r>
              <a:rPr sz="3600" b="1" dirty="0">
                <a:solidFill>
                  <a:srgbClr val="990099"/>
                </a:solidFill>
              </a:rPr>
              <a:t>AEFI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158724" y="1736313"/>
            <a:ext cx="3348990" cy="2804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4286" indent="-257175" defTabSz="685800">
              <a:buFont typeface="Arial"/>
              <a:buChar char="•"/>
              <a:tabLst>
                <a:tab pos="266224" algn="l"/>
                <a:tab pos="266700" algn="l"/>
                <a:tab pos="1445895" algn="l"/>
                <a:tab pos="1999298" algn="l"/>
                <a:tab pos="2360771" algn="l"/>
              </a:tabLst>
            </a:pP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Ad</a:t>
            </a:r>
            <a:r>
              <a:rPr sz="1650" spc="-23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enal</a:t>
            </a:r>
            <a:r>
              <a:rPr sz="1650" spc="-1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–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pe</a:t>
            </a:r>
            <a:r>
              <a:rPr sz="1650" spc="-4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50" spc="-1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tional  guidelines, animation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training</a:t>
            </a:r>
            <a:r>
              <a:rPr sz="1650" spc="-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film</a:t>
            </a:r>
            <a:endParaRPr sz="165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38"/>
              </a:spcBef>
              <a:buFont typeface="Arial"/>
              <a:buChar char="•"/>
            </a:pPr>
            <a:endParaRPr sz="16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marR="64770" indent="-257175" defTabSz="685800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Quality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Management </a:t>
            </a:r>
            <a:r>
              <a:rPr sz="1650" spc="-15" dirty="0">
                <a:solidFill>
                  <a:prstClr val="black"/>
                </a:solidFill>
                <a:latin typeface="Calibri"/>
                <a:cs typeface="Calibri"/>
              </a:rPr>
              <a:t>System 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– 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implementation </a:t>
            </a:r>
            <a:r>
              <a:rPr sz="1650" spc="-11" dirty="0">
                <a:solidFill>
                  <a:prstClr val="black"/>
                </a:solidFill>
                <a:latin typeface="Calibri"/>
                <a:cs typeface="Calibri"/>
              </a:rPr>
              <a:t>underway (GJ,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WB,  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Goa); </a:t>
            </a:r>
            <a:r>
              <a:rPr sz="1650" spc="-11" dirty="0">
                <a:solidFill>
                  <a:prstClr val="black"/>
                </a:solidFill>
                <a:latin typeface="Calibri"/>
                <a:cs typeface="Calibri"/>
              </a:rPr>
              <a:t>Gujarat 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&amp; Goa will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be  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certified soon;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initiated 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1650" spc="-15" dirty="0">
                <a:solidFill>
                  <a:prstClr val="black"/>
                </a:solidFill>
                <a:latin typeface="Calibri"/>
                <a:cs typeface="Calibri"/>
              </a:rPr>
              <a:t>CHD,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HR,  HP</a:t>
            </a:r>
            <a:endParaRPr sz="165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38"/>
              </a:spcBef>
              <a:buFont typeface="Arial"/>
              <a:buChar char="•"/>
            </a:pPr>
            <a:endParaRPr sz="16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marR="3810" indent="-257175" defTabSz="685800">
              <a:buFont typeface="Arial"/>
              <a:buChar char="•"/>
              <a:tabLst>
                <a:tab pos="266224" algn="l"/>
                <a:tab pos="266700" algn="l"/>
                <a:tab pos="1411604" algn="l"/>
                <a:tab pos="1853089" algn="l"/>
                <a:tab pos="2523172" algn="l"/>
              </a:tabLst>
            </a:pP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Su</a:t>
            </a:r>
            <a:r>
              <a:rPr sz="1650" spc="8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50" spc="-19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eil</a:t>
            </a:r>
            <a:r>
              <a:rPr sz="1650" spc="-19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ance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Ac</a:t>
            </a:r>
            <a:r>
              <a:rPr sz="1650" spc="-11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ion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26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oll</a:t>
            </a:r>
            <a:r>
              <a:rPr sz="1650" spc="-1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wing  </a:t>
            </a:r>
            <a:r>
              <a:rPr sz="1650" spc="-15" dirty="0">
                <a:solidFill>
                  <a:prstClr val="black"/>
                </a:solidFill>
                <a:latin typeface="Calibri"/>
                <a:cs typeface="Calibri"/>
              </a:rPr>
              <a:t>Events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following </a:t>
            </a:r>
            <a:r>
              <a:rPr sz="1650" spc="-19" dirty="0">
                <a:solidFill>
                  <a:prstClr val="black"/>
                </a:solidFill>
                <a:latin typeface="Calibri"/>
                <a:cs typeface="Calibri"/>
              </a:rPr>
              <a:t>Vaccine</a:t>
            </a:r>
            <a:r>
              <a:rPr sz="1650" spc="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(SAFE-vac):</a:t>
            </a:r>
            <a:endParaRPr sz="16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5899" y="4503040"/>
            <a:ext cx="249875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tabLst>
                <a:tab pos="782002" algn="l"/>
                <a:tab pos="988695" algn="l"/>
                <a:tab pos="1551623" algn="l"/>
                <a:tab pos="1967389" algn="l"/>
              </a:tabLst>
            </a:pP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ft</a:t>
            </a:r>
            <a:r>
              <a:rPr sz="1650" spc="-23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50" spc="-19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	m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ig</a:t>
            </a:r>
            <a:r>
              <a:rPr sz="165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650" spc="-1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50" spc="-26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165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650" spc="-26" dirty="0">
                <a:solidFill>
                  <a:prstClr val="black"/>
                </a:solidFill>
                <a:latin typeface="Calibri"/>
                <a:cs typeface="Calibri"/>
              </a:rPr>
              <a:t>to  </a:t>
            </a:r>
            <a:r>
              <a:rPr sz="1650" spc="-8" dirty="0">
                <a:solidFill>
                  <a:prstClr val="black"/>
                </a:solidFill>
                <a:latin typeface="Calibri"/>
                <a:cs typeface="Calibri"/>
              </a:rPr>
              <a:t>Health	</a:t>
            </a:r>
            <a:r>
              <a:rPr sz="1650" spc="-11" dirty="0">
                <a:solidFill>
                  <a:prstClr val="black"/>
                </a:solidFill>
                <a:latin typeface="Calibri"/>
                <a:cs typeface="Calibri"/>
              </a:rPr>
              <a:t>Portal</a:t>
            </a:r>
            <a:r>
              <a:rPr lang="en-US" sz="1650" spc="-11" dirty="0">
                <a:solidFill>
                  <a:prstClr val="black"/>
                </a:solidFill>
                <a:latin typeface="Calibri"/>
                <a:cs typeface="Calibri"/>
              </a:rPr>
              <a:t>: 12 states using, will be nationwide soon </a:t>
            </a:r>
            <a:endParaRPr sz="16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4146" y="4503039"/>
            <a:ext cx="814388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74295" defTabSz="685800"/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650" spc="-23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50" spc="-4" dirty="0">
                <a:solidFill>
                  <a:prstClr val="black"/>
                </a:solidFill>
                <a:latin typeface="Calibri"/>
                <a:cs typeface="Calibri"/>
              </a:rPr>
              <a:t>tional</a:t>
            </a:r>
            <a:endParaRPr sz="16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70198" y="3050666"/>
            <a:ext cx="1761363" cy="2511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93282" y="2983229"/>
            <a:ext cx="2915793" cy="2512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70198" y="1660780"/>
            <a:ext cx="3813048" cy="1322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49539" y="1660780"/>
            <a:ext cx="972693" cy="1322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6371D405-BFD7-470F-A719-7B3341075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r="34682" b="14476"/>
          <a:stretch/>
        </p:blipFill>
        <p:spPr>
          <a:xfrm>
            <a:off x="131104" y="1543050"/>
            <a:ext cx="3583646" cy="3674942"/>
          </a:xfrm>
          <a:prstGeom prst="rect">
            <a:avLst/>
          </a:prstGeom>
        </p:spPr>
      </p:pic>
      <p:sp>
        <p:nvSpPr>
          <p:cNvPr id="2711" name="object 2711"/>
          <p:cNvSpPr txBox="1">
            <a:spLocks noGrp="1"/>
          </p:cNvSpPr>
          <p:nvPr>
            <p:ph type="title"/>
          </p:nvPr>
        </p:nvSpPr>
        <p:spPr>
          <a:xfrm>
            <a:off x="131104" y="173770"/>
            <a:ext cx="883597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lang="en-GB" sz="2800" b="1" dirty="0">
                <a:solidFill>
                  <a:srgbClr val="990099"/>
                </a:solidFill>
              </a:rPr>
              <a:t>Strengthening </a:t>
            </a:r>
            <a:r>
              <a:rPr sz="2800" b="1" dirty="0">
                <a:solidFill>
                  <a:srgbClr val="990099"/>
                </a:solidFill>
              </a:rPr>
              <a:t>VPD </a:t>
            </a:r>
            <a:r>
              <a:rPr sz="2800" b="1" spc="-4" dirty="0">
                <a:solidFill>
                  <a:srgbClr val="990099"/>
                </a:solidFill>
              </a:rPr>
              <a:t>(Diphtheria, </a:t>
            </a:r>
            <a:r>
              <a:rPr sz="2800" b="1" spc="-8" dirty="0">
                <a:solidFill>
                  <a:srgbClr val="990099"/>
                </a:solidFill>
              </a:rPr>
              <a:t>Pertussis </a:t>
            </a:r>
            <a:r>
              <a:rPr sz="2800" b="1" dirty="0">
                <a:solidFill>
                  <a:srgbClr val="990099"/>
                </a:solidFill>
              </a:rPr>
              <a:t>and NNT*) </a:t>
            </a:r>
            <a:br>
              <a:rPr lang="en-GB" sz="2800" b="1" dirty="0">
                <a:solidFill>
                  <a:srgbClr val="990099"/>
                </a:solidFill>
              </a:rPr>
            </a:br>
            <a:r>
              <a:rPr sz="2800" b="1" spc="-4" dirty="0">
                <a:solidFill>
                  <a:srgbClr val="990099"/>
                </a:solidFill>
              </a:rPr>
              <a:t>Surveillance</a:t>
            </a:r>
            <a:r>
              <a:rPr lang="en-GB" sz="2800" b="1" spc="-4" dirty="0">
                <a:solidFill>
                  <a:srgbClr val="990099"/>
                </a:solidFill>
              </a:rPr>
              <a:t> with laboratory support</a:t>
            </a:r>
            <a:endParaRPr sz="2800" dirty="0"/>
          </a:p>
        </p:txBody>
      </p:sp>
      <p:sp>
        <p:nvSpPr>
          <p:cNvPr id="2724" name="object 2724"/>
          <p:cNvSpPr txBox="1"/>
          <p:nvPr/>
        </p:nvSpPr>
        <p:spPr>
          <a:xfrm>
            <a:off x="54189" y="5783983"/>
            <a:ext cx="1418748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050" b="1" dirty="0">
                <a:solidFill>
                  <a:prstClr val="black"/>
                </a:solidFill>
                <a:latin typeface="Calibri"/>
                <a:cs typeface="Calibri"/>
              </a:rPr>
              <a:t>*NNT – </a:t>
            </a:r>
            <a:r>
              <a:rPr sz="1050" b="1" spc="-4" dirty="0">
                <a:solidFill>
                  <a:prstClr val="black"/>
                </a:solidFill>
                <a:latin typeface="Calibri"/>
                <a:cs typeface="Calibri"/>
              </a:rPr>
              <a:t>Neonatal</a:t>
            </a:r>
            <a:r>
              <a:rPr sz="1050" b="1" spc="-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50" b="1" spc="-19" dirty="0">
                <a:solidFill>
                  <a:prstClr val="black"/>
                </a:solidFill>
                <a:latin typeface="Calibri"/>
                <a:cs typeface="Calibri"/>
              </a:rPr>
              <a:t>Tetanus</a:t>
            </a:r>
            <a:endParaRPr sz="10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25" name="object 2725"/>
          <p:cNvSpPr txBox="1"/>
          <p:nvPr/>
        </p:nvSpPr>
        <p:spPr>
          <a:xfrm>
            <a:off x="4474136" y="1918964"/>
            <a:ext cx="47146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6431" marR="3810" indent="-1917383" defTabSz="685800"/>
            <a:r>
              <a:rPr sz="1200" b="1" spc="-4" dirty="0">
                <a:solidFill>
                  <a:prstClr val="black"/>
                </a:solidFill>
                <a:latin typeface="Arial"/>
                <a:cs typeface="Arial"/>
              </a:rPr>
              <a:t>Number of Diphtheria, Pertussis and Neonatal </a:t>
            </a:r>
            <a:r>
              <a:rPr sz="1200" b="1" spc="-19" dirty="0">
                <a:solidFill>
                  <a:prstClr val="black"/>
                </a:solidFill>
                <a:latin typeface="Arial"/>
                <a:cs typeface="Arial"/>
              </a:rPr>
              <a:t>Tetanus </a:t>
            </a:r>
            <a:r>
              <a:rPr sz="1200" b="1" spc="-4" dirty="0">
                <a:solidFill>
                  <a:prstClr val="black"/>
                </a:solidFill>
                <a:latin typeface="Arial"/>
                <a:cs typeface="Arial"/>
              </a:rPr>
              <a:t>cases,  201</a:t>
            </a:r>
            <a:r>
              <a:rPr lang="en-US" sz="1200" b="1" spc="-4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r>
              <a:rPr sz="1200" b="1" spc="-4" dirty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r>
              <a:rPr lang="en-US" sz="1200" b="1" spc="-4" dirty="0">
                <a:solidFill>
                  <a:prstClr val="black"/>
                </a:solidFill>
                <a:latin typeface="Arial"/>
                <a:cs typeface="Arial"/>
              </a:rPr>
              <a:t>9</a:t>
            </a:r>
            <a:r>
              <a:rPr sz="1200" b="1" spc="-4" dirty="0">
                <a:solidFill>
                  <a:prstClr val="black"/>
                </a:solidFill>
                <a:latin typeface="Arial"/>
                <a:cs typeface="Arial"/>
              </a:rPr>
              <a:t>*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726" name="object 27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475984"/>
              </p:ext>
            </p:extLst>
          </p:nvPr>
        </p:nvGraphicFramePr>
        <p:xfrm>
          <a:off x="4474136" y="2504096"/>
          <a:ext cx="4492943" cy="276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1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7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State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72745" marR="102870" indent="-26416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#</a:t>
                      </a:r>
                      <a:r>
                        <a:rPr sz="11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Diphtheria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cases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72745" marR="102870" indent="-26416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1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# Pertussis cases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#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Neonatal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Tetanus</a:t>
                      </a:r>
                      <a:r>
                        <a:rPr sz="1100" b="1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cases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7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201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201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9*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201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201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9*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201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201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9*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91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Bihar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82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150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45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79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Haryana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237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22</a:t>
                      </a:r>
                      <a:endParaRPr sz="1100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81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30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79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Himachal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Pradesh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0</a:t>
                      </a: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</a:t>
                      </a:r>
                      <a:endParaRPr sz="1100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791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Karnataka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26</a:t>
                      </a: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110</a:t>
                      </a:r>
                      <a:endParaRPr sz="1100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5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791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Kerala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321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8</a:t>
                      </a:r>
                      <a:r>
                        <a:rPr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</a:t>
                      </a: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179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65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79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Madhya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Pradesh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87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19</a:t>
                      </a:r>
                      <a:endParaRPr sz="1100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80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47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886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Punjab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6</a:t>
                      </a:r>
                      <a:endParaRPr sz="1100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4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16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791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Uttar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Pradesh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10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1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120</a:t>
                      </a:r>
                      <a:endParaRPr sz="1100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51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155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28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79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Total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2072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b="1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381</a:t>
                      </a:r>
                      <a:endParaRPr sz="1100" b="1" spc="-5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4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386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100" b="1" spc="-5" dirty="0">
                          <a:latin typeface="Calibri"/>
                          <a:cs typeface="Calibri"/>
                        </a:rPr>
                        <a:t>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595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27" name="object 2727"/>
          <p:cNvSpPr txBox="1"/>
          <p:nvPr/>
        </p:nvSpPr>
        <p:spPr>
          <a:xfrm>
            <a:off x="7432763" y="5587927"/>
            <a:ext cx="1756029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050" i="1" dirty="0">
                <a:solidFill>
                  <a:prstClr val="black"/>
                </a:solidFill>
                <a:latin typeface="Arial"/>
                <a:cs typeface="Arial"/>
              </a:rPr>
              <a:t>*: as on </a:t>
            </a:r>
            <a:r>
              <a:rPr lang="en-US" sz="1050" i="1" spc="-4" dirty="0">
                <a:solidFill>
                  <a:prstClr val="black"/>
                </a:solidFill>
                <a:latin typeface="Arial"/>
                <a:cs typeface="Arial"/>
              </a:rPr>
              <a:t>30 June </a:t>
            </a:r>
            <a:r>
              <a:rPr sz="1050" i="1" dirty="0">
                <a:solidFill>
                  <a:prstClr val="black"/>
                </a:solidFill>
                <a:latin typeface="Arial"/>
                <a:cs typeface="Arial"/>
              </a:rPr>
              <a:t>2019</a:t>
            </a:r>
            <a:endParaRPr sz="10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34" name="Rectangle 2733">
            <a:extLst>
              <a:ext uri="{FF2B5EF4-FFF2-40B4-BE49-F238E27FC236}">
                <a16:creationId xmlns:a16="http://schemas.microsoft.com/office/drawing/2014/main" id="{B08A92C8-DAD8-4F3D-8E59-F357853D8B9E}"/>
              </a:ext>
            </a:extLst>
          </p:cNvPr>
          <p:cNvSpPr/>
          <p:nvPr/>
        </p:nvSpPr>
        <p:spPr>
          <a:xfrm>
            <a:off x="1714500" y="5440874"/>
            <a:ext cx="228600" cy="114300"/>
          </a:xfrm>
          <a:prstGeom prst="rect">
            <a:avLst/>
          </a:prstGeom>
          <a:solidFill>
            <a:srgbClr val="FF99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35" name="TextBox 2734">
            <a:extLst>
              <a:ext uri="{FF2B5EF4-FFF2-40B4-BE49-F238E27FC236}">
                <a16:creationId xmlns:a16="http://schemas.microsoft.com/office/drawing/2014/main" id="{F369A0FC-E0DA-4448-9416-BAEDE96A5983}"/>
              </a:ext>
            </a:extLst>
          </p:cNvPr>
          <p:cNvSpPr txBox="1"/>
          <p:nvPr/>
        </p:nvSpPr>
        <p:spPr>
          <a:xfrm>
            <a:off x="1973131" y="5381491"/>
            <a:ext cx="1715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4 states (planned)</a:t>
            </a:r>
          </a:p>
        </p:txBody>
      </p:sp>
      <p:sp>
        <p:nvSpPr>
          <p:cNvPr id="2736" name="Rectangle 2735">
            <a:extLst>
              <a:ext uri="{FF2B5EF4-FFF2-40B4-BE49-F238E27FC236}">
                <a16:creationId xmlns:a16="http://schemas.microsoft.com/office/drawing/2014/main" id="{11540FAB-AB09-42E9-A941-EA7E52A8A2A7}"/>
              </a:ext>
            </a:extLst>
          </p:cNvPr>
          <p:cNvSpPr/>
          <p:nvPr/>
        </p:nvSpPr>
        <p:spPr>
          <a:xfrm>
            <a:off x="1714500" y="5088583"/>
            <a:ext cx="228600" cy="11430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37" name="TextBox 2736">
            <a:extLst>
              <a:ext uri="{FF2B5EF4-FFF2-40B4-BE49-F238E27FC236}">
                <a16:creationId xmlns:a16="http://schemas.microsoft.com/office/drawing/2014/main" id="{DE64FB7E-13F9-486D-8620-063B24ED5378}"/>
              </a:ext>
            </a:extLst>
          </p:cNvPr>
          <p:cNvSpPr txBox="1"/>
          <p:nvPr/>
        </p:nvSpPr>
        <p:spPr>
          <a:xfrm>
            <a:off x="1973132" y="5029200"/>
            <a:ext cx="13003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2018 – 8 states</a:t>
            </a:r>
          </a:p>
        </p:txBody>
      </p:sp>
      <p:sp>
        <p:nvSpPr>
          <p:cNvPr id="2738" name="Rectangle 2737">
            <a:extLst>
              <a:ext uri="{FF2B5EF4-FFF2-40B4-BE49-F238E27FC236}">
                <a16:creationId xmlns:a16="http://schemas.microsoft.com/office/drawing/2014/main" id="{2B34634D-6347-4FBA-A104-489CC1F8E4FF}"/>
              </a:ext>
            </a:extLst>
          </p:cNvPr>
          <p:cNvSpPr/>
          <p:nvPr/>
        </p:nvSpPr>
        <p:spPr>
          <a:xfrm>
            <a:off x="1714500" y="5611569"/>
            <a:ext cx="228600" cy="11430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39" name="TextBox 2738">
            <a:extLst>
              <a:ext uri="{FF2B5EF4-FFF2-40B4-BE49-F238E27FC236}">
                <a16:creationId xmlns:a16="http://schemas.microsoft.com/office/drawing/2014/main" id="{716CCFAA-1880-4DA4-BAE6-8BF97518CFDE}"/>
              </a:ext>
            </a:extLst>
          </p:cNvPr>
          <p:cNvSpPr txBox="1"/>
          <p:nvPr/>
        </p:nvSpPr>
        <p:spPr>
          <a:xfrm>
            <a:off x="1973132" y="5552186"/>
            <a:ext cx="15392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12 states / UTs</a:t>
            </a:r>
          </a:p>
        </p:txBody>
      </p:sp>
      <p:sp>
        <p:nvSpPr>
          <p:cNvPr id="2740" name="Rectangle 2739">
            <a:extLst>
              <a:ext uri="{FF2B5EF4-FFF2-40B4-BE49-F238E27FC236}">
                <a16:creationId xmlns:a16="http://schemas.microsoft.com/office/drawing/2014/main" id="{2C5A7A89-DBBC-47CE-BEC2-E628B0B92FA7}"/>
              </a:ext>
            </a:extLst>
          </p:cNvPr>
          <p:cNvSpPr/>
          <p:nvPr/>
        </p:nvSpPr>
        <p:spPr>
          <a:xfrm>
            <a:off x="1714500" y="5772150"/>
            <a:ext cx="228600" cy="114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41" name="TextBox 2740">
            <a:extLst>
              <a:ext uri="{FF2B5EF4-FFF2-40B4-BE49-F238E27FC236}">
                <a16:creationId xmlns:a16="http://schemas.microsoft.com/office/drawing/2014/main" id="{4EE6D988-7BBA-4CAE-B5B6-28C573A94B62}"/>
              </a:ext>
            </a:extLst>
          </p:cNvPr>
          <p:cNvSpPr txBox="1"/>
          <p:nvPr/>
        </p:nvSpPr>
        <p:spPr>
          <a:xfrm>
            <a:off x="1973132" y="5712767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8 states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79B49F-E69E-4C77-B1E1-8617A53F8218}"/>
              </a:ext>
            </a:extLst>
          </p:cNvPr>
          <p:cNvSpPr/>
          <p:nvPr/>
        </p:nvSpPr>
        <p:spPr>
          <a:xfrm>
            <a:off x="1714500" y="5269424"/>
            <a:ext cx="228600" cy="114300"/>
          </a:xfrm>
          <a:prstGeom prst="rect">
            <a:avLst/>
          </a:prstGeom>
          <a:solidFill>
            <a:srgbClr val="3BA0B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9EF34-E016-4C4A-8B98-509AA4F4DC5E}"/>
              </a:ext>
            </a:extLst>
          </p:cNvPr>
          <p:cNvSpPr txBox="1"/>
          <p:nvPr/>
        </p:nvSpPr>
        <p:spPr>
          <a:xfrm>
            <a:off x="1973131" y="5210041"/>
            <a:ext cx="25010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(State workshop done) – 4 states</a:t>
            </a:r>
          </a:p>
        </p:txBody>
      </p:sp>
    </p:spTree>
    <p:extLst>
      <p:ext uri="{BB962C8B-B14F-4D97-AF65-F5344CB8AC3E}">
        <p14:creationId xmlns:p14="http://schemas.microsoft.com/office/powerpoint/2010/main" val="10946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0803" y="378738"/>
            <a:ext cx="0" cy="331946"/>
          </a:xfrm>
          <a:custGeom>
            <a:avLst/>
            <a:gdLst/>
            <a:ahLst/>
            <a:cxnLst/>
            <a:rect l="l" t="t" r="r" b="b"/>
            <a:pathLst>
              <a:path h="442594">
                <a:moveTo>
                  <a:pt x="0" y="0"/>
                </a:moveTo>
                <a:lnTo>
                  <a:pt x="0" y="442213"/>
                </a:lnTo>
              </a:path>
            </a:pathLst>
          </a:custGeom>
          <a:ln w="57912">
            <a:solidFill>
              <a:srgbClr val="990099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7953" y="378738"/>
            <a:ext cx="0" cy="331946"/>
          </a:xfrm>
          <a:custGeom>
            <a:avLst/>
            <a:gdLst/>
            <a:ahLst/>
            <a:cxnLst/>
            <a:rect l="l" t="t" r="r" b="b"/>
            <a:pathLst>
              <a:path h="442594">
                <a:moveTo>
                  <a:pt x="0" y="0"/>
                </a:moveTo>
                <a:lnTo>
                  <a:pt x="0" y="442213"/>
                </a:lnTo>
              </a:path>
            </a:pathLst>
          </a:custGeom>
          <a:ln w="5791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53937" y="310560"/>
            <a:ext cx="581429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3200" b="1" spc="-4" dirty="0">
                <a:solidFill>
                  <a:srgbClr val="990099"/>
                </a:solidFill>
              </a:rPr>
              <a:t>VPD surveillance </a:t>
            </a:r>
            <a:r>
              <a:rPr sz="3200" b="1" spc="-19" dirty="0">
                <a:solidFill>
                  <a:srgbClr val="990099"/>
                </a:solidFill>
              </a:rPr>
              <a:t>data</a:t>
            </a:r>
            <a:r>
              <a:rPr sz="3200" b="1" spc="-4" dirty="0">
                <a:solidFill>
                  <a:srgbClr val="990099"/>
                </a:solidFill>
              </a:rPr>
              <a:t> analysis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387478" y="1648204"/>
            <a:ext cx="2643728" cy="3643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44976" y="1648206"/>
            <a:ext cx="5486400" cy="3947160"/>
          </a:xfrm>
          <a:custGeom>
            <a:avLst/>
            <a:gdLst/>
            <a:ahLst/>
            <a:cxnLst/>
            <a:rect l="l" t="t" r="r" b="b"/>
            <a:pathLst>
              <a:path w="7315200" h="5262880">
                <a:moveTo>
                  <a:pt x="0" y="5262372"/>
                </a:moveTo>
                <a:lnTo>
                  <a:pt x="7315200" y="5262372"/>
                </a:lnTo>
                <a:lnTo>
                  <a:pt x="7315200" y="0"/>
                </a:lnTo>
                <a:lnTo>
                  <a:pt x="0" y="0"/>
                </a:lnTo>
                <a:lnTo>
                  <a:pt x="0" y="5262372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4699" y="1664779"/>
            <a:ext cx="5294471" cy="3266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3810" indent="-257175" defTabSz="685800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i="1" spc="-8" dirty="0">
                <a:solidFill>
                  <a:prstClr val="black"/>
                </a:solidFill>
                <a:latin typeface="Calibri"/>
                <a:cs typeface="Calibri"/>
              </a:rPr>
              <a:t>VPD bulletins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shared </a:t>
            </a:r>
            <a:r>
              <a:rPr sz="2100" i="1" spc="-8" dirty="0">
                <a:solidFill>
                  <a:prstClr val="black"/>
                </a:solidFill>
                <a:latin typeface="Calibri"/>
                <a:cs typeface="Calibri"/>
              </a:rPr>
              <a:t>regularly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with </a:t>
            </a:r>
            <a:r>
              <a:rPr sz="2100" i="1" spc="-11" dirty="0">
                <a:solidFill>
                  <a:prstClr val="black"/>
                </a:solidFill>
                <a:latin typeface="Calibri"/>
                <a:cs typeface="Calibri"/>
              </a:rPr>
              <a:t>States</a:t>
            </a:r>
            <a:endParaRPr sz="21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19"/>
              </a:spcBef>
              <a:buFont typeface="Arial"/>
              <a:buChar char="•"/>
            </a:pPr>
            <a:endParaRPr sz="217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marR="138589" indent="-257175" algn="just" defTabSz="685800">
              <a:buFont typeface="Arial"/>
              <a:buChar char="•"/>
              <a:tabLst>
                <a:tab pos="266700" algn="l"/>
              </a:tabLst>
            </a:pPr>
            <a:r>
              <a:rPr sz="2100" i="1" spc="-11" dirty="0">
                <a:solidFill>
                  <a:prstClr val="black"/>
                </a:solidFill>
                <a:latin typeface="Calibri"/>
                <a:cs typeface="Calibri"/>
              </a:rPr>
              <a:t>States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do </a:t>
            </a:r>
            <a:r>
              <a:rPr sz="2100" b="1" i="1" spc="-4" dirty="0">
                <a:solidFill>
                  <a:prstClr val="black"/>
                </a:solidFill>
                <a:latin typeface="Calibri"/>
                <a:cs typeface="Calibri"/>
              </a:rPr>
              <a:t>gap analysis and </a:t>
            </a:r>
            <a:r>
              <a:rPr sz="2100" b="1" i="1" spc="-26" dirty="0">
                <a:solidFill>
                  <a:prstClr val="black"/>
                </a:solidFill>
                <a:latin typeface="Calibri"/>
                <a:cs typeface="Calibri"/>
              </a:rPr>
              <a:t>take </a:t>
            </a:r>
            <a:r>
              <a:rPr sz="2100" b="1" i="1" spc="-8" dirty="0">
                <a:solidFill>
                  <a:prstClr val="black"/>
                </a:solidFill>
                <a:latin typeface="Calibri"/>
                <a:cs typeface="Calibri"/>
              </a:rPr>
              <a:t>corrective  </a:t>
            </a:r>
            <a:r>
              <a:rPr sz="2100" b="1" i="1" spc="-4" dirty="0">
                <a:solidFill>
                  <a:prstClr val="black"/>
                </a:solidFill>
                <a:latin typeface="Calibri"/>
                <a:cs typeface="Calibri"/>
              </a:rPr>
              <a:t>measures </a:t>
            </a:r>
            <a:r>
              <a:rPr sz="2100" i="1" spc="-19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increase </a:t>
            </a:r>
            <a:r>
              <a:rPr sz="2100" i="1" spc="-8" dirty="0">
                <a:solidFill>
                  <a:prstClr val="black"/>
                </a:solidFill>
                <a:latin typeface="Calibri"/>
                <a:cs typeface="Calibri"/>
              </a:rPr>
              <a:t>immunization coverage 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in areas with VPD</a:t>
            </a:r>
            <a:r>
              <a:rPr sz="2100" i="1"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100" i="1" spc="-8" dirty="0">
                <a:solidFill>
                  <a:prstClr val="black"/>
                </a:solidFill>
                <a:latin typeface="Calibri"/>
                <a:cs typeface="Calibri"/>
              </a:rPr>
              <a:t>outbreaks</a:t>
            </a:r>
            <a:endParaRPr sz="21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19"/>
              </a:spcBef>
              <a:buFont typeface="Arial"/>
              <a:buChar char="•"/>
            </a:pPr>
            <a:endParaRPr sz="217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indent="-257175" defTabSz="685800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i="1" spc="-15" dirty="0">
                <a:solidFill>
                  <a:prstClr val="black"/>
                </a:solidFill>
                <a:latin typeface="Calibri"/>
                <a:cs typeface="Calibri"/>
              </a:rPr>
              <a:t>Review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done in</a:t>
            </a:r>
            <a:r>
              <a:rPr sz="2100" i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100" i="1" spc="-11" dirty="0">
                <a:solidFill>
                  <a:prstClr val="black"/>
                </a:solidFill>
                <a:latin typeface="Calibri"/>
                <a:cs typeface="Calibri"/>
              </a:rPr>
              <a:t>STFI/DTFI</a:t>
            </a:r>
            <a:endParaRPr sz="21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19"/>
              </a:spcBef>
              <a:buFont typeface="Arial"/>
              <a:buChar char="•"/>
            </a:pPr>
            <a:endParaRPr sz="217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marR="83344" indent="-257175" defTabSz="685800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Actions </a:t>
            </a:r>
            <a:r>
              <a:rPr sz="2100" i="1" spc="-23" dirty="0">
                <a:solidFill>
                  <a:prstClr val="black"/>
                </a:solidFill>
                <a:latin typeface="Calibri"/>
                <a:cs typeface="Calibri"/>
              </a:rPr>
              <a:t>taken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shared with </a:t>
            </a:r>
            <a:r>
              <a:rPr sz="2100" i="1" spc="-8" dirty="0">
                <a:solidFill>
                  <a:prstClr val="black"/>
                </a:solidFill>
                <a:latin typeface="Calibri"/>
                <a:cs typeface="Calibri"/>
              </a:rPr>
              <a:t>Immunization 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Division,</a:t>
            </a:r>
            <a:r>
              <a:rPr sz="2100" i="1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100" i="1" spc="-4" dirty="0">
                <a:solidFill>
                  <a:prstClr val="black"/>
                </a:solidFill>
                <a:latin typeface="Calibri"/>
                <a:cs typeface="Calibri"/>
              </a:rPr>
              <a:t>MoHFW</a:t>
            </a:r>
            <a:endParaRPr sz="21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0169" y="265193"/>
            <a:ext cx="7504748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700" b="1" spc="-11" dirty="0">
                <a:solidFill>
                  <a:srgbClr val="990099"/>
                </a:solidFill>
              </a:rPr>
              <a:t>Prevention </a:t>
            </a:r>
            <a:r>
              <a:rPr sz="2700" b="1" dirty="0">
                <a:solidFill>
                  <a:srgbClr val="990099"/>
                </a:solidFill>
              </a:rPr>
              <a:t>and </a:t>
            </a:r>
            <a:r>
              <a:rPr sz="2700" b="1" spc="-11" dirty="0">
                <a:solidFill>
                  <a:srgbClr val="990099"/>
                </a:solidFill>
              </a:rPr>
              <a:t>control </a:t>
            </a:r>
            <a:r>
              <a:rPr sz="2700" b="1" dirty="0">
                <a:solidFill>
                  <a:srgbClr val="990099"/>
                </a:solidFill>
              </a:rPr>
              <a:t>of </a:t>
            </a:r>
            <a:r>
              <a:rPr sz="2700" b="1" spc="-4" dirty="0">
                <a:solidFill>
                  <a:srgbClr val="990099"/>
                </a:solidFill>
              </a:rPr>
              <a:t>VPD</a:t>
            </a:r>
            <a:r>
              <a:rPr lang="en-US" sz="2700" b="1" spc="-4" dirty="0">
                <a:solidFill>
                  <a:srgbClr val="990099"/>
                </a:solidFill>
              </a:rPr>
              <a:t> – Guidelines revised</a:t>
            </a:r>
            <a:endParaRPr sz="2700" dirty="0"/>
          </a:p>
        </p:txBody>
      </p:sp>
      <p:sp>
        <p:nvSpPr>
          <p:cNvPr id="3" name="object 3"/>
          <p:cNvSpPr/>
          <p:nvPr/>
        </p:nvSpPr>
        <p:spPr>
          <a:xfrm>
            <a:off x="2063201" y="2143233"/>
            <a:ext cx="2135248" cy="3051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" y="1616182"/>
            <a:ext cx="2268855" cy="3137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4183" y="2584571"/>
            <a:ext cx="2268810" cy="3137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9928" y="1944243"/>
            <a:ext cx="2900638" cy="3946017"/>
          </a:xfrm>
          <a:custGeom>
            <a:avLst/>
            <a:gdLst/>
            <a:ahLst/>
            <a:cxnLst/>
            <a:rect l="l" t="t" r="r" b="b"/>
            <a:pathLst>
              <a:path w="3025140" h="3416935">
                <a:moveTo>
                  <a:pt x="0" y="3416807"/>
                </a:moveTo>
                <a:lnTo>
                  <a:pt x="3025140" y="3416807"/>
                </a:lnTo>
                <a:lnTo>
                  <a:pt x="3025140" y="0"/>
                </a:lnTo>
                <a:lnTo>
                  <a:pt x="0" y="0"/>
                </a:lnTo>
                <a:lnTo>
                  <a:pt x="0" y="3416807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9928" y="2160181"/>
            <a:ext cx="2775575" cy="3554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3810" indent="-257175" defTabSz="685800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lang="en-US" sz="2100" spc="-4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ncrease 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immunization </a:t>
            </a:r>
            <a:r>
              <a:rPr sz="2100" spc="-11" dirty="0">
                <a:solidFill>
                  <a:prstClr val="black"/>
                </a:solidFill>
                <a:latin typeface="Calibri"/>
                <a:cs typeface="Calibri"/>
              </a:rPr>
              <a:t>coverage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to  prevent vaccine  preventable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diseases 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particularly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 Diphtheria</a:t>
            </a:r>
            <a:endParaRPr sz="21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23"/>
              </a:spcBef>
              <a:buFont typeface="Arial"/>
              <a:buChar char="•"/>
            </a:pPr>
            <a:endParaRPr sz="2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marR="252413" indent="-257175" defTabSz="685800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lang="en-US" sz="2100" spc="-4" dirty="0">
                <a:solidFill>
                  <a:prstClr val="black"/>
                </a:solidFill>
                <a:latin typeface="Calibri"/>
                <a:cs typeface="Calibri"/>
              </a:rPr>
              <a:t>Strengthening of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VPD surveillance</a:t>
            </a:r>
            <a:endParaRPr sz="21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26"/>
              </a:spcBef>
              <a:buFont typeface="Arial"/>
              <a:buChar char="•"/>
            </a:pPr>
            <a:endParaRPr sz="2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00" marR="106680" indent="-257175" defTabSz="685800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lang="en-US" sz="2100" spc="-8" dirty="0">
                <a:solidFill>
                  <a:prstClr val="black"/>
                </a:solidFill>
                <a:latin typeface="Calibri"/>
                <a:cs typeface="Calibri"/>
              </a:rPr>
              <a:t>Availability </a:t>
            </a:r>
            <a:r>
              <a:rPr lang="en-US" sz="2100" spc="-4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Anti-  Diphtheritic </a:t>
            </a:r>
            <a:r>
              <a:rPr sz="2100" dirty="0">
                <a:solidFill>
                  <a:prstClr val="black"/>
                </a:solidFill>
                <a:latin typeface="Calibri"/>
                <a:cs typeface="Calibri"/>
              </a:rPr>
              <a:t>serum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150" y="5543551"/>
            <a:ext cx="4446270" cy="29767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0479" rIns="0" bIns="0" rtlCol="0">
            <a:spAutoFit/>
          </a:bodyPr>
          <a:lstStyle/>
          <a:p>
            <a:pPr marL="68104" defTabSz="685800">
              <a:spcBef>
                <a:spcPts val="161"/>
              </a:spcBef>
            </a:pP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Dated 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4th Aug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’17, 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25th Sep’18, 27</a:t>
            </a:r>
            <a:r>
              <a:rPr b="1" spc="-5" baseline="24305" dirty="0">
                <a:solidFill>
                  <a:prstClr val="black"/>
                </a:solidFill>
                <a:latin typeface="Calibri"/>
                <a:cs typeface="Calibri"/>
              </a:rPr>
              <a:t>th 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Mar</a:t>
            </a:r>
            <a:r>
              <a:rPr b="1" spc="-1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‘19,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845" y="0"/>
            <a:ext cx="9143999" cy="588779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Monitoring and F</a:t>
            </a:r>
            <a:r>
              <a:rPr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eedback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Mechanisms</a:t>
            </a:r>
            <a:endParaRPr sz="3200" b="1" dirty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7E7472C0-38FD-498D-93AE-578140B90FC5}"/>
              </a:ext>
            </a:extLst>
          </p:cNvPr>
          <p:cNvSpPr/>
          <p:nvPr/>
        </p:nvSpPr>
        <p:spPr>
          <a:xfrm>
            <a:off x="3280292" y="5683103"/>
            <a:ext cx="2849378" cy="323165"/>
          </a:xfrm>
          <a:custGeom>
            <a:avLst/>
            <a:gdLst/>
            <a:ahLst/>
            <a:cxnLst/>
            <a:rect l="l" t="t" r="r" b="b"/>
            <a:pathLst>
              <a:path w="5160645" h="551814">
                <a:moveTo>
                  <a:pt x="5117592" y="0"/>
                </a:moveTo>
                <a:lnTo>
                  <a:pt x="42672" y="0"/>
                </a:lnTo>
                <a:lnTo>
                  <a:pt x="26038" y="7223"/>
                </a:lnTo>
                <a:lnTo>
                  <a:pt x="12477" y="26924"/>
                </a:lnTo>
                <a:lnTo>
                  <a:pt x="3345" y="56149"/>
                </a:lnTo>
                <a:lnTo>
                  <a:pt x="0" y="91947"/>
                </a:lnTo>
                <a:lnTo>
                  <a:pt x="0" y="459739"/>
                </a:lnTo>
                <a:lnTo>
                  <a:pt x="3345" y="495527"/>
                </a:lnTo>
                <a:lnTo>
                  <a:pt x="12477" y="524754"/>
                </a:lnTo>
                <a:lnTo>
                  <a:pt x="26038" y="544461"/>
                </a:lnTo>
                <a:lnTo>
                  <a:pt x="42672" y="551688"/>
                </a:lnTo>
                <a:lnTo>
                  <a:pt x="5117592" y="551688"/>
                </a:lnTo>
                <a:lnTo>
                  <a:pt x="5134225" y="544461"/>
                </a:lnTo>
                <a:lnTo>
                  <a:pt x="5147786" y="524754"/>
                </a:lnTo>
                <a:lnTo>
                  <a:pt x="5156918" y="495527"/>
                </a:lnTo>
                <a:lnTo>
                  <a:pt x="5160264" y="459739"/>
                </a:lnTo>
                <a:lnTo>
                  <a:pt x="5160264" y="91947"/>
                </a:lnTo>
                <a:lnTo>
                  <a:pt x="5156918" y="56149"/>
                </a:lnTo>
                <a:lnTo>
                  <a:pt x="5147786" y="26923"/>
                </a:lnTo>
                <a:lnTo>
                  <a:pt x="5134225" y="7223"/>
                </a:lnTo>
                <a:lnTo>
                  <a:pt x="5117592" y="0"/>
                </a:lnTo>
                <a:close/>
              </a:path>
            </a:pathLst>
          </a:custGeom>
          <a:solidFill>
            <a:srgbClr val="5DBCBE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783"/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Task forces at various levels</a:t>
            </a:r>
            <a:endParaRPr sz="15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6657F62C-5B6C-4332-A2DA-FFD30C104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/>
          <a:stretch/>
        </p:blipFill>
        <p:spPr>
          <a:xfrm>
            <a:off x="2789709" y="926285"/>
            <a:ext cx="4121453" cy="458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5198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632" y="520368"/>
            <a:ext cx="8502845" cy="3739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/>
            <a:r>
              <a:rPr sz="2700" b="1" spc="-8" dirty="0">
                <a:solidFill>
                  <a:srgbClr val="990099"/>
                </a:solidFill>
              </a:rPr>
              <a:t>Immunization </a:t>
            </a:r>
            <a:r>
              <a:rPr lang="en-US" sz="2700" b="1" spc="-8" dirty="0">
                <a:solidFill>
                  <a:srgbClr val="990099"/>
                </a:solidFill>
              </a:rPr>
              <a:t>D</a:t>
            </a:r>
            <a:r>
              <a:rPr sz="2700" b="1" spc="-8" dirty="0">
                <a:solidFill>
                  <a:srgbClr val="990099"/>
                </a:solidFill>
              </a:rPr>
              <a:t>ashboards</a:t>
            </a:r>
            <a:r>
              <a:rPr lang="en-US" sz="2700" b="1" spc="-8" dirty="0">
                <a:solidFill>
                  <a:srgbClr val="990099"/>
                </a:solidFill>
              </a:rPr>
              <a:t>:</a:t>
            </a:r>
            <a:r>
              <a:rPr sz="2700" b="1" spc="-8" dirty="0">
                <a:solidFill>
                  <a:srgbClr val="990099"/>
                </a:solidFill>
              </a:rPr>
              <a:t> feedback regularly shared</a:t>
            </a:r>
          </a:p>
        </p:txBody>
      </p:sp>
      <p:sp>
        <p:nvSpPr>
          <p:cNvPr id="3" name="object 3"/>
          <p:cNvSpPr/>
          <p:nvPr/>
        </p:nvSpPr>
        <p:spPr>
          <a:xfrm>
            <a:off x="133730" y="2144267"/>
            <a:ext cx="2151126" cy="2330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284857" y="2011679"/>
            <a:ext cx="1884807" cy="2463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693407" y="2077974"/>
            <a:ext cx="1914525" cy="2463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478274" y="2011679"/>
            <a:ext cx="2116836" cy="24631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00038" y="4702873"/>
            <a:ext cx="3870484" cy="413861"/>
          </a:xfrm>
          <a:custGeom>
            <a:avLst/>
            <a:gdLst/>
            <a:ahLst/>
            <a:cxnLst/>
            <a:rect l="l" t="t" r="r" b="b"/>
            <a:pathLst>
              <a:path w="5160645" h="551814">
                <a:moveTo>
                  <a:pt x="5117592" y="0"/>
                </a:moveTo>
                <a:lnTo>
                  <a:pt x="42646" y="0"/>
                </a:lnTo>
                <a:lnTo>
                  <a:pt x="26044" y="7223"/>
                </a:lnTo>
                <a:lnTo>
                  <a:pt x="12488" y="26924"/>
                </a:lnTo>
                <a:lnTo>
                  <a:pt x="3350" y="56149"/>
                </a:lnTo>
                <a:lnTo>
                  <a:pt x="0" y="91947"/>
                </a:lnTo>
                <a:lnTo>
                  <a:pt x="0" y="459739"/>
                </a:lnTo>
                <a:lnTo>
                  <a:pt x="3350" y="495527"/>
                </a:lnTo>
                <a:lnTo>
                  <a:pt x="12488" y="524754"/>
                </a:lnTo>
                <a:lnTo>
                  <a:pt x="26044" y="544461"/>
                </a:lnTo>
                <a:lnTo>
                  <a:pt x="42646" y="551688"/>
                </a:lnTo>
                <a:lnTo>
                  <a:pt x="5117592" y="551688"/>
                </a:lnTo>
                <a:lnTo>
                  <a:pt x="5134225" y="544461"/>
                </a:lnTo>
                <a:lnTo>
                  <a:pt x="5147786" y="524754"/>
                </a:lnTo>
                <a:lnTo>
                  <a:pt x="5156918" y="495527"/>
                </a:lnTo>
                <a:lnTo>
                  <a:pt x="5160264" y="459739"/>
                </a:lnTo>
                <a:lnTo>
                  <a:pt x="5160264" y="91947"/>
                </a:lnTo>
                <a:lnTo>
                  <a:pt x="5156918" y="56149"/>
                </a:lnTo>
                <a:lnTo>
                  <a:pt x="5147786" y="26923"/>
                </a:lnTo>
                <a:lnTo>
                  <a:pt x="5134225" y="7223"/>
                </a:lnTo>
                <a:lnTo>
                  <a:pt x="5117592" y="0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00038" y="4702873"/>
            <a:ext cx="3870484" cy="413861"/>
          </a:xfrm>
          <a:custGeom>
            <a:avLst/>
            <a:gdLst/>
            <a:ahLst/>
            <a:cxnLst/>
            <a:rect l="l" t="t" r="r" b="b"/>
            <a:pathLst>
              <a:path w="5160645" h="551814">
                <a:moveTo>
                  <a:pt x="0" y="91947"/>
                </a:moveTo>
                <a:lnTo>
                  <a:pt x="3350" y="56149"/>
                </a:lnTo>
                <a:lnTo>
                  <a:pt x="12488" y="26924"/>
                </a:lnTo>
                <a:lnTo>
                  <a:pt x="26044" y="7223"/>
                </a:lnTo>
                <a:lnTo>
                  <a:pt x="42646" y="0"/>
                </a:lnTo>
                <a:lnTo>
                  <a:pt x="5117592" y="0"/>
                </a:lnTo>
                <a:lnTo>
                  <a:pt x="5134225" y="7223"/>
                </a:lnTo>
                <a:lnTo>
                  <a:pt x="5147786" y="26923"/>
                </a:lnTo>
                <a:lnTo>
                  <a:pt x="5156918" y="56149"/>
                </a:lnTo>
                <a:lnTo>
                  <a:pt x="5160264" y="91947"/>
                </a:lnTo>
                <a:lnTo>
                  <a:pt x="5160264" y="459739"/>
                </a:lnTo>
                <a:lnTo>
                  <a:pt x="5156918" y="495527"/>
                </a:lnTo>
                <a:lnTo>
                  <a:pt x="5147786" y="524754"/>
                </a:lnTo>
                <a:lnTo>
                  <a:pt x="5134225" y="544461"/>
                </a:lnTo>
                <a:lnTo>
                  <a:pt x="5117592" y="551688"/>
                </a:lnTo>
                <a:lnTo>
                  <a:pt x="42646" y="551688"/>
                </a:lnTo>
                <a:lnTo>
                  <a:pt x="26044" y="544461"/>
                </a:lnTo>
                <a:lnTo>
                  <a:pt x="12488" y="524754"/>
                </a:lnTo>
                <a:lnTo>
                  <a:pt x="3350" y="495527"/>
                </a:lnTo>
                <a:lnTo>
                  <a:pt x="0" y="459739"/>
                </a:lnTo>
                <a:lnTo>
                  <a:pt x="0" y="9194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497281" y="4692491"/>
            <a:ext cx="347329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41"/>
              </a:lnSpc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Urban </a:t>
            </a:r>
            <a:r>
              <a:rPr sz="1350" b="1" spc="-4" dirty="0">
                <a:solidFill>
                  <a:srgbClr val="FFFFFF"/>
                </a:solidFill>
                <a:latin typeface="Calibri"/>
                <a:cs typeface="Calibri"/>
              </a:rPr>
              <a:t>immunization dashboard </a:t>
            </a: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endParaRPr lang="en-IN" sz="135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>
              <a:lnSpc>
                <a:spcPts val="1541"/>
              </a:lnSpc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its</a:t>
            </a:r>
            <a:r>
              <a:rPr sz="1350" b="1" spc="-11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4" dirty="0">
                <a:solidFill>
                  <a:srgbClr val="FFFFFF"/>
                </a:solidFill>
                <a:latin typeface="Calibri"/>
                <a:cs typeface="Calibri"/>
              </a:rPr>
              <a:t>feedback</a:t>
            </a:r>
            <a:r>
              <a:rPr lang="en-IN" sz="13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letter to</a:t>
            </a:r>
            <a:r>
              <a:rPr sz="1350" b="1" spc="-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8306" y="4702873"/>
            <a:ext cx="3870484" cy="413861"/>
          </a:xfrm>
          <a:custGeom>
            <a:avLst/>
            <a:gdLst/>
            <a:ahLst/>
            <a:cxnLst/>
            <a:rect l="l" t="t" r="r" b="b"/>
            <a:pathLst>
              <a:path w="5160645" h="551814">
                <a:moveTo>
                  <a:pt x="5117592" y="0"/>
                </a:moveTo>
                <a:lnTo>
                  <a:pt x="42672" y="0"/>
                </a:lnTo>
                <a:lnTo>
                  <a:pt x="26038" y="7223"/>
                </a:lnTo>
                <a:lnTo>
                  <a:pt x="12477" y="26924"/>
                </a:lnTo>
                <a:lnTo>
                  <a:pt x="3345" y="56149"/>
                </a:lnTo>
                <a:lnTo>
                  <a:pt x="0" y="91947"/>
                </a:lnTo>
                <a:lnTo>
                  <a:pt x="0" y="459739"/>
                </a:lnTo>
                <a:lnTo>
                  <a:pt x="3345" y="495527"/>
                </a:lnTo>
                <a:lnTo>
                  <a:pt x="12477" y="524754"/>
                </a:lnTo>
                <a:lnTo>
                  <a:pt x="26038" y="544461"/>
                </a:lnTo>
                <a:lnTo>
                  <a:pt x="42672" y="551688"/>
                </a:lnTo>
                <a:lnTo>
                  <a:pt x="5117592" y="551688"/>
                </a:lnTo>
                <a:lnTo>
                  <a:pt x="5134225" y="544461"/>
                </a:lnTo>
                <a:lnTo>
                  <a:pt x="5147786" y="524754"/>
                </a:lnTo>
                <a:lnTo>
                  <a:pt x="5156918" y="495527"/>
                </a:lnTo>
                <a:lnTo>
                  <a:pt x="5160264" y="459739"/>
                </a:lnTo>
                <a:lnTo>
                  <a:pt x="5160264" y="91947"/>
                </a:lnTo>
                <a:lnTo>
                  <a:pt x="5156918" y="56149"/>
                </a:lnTo>
                <a:lnTo>
                  <a:pt x="5147786" y="26923"/>
                </a:lnTo>
                <a:lnTo>
                  <a:pt x="5134225" y="7223"/>
                </a:lnTo>
                <a:lnTo>
                  <a:pt x="5117592" y="0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4738306" y="4702873"/>
            <a:ext cx="3870484" cy="413861"/>
          </a:xfrm>
          <a:custGeom>
            <a:avLst/>
            <a:gdLst/>
            <a:ahLst/>
            <a:cxnLst/>
            <a:rect l="l" t="t" r="r" b="b"/>
            <a:pathLst>
              <a:path w="5160645" h="551814">
                <a:moveTo>
                  <a:pt x="0" y="91947"/>
                </a:moveTo>
                <a:lnTo>
                  <a:pt x="3345" y="56149"/>
                </a:lnTo>
                <a:lnTo>
                  <a:pt x="12477" y="26924"/>
                </a:lnTo>
                <a:lnTo>
                  <a:pt x="26038" y="7223"/>
                </a:lnTo>
                <a:lnTo>
                  <a:pt x="42672" y="0"/>
                </a:lnTo>
                <a:lnTo>
                  <a:pt x="5117592" y="0"/>
                </a:lnTo>
                <a:lnTo>
                  <a:pt x="5134225" y="7223"/>
                </a:lnTo>
                <a:lnTo>
                  <a:pt x="5147786" y="26923"/>
                </a:lnTo>
                <a:lnTo>
                  <a:pt x="5156918" y="56149"/>
                </a:lnTo>
                <a:lnTo>
                  <a:pt x="5160264" y="91947"/>
                </a:lnTo>
                <a:lnTo>
                  <a:pt x="5160264" y="459739"/>
                </a:lnTo>
                <a:lnTo>
                  <a:pt x="5156918" y="495527"/>
                </a:lnTo>
                <a:lnTo>
                  <a:pt x="5147786" y="524754"/>
                </a:lnTo>
                <a:lnTo>
                  <a:pt x="5134225" y="544461"/>
                </a:lnTo>
                <a:lnTo>
                  <a:pt x="5117592" y="551688"/>
                </a:lnTo>
                <a:lnTo>
                  <a:pt x="42672" y="551688"/>
                </a:lnTo>
                <a:lnTo>
                  <a:pt x="26038" y="544461"/>
                </a:lnTo>
                <a:lnTo>
                  <a:pt x="12477" y="524754"/>
                </a:lnTo>
                <a:lnTo>
                  <a:pt x="3345" y="495527"/>
                </a:lnTo>
                <a:lnTo>
                  <a:pt x="0" y="459739"/>
                </a:lnTo>
                <a:lnTo>
                  <a:pt x="0" y="9194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4878895" y="4715351"/>
            <a:ext cx="358616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7778" marR="3810" indent="-1258729" algn="ctr">
              <a:lnSpc>
                <a:spcPts val="1463"/>
              </a:lnSpc>
            </a:pP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Routine </a:t>
            </a:r>
            <a:r>
              <a:rPr sz="1350" b="1" spc="-4" dirty="0">
                <a:solidFill>
                  <a:srgbClr val="FFFFFF"/>
                </a:solidFill>
                <a:latin typeface="Calibri"/>
                <a:cs typeface="Calibri"/>
              </a:rPr>
              <a:t>immunization </a:t>
            </a: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dashboard </a:t>
            </a: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endParaRPr lang="en-IN" sz="135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67778" marR="3810" indent="-1258729" algn="ctr">
              <a:lnSpc>
                <a:spcPts val="1463"/>
              </a:lnSpc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its </a:t>
            </a: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feedback  letter to</a:t>
            </a:r>
            <a:r>
              <a:rPr sz="1350" b="1" spc="-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8648" y="5344096"/>
            <a:ext cx="7477601" cy="413861"/>
          </a:xfrm>
          <a:custGeom>
            <a:avLst/>
            <a:gdLst/>
            <a:ahLst/>
            <a:cxnLst/>
            <a:rect l="l" t="t" r="r" b="b"/>
            <a:pathLst>
              <a:path w="9970135" h="551815">
                <a:moveTo>
                  <a:pt x="9887585" y="0"/>
                </a:moveTo>
                <a:lnTo>
                  <a:pt x="82397" y="0"/>
                </a:lnTo>
                <a:lnTo>
                  <a:pt x="50325" y="7226"/>
                </a:lnTo>
                <a:lnTo>
                  <a:pt x="24134" y="26933"/>
                </a:lnTo>
                <a:lnTo>
                  <a:pt x="6475" y="56160"/>
                </a:lnTo>
                <a:lnTo>
                  <a:pt x="0" y="91947"/>
                </a:lnTo>
                <a:lnTo>
                  <a:pt x="0" y="459739"/>
                </a:lnTo>
                <a:lnTo>
                  <a:pt x="6475" y="495527"/>
                </a:lnTo>
                <a:lnTo>
                  <a:pt x="24134" y="524754"/>
                </a:lnTo>
                <a:lnTo>
                  <a:pt x="50325" y="544461"/>
                </a:lnTo>
                <a:lnTo>
                  <a:pt x="82397" y="551688"/>
                </a:lnTo>
                <a:lnTo>
                  <a:pt x="9887585" y="551688"/>
                </a:lnTo>
                <a:lnTo>
                  <a:pt x="9919698" y="544461"/>
                </a:lnTo>
                <a:lnTo>
                  <a:pt x="9945893" y="524754"/>
                </a:lnTo>
                <a:lnTo>
                  <a:pt x="9963540" y="495527"/>
                </a:lnTo>
                <a:lnTo>
                  <a:pt x="9970008" y="459739"/>
                </a:lnTo>
                <a:lnTo>
                  <a:pt x="9970008" y="91947"/>
                </a:lnTo>
                <a:lnTo>
                  <a:pt x="9963540" y="56160"/>
                </a:lnTo>
                <a:lnTo>
                  <a:pt x="9945893" y="26933"/>
                </a:lnTo>
                <a:lnTo>
                  <a:pt x="9919698" y="7226"/>
                </a:lnTo>
                <a:lnTo>
                  <a:pt x="9887585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08648" y="5344096"/>
            <a:ext cx="7477601" cy="413861"/>
          </a:xfrm>
          <a:custGeom>
            <a:avLst/>
            <a:gdLst/>
            <a:ahLst/>
            <a:cxnLst/>
            <a:rect l="l" t="t" r="r" b="b"/>
            <a:pathLst>
              <a:path w="9970135" h="551815">
                <a:moveTo>
                  <a:pt x="0" y="91947"/>
                </a:moveTo>
                <a:lnTo>
                  <a:pt x="6475" y="56160"/>
                </a:lnTo>
                <a:lnTo>
                  <a:pt x="24134" y="26933"/>
                </a:lnTo>
                <a:lnTo>
                  <a:pt x="50325" y="7226"/>
                </a:lnTo>
                <a:lnTo>
                  <a:pt x="82397" y="0"/>
                </a:lnTo>
                <a:lnTo>
                  <a:pt x="9887585" y="0"/>
                </a:lnTo>
                <a:lnTo>
                  <a:pt x="9919698" y="7226"/>
                </a:lnTo>
                <a:lnTo>
                  <a:pt x="9945893" y="26933"/>
                </a:lnTo>
                <a:lnTo>
                  <a:pt x="9963540" y="56160"/>
                </a:lnTo>
                <a:lnTo>
                  <a:pt x="9970008" y="91947"/>
                </a:lnTo>
                <a:lnTo>
                  <a:pt x="9970008" y="459739"/>
                </a:lnTo>
                <a:lnTo>
                  <a:pt x="9963540" y="495527"/>
                </a:lnTo>
                <a:lnTo>
                  <a:pt x="9945893" y="524754"/>
                </a:lnTo>
                <a:lnTo>
                  <a:pt x="9919698" y="544461"/>
                </a:lnTo>
                <a:lnTo>
                  <a:pt x="9887585" y="551688"/>
                </a:lnTo>
                <a:lnTo>
                  <a:pt x="82397" y="551688"/>
                </a:lnTo>
                <a:lnTo>
                  <a:pt x="50325" y="544461"/>
                </a:lnTo>
                <a:lnTo>
                  <a:pt x="24134" y="524754"/>
                </a:lnTo>
                <a:lnTo>
                  <a:pt x="6475" y="495527"/>
                </a:lnTo>
                <a:lnTo>
                  <a:pt x="0" y="459739"/>
                </a:lnTo>
                <a:lnTo>
                  <a:pt x="0" y="9194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2018823" y="5357775"/>
            <a:ext cx="465677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100" b="1" spc="-11" dirty="0">
                <a:solidFill>
                  <a:srgbClr val="FFFFFF"/>
                </a:solidFill>
                <a:latin typeface="Calibri"/>
                <a:cs typeface="Calibri"/>
              </a:rPr>
              <a:t>Corrective </a:t>
            </a: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measures </a:t>
            </a:r>
            <a:r>
              <a:rPr sz="2100" b="1" spc="-11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100" b="1" spc="-4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100" b="1" spc="-19" dirty="0">
                <a:solidFill>
                  <a:srgbClr val="FFFFFF"/>
                </a:solidFill>
                <a:latin typeface="Calibri"/>
                <a:cs typeface="Calibri"/>
              </a:rPr>
              <a:t>taken </a:t>
            </a: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100" b="1" spc="10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69689" y="1687068"/>
            <a:ext cx="0" cy="3656648"/>
          </a:xfrm>
          <a:custGeom>
            <a:avLst/>
            <a:gdLst/>
            <a:ahLst/>
            <a:cxnLst/>
            <a:rect l="l" t="t" r="r" b="b"/>
            <a:pathLst>
              <a:path h="4875530">
                <a:moveTo>
                  <a:pt x="0" y="0"/>
                </a:moveTo>
                <a:lnTo>
                  <a:pt x="0" y="4875187"/>
                </a:lnTo>
              </a:path>
            </a:pathLst>
          </a:custGeom>
          <a:ln w="57912">
            <a:solidFill>
              <a:srgbClr val="622422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6093" y="5805266"/>
            <a:ext cx="321785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sz="675" dirty="0"/>
              <a:t>Data source : Concurrent RI monitoring data, 1</a:t>
            </a:r>
            <a:r>
              <a:rPr lang="en-US" sz="675" baseline="30000" dirty="0"/>
              <a:t>st</a:t>
            </a:r>
            <a:r>
              <a:rPr lang="en-US" sz="675" dirty="0"/>
              <a:t> Jan  2010  to 31</a:t>
            </a:r>
            <a:r>
              <a:rPr lang="en-US" sz="675" baseline="30000" dirty="0"/>
              <a:t>st</a:t>
            </a:r>
            <a:r>
              <a:rPr lang="en-US" sz="675" dirty="0"/>
              <a:t> Aug 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FE009A-A939-4CAF-9163-5DD0F39BC6A8}"/>
              </a:ext>
            </a:extLst>
          </p:cNvPr>
          <p:cNvGrpSpPr/>
          <p:nvPr/>
        </p:nvGrpSpPr>
        <p:grpSpPr>
          <a:xfrm>
            <a:off x="204854" y="1840066"/>
            <a:ext cx="8550233" cy="3885985"/>
            <a:chOff x="1487488" y="1365269"/>
            <a:chExt cx="9361040" cy="4275471"/>
          </a:xfrm>
        </p:grpSpPr>
        <p:graphicFrame>
          <p:nvGraphicFramePr>
            <p:cNvPr id="48" name="Chart 47"/>
            <p:cNvGraphicFramePr/>
            <p:nvPr/>
          </p:nvGraphicFramePr>
          <p:xfrm>
            <a:off x="1487488" y="1484784"/>
            <a:ext cx="9361040" cy="39604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7" name="Text Box 7"/>
            <p:cNvSpPr txBox="1">
              <a:spLocks noChangeArrowheads="1"/>
            </p:cNvSpPr>
            <p:nvPr/>
          </p:nvSpPr>
          <p:spPr bwMode="auto">
            <a:xfrm>
              <a:off x="4150283" y="3733180"/>
              <a:ext cx="1008111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Full </a:t>
              </a:r>
            </a:p>
            <a:p>
              <a:pPr defTabSz="685783"/>
              <a:r>
                <a:rPr lang="en-US" sz="600" dirty="0"/>
                <a:t>Immunization</a:t>
              </a:r>
            </a:p>
            <a:p>
              <a:pPr defTabSz="685783"/>
              <a:endParaRPr lang="en-US" sz="600" dirty="0"/>
            </a:p>
            <a:p>
              <a:pPr defTabSz="685783"/>
              <a:r>
                <a:rPr lang="en-US" sz="600" dirty="0"/>
                <a:t>64%</a:t>
              </a:r>
            </a:p>
          </p:txBody>
        </p:sp>
        <p:sp>
          <p:nvSpPr>
            <p:cNvPr id="68" name="Text Box 7"/>
            <p:cNvSpPr txBox="1">
              <a:spLocks noChangeArrowheads="1"/>
            </p:cNvSpPr>
            <p:nvPr/>
          </p:nvSpPr>
          <p:spPr bwMode="auto">
            <a:xfrm>
              <a:off x="4997428" y="3733180"/>
              <a:ext cx="1008112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</a:t>
              </a:r>
            </a:p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  <a:p>
              <a:pPr algn="ctr" defTabSz="685783"/>
              <a:endParaRPr lang="en-US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67%</a:t>
              </a:r>
            </a:p>
          </p:txBody>
        </p:sp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5893475" y="3733180"/>
              <a:ext cx="1008111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</a:t>
              </a:r>
            </a:p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  <a:p>
              <a:pPr algn="ctr" defTabSz="685783"/>
              <a:endParaRPr lang="en-US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75%</a:t>
              </a:r>
            </a:p>
          </p:txBody>
        </p:sp>
        <p:sp>
          <p:nvSpPr>
            <p:cNvPr id="75" name="Text Box 7"/>
            <p:cNvSpPr txBox="1">
              <a:spLocks noChangeArrowheads="1"/>
            </p:cNvSpPr>
            <p:nvPr/>
          </p:nvSpPr>
          <p:spPr bwMode="auto">
            <a:xfrm>
              <a:off x="6686593" y="3733180"/>
              <a:ext cx="1136850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</a:t>
              </a:r>
            </a:p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  <a:p>
              <a:pPr algn="ctr" defTabSz="685783"/>
              <a:endParaRPr lang="en-US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/>
              <a:r>
                <a: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78%</a:t>
              </a: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7578914" y="3733180"/>
              <a:ext cx="1080119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Full </a:t>
              </a:r>
            </a:p>
            <a:p>
              <a:pPr defTabSz="685783"/>
              <a:r>
                <a:rPr lang="en-US" sz="600" dirty="0"/>
                <a:t>Immunization</a:t>
              </a:r>
            </a:p>
            <a:p>
              <a:pPr defTabSz="685783"/>
              <a:endParaRPr lang="en-US" sz="600" dirty="0"/>
            </a:p>
            <a:p>
              <a:pPr defTabSz="685783"/>
              <a:r>
                <a:rPr lang="en-US" sz="600" dirty="0"/>
                <a:t>79%</a:t>
              </a:r>
            </a:p>
          </p:txBody>
        </p:sp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8379853" y="3733180"/>
              <a:ext cx="1224137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Full </a:t>
              </a:r>
            </a:p>
            <a:p>
              <a:pPr defTabSz="685783"/>
              <a:r>
                <a:rPr lang="en-US" sz="600" dirty="0"/>
                <a:t>Immunization</a:t>
              </a:r>
            </a:p>
            <a:p>
              <a:pPr defTabSz="685783"/>
              <a:endParaRPr lang="en-US" sz="600" dirty="0"/>
            </a:p>
            <a:p>
              <a:pPr defTabSz="685783"/>
              <a:r>
                <a:rPr lang="en-US" sz="600" dirty="0"/>
                <a:t>83%</a:t>
              </a:r>
            </a:p>
          </p:txBody>
        </p:sp>
        <p:sp>
          <p:nvSpPr>
            <p:cNvPr id="79" name="Text Box 8"/>
            <p:cNvSpPr txBox="1">
              <a:spLocks noChangeArrowheads="1"/>
            </p:cNvSpPr>
            <p:nvPr/>
          </p:nvSpPr>
          <p:spPr bwMode="auto">
            <a:xfrm>
              <a:off x="5930828" y="1779098"/>
              <a:ext cx="936105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80" name="Text Box 8"/>
            <p:cNvSpPr txBox="1">
              <a:spLocks noChangeArrowheads="1"/>
            </p:cNvSpPr>
            <p:nvPr/>
          </p:nvSpPr>
          <p:spPr bwMode="auto">
            <a:xfrm>
              <a:off x="6792226" y="1763524"/>
              <a:ext cx="936103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81" name="Text Box 8"/>
            <p:cNvSpPr txBox="1">
              <a:spLocks noChangeArrowheads="1"/>
            </p:cNvSpPr>
            <p:nvPr/>
          </p:nvSpPr>
          <p:spPr bwMode="auto">
            <a:xfrm>
              <a:off x="8494315" y="1674386"/>
              <a:ext cx="994698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7602573" y="1732865"/>
              <a:ext cx="1069407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>
              <a:off x="5090536" y="1382579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84" name="Text Box 8"/>
            <p:cNvSpPr txBox="1">
              <a:spLocks noChangeArrowheads="1"/>
            </p:cNvSpPr>
            <p:nvPr/>
          </p:nvSpPr>
          <p:spPr bwMode="auto">
            <a:xfrm>
              <a:off x="5946760" y="1382579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85" name="Text Box 8"/>
            <p:cNvSpPr txBox="1">
              <a:spLocks noChangeArrowheads="1"/>
            </p:cNvSpPr>
            <p:nvPr/>
          </p:nvSpPr>
          <p:spPr bwMode="auto">
            <a:xfrm>
              <a:off x="6810084" y="1382579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86" name="Text Box 8"/>
            <p:cNvSpPr txBox="1">
              <a:spLocks noChangeArrowheads="1"/>
            </p:cNvSpPr>
            <p:nvPr/>
          </p:nvSpPr>
          <p:spPr bwMode="auto">
            <a:xfrm>
              <a:off x="7694583" y="1382579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87" name="Text Box 8"/>
            <p:cNvSpPr txBox="1">
              <a:spLocks noChangeArrowheads="1"/>
            </p:cNvSpPr>
            <p:nvPr/>
          </p:nvSpPr>
          <p:spPr bwMode="auto">
            <a:xfrm>
              <a:off x="8536123" y="1382579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89" name="Text Box 137"/>
            <p:cNvSpPr txBox="1">
              <a:spLocks noChangeArrowheads="1"/>
            </p:cNvSpPr>
            <p:nvPr/>
          </p:nvSpPr>
          <p:spPr bwMode="auto">
            <a:xfrm>
              <a:off x="5760184" y="5399470"/>
              <a:ext cx="1233100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434,423</a:t>
              </a:r>
            </a:p>
          </p:txBody>
        </p:sp>
        <p:sp>
          <p:nvSpPr>
            <p:cNvPr id="90" name="Text Box 137"/>
            <p:cNvSpPr txBox="1">
              <a:spLocks noChangeArrowheads="1"/>
            </p:cNvSpPr>
            <p:nvPr/>
          </p:nvSpPr>
          <p:spPr bwMode="auto">
            <a:xfrm>
              <a:off x="6670300" y="5399470"/>
              <a:ext cx="1197837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482,538</a:t>
              </a:r>
            </a:p>
          </p:txBody>
        </p:sp>
        <p:sp>
          <p:nvSpPr>
            <p:cNvPr id="91" name="Text Box 137"/>
            <p:cNvSpPr txBox="1">
              <a:spLocks noChangeArrowheads="1"/>
            </p:cNvSpPr>
            <p:nvPr/>
          </p:nvSpPr>
          <p:spPr bwMode="auto">
            <a:xfrm>
              <a:off x="7615460" y="5399470"/>
              <a:ext cx="1041310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428,002</a:t>
              </a:r>
            </a:p>
          </p:txBody>
        </p:sp>
        <p:sp>
          <p:nvSpPr>
            <p:cNvPr id="92" name="Text Box 137"/>
            <p:cNvSpPr txBox="1">
              <a:spLocks noChangeArrowheads="1"/>
            </p:cNvSpPr>
            <p:nvPr/>
          </p:nvSpPr>
          <p:spPr bwMode="auto">
            <a:xfrm>
              <a:off x="8386857" y="5399470"/>
              <a:ext cx="1217918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356,594</a:t>
              </a:r>
            </a:p>
          </p:txBody>
        </p:sp>
        <p:sp>
          <p:nvSpPr>
            <p:cNvPr id="93" name="Text Box 137"/>
            <p:cNvSpPr txBox="1">
              <a:spLocks noChangeArrowheads="1"/>
            </p:cNvSpPr>
            <p:nvPr/>
          </p:nvSpPr>
          <p:spPr bwMode="auto">
            <a:xfrm>
              <a:off x="4147651" y="5399470"/>
              <a:ext cx="1045439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250,562</a:t>
              </a:r>
            </a:p>
          </p:txBody>
        </p:sp>
        <p:sp>
          <p:nvSpPr>
            <p:cNvPr id="34" name="Text Box 137"/>
            <p:cNvSpPr txBox="1">
              <a:spLocks noChangeArrowheads="1"/>
            </p:cNvSpPr>
            <p:nvPr/>
          </p:nvSpPr>
          <p:spPr bwMode="auto">
            <a:xfrm>
              <a:off x="5049703" y="5399470"/>
              <a:ext cx="1045439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410,312</a:t>
              </a:r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45A7290-C80D-4111-9295-518268D96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1249" y="3733180"/>
              <a:ext cx="1224137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Full </a:t>
              </a:r>
            </a:p>
            <a:p>
              <a:pPr defTabSz="685783"/>
              <a:r>
                <a:rPr lang="en-US" sz="600" dirty="0"/>
                <a:t>Immunization</a:t>
              </a:r>
            </a:p>
            <a:p>
              <a:pPr defTabSz="685783"/>
              <a:endParaRPr lang="en-US" sz="600" dirty="0"/>
            </a:p>
            <a:p>
              <a:pPr defTabSz="685783"/>
              <a:r>
                <a:rPr lang="en-US" sz="600" dirty="0"/>
                <a:t>82%</a:t>
              </a:r>
            </a:p>
          </p:txBody>
        </p:sp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id="{DD21BA76-37F1-423D-B8F0-27D6D2B188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6934" y="1370704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38" name="Text Box 137">
              <a:extLst>
                <a:ext uri="{FF2B5EF4-FFF2-40B4-BE49-F238E27FC236}">
                  <a16:creationId xmlns:a16="http://schemas.microsoft.com/office/drawing/2014/main" id="{EB29F84C-CD8D-43A9-8683-1A7965562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8234" y="5399470"/>
              <a:ext cx="1217918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326,854</a:t>
              </a:r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E0B5F415-F453-4CB6-9CFB-E739A79B3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596" y="3733180"/>
              <a:ext cx="1008111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Full </a:t>
              </a:r>
            </a:p>
            <a:p>
              <a:pPr defTabSz="685783"/>
              <a:r>
                <a:rPr lang="en-US" sz="600" dirty="0"/>
                <a:t>Immunization</a:t>
              </a:r>
            </a:p>
            <a:p>
              <a:pPr defTabSz="685783"/>
              <a:endParaRPr lang="en-US" sz="600" dirty="0"/>
            </a:p>
            <a:p>
              <a:pPr defTabSz="685783"/>
              <a:r>
                <a:rPr lang="en-US" sz="600" dirty="0"/>
                <a:t>61%</a:t>
              </a:r>
            </a:p>
          </p:txBody>
        </p:sp>
        <p:sp>
          <p:nvSpPr>
            <p:cNvPr id="47" name="Text Box 8">
              <a:extLst>
                <a:ext uri="{FF2B5EF4-FFF2-40B4-BE49-F238E27FC236}">
                  <a16:creationId xmlns:a16="http://schemas.microsoft.com/office/drawing/2014/main" id="{2BC38DE0-D746-4A42-ADF3-8D35EF6D16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5867" y="1991450"/>
              <a:ext cx="1004534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49" name="Text Box 7">
              <a:extLst>
                <a:ext uri="{FF2B5EF4-FFF2-40B4-BE49-F238E27FC236}">
                  <a16:creationId xmlns:a16="http://schemas.microsoft.com/office/drawing/2014/main" id="{5FA13E81-E747-4D0F-8A27-460EF9160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204" y="2420888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32%</a:t>
              </a:r>
            </a:p>
          </p:txBody>
        </p:sp>
        <p:sp>
          <p:nvSpPr>
            <p:cNvPr id="50" name="Text Box 8">
              <a:extLst>
                <a:ext uri="{FF2B5EF4-FFF2-40B4-BE49-F238E27FC236}">
                  <a16:creationId xmlns:a16="http://schemas.microsoft.com/office/drawing/2014/main" id="{D6537C57-83E5-45DF-A69A-A1D52CBD8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7383" y="1365269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51" name="Text Box 7">
              <a:extLst>
                <a:ext uri="{FF2B5EF4-FFF2-40B4-BE49-F238E27FC236}">
                  <a16:creationId xmlns:a16="http://schemas.microsoft.com/office/drawing/2014/main" id="{30A0F925-B40D-4E53-9922-67FA46691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9361" y="1585667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7%</a:t>
              </a:r>
            </a:p>
          </p:txBody>
        </p:sp>
        <p:sp>
          <p:nvSpPr>
            <p:cNvPr id="52" name="Text Box 7">
              <a:extLst>
                <a:ext uri="{FF2B5EF4-FFF2-40B4-BE49-F238E27FC236}">
                  <a16:creationId xmlns:a16="http://schemas.microsoft.com/office/drawing/2014/main" id="{A796F9E2-52F0-44BD-9517-1CB92B121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1410" y="1556792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5%</a:t>
              </a:r>
            </a:p>
          </p:txBody>
        </p: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7BF39F4E-9ED7-45FB-8E06-D4D60E1B5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652" y="1557372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6%</a:t>
              </a:r>
            </a:p>
          </p:txBody>
        </p:sp>
        <p:sp>
          <p:nvSpPr>
            <p:cNvPr id="54" name="Text Box 7">
              <a:extLst>
                <a:ext uri="{FF2B5EF4-FFF2-40B4-BE49-F238E27FC236}">
                  <a16:creationId xmlns:a16="http://schemas.microsoft.com/office/drawing/2014/main" id="{D3AE2566-80ED-4C95-B098-6BD3E492E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3013" y="1518873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4%</a:t>
              </a:r>
            </a:p>
          </p:txBody>
        </p:sp>
        <p:sp>
          <p:nvSpPr>
            <p:cNvPr id="55" name="Text Box 7">
              <a:extLst>
                <a:ext uri="{FF2B5EF4-FFF2-40B4-BE49-F238E27FC236}">
                  <a16:creationId xmlns:a16="http://schemas.microsoft.com/office/drawing/2014/main" id="{B3CC121D-E684-42FB-A443-EB4652012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601" y="1484783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3%</a:t>
              </a:r>
            </a:p>
          </p:txBody>
        </p:sp>
        <p:sp>
          <p:nvSpPr>
            <p:cNvPr id="56" name="Text Box 7">
              <a:extLst>
                <a:ext uri="{FF2B5EF4-FFF2-40B4-BE49-F238E27FC236}">
                  <a16:creationId xmlns:a16="http://schemas.microsoft.com/office/drawing/2014/main" id="{953925C6-72A1-4859-BD52-C3B51D9CC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4297" y="1484783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2%</a:t>
              </a:r>
            </a:p>
          </p:txBody>
        </p:sp>
        <p:sp>
          <p:nvSpPr>
            <p:cNvPr id="57" name="Text Box 7">
              <a:extLst>
                <a:ext uri="{FF2B5EF4-FFF2-40B4-BE49-F238E27FC236}">
                  <a16:creationId xmlns:a16="http://schemas.microsoft.com/office/drawing/2014/main" id="{8F9C14D4-41EB-448A-9260-94C8FE4F9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8759" y="1475158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2%</a:t>
              </a:r>
            </a:p>
          </p:txBody>
        </p:sp>
        <p:sp>
          <p:nvSpPr>
            <p:cNvPr id="58" name="Text Box 7">
              <a:extLst>
                <a:ext uri="{FF2B5EF4-FFF2-40B4-BE49-F238E27FC236}">
                  <a16:creationId xmlns:a16="http://schemas.microsoft.com/office/drawing/2014/main" id="{AD512D75-3F74-46E2-9875-A24189A94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6025" y="1460901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1%</a:t>
              </a:r>
            </a:p>
          </p:txBody>
        </p:sp>
        <p:sp>
          <p:nvSpPr>
            <p:cNvPr id="64" name="Text Box 8">
              <a:extLst>
                <a:ext uri="{FF2B5EF4-FFF2-40B4-BE49-F238E27FC236}">
                  <a16:creationId xmlns:a16="http://schemas.microsoft.com/office/drawing/2014/main" id="{9A95E9A8-5248-4F3C-AF0D-9C5FBC1E1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7919" y="1988840"/>
              <a:ext cx="1004534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65" name="Text Box 7">
              <a:extLst>
                <a:ext uri="{FF2B5EF4-FFF2-40B4-BE49-F238E27FC236}">
                  <a16:creationId xmlns:a16="http://schemas.microsoft.com/office/drawing/2014/main" id="{AA664487-3383-4D4B-9EA1-B3CA12467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875" y="2418280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31%</a:t>
              </a:r>
            </a:p>
          </p:txBody>
        </p:sp>
        <p:sp>
          <p:nvSpPr>
            <p:cNvPr id="66" name="Text Box 8">
              <a:extLst>
                <a:ext uri="{FF2B5EF4-FFF2-40B4-BE49-F238E27FC236}">
                  <a16:creationId xmlns:a16="http://schemas.microsoft.com/office/drawing/2014/main" id="{19A73CE8-80D2-42F8-A3F8-7DF292491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927" y="1398518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71" name="Text Box 137">
              <a:extLst>
                <a:ext uri="{FF2B5EF4-FFF2-40B4-BE49-F238E27FC236}">
                  <a16:creationId xmlns:a16="http://schemas.microsoft.com/office/drawing/2014/main" id="{DCB5F45D-03A4-42F1-9DF6-B2F7AE547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2607" y="5399470"/>
              <a:ext cx="1045439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- 376,992</a:t>
              </a:r>
            </a:p>
          </p:txBody>
        </p:sp>
        <p:sp>
          <p:nvSpPr>
            <p:cNvPr id="72" name="Text Box 7">
              <a:extLst>
                <a:ext uri="{FF2B5EF4-FFF2-40B4-BE49-F238E27FC236}">
                  <a16:creationId xmlns:a16="http://schemas.microsoft.com/office/drawing/2014/main" id="{BEEFEC14-1B97-4CBB-896A-BC51591D2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5024" y="3762054"/>
              <a:ext cx="1008111" cy="50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Full </a:t>
              </a:r>
            </a:p>
            <a:p>
              <a:pPr defTabSz="685783"/>
              <a:r>
                <a:rPr lang="en-US" sz="600" dirty="0"/>
                <a:t>Immunization</a:t>
              </a:r>
            </a:p>
            <a:p>
              <a:pPr defTabSz="685783"/>
              <a:endParaRPr lang="en-US" sz="600" dirty="0"/>
            </a:p>
            <a:p>
              <a:pPr defTabSz="685783"/>
              <a:r>
                <a:rPr lang="en-US" sz="600" dirty="0"/>
                <a:t>64%</a:t>
              </a:r>
            </a:p>
          </p:txBody>
        </p:sp>
        <p:sp>
          <p:nvSpPr>
            <p:cNvPr id="73" name="Text Box 8">
              <a:extLst>
                <a:ext uri="{FF2B5EF4-FFF2-40B4-BE49-F238E27FC236}">
                  <a16:creationId xmlns:a16="http://schemas.microsoft.com/office/drawing/2014/main" id="{684B435A-5C2A-4F7C-B239-FDB467E15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505" y="2020324"/>
              <a:ext cx="1004534" cy="3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Partial</a:t>
              </a:r>
            </a:p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</p:txBody>
        </p:sp>
        <p:sp>
          <p:nvSpPr>
            <p:cNvPr id="88" name="Text Box 7">
              <a:extLst>
                <a:ext uri="{FF2B5EF4-FFF2-40B4-BE49-F238E27FC236}">
                  <a16:creationId xmlns:a16="http://schemas.microsoft.com/office/drawing/2014/main" id="{B4BC333C-DEE6-4D07-BE14-EA3FCEA2E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6358" y="2449764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30%</a:t>
              </a:r>
            </a:p>
          </p:txBody>
        </p:sp>
        <p:sp>
          <p:nvSpPr>
            <p:cNvPr id="101" name="Text Box 8">
              <a:extLst>
                <a:ext uri="{FF2B5EF4-FFF2-40B4-BE49-F238E27FC236}">
                  <a16:creationId xmlns:a16="http://schemas.microsoft.com/office/drawing/2014/main" id="{3398D1F9-7BF0-48FD-BB70-0D7240718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263" y="1394143"/>
              <a:ext cx="833982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5783"/>
              <a:r>
                <a:rPr lang="en-US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immunization</a:t>
              </a:r>
            </a:p>
          </p:txBody>
        </p:sp>
        <p:sp>
          <p:nvSpPr>
            <p:cNvPr id="102" name="Text Box 7">
              <a:extLst>
                <a:ext uri="{FF2B5EF4-FFF2-40B4-BE49-F238E27FC236}">
                  <a16:creationId xmlns:a16="http://schemas.microsoft.com/office/drawing/2014/main" id="{F68E6C74-2113-49A8-9EEC-E82566DC4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999" y="1614543"/>
              <a:ext cx="393549" cy="20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latin typeface="Arial" charset="0"/>
                </a:defRPr>
              </a:lvl2pPr>
              <a:lvl3pPr marL="1143000" indent="-228600">
                <a:defRPr sz="1400">
                  <a:latin typeface="Arial" charset="0"/>
                </a:defRPr>
              </a:lvl3pPr>
              <a:lvl4pPr marL="1600200" indent="-228600">
                <a:defRPr sz="1400">
                  <a:latin typeface="Arial" charset="0"/>
                </a:defRPr>
              </a:lvl4pPr>
              <a:lvl5pPr marL="2057400" indent="-228600">
                <a:defRPr sz="1400"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latin typeface="Arial" charset="0"/>
                </a:defRPr>
              </a:lvl9pPr>
            </a:lstStyle>
            <a:p>
              <a:pPr defTabSz="685783"/>
              <a:r>
                <a:rPr lang="en-US" sz="600" dirty="0"/>
                <a:t>6%</a:t>
              </a:r>
            </a:p>
          </p:txBody>
        </p:sp>
        <p:sp>
          <p:nvSpPr>
            <p:cNvPr id="103" name="Text Box 137">
              <a:extLst>
                <a:ext uri="{FF2B5EF4-FFF2-40B4-BE49-F238E27FC236}">
                  <a16:creationId xmlns:a16="http://schemas.microsoft.com/office/drawing/2014/main" id="{71DAACD5-C930-426C-8B40-91A604E85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062" y="5399470"/>
              <a:ext cx="1045439" cy="24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14308" indent="-214308" algn="ctr" defTabSz="685783">
                <a:spcBef>
                  <a:spcPct val="50000"/>
                </a:spcBef>
              </a:pPr>
              <a:r>
                <a:rPr lang="en-US" sz="825" b="1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438,845</a:t>
              </a:r>
            </a:p>
          </p:txBody>
        </p:sp>
      </p:grpSp>
      <p:sp>
        <p:nvSpPr>
          <p:cNvPr id="107" name="Title 1">
            <a:extLst>
              <a:ext uri="{FF2B5EF4-FFF2-40B4-BE49-F238E27FC236}">
                <a16:creationId xmlns:a16="http://schemas.microsoft.com/office/drawing/2014/main" id="{858F1C53-EC76-4B0F-93C7-3365D701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7" y="-8901"/>
            <a:ext cx="9200165" cy="1592275"/>
          </a:xfrm>
          <a:prstGeom prst="flowChartDocumen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Improving Immunization Coverage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Concurrent RI Monitoring: 2011-2019*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E7E63A9-DF36-4612-9164-3D89C963C875}"/>
              </a:ext>
            </a:extLst>
          </p:cNvPr>
          <p:cNvCxnSpPr>
            <a:cxnSpLocks/>
          </p:cNvCxnSpPr>
          <p:nvPr/>
        </p:nvCxnSpPr>
        <p:spPr>
          <a:xfrm flipV="1">
            <a:off x="1519952" y="2596802"/>
            <a:ext cx="6400803" cy="677489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8579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A163-3F88-414B-BCC0-BF57F031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"/>
            <a:ext cx="9116428" cy="772979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Rubella cases - SEAR 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2005-2018</a:t>
            </a:r>
            <a:b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D981837-5A4D-4498-8E0A-E1C017FA0B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174930"/>
              </p:ext>
            </p:extLst>
          </p:nvPr>
        </p:nvGraphicFramePr>
        <p:xfrm>
          <a:off x="13787" y="980731"/>
          <a:ext cx="9130215" cy="5614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735B8E5-5D9B-4B9B-9F81-8995F660EB7A}"/>
              </a:ext>
            </a:extLst>
          </p:cNvPr>
          <p:cNvSpPr/>
          <p:nvPr/>
        </p:nvSpPr>
        <p:spPr>
          <a:xfrm>
            <a:off x="13790" y="6595338"/>
            <a:ext cx="5710119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751" b="1" dirty="0">
                <a:solidFill>
                  <a:prstClr val="black"/>
                </a:solidFill>
                <a:latin typeface="Calibri" panose="020F0502020204030204"/>
              </a:rPr>
              <a:t>Source</a:t>
            </a:r>
            <a:r>
              <a:rPr lang="en-US" sz="75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751" dirty="0">
                <a:solidFill>
                  <a:prstClr val="black"/>
                </a:solidFill>
                <a:latin typeface="Calibri" panose="020F0502020204030204"/>
              </a:rPr>
              <a:t>WHO/UNICEF </a:t>
            </a:r>
            <a:r>
              <a:rPr lang="en-US" sz="751" dirty="0">
                <a:solidFill>
                  <a:prstClr val="black"/>
                </a:solidFill>
                <a:latin typeface="Calibri" panose="020F0502020204030204"/>
              </a:rPr>
              <a:t>coverage estimates (Provisional), July 2019 and WHO/UNICEF JRF and EPI/MOHFW</a:t>
            </a:r>
          </a:p>
        </p:txBody>
      </p:sp>
    </p:spTree>
    <p:extLst>
      <p:ext uri="{BB962C8B-B14F-4D97-AF65-F5344CB8AC3E}">
        <p14:creationId xmlns:p14="http://schemas.microsoft.com/office/powerpoint/2010/main" val="623760376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873" y="237041"/>
            <a:ext cx="583072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700" b="1" spc="-11" dirty="0">
                <a:solidFill>
                  <a:srgbClr val="990099"/>
                </a:solidFill>
              </a:rPr>
              <a:t>Revised </a:t>
            </a:r>
            <a:r>
              <a:rPr sz="2700" b="1" spc="-8" dirty="0">
                <a:solidFill>
                  <a:srgbClr val="990099"/>
                </a:solidFill>
              </a:rPr>
              <a:t>National Immunization</a:t>
            </a:r>
            <a:r>
              <a:rPr sz="2700" b="1" spc="23" dirty="0">
                <a:solidFill>
                  <a:srgbClr val="990099"/>
                </a:solidFill>
              </a:rPr>
              <a:t> </a:t>
            </a:r>
            <a:r>
              <a:rPr sz="2700" b="1" dirty="0">
                <a:solidFill>
                  <a:srgbClr val="990099"/>
                </a:solidFill>
              </a:rPr>
              <a:t>Schedule</a:t>
            </a:r>
            <a:endParaRPr sz="27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154671"/>
              </p:ext>
            </p:extLst>
          </p:nvPr>
        </p:nvGraphicFramePr>
        <p:xfrm>
          <a:off x="309429" y="717123"/>
          <a:ext cx="8525141" cy="54237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6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0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0"/>
                        </a:lnSpc>
                      </a:pPr>
                      <a:r>
                        <a:rPr sz="2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Vaccines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given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66">
                <a:tc>
                  <a:txBody>
                    <a:bodyPr/>
                    <a:lstStyle/>
                    <a:p>
                      <a:pPr marL="84455">
                        <a:lnSpc>
                          <a:spcPts val="265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Birth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65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BCG,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OPV-0,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Hepatitis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B Birth</a:t>
                      </a:r>
                      <a:r>
                        <a:rPr sz="2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dose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0"/>
                        </a:lnSpc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sz="24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0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OPV-1, </a:t>
                      </a:r>
                      <a:r>
                        <a:rPr sz="2400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Rota-1,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fIPV-1,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Pentavalent-1,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PCV-1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24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0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OPV-2, </a:t>
                      </a:r>
                      <a:r>
                        <a:rPr sz="2400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Rota-2,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Pentavalent-2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14</a:t>
                      </a:r>
                      <a:r>
                        <a:rPr sz="24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0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OPV-3, </a:t>
                      </a:r>
                      <a:r>
                        <a:rPr sz="2400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Rota-3,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fIPV-1,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Pentavalent-1,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PCV-2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0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9-12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MR-1, JE1*,</a:t>
                      </a:r>
                      <a:r>
                        <a:rPr sz="2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PCV-Booster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16-24</a:t>
                      </a:r>
                      <a:r>
                        <a:rPr sz="24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months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5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MR-2, JE2*,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DPT-Booster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1,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OPV-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Booster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5-6</a:t>
                      </a:r>
                      <a:r>
                        <a:rPr sz="24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5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DPT-Booster</a:t>
                      </a:r>
                      <a:r>
                        <a:rPr sz="2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2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5"/>
                        </a:lnSpc>
                      </a:pPr>
                      <a:r>
                        <a:rPr sz="2400" spc="-1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</a:t>
                      </a:r>
                      <a:r>
                        <a:rPr sz="2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5"/>
                        </a:lnSpc>
                      </a:pPr>
                      <a:r>
                        <a:rPr sz="2400" spc="-1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632">
                <a:tc>
                  <a:txBody>
                    <a:bodyPr/>
                    <a:lstStyle/>
                    <a:p>
                      <a:pPr marL="84455">
                        <a:lnSpc>
                          <a:spcPts val="2755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Pregnant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Mother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2755"/>
                        </a:lnSpc>
                      </a:pPr>
                      <a:r>
                        <a:rPr sz="2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Td1, </a:t>
                      </a:r>
                      <a:r>
                        <a:rPr sz="2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2400" spc="-9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Td</a:t>
                      </a:r>
                      <a:r>
                        <a:rPr sz="2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Booster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**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72666" y="6436293"/>
            <a:ext cx="312800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* </a:t>
            </a:r>
            <a:r>
              <a:rPr sz="1200" i="1" spc="-4" dirty="0">
                <a:solidFill>
                  <a:prstClr val="black"/>
                </a:solidFill>
                <a:latin typeface="Calibri"/>
                <a:cs typeface="Calibri"/>
              </a:rPr>
              <a:t>in endemic districts</a:t>
            </a:r>
            <a:r>
              <a:rPr sz="1200" i="1" spc="-4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i="1" spc="-8" dirty="0">
                <a:solidFill>
                  <a:prstClr val="black"/>
                </a:solidFill>
                <a:latin typeface="Calibri"/>
                <a:cs typeface="Calibri"/>
              </a:rPr>
              <a:t>only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85800"/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** </a:t>
            </a:r>
            <a:r>
              <a:rPr sz="1200" i="1" spc="-8" dirty="0">
                <a:solidFill>
                  <a:prstClr val="black"/>
                </a:solidFill>
                <a:latin typeface="Calibri"/>
                <a:cs typeface="Calibri"/>
              </a:rPr>
              <a:t>one dose </a:t>
            </a:r>
            <a:r>
              <a:rPr sz="1200" i="1" spc="-4" dirty="0">
                <a:solidFill>
                  <a:prstClr val="black"/>
                </a:solidFill>
                <a:latin typeface="Calibri"/>
                <a:cs typeface="Calibri"/>
              </a:rPr>
              <a:t>if previously </a:t>
            </a:r>
            <a:r>
              <a:rPr sz="1200" i="1" spc="-8" dirty="0">
                <a:solidFill>
                  <a:prstClr val="black"/>
                </a:solidFill>
                <a:latin typeface="Calibri"/>
                <a:cs typeface="Calibri"/>
              </a:rPr>
              <a:t>vaccinated </a:t>
            </a:r>
            <a:r>
              <a:rPr sz="1200" i="1" spc="-4" dirty="0">
                <a:solidFill>
                  <a:prstClr val="black"/>
                </a:solidFill>
                <a:latin typeface="Calibri"/>
                <a:cs typeface="Calibri"/>
              </a:rPr>
              <a:t>within 3</a:t>
            </a:r>
            <a:r>
              <a:rPr sz="1200" i="1" spc="7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i="1" spc="-8" dirty="0">
                <a:solidFill>
                  <a:prstClr val="black"/>
                </a:solidFill>
                <a:latin typeface="Calibri"/>
                <a:cs typeface="Calibri"/>
              </a:rPr>
              <a:t>years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585B-B19C-46CB-8EC1-B0D2CB10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45459"/>
          </a:xfr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Summary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1B5D6A5-CAA7-4392-BA53-A7BFB0B78A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743163"/>
              </p:ext>
            </p:extLst>
          </p:nvPr>
        </p:nvGraphicFramePr>
        <p:xfrm>
          <a:off x="4" y="493361"/>
          <a:ext cx="9143999" cy="5616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5113384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F7D579-B78C-4B8B-86BD-D0475A818E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530603" y="3509966"/>
            <a:ext cx="5319713" cy="2968625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89F7BC-44F8-46E0-8AD2-8CCE6E3E8A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854451" y="5443539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6" name="Content Placeholder 4">
            <a:extLst>
              <a:ext uri="{FF2B5EF4-FFF2-40B4-BE49-F238E27FC236}">
                <a16:creationId xmlns:a16="http://schemas.microsoft.com/office/drawing/2014/main" id="{46C9035D-A59A-457D-817C-E7560FE36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r="33101" b="-2"/>
          <a:stretch>
            <a:fillRect/>
          </a:stretch>
        </p:blipFill>
        <p:spPr>
          <a:xfrm>
            <a:off x="247654" y="322265"/>
            <a:ext cx="3121025" cy="6213475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7" name="Picture 6">
            <a:extLst>
              <a:ext uri="{FF2B5EF4-FFF2-40B4-BE49-F238E27FC236}">
                <a16:creationId xmlns:a16="http://schemas.microsoft.com/office/drawing/2014/main" id="{2D4EC70A-7C38-43FF-AA66-9C57F7E38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0"/>
          <a:stretch>
            <a:fillRect/>
          </a:stretch>
        </p:blipFill>
        <p:spPr bwMode="auto">
          <a:xfrm>
            <a:off x="3490916" y="300041"/>
            <a:ext cx="5413375" cy="3006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9BA8A6-07E0-4B14-BC29-F0D707B2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294" y="4160714"/>
            <a:ext cx="3434020" cy="1285875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en-IN" sz="5000" b="1" dirty="0">
                <a:solidFill>
                  <a:schemeClr val="bg1"/>
                </a:solidFill>
                <a:latin typeface="+mn-lt"/>
              </a:rPr>
              <a:t>Thank You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AA905-9C20-4C0A-A025-A0ED6AE0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1" y="3509964"/>
            <a:ext cx="4880404" cy="303379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018522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07" y="2818043"/>
            <a:ext cx="7886700" cy="1325563"/>
          </a:xfrm>
        </p:spPr>
        <p:txBody>
          <a:bodyPr/>
          <a:lstStyle/>
          <a:p>
            <a:pPr algn="ctr"/>
            <a:r>
              <a:rPr lang="en-IN" b="1" dirty="0">
                <a:solidFill>
                  <a:srgbClr val="0070C0"/>
                </a:solidFill>
                <a:latin typeface="Arial Black" panose="020B0A04020102020204" pitchFamily="34" charset="0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33831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2B714D2-7B19-4445-8CA1-E85DAABA3D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1" y="1404285"/>
          <a:ext cx="7886700" cy="495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A78FD-DCB9-4CEA-98CA-756B5405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7C9C-2544-4B4F-806B-687A8B20D24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4DDA3-8F06-4FDB-A208-69F641F9F1ED}"/>
              </a:ext>
            </a:extLst>
          </p:cNvPr>
          <p:cNvSpPr txBox="1"/>
          <p:nvPr/>
        </p:nvSpPr>
        <p:spPr>
          <a:xfrm>
            <a:off x="340657" y="91233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Percent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E7DDD-FDF8-4BB6-AED1-70308CD81050}"/>
              </a:ext>
            </a:extLst>
          </p:cNvPr>
          <p:cNvSpPr txBox="1"/>
          <p:nvPr/>
        </p:nvSpPr>
        <p:spPr>
          <a:xfrm>
            <a:off x="11282" y="6601592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* data as on Sep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EEBA7-CFA0-4C13-AD9B-9EAA854C0B80}"/>
              </a:ext>
            </a:extLst>
          </p:cNvPr>
          <p:cNvSpPr txBox="1"/>
          <p:nvPr/>
        </p:nvSpPr>
        <p:spPr>
          <a:xfrm>
            <a:off x="11547" y="16971"/>
            <a:ext cx="9132455" cy="584775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MRCV1 and MRCV2 Coverage from HMIS, India</a:t>
            </a:r>
          </a:p>
        </p:txBody>
      </p:sp>
    </p:spTree>
    <p:extLst>
      <p:ext uri="{BB962C8B-B14F-4D97-AF65-F5344CB8AC3E}">
        <p14:creationId xmlns:p14="http://schemas.microsoft.com/office/powerpoint/2010/main" val="302577957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5AE354C9FA174FBD63B5383A9FCAD2" ma:contentTypeVersion="11" ma:contentTypeDescription="Create a new document." ma:contentTypeScope="" ma:versionID="c9a519c82507e83876fcedade191bca0">
  <xsd:schema xmlns:xsd="http://www.w3.org/2001/XMLSchema" xmlns:xs="http://www.w3.org/2001/XMLSchema" xmlns:p="http://schemas.microsoft.com/office/2006/metadata/properties" xmlns:ns3="ed5f82d8-b849-4e2b-8554-dc6d2527307a" xmlns:ns4="9be50449-434c-40a2-9d73-2f13e7df97a2" targetNamespace="http://schemas.microsoft.com/office/2006/metadata/properties" ma:root="true" ma:fieldsID="b7f6ccf6040294e43cc2ece32baa4950" ns3:_="" ns4:_="">
    <xsd:import namespace="ed5f82d8-b849-4e2b-8554-dc6d2527307a"/>
    <xsd:import namespace="9be50449-434c-40a2-9d73-2f13e7df97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f82d8-b849-4e2b-8554-dc6d252730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0449-434c-40a2-9d73-2f13e7df97a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441698-2D9C-42C5-AF9A-A496A65A0245}">
  <ds:schemaRefs>
    <ds:schemaRef ds:uri="ed5f82d8-b849-4e2b-8554-dc6d2527307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be50449-434c-40a2-9d73-2f13e7df97a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77F4BF3-CB43-465E-8AD2-07847E6995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5f82d8-b849-4e2b-8554-dc6d2527307a"/>
    <ds:schemaRef ds:uri="9be50449-434c-40a2-9d73-2f13e7df97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41AEA1-8200-4337-89CE-1C4F413C7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2114</TotalTime>
  <Words>3899</Words>
  <Application>Microsoft Office PowerPoint</Application>
  <PresentationFormat>On-screen Show (4:3)</PresentationFormat>
  <Paragraphs>1100</Paragraphs>
  <Slides>72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1" baseType="lpstr">
      <vt:lpstr>Arial</vt:lpstr>
      <vt:lpstr>Arial Black</vt:lpstr>
      <vt:lpstr>Arial Narrow</vt:lpstr>
      <vt:lpstr>Arial Unicode MS</vt:lpstr>
      <vt:lpstr>Book Antiqua</vt:lpstr>
      <vt:lpstr>Calibri</vt:lpstr>
      <vt:lpstr>Calibri Light</vt:lpstr>
      <vt:lpstr>Candara</vt:lpstr>
      <vt:lpstr>Century Gothic</vt:lpstr>
      <vt:lpstr>Georgia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4_Office Theme</vt:lpstr>
      <vt:lpstr>Acrobat Document</vt:lpstr>
      <vt:lpstr>PowerPoint Presentation</vt:lpstr>
      <vt:lpstr>Presentation Outline</vt:lpstr>
      <vt:lpstr>Measles and Rubella - Global Targets</vt:lpstr>
      <vt:lpstr>Measles and Rubella Elimination  (Strategic Objectives)</vt:lpstr>
      <vt:lpstr>Measles Elimination and Rubella Control  (Strategic Objectives)</vt:lpstr>
      <vt:lpstr> Measles cases - SEAR  2000-2018 </vt:lpstr>
      <vt:lpstr> Rubella cases - SEAR  2005-2018 </vt:lpstr>
      <vt:lpstr>INDIA</vt:lpstr>
      <vt:lpstr>PowerPoint Presentation</vt:lpstr>
      <vt:lpstr>PowerPoint Presentation</vt:lpstr>
      <vt:lpstr>PowerPoint Presentation</vt:lpstr>
      <vt:lpstr>PowerPoint Presentation</vt:lpstr>
      <vt:lpstr>MR Campaign in India  The story so far….. </vt:lpstr>
      <vt:lpstr>MR Campaign - India</vt:lpstr>
      <vt:lpstr>Political Will &amp; Ownership   </vt:lpstr>
      <vt:lpstr>Highest level of Advocacy at States </vt:lpstr>
      <vt:lpstr>MR Campaign:  Implementation Strategy</vt:lpstr>
      <vt:lpstr>Intersectoral Convergence</vt:lpstr>
      <vt:lpstr>PowerPoint Presentation</vt:lpstr>
      <vt:lpstr>Engaging Professional Bodies and NGOs</vt:lpstr>
      <vt:lpstr>MR Campaign – Accountability Framework</vt:lpstr>
      <vt:lpstr>School Engagement :  Sensitization of Students</vt:lpstr>
      <vt:lpstr>PowerPoint Presentation</vt:lpstr>
      <vt:lpstr>PowerPoint Presentation</vt:lpstr>
      <vt:lpstr>PowerPoint Presentation</vt:lpstr>
      <vt:lpstr>Community Participation</vt:lpstr>
      <vt:lpstr>Advocacy activities in schools and community </vt:lpstr>
      <vt:lpstr>      Enhancing reach:  Social Media campaign</vt:lpstr>
      <vt:lpstr>PowerPoint Presentation</vt:lpstr>
      <vt:lpstr>PowerPoint Presentation</vt:lpstr>
      <vt:lpstr>Accountability Framework:  State level review meetings</vt:lpstr>
      <vt:lpstr>PowerPoint Presentation</vt:lpstr>
      <vt:lpstr>PowerPoint Presentation</vt:lpstr>
      <vt:lpstr>PowerPoint Presentation</vt:lpstr>
      <vt:lpstr>PowerPoint Presentation</vt:lpstr>
      <vt:lpstr>Impact of MR Campaign</vt:lpstr>
      <vt:lpstr>Strengthening Routine Immunization to sustain gains from MR Campaign </vt:lpstr>
      <vt:lpstr>Using MR campaign lessons to strengthen RI</vt:lpstr>
      <vt:lpstr>PowerPoint Presentation</vt:lpstr>
      <vt:lpstr>Roadmap of vaccine Introduction and other mile stone</vt:lpstr>
      <vt:lpstr>Rotavirus vaccine Expanded nationwide</vt:lpstr>
      <vt:lpstr>Pneumococcal Conjugate Vaccine (PCV) Expansion Plan, India</vt:lpstr>
      <vt:lpstr>Communication Strategy for RI</vt:lpstr>
      <vt:lpstr>Reaching the  unreached with all  available vaccines  (554 districts covered in six phases) </vt:lpstr>
      <vt:lpstr>PowerPoint Presentation</vt:lpstr>
      <vt:lpstr>Mission Indradhanush - Key Focus Areas </vt:lpstr>
      <vt:lpstr>Performance: Mission Indradhanush</vt:lpstr>
      <vt:lpstr>Coverage Evaluation Survey- Post IMI </vt:lpstr>
      <vt:lpstr>CES post IMI in 190 Districts</vt:lpstr>
      <vt:lpstr>Continue focus to Achieve 90% Immunization Coverage*</vt:lpstr>
      <vt:lpstr>Sustaining the Gains (Tracking progress through Improvement plans)</vt:lpstr>
      <vt:lpstr>Inequity in Immunization: NFHS – 4 (2015-16)</vt:lpstr>
      <vt:lpstr>Strengthening Urban Immunization- Background</vt:lpstr>
      <vt:lpstr>Urban Immunization-Efforts being taken</vt:lpstr>
      <vt:lpstr>Strengthening Tribal Immunization</vt:lpstr>
      <vt:lpstr>PowerPoint Presentation</vt:lpstr>
      <vt:lpstr>Criteria (271 Districts + 652 Blocks in UP &amp; Bihar)</vt:lpstr>
      <vt:lpstr>PowerPoint Presentation</vt:lpstr>
      <vt:lpstr>Other Activities to strengthen system</vt:lpstr>
      <vt:lpstr>Printing and dissemination of new MCP card</vt:lpstr>
      <vt:lpstr>National Effective Vaccine Management (EVM) Assessment 2018</vt:lpstr>
      <vt:lpstr>eVIN scale up</vt:lpstr>
      <vt:lpstr>New Initiatives in AEFI</vt:lpstr>
      <vt:lpstr>Strengthening VPD (Diphtheria, Pertussis and NNT*)  Surveillance with laboratory support</vt:lpstr>
      <vt:lpstr>VPD surveillance data analysis</vt:lpstr>
      <vt:lpstr>Prevention and control of VPD – Guidelines revised</vt:lpstr>
      <vt:lpstr>Monitoring and Feedback Mechanisms</vt:lpstr>
      <vt:lpstr>Immunization Dashboards: feedback regularly shared</vt:lpstr>
      <vt:lpstr>Improving Immunization Coverage Concurrent RI Monitoring: 2011-2019*</vt:lpstr>
      <vt:lpstr>Revised National Immunization Schedule</vt:lpstr>
      <vt:lpstr>Summary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Achieving High population Immunity towards Measles and Rubella Elimination</dc:title>
  <dc:creator>MURUGAN, Ratnesh</dc:creator>
  <cp:lastModifiedBy>Pradeep Haldar</cp:lastModifiedBy>
  <cp:revision>98</cp:revision>
  <cp:lastPrinted>2019-09-02T05:18:45Z</cp:lastPrinted>
  <dcterms:created xsi:type="dcterms:W3CDTF">2019-09-02T05:17:52Z</dcterms:created>
  <dcterms:modified xsi:type="dcterms:W3CDTF">2019-09-09T14:12:59Z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0x010100795AE354C9FA174FBD63B5383A9FCAD2</vt:lpwstr>
  </property>
</Properties>
</file>